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1" r:id="rId1"/>
  </p:sldMasterIdLst>
  <p:notesMasterIdLst>
    <p:notesMasterId r:id="rId8"/>
  </p:notesMasterIdLst>
  <p:handoutMasterIdLst>
    <p:handoutMasterId r:id="rId9"/>
  </p:handoutMasterIdLst>
  <p:sldIdLst>
    <p:sldId id="652" r:id="rId2"/>
    <p:sldId id="677" r:id="rId3"/>
    <p:sldId id="680" r:id="rId4"/>
    <p:sldId id="678" r:id="rId5"/>
    <p:sldId id="681" r:id="rId6"/>
    <p:sldId id="682" r:id="rId7"/>
  </p:sldIdLst>
  <p:sldSz cx="11430000" cy="8686800"/>
  <p:notesSz cx="10058400" cy="7772400"/>
  <p:custDataLst>
    <p:tags r:id="rId10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1pPr>
    <a:lvl2pPr marL="453978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2pPr>
    <a:lvl3pPr marL="911131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3pPr>
    <a:lvl4pPr marL="1366698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4pPr>
    <a:lvl5pPr marL="1823851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5pPr>
    <a:lvl6pPr marL="2285765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6pPr>
    <a:lvl7pPr marL="2742918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7pPr>
    <a:lvl8pPr marL="3200071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8pPr>
    <a:lvl9pPr marL="3657224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695C64"/>
    <a:srgbClr val="FFD567"/>
    <a:srgbClr val="A6764C"/>
    <a:srgbClr val="F0DEB8"/>
    <a:srgbClr val="F4E2BE"/>
    <a:srgbClr val="F0D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79" autoAdjust="0"/>
  </p:normalViewPr>
  <p:slideViewPr>
    <p:cSldViewPr>
      <p:cViewPr>
        <p:scale>
          <a:sx n="50" d="100"/>
          <a:sy n="50" d="100"/>
        </p:scale>
        <p:origin x="-1092" y="-432"/>
      </p:cViewPr>
      <p:guideLst>
        <p:guide orient="horz" pos="3311"/>
        <p:guide pos="3309"/>
      </p:guideLst>
    </p:cSldViewPr>
  </p:slideViewPr>
  <p:outlineViewPr>
    <p:cViewPr>
      <p:scale>
        <a:sx n="100" d="100"/>
        <a:sy n="100" d="1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96" y="-1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15000" y="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73914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15000" y="73914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418C9D3C-4168-47BC-ADFB-43112D499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31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275013" y="777875"/>
            <a:ext cx="3505200" cy="2663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535113" y="3700463"/>
            <a:ext cx="6996112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910266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ＭＳ Ｐゴシック" pitchFamily="-112" charset="-128"/>
      </a:defRPr>
    </a:lvl1pPr>
    <a:lvl2pPr marL="742873" indent="-285721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2pPr>
    <a:lvl3pPr marL="1142882" indent="-228576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3pPr>
    <a:lvl4pPr marL="1600036" indent="-228576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4pPr>
    <a:lvl5pPr marL="2057189" indent="-228576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5pPr>
    <a:lvl6pPr marL="2281170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37402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3632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49870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5" y="2895600"/>
            <a:ext cx="9715500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505" y="4922849"/>
            <a:ext cx="8001001" cy="2219325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92511-7A38-4C57-B1ED-DD3D1EA52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0440F-AA9F-4D08-9B98-20575EDE6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3885" y="771544"/>
            <a:ext cx="2428875" cy="6950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71544"/>
            <a:ext cx="7134225" cy="6950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FE5E3-41F7-44AA-B700-F59BBA28B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3B638-ECAD-4F1B-8295-002F39315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288" y="5581650"/>
            <a:ext cx="9715500" cy="1725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288" y="3681420"/>
            <a:ext cx="9715500" cy="1900236"/>
          </a:xfrm>
        </p:spPr>
        <p:txBody>
          <a:bodyPr anchor="b"/>
          <a:lstStyle>
            <a:lvl1pPr marL="0" indent="0">
              <a:buNone/>
              <a:defRPr sz="2100"/>
            </a:lvl1pPr>
            <a:lvl2pPr marL="456233" indent="0">
              <a:buNone/>
              <a:defRPr sz="1800"/>
            </a:lvl2pPr>
            <a:lvl3pPr marL="912470" indent="0">
              <a:buNone/>
              <a:defRPr sz="1600"/>
            </a:lvl3pPr>
            <a:lvl4pPr marL="1368702" indent="0">
              <a:buNone/>
              <a:defRPr sz="1400"/>
            </a:lvl4pPr>
            <a:lvl5pPr marL="1824936" indent="0">
              <a:buNone/>
              <a:defRPr sz="1400"/>
            </a:lvl5pPr>
            <a:lvl6pPr marL="2281170" indent="0">
              <a:buNone/>
              <a:defRPr sz="1400"/>
            </a:lvl6pPr>
            <a:lvl7pPr marL="2737402" indent="0">
              <a:buNone/>
              <a:defRPr sz="1400"/>
            </a:lvl7pPr>
            <a:lvl8pPr marL="3193632" indent="0">
              <a:buNone/>
              <a:defRPr sz="1400"/>
            </a:lvl8pPr>
            <a:lvl9pPr marL="364987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050B7-1167-4FFC-91F9-5FC2FE74B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63" y="2509841"/>
            <a:ext cx="4781549" cy="521176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13" y="2509841"/>
            <a:ext cx="4781549" cy="521176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29D42-1CCE-48E7-B6F5-97DC9C488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12" y="347663"/>
            <a:ext cx="10287001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5" y="1944697"/>
            <a:ext cx="5049838" cy="809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33" indent="0">
              <a:buNone/>
              <a:defRPr sz="2100" b="1"/>
            </a:lvl2pPr>
            <a:lvl3pPr marL="912470" indent="0">
              <a:buNone/>
              <a:defRPr sz="1800" b="1"/>
            </a:lvl3pPr>
            <a:lvl4pPr marL="1368702" indent="0">
              <a:buNone/>
              <a:defRPr sz="1600" b="1"/>
            </a:lvl4pPr>
            <a:lvl5pPr marL="1824936" indent="0">
              <a:buNone/>
              <a:defRPr sz="1600" b="1"/>
            </a:lvl5pPr>
            <a:lvl6pPr marL="2281170" indent="0">
              <a:buNone/>
              <a:defRPr sz="1600" b="1"/>
            </a:lvl6pPr>
            <a:lvl7pPr marL="2737402" indent="0">
              <a:buNone/>
              <a:defRPr sz="1600" b="1"/>
            </a:lvl7pPr>
            <a:lvl8pPr marL="3193632" indent="0">
              <a:buNone/>
              <a:defRPr sz="1600" b="1"/>
            </a:lvl8pPr>
            <a:lvl9pPr marL="364987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5" y="2754332"/>
            <a:ext cx="5049838" cy="50053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7075" y="1944697"/>
            <a:ext cx="5051425" cy="809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33" indent="0">
              <a:buNone/>
              <a:defRPr sz="2100" b="1"/>
            </a:lvl2pPr>
            <a:lvl3pPr marL="912470" indent="0">
              <a:buNone/>
              <a:defRPr sz="1800" b="1"/>
            </a:lvl3pPr>
            <a:lvl4pPr marL="1368702" indent="0">
              <a:buNone/>
              <a:defRPr sz="1600" b="1"/>
            </a:lvl4pPr>
            <a:lvl5pPr marL="1824936" indent="0">
              <a:buNone/>
              <a:defRPr sz="1600" b="1"/>
            </a:lvl5pPr>
            <a:lvl6pPr marL="2281170" indent="0">
              <a:buNone/>
              <a:defRPr sz="1600" b="1"/>
            </a:lvl6pPr>
            <a:lvl7pPr marL="2737402" indent="0">
              <a:buNone/>
              <a:defRPr sz="1600" b="1"/>
            </a:lvl7pPr>
            <a:lvl8pPr marL="3193632" indent="0">
              <a:buNone/>
              <a:defRPr sz="1600" b="1"/>
            </a:lvl8pPr>
            <a:lvl9pPr marL="364987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7075" y="2754332"/>
            <a:ext cx="5051425" cy="50053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81FD1-3BA9-439A-A861-8C4D6EBD1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7F3CE-C714-4443-A49A-23C3A8620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86520-BE0A-4F20-95C2-CB0E3D01F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46084"/>
            <a:ext cx="3760788" cy="14716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4" y="346080"/>
            <a:ext cx="6389688" cy="7413625"/>
          </a:xfrm>
        </p:spPr>
        <p:txBody>
          <a:bodyPr/>
          <a:lstStyle>
            <a:lvl1pPr>
              <a:defRPr sz="31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1817688"/>
            <a:ext cx="3760788" cy="5942012"/>
          </a:xfrm>
        </p:spPr>
        <p:txBody>
          <a:bodyPr/>
          <a:lstStyle>
            <a:lvl1pPr marL="0" indent="0">
              <a:buNone/>
              <a:defRPr sz="1400"/>
            </a:lvl1pPr>
            <a:lvl2pPr marL="456233" indent="0">
              <a:buNone/>
              <a:defRPr sz="1300"/>
            </a:lvl2pPr>
            <a:lvl3pPr marL="912470" indent="0">
              <a:buNone/>
              <a:defRPr sz="1000"/>
            </a:lvl3pPr>
            <a:lvl4pPr marL="1368702" indent="0">
              <a:buNone/>
              <a:defRPr sz="900"/>
            </a:lvl4pPr>
            <a:lvl5pPr marL="1824936" indent="0">
              <a:buNone/>
              <a:defRPr sz="900"/>
            </a:lvl5pPr>
            <a:lvl6pPr marL="2281170" indent="0">
              <a:buNone/>
              <a:defRPr sz="900"/>
            </a:lvl6pPr>
            <a:lvl7pPr marL="2737402" indent="0">
              <a:buNone/>
              <a:defRPr sz="900"/>
            </a:lvl7pPr>
            <a:lvl8pPr marL="3193632" indent="0">
              <a:buNone/>
              <a:defRPr sz="900"/>
            </a:lvl8pPr>
            <a:lvl9pPr marL="364987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D12C2-EEEA-4C05-BDB7-8D9D0500E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968" y="6080136"/>
            <a:ext cx="6858000" cy="7191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9968" y="776291"/>
            <a:ext cx="6858000" cy="5211762"/>
          </a:xfrm>
        </p:spPr>
        <p:txBody>
          <a:bodyPr/>
          <a:lstStyle>
            <a:lvl1pPr marL="0" indent="0">
              <a:buNone/>
              <a:defRPr sz="3100"/>
            </a:lvl1pPr>
            <a:lvl2pPr marL="456233" indent="0">
              <a:buNone/>
              <a:defRPr sz="2900"/>
            </a:lvl2pPr>
            <a:lvl3pPr marL="912470" indent="0">
              <a:buNone/>
              <a:defRPr sz="2400"/>
            </a:lvl3pPr>
            <a:lvl4pPr marL="1368702" indent="0">
              <a:buNone/>
              <a:defRPr sz="2100"/>
            </a:lvl4pPr>
            <a:lvl5pPr marL="1824936" indent="0">
              <a:buNone/>
              <a:defRPr sz="2100"/>
            </a:lvl5pPr>
            <a:lvl6pPr marL="2281170" indent="0">
              <a:buNone/>
              <a:defRPr sz="2100"/>
            </a:lvl6pPr>
            <a:lvl7pPr marL="2737402" indent="0">
              <a:buNone/>
              <a:defRPr sz="2100"/>
            </a:lvl7pPr>
            <a:lvl8pPr marL="3193632" indent="0">
              <a:buNone/>
              <a:defRPr sz="2100"/>
            </a:lvl8pPr>
            <a:lvl9pPr marL="3649870" indent="0">
              <a:buNone/>
              <a:defRPr sz="21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968" y="6799266"/>
            <a:ext cx="6858000" cy="1019176"/>
          </a:xfrm>
        </p:spPr>
        <p:txBody>
          <a:bodyPr/>
          <a:lstStyle>
            <a:lvl1pPr marL="0" indent="0">
              <a:buNone/>
              <a:defRPr sz="1400"/>
            </a:lvl1pPr>
            <a:lvl2pPr marL="456233" indent="0">
              <a:buNone/>
              <a:defRPr sz="1300"/>
            </a:lvl2pPr>
            <a:lvl3pPr marL="912470" indent="0">
              <a:buNone/>
              <a:defRPr sz="1000"/>
            </a:lvl3pPr>
            <a:lvl4pPr marL="1368702" indent="0">
              <a:buNone/>
              <a:defRPr sz="900"/>
            </a:lvl4pPr>
            <a:lvl5pPr marL="1824936" indent="0">
              <a:buNone/>
              <a:defRPr sz="900"/>
            </a:lvl5pPr>
            <a:lvl6pPr marL="2281170" indent="0">
              <a:buNone/>
              <a:defRPr sz="900"/>
            </a:lvl6pPr>
            <a:lvl7pPr marL="2737402" indent="0">
              <a:buNone/>
              <a:defRPr sz="900"/>
            </a:lvl7pPr>
            <a:lvl8pPr marL="3193632" indent="0">
              <a:buNone/>
              <a:defRPr sz="900"/>
            </a:lvl8pPr>
            <a:lvl9pPr marL="364987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5C81-95D9-4ED1-8C44-EF50DAB8F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771525"/>
            <a:ext cx="97155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0" y="2509839"/>
            <a:ext cx="9715500" cy="521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7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57250" y="7915276"/>
            <a:ext cx="23812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37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05250" y="7915276"/>
            <a:ext cx="3619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>
            <a:lvl1pPr algn="ctr">
              <a:defRPr sz="18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7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1500" y="7915276"/>
            <a:ext cx="23812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3F0DECF3-67A0-4A50-B0D9-2E2C01243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216" r:id="rId1"/>
    <p:sldLayoutId id="2147485217" r:id="rId2"/>
    <p:sldLayoutId id="2147485218" r:id="rId3"/>
    <p:sldLayoutId id="2147485219" r:id="rId4"/>
    <p:sldLayoutId id="2147485220" r:id="rId5"/>
    <p:sldLayoutId id="2147485221" r:id="rId6"/>
    <p:sldLayoutId id="2147485222" r:id="rId7"/>
    <p:sldLayoutId id="2147485223" r:id="rId8"/>
    <p:sldLayoutId id="2147485224" r:id="rId9"/>
    <p:sldLayoutId id="2147485225" r:id="rId10"/>
    <p:sldLayoutId id="2147485226" r:id="rId11"/>
  </p:sldLayoutIdLst>
  <p:txStyles>
    <p:titleStyle>
      <a:lvl1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2pPr>
      <a:lvl3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3pPr>
      <a:lvl4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4pPr>
      <a:lvl5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5pPr>
      <a:lvl6pPr marL="456233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6pPr>
      <a:lvl7pPr marL="912470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7pPr>
      <a:lvl8pPr marL="1368702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8pPr>
      <a:lvl9pPr marL="1824936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428581" indent="-428581" algn="l" defTabSz="1144470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4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928592" indent="-355563" algn="l" defTabSz="1144470" rtl="0" eaLnBrk="0" fontAlgn="base" hangingPunct="0">
        <a:spcBef>
          <a:spcPct val="20000"/>
        </a:spcBef>
        <a:spcAft>
          <a:spcPct val="0"/>
        </a:spcAft>
        <a:buClr>
          <a:srgbClr val="CCFF66"/>
        </a:buClr>
        <a:buFont typeface="Wingdings" pitchFamily="2" charset="2"/>
        <a:buChar char=""/>
        <a:defRPr sz="3500">
          <a:solidFill>
            <a:schemeClr val="tx1"/>
          </a:solidFill>
          <a:latin typeface="+mn-lt"/>
          <a:ea typeface="MS PGothic" pitchFamily="34" charset="-128"/>
        </a:defRPr>
      </a:lvl2pPr>
      <a:lvl3pPr marL="1431778" indent="-284134" algn="l" defTabSz="1144470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3000">
          <a:solidFill>
            <a:schemeClr val="tx1"/>
          </a:solidFill>
          <a:latin typeface="+mn-lt"/>
          <a:ea typeface="MS PGothic" pitchFamily="34" charset="-128"/>
        </a:defRPr>
      </a:lvl3pPr>
      <a:lvl4pPr marL="2004807" indent="-284134" algn="l" defTabSz="1144470" rtl="0" eaLnBrk="0" fontAlgn="base" hangingPunct="0">
        <a:spcBef>
          <a:spcPct val="20000"/>
        </a:spcBef>
        <a:spcAft>
          <a:spcPct val="0"/>
        </a:spcAft>
        <a:buClr>
          <a:srgbClr val="CCFF66"/>
        </a:buClr>
        <a:buFont typeface="Wingdings" pitchFamily="2" charset="2"/>
        <a:buChar char=""/>
        <a:defRPr sz="2500">
          <a:solidFill>
            <a:schemeClr val="tx1"/>
          </a:solidFill>
          <a:latin typeface="+mn-lt"/>
          <a:ea typeface="MS PGothic" pitchFamily="34" charset="-128"/>
        </a:defRPr>
      </a:lvl4pPr>
      <a:lvl5pPr marL="2579423" indent="-284134" algn="l" defTabSz="1144470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2500">
          <a:solidFill>
            <a:schemeClr val="tx1"/>
          </a:solidFill>
          <a:latin typeface="+mn-lt"/>
          <a:ea typeface="MS PGothic" pitchFamily="34" charset="-128"/>
        </a:defRPr>
      </a:lvl5pPr>
      <a:lvl6pPr marL="3036804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6pPr>
      <a:lvl7pPr marL="3493036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7pPr>
      <a:lvl8pPr marL="3949270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8pPr>
      <a:lvl9pPr marL="4405506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33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47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702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936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17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402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632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87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2286000" y="2743200"/>
            <a:ext cx="7405688" cy="787401"/>
          </a:xfrm>
          <a:prstGeom prst="rect">
            <a:avLst/>
          </a:prstGeom>
          <a:solidFill>
            <a:srgbClr val="00FFFF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lIns="108500" tIns="54254" rIns="108500" bIns="54254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Update on </a:t>
            </a:r>
            <a:r>
              <a:rPr lang="en-US" sz="4400" dirty="0" err="1">
                <a:solidFill>
                  <a:srgbClr val="FF0000"/>
                </a:solidFill>
              </a:rPr>
              <a:t>SoLID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676401" y="4191001"/>
            <a:ext cx="8424863" cy="172539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108500" tIns="54254" rIns="108500" bIns="54254">
            <a:spAutoFit/>
          </a:bodyPr>
          <a:lstStyle/>
          <a:p>
            <a:r>
              <a:rPr lang="en-US" sz="3800" dirty="0">
                <a:solidFill>
                  <a:srgbClr val="FF0000"/>
                </a:solidFill>
              </a:rPr>
              <a:t>         </a:t>
            </a:r>
            <a:r>
              <a:rPr lang="en-US" sz="3800" dirty="0" err="1" smtClean="0">
                <a:solidFill>
                  <a:srgbClr val="0000FF"/>
                </a:solidFill>
                <a:latin typeface="Comic Sans MS" pitchFamily="66" charset="0"/>
              </a:rPr>
              <a:t>Jian</a:t>
            </a:r>
            <a:r>
              <a:rPr lang="en-US" sz="3800" dirty="0" smtClean="0">
                <a:solidFill>
                  <a:srgbClr val="0000FF"/>
                </a:solidFill>
                <a:latin typeface="Comic Sans MS" pitchFamily="66" charset="0"/>
              </a:rPr>
              <a:t>-ping Chen, </a:t>
            </a:r>
            <a:r>
              <a:rPr lang="en-US" sz="2800" dirty="0" smtClean="0">
                <a:solidFill>
                  <a:schemeClr val="bg2"/>
                </a:solidFill>
                <a:latin typeface="Comic Sans MS" pitchFamily="66" charset="0"/>
              </a:rPr>
              <a:t>Jefferson Lab</a:t>
            </a:r>
            <a:endParaRPr lang="en-US" sz="2800" dirty="0">
              <a:solidFill>
                <a:schemeClr val="bg2"/>
              </a:solidFill>
              <a:latin typeface="Comic Sans MS" pitchFamily="66" charset="0"/>
            </a:endParaRPr>
          </a:p>
          <a:p>
            <a:r>
              <a:rPr lang="en-US" sz="3800" dirty="0">
                <a:solidFill>
                  <a:srgbClr val="FF0000"/>
                </a:solidFill>
              </a:rPr>
              <a:t>	</a:t>
            </a:r>
            <a:r>
              <a:rPr lang="en-US" sz="2900" dirty="0">
                <a:solidFill>
                  <a:schemeClr val="bg2"/>
                </a:solidFill>
              </a:rPr>
              <a:t>        </a:t>
            </a:r>
            <a:r>
              <a:rPr lang="en-US" sz="2900" dirty="0" err="1">
                <a:solidFill>
                  <a:schemeClr val="bg2"/>
                </a:solidFill>
              </a:rPr>
              <a:t>SoLID</a:t>
            </a:r>
            <a:r>
              <a:rPr lang="en-US" sz="2900" dirty="0">
                <a:solidFill>
                  <a:schemeClr val="bg2"/>
                </a:solidFill>
              </a:rPr>
              <a:t> Collaboration Meeting</a:t>
            </a:r>
          </a:p>
          <a:p>
            <a:r>
              <a:rPr lang="en-US" sz="2900" dirty="0">
                <a:solidFill>
                  <a:schemeClr val="bg2"/>
                </a:solidFill>
              </a:rPr>
              <a:t>                          </a:t>
            </a:r>
            <a:r>
              <a:rPr lang="en-US" sz="2900" dirty="0" smtClean="0">
                <a:solidFill>
                  <a:schemeClr val="bg2"/>
                </a:solidFill>
              </a:rPr>
              <a:t>August</a:t>
            </a:r>
            <a:r>
              <a:rPr lang="en-US" sz="2900" dirty="0" smtClean="0">
                <a:solidFill>
                  <a:schemeClr val="bg2"/>
                </a:solidFill>
              </a:rPr>
              <a:t> 19-20, </a:t>
            </a:r>
            <a:r>
              <a:rPr lang="en-US" sz="2900" dirty="0" smtClean="0">
                <a:solidFill>
                  <a:schemeClr val="bg2"/>
                </a:solidFill>
              </a:rPr>
              <a:t>2013</a:t>
            </a:r>
            <a:endParaRPr lang="en-US" sz="29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381000" y="914400"/>
            <a:ext cx="10515600" cy="698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49" tIns="45625" rIns="91249" bIns="45625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b="1" dirty="0" smtClean="0"/>
              <a:t>Main Progress:</a:t>
            </a:r>
            <a:endParaRPr lang="en-US" sz="2400" b="1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Magnet: </a:t>
            </a:r>
            <a:r>
              <a:rPr lang="en-US" sz="2000" b="1" dirty="0" smtClean="0">
                <a:solidFill>
                  <a:schemeClr val="bg2"/>
                </a:solidFill>
              </a:rPr>
              <a:t>Formal request/response (completed) </a:t>
            </a:r>
          </a:p>
          <a:p>
            <a:pPr lvl="1" indent="0">
              <a:defRPr/>
            </a:pPr>
            <a:r>
              <a:rPr lang="en-US" sz="2000" b="1" dirty="0">
                <a:solidFill>
                  <a:schemeClr val="bg2"/>
                </a:solidFill>
              </a:rPr>
              <a:t>	</a:t>
            </a:r>
            <a:r>
              <a:rPr lang="en-US" sz="2000" b="1" dirty="0" smtClean="0">
                <a:solidFill>
                  <a:schemeClr val="bg2"/>
                </a:solidFill>
              </a:rPr>
              <a:t>	(thanks to </a:t>
            </a:r>
            <a:r>
              <a:rPr lang="en-US" sz="2000" b="1" dirty="0" err="1" smtClean="0">
                <a:solidFill>
                  <a:schemeClr val="bg2"/>
                </a:solidFill>
              </a:rPr>
              <a:t>JLab</a:t>
            </a:r>
            <a:r>
              <a:rPr lang="en-US" sz="2000" b="1" dirty="0" smtClean="0">
                <a:solidFill>
                  <a:schemeClr val="bg2"/>
                </a:solidFill>
              </a:rPr>
              <a:t> management/physics division/Hall A)</a:t>
            </a:r>
            <a:endParaRPr lang="en-US" sz="2000" b="1" dirty="0" smtClean="0">
              <a:solidFill>
                <a:schemeClr val="bg2"/>
              </a:solidFill>
            </a:endParaRPr>
          </a:p>
          <a:p>
            <a:pPr lvl="2" indent="0">
              <a:defRPr/>
            </a:pPr>
            <a:endParaRPr lang="en-US" sz="2000" b="1" dirty="0">
              <a:solidFill>
                <a:schemeClr val="bg2"/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Background: 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Main background for PVDIS/baffle design</a:t>
            </a:r>
            <a:r>
              <a:rPr lang="en-US" sz="2000" b="1" dirty="0" smtClean="0">
                <a:solidFill>
                  <a:schemeClr val="bg2"/>
                </a:solidFill>
              </a:rPr>
              <a:t>/optimization</a:t>
            </a:r>
            <a:r>
              <a:rPr lang="en-US" sz="2000" b="1" dirty="0" smtClean="0">
                <a:solidFill>
                  <a:schemeClr val="bg2"/>
                </a:solidFill>
              </a:rPr>
              <a:t> (</a:t>
            </a:r>
            <a:r>
              <a:rPr lang="en-US" sz="2000" b="1" dirty="0" err="1" smtClean="0">
                <a:solidFill>
                  <a:schemeClr val="bg2"/>
                </a:solidFill>
              </a:rPr>
              <a:t>Zhiwen’s</a:t>
            </a:r>
            <a:r>
              <a:rPr lang="en-US" sz="2000" b="1" dirty="0" smtClean="0">
                <a:solidFill>
                  <a:schemeClr val="bg2"/>
                </a:solidFill>
              </a:rPr>
              <a:t> </a:t>
            </a:r>
            <a:r>
              <a:rPr lang="en-US" sz="2000" b="1" dirty="0" smtClean="0">
                <a:solidFill>
                  <a:schemeClr val="bg2"/>
                </a:solidFill>
              </a:rPr>
              <a:t>talk)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Identify source/profile of</a:t>
            </a:r>
            <a:r>
              <a:rPr lang="en-US" sz="2000" b="1" dirty="0" smtClean="0">
                <a:solidFill>
                  <a:schemeClr val="bg2"/>
                </a:solidFill>
              </a:rPr>
              <a:t> </a:t>
            </a:r>
            <a:r>
              <a:rPr lang="en-US" sz="2000" b="1" dirty="0" smtClean="0">
                <a:solidFill>
                  <a:schemeClr val="bg2"/>
                </a:solidFill>
              </a:rPr>
              <a:t>background    (Rich’s talk</a:t>
            </a:r>
            <a:r>
              <a:rPr lang="en-US" sz="2000" b="1" dirty="0" smtClean="0">
                <a:solidFill>
                  <a:schemeClr val="bg2"/>
                </a:solidFill>
              </a:rPr>
              <a:t>)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Radiation (including neutron) background (Lorenzo’s talk)</a:t>
            </a:r>
            <a:endParaRPr lang="en-US" sz="2000" b="1" dirty="0" smtClean="0">
              <a:solidFill>
                <a:schemeClr val="bg2"/>
              </a:solidFill>
            </a:endParaRPr>
          </a:p>
          <a:p>
            <a:pPr lvl="1" indent="0">
              <a:defRPr/>
            </a:pPr>
            <a:endParaRPr lang="en-US" sz="20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EM calorimeter: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Update on pile-ups </a:t>
            </a:r>
            <a:r>
              <a:rPr lang="en-US" sz="2000" b="1" dirty="0" smtClean="0">
                <a:solidFill>
                  <a:schemeClr val="bg2"/>
                </a:solidFill>
              </a:rPr>
              <a:t>from background</a:t>
            </a:r>
            <a:r>
              <a:rPr lang="en-US" sz="2000" b="1" dirty="0">
                <a:solidFill>
                  <a:schemeClr val="bg2"/>
                </a:solidFill>
              </a:rPr>
              <a:t> </a:t>
            </a:r>
            <a:r>
              <a:rPr lang="en-US" sz="2000" b="1" dirty="0" smtClean="0">
                <a:solidFill>
                  <a:schemeClr val="bg2"/>
                </a:solidFill>
              </a:rPr>
              <a:t>(</a:t>
            </a:r>
            <a:r>
              <a:rPr lang="en-US" sz="2000" b="1" dirty="0" err="1" smtClean="0">
                <a:solidFill>
                  <a:schemeClr val="bg2"/>
                </a:solidFill>
              </a:rPr>
              <a:t>Zhiwen</a:t>
            </a:r>
            <a:r>
              <a:rPr lang="en-US" sz="2000" b="1" dirty="0" err="1" smtClean="0">
                <a:solidFill>
                  <a:schemeClr val="bg2"/>
                </a:solidFill>
              </a:rPr>
              <a:t>’s</a:t>
            </a:r>
            <a:r>
              <a:rPr lang="en-US" sz="2000" b="1" dirty="0" smtClean="0">
                <a:solidFill>
                  <a:schemeClr val="bg2"/>
                </a:solidFill>
              </a:rPr>
              <a:t> </a:t>
            </a:r>
            <a:r>
              <a:rPr lang="en-US" sz="2000" b="1" dirty="0" smtClean="0">
                <a:solidFill>
                  <a:schemeClr val="bg2"/>
                </a:solidFill>
              </a:rPr>
              <a:t>talk</a:t>
            </a:r>
            <a:r>
              <a:rPr lang="en-US" sz="2000" b="1" dirty="0" smtClean="0">
                <a:solidFill>
                  <a:schemeClr val="bg2"/>
                </a:solidFill>
              </a:rPr>
              <a:t>)</a:t>
            </a:r>
            <a:endParaRPr lang="en-US" sz="2000" b="1" dirty="0" smtClean="0">
              <a:solidFill>
                <a:schemeClr val="bg2"/>
              </a:solidFill>
            </a:endParaRP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Impacts on trigger and </a:t>
            </a:r>
            <a:r>
              <a:rPr lang="en-US" sz="2000" b="1" dirty="0" smtClean="0">
                <a:solidFill>
                  <a:schemeClr val="bg2"/>
                </a:solidFill>
              </a:rPr>
              <a:t>PID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Support structure design </a:t>
            </a:r>
            <a:endParaRPr lang="en-US" sz="2000" b="1" dirty="0" smtClean="0">
              <a:solidFill>
                <a:schemeClr val="bg2"/>
              </a:solidFill>
            </a:endParaRPr>
          </a:p>
          <a:p>
            <a:pPr lvl="2" indent="0">
              <a:defRPr/>
            </a:pPr>
            <a:endParaRPr lang="en-US" sz="2000" b="1" dirty="0" smtClean="0">
              <a:solidFill>
                <a:schemeClr val="bg2"/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Light Cherenkov:  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>
                <a:solidFill>
                  <a:schemeClr val="bg2"/>
                </a:solidFill>
              </a:rPr>
              <a:t>Simulation with </a:t>
            </a:r>
            <a:r>
              <a:rPr lang="en-US" sz="2000" b="1" dirty="0" smtClean="0">
                <a:solidFill>
                  <a:schemeClr val="bg2"/>
                </a:solidFill>
              </a:rPr>
              <a:t>background   (Michael’s talk)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Impact on trigger and PID 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Combined with EC</a:t>
            </a:r>
            <a:endParaRPr lang="en-US" sz="2000" b="1" dirty="0">
              <a:solidFill>
                <a:schemeClr val="bg2"/>
              </a:solidFill>
            </a:endParaRPr>
          </a:p>
          <a:p>
            <a:pPr lvl="1">
              <a:defRPr/>
            </a:pPr>
            <a:endParaRPr lang="en-US" sz="20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QAD/Trigger System: </a:t>
            </a:r>
            <a:endParaRPr lang="en-US" sz="2000" b="1" dirty="0" smtClean="0">
              <a:solidFill>
                <a:schemeClr val="bg2"/>
              </a:solidFill>
            </a:endParaRP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 Updated design </a:t>
            </a:r>
            <a:r>
              <a:rPr lang="en-US" sz="2000" b="1" dirty="0" smtClean="0">
                <a:solidFill>
                  <a:schemeClr val="bg2"/>
                </a:solidFill>
              </a:rPr>
              <a:t>with new inputs from EC/LC (</a:t>
            </a:r>
            <a:r>
              <a:rPr lang="en-US" sz="2000" b="1" dirty="0" err="1" smtClean="0">
                <a:solidFill>
                  <a:schemeClr val="bg2"/>
                </a:solidFill>
              </a:rPr>
              <a:t>Alexandre’s</a:t>
            </a:r>
            <a:r>
              <a:rPr lang="en-US" sz="2000" b="1" dirty="0" smtClean="0">
                <a:solidFill>
                  <a:schemeClr val="bg2"/>
                </a:solidFill>
              </a:rPr>
              <a:t> </a:t>
            </a:r>
            <a:r>
              <a:rPr lang="en-US" sz="2000" b="1" dirty="0" smtClean="0">
                <a:solidFill>
                  <a:schemeClr val="bg2"/>
                </a:solidFill>
              </a:rPr>
              <a:t>talk)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 Simulation/test stand  	</a:t>
            </a: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	</a:t>
            </a:r>
            <a:endParaRPr lang="en-US" sz="2400" dirty="0" smtClean="0">
              <a:solidFill>
                <a:srgbClr val="000033"/>
              </a:solidFill>
              <a:sym typeface="Wingdings" pitchFamily="2" charset="2"/>
            </a:endParaRP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38101"/>
            <a:ext cx="4877873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err="1"/>
              <a:t>SoLID</a:t>
            </a:r>
            <a:r>
              <a:rPr lang="en-US" sz="3600" b="1" dirty="0"/>
              <a:t> Status </a:t>
            </a:r>
            <a:r>
              <a:rPr lang="en-US" sz="3600" b="1" dirty="0" smtClean="0"/>
              <a:t>Update 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358865" y="1059591"/>
            <a:ext cx="10515600" cy="593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49" tIns="45625" rIns="91249" bIns="45625">
            <a:spAutoFit/>
          </a:bodyPr>
          <a:lstStyle/>
          <a:p>
            <a:pPr lvl="1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0033"/>
                </a:solidFill>
                <a:sym typeface="Wingdings" pitchFamily="2" charset="2"/>
              </a:rPr>
              <a:t>	</a:t>
            </a:r>
            <a:r>
              <a:rPr lang="en-US" sz="2400" b="1" dirty="0">
                <a:solidFill>
                  <a:srgbClr val="000066">
                    <a:lumMod val="60000"/>
                    <a:lumOff val="40000"/>
                  </a:srgbClr>
                </a:solidFill>
              </a:rPr>
              <a:t>Progress on p-CDR 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rgbClr val="000066"/>
                </a:solidFill>
              </a:rPr>
              <a:t>Project introduction/overview (newly added)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rgbClr val="000066"/>
                </a:solidFill>
              </a:rPr>
              <a:t>Major </a:t>
            </a:r>
            <a:r>
              <a:rPr lang="en-US" sz="2400" b="1" dirty="0">
                <a:solidFill>
                  <a:srgbClr val="000066"/>
                </a:solidFill>
              </a:rPr>
              <a:t>subsystem, conceptual </a:t>
            </a:r>
            <a:r>
              <a:rPr lang="en-US" sz="2400" b="1" dirty="0" smtClean="0">
                <a:solidFill>
                  <a:srgbClr val="000066"/>
                </a:solidFill>
              </a:rPr>
              <a:t>design </a:t>
            </a:r>
            <a:r>
              <a:rPr lang="en-US" sz="2400" b="1" dirty="0" smtClean="0">
                <a:solidFill>
                  <a:srgbClr val="000066"/>
                </a:solidFill>
              </a:rPr>
              <a:t>complete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rgbClr val="000066"/>
                </a:solidFill>
              </a:rPr>
              <a:t>Finalize </a:t>
            </a:r>
            <a:r>
              <a:rPr lang="en-US" sz="2400" b="1" dirty="0" smtClean="0">
                <a:solidFill>
                  <a:srgbClr val="000066"/>
                </a:solidFill>
              </a:rPr>
              <a:t>EC/LC </a:t>
            </a:r>
            <a:r>
              <a:rPr lang="en-US" sz="2400" b="1" dirty="0" smtClean="0">
                <a:solidFill>
                  <a:srgbClr val="000066"/>
                </a:solidFill>
              </a:rPr>
              <a:t>full simulation with realistic </a:t>
            </a:r>
            <a:r>
              <a:rPr lang="en-US" sz="2400" b="1" dirty="0" smtClean="0">
                <a:solidFill>
                  <a:srgbClr val="000066"/>
                </a:solidFill>
              </a:rPr>
              <a:t>background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rgbClr val="000066"/>
                </a:solidFill>
              </a:rPr>
              <a:t>Finalized trigger/DQA design with new inputs from EC/LC </a:t>
            </a:r>
            <a:endParaRPr lang="en-US" sz="2400" b="1" dirty="0">
              <a:solidFill>
                <a:srgbClr val="000066"/>
              </a:solidFill>
            </a:endParaRP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rgbClr val="000066"/>
                </a:solidFill>
              </a:rPr>
              <a:t>GEM modification (4 planes to 5 to be safe)</a:t>
            </a:r>
            <a:endParaRPr lang="en-US" sz="2400" b="1" dirty="0">
              <a:solidFill>
                <a:srgbClr val="000066"/>
              </a:solidFill>
            </a:endParaRP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rgbClr val="000066"/>
                </a:solidFill>
                <a:sym typeface="Wingdings" pitchFamily="2" charset="2"/>
              </a:rPr>
              <a:t>Freeze (in a week?)</a:t>
            </a:r>
            <a:endParaRPr lang="en-US" sz="2400" b="1" dirty="0" smtClean="0">
              <a:solidFill>
                <a:srgbClr val="000066"/>
              </a:solidFill>
              <a:sym typeface="Wingdings" pitchFamily="2" charset="2"/>
            </a:endParaRPr>
          </a:p>
          <a:p>
            <a:pPr lvl="2" indent="0">
              <a:defRPr/>
            </a:pPr>
            <a:endParaRPr lang="en-US" sz="2400" b="1" dirty="0">
              <a:solidFill>
                <a:srgbClr val="000033"/>
              </a:solidFill>
              <a:sym typeface="Wingdings" pitchFamily="2" charset="2"/>
            </a:endParaRPr>
          </a:p>
          <a:p>
            <a:pPr marL="796878" lvl="1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00FF"/>
                </a:solidFill>
                <a:sym typeface="Wingdings" pitchFamily="2" charset="2"/>
              </a:rPr>
              <a:t>  </a:t>
            </a: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Other </a:t>
            </a:r>
            <a:r>
              <a:rPr lang="en-US" sz="2400" b="1" dirty="0">
                <a:solidFill>
                  <a:srgbClr val="0000FF"/>
                </a:solidFill>
                <a:sym typeface="Wingdings" pitchFamily="2" charset="2"/>
              </a:rPr>
              <a:t>p</a:t>
            </a: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rogress:</a:t>
            </a:r>
            <a:endParaRPr lang="en-US" sz="2400" b="1" dirty="0" smtClean="0">
              <a:solidFill>
                <a:srgbClr val="0000FF"/>
              </a:solidFill>
              <a:sym typeface="Wingdings" pitchFamily="2" charset="2"/>
            </a:endParaRP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</a:t>
            </a:r>
            <a:r>
              <a:rPr lang="en-US" sz="2400" b="1" dirty="0">
                <a:solidFill>
                  <a:schemeClr val="bg2"/>
                </a:solidFill>
                <a:sym typeface="Wingdings" pitchFamily="2" charset="2"/>
              </a:rPr>
              <a:t>GEMs- China 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progress   (</a:t>
            </a:r>
            <a:r>
              <a:rPr lang="en-US" sz="2400" b="1" dirty="0" err="1" smtClean="0">
                <a:solidFill>
                  <a:schemeClr val="bg2"/>
                </a:solidFill>
                <a:sym typeface="Wingdings" pitchFamily="2" charset="2"/>
              </a:rPr>
              <a:t>Yuxiang’s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talk)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GEMs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R&amp;Ds/test run/production for SBB (</a:t>
            </a:r>
            <a:r>
              <a:rPr lang="en-US" sz="2400" b="1" dirty="0" err="1" smtClean="0">
                <a:solidFill>
                  <a:schemeClr val="bg2"/>
                </a:solidFill>
                <a:sym typeface="Wingdings" pitchFamily="2" charset="2"/>
              </a:rPr>
              <a:t>Nilanga’s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talk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)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	      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Tracking                      (</a:t>
            </a:r>
            <a:r>
              <a:rPr lang="en-US" sz="2400" b="1" dirty="0" err="1" smtClean="0">
                <a:solidFill>
                  <a:schemeClr val="bg2"/>
                </a:solidFill>
                <a:sym typeface="Wingdings" pitchFamily="2" charset="2"/>
              </a:rPr>
              <a:t>Ole’s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talk)</a:t>
            </a:r>
            <a:endParaRPr lang="en-US" sz="2400" b="1" dirty="0" smtClean="0">
              <a:solidFill>
                <a:schemeClr val="bg2"/>
              </a:solidFill>
              <a:sym typeface="Wingdings" pitchFamily="2" charset="2"/>
            </a:endParaRP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>
                <a:solidFill>
                  <a:schemeClr val="bg2"/>
                </a:solidFill>
                <a:sym typeface="Wingdings" pitchFamily="2" charset="2"/>
              </a:rPr>
              <a:t> </a:t>
            </a:r>
            <a:r>
              <a:rPr lang="en-US" sz="2400" b="1" dirty="0">
                <a:solidFill>
                  <a:schemeClr val="bg2"/>
                </a:solidFill>
              </a:rPr>
              <a:t>Heavy Cherenkov</a:t>
            </a:r>
            <a:r>
              <a:rPr lang="en-US" sz="2400" b="1" dirty="0">
                <a:solidFill>
                  <a:srgbClr val="000066">
                    <a:lumMod val="60000"/>
                    <a:lumOff val="40000"/>
                  </a:srgbClr>
                </a:solidFill>
              </a:rPr>
              <a:t>: </a:t>
            </a:r>
            <a:r>
              <a:rPr lang="en-US" sz="2400" b="1" dirty="0">
                <a:solidFill>
                  <a:srgbClr val="000066"/>
                </a:solidFill>
              </a:rPr>
              <a:t>Space availability </a:t>
            </a:r>
            <a:r>
              <a:rPr lang="en-US" sz="2400" b="1" dirty="0" smtClean="0">
                <a:solidFill>
                  <a:srgbClr val="000066"/>
                </a:solidFill>
              </a:rPr>
              <a:t>(Mehdi’s </a:t>
            </a:r>
            <a:r>
              <a:rPr lang="en-US" sz="2400" b="1" dirty="0">
                <a:solidFill>
                  <a:srgbClr val="000066"/>
                </a:solidFill>
              </a:rPr>
              <a:t>talk)</a:t>
            </a:r>
            <a:endParaRPr lang="en-US" sz="2400" b="1" dirty="0" smtClean="0">
              <a:solidFill>
                <a:schemeClr val="bg2"/>
              </a:solidFill>
              <a:sym typeface="Wingdings" pitchFamily="2" charset="2"/>
            </a:endParaRP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Support structure</a:t>
            </a:r>
          </a:p>
          <a:p>
            <a:pPr marL="1368331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New collaborators</a:t>
            </a:r>
            <a:endParaRPr lang="en-US" sz="2400" b="1" dirty="0" smtClean="0">
              <a:solidFill>
                <a:schemeClr val="bg2"/>
              </a:solidFill>
              <a:sym typeface="Wingdings" pitchFamily="2" charset="2"/>
            </a:endParaRPr>
          </a:p>
          <a:p>
            <a:pPr lvl="1" indent="0">
              <a:defRPr/>
            </a:pPr>
            <a:endParaRPr lang="en-US" sz="2000" b="1" dirty="0" smtClean="0">
              <a:solidFill>
                <a:srgbClr val="0000FF"/>
              </a:solidFill>
              <a:sym typeface="Wingdings" pitchFamily="2" charset="2"/>
            </a:endParaRP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304801"/>
            <a:ext cx="5442130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err="1"/>
              <a:t>SoLID</a:t>
            </a:r>
            <a:r>
              <a:rPr lang="en-US" sz="3600" b="1" dirty="0"/>
              <a:t> Status </a:t>
            </a:r>
            <a:r>
              <a:rPr lang="en-US" sz="3600" b="1" dirty="0" smtClean="0"/>
              <a:t>Update (II)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457200" y="1905000"/>
            <a:ext cx="10515600" cy="563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49" tIns="45625" rIns="91249" bIns="45625">
            <a:spAutoFit/>
          </a:bodyPr>
          <a:lstStyle/>
          <a:p>
            <a:pPr marL="1588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pCDR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“freeze” and ready </a:t>
            </a:r>
            <a:r>
              <a:rPr lang="en-US" sz="2400" dirty="0" smtClean="0">
                <a:solidFill>
                  <a:srgbClr val="0000FF"/>
                </a:solidFill>
              </a:rPr>
              <a:t>to be </a:t>
            </a:r>
            <a:r>
              <a:rPr lang="en-US" sz="2400" dirty="0" smtClean="0">
                <a:solidFill>
                  <a:srgbClr val="0000FF"/>
                </a:solidFill>
              </a:rPr>
              <a:t>released: this month</a:t>
            </a:r>
            <a:endParaRPr lang="en-US" sz="2400" dirty="0" smtClean="0">
              <a:solidFill>
                <a:schemeClr val="bg2"/>
              </a:solidFill>
            </a:endParaRPr>
          </a:p>
          <a:p>
            <a:pPr marL="1588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chemeClr val="bg2"/>
              </a:solidFill>
            </a:endParaRPr>
          </a:p>
          <a:p>
            <a:pPr marL="1588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Director’s review: 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October</a:t>
            </a:r>
            <a:r>
              <a:rPr lang="en-US" sz="2400" dirty="0" smtClean="0">
                <a:solidFill>
                  <a:schemeClr val="bg2"/>
                </a:solidFill>
              </a:rPr>
              <a:t>?   (dry-run)</a:t>
            </a:r>
            <a:endParaRPr lang="en-US" sz="2400" dirty="0" smtClean="0">
              <a:solidFill>
                <a:schemeClr val="bg2"/>
              </a:solidFill>
            </a:endParaRPr>
          </a:p>
          <a:p>
            <a:pPr marL="1588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Discussion with DOE: </a:t>
            </a:r>
            <a:r>
              <a:rPr lang="en-US" sz="2400" dirty="0" smtClean="0">
                <a:solidFill>
                  <a:schemeClr val="bg2"/>
                </a:solidFill>
              </a:rPr>
              <a:t>in a few months?</a:t>
            </a:r>
          </a:p>
          <a:p>
            <a:pPr marL="1589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Submit MIE/MRI: </a:t>
            </a:r>
            <a:r>
              <a:rPr lang="en-US" sz="2400" dirty="0" smtClean="0">
                <a:solidFill>
                  <a:schemeClr val="bg2"/>
                </a:solidFill>
              </a:rPr>
              <a:t>Late </a:t>
            </a:r>
            <a:r>
              <a:rPr lang="en-US" sz="2400" dirty="0" smtClean="0">
                <a:solidFill>
                  <a:schemeClr val="bg2"/>
                </a:solidFill>
              </a:rPr>
              <a:t>2013/early 2014?</a:t>
            </a:r>
            <a:endParaRPr lang="en-US" sz="2400" dirty="0" smtClean="0">
              <a:solidFill>
                <a:schemeClr val="bg2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CD process: </a:t>
            </a:r>
            <a:r>
              <a:rPr lang="en-US" sz="2400" dirty="0" smtClean="0">
                <a:solidFill>
                  <a:schemeClr val="bg2"/>
                </a:solidFill>
              </a:rPr>
              <a:t>2013-2015?</a:t>
            </a:r>
          </a:p>
          <a:p>
            <a:pPr marL="1589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Full simulation: </a:t>
            </a:r>
            <a:r>
              <a:rPr lang="en-US" sz="2400" dirty="0" smtClean="0">
                <a:solidFill>
                  <a:schemeClr val="bg2"/>
                </a:solidFill>
              </a:rPr>
              <a:t>continuing</a:t>
            </a:r>
            <a:endParaRPr lang="en-US" sz="2400" dirty="0" smtClean="0">
              <a:solidFill>
                <a:schemeClr val="bg2"/>
              </a:solidFill>
            </a:endParaRPr>
          </a:p>
          <a:p>
            <a:pPr marL="1589"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Pre-R&amp;D</a:t>
            </a:r>
            <a:r>
              <a:rPr lang="en-US" sz="2400" dirty="0" smtClean="0">
                <a:solidFill>
                  <a:srgbClr val="0000FF"/>
                </a:solidFill>
              </a:rPr>
              <a:t>: </a:t>
            </a:r>
            <a:r>
              <a:rPr lang="en-US" sz="2400" dirty="0" smtClean="0">
                <a:solidFill>
                  <a:schemeClr val="bg2"/>
                </a:solidFill>
              </a:rPr>
              <a:t>starting now </a:t>
            </a:r>
          </a:p>
          <a:p>
            <a:pPr marL="1589">
              <a:buFont typeface="Wingdings" pitchFamily="2" charset="2"/>
              <a:buChar char="§"/>
              <a:defRPr/>
            </a:pPr>
            <a:endParaRPr lang="en-US" sz="2400" b="1" dirty="0" smtClean="0">
              <a:solidFill>
                <a:schemeClr val="bg2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bg2"/>
                </a:solidFill>
              </a:rPr>
              <a:t> </a:t>
            </a:r>
            <a:r>
              <a:rPr lang="en-US" sz="2400" b="1" dirty="0" smtClean="0">
                <a:solidFill>
                  <a:schemeClr val="bg2"/>
                </a:solidFill>
              </a:rPr>
              <a:t>CDR/TDR</a:t>
            </a: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381000"/>
            <a:ext cx="4621392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smtClean="0"/>
              <a:t>Milestone, Schedule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98495"/>
            <a:ext cx="7772400" cy="828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01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839" y="1"/>
            <a:ext cx="5944961" cy="868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88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SLIFER@W8709501W0GT3PP7" val="2874"/>
  <p:tag name="DEFAULTDISPLAYSOURCE" val="\documentclass{article}\pagestyle{empty}&#10;\begin{document}&#10;&#10;\end{document}&#10;"/>
  <p:tag name="EMBEDFONTS" val="0"/>
</p:tagLst>
</file>

<file path=ppt/theme/theme1.xml><?xml version="1.0" encoding="utf-8"?>
<a:theme xmlns:a="http://schemas.openxmlformats.org/drawingml/2006/main" name="Columns">
  <a:themeElements>
    <a:clrScheme name="Columns 1">
      <a:dk1>
        <a:srgbClr val="000066"/>
      </a:dk1>
      <a:lt1>
        <a:srgbClr val="FFFFFF"/>
      </a:lt1>
      <a:dk2>
        <a:srgbClr val="5E6DA4"/>
      </a:dk2>
      <a:lt2>
        <a:srgbClr val="FFFFFF"/>
      </a:lt2>
      <a:accent1>
        <a:srgbClr val="6666FF"/>
      </a:accent1>
      <a:accent2>
        <a:srgbClr val="9999FF"/>
      </a:accent2>
      <a:accent3>
        <a:srgbClr val="B6BAC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Columns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halkboard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halkboard" pitchFamily="-112" charset="0"/>
          </a:defRPr>
        </a:defPPr>
      </a:lstStyle>
    </a:lnDef>
  </a:objectDefaults>
  <a:extraClrSchemeLst>
    <a:extraClrScheme>
      <a:clrScheme name="Columns 1">
        <a:dk1>
          <a:srgbClr val="000066"/>
        </a:dk1>
        <a:lt1>
          <a:srgbClr val="FFFFFF"/>
        </a:lt1>
        <a:dk2>
          <a:srgbClr val="5E6DA4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BAC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umns 2">
        <a:dk1>
          <a:srgbClr val="003366"/>
        </a:dk1>
        <a:lt1>
          <a:srgbClr val="FFFFFF"/>
        </a:lt1>
        <a:dk2>
          <a:srgbClr val="5E6DA4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6BACF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umns 3">
        <a:dk1>
          <a:srgbClr val="000000"/>
        </a:dk1>
        <a:lt1>
          <a:srgbClr val="FFFFFF"/>
        </a:lt1>
        <a:dk2>
          <a:srgbClr val="5E6DA4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6BACF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 :Applications:Microsoft Office 2004:Templates:Presentations:Designs:Columns</Template>
  <TotalTime>19721</TotalTime>
  <Words>91</Words>
  <Application>Microsoft Office PowerPoint</Application>
  <PresentationFormat>Custom</PresentationFormat>
  <Paragraphs>59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Columns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g2p</dc:title>
  <dc:subject/>
  <dc:creator/>
  <cp:keywords/>
  <dc:description/>
  <cp:lastModifiedBy>jpchen</cp:lastModifiedBy>
  <cp:revision>842</cp:revision>
  <cp:lastPrinted>2008-10-12T21:33:01Z</cp:lastPrinted>
  <dcterms:created xsi:type="dcterms:W3CDTF">2010-07-18T03:02:12Z</dcterms:created>
  <dcterms:modified xsi:type="dcterms:W3CDTF">2013-08-15T20:27:38Z</dcterms:modified>
  <cp:category/>
</cp:coreProperties>
</file>