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A1B7-FB86-4E19-B647-C218491EAC7E}" type="datetimeFigureOut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470B-1991-42DC-A2B3-A9A1E2115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25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C4E3-C5AA-4F03-BD7C-E35067EF63CC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0D2C-BA28-4DB5-810D-D10267D43B0B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639B-A900-42F7-90BF-86C9F684CD58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9C9-43DF-46EA-B375-9B881DFEF71B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55C-3F58-4B63-B27A-192D0C975EFD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423E-25A9-4F47-AA00-C22D2E923429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77ED-66B0-4385-B591-9AE99148CE07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D58B-3B0A-48CE-B62F-E1C0771BAEC9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813F-52A5-4BB2-B8FD-9880DB1BBAF6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57E-21F1-49C8-80F5-5147790C5F22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7780-D6F4-4A04-B26F-1A89AA954E57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2580-E05C-4692-BE10-56AD108D2A42}" type="datetime1">
              <a:rPr lang="zh-CN" altLang="en-US" smtClean="0"/>
              <a:t>2013/8/20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ujianb@ustc.edu.cn" TargetMode="External"/><Relationship Id="rId2" Type="http://schemas.openxmlformats.org/officeDocument/2006/relationships/hyperlink" Target="mailto:solid_gem@jlab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92696"/>
            <a:ext cx="8496944" cy="26781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5400" b="1" i="1" dirty="0" smtClean="0">
                <a:solidFill>
                  <a:srgbClr val="CC3300"/>
                </a:solidFill>
              </a:rPr>
              <a:t>GEM progress from Chinese collaboration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717032"/>
            <a:ext cx="8382000" cy="1752600"/>
          </a:xfrm>
        </p:spPr>
        <p:txBody>
          <a:bodyPr/>
          <a:lstStyle/>
          <a:p>
            <a:pPr eaLnBrk="1" hangingPunct="1"/>
            <a:r>
              <a:rPr lang="en-US" altLang="zh-CN" dirty="0" err="1" smtClean="0">
                <a:solidFill>
                  <a:srgbClr val="003366"/>
                </a:solidFill>
              </a:rPr>
              <a:t>Yuxiang</a:t>
            </a:r>
            <a:r>
              <a:rPr lang="en-US" altLang="zh-CN" dirty="0" smtClean="0">
                <a:solidFill>
                  <a:srgbClr val="003366"/>
                </a:solidFill>
              </a:rPr>
              <a:t> Zhao</a:t>
            </a:r>
          </a:p>
          <a:p>
            <a:pPr eaLnBrk="1" hangingPunct="1"/>
            <a:r>
              <a:rPr lang="en-US" altLang="zh-CN" sz="2800" i="1" dirty="0" smtClean="0">
                <a:solidFill>
                  <a:srgbClr val="003366"/>
                </a:solidFill>
              </a:rPr>
              <a:t>University of Science and Technology of China</a:t>
            </a:r>
          </a:p>
          <a:p>
            <a:pPr eaLnBrk="1" hangingPunct="1"/>
            <a:r>
              <a:rPr lang="en-US" altLang="zh-CN" sz="2800" i="1" dirty="0" smtClean="0">
                <a:solidFill>
                  <a:srgbClr val="003366"/>
                </a:solidFill>
              </a:rPr>
              <a:t>Aug 20, 2013</a:t>
            </a:r>
            <a:endParaRPr lang="en-US" altLang="zh-CN" sz="2400" i="1" dirty="0" smtClean="0">
              <a:solidFill>
                <a:srgbClr val="003366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AE35-8D14-403A-8917-DAA57379A22B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34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 </a:t>
            </a:r>
            <a:r>
              <a:rPr lang="en-US" altLang="zh-CN" dirty="0" err="1" smtClean="0"/>
              <a:t>to</a:t>
            </a:r>
            <a:r>
              <a:rPr lang="en-US" altLang="zh-CN" dirty="0" smtClean="0"/>
              <a:t> list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new set of 30cmX30cm foil is ordered from </a:t>
            </a:r>
            <a:r>
              <a:rPr lang="en-US" altLang="zh-CN" dirty="0" smtClean="0"/>
              <a:t>CERN</a:t>
            </a:r>
            <a:endParaRPr lang="en-US" altLang="zh-CN" dirty="0" smtClean="0"/>
          </a:p>
          <a:p>
            <a:r>
              <a:rPr lang="en-US" altLang="zh-CN" dirty="0" smtClean="0"/>
              <a:t>System </a:t>
            </a:r>
            <a:r>
              <a:rPr lang="en-US" altLang="zh-CN" dirty="0" smtClean="0"/>
              <a:t>calibration for the gain measurement</a:t>
            </a:r>
          </a:p>
          <a:p>
            <a:r>
              <a:rPr lang="en-US" altLang="zh-CN" dirty="0" smtClean="0"/>
              <a:t>Set up a cleaning system for GEM foil</a:t>
            </a:r>
          </a:p>
          <a:p>
            <a:pPr lvl="1"/>
            <a:r>
              <a:rPr lang="en-US" altLang="zh-CN" dirty="0" smtClean="0"/>
              <a:t>See next page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7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Ultrasonic bath for detector clean</a:t>
            </a:r>
            <a:endParaRPr lang="zh-CN" altLang="en-US" b="1" dirty="0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6007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70" y="3708400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2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Screen Shot 2011-10-10 at 3.5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7A55-FDEE-45C7-BAF3-46C795D32AA3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 bwMode="auto">
          <a:xfrm>
            <a:off x="3200400" y="5702299"/>
            <a:ext cx="2481746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spcCol="0" rtlCol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Updates from </a:t>
            </a:r>
            <a:r>
              <a:rPr lang="en-US" altLang="zh-CN" dirty="0" err="1" smtClean="0">
                <a:solidFill>
                  <a:srgbClr val="FF0000"/>
                </a:solidFill>
                <a:latin typeface="Calibri" pitchFamily="34" charset="0"/>
              </a:rPr>
              <a:t>Xiaomei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 Li</a:t>
            </a:r>
            <a:endParaRPr lang="zh-CN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GEM foil R&amp;D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Doing lamination and exposure of dry film photoresist, copper etching to get the optimized working condition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Order a </a:t>
            </a:r>
            <a:r>
              <a:rPr lang="en-US" altLang="zh-CN" dirty="0" err="1" smtClean="0"/>
              <a:t>kapton</a:t>
            </a:r>
            <a:r>
              <a:rPr lang="en-US" altLang="zh-CN" dirty="0" smtClean="0"/>
              <a:t> etching machine, and will do the </a:t>
            </a:r>
            <a:r>
              <a:rPr lang="en-US" altLang="zh-CN" dirty="0" err="1" smtClean="0"/>
              <a:t>kapton</a:t>
            </a:r>
            <a:r>
              <a:rPr lang="en-US" altLang="zh-CN" dirty="0" smtClean="0"/>
              <a:t> etching in the </a:t>
            </a:r>
            <a:r>
              <a:rPr lang="en-US" altLang="zh-CN" dirty="0" smtClean="0"/>
              <a:t>next </a:t>
            </a:r>
            <a:r>
              <a:rPr lang="en-US" altLang="zh-CN" dirty="0" smtClean="0"/>
              <a:t>few months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4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E5E4-A380-4C3C-8B6F-1339126DECCD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4" name="Picture 3" descr="校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/>
          <a:stretch>
            <a:fillRect/>
          </a:stretch>
        </p:blipFill>
        <p:spPr bwMode="auto">
          <a:xfrm>
            <a:off x="838200" y="1828800"/>
            <a:ext cx="7168357" cy="230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819400" y="5410200"/>
            <a:ext cx="270668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spcCol="0" rtlCol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Updates from </a:t>
            </a:r>
            <a:r>
              <a:rPr lang="en-US" altLang="zh-CN" dirty="0" err="1" smtClean="0">
                <a:solidFill>
                  <a:srgbClr val="FF0000"/>
                </a:solidFill>
                <a:latin typeface="Calibri" pitchFamily="34" charset="0"/>
              </a:rPr>
              <a:t>Zhigang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 Xiao</a:t>
            </a:r>
            <a:endParaRPr lang="zh-CN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Foil stretching(40cmX50cm)</a:t>
            </a:r>
            <a:br>
              <a:rPr lang="en-US" altLang="zh-CN" dirty="0" smtClean="0"/>
            </a:br>
            <a:r>
              <a:rPr lang="en-US" altLang="zh-CN" dirty="0" smtClean="0"/>
              <a:t>---@</a:t>
            </a:r>
            <a:r>
              <a:rPr lang="en-US" altLang="zh-CN" dirty="0" err="1" smtClean="0"/>
              <a:t>lanzhou</a:t>
            </a:r>
            <a:r>
              <a:rPr lang="en-US" altLang="zh-CN" dirty="0" smtClean="0"/>
              <a:t>, IMP </a:t>
            </a:r>
            <a:endParaRPr lang="zh-CN" altLang="en-US" dirty="0"/>
          </a:p>
        </p:txBody>
      </p:sp>
      <p:pic>
        <p:nvPicPr>
          <p:cNvPr id="4" name="内容占位符 3" descr="B0C22B6D60AD52C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12776"/>
            <a:ext cx="6984776" cy="5236799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0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9449" y="13905"/>
            <a:ext cx="8229600" cy="998984"/>
          </a:xfrm>
        </p:spPr>
        <p:txBody>
          <a:bodyPr/>
          <a:lstStyle/>
          <a:p>
            <a:r>
              <a:rPr lang="en-US" altLang="zh-CN" dirty="0" smtClean="0"/>
              <a:t>Readout board design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-19157" y="920948"/>
            <a:ext cx="9144000" cy="5686797"/>
            <a:chOff x="0" y="1000108"/>
            <a:chExt cx="9144000" cy="5686797"/>
          </a:xfrm>
        </p:grpSpPr>
        <p:pic>
          <p:nvPicPr>
            <p:cNvPr id="5" name="图片 4" descr="A2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00108"/>
              <a:ext cx="4205345" cy="3214710"/>
            </a:xfrm>
            <a:prstGeom prst="rect">
              <a:avLst/>
            </a:prstGeom>
          </p:spPr>
        </p:pic>
        <p:pic>
          <p:nvPicPr>
            <p:cNvPr id="6" name="图片 5" descr="A1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3406" y="2500306"/>
              <a:ext cx="4500594" cy="4186599"/>
            </a:xfrm>
            <a:prstGeom prst="rect">
              <a:avLst/>
            </a:prstGeom>
          </p:spPr>
        </p:pic>
        <p:cxnSp>
          <p:nvCxnSpPr>
            <p:cNvPr id="7" name="直接箭头连接符 6"/>
            <p:cNvCxnSpPr/>
            <p:nvPr/>
          </p:nvCxnSpPr>
          <p:spPr>
            <a:xfrm rot="16200000" flipH="1">
              <a:off x="4000496" y="1214422"/>
              <a:ext cx="1928826" cy="1500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flipV="1">
              <a:off x="4143372" y="3357562"/>
              <a:ext cx="1571636" cy="85725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27584" y="4214818"/>
            <a:ext cx="2731811" cy="6543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~300+200 um</a:t>
            </a:r>
          </a:p>
          <a:p>
            <a:pPr>
              <a:spcBef>
                <a:spcPct val="0"/>
              </a:spcBef>
            </a:pPr>
            <a:endParaRPr lang="en-US" altLang="zh-CN" sz="2800" dirty="0" smtClean="0">
              <a:latin typeface="+mj-lt"/>
              <a:ea typeface="黑体" pitchFamily="2" charset="-122"/>
              <a:cs typeface="+mj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9157" y="4869160"/>
            <a:ext cx="4643406" cy="1500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altLang="zh-CN" sz="2000" dirty="0" smtClean="0">
                <a:latin typeface="+mj-lt"/>
                <a:ea typeface="黑体" pitchFamily="2" charset="-122"/>
                <a:cs typeface="+mj-cs"/>
              </a:rPr>
              <a:t>Rate and multiplicity is lower in lab test</a:t>
            </a:r>
          </a:p>
          <a:p>
            <a:pPr>
              <a:spcBef>
                <a:spcPct val="0"/>
              </a:spcBef>
            </a:pPr>
            <a:r>
              <a:rPr lang="en-US" altLang="zh-CN" sz="2000" dirty="0" smtClean="0">
                <a:latin typeface="+mj-lt"/>
                <a:ea typeface="黑体" pitchFamily="2" charset="-122"/>
                <a:cs typeface="+mj-cs"/>
              </a:rPr>
              <a:t>So we use strip readout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3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714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New electronics developed @</a:t>
            </a:r>
            <a:r>
              <a:rPr lang="en-US" altLang="zh-CN" sz="3600" b="1" dirty="0" err="1" smtClean="0"/>
              <a:t>Thinghua</a:t>
            </a:r>
            <a:endParaRPr lang="zh-CN" altLang="en-US" sz="36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28670"/>
            <a:ext cx="9144000" cy="6429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100" dirty="0" smtClean="0">
                <a:solidFill>
                  <a:srgbClr val="0000FF"/>
                </a:solidFill>
                <a:latin typeface="+mj-lt"/>
                <a:ea typeface="黑体" pitchFamily="2" charset="-122"/>
                <a:cs typeface="+mj-cs"/>
              </a:rPr>
              <a:t>CASAGEM </a:t>
            </a:r>
          </a:p>
        </p:txBody>
      </p:sp>
      <p:pic>
        <p:nvPicPr>
          <p:cNvPr id="5" name="图片 4" descr="IMG_1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4844" y="2131273"/>
            <a:ext cx="2599244" cy="3384376"/>
          </a:xfrm>
          <a:prstGeom prst="rect">
            <a:avLst/>
          </a:prstGeom>
        </p:spPr>
      </p:pic>
      <p:pic>
        <p:nvPicPr>
          <p:cNvPr id="6" name="图片 5" descr="IMG_0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2" y="2132856"/>
            <a:ext cx="2536232" cy="33827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43174" y="1500174"/>
            <a:ext cx="650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harge </a:t>
            </a:r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mplifier and </a:t>
            </a:r>
            <a:r>
              <a:rPr lang="en-US" sz="2400" b="1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haping </a:t>
            </a:r>
            <a:r>
              <a:rPr lang="en-US" sz="2400" b="1" i="1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mplifier for </a:t>
            </a:r>
            <a:r>
              <a:rPr lang="en-US" sz="2400" b="1" i="1" dirty="0" smtClean="0">
                <a:solidFill>
                  <a:srgbClr val="FF0000"/>
                </a:solidFill>
              </a:rPr>
              <a:t>GEM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5661248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Function:  16 channels for each, Amplification + Shaping</a:t>
            </a:r>
            <a:endParaRPr lang="zh-CN" altLang="en-US" sz="2800" b="1" dirty="0"/>
          </a:p>
        </p:txBody>
      </p:sp>
      <p:sp>
        <p:nvSpPr>
          <p:cNvPr id="9" name="矩形 8"/>
          <p:cNvSpPr/>
          <p:nvPr/>
        </p:nvSpPr>
        <p:spPr>
          <a:xfrm>
            <a:off x="179512" y="6207695"/>
            <a:ext cx="871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Developed by Prof. </a:t>
            </a:r>
            <a:r>
              <a:rPr lang="en-US" altLang="zh-CN" sz="2400" b="1" dirty="0" err="1" smtClean="0"/>
              <a:t>Zhi</a:t>
            </a:r>
            <a:r>
              <a:rPr lang="en-US" altLang="zh-CN" sz="2400" b="1" dirty="0" smtClean="0"/>
              <a:t> Deng from the Dept. </a:t>
            </a:r>
            <a:r>
              <a:rPr lang="en-US" altLang="zh-CN" sz="2400" b="1" dirty="0" err="1" smtClean="0"/>
              <a:t>Engin</a:t>
            </a:r>
            <a:r>
              <a:rPr lang="en-US" altLang="zh-CN" sz="2400" b="1" dirty="0" smtClean="0"/>
              <a:t>. Phys., THU</a:t>
            </a:r>
            <a:endParaRPr lang="zh-CN" altLang="en-US" sz="24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00" y="2294620"/>
            <a:ext cx="3432395" cy="2630382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6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CASAGEM  </a:t>
            </a:r>
            <a:r>
              <a:rPr lang="en-US" altLang="zh-CN" b="1" dirty="0" smtClean="0"/>
              <a:t>Parameters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76608"/>
              </p:ext>
            </p:extLst>
          </p:nvPr>
        </p:nvGraphicFramePr>
        <p:xfrm>
          <a:off x="251520" y="1484784"/>
          <a:ext cx="8712968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136"/>
                <a:gridCol w="6257832"/>
              </a:tblGrid>
              <a:tr h="642040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Gain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2~40mV/</a:t>
                      </a:r>
                      <a:r>
                        <a:rPr lang="en-US" sz="2400" kern="100" dirty="0" err="1">
                          <a:effectLst/>
                        </a:rPr>
                        <a:t>fC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656387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Dynamic Range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0~1000fC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642040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Shaping time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20~80ns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642040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INL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&lt;1%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1123868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Power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10mW/ch (Anode channel),</a:t>
                      </a:r>
                      <a:endParaRPr lang="zh-CN" sz="2400" kern="100">
                        <a:effectLst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11mW/ch (Cathode channel )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1046154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ENC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&lt;2000e (Anode channel, Input Cap: 50pF),</a:t>
                      </a:r>
                      <a:endParaRPr lang="zh-CN" sz="2400" kern="100" dirty="0">
                        <a:effectLst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&lt;3000e (Cathode channel, Input Cap: 100pF)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881" y="-9939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b="1" dirty="0"/>
              <a:t>Near Future Work </a:t>
            </a:r>
            <a:r>
              <a:rPr lang="en-US" altLang="zh-CN" b="1" dirty="0" smtClean="0"/>
              <a:t>I</a:t>
            </a:r>
            <a:endParaRPr lang="zh-CN" altLang="en-US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18524" y="836712"/>
            <a:ext cx="8436427" cy="19829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2400" dirty="0" smtClean="0">
                <a:ea typeface="黑体" pitchFamily="2" charset="-122"/>
              </a:rPr>
              <a:t>Ensure that the CASAGEM is working properly with GEM detector</a:t>
            </a:r>
          </a:p>
          <a:p>
            <a:r>
              <a:rPr lang="en-US" altLang="zh-CN" sz="2400" dirty="0" smtClean="0">
                <a:ea typeface="黑体" pitchFamily="2" charset="-122"/>
              </a:rPr>
              <a:t>Next: study  </a:t>
            </a:r>
            <a:r>
              <a:rPr lang="en-US" altLang="zh-CN" sz="2400" dirty="0" smtClean="0">
                <a:ea typeface="黑体" pitchFamily="2" charset="-122"/>
              </a:rPr>
              <a:t>inter foil distance effect</a:t>
            </a:r>
          </a:p>
          <a:p>
            <a:r>
              <a:rPr lang="en-US" altLang="zh-CN" sz="2400" dirty="0" smtClean="0">
                <a:ea typeface="黑体" pitchFamily="2" charset="-122"/>
              </a:rPr>
              <a:t>For large foil, the inter-foil distance is hard to be completely homogeneous, particularly when it is running </a:t>
            </a:r>
            <a:r>
              <a:rPr lang="en-US" altLang="zh-CN" sz="2400" dirty="0">
                <a:ea typeface="黑体" pitchFamily="2" charset="-122"/>
              </a:rPr>
              <a:t>with</a:t>
            </a:r>
            <a:r>
              <a:rPr lang="en-US" altLang="zh-CN" sz="2400" dirty="0" smtClean="0">
                <a:ea typeface="黑体" pitchFamily="2" charset="-122"/>
              </a:rPr>
              <a:t> high current in B field</a:t>
            </a:r>
          </a:p>
        </p:txBody>
      </p:sp>
      <p:grpSp>
        <p:nvGrpSpPr>
          <p:cNvPr id="5" name="组合 109"/>
          <p:cNvGrpSpPr>
            <a:grpSpLocks/>
          </p:cNvGrpSpPr>
          <p:nvPr/>
        </p:nvGrpSpPr>
        <p:grpSpPr bwMode="auto">
          <a:xfrm>
            <a:off x="464322" y="3131908"/>
            <a:ext cx="5543870" cy="3100843"/>
            <a:chOff x="516755" y="1071546"/>
            <a:chExt cx="5492758" cy="3172390"/>
          </a:xfrm>
        </p:grpSpPr>
        <p:grpSp>
          <p:nvGrpSpPr>
            <p:cNvPr id="6" name="组合 42"/>
            <p:cNvGrpSpPr>
              <a:grpSpLocks/>
            </p:cNvGrpSpPr>
            <p:nvPr/>
          </p:nvGrpSpPr>
          <p:grpSpPr bwMode="auto">
            <a:xfrm>
              <a:off x="968259" y="1543917"/>
              <a:ext cx="2945898" cy="2204396"/>
              <a:chOff x="429223" y="1928684"/>
              <a:chExt cx="3785128" cy="2571204"/>
            </a:xfrm>
          </p:grpSpPr>
          <p:grpSp>
            <p:nvGrpSpPr>
              <p:cNvPr id="51" name="组合 41"/>
              <p:cNvGrpSpPr>
                <a:grpSpLocks/>
              </p:cNvGrpSpPr>
              <p:nvPr/>
            </p:nvGrpSpPr>
            <p:grpSpPr bwMode="auto">
              <a:xfrm>
                <a:off x="572212" y="1928684"/>
                <a:ext cx="3570644" cy="116872"/>
                <a:chOff x="572212" y="1928684"/>
                <a:chExt cx="3570644" cy="116872"/>
              </a:xfrm>
            </p:grpSpPr>
            <p:sp>
              <p:nvSpPr>
                <p:cNvPr id="78" name="矩形 5"/>
                <p:cNvSpPr/>
                <p:nvPr/>
              </p:nvSpPr>
              <p:spPr>
                <a:xfrm>
                  <a:off x="572212" y="1928684"/>
                  <a:ext cx="3570644" cy="7095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9" name="矩形 6"/>
                <p:cNvSpPr/>
                <p:nvPr/>
              </p:nvSpPr>
              <p:spPr>
                <a:xfrm>
                  <a:off x="572212" y="1999642"/>
                  <a:ext cx="3570644" cy="4591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52" name="组合 40"/>
              <p:cNvGrpSpPr>
                <a:grpSpLocks/>
              </p:cNvGrpSpPr>
              <p:nvPr/>
            </p:nvGrpSpPr>
            <p:grpSpPr bwMode="auto">
              <a:xfrm>
                <a:off x="429223" y="3143327"/>
                <a:ext cx="3785128" cy="713759"/>
                <a:chOff x="429223" y="3143327"/>
                <a:chExt cx="3785128" cy="713759"/>
              </a:xfrm>
            </p:grpSpPr>
            <p:grpSp>
              <p:nvGrpSpPr>
                <p:cNvPr id="62" name="组合 21"/>
                <p:cNvGrpSpPr>
                  <a:grpSpLocks/>
                </p:cNvGrpSpPr>
                <p:nvPr/>
              </p:nvGrpSpPr>
              <p:grpSpPr bwMode="auto">
                <a:xfrm>
                  <a:off x="429223" y="3143327"/>
                  <a:ext cx="3785128" cy="70958"/>
                  <a:chOff x="429223" y="2500385"/>
                  <a:chExt cx="3785128" cy="70958"/>
                </a:xfrm>
              </p:grpSpPr>
              <p:sp>
                <p:nvSpPr>
                  <p:cNvPr id="71" name="流程图: 终止 69"/>
                  <p:cNvSpPr/>
                  <p:nvPr/>
                </p:nvSpPr>
                <p:spPr>
                  <a:xfrm>
                    <a:off x="429223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2" name="流程图: 终止 71"/>
                  <p:cNvSpPr/>
                  <p:nvPr/>
                </p:nvSpPr>
                <p:spPr>
                  <a:xfrm>
                    <a:off x="1001179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3" name="流程图: 终止 16"/>
                  <p:cNvSpPr/>
                  <p:nvPr/>
                </p:nvSpPr>
                <p:spPr>
                  <a:xfrm>
                    <a:off x="1571094" y="2500385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4" name="流程图: 终止 73"/>
                  <p:cNvSpPr/>
                  <p:nvPr/>
                </p:nvSpPr>
                <p:spPr>
                  <a:xfrm>
                    <a:off x="2143051" y="2500385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5" name="流程图: 终止 74"/>
                  <p:cNvSpPr/>
                  <p:nvPr/>
                </p:nvSpPr>
                <p:spPr>
                  <a:xfrm>
                    <a:off x="2715007" y="2500385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6" name="流程图: 终止 75"/>
                  <p:cNvSpPr/>
                  <p:nvPr/>
                </p:nvSpPr>
                <p:spPr>
                  <a:xfrm>
                    <a:off x="3284920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7" name="流程图: 终止 20"/>
                  <p:cNvSpPr/>
                  <p:nvPr/>
                </p:nvSpPr>
                <p:spPr>
                  <a:xfrm>
                    <a:off x="3856877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</p:grpSp>
            <p:grpSp>
              <p:nvGrpSpPr>
                <p:cNvPr id="63" name="组合 22"/>
                <p:cNvGrpSpPr>
                  <a:grpSpLocks/>
                </p:cNvGrpSpPr>
                <p:nvPr/>
              </p:nvGrpSpPr>
              <p:grpSpPr bwMode="auto">
                <a:xfrm>
                  <a:off x="429223" y="3786128"/>
                  <a:ext cx="3785128" cy="70958"/>
                  <a:chOff x="429223" y="2500244"/>
                  <a:chExt cx="3785128" cy="70958"/>
                </a:xfrm>
              </p:grpSpPr>
              <p:sp>
                <p:nvSpPr>
                  <p:cNvPr id="64" name="流程图: 终止 63"/>
                  <p:cNvSpPr/>
                  <p:nvPr/>
                </p:nvSpPr>
                <p:spPr>
                  <a:xfrm>
                    <a:off x="429223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5" name="流程图: 终止 64"/>
                  <p:cNvSpPr/>
                  <p:nvPr/>
                </p:nvSpPr>
                <p:spPr>
                  <a:xfrm>
                    <a:off x="1001179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6" name="流程图: 终止 65"/>
                  <p:cNvSpPr/>
                  <p:nvPr/>
                </p:nvSpPr>
                <p:spPr>
                  <a:xfrm>
                    <a:off x="1571094" y="2500244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7" name="流程图: 终止 66"/>
                  <p:cNvSpPr/>
                  <p:nvPr/>
                </p:nvSpPr>
                <p:spPr>
                  <a:xfrm>
                    <a:off x="2143051" y="2500244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8" name="流程图: 终止 67"/>
                  <p:cNvSpPr/>
                  <p:nvPr/>
                </p:nvSpPr>
                <p:spPr>
                  <a:xfrm>
                    <a:off x="2715007" y="2500244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9" name="流程图: 终止 67"/>
                  <p:cNvSpPr/>
                  <p:nvPr/>
                </p:nvSpPr>
                <p:spPr>
                  <a:xfrm>
                    <a:off x="3284920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0" name="流程图: 终止 68"/>
                  <p:cNvSpPr/>
                  <p:nvPr/>
                </p:nvSpPr>
                <p:spPr>
                  <a:xfrm>
                    <a:off x="3856877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</p:grpSp>
          </p:grpSp>
          <p:grpSp>
            <p:nvGrpSpPr>
              <p:cNvPr id="53" name="组合 39"/>
              <p:cNvGrpSpPr>
                <a:grpSpLocks/>
              </p:cNvGrpSpPr>
              <p:nvPr/>
            </p:nvGrpSpPr>
            <p:grpSpPr bwMode="auto">
              <a:xfrm>
                <a:off x="572212" y="4357970"/>
                <a:ext cx="3570644" cy="141918"/>
                <a:chOff x="572212" y="4357970"/>
                <a:chExt cx="3570644" cy="141918"/>
              </a:xfrm>
            </p:grpSpPr>
            <p:sp>
              <p:nvSpPr>
                <p:cNvPr id="54" name="矩形 30"/>
                <p:cNvSpPr/>
                <p:nvPr/>
              </p:nvSpPr>
              <p:spPr>
                <a:xfrm>
                  <a:off x="572212" y="4428929"/>
                  <a:ext cx="3570644" cy="7095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grpSp>
              <p:nvGrpSpPr>
                <p:cNvPr id="55" name="组合 38"/>
                <p:cNvGrpSpPr>
                  <a:grpSpLocks/>
                </p:cNvGrpSpPr>
                <p:nvPr/>
              </p:nvGrpSpPr>
              <p:grpSpPr bwMode="auto">
                <a:xfrm>
                  <a:off x="643706" y="4357970"/>
                  <a:ext cx="3499150" cy="70958"/>
                  <a:chOff x="643706" y="4357970"/>
                  <a:chExt cx="3499150" cy="70958"/>
                </a:xfrm>
              </p:grpSpPr>
              <p:sp>
                <p:nvSpPr>
                  <p:cNvPr id="56" name="圆角矩形 54"/>
                  <p:cNvSpPr/>
                  <p:nvPr/>
                </p:nvSpPr>
                <p:spPr>
                  <a:xfrm>
                    <a:off x="643706" y="4357970"/>
                    <a:ext cx="214483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7" name="圆角矩形 55"/>
                  <p:cNvSpPr/>
                  <p:nvPr/>
                </p:nvSpPr>
                <p:spPr>
                  <a:xfrm>
                    <a:off x="1287157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8" name="圆角矩形 56"/>
                  <p:cNvSpPr/>
                  <p:nvPr/>
                </p:nvSpPr>
                <p:spPr>
                  <a:xfrm>
                    <a:off x="1928566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9" name="圆角矩形 58"/>
                  <p:cNvSpPr/>
                  <p:nvPr/>
                </p:nvSpPr>
                <p:spPr>
                  <a:xfrm>
                    <a:off x="2643512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0" name="圆角矩形 59"/>
                  <p:cNvSpPr/>
                  <p:nvPr/>
                </p:nvSpPr>
                <p:spPr>
                  <a:xfrm>
                    <a:off x="3928373" y="4357970"/>
                    <a:ext cx="214483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3284921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</p:grpSp>
          </p:grpSp>
        </p:grpSp>
        <p:grpSp>
          <p:nvGrpSpPr>
            <p:cNvPr id="7" name="组合 153"/>
            <p:cNvGrpSpPr>
              <a:grpSpLocks/>
            </p:cNvGrpSpPr>
            <p:nvPr/>
          </p:nvGrpSpPr>
          <p:grpSpPr bwMode="auto">
            <a:xfrm>
              <a:off x="3661380" y="1571612"/>
              <a:ext cx="2348133" cy="2672324"/>
              <a:chOff x="4374747" y="1885882"/>
              <a:chExt cx="3090246" cy="3730206"/>
            </a:xfrm>
          </p:grpSpPr>
          <p:grpSp>
            <p:nvGrpSpPr>
              <p:cNvPr id="39" name="组合 149"/>
              <p:cNvGrpSpPr>
                <a:grpSpLocks/>
              </p:cNvGrpSpPr>
              <p:nvPr/>
            </p:nvGrpSpPr>
            <p:grpSpPr bwMode="auto">
              <a:xfrm>
                <a:off x="4374747" y="1885882"/>
                <a:ext cx="2058613" cy="515538"/>
                <a:chOff x="4374747" y="1885882"/>
                <a:chExt cx="2058613" cy="515538"/>
              </a:xfrm>
            </p:grpSpPr>
            <p:sp>
              <p:nvSpPr>
                <p:cNvPr id="49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5138305" y="1885882"/>
                  <a:ext cx="1295055" cy="515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dirty="0">
                      <a:solidFill>
                        <a:srgbClr val="0000FF"/>
                      </a:solidFill>
                      <a:latin typeface="Calibri" pitchFamily="34" charset="0"/>
                    </a:rPr>
                    <a:t>Cathode</a:t>
                  </a:r>
                  <a:endParaRPr lang="zh-CN" altLang="en-US" b="1" dirty="0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50" name="直接箭头连接符 17"/>
                <p:cNvCxnSpPr>
                  <a:stCxn id="49" idx="1"/>
                </p:cNvCxnSpPr>
                <p:nvPr/>
              </p:nvCxnSpPr>
              <p:spPr>
                <a:xfrm rot="10800000">
                  <a:off x="4374747" y="2002072"/>
                  <a:ext cx="763670" cy="114889"/>
                </a:xfrm>
                <a:prstGeom prst="straightConnector1">
                  <a:avLst/>
                </a:prstGeom>
                <a:ln w="34925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组合 150"/>
              <p:cNvGrpSpPr>
                <a:grpSpLocks/>
              </p:cNvGrpSpPr>
              <p:nvPr/>
            </p:nvGrpSpPr>
            <p:grpSpPr bwMode="auto">
              <a:xfrm>
                <a:off x="4524343" y="2663933"/>
                <a:ext cx="1179225" cy="636892"/>
                <a:chOff x="4524343" y="2663933"/>
                <a:chExt cx="1179225" cy="636892"/>
              </a:xfrm>
            </p:grpSpPr>
            <p:sp>
              <p:nvSpPr>
                <p:cNvPr id="47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783351" y="2663933"/>
                  <a:ext cx="920217" cy="472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b="1" dirty="0">
                      <a:solidFill>
                        <a:srgbClr val="0000FF"/>
                      </a:solidFill>
                      <a:latin typeface="Calibri" pitchFamily="34" charset="0"/>
                    </a:rPr>
                    <a:t>GEM1</a:t>
                  </a:r>
                  <a:endParaRPr lang="zh-CN" altLang="en-US" sz="1600" b="1" dirty="0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48" name="直接箭头连接符 15"/>
                <p:cNvCxnSpPr>
                  <a:stCxn id="47" idx="1"/>
                  <a:endCxn id="77" idx="0"/>
                </p:cNvCxnSpPr>
                <p:nvPr/>
              </p:nvCxnSpPr>
              <p:spPr>
                <a:xfrm rot="10800000" flipV="1">
                  <a:off x="4524343" y="2900223"/>
                  <a:ext cx="259008" cy="400602"/>
                </a:xfrm>
                <a:prstGeom prst="straightConnector1">
                  <a:avLst/>
                </a:prstGeom>
                <a:ln w="34925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组合 151"/>
              <p:cNvGrpSpPr>
                <a:grpSpLocks/>
              </p:cNvGrpSpPr>
              <p:nvPr/>
            </p:nvGrpSpPr>
            <p:grpSpPr bwMode="auto">
              <a:xfrm>
                <a:off x="4707416" y="4112543"/>
                <a:ext cx="1268976" cy="673701"/>
                <a:chOff x="4707416" y="4112543"/>
                <a:chExt cx="1268976" cy="673701"/>
              </a:xfrm>
            </p:grpSpPr>
            <p:sp>
              <p:nvSpPr>
                <p:cNvPr id="45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056175" y="4313668"/>
                  <a:ext cx="920217" cy="472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b="1" dirty="0">
                      <a:solidFill>
                        <a:srgbClr val="0000FF"/>
                      </a:solidFill>
                      <a:latin typeface="Calibri" pitchFamily="34" charset="0"/>
                    </a:rPr>
                    <a:t>GEM2</a:t>
                  </a:r>
                  <a:endParaRPr lang="zh-CN" altLang="en-US" sz="1600" b="1" dirty="0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46" name="直接箭头连接符 45"/>
                <p:cNvCxnSpPr>
                  <a:stCxn id="45" idx="1"/>
                  <a:endCxn id="70" idx="3"/>
                </p:cNvCxnSpPr>
                <p:nvPr/>
              </p:nvCxnSpPr>
              <p:spPr>
                <a:xfrm rot="10800000">
                  <a:off x="4707416" y="4112543"/>
                  <a:ext cx="348760" cy="437412"/>
                </a:xfrm>
                <a:prstGeom prst="straightConnector1">
                  <a:avLst/>
                </a:prstGeom>
                <a:ln w="34925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组合 152"/>
              <p:cNvGrpSpPr>
                <a:grpSpLocks/>
              </p:cNvGrpSpPr>
              <p:nvPr/>
            </p:nvGrpSpPr>
            <p:grpSpPr bwMode="auto">
              <a:xfrm>
                <a:off x="4594434" y="4856820"/>
                <a:ext cx="2870559" cy="759268"/>
                <a:chOff x="4594434" y="4856820"/>
                <a:chExt cx="2870559" cy="759268"/>
              </a:xfrm>
            </p:grpSpPr>
            <p:sp>
              <p:nvSpPr>
                <p:cNvPr id="43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857752" y="5143512"/>
                  <a:ext cx="2607241" cy="472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b="1">
                      <a:solidFill>
                        <a:srgbClr val="0000FF"/>
                      </a:solidFill>
                      <a:latin typeface="Calibri" pitchFamily="34" charset="0"/>
                    </a:rPr>
                    <a:t>Anode/Readout strip</a:t>
                  </a:r>
                  <a:endParaRPr lang="zh-CN" altLang="en-US" sz="1600" b="1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44" name="直接箭头连接符 43"/>
                <p:cNvCxnSpPr>
                  <a:stCxn id="43" idx="1"/>
                </p:cNvCxnSpPr>
                <p:nvPr/>
              </p:nvCxnSpPr>
              <p:spPr>
                <a:xfrm rot="10800000">
                  <a:off x="4594434" y="4856820"/>
                  <a:ext cx="286637" cy="521997"/>
                </a:xfrm>
                <a:prstGeom prst="straightConnector1">
                  <a:avLst/>
                </a:prstGeom>
                <a:ln w="34925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组合 91"/>
            <p:cNvGrpSpPr>
              <a:grpSpLocks/>
            </p:cNvGrpSpPr>
            <p:nvPr/>
          </p:nvGrpSpPr>
          <p:grpSpPr bwMode="auto">
            <a:xfrm>
              <a:off x="1550125" y="2606747"/>
              <a:ext cx="2652003" cy="504788"/>
              <a:chOff x="1209024" y="2606748"/>
              <a:chExt cx="2652003" cy="504788"/>
            </a:xfrm>
          </p:grpSpPr>
          <p:grpSp>
            <p:nvGrpSpPr>
              <p:cNvPr id="34" name="组合 86"/>
              <p:cNvGrpSpPr>
                <a:grpSpLocks/>
              </p:cNvGrpSpPr>
              <p:nvPr/>
            </p:nvGrpSpPr>
            <p:grpSpPr bwMode="auto">
              <a:xfrm>
                <a:off x="1209024" y="2606748"/>
                <a:ext cx="2076224" cy="504788"/>
                <a:chOff x="1209024" y="2606748"/>
                <a:chExt cx="2076224" cy="504788"/>
              </a:xfrm>
            </p:grpSpPr>
            <p:cxnSp>
              <p:nvCxnSpPr>
                <p:cNvPr id="37" name="直接箭头连接符 36"/>
                <p:cNvCxnSpPr>
                  <a:stCxn id="72" idx="2"/>
                  <a:endCxn id="65" idx="0"/>
                </p:cNvCxnSpPr>
                <p:nvPr/>
              </p:nvCxnSpPr>
              <p:spPr>
                <a:xfrm rot="5400000">
                  <a:off x="964688" y="2851084"/>
                  <a:ext cx="490262" cy="1590"/>
                </a:xfrm>
                <a:prstGeom prst="straightConnector1">
                  <a:avLst/>
                </a:prstGeom>
                <a:ln w="254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箭头连接符 37"/>
                <p:cNvCxnSpPr/>
                <p:nvPr/>
              </p:nvCxnSpPr>
              <p:spPr>
                <a:xfrm rot="16200000" flipH="1">
                  <a:off x="3041210" y="2867499"/>
                  <a:ext cx="484895" cy="3180"/>
                </a:xfrm>
                <a:prstGeom prst="straightConnector1">
                  <a:avLst/>
                </a:prstGeom>
                <a:ln w="254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88"/>
              <p:cNvSpPr txBox="1">
                <a:spLocks noChangeArrowheads="1"/>
              </p:cNvSpPr>
              <p:nvPr/>
            </p:nvSpPr>
            <p:spPr bwMode="auto">
              <a:xfrm>
                <a:off x="1285853" y="2643182"/>
                <a:ext cx="437576" cy="348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003399"/>
                    </a:solidFill>
                    <a:latin typeface="Calibri" pitchFamily="34" charset="0"/>
                  </a:rPr>
                  <a:t>d1</a:t>
                </a:r>
                <a:endParaRPr lang="zh-CN" altLang="en-US" b="1" dirty="0">
                  <a:solidFill>
                    <a:srgbClr val="003399"/>
                  </a:solidFill>
                  <a:latin typeface="Calibri" pitchFamily="34" charset="0"/>
                </a:endParaRPr>
              </a:p>
            </p:txBody>
          </p:sp>
          <p:sp>
            <p:nvSpPr>
              <p:cNvPr id="36" name="TextBox 88"/>
              <p:cNvSpPr txBox="1">
                <a:spLocks noChangeArrowheads="1"/>
              </p:cNvSpPr>
              <p:nvPr/>
            </p:nvSpPr>
            <p:spPr bwMode="auto">
              <a:xfrm>
                <a:off x="3423451" y="2751047"/>
                <a:ext cx="437576" cy="348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003399"/>
                    </a:solidFill>
                    <a:latin typeface="Calibri" pitchFamily="34" charset="0"/>
                  </a:rPr>
                  <a:t>d2</a:t>
                </a:r>
                <a:endParaRPr lang="zh-CN" altLang="en-US" b="1" dirty="0">
                  <a:solidFill>
                    <a:srgbClr val="00339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" name="组合 106"/>
            <p:cNvGrpSpPr>
              <a:grpSpLocks/>
            </p:cNvGrpSpPr>
            <p:nvPr/>
          </p:nvGrpSpPr>
          <p:grpSpPr bwMode="auto">
            <a:xfrm>
              <a:off x="516755" y="1071546"/>
              <a:ext cx="682122" cy="3071225"/>
              <a:chOff x="516755" y="1071546"/>
              <a:chExt cx="682122" cy="3071225"/>
            </a:xfrm>
          </p:grpSpPr>
          <p:sp>
            <p:nvSpPr>
              <p:cNvPr id="10" name="TextBox 31"/>
              <p:cNvSpPr txBox="1">
                <a:spLocks noChangeArrowheads="1"/>
              </p:cNvSpPr>
              <p:nvPr/>
            </p:nvSpPr>
            <p:spPr bwMode="auto">
              <a:xfrm>
                <a:off x="640355" y="1071546"/>
                <a:ext cx="558522" cy="348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00FF"/>
                    </a:solidFill>
                    <a:latin typeface="Calibri" pitchFamily="34" charset="0"/>
                  </a:rPr>
                  <a:t>-</a:t>
                </a:r>
                <a:r>
                  <a:rPr lang="en-US" altLang="zh-CN" sz="2000" b="1" dirty="0" smtClean="0">
                    <a:solidFill>
                      <a:srgbClr val="0000FF"/>
                    </a:solidFill>
                    <a:latin typeface="Calibri" pitchFamily="34" charset="0"/>
                  </a:rPr>
                  <a:t>HV</a:t>
                </a:r>
                <a:endParaRPr lang="zh-CN" altLang="en-US" sz="16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1" name="直接连接符 10"/>
              <p:cNvCxnSpPr>
                <a:stCxn id="21" idx="2"/>
                <a:endCxn id="22" idx="0"/>
              </p:cNvCxnSpPr>
              <p:nvPr/>
            </p:nvCxnSpPr>
            <p:spPr>
              <a:xfrm rot="16200000" flipH="1">
                <a:off x="513413" y="2348196"/>
                <a:ext cx="302389" cy="0"/>
              </a:xfrm>
              <a:prstGeom prst="line">
                <a:avLst/>
              </a:prstGeom>
              <a:ln w="444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stCxn id="24" idx="2"/>
                <a:endCxn id="25" idx="0"/>
              </p:cNvCxnSpPr>
              <p:nvPr/>
            </p:nvCxnSpPr>
            <p:spPr>
              <a:xfrm rot="5400000">
                <a:off x="555561" y="3342239"/>
                <a:ext cx="216503" cy="1590"/>
              </a:xfrm>
              <a:prstGeom prst="line">
                <a:avLst/>
              </a:prstGeom>
              <a:ln w="444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69"/>
              <p:cNvGrpSpPr>
                <a:grpSpLocks/>
              </p:cNvGrpSpPr>
              <p:nvPr/>
            </p:nvGrpSpPr>
            <p:grpSpPr bwMode="auto">
              <a:xfrm>
                <a:off x="516755" y="4055121"/>
                <a:ext cx="327498" cy="87650"/>
                <a:chOff x="168382" y="5858136"/>
                <a:chExt cx="500191" cy="144808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311642" y="5858136"/>
                  <a:ext cx="213674" cy="29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168382" y="5999990"/>
                  <a:ext cx="500191" cy="29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直接连接符 13"/>
              <p:cNvCxnSpPr/>
              <p:nvPr/>
            </p:nvCxnSpPr>
            <p:spPr>
              <a:xfrm rot="16500000" flipH="1">
                <a:off x="523052" y="1340539"/>
                <a:ext cx="300599" cy="23846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20" idx="2"/>
                <a:endCxn id="21" idx="0"/>
              </p:cNvCxnSpPr>
              <p:nvPr/>
            </p:nvCxnSpPr>
            <p:spPr>
              <a:xfrm rot="5400000">
                <a:off x="533990" y="1892825"/>
                <a:ext cx="261235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stCxn id="22" idx="2"/>
                <a:endCxn id="23" idx="0"/>
              </p:cNvCxnSpPr>
              <p:nvPr/>
            </p:nvCxnSpPr>
            <p:spPr>
              <a:xfrm rot="5400000">
                <a:off x="610929" y="2705156"/>
                <a:ext cx="107357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23" idx="2"/>
                <a:endCxn id="24" idx="0"/>
              </p:cNvCxnSpPr>
              <p:nvPr/>
            </p:nvCxnSpPr>
            <p:spPr>
              <a:xfrm rot="16200000" flipH="1">
                <a:off x="600193" y="2996809"/>
                <a:ext cx="128828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160000">
                <a:off x="447309" y="3829425"/>
                <a:ext cx="433005" cy="23846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组合 124"/>
              <p:cNvGrpSpPr>
                <a:grpSpLocks/>
              </p:cNvGrpSpPr>
              <p:nvPr/>
            </p:nvGrpSpPr>
            <p:grpSpPr bwMode="auto">
              <a:xfrm>
                <a:off x="680502" y="1624434"/>
                <a:ext cx="454682" cy="2211548"/>
                <a:chOff x="347043" y="1990185"/>
                <a:chExt cx="694442" cy="3652768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 rot="10800000" flipV="1">
                  <a:off x="383464" y="1990185"/>
                  <a:ext cx="573036" cy="5083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83464" y="3284612"/>
                  <a:ext cx="616742" cy="29257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>
                  <a:stCxn id="23" idx="0"/>
                </p:cNvCxnSpPr>
                <p:nvPr/>
              </p:nvCxnSpPr>
              <p:spPr>
                <a:xfrm rot="5400000" flipH="1" flipV="1">
                  <a:off x="580533" y="3444179"/>
                  <a:ext cx="186184" cy="65316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>
                  <a:stCxn id="64" idx="0"/>
                </p:cNvCxnSpPr>
                <p:nvPr/>
              </p:nvCxnSpPr>
              <p:spPr>
                <a:xfrm rot="16200000" flipV="1">
                  <a:off x="626819" y="4114037"/>
                  <a:ext cx="130034" cy="61674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>
                  <a:stCxn id="64" idx="2"/>
                </p:cNvCxnSpPr>
                <p:nvPr/>
              </p:nvCxnSpPr>
              <p:spPr>
                <a:xfrm rot="5400000">
                  <a:off x="557369" y="4414001"/>
                  <a:ext cx="268933" cy="61674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rot="10800000" flipV="1">
                  <a:off x="383464" y="5347422"/>
                  <a:ext cx="658021" cy="2955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矩形 19"/>
              <p:cNvSpPr/>
              <p:nvPr/>
            </p:nvSpPr>
            <p:spPr bwMode="auto">
              <a:xfrm>
                <a:off x="594656" y="1504552"/>
                <a:ext cx="139902" cy="2594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594657" y="2023441"/>
                <a:ext cx="139902" cy="1735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593066" y="2497600"/>
                <a:ext cx="141493" cy="1538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 bwMode="auto">
              <a:xfrm>
                <a:off x="594657" y="2758834"/>
                <a:ext cx="139902" cy="1735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594657" y="3061222"/>
                <a:ext cx="139902" cy="1735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 bwMode="auto">
              <a:xfrm>
                <a:off x="594658" y="3449495"/>
                <a:ext cx="139902" cy="1735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2016358" y="6232751"/>
            <a:ext cx="5500726" cy="6429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r>
              <a:rPr lang="en-US" altLang="zh-CN" sz="4400" dirty="0" smtClean="0">
                <a:ea typeface="黑体" pitchFamily="2" charset="-122"/>
              </a:rPr>
              <a:t>Make d2&gt;d1 to see the effect.</a:t>
            </a:r>
          </a:p>
        </p:txBody>
      </p:sp>
      <p:sp>
        <p:nvSpPr>
          <p:cNvPr id="81" name="灯片编号占位符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News from Chinese collaboration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Email list is set up</a:t>
            </a:r>
          </a:p>
          <a:p>
            <a:pPr lvl="1"/>
            <a:r>
              <a:rPr lang="en-US" altLang="zh-CN" dirty="0" smtClean="0">
                <a:hlinkClick r:id="rId2"/>
              </a:rPr>
              <a:t>solid_gem@jlab.org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Monthly phone meeting will be held later </a:t>
            </a:r>
          </a:p>
          <a:p>
            <a:pPr lvl="2"/>
            <a:r>
              <a:rPr lang="en-US" altLang="zh-CN" dirty="0" smtClean="0"/>
              <a:t>every Wednesday in the last week of each month</a:t>
            </a:r>
          </a:p>
          <a:p>
            <a:pPr lvl="2"/>
            <a:r>
              <a:rPr lang="en-US" altLang="zh-CN" dirty="0" smtClean="0"/>
              <a:t> 8:30am-10:30am(US time)</a:t>
            </a:r>
          </a:p>
          <a:p>
            <a:r>
              <a:rPr lang="en-US" altLang="zh-CN" dirty="0" smtClean="0"/>
              <a:t>A new faculty is on board at USTC</a:t>
            </a:r>
          </a:p>
          <a:p>
            <a:pPr lvl="1"/>
            <a:r>
              <a:rPr lang="en-US" altLang="zh-CN" dirty="0" err="1" smtClean="0"/>
              <a:t>Jianbei</a:t>
            </a:r>
            <a:r>
              <a:rPr lang="en-US" altLang="zh-CN" dirty="0" smtClean="0"/>
              <a:t> Liu ( </a:t>
            </a:r>
            <a:r>
              <a:rPr lang="en-US" altLang="zh-CN" dirty="0" smtClean="0">
                <a:hlinkClick r:id="rId3"/>
              </a:rPr>
              <a:t>liujianb@ustc.edu.cn</a:t>
            </a:r>
            <a:r>
              <a:rPr lang="en-US" altLang="zh-CN" dirty="0" smtClean="0"/>
              <a:t> )</a:t>
            </a:r>
          </a:p>
          <a:p>
            <a:r>
              <a:rPr lang="en-US" altLang="zh-CN" dirty="0" smtClean="0"/>
              <a:t>Shandong University shows their interest in GEM R&amp;D</a:t>
            </a:r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6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Near Future Work  </a:t>
            </a:r>
            <a:r>
              <a:rPr lang="en-US" altLang="zh-CN" b="1" dirty="0" smtClean="0"/>
              <a:t>II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1510" y="2428868"/>
            <a:ext cx="7859216" cy="369729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ea typeface="黑体" pitchFamily="2" charset="-122"/>
              </a:rPr>
              <a:t>To see </a:t>
            </a:r>
            <a:r>
              <a:rPr lang="en-US" altLang="zh-CN" dirty="0" smtClean="0">
                <a:ea typeface="黑体" pitchFamily="2" charset="-122"/>
              </a:rPr>
              <a:t>first correct </a:t>
            </a:r>
            <a:r>
              <a:rPr lang="en-US" altLang="zh-CN" dirty="0">
                <a:ea typeface="黑体" pitchFamily="2" charset="-122"/>
              </a:rPr>
              <a:t>signals</a:t>
            </a:r>
          </a:p>
          <a:p>
            <a:pPr>
              <a:buFont typeface="Wingdings" pitchFamily="2" charset="2"/>
              <a:buChar char="Ø"/>
            </a:pPr>
            <a:endParaRPr lang="en-US" altLang="zh-CN" dirty="0">
              <a:ea typeface="黑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ea typeface="黑体" pitchFamily="2" charset="-122"/>
              </a:rPr>
              <a:t>What  </a:t>
            </a:r>
            <a:r>
              <a:rPr lang="en-US" altLang="zh-CN" dirty="0">
                <a:ea typeface="黑体" pitchFamily="2" charset="-122"/>
              </a:rPr>
              <a:t>is the performance in cosmic ray test?</a:t>
            </a:r>
          </a:p>
          <a:p>
            <a:pPr>
              <a:buFont typeface="Wingdings" pitchFamily="2" charset="2"/>
              <a:buChar char="Ø"/>
            </a:pPr>
            <a:endParaRPr lang="en-US" altLang="zh-CN" dirty="0">
              <a:ea typeface="黑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ea typeface="黑体" pitchFamily="2" charset="-122"/>
              </a:rPr>
              <a:t>What </a:t>
            </a:r>
            <a:r>
              <a:rPr lang="en-US" altLang="zh-CN" dirty="0">
                <a:ea typeface="黑体" pitchFamily="2" charset="-122"/>
              </a:rPr>
              <a:t>is the performance in beam test?</a:t>
            </a:r>
          </a:p>
          <a:p>
            <a:pPr>
              <a:buFont typeface="Wingdings" pitchFamily="2" charset="2"/>
              <a:buChar char="Ø"/>
            </a:pPr>
            <a:endParaRPr lang="en-US" altLang="zh-CN" dirty="0">
              <a:ea typeface="黑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ea typeface="黑体" pitchFamily="2" charset="-122"/>
              </a:rPr>
              <a:t>What </a:t>
            </a:r>
            <a:r>
              <a:rPr lang="en-US" altLang="zh-CN" dirty="0">
                <a:ea typeface="黑体" pitchFamily="2" charset="-122"/>
              </a:rPr>
              <a:t>is the performance in a perpendicular B field?</a:t>
            </a:r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348" y="1500174"/>
            <a:ext cx="7429552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r>
              <a:rPr lang="en-US" altLang="zh-CN" sz="4400" dirty="0" smtClean="0">
                <a:ea typeface="黑体" pitchFamily="2" charset="-122"/>
              </a:rPr>
              <a:t>When the large GEM detector is ready: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7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校徽中英文校名(透明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7630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7A55-FDEE-45C7-BAF3-46C795D32AA3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 bwMode="auto">
          <a:xfrm>
            <a:off x="3430275" y="5509787"/>
            <a:ext cx="253599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spcCol="0" rtlCol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Updates from Yi Zhou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zhouyi@mail.ustc.edu.cn</a:t>
            </a:r>
            <a:endParaRPr lang="zh-CN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228998"/>
          </a:xfrm>
        </p:spPr>
        <p:txBody>
          <a:bodyPr>
            <a:noAutofit/>
          </a:bodyPr>
          <a:lstStyle/>
          <a:p>
            <a:r>
              <a:rPr lang="en-US" altLang="zh-CN" sz="4000" b="1" dirty="0" smtClean="0"/>
              <a:t>Foil assembling by using NS2 </a:t>
            </a:r>
            <a:r>
              <a:rPr lang="en-US" altLang="zh-CN" sz="4000" b="1" dirty="0" smtClean="0"/>
              <a:t>technology(30cmx30cm) </a:t>
            </a:r>
            <a:endParaRPr lang="zh-CN" alt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5"/>
            <a:ext cx="5976664" cy="218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79439"/>
            <a:ext cx="3919451" cy="259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79439"/>
            <a:ext cx="39131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9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0639"/>
            <a:ext cx="45085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Air-tightness test</a:t>
            </a:r>
            <a:endParaRPr lang="zh-CN" altLang="en-US" b="1" dirty="0"/>
          </a:p>
        </p:txBody>
      </p:sp>
      <p:pic>
        <p:nvPicPr>
          <p:cNvPr id="4" name="图片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066607" cy="335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>
          <a:xfrm flipV="1">
            <a:off x="3275856" y="3789040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15816" y="577755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Gas in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043608" y="2348531"/>
            <a:ext cx="0" cy="3429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5828434"/>
            <a:ext cx="12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Also gas in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995936" y="1916832"/>
            <a:ext cx="230425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3851920" y="2132856"/>
            <a:ext cx="2448272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03937" y="1780675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</a:t>
            </a:r>
            <a:r>
              <a:rPr lang="en-US" altLang="zh-CN" b="1" dirty="0" smtClean="0">
                <a:solidFill>
                  <a:srgbClr val="FF0000"/>
                </a:solidFill>
              </a:rPr>
              <a:t>o bubbles in both tubes 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sym typeface="Wingdings" pitchFamily="2" charset="2"/>
              </a:rPr>
              <a:t>Air-tightness is good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HV discharge problem &amp; solution</a:t>
            </a:r>
            <a:endParaRPr lang="zh-CN" altLang="en-US" dirty="0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6" y="4195763"/>
            <a:ext cx="354806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65430"/>
            <a:ext cx="393858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18" y="1456989"/>
            <a:ext cx="393858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1" y="1456989"/>
            <a:ext cx="35274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/>
          <p:cNvCxnSpPr/>
          <p:nvPr/>
        </p:nvCxnSpPr>
        <p:spPr>
          <a:xfrm>
            <a:off x="5148064" y="5526881"/>
            <a:ext cx="576064" cy="422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93838" y="5834481"/>
            <a:ext cx="2632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Etching it out and then 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Seal the divider with glue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/>
              <a:t>First signal for the 30cmx30cm Chamber</a:t>
            </a:r>
            <a:endParaRPr lang="zh-CN" altLang="en-US" sz="3600" b="1" dirty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447800"/>
            <a:ext cx="38242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424363"/>
            <a:ext cx="381635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447800"/>
            <a:ext cx="3824288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424363"/>
            <a:ext cx="381635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5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Energy resolution test(MCA, 8keV X-ray)</a:t>
            </a:r>
            <a:endParaRPr lang="zh-CN" altLang="en-US" sz="36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77562"/>
            <a:ext cx="8424936" cy="5740065"/>
          </a:xfrm>
        </p:spPr>
      </p:pic>
      <p:sp>
        <p:nvSpPr>
          <p:cNvPr id="5" name="TextBox 4"/>
          <p:cNvSpPr txBox="1"/>
          <p:nvPr/>
        </p:nvSpPr>
        <p:spPr>
          <a:xfrm>
            <a:off x="2699792" y="2089696"/>
            <a:ext cx="48320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Energy resolution is defined as:</a:t>
            </a:r>
          </a:p>
          <a:p>
            <a:endParaRPr lang="en-US" altLang="zh-CN" sz="2800" b="1" dirty="0"/>
          </a:p>
          <a:p>
            <a:r>
              <a:rPr lang="en-US" altLang="zh-CN" sz="2800" b="1" dirty="0" smtClean="0"/>
              <a:t>FWHM/</a:t>
            </a:r>
            <a:r>
              <a:rPr lang="en-US" altLang="zh-CN" sz="2800" b="1" dirty="0" err="1" smtClean="0"/>
              <a:t>Peak_location</a:t>
            </a:r>
            <a:endParaRPr lang="zh-CN" altLang="en-US" sz="2800" b="1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1187624" y="3445843"/>
            <a:ext cx="2664296" cy="10632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7944" y="4216732"/>
            <a:ext cx="1836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8kev Peak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4216732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~25%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5013176"/>
            <a:ext cx="477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NOTE: First data taking without good calibration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0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 smtClean="0"/>
              <a:t>Uniformity test by looking at  energy resolution</a:t>
            </a:r>
            <a:endParaRPr lang="zh-CN" altLang="en-US" sz="32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28754"/>
            <a:ext cx="7416824" cy="5467041"/>
          </a:xfrm>
        </p:spPr>
      </p:pic>
      <p:sp>
        <p:nvSpPr>
          <p:cNvPr id="5" name="圆角矩形 4"/>
          <p:cNvSpPr/>
          <p:nvPr/>
        </p:nvSpPr>
        <p:spPr>
          <a:xfrm>
            <a:off x="2699792" y="1228754"/>
            <a:ext cx="36004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Energy resolution for 8KeV X-ray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3249" y="6381328"/>
            <a:ext cx="477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NOTE: First data taking without good calibration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5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479</Words>
  <Application>Microsoft Office PowerPoint</Application>
  <PresentationFormat>全屏显示(4:3)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GEM progress from Chinese collaboration</vt:lpstr>
      <vt:lpstr>News from Chinese collaboration</vt:lpstr>
      <vt:lpstr>PowerPoint 演示文稿</vt:lpstr>
      <vt:lpstr>Foil assembling by using NS2 technology(30cmx30cm) </vt:lpstr>
      <vt:lpstr>Air-tightness test</vt:lpstr>
      <vt:lpstr>HV discharge problem &amp; solution</vt:lpstr>
      <vt:lpstr>First signal for the 30cmx30cm Chamber</vt:lpstr>
      <vt:lpstr>Energy resolution test(MCA, 8keV X-ray)</vt:lpstr>
      <vt:lpstr>Uniformity test by looking at  energy resolution</vt:lpstr>
      <vt:lpstr>To to list </vt:lpstr>
      <vt:lpstr>Ultrasonic bath for detector clean</vt:lpstr>
      <vt:lpstr>PowerPoint 演示文稿</vt:lpstr>
      <vt:lpstr>GEM foil R&amp;D</vt:lpstr>
      <vt:lpstr>PowerPoint 演示文稿</vt:lpstr>
      <vt:lpstr>Foil stretching(40cmX50cm) ---@lanzhou, IMP </vt:lpstr>
      <vt:lpstr>Readout board design</vt:lpstr>
      <vt:lpstr>New electronics developed @Thinghua</vt:lpstr>
      <vt:lpstr>CASAGEM  Parameters</vt:lpstr>
      <vt:lpstr>Near Future Work I</vt:lpstr>
      <vt:lpstr>Near Future Work 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 progress from Chinese collaboration</dc:title>
  <dc:creator>Administrator</dc:creator>
  <cp:lastModifiedBy>Windows 用户</cp:lastModifiedBy>
  <cp:revision>17</cp:revision>
  <dcterms:created xsi:type="dcterms:W3CDTF">2013-08-19T02:34:39Z</dcterms:created>
  <dcterms:modified xsi:type="dcterms:W3CDTF">2013-08-20T12:03:16Z</dcterms:modified>
</cp:coreProperties>
</file>