
<file path=[Content_Types].xml><?xml version="1.0" encoding="utf-8"?>
<Types xmlns="http://schemas.openxmlformats.org/package/2006/content-types">
  <Override PartName="/ppt/slideMasters/slideMaster4.xml" ContentType="application/vnd.openxmlformats-officedocument.presentationml.slideMaster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theme/theme6.xml" ContentType="application/vnd.openxmlformats-officedocument.them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5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theme/theme5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4" r:id="rId2"/>
    <p:sldMasterId id="2147483667" r:id="rId3"/>
    <p:sldMasterId id="2147483669" r:id="rId4"/>
    <p:sldMasterId id="2147483670" r:id="rId5"/>
  </p:sldMasterIdLst>
  <p:notesMasterIdLst>
    <p:notesMasterId r:id="rId21"/>
  </p:notesMasterIdLst>
  <p:sldIdLst>
    <p:sldId id="257" r:id="rId6"/>
    <p:sldId id="312" r:id="rId7"/>
    <p:sldId id="311" r:id="rId8"/>
    <p:sldId id="303" r:id="rId9"/>
    <p:sldId id="304" r:id="rId10"/>
    <p:sldId id="305" r:id="rId11"/>
    <p:sldId id="306" r:id="rId12"/>
    <p:sldId id="310" r:id="rId13"/>
    <p:sldId id="283" r:id="rId14"/>
    <p:sldId id="281" r:id="rId15"/>
    <p:sldId id="300" r:id="rId16"/>
    <p:sldId id="301" r:id="rId17"/>
    <p:sldId id="302" r:id="rId18"/>
    <p:sldId id="308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6DEC15"/>
    <a:srgbClr val="0000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519" autoAdjust="0"/>
    <p:restoredTop sz="81705" autoAdjust="0"/>
  </p:normalViewPr>
  <p:slideViewPr>
    <p:cSldViewPr>
      <p:cViewPr varScale="1">
        <p:scale>
          <a:sx n="115" d="100"/>
          <a:sy n="115" d="100"/>
        </p:scale>
        <p:origin x="-59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9" Type="http://schemas.openxmlformats.org/officeDocument/2006/relationships/slide" Target="slides/slide4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14" Type="http://schemas.openxmlformats.org/officeDocument/2006/relationships/slide" Target="slides/slide9.xml"/><Relationship Id="rId2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26" Type="http://schemas.openxmlformats.org/officeDocument/2006/relationships/tableStyles" Target="tableStyles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6" Type="http://schemas.openxmlformats.org/officeDocument/2006/relationships/slide" Target="slides/slide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IAD:Documents:Kiad's%20Work:GEM%20Chamber:SBS_Efficienc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scatterChart>
        <c:scatterStyle val="lineMarker"/>
        <c:ser>
          <c:idx val="0"/>
          <c:order val="0"/>
          <c:tx>
            <c:v>Location B1</c:v>
          </c:tx>
          <c:spPr>
            <a:ln w="47625">
              <a:noFill/>
            </a:ln>
          </c:spPr>
          <c:marker>
            <c:symbol val="circ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Gas_flow_position!$A$43:$A$48</c:f>
              <c:numCache>
                <c:formatCode>General</c:formatCode>
                <c:ptCount val="6"/>
                <c:pt idx="0">
                  <c:v>4050.0</c:v>
                </c:pt>
                <c:pt idx="1">
                  <c:v>4150.0</c:v>
                </c:pt>
                <c:pt idx="2">
                  <c:v>4250.0</c:v>
                </c:pt>
                <c:pt idx="3">
                  <c:v>4300.0</c:v>
                </c:pt>
                <c:pt idx="4">
                  <c:v>4350.0</c:v>
                </c:pt>
                <c:pt idx="5">
                  <c:v>4400.0</c:v>
                </c:pt>
              </c:numCache>
            </c:numRef>
          </c:xVal>
          <c:yVal>
            <c:numRef>
              <c:f>Gas_flow_position!$C$43:$C$48</c:f>
              <c:numCache>
                <c:formatCode>0.00</c:formatCode>
                <c:ptCount val="6"/>
                <c:pt idx="0">
                  <c:v>0.680357142857143</c:v>
                </c:pt>
                <c:pt idx="1">
                  <c:v>0.876964285714286</c:v>
                </c:pt>
                <c:pt idx="2">
                  <c:v>0.935357142857143</c:v>
                </c:pt>
                <c:pt idx="3">
                  <c:v>0.961071428571429</c:v>
                </c:pt>
                <c:pt idx="4">
                  <c:v>0.957857142857143</c:v>
                </c:pt>
                <c:pt idx="5">
                  <c:v>0.96375</c:v>
                </c:pt>
              </c:numCache>
            </c:numRef>
          </c:yVal>
        </c:ser>
        <c:ser>
          <c:idx val="1"/>
          <c:order val="1"/>
          <c:tx>
            <c:v>Location D1</c:v>
          </c:tx>
          <c:spPr>
            <a:ln w="47625">
              <a:noFill/>
            </a:ln>
          </c:spPr>
          <c:marker>
            <c:symbol val="circ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xVal>
            <c:numRef>
              <c:f>Gas_flow_position!$A$52:$A$57</c:f>
              <c:numCache>
                <c:formatCode>General</c:formatCode>
                <c:ptCount val="6"/>
                <c:pt idx="0">
                  <c:v>4050.0</c:v>
                </c:pt>
                <c:pt idx="1">
                  <c:v>4150.0</c:v>
                </c:pt>
                <c:pt idx="2">
                  <c:v>4250.0</c:v>
                </c:pt>
                <c:pt idx="3">
                  <c:v>4300.0</c:v>
                </c:pt>
                <c:pt idx="4">
                  <c:v>4350.0</c:v>
                </c:pt>
                <c:pt idx="5">
                  <c:v>4400.0</c:v>
                </c:pt>
              </c:numCache>
            </c:numRef>
          </c:xVal>
          <c:yVal>
            <c:numRef>
              <c:f>Gas_flow_position!$C$52:$C$57</c:f>
              <c:numCache>
                <c:formatCode>0.00</c:formatCode>
                <c:ptCount val="6"/>
                <c:pt idx="0">
                  <c:v>0.651964285714286</c:v>
                </c:pt>
                <c:pt idx="1">
                  <c:v>0.86625</c:v>
                </c:pt>
                <c:pt idx="2">
                  <c:v>0.944464285714286</c:v>
                </c:pt>
                <c:pt idx="3">
                  <c:v>0.935892857142857</c:v>
                </c:pt>
                <c:pt idx="4">
                  <c:v>0.957321428571429</c:v>
                </c:pt>
                <c:pt idx="5">
                  <c:v>0.969642857142857</c:v>
                </c:pt>
              </c:numCache>
            </c:numRef>
          </c:yVal>
        </c:ser>
        <c:ser>
          <c:idx val="2"/>
          <c:order val="2"/>
          <c:tx>
            <c:v>Location C3</c:v>
          </c:tx>
          <c:spPr>
            <a:ln w="47625">
              <a:noFill/>
            </a:ln>
          </c:spPr>
          <c:marker>
            <c:symbol val="circle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</a:ln>
            </c:spPr>
          </c:marker>
          <c:xVal>
            <c:numRef>
              <c:f>Gas_flow_position!$A$61:$A$66</c:f>
              <c:numCache>
                <c:formatCode>General</c:formatCode>
                <c:ptCount val="6"/>
                <c:pt idx="0">
                  <c:v>4050.0</c:v>
                </c:pt>
                <c:pt idx="1">
                  <c:v>4150.0</c:v>
                </c:pt>
                <c:pt idx="2">
                  <c:v>4250.0</c:v>
                </c:pt>
                <c:pt idx="3">
                  <c:v>4300.0</c:v>
                </c:pt>
                <c:pt idx="4">
                  <c:v>4350.0</c:v>
                </c:pt>
                <c:pt idx="5">
                  <c:v>4400.0</c:v>
                </c:pt>
              </c:numCache>
            </c:numRef>
          </c:xVal>
          <c:yVal>
            <c:numRef>
              <c:f>Gas_flow_position!$C$61:$C$66</c:f>
              <c:numCache>
                <c:formatCode>0.00</c:formatCode>
                <c:ptCount val="6"/>
                <c:pt idx="0">
                  <c:v>0.560357142857143</c:v>
                </c:pt>
                <c:pt idx="1">
                  <c:v>0.808928571428571</c:v>
                </c:pt>
                <c:pt idx="2">
                  <c:v>0.923571428571429</c:v>
                </c:pt>
                <c:pt idx="3">
                  <c:v>0.950357142857143</c:v>
                </c:pt>
                <c:pt idx="4">
                  <c:v>0.955714285714286</c:v>
                </c:pt>
                <c:pt idx="5">
                  <c:v>0.969107142857143</c:v>
                </c:pt>
              </c:numCache>
            </c:numRef>
          </c:yVal>
        </c:ser>
        <c:ser>
          <c:idx val="3"/>
          <c:order val="3"/>
          <c:tx>
            <c:v>Location B5</c:v>
          </c:tx>
          <c:spPr>
            <a:ln w="47625">
              <a:noFill/>
            </a:ln>
          </c:spPr>
          <c:marker>
            <c:symbol val="circle"/>
            <c:size val="5"/>
            <c:spPr>
              <a:solidFill>
                <a:srgbClr val="D517E6"/>
              </a:solidFill>
              <a:ln>
                <a:solidFill>
                  <a:srgbClr val="D517E6"/>
                </a:solidFill>
              </a:ln>
            </c:spPr>
          </c:marker>
          <c:xVal>
            <c:numRef>
              <c:f>Gas_flow_position!$A$70:$A$75</c:f>
              <c:numCache>
                <c:formatCode>General</c:formatCode>
                <c:ptCount val="6"/>
                <c:pt idx="0">
                  <c:v>4050.0</c:v>
                </c:pt>
                <c:pt idx="1">
                  <c:v>4150.0</c:v>
                </c:pt>
                <c:pt idx="2">
                  <c:v>4250.0</c:v>
                </c:pt>
                <c:pt idx="3">
                  <c:v>4300.0</c:v>
                </c:pt>
                <c:pt idx="4">
                  <c:v>4350.0</c:v>
                </c:pt>
                <c:pt idx="5">
                  <c:v>4400.0</c:v>
                </c:pt>
              </c:numCache>
            </c:numRef>
          </c:xVal>
          <c:yVal>
            <c:numRef>
              <c:f>Gas_flow_position!$C$70:$C$75</c:f>
              <c:numCache>
                <c:formatCode>0.00</c:formatCode>
                <c:ptCount val="6"/>
                <c:pt idx="0">
                  <c:v>0.650555555555555</c:v>
                </c:pt>
                <c:pt idx="1">
                  <c:v>0.858333333333333</c:v>
                </c:pt>
                <c:pt idx="2">
                  <c:v>0.948333333333333</c:v>
                </c:pt>
                <c:pt idx="3">
                  <c:v>0.947777777777778</c:v>
                </c:pt>
                <c:pt idx="4">
                  <c:v>0.966111111111111</c:v>
                </c:pt>
                <c:pt idx="5">
                  <c:v>0.979444444444444</c:v>
                </c:pt>
              </c:numCache>
            </c:numRef>
          </c:yVal>
        </c:ser>
        <c:axId val="818820136"/>
        <c:axId val="815838632"/>
      </c:scatterChart>
      <c:valAx>
        <c:axId val="818820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0" i="0"/>
                </a:pPr>
                <a:r>
                  <a:rPr lang="en-US" sz="1400" b="0" i="0" dirty="0" smtClean="0"/>
                  <a:t>High</a:t>
                </a:r>
                <a:r>
                  <a:rPr lang="en-US" sz="1400" b="0" i="0" baseline="0" dirty="0" smtClean="0"/>
                  <a:t> Voltage</a:t>
                </a:r>
                <a:r>
                  <a:rPr lang="en-US" sz="1400" b="0" i="0" dirty="0" smtClean="0"/>
                  <a:t> (</a:t>
                </a:r>
                <a:r>
                  <a:rPr lang="en-US" sz="1400" b="0" i="0" dirty="0" err="1" smtClean="0"/>
                  <a:t>v</a:t>
                </a:r>
                <a:r>
                  <a:rPr lang="en-US" sz="1400" b="0" i="0" dirty="0" smtClean="0"/>
                  <a:t>)</a:t>
                </a:r>
                <a:endParaRPr lang="en-US" sz="1400" b="0" i="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5838632"/>
        <c:crosses val="autoZero"/>
        <c:crossBetween val="midCat"/>
      </c:valAx>
      <c:valAx>
        <c:axId val="815838632"/>
        <c:scaling>
          <c:orientation val="minMax"/>
          <c:max val="1.0"/>
          <c:min val="0.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 i="0"/>
                </a:pPr>
                <a:r>
                  <a:rPr lang="en-US" sz="1400" b="0" i="0"/>
                  <a:t>Efficiency</a:t>
                </a: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18820136"/>
        <c:crosses val="autoZero"/>
        <c:crossBetween val="midCat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B0F3D-FD43-443E-A7C1-C7F6FA732057}" type="datetimeFigureOut">
              <a:rPr lang="en-US" smtClean="0"/>
              <a:pPr/>
              <a:t>8/19/13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FB17-F034-40EE-BD2A-A27E7CE961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5959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C27D7-1B45-44DB-B4E0-01AA1442E4B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191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C27D7-1B45-44DB-B4E0-01AA1442E4B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1191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AD143-8BF8-8B47-A004-1EAC7AD8FC79}" type="slidenum">
              <a:rPr lang="en-US" smtClean="0">
                <a:solidFill>
                  <a:prstClr val="black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10</a:t>
            </a:fld>
            <a:endParaRPr lang="en-US" smtClean="0">
              <a:solidFill>
                <a:prstClr val="black"/>
              </a:solidFill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FE9-7CDD-4502-91C9-4A6B38FFACE9}" type="datetime1">
              <a:rPr lang="en-US" smtClean="0"/>
              <a:pPr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Monday Weekly Meeting – 02/18/2013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170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CBD6-9D0F-4C40-A6AE-1EED8D58A1DA}" type="datetime1">
              <a:rPr lang="en-US" smtClean="0"/>
              <a:pPr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Monday Weekly Meeting – 02/18/2013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615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CF2E7-0A6E-45E5-AF66-FEF4C48EA9BF}" type="datetime1">
              <a:rPr lang="en-US" smtClean="0"/>
              <a:pPr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Monday Weekly Meeting – 02/18/2013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410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5E2BAED7-B07C-8D45-9A4E-FB615CD2C654}" type="datetime1">
              <a:rPr lang="en-US">
                <a:solidFill>
                  <a:prstClr val="black"/>
                </a:solidFill>
              </a:rPr>
              <a:pPr>
                <a:defRPr/>
              </a:pPr>
              <a:t>8/19/13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4C1E732B-D71E-204E-94E5-5EFD0484CF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5E2BAED7-B07C-8D45-9A4E-FB615CD2C654}" type="datetime1">
              <a:rPr lang="en-US"/>
              <a:pPr>
                <a:defRPr/>
              </a:pPr>
              <a:t>8/19/13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eaLnBrk="0" hangingPunct="0">
              <a:defRPr>
                <a:solidFill>
                  <a:prstClr val="black">
                    <a:tint val="75000"/>
                  </a:prstClr>
                </a:solidFill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-107" charset="0"/>
              </a:defRPr>
            </a:lvl1pPr>
          </a:lstStyle>
          <a:p>
            <a:pPr>
              <a:defRPr/>
            </a:pPr>
            <a:fld id="{4C1E732B-D71E-204E-94E5-5EFD0484C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B382-2912-4AE8-89D1-8A17CBC21B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EIC Monday Weekly Meeting – 02/18/2013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578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B382-2912-4AE8-89D1-8A17CBC21B21}" type="datetime1">
              <a:rPr lang="en-US" smtClean="0"/>
              <a:pPr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Monday Weekly Meeting – 02/18/2013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578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A807-65E3-4F5F-BFE9-AD0B2C743277}" type="datetime1">
              <a:rPr lang="en-US" smtClean="0"/>
              <a:pPr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Monday Weekly Meeting – 02/18/2013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0575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0E32F-5F9E-4FC1-93CC-10D4C3A26615}" type="datetime1">
              <a:rPr lang="en-US" smtClean="0"/>
              <a:pPr/>
              <a:t>8/19/13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Monday Weekly Meeting – 02/18/2013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544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1FD9-FFEC-4A2F-9C7D-E1374DABB3C5}" type="datetime1">
              <a:rPr lang="en-US" smtClean="0"/>
              <a:pPr/>
              <a:t>8/19/13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Monday Weekly Meeting – 02/18/2013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387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1311-2EB5-40A3-A575-599127992EB0}" type="datetime1">
              <a:rPr lang="en-US" smtClean="0"/>
              <a:pPr/>
              <a:t>8/19/13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Monday Weekly Meeting – 02/18/2013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992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7A872-A2C9-4BD1-B770-DEB085EECF2D}" type="datetime1">
              <a:rPr lang="en-US" smtClean="0"/>
              <a:pPr/>
              <a:t>8/19/13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Monday Weekly Meeting – 02/18/2013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4290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C50B-17EE-4DF4-B4B7-9E660B0A6187}" type="datetime1">
              <a:rPr lang="en-US" smtClean="0"/>
              <a:pPr/>
              <a:t>8/19/13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Monday Weekly Meeting – 02/18/2013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324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E610-7AF4-486C-B50B-6F4CBE395DD0}" type="datetime1">
              <a:rPr lang="en-US" smtClean="0"/>
              <a:pPr/>
              <a:t>8/19/13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Monday Weekly Meeting – 02/18/2013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471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BA7E-A392-4BA1-8C4D-C2133AD7AAF4}" type="datetime1">
              <a:rPr lang="en-US" smtClean="0"/>
              <a:pPr/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EIC Monday Weekly Meeting – 02/18/2013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99753-E52E-4730-803E-46E268E53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856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7400" y="6477000"/>
            <a:ext cx="373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K.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Gnanvo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 - 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SoLID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Coll. Meeting, 02/03/12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67400" y="64770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5BD4881E-266B-467D-B8B6-F82EB55CC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6251027"/>
            <a:ext cx="914400" cy="606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80960" y="6400800"/>
            <a:ext cx="1463040" cy="457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894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00000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04BD2E-66CE-AA46-BFA4-BE6A8EE9B26C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041C2A-7D02-3B42-8EA5-1EDDDA362C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8977872" y="0"/>
            <a:ext cx="165235" cy="685829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8000">
              <a:alpha val="50000"/>
            </a:srgbClr>
          </a:solidFill>
          <a:ln>
            <a:noFill/>
            <a:prstDash val="solid"/>
          </a:ln>
        </p:spPr>
        <p:txBody>
          <a:bodyPr vert="horz" wrap="none" lIns="81639" tIns="42452" rIns="81639" bIns="42452" anchor="ctr" anchorCtr="0" compatLnSpc="0"/>
          <a:lstStyle/>
          <a:p>
            <a:pPr defTabSz="829452" hangingPunct="0"/>
            <a:endParaRPr lang="en-US" sz="1600">
              <a:solidFill>
                <a:prstClr val="black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456845" y="10124"/>
            <a:ext cx="8229090" cy="581322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456845" y="907908"/>
            <a:ext cx="8229090" cy="5834448"/>
          </a:xfrm>
          <a:prstGeom prst="rect">
            <a:avLst/>
          </a:prstGeom>
          <a:noFill/>
          <a:ln>
            <a:noFill/>
          </a:ln>
        </p:spPr>
        <p:txBody>
          <a:bodyPr vert="horz" lIns="81639" tIns="42452" rIns="81639" bIns="42452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 rot="5400000">
            <a:off x="8725939" y="6419898"/>
            <a:ext cx="693617" cy="118318"/>
          </a:xfrm>
          <a:prstGeom prst="rect">
            <a:avLst/>
          </a:prstGeom>
        </p:spPr>
        <p:txBody>
          <a:bodyPr vert="vert270" lIns="82945" tIns="41473" rIns="82945" bIns="41473"/>
          <a:lstStyle>
            <a:defPPr>
              <a:defRPr lang="it-IT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96A547-40D2-45BC-99C8-EE0AEE0D2302}" type="slidenum">
              <a:rPr lang="it-IT" smtClean="0">
                <a:solidFill>
                  <a:prstClr val="white"/>
                </a:solidFill>
              </a:rPr>
              <a:pPr/>
              <a:t>‹#›</a:t>
            </a:fld>
            <a:endParaRPr lang="it-IT" dirty="0" smtClean="0">
              <a:solidFill>
                <a:prstClr val="white"/>
              </a:solidFill>
            </a:endParaRPr>
          </a:p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 rot="5400000">
            <a:off x="7921470" y="1113768"/>
            <a:ext cx="2339984" cy="176716"/>
          </a:xfrm>
          <a:prstGeom prst="rect">
            <a:avLst/>
          </a:prstGeom>
        </p:spPr>
        <p:txBody>
          <a:bodyPr lIns="82945" tIns="41473" rIns="82945" bIns="41473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29452"/>
            <a:r>
              <a:rPr lang="it-IT" smtClean="0">
                <a:solidFill>
                  <a:prstClr val="white"/>
                </a:solidFill>
                <a:ea typeface="ＭＳ Ｐゴシック" pitchFamily="-106" charset="-128"/>
              </a:rPr>
              <a:t>PAVI 11 - 07 September  2011 - Rome</a:t>
            </a:r>
            <a:endParaRPr lang="it-IT" dirty="0">
              <a:solidFill>
                <a:prstClr val="white"/>
              </a:solidFill>
              <a:ea typeface="ＭＳ Ｐゴシック" pitchFamily="-106" charset="-128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7262379" y="4184328"/>
            <a:ext cx="3658164" cy="165656"/>
          </a:xfrm>
          <a:prstGeom prst="rect">
            <a:avLst/>
          </a:prstGeom>
        </p:spPr>
        <p:txBody>
          <a:bodyPr lIns="82945" tIns="41473" rIns="82945" bIns="41473"/>
          <a:lstStyle>
            <a:lvl1pPr algn="ct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829452"/>
            <a:r>
              <a:rPr lang="it-IT" dirty="0" smtClean="0">
                <a:solidFill>
                  <a:prstClr val="white"/>
                </a:solidFill>
                <a:ea typeface="ＭＳ Ｐゴシック" pitchFamily="-106" charset="-128"/>
              </a:rPr>
              <a:t>E. Cisbani  –  Tracking System Based on GEM chambers</a:t>
            </a:r>
            <a:endParaRPr lang="it-IT" dirty="0">
              <a:solidFill>
                <a:prstClr val="white"/>
              </a:solidFill>
              <a:ea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mc:AlternateContent>
    <mc:Choice xmlns:mv="urn:schemas-microsoft-com:mac:vml"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marL="0" marR="0" indent="0" algn="ctr" rtl="0" eaLnBrk="1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829452" algn="l"/>
          <a:tab pos="1658904" algn="l"/>
          <a:tab pos="2488356" algn="l"/>
          <a:tab pos="3317809" algn="l"/>
          <a:tab pos="4147261" algn="l"/>
          <a:tab pos="4976713" algn="l"/>
          <a:tab pos="5806165" algn="l"/>
          <a:tab pos="6635618" algn="l"/>
          <a:tab pos="7465070" algn="l"/>
          <a:tab pos="8294522" algn="l"/>
          <a:tab pos="9123975" algn="l"/>
        </a:tabLst>
        <a:defRPr lang="en-US" sz="2900" b="0" i="0" u="none" strike="noStrike" kern="1200" baseline="0">
          <a:ln>
            <a:noFill/>
          </a:ln>
          <a:solidFill>
            <a:srgbClr val="000099"/>
          </a:solidFill>
          <a:latin typeface="Arial" pitchFamily="18"/>
        </a:defRPr>
      </a:lvl1pPr>
    </p:titleStyle>
    <p:bodyStyle>
      <a:lvl1pPr marL="0" marR="0" indent="0" algn="l" rtl="0" eaLnBrk="1" hangingPunct="1">
        <a:lnSpc>
          <a:spcPct val="100000"/>
        </a:lnSpc>
        <a:spcBef>
          <a:spcPts val="725"/>
        </a:spcBef>
        <a:spcAft>
          <a:spcPts val="0"/>
        </a:spcAft>
        <a:tabLst>
          <a:tab pos="518244" algn="l"/>
          <a:tab pos="1347696" algn="l"/>
          <a:tab pos="2177148" algn="l"/>
          <a:tab pos="3006600" algn="l"/>
          <a:tab pos="3836052" algn="l"/>
          <a:tab pos="4665506" algn="l"/>
          <a:tab pos="5494958" algn="l"/>
          <a:tab pos="6324410" algn="l"/>
          <a:tab pos="7153862" algn="l"/>
          <a:tab pos="7983315" algn="l"/>
          <a:tab pos="8812767" algn="l"/>
        </a:tabLst>
        <a:defRPr lang="en-US" sz="2900" b="0" i="0" u="none" strike="noStrike" kern="1200" baseline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BA7E-A392-4BA1-8C4D-C2133AD7AA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EIC Monday Weekly Meeting – 02/18/2013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99753-E52E-4730-803E-46E268E53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856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9318" y="2057400"/>
            <a:ext cx="9143999" cy="1828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GEM update</a:t>
            </a:r>
            <a:b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N. Liyanage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University of Virginia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24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457200" y="8382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prstClr val="black"/>
                </a:solidFill>
                <a:latin typeface="Comic Sans MS" pitchFamily="-106" charset="0"/>
              </a:rPr>
              <a:t> Six locations instrumented with GEM: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prstClr val="black"/>
                </a:solidFill>
                <a:latin typeface="Comic Sans MS" pitchFamily="-106" charset="0"/>
              </a:rPr>
              <a:t> PVDIS GEM modules can be re-arranged to make all chamber layers for SIDIS. – </a:t>
            </a:r>
            <a:r>
              <a:rPr lang="en-US" sz="2000">
                <a:solidFill>
                  <a:srgbClr val="008000"/>
                </a:solidFill>
                <a:latin typeface="Comic Sans MS" pitchFamily="-106" charset="0"/>
              </a:rPr>
              <a:t>move the PVDIS modules closer to the axis so that they are next to each other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solidFill>
                <a:prstClr val="black"/>
              </a:solidFill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solidFill>
                <a:prstClr val="black"/>
              </a:solidFill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solidFill>
                <a:prstClr val="black"/>
              </a:solidFill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solidFill>
                <a:prstClr val="black"/>
              </a:solidFill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solidFill>
                <a:prstClr val="black"/>
              </a:solidFill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solidFill>
                <a:prstClr val="black"/>
              </a:solidFill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solidFill>
                <a:prstClr val="black"/>
              </a:solidFill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endParaRPr lang="en-US" sz="2000">
              <a:solidFill>
                <a:prstClr val="black"/>
              </a:solidFill>
              <a:latin typeface="Comic Sans MS" pitchFamily="-106" charset="0"/>
            </a:endParaRPr>
          </a:p>
          <a:p>
            <a:pPr>
              <a:spcAft>
                <a:spcPts val="600"/>
              </a:spcAft>
            </a:pPr>
            <a:endParaRPr lang="en-US" sz="2000">
              <a:solidFill>
                <a:prstClr val="black"/>
              </a:solidFill>
              <a:latin typeface="Comic Sans MS" pitchFamily="-106" charset="0"/>
            </a:endParaRP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prstClr val="black"/>
                </a:solidFill>
                <a:latin typeface="Comic Sans MS" pitchFamily="-106" charset="0"/>
              </a:rPr>
              <a:t> More than enough electronic channels from PVDIS setup.</a:t>
            </a:r>
          </a:p>
          <a:p>
            <a:pPr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>
                <a:solidFill>
                  <a:prstClr val="black"/>
                </a:solidFill>
                <a:latin typeface="Comic Sans MS" pitchFamily="-106" charset="0"/>
              </a:rPr>
              <a:t> The two configurations will work well with no need for new GEM or electronics fabrication. </a:t>
            </a:r>
          </a:p>
          <a:p>
            <a:pPr>
              <a:spcAft>
                <a:spcPts val="600"/>
              </a:spcAft>
            </a:pPr>
            <a:endParaRPr lang="en-US" sz="2000">
              <a:solidFill>
                <a:prstClr val="black"/>
              </a:solidFill>
              <a:latin typeface="Comic Sans MS" pitchFamily="-106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>
              <a:defRPr/>
            </a:pPr>
            <a:endParaRPr lang="en-US" sz="2800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27652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0000"/>
              </a:lnSpc>
            </a:pPr>
            <a:endParaRPr lang="en-US" sz="210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>
              <a:lnSpc>
                <a:spcPct val="80000"/>
              </a:lnSpc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</a:rPr>
              <a:t>SIDIS GEM configuration</a:t>
            </a:r>
          </a:p>
        </p:txBody>
      </p:sp>
      <p:graphicFrame>
        <p:nvGraphicFramePr>
          <p:cNvPr id="8" name="Group 176"/>
          <p:cNvGraphicFramePr>
            <a:graphicFrameLocks noGrp="1"/>
          </p:cNvGraphicFramePr>
          <p:nvPr/>
        </p:nvGraphicFramePr>
        <p:xfrm>
          <a:off x="304800" y="2362200"/>
          <a:ext cx="5334000" cy="3159125"/>
        </p:xfrm>
        <a:graphic>
          <a:graphicData uri="http://schemas.openxmlformats.org/drawingml/2006/table">
            <a:tbl>
              <a:tblPr/>
              <a:tblGrid>
                <a:gridCol w="703263"/>
                <a:gridCol w="822325"/>
                <a:gridCol w="877887"/>
                <a:gridCol w="876300"/>
                <a:gridCol w="874713"/>
                <a:gridCol w="1179512"/>
              </a:tblGrid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Plane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Z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I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 (cm)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Activearea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# of channels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197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76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1.1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24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93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2.5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30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107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3.3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33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352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5.2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28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435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49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95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2.1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20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592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3.7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26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~18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06" charset="0"/>
                          <a:ea typeface="ＭＳ Ｐゴシック" pitchFamily="-106" charset="-128"/>
                          <a:cs typeface="ＭＳ Ｐゴシック" pitchFamily="-106" charset="-128"/>
                        </a:rPr>
                        <a:t>~ 161 k</a:t>
                      </a:r>
                    </a:p>
                  </a:txBody>
                  <a:tcPr marL="12700" marR="12700" marT="127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71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21336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9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4114800"/>
            <a:ext cx="14271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20" name="TextBox 8"/>
          <p:cNvSpPr txBox="1">
            <a:spLocks noChangeArrowheads="1"/>
          </p:cNvSpPr>
          <p:nvPr/>
        </p:nvSpPr>
        <p:spPr bwMode="auto">
          <a:xfrm>
            <a:off x="5791200" y="4038600"/>
            <a:ext cx="827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-106" charset="0"/>
              </a:rPr>
              <a:t>PVDIS</a:t>
            </a:r>
          </a:p>
        </p:txBody>
      </p:sp>
      <p:sp>
        <p:nvSpPr>
          <p:cNvPr id="27721" name="TextBox 9"/>
          <p:cNvSpPr txBox="1">
            <a:spLocks noChangeArrowheads="1"/>
          </p:cNvSpPr>
          <p:nvPr/>
        </p:nvSpPr>
        <p:spPr bwMode="auto">
          <a:xfrm>
            <a:off x="8316913" y="3657600"/>
            <a:ext cx="841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Comic Sans MS" pitchFamily="-106" charset="0"/>
              </a:rPr>
              <a:t>SIDIS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86600" y="4114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5334000" y="6492875"/>
            <a:ext cx="2133600" cy="365125"/>
          </a:xfrm>
        </p:spPr>
        <p:txBody>
          <a:bodyPr/>
          <a:lstStyle/>
          <a:p>
            <a:fld id="{FF59BFF0-E479-4526-9E10-3CAE6379661A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  <a:latin typeface="Comic Sans MS" pitchFamily="-106" charset="0"/>
              </a:rPr>
              <a:t>GEM chamber electronics 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0" y="68580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52"/>
                </a:solidFill>
                <a:latin typeface="Comic Sans MS" pitchFamily="-106" charset="0"/>
              </a:rPr>
              <a:t>The  </a:t>
            </a:r>
            <a:r>
              <a:rPr lang="en-US" sz="1600" dirty="0">
                <a:solidFill>
                  <a:srgbClr val="000052"/>
                </a:solidFill>
                <a:latin typeface="Comic Sans MS" pitchFamily="-106" charset="0"/>
              </a:rPr>
              <a:t>RD-</a:t>
            </a:r>
            <a:r>
              <a:rPr lang="en-US" sz="1600" dirty="0" smtClean="0">
                <a:solidFill>
                  <a:srgbClr val="000052"/>
                </a:solidFill>
                <a:latin typeface="Comic Sans MS" pitchFamily="-106" charset="0"/>
              </a:rPr>
              <a:t>51 Scalable Readout System provides a low-cost,  common platform that can accommodate different readout chips.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52"/>
                </a:solidFill>
                <a:latin typeface="Comic Sans MS" pitchFamily="-106" charset="0"/>
              </a:rPr>
              <a:t>Currently tested with APV25-S1 chip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52"/>
                </a:solidFill>
                <a:latin typeface="Comic Sans MS" pitchFamily="-106" charset="0"/>
              </a:rPr>
              <a:t>Drawback with the APV25 chip: may not be fast enough for </a:t>
            </a:r>
            <a:r>
              <a:rPr lang="en-US" sz="16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endParaRPr lang="en-US" sz="1600" dirty="0" smtClean="0">
              <a:solidFill>
                <a:srgbClr val="000052"/>
              </a:solidFill>
              <a:latin typeface="Comic Sans MS" pitchFamily="-106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52"/>
                </a:solidFill>
                <a:latin typeface="Comic Sans MS" pitchFamily="-106" charset="0"/>
              </a:rPr>
              <a:t>Need to work on finding a suitable chip for </a:t>
            </a:r>
            <a:r>
              <a:rPr lang="en-US" sz="1600" dirty="0" err="1" smtClean="0">
                <a:solidFill>
                  <a:srgbClr val="000052"/>
                </a:solidFill>
                <a:latin typeface="Comic Sans MS" pitchFamily="-106" charset="0"/>
              </a:rPr>
              <a:t>SoLID</a:t>
            </a:r>
            <a:r>
              <a:rPr lang="en-US" sz="1600" dirty="0" smtClean="0">
                <a:solidFill>
                  <a:srgbClr val="000052"/>
                </a:solidFill>
                <a:latin typeface="Comic Sans MS" pitchFamily="-106" charset="0"/>
              </a:rPr>
              <a:t> readout and incorporating it into SRS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52"/>
                </a:solidFill>
                <a:latin typeface="Comic Sans MS" pitchFamily="-106" charset="0"/>
              </a:rPr>
              <a:t>The UVa group has a 10,000 </a:t>
            </a:r>
            <a:r>
              <a:rPr lang="en-US" sz="1600" dirty="0" err="1" smtClean="0">
                <a:solidFill>
                  <a:srgbClr val="000052"/>
                </a:solidFill>
                <a:latin typeface="Comic Sans MS" pitchFamily="-106" charset="0"/>
              </a:rPr>
              <a:t>chan</a:t>
            </a:r>
            <a:r>
              <a:rPr lang="en-US" sz="1600" dirty="0" smtClean="0">
                <a:solidFill>
                  <a:srgbClr val="000052"/>
                </a:solidFill>
                <a:latin typeface="Comic Sans MS" pitchFamily="-106" charset="0"/>
              </a:rPr>
              <a:t> SRS system and a 3000 chan. INFN APV readout system.</a:t>
            </a:r>
            <a:endParaRPr lang="en-US" sz="1600" dirty="0">
              <a:solidFill>
                <a:srgbClr val="000052"/>
              </a:solidFill>
              <a:latin typeface="Comic Sans MS" pitchFamily="-106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57251"/>
            <a:ext cx="6477000" cy="410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24600" y="2895600"/>
            <a:ext cx="2819400" cy="32932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SRS system has the benefit of the large team effort backed by RD-51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RD-51 plans to commercialize the fabrication; there will be the  possibility to get very  large systems in the future.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The cost is ~&lt; $ 3/chan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F59BFF0-E479-4526-9E10-3CAE6379661A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dirty="0" err="1" smtClean="0">
                <a:solidFill>
                  <a:srgbClr val="FFFF00"/>
                </a:solidFill>
                <a:latin typeface="Comic Sans MS" pitchFamily="-106" charset="0"/>
              </a:rPr>
              <a:t>SoLID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-106" charset="0"/>
              </a:rPr>
              <a:t> GEM: Issues 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0" y="838200"/>
            <a:ext cx="8839200" cy="5447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Large amount of GEM foils needed (~ 100 m</a:t>
            </a:r>
            <a:r>
              <a:rPr lang="en-US" sz="1600" baseline="30000" dirty="0" smtClean="0">
                <a:solidFill>
                  <a:srgbClr val="000090"/>
                </a:solidFill>
                <a:latin typeface="Comic Sans MS" pitchFamily="-106" charset="0"/>
              </a:rPr>
              <a:t>2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): CERN shop might not be able to handle: especially if 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CMS high-eta GEM tracker proposal is approved. 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Need the large area GEM fabrication in 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China: however this could be a very demanding R&amp;D process 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Bernd </a:t>
            </a:r>
            <a:r>
              <a:rPr lang="en-US" sz="1600" dirty="0" err="1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Surrow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 has 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a lot of experience in setting up GEM foil 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production.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Bernd is  now working within the  EIC detector R&amp;D effort to get </a:t>
            </a:r>
            <a:r>
              <a:rPr lang="en-US" sz="1600" dirty="0" err="1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TechEtch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 to manufacture large GEM foils: we are also subscribing to this effort.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This could be used as a backup option: if the Chinese foils are not ready, purchase foils from </a:t>
            </a:r>
            <a:r>
              <a:rPr lang="en-US" sz="1600" dirty="0" err="1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TechEtch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. 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endParaRPr lang="en-US" sz="1600" dirty="0" smtClean="0">
              <a:solidFill>
                <a:srgbClr val="000090"/>
              </a:solidFill>
              <a:latin typeface="Comic Sans MS"/>
              <a:ea typeface="ＭＳ Ｐゴシック" pitchFamily="-107" charset="-128"/>
              <a:cs typeface="Comic Sans MS"/>
            </a:endParaRPr>
          </a:p>
          <a:p>
            <a:pPr marL="342900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For the MIE we need to have a  time-line of GEM foil production R&amp;D and validation procedure.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Target date for single mask small foil production  ??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 Foil validation procedure/acceptance criteria.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Target date for single mask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 large  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foil production  ?</a:t>
            </a: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?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/>
                <a:ea typeface="ＭＳ Ｐゴシック" pitchFamily="-107" charset="-128"/>
                <a:cs typeface="Comic Sans MS"/>
              </a:rPr>
              <a:t>Target date for GEM module construction using the manufactured foils. 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endParaRPr lang="en-US" sz="1600" dirty="0" smtClean="0">
              <a:solidFill>
                <a:srgbClr val="000090"/>
              </a:solidFill>
              <a:latin typeface="Comic Sans MS"/>
              <a:ea typeface="ＭＳ Ｐゴシック" pitchFamily="-107" charset="-128"/>
              <a:cs typeface="Comic Sans MS"/>
            </a:endParaRP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endParaRPr lang="en-US" sz="1600" dirty="0" smtClean="0">
              <a:solidFill>
                <a:srgbClr val="000090"/>
              </a:solidFill>
              <a:latin typeface="Comic Sans MS"/>
              <a:ea typeface="ＭＳ Ｐゴシック" pitchFamily="-107" charset="-128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dirty="0" err="1" smtClean="0">
                <a:solidFill>
                  <a:srgbClr val="FFFF00"/>
                </a:solidFill>
                <a:latin typeface="Comic Sans MS" pitchFamily="-106" charset="0"/>
              </a:rPr>
              <a:t>SoLID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-106" charset="0"/>
              </a:rPr>
              <a:t> GEM: Issues – continued… 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0" y="685800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High strip occupancy resulting from high rates and long strips.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MC show that if a background hit within +/- 35 ns of a good hit on  a strip, the good hit is lost: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-106" charset="0"/>
              </a:rPr>
              <a:t>i.e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; contributes to chamber inefficiency.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Estimates for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-106" charset="0"/>
              </a:rPr>
              <a:t>SoLID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 conditions indicate strip occupancies of ~ 18%: leading to chamber efficiencies of ~ 80%.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A track requires hits in at least 3 chamber locations: so having only 4 chamber locations will give a tracking efficiency of ~ 82% or less.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Having at least one more location will increase the efficiency to ~ 95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%</a:t>
            </a:r>
            <a:endParaRPr lang="en-US" sz="1600" dirty="0">
              <a:solidFill>
                <a:srgbClr val="000090"/>
              </a:solidFill>
              <a:latin typeface="Comic Sans MS" pitchFamily="-106" charset="0"/>
            </a:endParaRPr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F59BFF0-E479-4526-9E10-3CAE6379661A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C:\Users\owner\Google Drive\solid_presentation\solid_2012_06\solid_CLEO_PVDIS_tm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307817"/>
            <a:ext cx="3733801" cy="355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0" y="3048000"/>
            <a:ext cx="5486400" cy="400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Need the simulation to answer following questions before we could 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freeze the GEM configuration:</a:t>
            </a:r>
            <a:endParaRPr lang="en-US" sz="16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What is th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e final strip occupancy ?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What are the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optimized inner and outer radii at each location ?</a:t>
            </a:r>
          </a:p>
          <a:p>
            <a:pPr marL="1257300" lvl="2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Given the radial distributions of background versus good events, do we get some benefit from increasing the inner radii ?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Is there a benefit to adding a thin sheet of plastic somewhere upstream of a GEM ?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What is the best place to add the 5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-106" charset="0"/>
              </a:rPr>
              <a:t>th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 GEM wheel ?  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endParaRPr lang="en-US" sz="1600" dirty="0">
              <a:solidFill>
                <a:srgbClr val="000090"/>
              </a:solidFill>
              <a:latin typeface="Comic Sans MS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dirty="0" err="1" smtClean="0">
                <a:solidFill>
                  <a:srgbClr val="FFFF00"/>
                </a:solidFill>
                <a:latin typeface="Comic Sans MS" pitchFamily="-106" charset="0"/>
              </a:rPr>
              <a:t>SoLID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-106" charset="0"/>
              </a:rPr>
              <a:t> GEM: Issues – continued… 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0" y="1143000"/>
            <a:ext cx="91440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GEM 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construction techniques: No need to reinvent the wheel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Try to benefit from the work done by other groups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.</a:t>
            </a:r>
            <a:endParaRPr lang="en-US" sz="1600" dirty="0" smtClean="0">
              <a:solidFill>
                <a:srgbClr val="000090"/>
              </a:solidFill>
              <a:latin typeface="Comic Sans MS" pitchFamily="-106" charset="0"/>
            </a:endParaRP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We 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will be building/testing large GEM modules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 at UVa 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starting 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Sep. 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2013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. 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We 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would be very happy to host one of two of the Chinese collaborators during that </a:t>
            </a: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period: 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Need to stay for 2+ months to be useful. </a:t>
            </a:r>
          </a:p>
          <a:p>
            <a:pPr marL="342900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The MIE will need to have a clear organizational chart of different GEM groups 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Who is doing what ?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What are the goals and time lines for the different groups ?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endParaRPr lang="en-US" sz="1600" dirty="0" smtClean="0">
              <a:solidFill>
                <a:srgbClr val="000090"/>
              </a:solidFill>
              <a:latin typeface="Comic Sans MS" pitchFamily="-106" charset="0"/>
            </a:endParaRPr>
          </a:p>
          <a:p>
            <a:pPr marL="800100" lvl="1" indent="-342900" algn="ctr">
              <a:spcBef>
                <a:spcPts val="6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omic Sans MS" pitchFamily="-106" charset="0"/>
              </a:rPr>
              <a:t>Jianbei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 is organizing a GEM group meeting to be held last Wednesday of each month. This would be a good start. </a:t>
            </a:r>
          </a:p>
          <a:p>
            <a:pPr marL="342900" indent="-342900">
              <a:spcBef>
                <a:spcPts val="600"/>
              </a:spcBef>
              <a:buFont typeface="Arial" pitchFamily="-106" charset="0"/>
              <a:buChar char="•"/>
            </a:pPr>
            <a:endParaRPr lang="en-US" sz="1600" dirty="0" smtClean="0">
              <a:solidFill>
                <a:srgbClr val="000090"/>
              </a:solidFill>
              <a:latin typeface="Comic Sans MS" pitchFamily="-106" charset="0"/>
            </a:endParaRPr>
          </a:p>
          <a:p>
            <a:pPr marL="342900" indent="-342900">
              <a:spcBef>
                <a:spcPts val="600"/>
              </a:spcBef>
            </a:pPr>
            <a:endParaRPr lang="en-US" sz="1600" dirty="0" smtClean="0">
              <a:solidFill>
                <a:srgbClr val="000090"/>
              </a:solidFill>
              <a:latin typeface="Comic Sans MS" pitchFamily="-106" charset="0"/>
            </a:endParaRP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endParaRPr lang="en-US" sz="1600" dirty="0">
              <a:solidFill>
                <a:srgbClr val="000090"/>
              </a:solidFill>
              <a:latin typeface="Comic Sans MS" pitchFamily="-106" charset="0"/>
            </a:endParaRPr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F59BFF0-E479-4526-9E10-3CAE6379661A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F0D3F"/>
          </a:solidFill>
        </p:spPr>
        <p:txBody>
          <a:bodyPr/>
          <a:lstStyle/>
          <a:p>
            <a:r>
              <a:rPr lang="en-US" sz="2800" dirty="0" err="1" smtClean="0">
                <a:solidFill>
                  <a:srgbClr val="FFFF00"/>
                </a:solidFill>
                <a:latin typeface="Comic Sans MS" pitchFamily="-106" charset="0"/>
              </a:rPr>
              <a:t>SoLID</a:t>
            </a:r>
            <a:r>
              <a:rPr lang="en-US" sz="2800" dirty="0" smtClean="0">
                <a:solidFill>
                  <a:srgbClr val="FFFF00"/>
                </a:solidFill>
                <a:latin typeface="Comic Sans MS" pitchFamily="-106" charset="0"/>
              </a:rPr>
              <a:t> GEM: Issues – continued… </a:t>
            </a:r>
          </a:p>
        </p:txBody>
      </p:sp>
      <p:sp>
        <p:nvSpPr>
          <p:cNvPr id="45059" name="TextBox 6"/>
          <p:cNvSpPr txBox="1">
            <a:spLocks noChangeArrowheads="1"/>
          </p:cNvSpPr>
          <p:nvPr/>
        </p:nvSpPr>
        <p:spPr bwMode="auto">
          <a:xfrm>
            <a:off x="0" y="685800"/>
            <a:ext cx="914400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</a:pPr>
            <a:endParaRPr lang="en-US" sz="16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 marL="800100" lvl="1" indent="-342900">
              <a:spcBef>
                <a:spcPts val="600"/>
              </a:spcBef>
            </a:pPr>
            <a:endParaRPr lang="en-US" sz="1600" dirty="0" smtClean="0">
              <a:solidFill>
                <a:srgbClr val="000090"/>
              </a:solidFill>
              <a:latin typeface="Comic Sans MS" pitchFamily="-106" charset="0"/>
            </a:endParaRPr>
          </a:p>
          <a:p>
            <a:pPr marL="342900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000090"/>
                </a:solidFill>
                <a:latin typeface="Comic Sans MS" pitchFamily="-106" charset="0"/>
              </a:rPr>
              <a:t>Need to find a suitable readout chip, if APV25 is not fast enough. </a:t>
            </a:r>
            <a:endParaRPr lang="en-US" sz="1600" dirty="0" smtClean="0">
              <a:solidFill>
                <a:srgbClr val="FF0000"/>
              </a:solidFill>
              <a:latin typeface="Comic Sans MS" pitchFamily="-106" charset="0"/>
            </a:endParaRP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Look for available chips / try to design our own ?</a:t>
            </a:r>
          </a:p>
          <a:p>
            <a:pPr marL="800100" lvl="1" indent="-342900">
              <a:spcBef>
                <a:spcPts val="600"/>
              </a:spcBef>
              <a:buFont typeface="Arial" pitchFamily="-106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work with Dr. Hans Muller in the The  </a:t>
            </a:r>
            <a:r>
              <a:rPr lang="en-US" sz="1600" dirty="0">
                <a:solidFill>
                  <a:srgbClr val="FF0000"/>
                </a:solidFill>
                <a:latin typeface="Comic Sans MS" pitchFamily="-106" charset="0"/>
              </a:rPr>
              <a:t>RD-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51-readout electronics working group to integrate a new chip to SRS/or develop our own readout ? </a:t>
            </a:r>
          </a:p>
          <a:p>
            <a:pPr marL="800100" lvl="1" indent="-342900">
              <a:spcBef>
                <a:spcPts val="6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 pitchFamily="-106" charset="0"/>
              </a:rPr>
              <a:t> </a:t>
            </a:r>
            <a:endParaRPr lang="en-US" sz="1600" dirty="0" smtClean="0">
              <a:solidFill>
                <a:srgbClr val="000090"/>
              </a:solidFill>
              <a:latin typeface="Comic Sans MS" pitchFamily="-106" charset="0"/>
            </a:endParaRPr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F59BFF0-E479-4526-9E10-3CAE6379661A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SBS Back Tracker 50 cm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50 cm Prototype I: fully operational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914400" y="838200"/>
            <a:ext cx="7315200" cy="5465618"/>
            <a:chOff x="1752600" y="771114"/>
            <a:chExt cx="7315200" cy="54656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6402" t="11625" r="8181" b="3282"/>
            <a:stretch/>
          </p:blipFill>
          <p:spPr>
            <a:xfrm>
              <a:off x="1752600" y="771114"/>
              <a:ext cx="7315200" cy="5465618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>
              <a:stCxn id="8" idx="3"/>
            </p:cNvCxnSpPr>
            <p:nvPr/>
          </p:nvCxnSpPr>
          <p:spPr>
            <a:xfrm flipV="1">
              <a:off x="3623074" y="1219200"/>
              <a:ext cx="2472926" cy="45903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8" idx="3"/>
            </p:cNvCxnSpPr>
            <p:nvPr/>
          </p:nvCxnSpPr>
          <p:spPr>
            <a:xfrm flipV="1">
              <a:off x="3623074" y="5486400"/>
              <a:ext cx="567926" cy="32316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828800" y="5486400"/>
              <a:ext cx="179427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Spark protection 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resistors Board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5530" y="876392"/>
              <a:ext cx="177510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APV25-SRS </a:t>
              </a:r>
            </a:p>
            <a:p>
              <a:r>
                <a:rPr lang="en-US" dirty="0" smtClean="0">
                  <a:solidFill>
                    <a:srgbClr val="0000FF"/>
                  </a:solidFill>
                </a:rPr>
                <a:t>FE cards</a:t>
              </a:r>
            </a:p>
          </p:txBody>
        </p:sp>
        <p:cxnSp>
          <p:nvCxnSpPr>
            <p:cNvPr id="11" name="Straight Arrow Connector 10"/>
            <p:cNvCxnSpPr>
              <a:stCxn id="10" idx="2"/>
            </p:cNvCxnSpPr>
            <p:nvPr/>
          </p:nvCxnSpPr>
          <p:spPr>
            <a:xfrm>
              <a:off x="2683081" y="1522723"/>
              <a:ext cx="60119" cy="1454498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3"/>
            </p:cNvCxnSpPr>
            <p:nvPr/>
          </p:nvCxnSpPr>
          <p:spPr>
            <a:xfrm>
              <a:off x="3570632" y="1199558"/>
              <a:ext cx="925168" cy="99922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162800" y="849868"/>
              <a:ext cx="1775102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24FC39"/>
                  </a:solidFill>
                </a:rPr>
                <a:t>HV divider from CERN</a:t>
              </a: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rot="10800000" flipV="1">
              <a:off x="6705600" y="1173034"/>
              <a:ext cx="457200" cy="134034"/>
            </a:xfrm>
            <a:prstGeom prst="straightConnector1">
              <a:avLst/>
            </a:prstGeom>
            <a:ln>
              <a:solidFill>
                <a:srgbClr val="24FC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SBS Coll. Meeting, June 4 &amp; 5,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9B84A-F5EC-4C56-8B8F-1EFA6A8DB9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8/20/13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BFF0-E479-4526-9E10-3CAE637966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27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60900" y="3101199"/>
            <a:ext cx="4411512" cy="2890129"/>
          </a:xfrm>
          <a:prstGeom prst="rect">
            <a:avLst/>
          </a:prstGeom>
        </p:spPr>
      </p:pic>
      <p:graphicFrame>
        <p:nvGraphicFramePr>
          <p:cNvPr id="33" name="Chart 32"/>
          <p:cNvGraphicFramePr>
            <a:graphicFrameLocks/>
          </p:cNvGraphicFramePr>
          <p:nvPr/>
        </p:nvGraphicFramePr>
        <p:xfrm>
          <a:off x="-152400" y="4038600"/>
          <a:ext cx="4660900" cy="296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4" name="Picture 3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60900" y="217237"/>
            <a:ext cx="4483100" cy="31506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86945" y="0"/>
            <a:ext cx="8488615" cy="461665"/>
          </a:xfrm>
          <a:prstGeom prst="rect">
            <a:avLst/>
          </a:prstGeom>
          <a:gradFill flip="none" rotWithShape="1">
            <a:gsLst>
              <a:gs pos="20000">
                <a:schemeClr val="accent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0" rIns="0" rtlCol="0">
            <a:spAutoFit/>
          </a:bodyPr>
          <a:lstStyle/>
          <a:p>
            <a:pPr algn="ctr" defTabSz="457106"/>
            <a:r>
              <a:rPr lang="en-US" sz="2400" dirty="0" smtClean="0">
                <a:solidFill>
                  <a:prstClr val="black"/>
                </a:solidFill>
                <a:latin typeface="Comic Sans MS"/>
                <a:cs typeface="Comic Sans MS"/>
              </a:rPr>
              <a:t>SBS GEM module full-size prototype </a:t>
            </a:r>
            <a:endParaRPr lang="it-IT" sz="2400" dirty="0">
              <a:solidFill>
                <a:prstClr val="black"/>
              </a:solidFill>
              <a:latin typeface="Comic Sans MS"/>
              <a:ea typeface="ＭＳ Ｐゴシック" pitchFamily="-107" charset="-128"/>
              <a:cs typeface="Comic Sans M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53040" y="5991328"/>
            <a:ext cx="5090960" cy="9233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20" tIns="45711" rIns="91420" bIns="45711" rtlCol="0">
            <a:spAutoFit/>
          </a:bodyPr>
          <a:lstStyle/>
          <a:p>
            <a:pPr defTabSz="457106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Prototype meets SBS design requirements</a:t>
            </a:r>
          </a:p>
          <a:p>
            <a:pPr defTabSz="457106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Starting production of 40 modules in September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609600"/>
            <a:ext cx="2717668" cy="3385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20" tIns="45711" rIns="91420" bIns="45711" rtlCol="0">
            <a:spAutoFit/>
          </a:bodyPr>
          <a:lstStyle/>
          <a:p>
            <a:pPr algn="ctr" defTabSz="457106"/>
            <a:r>
              <a:rPr lang="en-US" sz="16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Hit distribution (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cosmics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3332" y="3552130"/>
            <a:ext cx="2450968" cy="5847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20" tIns="45711" rIns="91420" bIns="45711" rtlCol="0">
            <a:spAutoFit/>
          </a:bodyPr>
          <a:lstStyle/>
          <a:p>
            <a:pPr algn="ctr" defTabSz="457106"/>
            <a:r>
              <a:rPr lang="en-US" sz="16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X and Y hit amplitude correlation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6300" y="5024735"/>
            <a:ext cx="1815967" cy="5847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20" tIns="45711" rIns="91420" bIns="45711" rtlCol="0">
            <a:spAutoFit/>
          </a:bodyPr>
          <a:lstStyle/>
          <a:p>
            <a:pPr algn="ctr" defTabSz="457106"/>
            <a:r>
              <a:rPr lang="en-US" sz="16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97% detection efficiency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0" y="457200"/>
            <a:ext cx="3734029" cy="32217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85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Ʃ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ADC counts) /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Hits</a:t>
            </a:r>
            <a:endParaRPr lang="en-US" sz="1600" baseline="-25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581400"/>
            <a:ext cx="3733800" cy="33853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20" tIns="45711" rIns="91420" bIns="45711" rtlCol="0">
            <a:spAutoFit/>
          </a:bodyPr>
          <a:lstStyle/>
          <a:p>
            <a:pPr algn="ctr" defTabSz="457106"/>
            <a:r>
              <a:rPr lang="en-US" sz="16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Gain Uniformity  (with 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90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Sr source)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F59BFF0-E479-4526-9E10-3CAE6379661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427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7162800" y="6400800"/>
            <a:ext cx="2133600" cy="365125"/>
          </a:xfrm>
        </p:spPr>
        <p:txBody>
          <a:bodyPr/>
          <a:lstStyle/>
          <a:p>
            <a:fld id="{89699753-E52E-4730-803E-46E268E53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8073" y="2686221"/>
            <a:ext cx="7563921" cy="3700882"/>
            <a:chOff x="768073" y="2686221"/>
            <a:chExt cx="7563921" cy="3700882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2409" t="2374" r="2344" b="2391"/>
            <a:stretch/>
          </p:blipFill>
          <p:spPr bwMode="auto">
            <a:xfrm>
              <a:off x="768073" y="2686221"/>
              <a:ext cx="7519987" cy="370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812007" y="6005383"/>
              <a:ext cx="7519987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136624" y="5697606"/>
              <a:ext cx="8707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120 cm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1407319" y="4038599"/>
              <a:ext cx="6201015" cy="1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136624" y="3742490"/>
              <a:ext cx="71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100 cm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1600200" y="3853933"/>
              <a:ext cx="0" cy="1402081"/>
            </a:xfrm>
            <a:prstGeom prst="straightConnector1">
              <a:avLst/>
            </a:prstGeom>
            <a:ln w="1587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5400000">
              <a:off x="1448128" y="4401085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22 cm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7608331" y="3205925"/>
              <a:ext cx="2" cy="2661475"/>
            </a:xfrm>
            <a:prstGeom prst="straightConnector1">
              <a:avLst/>
            </a:prstGeom>
            <a:ln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5400000">
              <a:off x="7153365" y="4382773"/>
              <a:ext cx="625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44 cm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1407319" y="3844165"/>
              <a:ext cx="878681" cy="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Arc 1"/>
            <p:cNvSpPr/>
            <p:nvPr/>
          </p:nvSpPr>
          <p:spPr>
            <a:xfrm>
              <a:off x="2063378" y="3776461"/>
              <a:ext cx="70222" cy="67704"/>
            </a:xfrm>
            <a:prstGeom prst="arc">
              <a:avLst>
                <a:gd name="adj1" fmla="val 16200000"/>
                <a:gd name="adj2" fmla="val 3776972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09800" y="3643040"/>
              <a:ext cx="3369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white"/>
                  </a:solidFill>
                </a:rPr>
                <a:t>6°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-360000" flipV="1">
              <a:off x="1409726" y="3796928"/>
              <a:ext cx="878681" cy="2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0000"/>
              </a:lnSpc>
            </a:pPr>
            <a:endParaRPr lang="en-US" sz="2100" dirty="0" smtClean="0">
              <a:solidFill>
                <a:srgbClr val="FFFF00"/>
              </a:solidFill>
              <a:latin typeface="Comic Sans MS" pitchFamily="-106" charset="0"/>
            </a:endParaRPr>
          </a:p>
          <a:p>
            <a:pPr algn="ctr" defTabSz="457200">
              <a:lnSpc>
                <a:spcPct val="80000"/>
              </a:lnSpc>
            </a:pPr>
            <a:r>
              <a:rPr lang="en-US" sz="2100" dirty="0" smtClean="0">
                <a:solidFill>
                  <a:srgbClr val="FFFF00"/>
                </a:solidFill>
                <a:latin typeface="Comic Sans MS" pitchFamily="-106" charset="0"/>
              </a:rPr>
              <a:t>Large area GEM prototype for EIC and </a:t>
            </a:r>
            <a:r>
              <a:rPr lang="en-US" sz="2100" dirty="0" err="1" smtClean="0">
                <a:solidFill>
                  <a:srgbClr val="FFFF00"/>
                </a:solidFill>
                <a:latin typeface="Comic Sans MS" pitchFamily="-106" charset="0"/>
              </a:rPr>
              <a:t>SoLID</a:t>
            </a:r>
            <a:endParaRPr lang="en-US" sz="2100" dirty="0">
              <a:solidFill>
                <a:srgbClr val="FFFF00"/>
              </a:solidFill>
              <a:latin typeface="Comic Sans MS" pitchFamily="-10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685800"/>
            <a:ext cx="8991600" cy="25622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omic Sans MS"/>
                <a:cs typeface="Comic Sans MS"/>
              </a:rPr>
              <a:t>We are building a large  GEM prototype for EIC forward GEM tracker R&amp;D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omic Sans MS"/>
                <a:cs typeface="Comic Sans MS"/>
              </a:rPr>
              <a:t>Size similar to largest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Comic Sans MS"/>
                <a:cs typeface="Comic Sans MS"/>
              </a:rPr>
              <a:t>SoLID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omic Sans MS"/>
                <a:cs typeface="Comic Sans MS"/>
              </a:rPr>
              <a:t>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Comic Sans MS"/>
                <a:cs typeface="Comic Sans MS"/>
              </a:rPr>
              <a:t>GEMs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omic Sans MS"/>
                <a:cs typeface="Comic Sans MS"/>
              </a:rPr>
              <a:t>. </a:t>
            </a:r>
            <a:endParaRPr lang="en-US" dirty="0" smtClean="0">
              <a:solidFill>
                <a:srgbClr val="1F497D">
                  <a:lumMod val="75000"/>
                </a:srgbClr>
              </a:solidFill>
              <a:latin typeface="Comic Sans MS"/>
              <a:cs typeface="Comic Sans MS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omic Sans MS"/>
                <a:cs typeface="Comic Sans MS"/>
              </a:rPr>
              <a:t>All components are at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Comic Sans MS"/>
                <a:cs typeface="Comic Sans MS"/>
              </a:rPr>
              <a:t>Uva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Comic Sans MS"/>
                <a:cs typeface="Comic Sans MS"/>
              </a:rPr>
              <a:t> now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tart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assembly on September 1.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Hope to complete assembly by Sept. 20, for the </a:t>
            </a:r>
            <a:r>
              <a:rPr lang="en-US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Fermilab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beam test in October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6172201"/>
            <a:ext cx="9144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Several chambers of this size have been built under the CMS upgrade program, but they are 1D readout; our chamber will be 2D readout.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Slide Number Placeholder 12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FF59BFF0-E479-4526-9E10-3CAE6379661A}" type="slidenum">
              <a:rPr lang="en-US" sz="1200" smtClean="0">
                <a:solidFill>
                  <a:srgbClr val="000000"/>
                </a:solidFill>
              </a:rPr>
              <a:pPr algn="r">
                <a:defRPr/>
              </a:pPr>
              <a:t>4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35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513" y="-76200"/>
            <a:ext cx="9144000" cy="5334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GEM foil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E27B-ED58-48E1-B7BB-687035497C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 descr="GEM_fo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85800"/>
            <a:ext cx="8458200" cy="63436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5800" y="762000"/>
            <a:ext cx="8153400" cy="13157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The foil is divided into 32 HV sectors of roughly 100 cm</a:t>
            </a:r>
            <a:r>
              <a:rPr lang="en-US" baseline="300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with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The V applied on the 16 sectors from the top and 16 from the bottom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 chamber from the point of view of HV is divided in two parts</a:t>
            </a:r>
            <a:endParaRPr lang="en-US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357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513" y="-76200"/>
            <a:ext cx="9144000" cy="5334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U/V COMPASS-like readout board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E27B-ED58-48E1-B7BB-687035497C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4038600"/>
            <a:ext cx="228600" cy="1524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91224" y="2946304"/>
            <a:ext cx="823176" cy="11684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43000" y="2946304"/>
            <a:ext cx="2092242" cy="1092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ad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28650"/>
            <a:ext cx="8305800" cy="62293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24200" y="1219200"/>
            <a:ext cx="3124200" cy="422423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COMPASS-like 2D stereo angle (12°) U/V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readout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itch = 550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m, top strips = 140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m, bottom = 490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Symbol" charset="2"/>
                <a:cs typeface="Symbol" charset="2"/>
              </a:rPr>
              <a:t>m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The support for the r/o based on </a:t>
            </a:r>
            <a:r>
              <a:rPr lang="en-US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ohacell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foam instead of honeycomb sandwiched between 100 mm fiberglass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connectors on the top and bottom part of the r/o board</a:t>
            </a:r>
            <a:endParaRPr lang="en-US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31385"/>
          <a:stretch/>
        </p:blipFill>
        <p:spPr bwMode="auto">
          <a:xfrm>
            <a:off x="5999981" y="1295400"/>
            <a:ext cx="3144019" cy="222615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8264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513" y="-76200"/>
            <a:ext cx="9144000" cy="5334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Frames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E27B-ED58-48E1-B7BB-687035497C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403" t="2388" r="2333" b="2331"/>
          <a:stretch/>
        </p:blipFill>
        <p:spPr bwMode="auto">
          <a:xfrm>
            <a:off x="6439" y="2971800"/>
            <a:ext cx="6400800" cy="315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2727" t="12079" r="31818" b="11808"/>
          <a:stretch/>
        </p:blipFill>
        <p:spPr>
          <a:xfrm>
            <a:off x="6526087" y="2971800"/>
            <a:ext cx="2614694" cy="3151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1464" y="573375"/>
            <a:ext cx="726046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Frames with the standard 300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spacers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Extra frame material for the alignment and to hold the tension on GEM foil during assembly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cut out after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8 mm width on the side and 60 mm width on top and bottom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Positioning holes on top and bottom</a:t>
            </a:r>
            <a:endParaRPr lang="en-US" dirty="0" smtClean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77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B382-2912-4AE8-89D1-8A17CBC21B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EIC Monday Weekly Meeting – 02/18/2013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99753-E52E-4730-803E-46E268E53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ssembly (top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6600" y="0"/>
            <a:ext cx="15640731" cy="75438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143000" y="5867400"/>
            <a:ext cx="632460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Stretcher under construction now; will be ready in 2 weeks. </a:t>
            </a:r>
            <a:endParaRPr lang="en-US" dirty="0">
              <a:solidFill>
                <a:prstClr val="black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52400" y="838200"/>
            <a:ext cx="8991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Current proposal to instrument locations</a:t>
            </a:r>
            <a:r>
              <a:rPr lang="en-US" sz="2000" dirty="0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5</a:t>
            </a:r>
            <a:r>
              <a:rPr lang="en-US" sz="2000" dirty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, 6, 7, and 8 with GEM</a:t>
            </a:r>
            <a:r>
              <a:rPr lang="en-US" sz="2000" dirty="0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: might also need at one more location</a:t>
            </a:r>
            <a:endParaRPr lang="en-US" sz="2000" dirty="0" smtClean="0">
              <a:solidFill>
                <a:srgbClr val="FF00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  <a:buFont typeface="Arial" pitchFamily="-106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30 GEM modules at each location: each module with a </a:t>
            </a:r>
            <a:r>
              <a:rPr lang="en-US" sz="2000" dirty="0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12-</a:t>
            </a:r>
            <a:r>
              <a:rPr lang="en-US" sz="2000" dirty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degree angular width.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prstClr val="black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0"/>
            <a:ext cx="7772400" cy="381000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defTabSz="457200">
              <a:spcBef>
                <a:spcPct val="0"/>
              </a:spcBef>
              <a:defRPr/>
            </a:pPr>
            <a:endParaRPr lang="en-US" sz="2800" dirty="0">
              <a:solidFill>
                <a:prstClr val="black"/>
              </a:solidFill>
              <a:latin typeface="Comic Sans MS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580" name="Title 1"/>
          <p:cNvSpPr txBox="1">
            <a:spLocks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F0D3F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100">
              <a:solidFill>
                <a:srgbClr val="FFFF00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algn="ctr" defTabSz="4572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100">
                <a:solidFill>
                  <a:srgbClr val="FFFF00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PVDIS GEM configuration</a:t>
            </a:r>
          </a:p>
        </p:txBody>
      </p:sp>
      <p:pic>
        <p:nvPicPr>
          <p:cNvPr id="2458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0" y="2057400"/>
            <a:ext cx="431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176"/>
          <p:cNvGraphicFramePr>
            <a:graphicFrameLocks noGrp="1"/>
          </p:cNvGraphicFramePr>
          <p:nvPr/>
        </p:nvGraphicFramePr>
        <p:xfrm>
          <a:off x="304800" y="2667000"/>
          <a:ext cx="4648200" cy="2271640"/>
        </p:xfrm>
        <a:graphic>
          <a:graphicData uri="http://schemas.openxmlformats.org/drawingml/2006/table">
            <a:tbl>
              <a:tblPr/>
              <a:tblGrid>
                <a:gridCol w="709693"/>
                <a:gridCol w="827976"/>
                <a:gridCol w="887117"/>
                <a:gridCol w="883107"/>
                <a:gridCol w="134030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Plane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Z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 (cm)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Active area (m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150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55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2.7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65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140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4.0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290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7.6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310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115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215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8.6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total: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/>
                          <a:ea typeface="ＭＳ Ｐゴシック" pitchFamily="-107" charset="-128"/>
                          <a:cs typeface="ＭＳ Ｐゴシック" pitchFamily="-107" charset="-128"/>
                        </a:rPr>
                        <a:t>~ 23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/>
                        <a:ea typeface="ＭＳ Ｐゴシック" pitchFamily="-107" charset="-128"/>
                        <a:cs typeface="ＭＳ Ｐゴシック" pitchFamily="-107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32" name="TextBox 11"/>
          <p:cNvSpPr txBox="1">
            <a:spLocks noChangeArrowheads="1"/>
          </p:cNvSpPr>
          <p:nvPr/>
        </p:nvSpPr>
        <p:spPr bwMode="auto">
          <a:xfrm>
            <a:off x="5715000" y="4800600"/>
            <a:ext cx="1676400" cy="646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Outline of a GEM module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6362700" y="40767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1143000" y="5867400"/>
            <a:ext cx="63246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Largest GEM module size required: 100 cm </a:t>
            </a:r>
            <a:r>
              <a:rPr lang="en-US" dirty="0" err="1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Comic Sans MS" pitchFamily="-106" charset="0"/>
                <a:ea typeface="ＭＳ Ｐゴシック" pitchFamily="-106" charset="-128"/>
                <a:cs typeface="ＭＳ Ｐゴシック" pitchFamily="-106" charset="-128"/>
              </a:rPr>
              <a:t> (20-38) cm </a:t>
            </a:r>
            <a:endParaRPr lang="en-US" dirty="0">
              <a:solidFill>
                <a:prstClr val="black"/>
              </a:solidFill>
              <a:latin typeface="Comic Sans M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F59BFF0-E479-4526-9E10-3CAE6379661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3826</TotalTime>
  <Words>1358</Words>
  <Application>Microsoft Macintosh PowerPoint</Application>
  <PresentationFormat>On-screen Show (4:3)</PresentationFormat>
  <Paragraphs>217</Paragraphs>
  <Slides>15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3_Office Theme</vt:lpstr>
      <vt:lpstr>4_Office Theme</vt:lpstr>
      <vt:lpstr>1_Title1</vt:lpstr>
      <vt:lpstr>1_Office Theme</vt:lpstr>
      <vt:lpstr>Slide 1</vt:lpstr>
      <vt:lpstr>SBS Back Tracker 50 cm x 50 cm Prototype I: fully operational</vt:lpstr>
      <vt:lpstr>Slide 3</vt:lpstr>
      <vt:lpstr>Slide 4</vt:lpstr>
      <vt:lpstr>The GEM foil</vt:lpstr>
      <vt:lpstr>The U/V COMPASS-like readout board</vt:lpstr>
      <vt:lpstr>The Frames</vt:lpstr>
      <vt:lpstr>Slide 8</vt:lpstr>
      <vt:lpstr>Slide 9</vt:lpstr>
      <vt:lpstr>Slide 10</vt:lpstr>
      <vt:lpstr>GEM chamber electronics </vt:lpstr>
      <vt:lpstr>SoLID GEM: Issues </vt:lpstr>
      <vt:lpstr>SoLID GEM: Issues – continued… </vt:lpstr>
      <vt:lpstr>SoLID GEM: Issues – continued… </vt:lpstr>
      <vt:lpstr>SoLID GEM: Issues – continued…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kgnanvo</dc:creator>
  <cp:lastModifiedBy>Krishni Wijesooriya</cp:lastModifiedBy>
  <cp:revision>94</cp:revision>
  <cp:lastPrinted>2013-08-20T00:43:38Z</cp:lastPrinted>
  <dcterms:created xsi:type="dcterms:W3CDTF">2013-08-19T23:18:32Z</dcterms:created>
  <dcterms:modified xsi:type="dcterms:W3CDTF">2013-08-20T14:16:15Z</dcterms:modified>
</cp:coreProperties>
</file>