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5" r:id="rId7"/>
    <p:sldId id="264" r:id="rId8"/>
    <p:sldId id="263" r:id="rId9"/>
    <p:sldId id="267" r:id="rId10"/>
    <p:sldId id="262" r:id="rId11"/>
    <p:sldId id="269" r:id="rId12"/>
    <p:sldId id="260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39" autoAdjust="0"/>
  </p:normalViewPr>
  <p:slideViewPr>
    <p:cSldViewPr snapToGrid="0" snapToObjects="1">
      <p:cViewPr varScale="1">
        <p:scale>
          <a:sx n="94" d="100"/>
          <a:sy n="94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3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6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9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4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2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3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F8C2-62DF-8842-9A3D-0B40A2A1C315}" type="datetimeFigureOut">
              <a:rPr lang="en-US" smtClean="0"/>
              <a:t>8/18/13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2D2B7-FA8B-2143-BE10-79D6DCA85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0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PVDIS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Achievements, concerns,</a:t>
            </a:r>
          </a:p>
          <a:p>
            <a:r>
              <a:rPr lang="en-US" dirty="0" smtClean="0"/>
              <a:t>and the way forward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60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Baffle Improvements: one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Backgrounds are relatively low because we only need events scattered by 20</a:t>
            </a:r>
            <a:r>
              <a:rPr lang="en-US" baseline="30000" dirty="0" smtClean="0"/>
              <a:t>o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Unfortunately, the inner part of the first baffle sees particles scattered at 5</a:t>
            </a:r>
            <a:r>
              <a:rPr lang="en-US" baseline="30000" dirty="0" smtClean="0"/>
              <a:t>o</a:t>
            </a:r>
            <a:r>
              <a:rPr lang="en-US" dirty="0" smtClean="0"/>
              <a:t> from the front of the target.</a:t>
            </a:r>
          </a:p>
          <a:p>
            <a:r>
              <a:rPr lang="en-US" dirty="0" smtClean="0"/>
              <a:t>By optimizing baffle parameters that we have kept fixed in the past, we can get better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02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Baffle Issues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935" b="935"/>
          <a:stretch>
            <a:fillRect/>
          </a:stretch>
        </p:blipFill>
        <p:spPr>
          <a:xfrm>
            <a:off x="457200" y="1295099"/>
            <a:ext cx="8229600" cy="4525963"/>
          </a:xfrm>
        </p:spPr>
      </p:pic>
      <p:cxnSp>
        <p:nvCxnSpPr>
          <p:cNvPr id="6" name="Straight Arrow Connector 5"/>
          <p:cNvCxnSpPr/>
          <p:nvPr/>
        </p:nvCxnSpPr>
        <p:spPr>
          <a:xfrm flipV="1">
            <a:off x="3453719" y="2807254"/>
            <a:ext cx="3164053" cy="259559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083373" y="4745597"/>
            <a:ext cx="4668091" cy="6572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161445" y="6120018"/>
            <a:ext cx="3451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of unnecessary background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742584" y="5025710"/>
            <a:ext cx="297256" cy="9456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276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present, the Cerenkov and </a:t>
            </a:r>
            <a:r>
              <a:rPr lang="en-US" dirty="0" err="1" smtClean="0"/>
              <a:t>ECal</a:t>
            </a:r>
            <a:r>
              <a:rPr lang="en-US" dirty="0" smtClean="0"/>
              <a:t> are not part of the Monte Carlo.</a:t>
            </a:r>
          </a:p>
          <a:p>
            <a:r>
              <a:rPr lang="en-US" dirty="0" smtClean="0"/>
              <a:t>We need a unified Mont Carlo to make progress on the backgrounds.</a:t>
            </a:r>
          </a:p>
          <a:p>
            <a:r>
              <a:rPr lang="en-US" dirty="0" smtClean="0"/>
              <a:t>The unified Monte Carlo will make future document more coherent.</a:t>
            </a:r>
          </a:p>
          <a:p>
            <a:r>
              <a:rPr lang="en-US" dirty="0" smtClean="0"/>
              <a:t>Seamus has a new framework that may assist in this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4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planning to finalize our Pre-CDR report soon.</a:t>
            </a:r>
          </a:p>
          <a:p>
            <a:r>
              <a:rPr lang="en-US" dirty="0" smtClean="0"/>
              <a:t>At the moment, our backgrounds are too high.</a:t>
            </a:r>
          </a:p>
          <a:p>
            <a:r>
              <a:rPr lang="en-US" dirty="0" smtClean="0"/>
              <a:t>Different sections use different baffles (need unified Monte Carlo).</a:t>
            </a:r>
          </a:p>
          <a:p>
            <a:r>
              <a:rPr lang="en-US" dirty="0" smtClean="0"/>
              <a:t>In the document, we should make clear where we are and what we need to 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87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with the proposal</a:t>
            </a:r>
          </a:p>
          <a:p>
            <a:r>
              <a:rPr lang="en-US" dirty="0" smtClean="0"/>
              <a:t>We now have a reasonable design for all of the detectors, etc.  This was a huge job.</a:t>
            </a:r>
          </a:p>
          <a:p>
            <a:r>
              <a:rPr lang="en-US" dirty="0" smtClean="0"/>
              <a:t>Mechanical structure better defined.</a:t>
            </a:r>
          </a:p>
          <a:p>
            <a:r>
              <a:rPr lang="en-US" dirty="0" smtClean="0"/>
              <a:t>We have a magnet.</a:t>
            </a:r>
          </a:p>
          <a:p>
            <a:r>
              <a:rPr lang="en-US" dirty="0" smtClean="0"/>
              <a:t>Pre CDR report almost finished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0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PVDIS will operate at unprecedented luminosity.</a:t>
            </a:r>
          </a:p>
          <a:p>
            <a:r>
              <a:rPr lang="en-US" dirty="0" smtClean="0"/>
              <a:t>Backgrounds must be understood and eliminated as far as possible.</a:t>
            </a:r>
          </a:p>
          <a:p>
            <a:r>
              <a:rPr lang="en-US" dirty="0" smtClean="0"/>
              <a:t>Present status: backgrounds are too large, but anticipated changes should fix the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20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Previous: beam bremsstrahlung passing through “gaps” in the baffles are the major source of backgrounds.</a:t>
            </a:r>
          </a:p>
          <a:p>
            <a:r>
              <a:rPr lang="en-US" dirty="0" smtClean="0"/>
              <a:t>Now: </a:t>
            </a:r>
            <a:r>
              <a:rPr lang="en-US" dirty="0" err="1" smtClean="0"/>
              <a:t>Mollers</a:t>
            </a:r>
            <a:r>
              <a:rPr lang="en-US" dirty="0" smtClean="0"/>
              <a:t> very important</a:t>
            </a:r>
          </a:p>
          <a:p>
            <a:pPr lvl="1"/>
            <a:r>
              <a:rPr lang="en-US" dirty="0" smtClean="0"/>
              <a:t>Design must prevent </a:t>
            </a:r>
            <a:r>
              <a:rPr lang="en-US" dirty="0" err="1" smtClean="0"/>
              <a:t>Mollers</a:t>
            </a:r>
            <a:r>
              <a:rPr lang="en-US" dirty="0" smtClean="0"/>
              <a:t> from striking baffles</a:t>
            </a:r>
          </a:p>
          <a:p>
            <a:pPr lvl="1"/>
            <a:r>
              <a:rPr lang="en-US" dirty="0" err="1" smtClean="0"/>
              <a:t>Mollers</a:t>
            </a:r>
            <a:r>
              <a:rPr lang="en-US" dirty="0" smtClean="0"/>
              <a:t> make photons in the target</a:t>
            </a:r>
          </a:p>
          <a:p>
            <a:r>
              <a:rPr lang="en-US" dirty="0" smtClean="0"/>
              <a:t>Also: Hadrons make significant GEM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7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24" y="1939399"/>
            <a:ext cx="4897330" cy="20486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24" y="4407725"/>
            <a:ext cx="5130728" cy="206455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 not biggest problem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88330" y="3215374"/>
            <a:ext cx="167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backgrounds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53213" y="5255379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of sight only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229003" y="3215374"/>
            <a:ext cx="824210" cy="2026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9552" y="5485049"/>
            <a:ext cx="605568" cy="13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69469" y="1715767"/>
            <a:ext cx="3075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efficiency for gamma</a:t>
            </a:r>
          </a:p>
          <a:p>
            <a:r>
              <a:rPr lang="en-US" dirty="0" smtClean="0"/>
              <a:t>conversion in GEM’s varies by</a:t>
            </a:r>
          </a:p>
          <a:p>
            <a:r>
              <a:rPr lang="en-US" dirty="0" smtClean="0"/>
              <a:t>a factor of 3 due to differen</a:t>
            </a:r>
            <a:r>
              <a:rPr lang="en-US" dirty="0"/>
              <a:t>c</a:t>
            </a:r>
            <a:r>
              <a:rPr lang="en-US" dirty="0" smtClean="0"/>
              <a:t>es</a:t>
            </a:r>
          </a:p>
          <a:p>
            <a:r>
              <a:rPr lang="en-US" dirty="0" smtClean="0"/>
              <a:t>in the gamma energy.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Hadron Event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415" t="18870" r="31345" b="26201"/>
          <a:stretch/>
        </p:blipFill>
        <p:spPr>
          <a:xfrm>
            <a:off x="3337374" y="1423662"/>
            <a:ext cx="5039841" cy="4304568"/>
          </a:xfrm>
        </p:spPr>
      </p:pic>
      <p:sp>
        <p:nvSpPr>
          <p:cNvPr id="3" name="TextBox 2"/>
          <p:cNvSpPr txBox="1"/>
          <p:nvPr/>
        </p:nvSpPr>
        <p:spPr>
          <a:xfrm>
            <a:off x="1586862" y="2787528"/>
            <a:ext cx="1034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GEM hits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621257" y="2026496"/>
            <a:ext cx="932303" cy="9456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769885" y="2607425"/>
            <a:ext cx="783675" cy="364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69885" y="3156860"/>
            <a:ext cx="783675" cy="369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621257" y="3156860"/>
            <a:ext cx="932303" cy="14905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238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GEM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the large area of our readout strips, rates in the GEMS must be kept low.</a:t>
            </a:r>
          </a:p>
          <a:p>
            <a:r>
              <a:rPr lang="en-US" dirty="0" smtClean="0"/>
              <a:t>High energy photons much worse.</a:t>
            </a:r>
          </a:p>
          <a:p>
            <a:r>
              <a:rPr lang="en-US" dirty="0" smtClean="0"/>
              <a:t>Do hadrons contribute to the GEM rates?</a:t>
            </a:r>
          </a:p>
          <a:p>
            <a:r>
              <a:rPr lang="en-US" dirty="0" smtClean="0"/>
              <a:t>We have a lot to finish before we demonstrate acceptable GEM performance.</a:t>
            </a:r>
          </a:p>
          <a:p>
            <a:r>
              <a:rPr lang="en-US" dirty="0" smtClean="0"/>
              <a:t>Factors of 2 are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73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ID at high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erious problem</a:t>
            </a:r>
          </a:p>
          <a:p>
            <a:r>
              <a:rPr lang="en-US" dirty="0" smtClean="0"/>
              <a:t>Must exploit difference is phi dependence of signal and background by shielding part of </a:t>
            </a:r>
            <a:r>
              <a:rPr lang="en-US" dirty="0" err="1" smtClean="0"/>
              <a:t>Ecal</a:t>
            </a:r>
            <a:endParaRPr lang="en-US" dirty="0" smtClean="0"/>
          </a:p>
          <a:p>
            <a:r>
              <a:rPr lang="en-US" dirty="0" smtClean="0"/>
              <a:t>Need to understand pion backgrounds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96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14" y="309281"/>
            <a:ext cx="3248681" cy="36235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44" y="3932810"/>
            <a:ext cx="3304019" cy="24360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2259" y="414252"/>
            <a:ext cx="3124200" cy="3378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84688" y="1180829"/>
            <a:ext cx="1122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CLEO DIS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1087" y="1790744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BaBar</a:t>
            </a:r>
            <a:r>
              <a:rPr lang="en-US" sz="2000" dirty="0" smtClean="0">
                <a:solidFill>
                  <a:srgbClr val="FF0000"/>
                </a:solidFill>
              </a:rPr>
              <a:t> DIS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8667" y="4589637"/>
            <a:ext cx="473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ϒ’s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4130" y="4149324"/>
            <a:ext cx="38091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Left: DIS and gammas have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different phi.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Right: CLEO baffles lose good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events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42932" y="5556864"/>
            <a:ext cx="905279" cy="324240"/>
          </a:xfrm>
          <a:prstGeom prst="rect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42932" y="2750580"/>
            <a:ext cx="905279" cy="324240"/>
          </a:xfrm>
          <a:prstGeom prst="rect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01019" y="3932810"/>
            <a:ext cx="75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Shield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796909" y="3215374"/>
            <a:ext cx="966786" cy="717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634769" y="4302142"/>
            <a:ext cx="1066250" cy="11288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94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447</Words>
  <Application>Microsoft Macintosh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SoLID PVDIS</vt:lpstr>
      <vt:lpstr>Achievements</vt:lpstr>
      <vt:lpstr>Concerns</vt:lpstr>
      <vt:lpstr>Recent developments</vt:lpstr>
      <vt:lpstr>Gaps not biggest problem</vt:lpstr>
      <vt:lpstr>Example: Hadron Event</vt:lpstr>
      <vt:lpstr>GEM rates</vt:lpstr>
      <vt:lpstr>Particle ID at high rates</vt:lpstr>
      <vt:lpstr>PowerPoint Presentation</vt:lpstr>
      <vt:lpstr>Baffle Improvements: one example</vt:lpstr>
      <vt:lpstr>First Baffle Issues</vt:lpstr>
      <vt:lpstr>Monte Carlo</vt:lpstr>
      <vt:lpstr>The Way Forward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PVDIS</dc:title>
  <dc:creator>Paul Souder</dc:creator>
  <cp:lastModifiedBy>Paul Souder</cp:lastModifiedBy>
  <cp:revision>17</cp:revision>
  <dcterms:created xsi:type="dcterms:W3CDTF">2013-08-16T19:24:07Z</dcterms:created>
  <dcterms:modified xsi:type="dcterms:W3CDTF">2013-08-18T17:13:54Z</dcterms:modified>
</cp:coreProperties>
</file>