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87" r:id="rId4"/>
    <p:sldId id="278" r:id="rId5"/>
    <p:sldId id="279" r:id="rId6"/>
    <p:sldId id="282" r:id="rId7"/>
    <p:sldId id="283" r:id="rId8"/>
    <p:sldId id="275" r:id="rId9"/>
    <p:sldId id="281" r:id="rId10"/>
    <p:sldId id="284" r:id="rId11"/>
    <p:sldId id="285" r:id="rId12"/>
    <p:sldId id="259" r:id="rId13"/>
    <p:sldId id="264" r:id="rId14"/>
    <p:sldId id="266" r:id="rId15"/>
    <p:sldId id="268" r:id="rId16"/>
    <p:sldId id="269" r:id="rId17"/>
    <p:sldId id="270" r:id="rId18"/>
    <p:sldId id="267" r:id="rId19"/>
    <p:sldId id="271" r:id="rId20"/>
    <p:sldId id="272" r:id="rId21"/>
    <p:sldId id="273" r:id="rId22"/>
    <p:sldId id="274" r:id="rId23"/>
    <p:sldId id="258" r:id="rId24"/>
    <p:sldId id="261" r:id="rId25"/>
    <p:sldId id="262" r:id="rId26"/>
    <p:sldId id="265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E706-B550-4D4A-B595-524412356D46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A3DA-5297-4490-A90E-DEE8370CF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aweb.jlab.org/wiki/index.php/Solid_design_FOM" TargetMode="External"/><Relationship Id="rId2" Type="http://schemas.openxmlformats.org/officeDocument/2006/relationships/hyperlink" Target="https://hallaweb.jlab.org/wiki/index.php/Baffle_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aweb.jlab.org/wiki/index.php/Solid_design_FOM" TargetMode="External"/><Relationship Id="rId2" Type="http://schemas.openxmlformats.org/officeDocument/2006/relationships/hyperlink" Target="https://hallaweb.jlab.org/wiki/index.php/Baffle_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Baffle and </a:t>
            </a:r>
            <a:br>
              <a:rPr lang="en-US" dirty="0" smtClean="0"/>
            </a:br>
            <a:r>
              <a:rPr lang="en-US" dirty="0" smtClean="0"/>
              <a:t>Background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err="1" smtClean="0"/>
              <a:t>UVa</a:t>
            </a:r>
            <a:endParaRPr lang="en-US" dirty="0" smtClean="0"/>
          </a:p>
          <a:p>
            <a:r>
              <a:rPr lang="en-US" dirty="0" smtClean="0"/>
              <a:t>2013/08/19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 luminosity (1.27e</a:t>
            </a:r>
            <a:r>
              <a:rPr lang="en-US" baseline="30000" dirty="0" smtClean="0"/>
              <a:t>39</a:t>
            </a:r>
            <a:r>
              <a:rPr lang="en-US" dirty="0" smtClean="0"/>
              <a:t>/cm2/s for 50uA on 40cm LD2 target) causes high rate and high energy dose on detectors</a:t>
            </a:r>
          </a:p>
          <a:p>
            <a:r>
              <a:rPr lang="en-US" dirty="0" smtClean="0"/>
              <a:t>Baffle shields low energy EM photons directly from target while low energy electrons are bent away by field</a:t>
            </a:r>
          </a:p>
          <a:p>
            <a:r>
              <a:rPr lang="en-US" dirty="0" smtClean="0"/>
              <a:t>Most interesting physics at high Q2 and high x needs DIS electrons with highest energy which bend least and fly like photons, so comprise is needed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pions</a:t>
            </a:r>
            <a:r>
              <a:rPr lang="en-US" dirty="0" smtClean="0"/>
              <a:t> contribute in background at trigger level and are better to be suppressed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Design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500" dirty="0" err="1" smtClean="0"/>
              <a:t>SoLID</a:t>
            </a:r>
            <a:r>
              <a:rPr lang="en-US" sz="2500" dirty="0" smtClean="0"/>
              <a:t> latest CLEOv8 field map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30 sectors with each sector covering 12 deg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each plate is 9cm thick lead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Z (40, 68, 96, 124, 152, 180) cm </a:t>
            </a:r>
          </a:p>
          <a:p>
            <a:pPr lvl="2"/>
            <a:r>
              <a:rPr lang="en-US" sz="2500" dirty="0" smtClean="0"/>
              <a:t>no overlap with current setup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err="1" smtClean="0"/>
              <a:t>Rin</a:t>
            </a:r>
            <a:r>
              <a:rPr lang="en-US" sz="2500" dirty="0" smtClean="0"/>
              <a:t> (</a:t>
            </a:r>
            <a:r>
              <a:rPr lang="en-US" sz="2500" dirty="0" smtClean="0">
                <a:solidFill>
                  <a:srgbClr val="0070C0"/>
                </a:solidFill>
              </a:rPr>
              <a:t>4.00</a:t>
            </a:r>
            <a:r>
              <a:rPr lang="en-US" sz="2500" dirty="0" smtClean="0"/>
              <a:t>, 12.86, 23.61, 34.36, 45.10, 55.85)cm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Rout (39.60, 59.94, 80.28, 100.63, 120.97, 141.31)cm</a:t>
            </a:r>
          </a:p>
          <a:p>
            <a:pPr lvl="2"/>
            <a:r>
              <a:rPr lang="en-US" sz="2500" dirty="0" smtClean="0"/>
              <a:t>Optimized for polar angle 21-36 deg acceptance of full 40cm long target with center at 10cm, except the first baffle inner radius needs to be at 4cm instead of 2cm to avoid more EM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Baffle</a:t>
            </a:r>
            <a:br>
              <a:rPr lang="en-US" dirty="0" smtClean="0"/>
            </a:br>
            <a:r>
              <a:rPr lang="en-US" sz="2200" dirty="0" smtClean="0"/>
              <a:t>(Smaller Z baffle cut inner)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Continue with </a:t>
            </a:r>
            <a:r>
              <a:rPr lang="en-US" dirty="0" err="1" smtClean="0"/>
              <a:t>Seamus’s</a:t>
            </a:r>
            <a:r>
              <a:rPr lang="en-US" dirty="0" smtClean="0"/>
              <a:t> approach, but take all design conditions into account</a:t>
            </a:r>
          </a:p>
          <a:p>
            <a:pPr lvl="1"/>
            <a:r>
              <a:rPr lang="en-US" dirty="0" smtClean="0"/>
              <a:t>refer to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  <a:hlinkClick r:id="rId2"/>
              </a:rPr>
              <a:t>https://hallaweb.jlab.org/wiki/index.php/Baffle_Design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  <a:hlinkClick r:id="rId3"/>
              </a:rPr>
              <a:t>https://hallaweb.jlab.org/wiki/index.php/Solid_design_FOM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3" name="Picture 3" descr="C:\Users\owner\Downloads\baff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8294255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General acceptance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152400" y="545068"/>
            <a:ext cx="9823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545068"/>
            <a:ext cx="8595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468868"/>
            <a:ext cx="918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pic>
        <p:nvPicPr>
          <p:cNvPr id="23554" name="Picture 2" descr="http://hallaweb.jlab.org/12GeV/SoLID/download/baffle/baffle_smallerZ_cutinner_plot/acceptance_negat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18" y="838200"/>
            <a:ext cx="3181217" cy="2286000"/>
          </a:xfrm>
          <a:prstGeom prst="rect">
            <a:avLst/>
          </a:prstGeom>
          <a:noFill/>
        </p:spPr>
      </p:pic>
      <p:pic>
        <p:nvPicPr>
          <p:cNvPr id="23556" name="Picture 4" descr="http://hallaweb.jlab.org/12GeV/SoLID/download/baffle/baffle_smallerZ_cutinner_plot/acceptance_neut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426" y="838200"/>
            <a:ext cx="3181217" cy="2286000"/>
          </a:xfrm>
          <a:prstGeom prst="rect">
            <a:avLst/>
          </a:prstGeom>
          <a:noFill/>
        </p:spPr>
      </p:pic>
      <p:pic>
        <p:nvPicPr>
          <p:cNvPr id="23558" name="Picture 6" descr="http://hallaweb.jlab.org/12GeV/SoLID/download/baffle/baffle_smallerZ_cutinner_plot/acceptance_posit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234" y="838200"/>
            <a:ext cx="3181216" cy="2286000"/>
          </a:xfrm>
          <a:prstGeom prst="rect">
            <a:avLst/>
          </a:prstGeom>
          <a:noFill/>
        </p:spPr>
      </p:pic>
      <p:pic>
        <p:nvPicPr>
          <p:cNvPr id="16" name="Picture 2" descr="http://hallaweb.jlab.org/12GeV/SoLID/download/baffle/baffle_smallerZ_cutinner_plot/acceptance_eD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8613264" cy="2743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87786" y="19812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05600" y="21336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57600" y="17526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" y="13716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acceptance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3800" y="45720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38800" y="51054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Apv</a:t>
            </a:r>
            <a:r>
              <a:rPr lang="en-US" dirty="0" smtClean="0"/>
              <a:t>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50uA 85% polarized 11GeV beam on 40cm LD2 for 120 days</a:t>
            </a:r>
          </a:p>
          <a:p>
            <a:r>
              <a:rPr lang="en-US" dirty="0" smtClean="0"/>
              <a:t>Trigger at 2GeV</a:t>
            </a:r>
            <a:endParaRPr lang="en-US" dirty="0"/>
          </a:p>
        </p:txBody>
      </p:sp>
      <p:pic>
        <p:nvPicPr>
          <p:cNvPr id="4" name="Picture 2" descr="C:\Users\owner\Google Drive\baffle\solid_baffle_zwzhao_20130523_plot\ApvErr_Q2x_2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5013215" cy="3200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81400"/>
            <a:ext cx="44047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3364468"/>
            <a:ext cx="363452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field and baffle, from proposal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352800"/>
            <a:ext cx="35652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CLEO field and baffle, from proposal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Trigger effect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2209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err="1" smtClean="0"/>
              <a:t>ApvErr</a:t>
            </a:r>
            <a:r>
              <a:rPr lang="en-US" sz="1800" dirty="0" smtClean="0"/>
              <a:t>								trigger (</a:t>
            </a:r>
            <a:r>
              <a:rPr lang="en-US" sz="1800" dirty="0" err="1" smtClean="0"/>
              <a:t>GeV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0.17,0.24,0.36,0.38,0.42,0.39,0.48,0.44,0.56,0.51,0.66,0.64,0.75,0.70,0.67	0.0</a:t>
            </a:r>
          </a:p>
          <a:p>
            <a:pPr>
              <a:buNone/>
            </a:pPr>
            <a:r>
              <a:rPr lang="en-US" sz="1800" dirty="0" smtClean="0"/>
              <a:t>0.20,0.26,0.36,0.40,0.42,0.40,0.48,0.44,0.56,0.51,0.66,0.64,0.75,0.70,0.67	1.5</a:t>
            </a:r>
          </a:p>
          <a:p>
            <a:pPr>
              <a:buNone/>
            </a:pPr>
            <a:r>
              <a:rPr lang="en-US" sz="1800" dirty="0" smtClean="0"/>
              <a:t>0.27,0.31,0.37,0.62,0.45,0.51,0.48,0.51,0.56,0.54,0.66,0.65,0.75,0.70,0.67	2.0</a:t>
            </a:r>
          </a:p>
          <a:p>
            <a:pPr>
              <a:buNone/>
            </a:pPr>
            <a:r>
              <a:rPr lang="en-US" sz="1800" dirty="0" smtClean="0"/>
              <a:t>0.38,0.37,0.39,0.96,0.42,0.74,0.48,0.65,0.56,0.65,0.66,0.75,0.75,0.74,0.67	2.3</a:t>
            </a:r>
          </a:p>
          <a:p>
            <a:pPr>
              <a:buNone/>
            </a:pPr>
            <a:r>
              <a:rPr lang="en-US" sz="1800" dirty="0" smtClean="0"/>
              <a:t>0.53,0.43,0.43,1.46,0.44,1.03,0.48,0.86,0.56,0.80,0.66,0.89,0.75,0.83,0.69	2.5</a:t>
            </a:r>
          </a:p>
          <a:p>
            <a:pPr>
              <a:buNone/>
            </a:pPr>
            <a:r>
              <a:rPr lang="en-US" sz="1800" dirty="0" smtClean="0"/>
              <a:t>2.13,0.84,0.63,0.00,0.56,9.22,0.56,2.83,0.60,2.14,0.68,1.97,0.75,1.40,0.81	3.0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028" name="Picture 4" descr="D:\Google Drive\baffle\solid_baffle_zwzhao_20130517_plot\AbeamErr_Q2x_acc_trigger2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8" y="4267200"/>
            <a:ext cx="3580868" cy="2286000"/>
          </a:xfrm>
          <a:prstGeom prst="rect">
            <a:avLst/>
          </a:prstGeom>
          <a:noFill/>
        </p:spPr>
      </p:pic>
      <p:pic>
        <p:nvPicPr>
          <p:cNvPr id="1029" name="Picture 5" descr="D:\Google Drive\baffle\solid_baffle_zwzhao_20130517_plot\AbeamErr_Q2x_acc_trigger2.3G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580868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4572000"/>
            <a:ext cx="115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 2.0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00127" y="4495800"/>
            <a:ext cx="115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 2.3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831" y="3429000"/>
            <a:ext cx="85415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err="1" smtClean="0"/>
              <a:t>ApvErr</a:t>
            </a:r>
            <a:r>
              <a:rPr lang="en-US" sz="2500" dirty="0" smtClean="0"/>
              <a:t> at large Q2 and large x starts to increase if trigger &gt; 2GeV</a:t>
            </a:r>
            <a:endParaRPr lang="en-US" sz="25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Trigger effect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err="1" smtClean="0"/>
              <a:t>ApvErr</a:t>
            </a:r>
            <a:r>
              <a:rPr lang="en-US" sz="1500" dirty="0" smtClean="0"/>
              <a:t>							trigger (</a:t>
            </a:r>
            <a:r>
              <a:rPr lang="en-US" sz="1500" dirty="0" err="1" smtClean="0"/>
              <a:t>GeV</a:t>
            </a:r>
            <a:r>
              <a:rPr lang="en-US" sz="1500" dirty="0" smtClean="0"/>
              <a:t>)</a:t>
            </a:r>
          </a:p>
          <a:p>
            <a:pPr>
              <a:buNone/>
            </a:pPr>
            <a:r>
              <a:rPr lang="en-US" sz="1500" dirty="0" smtClean="0"/>
              <a:t>0.28,0.32,0.38,0.63,0.42,0.52,0.49,0.52,0.57,0.55,0.67,0.66,0.75,0.72,0.68	p&lt;2.0, r(110cm – 270cm)  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1.90,0.58,0.44,0.72,0.43,0.53,0.49,0.52,0.57,0.55,0.67,0.66,0.75,0.72,0.68 	p&lt;3.0, r(110cm – 140cm) </a:t>
            </a:r>
          </a:p>
          <a:p>
            <a:pPr>
              <a:buNone/>
            </a:pPr>
            <a:r>
              <a:rPr lang="en-US" sz="1500" dirty="0" smtClean="0"/>
              <a:t>								p&lt;2.5 ,r(140cm – 170cm)</a:t>
            </a:r>
          </a:p>
          <a:p>
            <a:pPr>
              <a:buNone/>
            </a:pPr>
            <a:r>
              <a:rPr lang="en-US" sz="1500" dirty="0" smtClean="0"/>
              <a:t>								p&lt;2.0, r (170cm – 270cm)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0.52,0.42,0.41,0.72,0.43,0.53,0.49,0.52,0.57,0.55,0.67,0.66,0.75,0.72,0.68</a:t>
            </a:r>
            <a:r>
              <a:rPr lang="en-US" sz="1500" dirty="0" smtClean="0"/>
              <a:t>	</a:t>
            </a:r>
            <a:r>
              <a:rPr lang="en-US" sz="1500" dirty="0" smtClean="0">
                <a:solidFill>
                  <a:srgbClr val="FF0000"/>
                </a:solidFill>
              </a:rPr>
              <a:t>p&lt;2.5, r(110cm – 170cm) </a:t>
            </a:r>
          </a:p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						                      p&lt;2.0, r(170cm – 270cm)</a:t>
            </a:r>
          </a:p>
          <a:p>
            <a:pPr>
              <a:buNone/>
            </a:pPr>
            <a:endParaRPr lang="en-US" sz="1500" dirty="0"/>
          </a:p>
        </p:txBody>
      </p:sp>
      <p:pic>
        <p:nvPicPr>
          <p:cNvPr id="24578" name="Picture 2" descr="C:\Users\owner\Google Drive\baffle\solid_baffle_zwzhao_20130523_plot\AbeamErr_Q2x_acc_trigger2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4297040" cy="2743200"/>
          </a:xfrm>
          <a:prstGeom prst="rect">
            <a:avLst/>
          </a:prstGeom>
          <a:noFill/>
        </p:spPr>
      </p:pic>
      <p:pic>
        <p:nvPicPr>
          <p:cNvPr id="24579" name="Picture 3" descr="C:\Users\owner\Google Drive\baffle\solid_baffle_zwzhao_20130523_plot\AbeamErr_Q2x_acc_triggerV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297041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80894" y="3974068"/>
            <a:ext cx="26388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p&lt;2.0, r(110cm – 270cm)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52894" y="3733800"/>
            <a:ext cx="26388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p&lt;2.5, r(110cm – 170cm) </a:t>
            </a:r>
          </a:p>
          <a:p>
            <a:r>
              <a:rPr lang="en-US" dirty="0" smtClean="0"/>
              <a:t>p&lt;2.0, r(170cm – 270cm)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135868"/>
            <a:ext cx="312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This could an option for trigger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Background, baffle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hallaweb.jlab.org/12GeV/SoLID/download/sim/background/PVDIS_LD2/baffle_smallerZ_cutinner/compare_fluxR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42" y="3810000"/>
            <a:ext cx="3537958" cy="2743200"/>
          </a:xfrm>
          <a:prstGeom prst="rect">
            <a:avLst/>
          </a:prstGeom>
          <a:noFill/>
        </p:spPr>
      </p:pic>
      <p:pic>
        <p:nvPicPr>
          <p:cNvPr id="23556" name="Picture 4" descr="http://hallaweb.jlab.org/12GeV/SoLID/download/sim/background/PVDIS_LD2/baffle_smallerZ_cutinner/compare_EfluxR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537958" cy="2743200"/>
          </a:xfrm>
          <a:prstGeom prst="rect">
            <a:avLst/>
          </a:prstGeom>
          <a:noFill/>
        </p:spPr>
      </p:pic>
      <p:pic>
        <p:nvPicPr>
          <p:cNvPr id="23558" name="Picture 6" descr="http://hallaweb.jlab.org/12GeV/SoLID/download/sim/background/PVDIS_LD2/baffle_smallerZ_cutinner/compare_fluxR_g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537958" cy="2743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on EC in R(</a:t>
            </a:r>
            <a:r>
              <a:rPr lang="en-US" dirty="0" err="1" smtClean="0"/>
              <a:t>physics+background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hallaweb.jlab.org/12GeV/SoLID/download/sim/background/PVDIS_LD2/baffle_smallerZ_cutinner/compare_fluxR_ec_parti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4717278" cy="3657600"/>
          </a:xfrm>
          <a:prstGeom prst="rect">
            <a:avLst/>
          </a:prstGeom>
          <a:noFill/>
        </p:spPr>
      </p:pic>
      <p:pic>
        <p:nvPicPr>
          <p:cNvPr id="26628" name="Picture 4" descr="http://hallaweb.jlab.org/12GeV/SoLID/download/sim/background/PVDIS_LD2/baffle_smallerZ_cutinner/compare_EfluxR_ec_part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717278" cy="3657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 on EC in Phi(</a:t>
            </a:r>
            <a:r>
              <a:rPr lang="en-US" dirty="0" err="1" smtClean="0"/>
              <a:t>physics+background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hallaweb.jlab.org/12GeV/SoLID/download/sim/background/PVDIS_LD2/baffle_smallerZ_cutinner/compare_fluxPhi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7290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Beamline</a:t>
            </a:r>
            <a:r>
              <a:rPr lang="en-US" dirty="0" smtClean="0"/>
              <a:t>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Wider opening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baffle plane in </a:t>
            </a:r>
            <a:r>
              <a:rPr lang="en-US" dirty="0" err="1" smtClean="0"/>
              <a:t>beamline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 descr="D:\Google Drive\baffle\solid_baffle_zwzhao_20130818_plot\beamline_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3889624" cy="3657600"/>
          </a:xfrm>
          <a:prstGeom prst="rect">
            <a:avLst/>
          </a:prstGeom>
          <a:noFill/>
        </p:spPr>
      </p:pic>
      <p:pic>
        <p:nvPicPr>
          <p:cNvPr id="6147" name="Picture 3" descr="D:\Google Drive\baffle\solid_baffle_zwzhao_20130818_plot\beamline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3889624" cy="3657600"/>
          </a:xfrm>
          <a:prstGeom prst="rect">
            <a:avLst/>
          </a:prstGeom>
          <a:noFill/>
        </p:spPr>
      </p:pic>
      <p:pic>
        <p:nvPicPr>
          <p:cNvPr id="6148" name="Picture 4" descr="D:\Google Drive\baffle\solid_baffle_zwzhao_20130818_plot\beamline_new_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382" y="381000"/>
            <a:ext cx="2917218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6488668"/>
            <a:ext cx="585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6488668"/>
            <a:ext cx="4812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PVDIS GEM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676400" y="762000"/>
          <a:ext cx="5562600" cy="282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/>
                <a:gridCol w="927100"/>
                <a:gridCol w="927100"/>
                <a:gridCol w="927100"/>
                <a:gridCol w="927100"/>
                <a:gridCol w="927100"/>
              </a:tblGrid>
              <a:tr h="4078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PVDIS target center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PVDIS target full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73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 range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 range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</a:tr>
              <a:tr h="3675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157.5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56-107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2.6116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48-122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3.9521</a:t>
                      </a:r>
                      <a:endParaRPr lang="en-US" sz="1600" dirty="0"/>
                    </a:p>
                  </a:txBody>
                  <a:tcPr anchor="ctr"/>
                </a:tc>
              </a:tr>
              <a:tr h="367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185.5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67-128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3.7369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59-143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5.3307</a:t>
                      </a:r>
                      <a:endParaRPr lang="en-US" sz="1600" dirty="0"/>
                    </a:p>
                  </a:txBody>
                  <a:tcPr anchor="ctr"/>
                </a:tc>
              </a:tr>
              <a:tr h="3675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113-215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10.5105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105-230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13.1554</a:t>
                      </a:r>
                      <a:endParaRPr lang="en-US" sz="1600" dirty="0"/>
                    </a:p>
                  </a:txBody>
                  <a:tcPr anchor="ctr"/>
                </a:tc>
              </a:tr>
              <a:tr h="3675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117-222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11.1824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109-237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13.9135</a:t>
                      </a:r>
                      <a:endParaRPr lang="en-US" sz="1600" dirty="0"/>
                    </a:p>
                  </a:txBody>
                  <a:tcPr anchor="ctr"/>
                </a:tc>
              </a:tr>
              <a:tr h="3675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28.0414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36.3517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96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CLEO coil center at 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PVDIS 40cm long target with center at 10cm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PVDIS angle 21-36 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Considering the CLEO baffle, plane 1 and 2 are directly behind baffle and only need partial coverage (70-80%?), plane 3 and 4 are between Cherenkov and EC and need full coverage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To cover full target, GEM needs to increase by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SIDIS/</a:t>
            </a:r>
            <a:r>
              <a:rPr lang="en-US" dirty="0" err="1" smtClean="0"/>
              <a:t>JPsi</a:t>
            </a:r>
            <a:r>
              <a:rPr lang="en-US" dirty="0" smtClean="0"/>
              <a:t> GEM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89280"/>
          <a:ext cx="8839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SIDIS target center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SIDIS target full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JPsi</a:t>
                      </a:r>
                      <a:r>
                        <a:rPr lang="en-US" sz="1600" dirty="0" smtClean="0"/>
                        <a:t> target center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 range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 range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 range</a:t>
                      </a:r>
                    </a:p>
                    <a:p>
                      <a:pPr algn="ctr"/>
                      <a:r>
                        <a:rPr lang="en-US" sz="1600" dirty="0" smtClean="0"/>
                        <a:t>needed</a:t>
                      </a:r>
                    </a:p>
                    <a:p>
                      <a:pPr algn="ctr"/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 needed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 addition</a:t>
                      </a:r>
                    </a:p>
                    <a:p>
                      <a:pPr algn="ctr"/>
                      <a:r>
                        <a:rPr lang="en-US" sz="1000" dirty="0" smtClean="0"/>
                        <a:t>to “SIDIS target center”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 addition </a:t>
                      </a:r>
                      <a:r>
                        <a:rPr lang="en-US" sz="1200" dirty="0" smtClean="0"/>
                        <a:t>to “SIDIS target full”</a:t>
                      </a:r>
                    </a:p>
                    <a:p>
                      <a:pPr algn="ctr"/>
                      <a:r>
                        <a:rPr lang="en-US" sz="1600" dirty="0" smtClean="0"/>
                        <a:t>(m2)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46-78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1.2466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41-87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1.8498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36-67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26-91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2.3892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23-98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2.8510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21-80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1.8720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0.0276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-119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30-103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3.0502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27-112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3.7118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25-97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0.0327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-68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37-126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4.5575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34-135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5.3624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32-123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4.4312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0.0415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46-95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2.1705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44-100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2.5334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42-90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0.0540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58-118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3.3175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55-123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3.8026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55-115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16.7315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20.1110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15.2607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0.7433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(4.5%)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0.2768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(1.4%)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029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CLEO coil center at 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Plane (1,2,3,4) cover large angle and plane (2,3,4,5,6) cover forward angle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SIDIS 40cm long target with center at -350cm,  SIDIS angle 7.5-14.85-24 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15cm long target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center at -300cm tentative</a:t>
            </a:r>
            <a:r>
              <a:rPr lang="en-US" sz="3200" dirty="0" err="1" smtClean="0"/>
              <a:t>ly</a:t>
            </a:r>
            <a:r>
              <a:rPr lang="en-US" sz="3200" dirty="0" smtClean="0"/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</a:t>
            </a:r>
            <a:r>
              <a:rPr lang="en-US" sz="3200" dirty="0" smtClean="0"/>
              <a:t> 16.28-28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Jpsi</a:t>
            </a:r>
            <a:r>
              <a:rPr lang="en-US" sz="3200" dirty="0" smtClean="0"/>
              <a:t> coverage is only optimized by target center as it’s length is smaller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GEM size determined by “</a:t>
            </a:r>
            <a:r>
              <a:rPr lang="en-US" sz="3200" dirty="0" err="1" smtClean="0"/>
              <a:t>Jpsi</a:t>
            </a:r>
            <a:r>
              <a:rPr lang="en-US" sz="3200" dirty="0" smtClean="0"/>
              <a:t> target center” inner and “SIDIS target full” outer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aseline="0" dirty="0" smtClean="0">
                <a:solidFill>
                  <a:srgbClr val="FF0000"/>
                </a:solidFill>
              </a:rPr>
              <a:t>PVDIS</a:t>
            </a:r>
            <a:r>
              <a:rPr lang="en-US" sz="3200" dirty="0" smtClean="0">
                <a:solidFill>
                  <a:srgbClr val="FF0000"/>
                </a:solidFill>
              </a:rPr>
              <a:t> has more than enough GEM for SIDIS/</a:t>
            </a:r>
            <a:r>
              <a:rPr lang="en-US" sz="3200" dirty="0" err="1" smtClean="0">
                <a:solidFill>
                  <a:srgbClr val="FF0000"/>
                </a:solidFill>
              </a:rPr>
              <a:t>JPsi</a:t>
            </a:r>
            <a:r>
              <a:rPr lang="en-US" sz="3200" dirty="0" smtClean="0">
                <a:solidFill>
                  <a:srgbClr val="FF0000"/>
                </a:solidFill>
              </a:rPr>
              <a:t> to cover full target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Design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SoLID</a:t>
            </a:r>
            <a:r>
              <a:rPr lang="en-US" dirty="0" smtClean="0"/>
              <a:t> CLEOv8 field map</a:t>
            </a:r>
          </a:p>
          <a:p>
            <a:pPr lvl="1"/>
            <a:r>
              <a:rPr lang="en-US" dirty="0" smtClean="0"/>
              <a:t>30 sectors with each sector covering 12 deg</a:t>
            </a:r>
          </a:p>
          <a:p>
            <a:pPr lvl="1"/>
            <a:r>
              <a:rPr lang="en-US" dirty="0" smtClean="0"/>
              <a:t>Still each plate is 9cm thick of lead</a:t>
            </a:r>
          </a:p>
          <a:p>
            <a:pPr lvl="1"/>
            <a:r>
              <a:rPr lang="en-US" dirty="0" smtClean="0"/>
              <a:t>SCALE MIN=1.4, MAX=1.4, LASTBAF=0. in makebaf5.C</a:t>
            </a:r>
          </a:p>
          <a:p>
            <a:r>
              <a:rPr lang="en-US" dirty="0" smtClean="0"/>
              <a:t>Larger Z baffle only</a:t>
            </a:r>
          </a:p>
          <a:p>
            <a:pPr lvl="1"/>
            <a:r>
              <a:rPr lang="en-US" dirty="0" smtClean="0"/>
              <a:t>Z (40, 70, 100, 130, 160, 190) cm  </a:t>
            </a:r>
          </a:p>
          <a:p>
            <a:pPr lvl="2"/>
            <a:r>
              <a:rPr lang="en-US" dirty="0" smtClean="0"/>
              <a:t>overlap with Cherenkov and leaves no room for GEM</a:t>
            </a:r>
          </a:p>
          <a:p>
            <a:pPr lvl="1"/>
            <a:r>
              <a:rPr lang="en-US" dirty="0" err="1" smtClean="0"/>
              <a:t>Rin</a:t>
            </a:r>
            <a:r>
              <a:rPr lang="en-US" dirty="0" smtClean="0"/>
              <a:t> (3.90, 15.30, 26.60, 37.90, 49.20, 61.01)cm</a:t>
            </a:r>
          </a:p>
          <a:p>
            <a:pPr lvl="1"/>
            <a:r>
              <a:rPr lang="en-US" dirty="0" smtClean="0"/>
              <a:t>Rout (41.31, 62.32, 83.32, 104.33, 125.34, 142.00)cm  </a:t>
            </a:r>
          </a:p>
          <a:p>
            <a:pPr lvl="2"/>
            <a:r>
              <a:rPr lang="en-US" dirty="0" smtClean="0"/>
              <a:t>Not optimized for polar angle 21-36 deg acceptance of full 40cm long target with center at 10cm</a:t>
            </a:r>
          </a:p>
          <a:p>
            <a:r>
              <a:rPr lang="en-US" dirty="0" smtClean="0"/>
              <a:t>Smaller Z baffle only</a:t>
            </a:r>
          </a:p>
          <a:p>
            <a:pPr lvl="1"/>
            <a:r>
              <a:rPr lang="en-US" dirty="0" smtClean="0"/>
              <a:t>Z (40, 68, 96, 124, 152, 180) cm </a:t>
            </a:r>
          </a:p>
          <a:p>
            <a:pPr lvl="2"/>
            <a:r>
              <a:rPr lang="en-US" dirty="0" smtClean="0"/>
              <a:t>no overlap with current setup</a:t>
            </a:r>
          </a:p>
          <a:p>
            <a:pPr lvl="1"/>
            <a:r>
              <a:rPr lang="en-US" dirty="0" err="1" smtClean="0"/>
              <a:t>Rin</a:t>
            </a:r>
            <a:r>
              <a:rPr lang="en-US" dirty="0" smtClean="0"/>
              <a:t>  (2.11, 12.86, 23.61, 34.36, 45.10, 55.85)cm</a:t>
            </a:r>
          </a:p>
          <a:p>
            <a:pPr lvl="1"/>
            <a:r>
              <a:rPr lang="en-US" dirty="0" smtClean="0"/>
              <a:t>Rout  (39.60, 59.94, 80.28, 100.63, 120.97, 141.31)cm</a:t>
            </a:r>
          </a:p>
          <a:p>
            <a:pPr lvl="2"/>
            <a:r>
              <a:rPr lang="en-US" dirty="0" smtClean="0"/>
              <a:t>Optimized for polar angle 21-36 deg acceptance of full 40cm long target with center at 10cm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Design approach</a:t>
            </a:r>
            <a:br>
              <a:rPr lang="en-US" sz="2500" dirty="0" smtClean="0"/>
            </a:br>
            <a:r>
              <a:rPr lang="en-US" sz="2500" dirty="0" smtClean="0"/>
              <a:t>from larger Z baffle to smaller Z baffle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66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Continue with </a:t>
            </a:r>
            <a:r>
              <a:rPr lang="en-US" dirty="0" err="1" smtClean="0"/>
              <a:t>Seamus’s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In simulation, throw negative particles from target position with field, record tracks at different position</a:t>
            </a:r>
          </a:p>
          <a:p>
            <a:pPr lvl="1"/>
            <a:r>
              <a:rPr lang="en-US" dirty="0" smtClean="0"/>
              <a:t>Then do linear fitting to figure out what kind of blocking should be at the assumed baffle plates position.</a:t>
            </a:r>
          </a:p>
          <a:p>
            <a:pPr lvl="1"/>
            <a:r>
              <a:rPr lang="en-US" dirty="0" smtClean="0"/>
              <a:t>Output the opening (not block)</a:t>
            </a:r>
          </a:p>
          <a:p>
            <a:pPr lvl="1"/>
            <a:r>
              <a:rPr lang="en-US" dirty="0" smtClean="0"/>
              <a:t>refer to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  <a:hlinkClick r:id="rId2"/>
              </a:rPr>
              <a:t>https://hallaweb.jlab.org/wiki/index.php/Baffle_Design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  <a:hlinkClick r:id="rId3"/>
              </a:rPr>
              <a:t>https://hallaweb.jlab.org/wiki/index.php/Solid_design_FOM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Fix a bug of detector plane position in the input file</a:t>
            </a:r>
          </a:p>
          <a:p>
            <a:r>
              <a:rPr lang="en-US" dirty="0" smtClean="0"/>
              <a:t>Change Z, </a:t>
            </a:r>
            <a:r>
              <a:rPr lang="en-US" dirty="0" err="1" smtClean="0"/>
              <a:t>Rin</a:t>
            </a:r>
            <a:r>
              <a:rPr lang="en-US" dirty="0" smtClean="0"/>
              <a:t>, Rout to the desired values</a:t>
            </a:r>
          </a:p>
          <a:p>
            <a:pPr lvl="2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31746" name="Picture 2" descr="http://hallaweb.jlab.org/12GeV/SoLID/download/baffle/compare/zwzhao/bl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91" y="3200400"/>
            <a:ext cx="7494209" cy="3657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eDIS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owner\Google Drive\baffle\solid_baffle_zwzhao_20130517_plot\rate_Q2x_sea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54483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owner\Google Drive\baffle\solid_baffle_zwzhao_20130813_plot\vertex_4cm_old__lin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19234" cy="3200400"/>
          </a:xfrm>
          <a:prstGeom prst="rect">
            <a:avLst/>
          </a:prstGeom>
          <a:noFill/>
        </p:spPr>
      </p:pic>
      <p:pic>
        <p:nvPicPr>
          <p:cNvPr id="2054" name="Picture 6" descr="C:\Users\owner\Google Drive\baffle\solid_baffle_zwzhao_20130813_plot\vertex_4cm_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766" y="533400"/>
            <a:ext cx="4719234" cy="3200400"/>
          </a:xfrm>
          <a:prstGeom prst="rect">
            <a:avLst/>
          </a:prstGeom>
          <a:noFill/>
        </p:spPr>
      </p:pic>
      <p:pic>
        <p:nvPicPr>
          <p:cNvPr id="2055" name="Picture 7" descr="C:\Users\owner\Google Drive\baffle\solid_baffle_zwzhao_20130813_plot\vertexZ_4cm_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719234" cy="3200400"/>
          </a:xfrm>
          <a:prstGeom prst="rect">
            <a:avLst/>
          </a:prstGeom>
          <a:noFill/>
        </p:spPr>
      </p:pic>
      <p:pic>
        <p:nvPicPr>
          <p:cNvPr id="2056" name="Picture 8" descr="C:\Users\owner\Google Drive\baffle\solid_baffle_zwzhao_20130813_plot\vertexZ_4cm_old_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719234" cy="3200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9600" y="152400"/>
            <a:ext cx="62930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Old, 1</a:t>
            </a:r>
            <a:r>
              <a:rPr lang="en-US" baseline="30000" dirty="0" smtClean="0"/>
              <a:t>st</a:t>
            </a:r>
            <a:r>
              <a:rPr lang="en-US" dirty="0" smtClean="0"/>
              <a:t> baffle plane 4cm </a:t>
            </a:r>
            <a:r>
              <a:rPr lang="en-US" dirty="0" smtClean="0"/>
              <a:t>inner </a:t>
            </a:r>
            <a:r>
              <a:rPr lang="en-US" dirty="0" smtClean="0"/>
              <a:t>radius, vertex of photon hits on EC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Google Drive\baffle\solid_baffle_zwzhao_20130818_plot\compare_baffle_Eklog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327" y="2590800"/>
            <a:ext cx="4718873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background on 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D:\Google Drive\baffle\solid_baffle_zwzhao_20130818_plot\compare_baffle_fluxR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667000"/>
            <a:ext cx="471887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Google Drive\baffle\solid_baffle_zwzhao_20130818_plot\compare_baffle_Eklog_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4718873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background on </a:t>
            </a:r>
            <a:r>
              <a:rPr lang="en-US" dirty="0" smtClean="0"/>
              <a:t>CC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D:\Google Drive\baffle\solid_baffle_zwzhao_20130818_plot\compare_baffle_fluxR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590800"/>
            <a:ext cx="471887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Google Drive\baffle\solid_baffle_zwzhao_20130818_plot\compare_Ap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0866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Apv</a:t>
            </a:r>
            <a:r>
              <a:rPr lang="en-US" dirty="0" smtClean="0"/>
              <a:t>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50uA 85% polarized 11GeV beam on 40cm LD2 for 120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C:\Users\owner\Google Drive\baffle\solid_baffle_zwzhao_20130523_plot\ApvErr_Q2x_2G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-76200"/>
            <a:ext cx="2864694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D:\Google Drive\baffle\solid_baffle_zwzhao_20130818_plot\acceptance\acceptance_solid_CLEO_PVDIS_negative_cutinner4cm_acceptance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17" y="228600"/>
            <a:ext cx="3181217" cy="2286000"/>
          </a:xfrm>
          <a:prstGeom prst="rect">
            <a:avLst/>
          </a:prstGeom>
          <a:noFill/>
        </p:spPr>
      </p:pic>
      <p:pic>
        <p:nvPicPr>
          <p:cNvPr id="1027" name="Picture 3" descr="D:\Google Drive\baffle\solid_baffle_zwzhao_20130818_plot\acceptance\acceptance_solid_CLEO_PVDIS_neutral_cutinner4cm_acceptance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3181217" cy="2286000"/>
          </a:xfrm>
          <a:prstGeom prst="rect">
            <a:avLst/>
          </a:prstGeom>
          <a:noFill/>
        </p:spPr>
      </p:pic>
      <p:pic>
        <p:nvPicPr>
          <p:cNvPr id="1028" name="Picture 4" descr="D:\Google Drive\baffle\solid_baffle_zwzhao_20130818_plot\acceptance\acceptance_solid_CLEO_PVDIS_positive_cutinner4cm_acceptance_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983" y="228600"/>
            <a:ext cx="3181217" cy="2286000"/>
          </a:xfrm>
          <a:prstGeom prst="rect">
            <a:avLst/>
          </a:prstGeom>
          <a:noFill/>
        </p:spPr>
      </p:pic>
      <p:pic>
        <p:nvPicPr>
          <p:cNvPr id="9" name="Picture 5" descr="D:\Google Drive\baffle\solid_baffle_zwzhao_20130818_plot\acceptance\acceptance_solid_CLEO_PVDIS_negative_cutinner5cm_acceptance_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017" y="2438400"/>
            <a:ext cx="3181217" cy="2286000"/>
          </a:xfrm>
          <a:prstGeom prst="rect">
            <a:avLst/>
          </a:prstGeom>
          <a:noFill/>
        </p:spPr>
      </p:pic>
      <p:pic>
        <p:nvPicPr>
          <p:cNvPr id="10" name="Picture 2" descr="D:\Google Drive\baffle\solid_baffle_zwzhao_20130818_plot\acceptance\acceptance_solid_CLEO_PVDIS_neutral_cutinner5cm_acceptance_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438400"/>
            <a:ext cx="3181217" cy="2286000"/>
          </a:xfrm>
          <a:prstGeom prst="rect">
            <a:avLst/>
          </a:prstGeom>
          <a:noFill/>
        </p:spPr>
      </p:pic>
      <p:pic>
        <p:nvPicPr>
          <p:cNvPr id="11" name="Picture 3" descr="D:\Google Drive\baffle\solid_baffle_zwzhao_20130818_plot\acceptance\acceptance_solid_CLEO_PVDIS_positive_cutinner5cm_acceptance_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8983" y="2438400"/>
            <a:ext cx="3181217" cy="2286000"/>
          </a:xfrm>
          <a:prstGeom prst="rect">
            <a:avLst/>
          </a:prstGeom>
          <a:noFill/>
        </p:spPr>
      </p:pic>
      <p:pic>
        <p:nvPicPr>
          <p:cNvPr id="12" name="Picture 2" descr="D:\Google Drive\baffle\solid_baffle_zwzhao_20130818_plot\acceptance\acceptance_solid_CLEO_PVDIS_negative_cutinner6cm_acceptance_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017" y="4572000"/>
            <a:ext cx="3181217" cy="2286000"/>
          </a:xfrm>
          <a:prstGeom prst="rect">
            <a:avLst/>
          </a:prstGeom>
          <a:noFill/>
        </p:spPr>
      </p:pic>
      <p:pic>
        <p:nvPicPr>
          <p:cNvPr id="13" name="Picture 3" descr="D:\Google Drive\baffle\solid_baffle_zwzhao_20130818_plot\acceptance\acceptance_solid_CLEO_PVDIS_neutral_cutinner6cm_acceptance_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572000"/>
            <a:ext cx="3181217" cy="2286000"/>
          </a:xfrm>
          <a:prstGeom prst="rect">
            <a:avLst/>
          </a:prstGeom>
          <a:noFill/>
        </p:spPr>
      </p:pic>
      <p:pic>
        <p:nvPicPr>
          <p:cNvPr id="14" name="Picture 4" descr="D:\Google Drive\baffle\solid_baffle_zwzhao_20130818_plot\acceptance\acceptance_solid_CLEO_PVDIS_positive_cutinner6cm_acceptance_al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8983" y="4572000"/>
            <a:ext cx="3181217" cy="2286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3400" y="4953000"/>
            <a:ext cx="5838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6cm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2819400"/>
            <a:ext cx="5838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3400" y="533400"/>
            <a:ext cx="5838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9800" y="6488668"/>
            <a:ext cx="5858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0.161644,0.231055,0.329848,0.393631,0.381304,0.402923,0.444411,0.451902,0.515566,0.522944,0.618568,0.652265,0.690853,0.71636,0.671794,</a:t>
            </a:r>
          </a:p>
          <a:p>
            <a:r>
              <a:rPr lang="en-US" dirty="0" smtClean="0"/>
              <a:t>0.164413,0.235338,0.333069,0.404199,0.387706,0.412338,0.448797,0.462425,0.522628,0.536542,0.628935,0.668761,0.703644,0.729922,0.686632,</a:t>
            </a:r>
          </a:p>
          <a:p>
            <a:r>
              <a:rPr lang="en-US" dirty="0" smtClean="0"/>
              <a:t>0.163825,0.234228,0.336066,0.398247,0.391227,0.406999,0.455733,0.45735,0.528566,0.531069,0.634894,0.660711,0.712002,0.724154,0.685685,</a:t>
            </a:r>
          </a:p>
          <a:p>
            <a:r>
              <a:rPr lang="en-US" dirty="0" smtClean="0"/>
              <a:t>0.167824,0.240154,0.337932,0.413281,0.394852,0.423446,0.456356,0.474092,0.531722,0.550273,0.642587,0.684308,0.713186,0.749728,0.704103,</a:t>
            </a:r>
          </a:p>
          <a:p>
            <a:r>
              <a:rPr lang="en-US" dirty="0" smtClean="0"/>
              <a:t>0.1664,0.238763,0.343673,0.403243,0.402984,0.412821,0.47212,0.464244,0.546446,0.538517,0.659431,0.67116,0.735684,0.738418,0.704104,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1029</Words>
  <Application>Microsoft Office PowerPoint</Application>
  <PresentationFormat>On-screen Show (4:3)</PresentationFormat>
  <Paragraphs>291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SoLID Baffle and  Background Update</vt:lpstr>
      <vt:lpstr>Beamline change</vt:lpstr>
      <vt:lpstr>Slide 3</vt:lpstr>
      <vt:lpstr>Photon background on EC</vt:lpstr>
      <vt:lpstr>Photon background on CC entrance</vt:lpstr>
      <vt:lpstr>Apv Error</vt:lpstr>
      <vt:lpstr>backup</vt:lpstr>
      <vt:lpstr>Slide 8</vt:lpstr>
      <vt:lpstr>Slide 9</vt:lpstr>
      <vt:lpstr>PVDIS challenge</vt:lpstr>
      <vt:lpstr>Design Condition</vt:lpstr>
      <vt:lpstr>Current Baffle (Smaller Z baffle cut inner)</vt:lpstr>
      <vt:lpstr>General acceptance</vt:lpstr>
      <vt:lpstr>Apv Error</vt:lpstr>
      <vt:lpstr>Trigger effect</vt:lpstr>
      <vt:lpstr>Trigger effect </vt:lpstr>
      <vt:lpstr>Background, baffle effect</vt:lpstr>
      <vt:lpstr>Hit on EC in R(physics+background)</vt:lpstr>
      <vt:lpstr>Hit on EC in Phi(physics+background)</vt:lpstr>
      <vt:lpstr>GEM geometry</vt:lpstr>
      <vt:lpstr>Slide 21</vt:lpstr>
      <vt:lpstr>SIDIS/JPsi GEM</vt:lpstr>
      <vt:lpstr>backup</vt:lpstr>
      <vt:lpstr>Design Detail</vt:lpstr>
      <vt:lpstr>Design approach from larger Z baffle to smaller Z baffle </vt:lpstr>
      <vt:lpstr>eDIS rate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Baffle and  Background Update</dc:title>
  <dc:creator>owner</dc:creator>
  <cp:lastModifiedBy>owner</cp:lastModifiedBy>
  <cp:revision>51</cp:revision>
  <dcterms:created xsi:type="dcterms:W3CDTF">2006-08-16T00:00:00Z</dcterms:created>
  <dcterms:modified xsi:type="dcterms:W3CDTF">2013-08-19T09:35:20Z</dcterms:modified>
</cp:coreProperties>
</file>