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73" r:id="rId2"/>
    <p:sldMasterId id="2147483686" r:id="rId3"/>
  </p:sldMasterIdLst>
  <p:notesMasterIdLst>
    <p:notesMasterId r:id="rId40"/>
  </p:notesMasterIdLst>
  <p:sldIdLst>
    <p:sldId id="256" r:id="rId4"/>
    <p:sldId id="326" r:id="rId5"/>
    <p:sldId id="313" r:id="rId6"/>
    <p:sldId id="317" r:id="rId7"/>
    <p:sldId id="350" r:id="rId8"/>
    <p:sldId id="324" r:id="rId9"/>
    <p:sldId id="332" r:id="rId10"/>
    <p:sldId id="352" r:id="rId11"/>
    <p:sldId id="348" r:id="rId12"/>
    <p:sldId id="351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23" r:id="rId21"/>
    <p:sldId id="325" r:id="rId22"/>
    <p:sldId id="329" r:id="rId23"/>
    <p:sldId id="330" r:id="rId24"/>
    <p:sldId id="327" r:id="rId25"/>
    <p:sldId id="328" r:id="rId26"/>
    <p:sldId id="333" r:id="rId27"/>
    <p:sldId id="353" r:id="rId28"/>
    <p:sldId id="299" r:id="rId29"/>
    <p:sldId id="302" r:id="rId30"/>
    <p:sldId id="303" r:id="rId31"/>
    <p:sldId id="305" r:id="rId32"/>
    <p:sldId id="307" r:id="rId33"/>
    <p:sldId id="311" r:id="rId34"/>
    <p:sldId id="306" r:id="rId35"/>
    <p:sldId id="308" r:id="rId36"/>
    <p:sldId id="309" r:id="rId37"/>
    <p:sldId id="310" r:id="rId38"/>
    <p:sldId id="300" r:id="rId39"/>
  </p:sldIdLst>
  <p:sldSz cx="9144000" cy="6858000" type="screen4x3"/>
  <p:notesSz cx="6934200" cy="9220200"/>
  <p:embeddedFontLst>
    <p:embeddedFont>
      <p:font typeface="Corbel" pitchFamily="34" charset="0"/>
      <p:regular r:id="rId41"/>
      <p:bold r:id="rId42"/>
      <p:italic r:id="rId43"/>
      <p:boldItalic r:id="rId44"/>
    </p:embeddedFont>
    <p:embeddedFont>
      <p:font typeface="Wingdings 3" pitchFamily="18" charset="2"/>
      <p:regular r:id="rId45"/>
    </p:embeddedFont>
    <p:embeddedFont>
      <p:font typeface="Verdana" pitchFamily="34" charset="0"/>
      <p:regular r:id="rId46"/>
      <p:bold r:id="rId47"/>
      <p:italic r:id="rId48"/>
      <p:boldItalic r:id="rId49"/>
    </p:embeddedFont>
    <p:embeddedFont>
      <p:font typeface="ＭＳ Ｐゴシック" pitchFamily="34" charset="-128"/>
      <p:regular r:id="rId50"/>
    </p:embeddedFont>
    <p:embeddedFont>
      <p:font typeface="Calibri" pitchFamily="34" charset="0"/>
      <p:regular r:id="rId51"/>
      <p:bold r:id="rId52"/>
      <p:italic r:id="rId53"/>
      <p:boldItalic r:id="rId54"/>
    </p:embeddedFont>
    <p:embeddedFont>
      <p:font typeface="Wingdings 2" pitchFamily="18" charset="2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101FF"/>
    <a:srgbClr val="FE4A02"/>
    <a:srgbClr val="00CCFF"/>
    <a:srgbClr val="006699"/>
    <a:srgbClr val="CC3399"/>
    <a:srgbClr val="000000"/>
    <a:srgbClr val="3333CC"/>
    <a:srgbClr val="33CC33"/>
    <a:srgbClr val="CC9900"/>
    <a:srgbClr val="FA740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9" autoAdjust="0"/>
    <p:restoredTop sz="84645" autoAdjust="0"/>
  </p:normalViewPr>
  <p:slideViewPr>
    <p:cSldViewPr>
      <p:cViewPr varScale="1">
        <p:scale>
          <a:sx n="70" d="100"/>
          <a:sy n="70" d="100"/>
        </p:scale>
        <p:origin x="-10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2"/>
    </p:cViewPr>
  </p:sorterViewPr>
  <p:notesViewPr>
    <p:cSldViewPr>
      <p:cViewPr varScale="1">
        <p:scale>
          <a:sx n="103" d="100"/>
          <a:sy n="103" d="100"/>
        </p:scale>
        <p:origin x="-3480" y="-78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6.fntdata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9.fntdata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11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300"/>
            </a:lvl1pPr>
          </a:lstStyle>
          <a:p>
            <a:fld id="{76DED6FA-3620-42DE-A214-F363622CAC83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300" tIns="46150" rIns="92300" bIns="4615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27775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300"/>
            </a:lvl1pPr>
          </a:lstStyle>
          <a:p>
            <a:fld id="{81D27BB4-7507-496B-A596-4501E7841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E83D18-0AD9-4BB8-8971-69A07D04A4F0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25099" y="699956"/>
            <a:ext cx="4484003" cy="34561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3986" y="4378723"/>
            <a:ext cx="5547644" cy="406585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92C33A-A050-4358-B3EF-D6A0BCF14802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25099" y="699956"/>
            <a:ext cx="4484003" cy="34561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3986" y="4378723"/>
            <a:ext cx="5547644" cy="406585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A1530A-048C-40A5-9A3E-08605E64C9D5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25099" y="699956"/>
            <a:ext cx="4484003" cy="34561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3986" y="4378723"/>
            <a:ext cx="5547644" cy="406585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E0D564-A2C2-4BC4-8BB6-02B64B9389BC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25099" y="699956"/>
            <a:ext cx="4484003" cy="34561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3986" y="4378723"/>
            <a:ext cx="5547644" cy="406585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D19B5C-B0E3-4B86-BC40-7CB62F904FF4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25099" y="699956"/>
            <a:ext cx="4484003" cy="34561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3986" y="4378723"/>
            <a:ext cx="5547644" cy="406585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729052-49B6-4742-9655-5C2D866B88EE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25099" y="699956"/>
            <a:ext cx="4484003" cy="34561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3986" y="4378723"/>
            <a:ext cx="5547644" cy="406585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F0A028-FBB9-4C57-ADC0-22E08A4B3AA4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25099" y="699956"/>
            <a:ext cx="4484003" cy="34561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3986" y="4378723"/>
            <a:ext cx="5547644" cy="406585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print">
            <a:alphaModFix amt="25000"/>
            <a:lum/>
          </a:blip>
          <a:srcRect/>
          <a:stretch>
            <a:fillRect l="13000" t="1000" r="15000" b="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3856" y="6400800"/>
            <a:ext cx="1511543" cy="381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53200" y="6407944"/>
            <a:ext cx="2094072" cy="365760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495801" y="6407944"/>
            <a:ext cx="2057400" cy="365125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477000"/>
            <a:ext cx="1447800" cy="36493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00800"/>
            <a:ext cx="1292909" cy="32589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15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00800"/>
            <a:ext cx="1292909" cy="325891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495800" y="6407944"/>
            <a:ext cx="2234953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00800"/>
            <a:ext cx="1292909" cy="3258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-6350" y="5791200"/>
            <a:ext cx="3402013" cy="1079500"/>
          </a:xfrm>
          <a:prstGeom prst="rtTriangle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-9525" y="5788025"/>
            <a:ext cx="3405188" cy="1084263"/>
          </a:xfrm>
          <a:prstGeom prst="line">
            <a:avLst/>
          </a:prstGeom>
          <a:noFill/>
          <a:ln w="12240">
            <a:solidFill>
              <a:srgbClr val="044A8A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6400800"/>
            <a:ext cx="129222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495800" y="6408738"/>
            <a:ext cx="2233613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257800" y="6408738"/>
            <a:ext cx="338931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mtClean="0">
                <a:solidFill>
                  <a:srgbClr val="04617B"/>
                </a:solidFill>
              </a:rPr>
              <a:t>SoLID Collaboration Meeting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-6350" y="5791200"/>
            <a:ext cx="3402013" cy="1079500"/>
          </a:xfrm>
          <a:prstGeom prst="rtTriangle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-9525" y="5788025"/>
            <a:ext cx="3405188" cy="1084263"/>
          </a:xfrm>
          <a:prstGeom prst="line">
            <a:avLst/>
          </a:prstGeom>
          <a:noFill/>
          <a:ln w="12240">
            <a:solidFill>
              <a:srgbClr val="044A8A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00800"/>
            <a:ext cx="129222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495800" y="6408738"/>
            <a:ext cx="205740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029200" y="6551613"/>
            <a:ext cx="361791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600" smtClean="0">
                <a:solidFill>
                  <a:srgbClr val="000000"/>
                </a:solidFill>
                <a:latin typeface="Times New Roman" pitchFamily="16" charset="0"/>
              </a:rPr>
              <a:t>SoLID Collaboration Meeting, May 2013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8647113" y="6551613"/>
            <a:ext cx="365125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DF21ADF9-CC7D-4E29-A0DA-872747B262A9}" type="slidenum">
              <a:rPr lang="en-US" sz="1400" smtClean="0">
                <a:solidFill>
                  <a:srgbClr val="000000"/>
                </a:solidFill>
                <a:latin typeface="Times New Roman" pitchFamily="16" charset="0"/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en-US" sz="140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38200"/>
            <a:ext cx="7772400" cy="1829761"/>
          </a:xfrm>
        </p:spPr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EC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154407"/>
            <a:ext cx="7772400" cy="1199704"/>
          </a:xfrm>
        </p:spPr>
        <p:txBody>
          <a:bodyPr>
            <a:normAutofit/>
          </a:bodyPr>
          <a:lstStyle/>
          <a:p>
            <a:r>
              <a:rPr lang="en-US" dirty="0" err="1" smtClean="0"/>
              <a:t>Zhiwen</a:t>
            </a:r>
            <a:r>
              <a:rPr lang="en-US" dirty="0" smtClean="0"/>
              <a:t> </a:t>
            </a:r>
            <a:r>
              <a:rPr lang="en-US" dirty="0" err="1" smtClean="0"/>
              <a:t>Zhao,UVa</a:t>
            </a:r>
            <a:endParaRPr lang="en-US" dirty="0" smtClean="0"/>
          </a:p>
          <a:p>
            <a:r>
              <a:rPr lang="en-US" dirty="0" smtClean="0"/>
              <a:t>for EC group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Layout: forward angle EC (FAEC)</a:t>
            </a:r>
            <a:br>
              <a:rPr lang="en-US" dirty="0" smtClean="0"/>
            </a:br>
            <a:r>
              <a:rPr lang="en-US" dirty="0" smtClean="0"/>
              <a:t>						from ANL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420" y="1371600"/>
            <a:ext cx="710698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57200" y="2286000"/>
            <a:ext cx="8266113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 smtClean="0">
                <a:solidFill>
                  <a:srgbClr val="04617B"/>
                </a:solidFill>
                <a:latin typeface="Times New Roman" pitchFamily="16" charset="0"/>
              </a:rPr>
              <a:t>Budget Estimate Update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652463"/>
            <a:ext cx="8458200" cy="59118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69695" rIns="90000" bIns="45000"/>
          <a:lstStyle/>
          <a:p>
            <a:pPr marL="227013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5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smtClean="0">
                <a:solidFill>
                  <a:srgbClr val="000000"/>
                </a:solidFill>
                <a:latin typeface="Times New Roman" pitchFamily="16" charset="0"/>
              </a:rPr>
              <a:t>IHEP (not including fibers) for 1700 PS+SH</a:t>
            </a:r>
          </a:p>
          <a:p>
            <a:pPr marL="444500" lvl="1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30000"/>
              <a:buFont typeface="Times New Roman" pitchFamily="16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smtClean="0">
                <a:solidFill>
                  <a:srgbClr val="000000"/>
                </a:solidFill>
                <a:latin typeface="Times New Roman" pitchFamily="16" charset="0"/>
              </a:rPr>
              <a:t>Preshower: $112k-$120k</a:t>
            </a:r>
          </a:p>
          <a:p>
            <a:pPr marL="444500" lvl="1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30000"/>
              <a:buFont typeface="Times New Roman" pitchFamily="16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smtClean="0">
                <a:solidFill>
                  <a:srgbClr val="000000"/>
                </a:solidFill>
                <a:latin typeface="Times New Roman" pitchFamily="16" charset="0"/>
              </a:rPr>
              <a:t>Shower: $549k-$651k</a:t>
            </a:r>
          </a:p>
          <a:p>
            <a:pPr marL="444500" lvl="1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30000"/>
              <a:buFont typeface="Times New Roman" pitchFamily="16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smtClean="0">
                <a:solidFill>
                  <a:srgbClr val="000000"/>
                </a:solidFill>
                <a:latin typeface="Times New Roman" pitchFamily="16" charset="0"/>
              </a:rPr>
              <a:t>Structure+assembly: $255k-$340k</a:t>
            </a:r>
          </a:p>
          <a:p>
            <a:pPr marL="444500" lvl="1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30000"/>
              <a:buFont typeface="Times New Roman" pitchFamily="16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smtClean="0">
                <a:solidFill>
                  <a:srgbClr val="000000"/>
                </a:solidFill>
                <a:latin typeface="Times New Roman" pitchFamily="16" charset="0"/>
              </a:rPr>
              <a:t>IHEP total: ($1.22-$1.51)M</a:t>
            </a:r>
            <a:r>
              <a:rPr lang="en-US" sz="2400" smtClean="0">
                <a:solidFill>
                  <a:srgbClr val="008000"/>
                </a:solidFill>
                <a:latin typeface="Times New Roman" pitchFamily="16" charset="0"/>
              </a:rPr>
              <a:t> + 24% overhead (2012 rate) = </a:t>
            </a:r>
            <a:r>
              <a:rPr lang="en-US" sz="2400" u="sng" smtClean="0">
                <a:solidFill>
                  <a:srgbClr val="800080"/>
                </a:solidFill>
                <a:latin typeface="Times New Roman" pitchFamily="16" charset="0"/>
              </a:rPr>
              <a:t>($1.51-$1.87)M</a:t>
            </a:r>
          </a:p>
          <a:p>
            <a:pPr marL="227013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5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smtClean="0">
                <a:solidFill>
                  <a:srgbClr val="000000"/>
                </a:solidFill>
                <a:latin typeface="Times New Roman" pitchFamily="16" charset="0"/>
              </a:rPr>
              <a:t>Fiber connectors+tubing (Leoni+other):</a:t>
            </a:r>
            <a:r>
              <a:rPr lang="en-US" sz="2800" smtClean="0">
                <a:solidFill>
                  <a:srgbClr val="800000"/>
                </a:solidFill>
                <a:latin typeface="Times New Roman" pitchFamily="16" charset="0"/>
              </a:rPr>
              <a:t> </a:t>
            </a:r>
            <a:r>
              <a:rPr lang="en-US" sz="2800" smtClean="0">
                <a:solidFill>
                  <a:srgbClr val="800080"/>
                </a:solidFill>
                <a:latin typeface="Times New Roman" pitchFamily="16" charset="0"/>
              </a:rPr>
              <a:t>~$300k</a:t>
            </a:r>
          </a:p>
          <a:p>
            <a:pPr marL="227013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5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smtClean="0">
                <a:solidFill>
                  <a:srgbClr val="000000"/>
                </a:solidFill>
                <a:latin typeface="Times New Roman" pitchFamily="16" charset="0"/>
              </a:rPr>
              <a:t>WLS+clear fibers with diamond-cutting:</a:t>
            </a:r>
            <a:r>
              <a:rPr lang="en-US" sz="2800" smtClean="0">
                <a:solidFill>
                  <a:srgbClr val="800000"/>
                </a:solidFill>
                <a:latin typeface="Times New Roman" pitchFamily="16" charset="0"/>
              </a:rPr>
              <a:t> </a:t>
            </a:r>
            <a:r>
              <a:rPr lang="en-US" sz="2800" smtClean="0">
                <a:solidFill>
                  <a:srgbClr val="800080"/>
                </a:solidFill>
                <a:latin typeface="Times New Roman" pitchFamily="16" charset="0"/>
              </a:rPr>
              <a:t>$777k+$448k (S.G.) - $1.66M (Kuraray)</a:t>
            </a:r>
          </a:p>
          <a:p>
            <a:pPr marL="227013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5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smtClean="0">
                <a:solidFill>
                  <a:srgbClr val="000000"/>
                </a:solidFill>
                <a:latin typeface="Times New Roman" pitchFamily="16" charset="0"/>
              </a:rPr>
              <a:t>PMTs: $640x2x(~1900)=</a:t>
            </a:r>
            <a:r>
              <a:rPr lang="en-US" sz="2800" smtClean="0">
                <a:solidFill>
                  <a:srgbClr val="800080"/>
                </a:solidFill>
                <a:latin typeface="Times New Roman" pitchFamily="16" charset="0"/>
              </a:rPr>
              <a:t>$2.43M</a:t>
            </a:r>
          </a:p>
          <a:p>
            <a:pPr marL="227013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5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smtClean="0">
                <a:solidFill>
                  <a:srgbClr val="008000"/>
                </a:solidFill>
                <a:latin typeface="Times New Roman" pitchFamily="16" charset="0"/>
              </a:rPr>
              <a:t>Total from above (no contingency):</a:t>
            </a:r>
            <a:r>
              <a:rPr lang="en-US" sz="2800" smtClean="0">
                <a:solidFill>
                  <a:srgbClr val="800000"/>
                </a:solidFill>
                <a:latin typeface="Times New Roman" pitchFamily="16" charset="0"/>
              </a:rPr>
              <a:t> </a:t>
            </a:r>
            <a:r>
              <a:rPr lang="en-US" sz="2800" b="1" u="sng" smtClean="0">
                <a:solidFill>
                  <a:srgbClr val="800000"/>
                </a:solidFill>
                <a:latin typeface="Times New Roman" pitchFamily="16" charset="0"/>
              </a:rPr>
              <a:t>($5.3M-$5.7M)</a:t>
            </a:r>
            <a:r>
              <a:rPr lang="en-US" sz="2800" smtClean="0">
                <a:solidFill>
                  <a:srgbClr val="800000"/>
                </a:solidFill>
                <a:latin typeface="Times New Roman" pitchFamily="16" charset="0"/>
              </a:rPr>
              <a:t> if using S.G.</a:t>
            </a:r>
          </a:p>
          <a:p>
            <a:pPr marL="227013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5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smtClean="0">
                <a:solidFill>
                  <a:srgbClr val="000000"/>
                </a:solidFill>
                <a:latin typeface="Times New Roman" pitchFamily="16" charset="0"/>
              </a:rPr>
              <a:t>Labor? Shipping? Contingency?</a:t>
            </a: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685800" y="1962150"/>
            <a:ext cx="4572000" cy="552450"/>
          </a:xfrm>
          <a:prstGeom prst="roundRect">
            <a:avLst>
              <a:gd name="adj" fmla="val 16667"/>
            </a:avLst>
          </a:prstGeom>
          <a:noFill/>
          <a:ln w="3672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85800" y="38100"/>
            <a:ext cx="7772400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600" smtClean="0">
                <a:solidFill>
                  <a:srgbClr val="04617B"/>
                </a:solidFill>
                <a:latin typeface="Times New Roman" pitchFamily="16" charset="0"/>
              </a:rPr>
              <a:t>Cost @ May 2013 Meeting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H="1">
            <a:off x="5064125" y="1528763"/>
            <a:ext cx="460375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414963" y="1081088"/>
            <a:ext cx="3765550" cy="1443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100691" rIns="90000" bIns="45000"/>
          <a:lstStyle/>
          <a:p>
            <a:pPr algn="ctr" defTabSz="457200" fontAlgn="base" hangingPunct="0">
              <a:lnSpc>
                <a:spcPct val="8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600" i="1" smtClean="0">
                <a:solidFill>
                  <a:srgbClr val="FF0000"/>
                </a:solidFill>
                <a:latin typeface="Times New Roman" pitchFamily="16" charset="0"/>
              </a:rPr>
              <a:t>correction: </a:t>
            </a:r>
            <a:r>
              <a:rPr lang="en-US" sz="2600" smtClean="0">
                <a:solidFill>
                  <a:srgbClr val="FF0000"/>
                </a:solidFill>
                <a:latin typeface="Times New Roman" pitchFamily="16" charset="0"/>
              </a:rPr>
              <a:t>this should be “structure and assembly each”, but does not affect total IHEP $ on this page.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85800" y="146050"/>
            <a:ext cx="7772400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600" smtClean="0">
                <a:solidFill>
                  <a:srgbClr val="04617B"/>
                </a:solidFill>
                <a:latin typeface="Times New Roman" pitchFamily="16" charset="0"/>
              </a:rPr>
              <a:t>Cost @ May 2013 Meeting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8788" y="1047750"/>
            <a:ext cx="8534400" cy="891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46063" indent="-244475" defTabSz="457200" fontAlgn="base" hangingPunct="0">
              <a:spcBef>
                <a:spcPts val="1438"/>
              </a:spcBef>
              <a:spcAft>
                <a:spcPts val="438"/>
              </a:spcAft>
              <a:buClr>
                <a:srgbClr val="000000"/>
              </a:buClr>
              <a:buSzPct val="5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smtClean="0">
                <a:solidFill>
                  <a:srgbClr val="000000"/>
                </a:solidFill>
                <a:latin typeface="Times New Roman" pitchFamily="16" charset="0"/>
              </a:rPr>
              <a:t>Based on 1700 modules</a:t>
            </a:r>
          </a:p>
          <a:p>
            <a:pPr marL="246063" indent="-244475" defTabSz="457200" fontAlgn="base" hangingPunct="0">
              <a:spcBef>
                <a:spcPts val="1438"/>
              </a:spcBef>
              <a:spcAft>
                <a:spcPts val="438"/>
              </a:spcAft>
              <a:buClr>
                <a:srgbClr val="000000"/>
              </a:buClr>
              <a:buSzPct val="5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smtClean="0">
                <a:solidFill>
                  <a:srgbClr val="000000"/>
                </a:solidFill>
                <a:latin typeface="Times New Roman" pitchFamily="16" charset="0"/>
              </a:rPr>
              <a:t>No quote yet for SPD</a:t>
            </a:r>
          </a:p>
          <a:p>
            <a:pPr marL="246063" indent="-244475" defTabSz="457200" fontAlgn="base" hangingPunct="0">
              <a:spcBef>
                <a:spcPts val="1438"/>
              </a:spcBef>
              <a:spcAft>
                <a:spcPts val="438"/>
              </a:spcAft>
              <a:buClr>
                <a:srgbClr val="000000"/>
              </a:buClr>
              <a:buSzPct val="5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smtClean="0">
                <a:solidFill>
                  <a:srgbClr val="000000"/>
                </a:solidFill>
                <a:latin typeface="Times New Roman" pitchFamily="16" charset="0"/>
              </a:rPr>
              <a:t>No quote yet for Shower fiber mirrors (IHEP)</a:t>
            </a:r>
          </a:p>
          <a:p>
            <a:pPr marL="246063" indent="-244475" defTabSz="457200" fontAlgn="base" hangingPunct="0">
              <a:spcBef>
                <a:spcPts val="1438"/>
              </a:spcBef>
              <a:spcAft>
                <a:spcPts val="438"/>
              </a:spcAft>
              <a:buClr>
                <a:srgbClr val="000000"/>
              </a:buClr>
              <a:buSzPct val="5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smtClean="0">
                <a:solidFill>
                  <a:srgbClr val="000000"/>
                </a:solidFill>
                <a:latin typeface="Times New Roman" pitchFamily="16" charset="0"/>
              </a:rPr>
              <a:t>Updated fiber cost with diamond-tool cutting (do not know yet if IHEP can cut the fibers)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87388" y="146050"/>
            <a:ext cx="7772400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600" smtClean="0">
                <a:solidFill>
                  <a:srgbClr val="04617B"/>
                </a:solidFill>
                <a:latin typeface="Times New Roman" pitchFamily="16" charset="0"/>
              </a:rPr>
              <a:t>Cost Update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8788" y="1047750"/>
            <a:ext cx="8534400" cy="891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46063" indent="-244475" defTabSz="457200" fontAlgn="base" hangingPunct="0">
              <a:spcBef>
                <a:spcPts val="1438"/>
              </a:spcBef>
              <a:spcAft>
                <a:spcPts val="438"/>
              </a:spcAft>
              <a:buClr>
                <a:srgbClr val="000000"/>
              </a:buClr>
              <a:buSzPct val="5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Will be based on 1800 modules;</a:t>
            </a:r>
          </a:p>
          <a:p>
            <a:pPr marL="246063" indent="-244475" defTabSz="457200" fontAlgn="base" hangingPunct="0">
              <a:spcBef>
                <a:spcPts val="1438"/>
              </a:spcBef>
              <a:spcAft>
                <a:spcPts val="438"/>
              </a:spcAft>
              <a:buClr>
                <a:srgbClr val="000000"/>
              </a:buClr>
              <a:buSzPct val="5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SPD quote: $(40-70)k (IHEP very rough estimate)</a:t>
            </a:r>
          </a:p>
          <a:p>
            <a:pPr marL="246063" indent="-244475" defTabSz="457200" fontAlgn="base" hangingPunct="0">
              <a:spcBef>
                <a:spcPts val="1438"/>
              </a:spcBef>
              <a:spcAft>
                <a:spcPts val="438"/>
              </a:spcAft>
              <a:buClr>
                <a:srgbClr val="000000"/>
              </a:buClr>
              <a:buSzPct val="5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Quote for WLS fiber cutting, polishing, adding mirrors (IHEP): $50/piece a few years ago, now (20-30)% higher → $(108-117)k</a:t>
            </a:r>
          </a:p>
          <a:p>
            <a:pPr marL="246063" indent="-244475" defTabSz="457200" fontAlgn="base" hangingPunct="0">
              <a:spcBef>
                <a:spcPts val="1438"/>
              </a:spcBef>
              <a:spcAft>
                <a:spcPts val="438"/>
              </a:spcAft>
              <a:buClr>
                <a:srgbClr val="000000"/>
              </a:buClr>
              <a:buSzPct val="5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Need to order all WLS fibers in spools and ship to IHEP, need (10-15)% longer length to allow cutting.</a:t>
            </a:r>
          </a:p>
          <a:p>
            <a:pPr marL="246063" indent="-244475" defTabSz="457200" fontAlgn="base" hangingPunct="0">
              <a:spcBef>
                <a:spcPts val="1438"/>
              </a:spcBef>
              <a:spcAft>
                <a:spcPts val="438"/>
              </a:spcAft>
              <a:buClr>
                <a:srgbClr val="000000"/>
              </a:buClr>
              <a:buSzPct val="5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We still need to cut the other end of WLS fibers and all clear fibers (CLAS12 cutters).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541338" y="649288"/>
            <a:ext cx="8458200" cy="596423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69695" rIns="90000" bIns="45000"/>
          <a:lstStyle/>
          <a:p>
            <a:pPr marL="227013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5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smtClean="0">
                <a:solidFill>
                  <a:srgbClr val="000000"/>
                </a:solidFill>
                <a:latin typeface="Times New Roman" pitchFamily="16" charset="0"/>
              </a:rPr>
              <a:t>IHEP (not including fibers) for 1800 PS+SH</a:t>
            </a:r>
          </a:p>
          <a:p>
            <a:pPr marL="444500" lvl="1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30000"/>
              <a:buFont typeface="Times New Roman" pitchFamily="16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smtClean="0">
                <a:solidFill>
                  <a:srgbClr val="000000"/>
                </a:solidFill>
                <a:latin typeface="Times New Roman" pitchFamily="16" charset="0"/>
              </a:rPr>
              <a:t>Preshower: $113k-$122k</a:t>
            </a:r>
          </a:p>
          <a:p>
            <a:pPr marL="444500" lvl="1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30000"/>
              <a:buFont typeface="Times New Roman" pitchFamily="16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smtClean="0">
                <a:solidFill>
                  <a:srgbClr val="000000"/>
                </a:solidFill>
                <a:latin typeface="Times New Roman" pitchFamily="16" charset="0"/>
              </a:rPr>
              <a:t>Shower: $570k-$678k</a:t>
            </a:r>
          </a:p>
          <a:p>
            <a:pPr marL="444500" lvl="1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30000"/>
              <a:buFont typeface="Times New Roman" pitchFamily="16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smtClean="0">
                <a:solidFill>
                  <a:srgbClr val="000000"/>
                </a:solidFill>
                <a:latin typeface="Times New Roman" pitchFamily="16" charset="0"/>
              </a:rPr>
              <a:t>Structure+assembly: $540k-$720k</a:t>
            </a:r>
          </a:p>
          <a:p>
            <a:pPr marL="444500" lvl="1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30000"/>
              <a:buFont typeface="Times New Roman" pitchFamily="16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smtClean="0">
                <a:solidFill>
                  <a:srgbClr val="000000"/>
                </a:solidFill>
                <a:latin typeface="Times New Roman" pitchFamily="16" charset="0"/>
              </a:rPr>
              <a:t>Fiber cutting + mirrors: $108k-$117k</a:t>
            </a:r>
          </a:p>
          <a:p>
            <a:pPr marL="444500" lvl="1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30000"/>
              <a:buFont typeface="Times New Roman" pitchFamily="16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smtClean="0">
                <a:solidFill>
                  <a:srgbClr val="000000"/>
                </a:solidFill>
                <a:latin typeface="Times New Roman" pitchFamily="16" charset="0"/>
              </a:rPr>
              <a:t>IHEP total: ($1.38-$1.70)M</a:t>
            </a:r>
            <a:r>
              <a:rPr lang="en-US" sz="2400" smtClean="0">
                <a:solidFill>
                  <a:srgbClr val="008000"/>
                </a:solidFill>
                <a:latin typeface="Times New Roman" pitchFamily="16" charset="0"/>
              </a:rPr>
              <a:t> + 30% overhead (changed from 24% for a conservative estimate) = </a:t>
            </a:r>
            <a:r>
              <a:rPr lang="en-US" sz="2400" u="sng" smtClean="0">
                <a:solidFill>
                  <a:srgbClr val="800080"/>
                </a:solidFill>
                <a:latin typeface="Times New Roman" pitchFamily="16" charset="0"/>
              </a:rPr>
              <a:t>($1.80-$2.21)M</a:t>
            </a:r>
          </a:p>
          <a:p>
            <a:pPr marL="227013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5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smtClean="0">
                <a:solidFill>
                  <a:srgbClr val="000000"/>
                </a:solidFill>
                <a:latin typeface="Times New Roman" pitchFamily="16" charset="0"/>
              </a:rPr>
              <a:t>Fiber connectors+tubing (Leoni+other):</a:t>
            </a:r>
            <a:r>
              <a:rPr lang="en-US" sz="2800" smtClean="0">
                <a:solidFill>
                  <a:srgbClr val="800000"/>
                </a:solidFill>
                <a:latin typeface="Times New Roman" pitchFamily="16" charset="0"/>
              </a:rPr>
              <a:t> </a:t>
            </a:r>
            <a:r>
              <a:rPr lang="en-US" sz="2800" smtClean="0">
                <a:solidFill>
                  <a:srgbClr val="800080"/>
                </a:solidFill>
                <a:latin typeface="Times New Roman" pitchFamily="16" charset="0"/>
              </a:rPr>
              <a:t>~$300k</a:t>
            </a:r>
          </a:p>
          <a:p>
            <a:pPr marL="227013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5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smtClean="0">
                <a:solidFill>
                  <a:srgbClr val="000000"/>
                </a:solidFill>
                <a:latin typeface="Times New Roman" pitchFamily="16" charset="0"/>
              </a:rPr>
              <a:t>WLS+clear fibers (S.G), rough ends:</a:t>
            </a:r>
            <a:r>
              <a:rPr lang="en-US" sz="2800" smtClean="0">
                <a:solidFill>
                  <a:srgbClr val="800000"/>
                </a:solidFill>
                <a:latin typeface="Times New Roman" pitchFamily="16" charset="0"/>
              </a:rPr>
              <a:t> </a:t>
            </a:r>
            <a:r>
              <a:rPr lang="en-US" sz="2800" smtClean="0">
                <a:solidFill>
                  <a:srgbClr val="800080"/>
                </a:solidFill>
                <a:latin typeface="Times New Roman" pitchFamily="16" charset="0"/>
              </a:rPr>
              <a:t>$234k+$564k</a:t>
            </a:r>
          </a:p>
          <a:p>
            <a:pPr marL="227013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5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smtClean="0">
                <a:solidFill>
                  <a:srgbClr val="000000"/>
                </a:solidFill>
                <a:latin typeface="Times New Roman" pitchFamily="16" charset="0"/>
              </a:rPr>
              <a:t>PMTs: $640x2x(~1900)=</a:t>
            </a:r>
            <a:r>
              <a:rPr lang="en-US" sz="2800" smtClean="0">
                <a:solidFill>
                  <a:srgbClr val="800080"/>
                </a:solidFill>
                <a:latin typeface="Times New Roman" pitchFamily="16" charset="0"/>
              </a:rPr>
              <a:t>$2.43M</a:t>
            </a:r>
          </a:p>
          <a:p>
            <a:pPr marL="227013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5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smtClean="0">
                <a:solidFill>
                  <a:srgbClr val="008000"/>
                </a:solidFill>
                <a:latin typeface="Times New Roman" pitchFamily="16" charset="0"/>
              </a:rPr>
              <a:t>Total from above (no contingency):</a:t>
            </a:r>
            <a:r>
              <a:rPr lang="en-US" sz="2800" smtClean="0">
                <a:solidFill>
                  <a:srgbClr val="800000"/>
                </a:solidFill>
                <a:latin typeface="Times New Roman" pitchFamily="16" charset="0"/>
              </a:rPr>
              <a:t> </a:t>
            </a:r>
            <a:r>
              <a:rPr lang="en-US" sz="2800" b="1" u="sng" smtClean="0">
                <a:solidFill>
                  <a:srgbClr val="800000"/>
                </a:solidFill>
                <a:latin typeface="Times New Roman" pitchFamily="16" charset="0"/>
              </a:rPr>
              <a:t>($5.33M-$5.74M)</a:t>
            </a:r>
          </a:p>
          <a:p>
            <a:pPr marL="227013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5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smtClean="0">
                <a:solidFill>
                  <a:srgbClr val="000000"/>
                </a:solidFill>
                <a:latin typeface="Times New Roman" pitchFamily="16" charset="0"/>
              </a:rPr>
              <a:t>Labor ($0.75M)? Shipping ($0.5M)? Contingency (30%): → </a:t>
            </a:r>
            <a:r>
              <a:rPr lang="en-US" sz="2800" b="1" smtClean="0">
                <a:solidFill>
                  <a:srgbClr val="000000"/>
                </a:solidFill>
                <a:latin typeface="Times New Roman" pitchFamily="16" charset="0"/>
              </a:rPr>
              <a:t>$8.6M - $9.2M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38100"/>
            <a:ext cx="7772400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600" smtClean="0">
                <a:solidFill>
                  <a:srgbClr val="04617B"/>
                </a:solidFill>
                <a:latin typeface="Times New Roman" pitchFamily="16" charset="0"/>
              </a:rPr>
              <a:t>Cost Update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30225" y="914400"/>
            <a:ext cx="7927975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9695" rIns="90000" bIns="45000"/>
          <a:lstStyle/>
          <a:p>
            <a:pPr marL="227013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5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800" smtClean="0">
                <a:solidFill>
                  <a:srgbClr val="000000"/>
                </a:solidFill>
                <a:latin typeface="Times New Roman" pitchFamily="16" charset="0"/>
              </a:rPr>
              <a:t>Plan to reduce cost:</a:t>
            </a:r>
          </a:p>
          <a:p>
            <a:pPr marL="444500" lvl="1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36000"/>
              <a:buFont typeface="Times New Roman" pitchFamily="16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800" smtClean="0">
                <a:solidFill>
                  <a:srgbClr val="000000"/>
                </a:solidFill>
                <a:latin typeface="Times New Roman" pitchFamily="16" charset="0"/>
              </a:rPr>
              <a:t>MAPMT study, now it's clear can do gain-matching at the FADC level. Any need for small-scale tests? – potential saving of up to $800k;</a:t>
            </a:r>
          </a:p>
          <a:p>
            <a:pPr marL="444500" lvl="1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36000"/>
              <a:buFont typeface="Times New Roman" pitchFamily="16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800" smtClean="0">
                <a:solidFill>
                  <a:srgbClr val="000000"/>
                </a:solidFill>
                <a:latin typeface="Times New Roman" pitchFamily="16" charset="0"/>
              </a:rPr>
              <a:t>Get a MAPMT quote;</a:t>
            </a:r>
          </a:p>
          <a:p>
            <a:pPr marL="444500" lvl="1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36000"/>
              <a:buFont typeface="Times New Roman" pitchFamily="16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800" smtClean="0">
                <a:solidFill>
                  <a:srgbClr val="000000"/>
                </a:solidFill>
                <a:latin typeface="Times New Roman" pitchFamily="16" charset="0"/>
              </a:rPr>
              <a:t>Customized PMT bases? (current base cost is $912k);</a:t>
            </a:r>
          </a:p>
          <a:p>
            <a:pPr marL="444500" lvl="1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36000"/>
              <a:buFont typeface="Times New Roman" pitchFamily="16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800" smtClean="0">
                <a:solidFill>
                  <a:srgbClr val="000000"/>
                </a:solidFill>
                <a:latin typeface="Times New Roman" pitchFamily="16" charset="0"/>
              </a:rPr>
              <a:t>Smaller PMTs for Preshower?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-22225"/>
            <a:ext cx="7772400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4000" smtClean="0">
                <a:solidFill>
                  <a:srgbClr val="04617B"/>
                </a:solidFill>
                <a:latin typeface="Times New Roman" pitchFamily="16" charset="0"/>
              </a:rPr>
              <a:t>Plan for Budgeting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20650"/>
            <a:ext cx="91440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smtClean="0">
                <a:solidFill>
                  <a:srgbClr val="04617B"/>
                </a:solidFill>
                <a:latin typeface="Times New Roman" pitchFamily="16" charset="0"/>
              </a:rPr>
              <a:t>Possible Design Update – Multi-Anode PMTs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922713" y="2932113"/>
            <a:ext cx="4572000" cy="2401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939800"/>
            <a:ext cx="8458200" cy="38512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69695" rIns="90000" bIns="45000"/>
          <a:lstStyle/>
          <a:p>
            <a:pPr marL="227013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5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smtClean="0">
                <a:solidFill>
                  <a:srgbClr val="000000"/>
                </a:solidFill>
                <a:latin typeface="Times New Roman" pitchFamily="16" charset="0"/>
              </a:rPr>
              <a:t>Current Preshower readout: 1 PMT ($600)/module, but each module is read out by only a couple of fibers so we are wasting cross-sectional area of the PMT;</a:t>
            </a:r>
          </a:p>
          <a:p>
            <a:pPr marL="227013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5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smtClean="0">
                <a:solidFill>
                  <a:srgbClr val="000000"/>
                </a:solidFill>
                <a:latin typeface="Times New Roman" pitchFamily="16" charset="0"/>
              </a:rPr>
              <a:t>MAPMT: about $100/channel → potential saving of PS PMT from $1.02M to $200k;</a:t>
            </a:r>
          </a:p>
          <a:p>
            <a:pPr marL="227013" indent="-227013" defTabSz="45720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5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smtClean="0">
                <a:solidFill>
                  <a:srgbClr val="000000"/>
                </a:solidFill>
                <a:latin typeface="Times New Roman" pitchFamily="16" charset="0"/>
              </a:rPr>
              <a:t>To be studied: gain-matching between channels of one MAPMT. LHCb used specialized front-end electronic modules to produce digital triggers. We could use FADC directly, no need for FE-electronics.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Backup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652272"/>
          </a:xfrm>
        </p:spPr>
        <p:txBody>
          <a:bodyPr/>
          <a:lstStyle/>
          <a:p>
            <a:r>
              <a:rPr lang="en-US" dirty="0" smtClean="0"/>
              <a:t>Cited from March collaboration Meeting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 performance w/o background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7989570" cy="436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5410200" y="4419601"/>
            <a:ext cx="1752600" cy="1066800"/>
          </a:xfrm>
          <a:prstGeom prst="wedgeRoundRectCallout">
            <a:avLst>
              <a:gd name="adj1" fmla="val -52977"/>
              <a:gd name="adj2" fmla="val -8474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Preshower ID power drop significantly at this bin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PVDIS </a:t>
            </a:r>
          </a:p>
          <a:p>
            <a:pPr lvl="1"/>
            <a:r>
              <a:rPr lang="en-US" dirty="0" smtClean="0"/>
              <a:t>Using background produced with 1</a:t>
            </a:r>
            <a:r>
              <a:rPr lang="en-US" baseline="30000" dirty="0" smtClean="0"/>
              <a:t>st</a:t>
            </a:r>
            <a:r>
              <a:rPr lang="en-US" dirty="0" smtClean="0"/>
              <a:t> plane baffle inner radius at 4cm (change from 2cm) which reduces low energy photons to about half,  thus we have lower radiation dose and better e- efficiency and pi rejection</a:t>
            </a:r>
          </a:p>
          <a:p>
            <a:pPr lvl="1"/>
            <a:r>
              <a:rPr lang="en-US" dirty="0" smtClean="0"/>
              <a:t>Trigger study</a:t>
            </a:r>
          </a:p>
          <a:p>
            <a:r>
              <a:rPr lang="en-US" dirty="0" smtClean="0"/>
              <a:t>SIDIS</a:t>
            </a:r>
          </a:p>
          <a:p>
            <a:pPr lvl="1"/>
            <a:r>
              <a:rPr lang="en-US" dirty="0" smtClean="0"/>
              <a:t>forward angle EC moves back 10cm to make room for HGCC which doesn’t affect EC performance.</a:t>
            </a:r>
          </a:p>
          <a:p>
            <a:r>
              <a:rPr lang="en-US" dirty="0" smtClean="0"/>
              <a:t>Layout</a:t>
            </a:r>
          </a:p>
          <a:p>
            <a:r>
              <a:rPr lang="en-US" dirty="0" smtClean="0"/>
              <a:t>Cost update</a:t>
            </a:r>
          </a:p>
          <a:p>
            <a:pPr lvl="1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Forth update of CLEO background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Calibri"/>
                <a:ea typeface="宋体"/>
                <a:cs typeface="宋体"/>
              </a:rPr>
              <a:t>Cutting  </a:t>
            </a:r>
            <a:r>
              <a:rPr lang="en-US" sz="2400" dirty="0" smtClean="0">
                <a:latin typeface="Calibri"/>
                <a:ea typeface="宋体"/>
                <a:cs typeface="Times New Roman"/>
              </a:rPr>
              <a:t>2cm away</a:t>
            </a:r>
            <a:r>
              <a:rPr lang="en-US" dirty="0" smtClean="0"/>
              <a:t>  on 1st baffle inner radius </a:t>
            </a:r>
          </a:p>
          <a:p>
            <a:r>
              <a:rPr lang="en-US" dirty="0" smtClean="0"/>
              <a:t>Received background simulation from Zhiwen on May 24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647353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Updated: Per-event pion rate </a:t>
            </a:r>
            <a:br>
              <a:rPr lang="en-US" dirty="0" smtClean="0"/>
            </a:br>
            <a:r>
              <a:rPr lang="en-US" sz="2700" dirty="0" smtClean="0"/>
              <a:t>for 1+6 hexagon cluster at Mid radius, high radiation </a:t>
            </a:r>
            <a:r>
              <a:rPr lang="el-GR" sz="2700" dirty="0" smtClean="0"/>
              <a:t>φ</a:t>
            </a:r>
            <a:r>
              <a:rPr lang="en-US" sz="2700" dirty="0" smtClean="0"/>
              <a:t>-slice</a:t>
            </a:r>
            <a:endParaRPr lang="en-US" sz="2700" dirty="0"/>
          </a:p>
        </p:txBody>
      </p:sp>
      <p:sp>
        <p:nvSpPr>
          <p:cNvPr id="11" name="Bent Arrow 10"/>
          <p:cNvSpPr/>
          <p:nvPr/>
        </p:nvSpPr>
        <p:spPr>
          <a:xfrm rot="5400000">
            <a:off x="4305300" y="723900"/>
            <a:ext cx="1295400" cy="2895600"/>
          </a:xfrm>
          <a:prstGeom prst="bentArrow">
            <a:avLst>
              <a:gd name="adj1" fmla="val 25000"/>
              <a:gd name="adj2" fmla="val 37449"/>
              <a:gd name="adj3" fmla="val 25000"/>
              <a:gd name="adj4" fmla="val 58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2" name="AutoShape 4" descr="https://p25ext.lanl.gov/elog/JinResearchLog/130723_062612/Lead2X0PbBlock_Hex.1.PVDIS_RunBackgroundStudy_Rate_Full_bgd_BackGround_May2013_SmallerZ_Eklog_R_high_MidR.png?lb=JinResearch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971800"/>
            <a:ext cx="5010150" cy="360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257800" y="3657600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 (mostly absorbed in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Pb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Pion-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006699"/>
                </a:solidFill>
              </a:rPr>
              <a:t>Pion+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0" y="2362200"/>
            <a:ext cx="117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Update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57800" y="4724400"/>
            <a:ext cx="16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4</a:t>
            </a:r>
            <a:r>
              <a:rPr lang="en-US" baseline="30000" dirty="0" smtClean="0"/>
              <a:t>th</a:t>
            </a:r>
            <a:r>
              <a:rPr lang="en-US" dirty="0" smtClean="0"/>
              <a:t> Update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2819400" cy="218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2895600" cy="220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810000"/>
            <a:ext cx="282811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38575"/>
            <a:ext cx="2934653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Trigger turn on curve for </a:t>
            </a:r>
            <a:r>
              <a:rPr lang="en-US" dirty="0" smtClean="0">
                <a:solidFill>
                  <a:srgbClr val="FF0000"/>
                </a:solidFill>
              </a:rPr>
              <a:t>2 GeV electron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Shower Hex 1+6 trigger &gt; 1.6 GeV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90800" y="1371600"/>
            <a:ext cx="3837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Outer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3657600"/>
            <a:ext cx="3810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Middle radius, </a:t>
            </a:r>
            <a:r>
              <a:rPr lang="en-US" dirty="0" err="1" smtClean="0"/>
              <a:t>higer</a:t>
            </a:r>
            <a:r>
              <a:rPr lang="en-US" dirty="0" smtClean="0"/>
              <a:t>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068496" y="3244334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, full </a:t>
            </a:r>
            <a:r>
              <a:rPr lang="en-US" dirty="0" err="1" smtClean="0"/>
              <a:t>bgd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7239000" y="2209800"/>
            <a:ext cx="1905000" cy="533400"/>
          </a:xfrm>
          <a:prstGeom prst="wedgeRoundRectCallout">
            <a:avLst>
              <a:gd name="adj1" fmla="val -73469"/>
              <a:gd name="adj2" fmla="val -9047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100% pass for ~250 events/bin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403910" y="2006082"/>
            <a:ext cx="0" cy="160020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6400800" y="2971800"/>
            <a:ext cx="12192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Physics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410131" y="4133461"/>
            <a:ext cx="0" cy="160020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6407021" y="5099179"/>
            <a:ext cx="12192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Physics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2743200" cy="215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2881312" cy="223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962400"/>
            <a:ext cx="2688771" cy="209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810000"/>
            <a:ext cx="2895600" cy="22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/>
          <p:nvPr/>
        </p:nvGrpSpPr>
        <p:grpSpPr>
          <a:xfrm>
            <a:off x="6696270" y="1897224"/>
            <a:ext cx="1219200" cy="1651518"/>
            <a:chOff x="6696270" y="1897224"/>
            <a:chExt cx="1219200" cy="165151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699380" y="1897224"/>
              <a:ext cx="0" cy="1600200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Right Arrow 18"/>
            <p:cNvSpPr/>
            <p:nvPr/>
          </p:nvSpPr>
          <p:spPr>
            <a:xfrm>
              <a:off x="6696270" y="2862942"/>
              <a:ext cx="1219200" cy="6858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Physics</a:t>
              </a:r>
              <a:endParaRPr lang="en-US" dirty="0"/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6679164" y="4177004"/>
            <a:ext cx="1219200" cy="1651518"/>
            <a:chOff x="6407021" y="4133461"/>
            <a:chExt cx="1219200" cy="165151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410131" y="4133461"/>
              <a:ext cx="0" cy="1600200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Right Arrow 20"/>
            <p:cNvSpPr/>
            <p:nvPr/>
          </p:nvSpPr>
          <p:spPr>
            <a:xfrm>
              <a:off x="6407021" y="5099179"/>
              <a:ext cx="1219200" cy="6858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Physics</a:t>
              </a:r>
              <a:endParaRPr lang="en-US" dirty="0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Trigger turn on curve for </a:t>
            </a:r>
            <a:r>
              <a:rPr lang="en-US" dirty="0" smtClean="0">
                <a:solidFill>
                  <a:srgbClr val="FF0000"/>
                </a:solidFill>
              </a:rPr>
              <a:t>2.5 GeV electron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Shower Hex 1+6 trigger &gt; 2.1 GeV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90800" y="1371600"/>
            <a:ext cx="3934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Middle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3657600"/>
            <a:ext cx="3645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Inner radius, </a:t>
            </a:r>
            <a:r>
              <a:rPr lang="en-US" dirty="0" err="1" smtClean="0"/>
              <a:t>higer</a:t>
            </a:r>
            <a:r>
              <a:rPr lang="en-US" dirty="0" smtClean="0"/>
              <a:t>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 smtClean="0"/>
          </a:p>
        </p:txBody>
      </p:sp>
      <p:sp>
        <p:nvSpPr>
          <p:cNvPr id="3076" name="AutoShape 4" descr="https://p25ext.lanl.gov/elog/JinResearchLog/130523_070632/Lead2X0PbBlock_Hex.1.PVDIS_RunElectron_GetEfficiencies_Full_bgd_BackGround_May2013_Eklog_R_high_MidR_TrigSH2.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" name="AutoShape 2" descr="Lead2X0PbBlock_Hex.1.PVDIS_RunElectron_GetEfficiencies_Full_bgd_BackGround_May2013_SmallerZ_Eklog_R_high_MidR_TrigSH2.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050" y="3312498"/>
            <a:ext cx="4933950" cy="354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Readout occupancy per shower channel for ~75MeV zero suppression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676400"/>
            <a:ext cx="424162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800600" y="5181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101FF"/>
                </a:solidFill>
              </a:rPr>
              <a:t> High radiation phi slice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Low radiation phi slice </a:t>
            </a:r>
          </a:p>
        </p:txBody>
      </p:sp>
      <p:sp>
        <p:nvSpPr>
          <p:cNvPr id="8" name="Bent Arrow 7"/>
          <p:cNvSpPr/>
          <p:nvPr/>
        </p:nvSpPr>
        <p:spPr>
          <a:xfrm rot="5400000">
            <a:off x="5143500" y="1104900"/>
            <a:ext cx="1295400" cy="2895600"/>
          </a:xfrm>
          <a:prstGeom prst="bentArrow">
            <a:avLst>
              <a:gd name="adj1" fmla="val 25000"/>
              <a:gd name="adj2" fmla="val 37449"/>
              <a:gd name="adj3" fmla="val 25000"/>
              <a:gd name="adj4" fmla="val 58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53000" y="3810000"/>
            <a:ext cx="2057400" cy="685800"/>
          </a:xfrm>
          <a:prstGeom prst="ellipse">
            <a:avLst/>
          </a:prstGeom>
          <a:noFill/>
          <a:ln>
            <a:solidFill>
              <a:srgbClr val="FE4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5638800" y="4572000"/>
            <a:ext cx="1524000" cy="533400"/>
          </a:xfrm>
          <a:prstGeom prst="wedgeRoundRectCallout">
            <a:avLst>
              <a:gd name="adj1" fmla="val -25306"/>
              <a:gd name="adj2" fmla="val -6773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Improvement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8" y="0"/>
            <a:ext cx="6905625" cy="1014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update of CLEO background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Received background simulation from Zhiwen on May 19</a:t>
            </a:r>
          </a:p>
          <a:p>
            <a:r>
              <a:rPr lang="en-US" dirty="0" smtClean="0"/>
              <a:t>Running background imbedding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17178"/>
            <a:ext cx="8229600" cy="445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imbedding and distribution </a:t>
            </a:r>
            <a:br>
              <a:rPr lang="en-US" dirty="0" smtClean="0"/>
            </a:br>
            <a:r>
              <a:rPr lang="en-US" sz="3100" dirty="0" smtClean="0"/>
              <a:t>Mid-R, High Radiation phi slice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38600" y="5782270"/>
            <a:ext cx="33239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3399"/>
                </a:solidFill>
              </a:rPr>
              <a:t> Photon (6GHz/6+1 Hex cluster)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Pion- </a:t>
            </a:r>
            <a:r>
              <a:rPr lang="en-US" dirty="0" smtClean="0">
                <a:solidFill>
                  <a:srgbClr val="006699"/>
                </a:solidFill>
              </a:rPr>
              <a:t>Pion+ </a:t>
            </a:r>
            <a:r>
              <a:rPr lang="en-US" dirty="0" smtClean="0">
                <a:solidFill>
                  <a:schemeClr val="accent6"/>
                </a:solidFill>
              </a:rPr>
              <a:t>Proton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816" y="1481138"/>
            <a:ext cx="62983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Updated: Per-event pion rate </a:t>
            </a:r>
            <a:br>
              <a:rPr lang="en-US" dirty="0" smtClean="0"/>
            </a:br>
            <a:r>
              <a:rPr lang="en-US" sz="2700" dirty="0" smtClean="0"/>
              <a:t>for 1+6 hexagon cluster at Mid radius, high radiation </a:t>
            </a:r>
            <a:r>
              <a:rPr lang="el-GR" sz="2700" dirty="0" smtClean="0"/>
              <a:t>φ</a:t>
            </a:r>
            <a:r>
              <a:rPr lang="en-US" sz="2700" dirty="0" smtClean="0"/>
              <a:t>-slice</a:t>
            </a:r>
            <a:endParaRPr lang="en-US" sz="2700" dirty="0"/>
          </a:p>
        </p:txBody>
      </p:sp>
      <p:sp>
        <p:nvSpPr>
          <p:cNvPr id="8" name="Rectangle 7"/>
          <p:cNvSpPr/>
          <p:nvPr/>
        </p:nvSpPr>
        <p:spPr>
          <a:xfrm>
            <a:off x="3276600" y="2133600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 (mostly absorbed in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Pb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Pion-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006699"/>
                </a:solidFill>
              </a:rPr>
              <a:t>Pion+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3600" y="5791200"/>
            <a:ext cx="5537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+ 6 GHz photon not shown (3GHz for lower </a:t>
            </a:r>
            <a:r>
              <a:rPr lang="el-GR" dirty="0" smtClean="0">
                <a:solidFill>
                  <a:srgbClr val="FF0000"/>
                </a:solidFill>
              </a:rPr>
              <a:t>φ-</a:t>
            </a:r>
            <a:r>
              <a:rPr lang="en-US" dirty="0" smtClean="0">
                <a:solidFill>
                  <a:srgbClr val="FF0000"/>
                </a:solidFill>
              </a:rPr>
              <a:t>radiation )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626" y="3931873"/>
            <a:ext cx="2655380" cy="207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8089" y="3924300"/>
            <a:ext cx="2690717" cy="208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2675" y="1564624"/>
            <a:ext cx="2645283" cy="20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799" y="1562100"/>
            <a:ext cx="2751296" cy="206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on PID with DC component removal (PS &gt; MIP + </a:t>
            </a:r>
            <a:r>
              <a:rPr lang="en-US" dirty="0" err="1" smtClean="0"/>
              <a:t>Bgd</a:t>
            </a:r>
            <a:r>
              <a:rPr lang="en-US" dirty="0" smtClean="0"/>
              <a:t> + (2-3) </a:t>
            </a:r>
            <a:r>
              <a:rPr lang="el-GR" dirty="0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0" y="1371600"/>
            <a:ext cx="3015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Outer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24200" y="3657600"/>
            <a:ext cx="293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Outer radius, lower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257800" y="2514600"/>
            <a:ext cx="1219200" cy="914400"/>
          </a:xfrm>
          <a:prstGeom prst="ellipse">
            <a:avLst/>
          </a:prstGeom>
          <a:noFill/>
          <a:ln>
            <a:solidFill>
              <a:srgbClr val="FE4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AutoShape 7" descr="https://p25ext.lanl.gov/elog/JinResearchLog/130522_075825/Lead2X0PbBlock_Hex.1.PVDIS_RunElectron_GetEfficiencies_Full_bgd_BackGround_May2013_Eklog_R_high_Mid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ounded Rectangular Callout 19"/>
          <p:cNvSpPr/>
          <p:nvPr/>
        </p:nvSpPr>
        <p:spPr>
          <a:xfrm>
            <a:off x="3962400" y="3048000"/>
            <a:ext cx="1219200" cy="533400"/>
          </a:xfrm>
          <a:prstGeom prst="wedgeRoundRectCallout">
            <a:avLst>
              <a:gd name="adj1" fmla="val 64082"/>
              <a:gd name="adj2" fmla="val -2574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Due to Soft EM </a:t>
            </a:r>
            <a:r>
              <a:rPr lang="el-GR" dirty="0" smtClean="0"/>
              <a:t>γ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4040188" cy="290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5562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PVDIS                                        </a:t>
            </a:r>
            <a:br>
              <a:rPr lang="en-US" sz="2800" dirty="0" smtClean="0"/>
            </a:br>
            <a:r>
              <a:rPr lang="en-US" sz="2800" dirty="0" smtClean="0"/>
              <a:t>Updated radiation dose VS layers (High radiation </a:t>
            </a:r>
            <a:r>
              <a:rPr lang="el-GR" sz="2800" dirty="0" smtClean="0"/>
              <a:t>φ</a:t>
            </a:r>
            <a:r>
              <a:rPr lang="en-US" sz="2800" dirty="0" smtClean="0"/>
              <a:t> slice)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Update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New: 4</a:t>
            </a:r>
            <a:r>
              <a:rPr lang="en-US" baseline="30000" dirty="0" smtClean="0"/>
              <a:t>th</a:t>
            </a:r>
            <a:r>
              <a:rPr lang="en-US" dirty="0" smtClean="0"/>
              <a:t> Update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990600" y="4504898"/>
            <a:ext cx="1295400" cy="304800"/>
          </a:xfrm>
          <a:prstGeom prst="wedgeRoundRectCallout">
            <a:avLst>
              <a:gd name="adj1" fmla="val 75066"/>
              <a:gd name="adj2" fmla="val -36199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Direct Pi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l-GR" dirty="0" smtClean="0"/>
              <a:t>γ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838200" y="3124200"/>
            <a:ext cx="1219200" cy="304800"/>
          </a:xfrm>
          <a:prstGeom prst="wedgeRoundRectCallout">
            <a:avLst>
              <a:gd name="adj1" fmla="val 35766"/>
              <a:gd name="adj2" fmla="val -10446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 EM </a:t>
            </a:r>
            <a:r>
              <a:rPr lang="el-GR" dirty="0" smtClean="0"/>
              <a:t>γ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9600" y="1295400"/>
            <a:ext cx="27927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101FF"/>
                </a:solidFill>
              </a:rPr>
              <a:t> Photon (EM) &lt;- dominant!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 Photon (Pi</a:t>
            </a:r>
            <a:r>
              <a:rPr lang="en-US" baseline="30000" dirty="0" smtClean="0">
                <a:solidFill>
                  <a:srgbClr val="00CCFF"/>
                </a:solidFill>
              </a:rPr>
              <a:t>0</a:t>
            </a:r>
            <a:r>
              <a:rPr lang="en-US" dirty="0" smtClean="0">
                <a:solidFill>
                  <a:srgbClr val="00CCFF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Pion-</a:t>
            </a: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Pion+ </a:t>
            </a:r>
            <a:r>
              <a:rPr lang="en-US" dirty="0" smtClean="0">
                <a:solidFill>
                  <a:schemeClr val="accent6"/>
                </a:solidFill>
              </a:rPr>
              <a:t>Proton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905000"/>
            <a:ext cx="487786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ular Callout 18"/>
          <p:cNvSpPr/>
          <p:nvPr/>
        </p:nvSpPr>
        <p:spPr>
          <a:xfrm>
            <a:off x="5943600" y="2209800"/>
            <a:ext cx="2133600" cy="304800"/>
          </a:xfrm>
          <a:prstGeom prst="wedgeRoundRectCallout">
            <a:avLst>
              <a:gd name="adj1" fmla="val -88651"/>
              <a:gd name="adj2" fmla="val 6390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Improve by two-fold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349" y="1564624"/>
            <a:ext cx="2645283" cy="20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799" y="1562100"/>
            <a:ext cx="2751296" cy="206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300" y="3934396"/>
            <a:ext cx="2655380" cy="204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3233" y="3924300"/>
            <a:ext cx="2660428" cy="206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on PID with DC component removal (PS &gt; MIP + </a:t>
            </a:r>
            <a:r>
              <a:rPr lang="en-US" dirty="0" err="1" smtClean="0"/>
              <a:t>Bgd</a:t>
            </a:r>
            <a:r>
              <a:rPr lang="en-US" dirty="0" smtClean="0"/>
              <a:t> + (2-3) </a:t>
            </a:r>
            <a:r>
              <a:rPr lang="el-GR" dirty="0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0" y="1371600"/>
            <a:ext cx="3015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Outer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24200" y="3657600"/>
            <a:ext cx="2820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Mid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031" name="AutoShape 7" descr="https://p25ext.lanl.gov/elog/JinResearchLog/130522_075825/Lead2X0PbBlock_Hex.1.PVDIS_RunElectron_GetEfficiencies_Full_bgd_BackGround_May2013_Eklog_R_high_Mid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524000" y="4114800"/>
            <a:ext cx="1219200" cy="914400"/>
          </a:xfrm>
          <a:prstGeom prst="ellipse">
            <a:avLst/>
          </a:prstGeom>
          <a:noFill/>
          <a:ln>
            <a:solidFill>
              <a:srgbClr val="FE4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0" y="4572000"/>
            <a:ext cx="1371600" cy="533400"/>
          </a:xfrm>
          <a:prstGeom prst="wedgeRoundRectCallout">
            <a:avLst>
              <a:gd name="adj1" fmla="val 64082"/>
              <a:gd name="adj2" fmla="val -2574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Due to Hadron rate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detail in PID cut</a:t>
            </a:r>
            <a:br>
              <a:rPr lang="en-US" dirty="0" smtClean="0"/>
            </a:br>
            <a:r>
              <a:rPr lang="en-US" sz="2200" dirty="0" smtClean="0"/>
              <a:t>Middle radius, lower </a:t>
            </a:r>
            <a:r>
              <a:rPr lang="el-GR" sz="2200" dirty="0" smtClean="0"/>
              <a:t>γ</a:t>
            </a:r>
            <a:r>
              <a:rPr lang="en-US" sz="2200" dirty="0" smtClean="0"/>
              <a:t> </a:t>
            </a:r>
            <a:r>
              <a:rPr lang="el-GR" sz="2200" dirty="0" smtClean="0"/>
              <a:t>φ</a:t>
            </a:r>
            <a:r>
              <a:rPr lang="en-US" sz="2200" dirty="0" smtClean="0"/>
              <a:t>-band, full </a:t>
            </a:r>
            <a:r>
              <a:rPr lang="en-US" sz="2200" dirty="0" err="1" smtClean="0"/>
              <a:t>bgd</a:t>
            </a:r>
            <a:endParaRPr lang="en-US" sz="22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Pion Efficiency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942083"/>
            <a:ext cx="4041775" cy="29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42662"/>
            <a:ext cx="4040188" cy="294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013120"/>
            <a:ext cx="2705862" cy="204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7965" y="4000500"/>
            <a:ext cx="2700814" cy="207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562099"/>
            <a:ext cx="2756345" cy="20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0380" y="1569671"/>
            <a:ext cx="2731103" cy="204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on PID with DC component removal (PS &gt; MIP + </a:t>
            </a:r>
            <a:r>
              <a:rPr lang="en-US" dirty="0" err="1" smtClean="0"/>
              <a:t>Bgd</a:t>
            </a:r>
            <a:r>
              <a:rPr lang="en-US" dirty="0" smtClean="0"/>
              <a:t> + (2-3) </a:t>
            </a:r>
            <a:r>
              <a:rPr lang="el-GR" dirty="0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0" y="1371600"/>
            <a:ext cx="2946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Inner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24200" y="3657600"/>
            <a:ext cx="2866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Inner radius, lower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2685669" cy="20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9048" y="1696593"/>
            <a:ext cx="2665476" cy="202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962399"/>
            <a:ext cx="2685669" cy="20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962399"/>
            <a:ext cx="2675573" cy="20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Trigger turn on curve for </a:t>
            </a:r>
            <a:r>
              <a:rPr lang="en-US" dirty="0" smtClean="0">
                <a:solidFill>
                  <a:srgbClr val="FF0000"/>
                </a:solidFill>
              </a:rPr>
              <a:t>2 GeV electron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Shower Hex 1+6 trigger &gt; 1.6 GeV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90800" y="1371600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Inner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3657600"/>
            <a:ext cx="3810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Middle radius, </a:t>
            </a:r>
            <a:r>
              <a:rPr lang="en-US" dirty="0" err="1" smtClean="0"/>
              <a:t>higer</a:t>
            </a:r>
            <a:r>
              <a:rPr lang="en-US" dirty="0" smtClean="0"/>
              <a:t>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068496" y="3244334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, full </a:t>
            </a:r>
            <a:r>
              <a:rPr lang="en-US" dirty="0" err="1" smtClean="0"/>
              <a:t>bgd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7239000" y="2209800"/>
            <a:ext cx="1905000" cy="533400"/>
          </a:xfrm>
          <a:prstGeom prst="wedgeRoundRectCallout">
            <a:avLst>
              <a:gd name="adj1" fmla="val -73469"/>
              <a:gd name="adj2" fmla="val -9047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100% pass for ~250 events/bin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428792" y="1870788"/>
            <a:ext cx="0" cy="160020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6425682" y="2836506"/>
            <a:ext cx="12192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Physics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410131" y="4133461"/>
            <a:ext cx="0" cy="160020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6407021" y="5099179"/>
            <a:ext cx="12192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Physics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696270" y="1897224"/>
            <a:ext cx="1219200" cy="1651518"/>
            <a:chOff x="6696270" y="1897224"/>
            <a:chExt cx="1219200" cy="165151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699380" y="1897224"/>
              <a:ext cx="0" cy="1600200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Right Arrow 18"/>
            <p:cNvSpPr/>
            <p:nvPr/>
          </p:nvSpPr>
          <p:spPr>
            <a:xfrm>
              <a:off x="6696270" y="2862942"/>
              <a:ext cx="1219200" cy="6858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Physics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679164" y="4177004"/>
            <a:ext cx="1219200" cy="1651518"/>
            <a:chOff x="6407021" y="4133461"/>
            <a:chExt cx="1219200" cy="165151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410131" y="4133461"/>
              <a:ext cx="0" cy="1600200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Right Arrow 20"/>
            <p:cNvSpPr/>
            <p:nvPr/>
          </p:nvSpPr>
          <p:spPr>
            <a:xfrm>
              <a:off x="6407021" y="5099179"/>
              <a:ext cx="1219200" cy="6858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Physics</a:t>
              </a:r>
              <a:endParaRPr lang="en-US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462" y="1714976"/>
            <a:ext cx="2675573" cy="209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4845" y="1717500"/>
            <a:ext cx="2705862" cy="208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000976"/>
            <a:ext cx="2751296" cy="20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3970687"/>
            <a:ext cx="2736152" cy="212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Trigger turn on curve for </a:t>
            </a:r>
            <a:r>
              <a:rPr lang="en-US" dirty="0" smtClean="0">
                <a:solidFill>
                  <a:srgbClr val="FF0000"/>
                </a:solidFill>
              </a:rPr>
              <a:t>2.5 GeV electron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Shower Hex 1+6 trigger &gt; 2.1 GeV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90800" y="1371600"/>
            <a:ext cx="3934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Middle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3657600"/>
            <a:ext cx="3714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Outer radius, </a:t>
            </a:r>
            <a:r>
              <a:rPr lang="en-US" dirty="0" err="1" smtClean="0"/>
              <a:t>higer</a:t>
            </a:r>
            <a:r>
              <a:rPr lang="en-US" dirty="0" smtClean="0"/>
              <a:t>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 smtClean="0"/>
          </a:p>
        </p:txBody>
      </p:sp>
      <p:sp>
        <p:nvSpPr>
          <p:cNvPr id="3076" name="AutoShape 4" descr="https://p25ext.lanl.gov/elog/JinResearchLog/130523_070632/Lead2X0PbBlock_Hex.1.PVDIS_RunElectron_GetEfficiencies_Full_bgd_BackGround_May2013_Eklog_R_high_MidR_TrigSH2.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detail in trigger cut</a:t>
            </a:r>
            <a:br>
              <a:rPr lang="en-US" dirty="0" smtClean="0"/>
            </a:br>
            <a:r>
              <a:rPr lang="en-US" sz="2200" dirty="0" smtClean="0"/>
              <a:t>Middle radius, higher </a:t>
            </a:r>
            <a:r>
              <a:rPr lang="el-GR" sz="2200" dirty="0" smtClean="0"/>
              <a:t>γ</a:t>
            </a:r>
            <a:r>
              <a:rPr lang="en-US" sz="2200" dirty="0" smtClean="0"/>
              <a:t> </a:t>
            </a:r>
            <a:r>
              <a:rPr lang="el-GR" sz="2200" dirty="0" smtClean="0"/>
              <a:t>φ</a:t>
            </a:r>
            <a:r>
              <a:rPr lang="en-US" sz="2200" dirty="0" smtClean="0"/>
              <a:t>-band, full </a:t>
            </a:r>
            <a:r>
              <a:rPr lang="en-US" sz="2200" dirty="0" err="1" smtClean="0"/>
              <a:t>bgd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Shower Hex 1+6 trigger &gt; 2.1 GeV</a:t>
            </a:r>
            <a:endParaRPr lang="en-US" sz="22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Pion Efficiency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42662"/>
            <a:ext cx="4040188" cy="294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942083"/>
            <a:ext cx="4041775" cy="29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Readout occupancy per shower channel for ~75MeV zero suppression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752600"/>
            <a:ext cx="62983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438400" y="3810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101FF"/>
                </a:solidFill>
              </a:rPr>
              <a:t> High radiation phi slice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Low radiation phi slice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86200"/>
            <a:ext cx="2743200" cy="211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0"/>
            <a:ext cx="2743200" cy="215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300" y="1597913"/>
            <a:ext cx="2655380" cy="204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587817"/>
            <a:ext cx="2782061" cy="216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PVDIS Update on PID </a:t>
            </a:r>
            <a:br>
              <a:rPr lang="en-US" dirty="0" smtClean="0"/>
            </a:br>
            <a:r>
              <a:rPr lang="en-US" dirty="0" smtClean="0"/>
              <a:t>Mid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 shown</a:t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Other configuration also simulated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31" name="AutoShape 7" descr="https://p25ext.lanl.gov/elog/JinResearchLog/130522_075825/Lead2X0PbBlock_Hex.1.PVDIS_RunElectron_GetEfficiencies_Full_bgd_BackGround_May2013_Eklog_R_high_Mid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47800" y="3962400"/>
            <a:ext cx="1219200" cy="914400"/>
          </a:xfrm>
          <a:prstGeom prst="ellipse">
            <a:avLst/>
          </a:prstGeom>
          <a:noFill/>
          <a:ln>
            <a:solidFill>
              <a:srgbClr val="FE4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-76200" y="4622483"/>
            <a:ext cx="1524000" cy="533400"/>
          </a:xfrm>
          <a:prstGeom prst="wedgeRoundRectCallout">
            <a:avLst>
              <a:gd name="adj1" fmla="val 64082"/>
              <a:gd name="adj2" fmla="val -2574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486400" y="4826317"/>
            <a:ext cx="381000" cy="914400"/>
          </a:xfrm>
          <a:prstGeom prst="ellipse">
            <a:avLst/>
          </a:prstGeom>
          <a:noFill/>
          <a:ln>
            <a:solidFill>
              <a:srgbClr val="FE4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6477000" y="5029200"/>
            <a:ext cx="1524000" cy="533400"/>
          </a:xfrm>
          <a:prstGeom prst="wedgeRoundRectCallout">
            <a:avLst>
              <a:gd name="adj1" fmla="val -90816"/>
              <a:gd name="adj2" fmla="val -1875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>
            <a:off x="3733800" y="3124200"/>
            <a:ext cx="1905000" cy="1219200"/>
          </a:xfrm>
          <a:prstGeom prst="downArrow">
            <a:avLst>
              <a:gd name="adj1" fmla="val 50000"/>
              <a:gd name="adj2" fmla="val 50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PVDIS EC Performance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02945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PVDIS EC Trigger Effect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262" y="1447800"/>
            <a:ext cx="88643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Google Drive\SoLID_presentation\solid_2013_08\fluxR_ec_t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4474" y="2514600"/>
            <a:ext cx="4775726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PVDIS Rate on EC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6" name="Picture 4" descr="D:\Google Drive\SoLID_presentation\solid_2013_08\fluxR_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775726" cy="41148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90600" y="2362200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before trigger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34000" y="2286000"/>
            <a:ext cx="2151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after trigger at 2GeV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1377950" y="381000"/>
            <a:ext cx="6388100" cy="6007100"/>
            <a:chOff x="1377950" y="381000"/>
            <a:chExt cx="6388100" cy="6007100"/>
          </a:xfrm>
        </p:grpSpPr>
        <p:pic>
          <p:nvPicPr>
            <p:cNvPr id="2050" name="Picture 2" descr="C:\Users\owner\Google Drive\SoLID_setup\solid_CLEO_SIDIS_3he_20121213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CCE6FA"/>
                </a:clrFrom>
                <a:clrTo>
                  <a:srgbClr val="CCE6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77950" y="381000"/>
              <a:ext cx="6388100" cy="60071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 bwMode="auto">
            <a:xfrm>
              <a:off x="3581400" y="2286000"/>
              <a:ext cx="1436099" cy="5539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500" b="1" dirty="0" smtClean="0">
                  <a:solidFill>
                    <a:srgbClr val="0000FF"/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EM Calorimeter</a:t>
              </a:r>
            </a:p>
            <a:p>
              <a:pPr algn="ctr">
                <a:defRPr/>
              </a:pPr>
              <a:r>
                <a:rPr lang="en-US" sz="1500" b="1" dirty="0" smtClean="0">
                  <a:solidFill>
                    <a:srgbClr val="0000FF"/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(large angle)</a:t>
              </a:r>
              <a:endParaRPr lang="en-US" sz="1500" b="1" dirty="0">
                <a:solidFill>
                  <a:srgbClr val="0000FF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6324600" y="1524000"/>
              <a:ext cx="1436099" cy="5539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500" b="1" dirty="0" smtClean="0">
                  <a:solidFill>
                    <a:srgbClr val="0000FF"/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EM Calorimeter</a:t>
              </a:r>
            </a:p>
            <a:p>
              <a:pPr algn="ctr">
                <a:defRPr/>
              </a:pPr>
              <a:r>
                <a:rPr lang="en-US" sz="1500" b="1" dirty="0" smtClean="0">
                  <a:solidFill>
                    <a:srgbClr val="0000FF"/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(forward angle)</a:t>
              </a:r>
              <a:endParaRPr lang="en-US" sz="1500" b="1" dirty="0">
                <a:solidFill>
                  <a:srgbClr val="0000FF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1447800" y="3048000"/>
              <a:ext cx="677430" cy="3231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500" b="1" dirty="0" smtClean="0">
                  <a:solidFill>
                    <a:srgbClr val="FF0000"/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Target</a:t>
              </a:r>
              <a:endParaRPr lang="en-US" sz="1500" b="1" dirty="0">
                <a:solidFill>
                  <a:srgbClr val="FF0000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endParaRP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2819400" y="2514600"/>
              <a:ext cx="569387" cy="3231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500" b="1" dirty="0" smtClean="0">
                  <a:solidFill>
                    <a:srgbClr val="00B050"/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GEM</a:t>
              </a:r>
              <a:endParaRPr lang="en-US" sz="1500" b="1" dirty="0">
                <a:solidFill>
                  <a:srgbClr val="00B050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5105400" y="5237202"/>
              <a:ext cx="1034066" cy="5539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5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Light Gas</a:t>
              </a:r>
            </a:p>
            <a:p>
              <a:pPr algn="ctr">
                <a:defRPr/>
              </a:pPr>
              <a:r>
                <a:rPr lang="en-US" sz="15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Cherenkov</a:t>
              </a:r>
              <a:endParaRPr lang="en-US" sz="15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6096000" y="5237202"/>
              <a:ext cx="1034066" cy="5539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5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Heavy Gas</a:t>
              </a:r>
            </a:p>
            <a:p>
              <a:pPr algn="ctr">
                <a:defRPr/>
              </a:pPr>
              <a:r>
                <a:rPr lang="en-US" sz="15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Cherenkov</a:t>
              </a:r>
              <a:endParaRPr lang="en-US" sz="1500" b="1" dirty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3247483" y="4800600"/>
              <a:ext cx="1285993" cy="3231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500" b="1" dirty="0" smtClean="0">
                  <a:solidFill>
                    <a:srgbClr val="9933FF"/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 Coil and Yoke</a:t>
              </a:r>
              <a:endParaRPr lang="en-US" sz="1500" b="1" dirty="0">
                <a:solidFill>
                  <a:srgbClr val="9933FF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endParaRPr>
            </a:p>
          </p:txBody>
        </p:sp>
        <p:sp>
          <p:nvSpPr>
            <p:cNvPr id="30" name="TextBox 29"/>
            <p:cNvSpPr txBox="1"/>
            <p:nvPr/>
          </p:nvSpPr>
          <p:spPr bwMode="auto">
            <a:xfrm>
              <a:off x="6477000" y="2514600"/>
              <a:ext cx="667170" cy="3231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500" b="1" dirty="0" smtClean="0">
                  <a:solidFill>
                    <a:srgbClr val="FF0000"/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MRPC</a:t>
              </a:r>
              <a:endParaRPr lang="en-US" sz="1500" b="1" dirty="0">
                <a:solidFill>
                  <a:srgbClr val="FF0000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endParaRPr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4191000" y="3581400"/>
              <a:ext cx="1019382" cy="3231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500" b="1" dirty="0" smtClean="0">
                  <a:solidFill>
                    <a:schemeClr val="bg1">
                      <a:lumMod val="50000"/>
                    </a:schemeClr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Collimator</a:t>
              </a:r>
              <a:endParaRPr lang="en-US" sz="1500" b="1" dirty="0">
                <a:solidFill>
                  <a:schemeClr val="bg1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88688" y="533400"/>
              <a:ext cx="2971800" cy="55399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 smtClean="0"/>
                <a:t>SoLID</a:t>
              </a:r>
              <a:r>
                <a:rPr lang="en-US" sz="3000" dirty="0" smtClean="0"/>
                <a:t> CLEO SIDIS</a:t>
              </a:r>
              <a:endParaRPr lang="en-US" sz="3000" dirty="0"/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1524000" y="3563035"/>
              <a:ext cx="1019382" cy="3231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500" b="1" dirty="0" smtClean="0">
                  <a:solidFill>
                    <a:schemeClr val="bg1">
                      <a:lumMod val="50000"/>
                    </a:schemeClr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Collimator</a:t>
              </a:r>
              <a:endParaRPr lang="en-US" sz="1500" b="1" dirty="0">
                <a:solidFill>
                  <a:schemeClr val="bg1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endParaRPr>
            </a:p>
          </p:txBody>
        </p:sp>
      </p:grpSp>
      <p:sp>
        <p:nvSpPr>
          <p:cNvPr id="15" name="Right Arrow 14"/>
          <p:cNvSpPr/>
          <p:nvPr/>
        </p:nvSpPr>
        <p:spPr>
          <a:xfrm rot="20909223">
            <a:off x="1869291" y="2859888"/>
            <a:ext cx="5005165" cy="178921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318283" flipV="1">
            <a:off x="1866390" y="3776867"/>
            <a:ext cx="1922222" cy="16697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62600" y="2514600"/>
            <a:ext cx="693162" cy="276999"/>
          </a:xfrm>
          <a:prstGeom prst="rect">
            <a:avLst/>
          </a:prstGeom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 smtClean="0"/>
              <a:t>Hadron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514600" y="3810000"/>
            <a:ext cx="8382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Scattered electron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1066800" y="287708"/>
            <a:ext cx="6858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-2154607" y="3314700"/>
            <a:ext cx="6858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1" name="Rectangle 30"/>
          <p:cNvSpPr/>
          <p:nvPr/>
        </p:nvSpPr>
        <p:spPr>
          <a:xfrm rot="16200000">
            <a:off x="4381500" y="3314700"/>
            <a:ext cx="6858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19200" y="6324600"/>
            <a:ext cx="6858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EC Performance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143000"/>
            <a:ext cx="7591425" cy="567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Mine - 3">
      <a:dk1>
        <a:srgbClr val="001C54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6600"/>
      </a:accent6>
      <a:hlink>
        <a:srgbClr val="99FF99"/>
      </a:hlink>
      <a:folHlink>
        <a:srgbClr val="B0DFA0"/>
      </a:folHlink>
    </a:clrScheme>
    <a:fontScheme name="模块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29982</TotalTime>
  <Words>1237</Words>
  <Application>Microsoft Office PowerPoint</Application>
  <PresentationFormat>On-screen Show (4:3)</PresentationFormat>
  <Paragraphs>245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Arial</vt:lpstr>
      <vt:lpstr>Corbel</vt:lpstr>
      <vt:lpstr>Wingdings 3</vt:lpstr>
      <vt:lpstr>Verdana</vt:lpstr>
      <vt:lpstr>ＭＳ Ｐゴシック</vt:lpstr>
      <vt:lpstr>Times New Roman</vt:lpstr>
      <vt:lpstr>DejaVu Sans</vt:lpstr>
      <vt:lpstr>Calibri</vt:lpstr>
      <vt:lpstr>宋体</vt:lpstr>
      <vt:lpstr>Wingdings 2</vt:lpstr>
      <vt:lpstr>华文楷体</vt:lpstr>
      <vt:lpstr>聚合</vt:lpstr>
      <vt:lpstr>Office Theme</vt:lpstr>
      <vt:lpstr>1_Office Theme</vt:lpstr>
      <vt:lpstr>SoLID EC Update</vt:lpstr>
      <vt:lpstr>What’s new</vt:lpstr>
      <vt:lpstr>PVDIS                                         Updated radiation dose VS layers (High radiation φ slice)</vt:lpstr>
      <vt:lpstr>PVDIS Update on PID  Mid radius, higher γ φ-band shown Other configuration also simulated</vt:lpstr>
      <vt:lpstr>PVDIS EC Performance </vt:lpstr>
      <vt:lpstr>PVDIS EC Trigger Effect</vt:lpstr>
      <vt:lpstr>PVDIS Rate on EC</vt:lpstr>
      <vt:lpstr>Slide 8</vt:lpstr>
      <vt:lpstr>SIDIS EC Performance </vt:lpstr>
      <vt:lpstr>Layout: forward angle EC (FAEC)       from ANL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Backup</vt:lpstr>
      <vt:lpstr>EC performance w/o background</vt:lpstr>
      <vt:lpstr>Forth update of CLEO background</vt:lpstr>
      <vt:lpstr>Updated: Per-event pion rate  for 1+6 hexagon cluster at Mid radius, high radiation φ-slice</vt:lpstr>
      <vt:lpstr>Trigger turn on curve for 2 GeV electron Shower Hex 1+6 trigger &gt; 1.6 GeV</vt:lpstr>
      <vt:lpstr>Trigger turn on curve for 2.5 GeV electron Shower Hex 1+6 trigger &gt; 2.1 GeV</vt:lpstr>
      <vt:lpstr>Readout occupancy per shower channel for ~75MeV zero suppression </vt:lpstr>
      <vt:lpstr>Slide 25</vt:lpstr>
      <vt:lpstr>Third update of CLEO background</vt:lpstr>
      <vt:lpstr>Background imbedding and distribution  Mid-R, High Radiation phi slice</vt:lpstr>
      <vt:lpstr>Updated: Per-event pion rate  for 1+6 hexagon cluster at Mid radius, high radiation φ-slice</vt:lpstr>
      <vt:lpstr>Update on PID with DC component removal (PS &gt; MIP + Bgd + (2-3) σ)</vt:lpstr>
      <vt:lpstr>Update on PID with DC component removal (PS &gt; MIP + Bgd + (2-3) σ)</vt:lpstr>
      <vt:lpstr>More detail in PID cut Middle radius, lower γ φ-band, full bgd</vt:lpstr>
      <vt:lpstr>Update on PID with DC component removal (PS &gt; MIP + Bgd + (2-3) σ)</vt:lpstr>
      <vt:lpstr>Trigger turn on curve for 2 GeV electron Shower Hex 1+6 trigger &gt; 1.6 GeV</vt:lpstr>
      <vt:lpstr>Trigger turn on curve for 2.5 GeV electron Shower Hex 1+6 trigger &gt; 2.1 GeV</vt:lpstr>
      <vt:lpstr>More detail in trigger cut Middle radius, higher γ φ-band, full bgd Shower Hex 1+6 trigger &gt; 2.1 GeV</vt:lpstr>
      <vt:lpstr>Readout occupancy per shower channel for ~75MeV zero suppression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</dc:creator>
  <cp:lastModifiedBy>zhao</cp:lastModifiedBy>
  <cp:revision>2341</cp:revision>
  <dcterms:created xsi:type="dcterms:W3CDTF">2009-04-16T15:29:42Z</dcterms:created>
  <dcterms:modified xsi:type="dcterms:W3CDTF">2013-08-19T18:06:58Z</dcterms:modified>
</cp:coreProperties>
</file>