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2" r:id="rId6"/>
    <p:sldId id="263" r:id="rId7"/>
    <p:sldId id="299" r:id="rId8"/>
    <p:sldId id="264" r:id="rId9"/>
    <p:sldId id="297" r:id="rId10"/>
    <p:sldId id="295" r:id="rId11"/>
    <p:sldId id="265" r:id="rId12"/>
    <p:sldId id="261" r:id="rId13"/>
    <p:sldId id="302" r:id="rId14"/>
    <p:sldId id="292" r:id="rId15"/>
    <p:sldId id="293" r:id="rId16"/>
    <p:sldId id="290" r:id="rId17"/>
    <p:sldId id="267" r:id="rId18"/>
    <p:sldId id="268" r:id="rId19"/>
    <p:sldId id="277" r:id="rId20"/>
    <p:sldId id="294" r:id="rId21"/>
    <p:sldId id="303" r:id="rId22"/>
    <p:sldId id="304" r:id="rId23"/>
    <p:sldId id="278" r:id="rId24"/>
    <p:sldId id="266" r:id="rId25"/>
    <p:sldId id="279" r:id="rId26"/>
    <p:sldId id="282" r:id="rId27"/>
    <p:sldId id="301" r:id="rId28"/>
    <p:sldId id="281" r:id="rId29"/>
    <p:sldId id="30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5192B-F58A-F544-A9D4-3589A8C8BB77}" type="datetimeFigureOut">
              <a:rPr lang="en-US" smtClean="0"/>
              <a:t>7/9/14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83ED2-5B9A-6E40-9DE6-31D1D2C8E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8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41C3FA-72FF-497B-88FC-828E983DADA1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4889-8FD6-0B42-89C1-4C8F376BC705}" type="datetimeFigureOut">
              <a:rPr lang="en-US" smtClean="0"/>
              <a:t>7/9/14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221E-B74D-234E-B6B3-48DA9B58A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9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4889-8FD6-0B42-89C1-4C8F376BC705}" type="datetimeFigureOut">
              <a:rPr lang="en-US" smtClean="0"/>
              <a:t>7/9/14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221E-B74D-234E-B6B3-48DA9B58A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2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4889-8FD6-0B42-89C1-4C8F376BC705}" type="datetimeFigureOut">
              <a:rPr lang="en-US" smtClean="0"/>
              <a:t>7/9/14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221E-B74D-234E-B6B3-48DA9B58A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0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4889-8FD6-0B42-89C1-4C8F376BC705}" type="datetimeFigureOut">
              <a:rPr lang="en-US" smtClean="0"/>
              <a:t>7/9/14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221E-B74D-234E-B6B3-48DA9B58A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2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4889-8FD6-0B42-89C1-4C8F376BC705}" type="datetimeFigureOut">
              <a:rPr lang="en-US" smtClean="0"/>
              <a:t>7/9/14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221E-B74D-234E-B6B3-48DA9B58A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4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4889-8FD6-0B42-89C1-4C8F376BC705}" type="datetimeFigureOut">
              <a:rPr lang="en-US" smtClean="0"/>
              <a:t>7/9/14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221E-B74D-234E-B6B3-48DA9B58A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6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4889-8FD6-0B42-89C1-4C8F376BC705}" type="datetimeFigureOut">
              <a:rPr lang="en-US" smtClean="0"/>
              <a:t>7/9/14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221E-B74D-234E-B6B3-48DA9B58A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4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4889-8FD6-0B42-89C1-4C8F376BC705}" type="datetimeFigureOut">
              <a:rPr lang="en-US" smtClean="0"/>
              <a:t>7/9/14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221E-B74D-234E-B6B3-48DA9B58A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5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4889-8FD6-0B42-89C1-4C8F376BC705}" type="datetimeFigureOut">
              <a:rPr lang="en-US" smtClean="0"/>
              <a:t>7/9/14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221E-B74D-234E-B6B3-48DA9B58A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2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4889-8FD6-0B42-89C1-4C8F376BC705}" type="datetimeFigureOut">
              <a:rPr lang="en-US" smtClean="0"/>
              <a:t>7/9/14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221E-B74D-234E-B6B3-48DA9B58A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5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4889-8FD6-0B42-89C1-4C8F376BC705}" type="datetimeFigureOut">
              <a:rPr lang="en-US" smtClean="0"/>
              <a:t>7/9/14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221E-B74D-234E-B6B3-48DA9B58A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3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C4889-8FD6-0B42-89C1-4C8F376BC705}" type="datetimeFigureOut">
              <a:rPr lang="en-US" smtClean="0"/>
              <a:t>7/9/14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0221E-B74D-234E-B6B3-48DA9B58A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1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90"/>
          </a:solidFill>
          <a:latin typeface="Times New Roman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36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hyperlink" Target="http://arXiv.org/abs/1203.1102v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jpe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jpe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oleObject" Target="../embeddings/oleObject3.bin"/><Relationship Id="rId5" Type="http://schemas.openxmlformats.org/officeDocument/2006/relationships/image" Target="../media/image6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72.wmf"/><Relationship Id="rId9" Type="http://schemas.openxmlformats.org/officeDocument/2006/relationships/image" Target="../media/image7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emf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PVDIS at 11 </a:t>
            </a:r>
            <a:r>
              <a:rPr lang="en-US" dirty="0" err="1" smtClean="0"/>
              <a:t>GeV</a:t>
            </a:r>
            <a:r>
              <a:rPr lang="en-US" dirty="0" smtClean="0"/>
              <a:t> with </a:t>
            </a:r>
            <a:r>
              <a:rPr lang="en-US" dirty="0" err="1" smtClean="0"/>
              <a:t>SoLID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0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les_SoLID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3" y="1314260"/>
            <a:ext cx="7017660" cy="5422737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093441"/>
              </p:ext>
            </p:extLst>
          </p:nvPr>
        </p:nvGraphicFramePr>
        <p:xfrm>
          <a:off x="4229100" y="3219450"/>
          <a:ext cx="685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4" imgW="685800" imgH="419100" progId="Equation.3">
                  <p:embed/>
                </p:oleObj>
              </mc:Choice>
              <mc:Fallback>
                <p:oleObj name="Equation" r:id="rId4" imgW="6858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29100" y="3219450"/>
                        <a:ext cx="6858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500674"/>
              </p:ext>
            </p:extLst>
          </p:nvPr>
        </p:nvGraphicFramePr>
        <p:xfrm>
          <a:off x="5384848" y="4548591"/>
          <a:ext cx="1890832" cy="959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6" imgW="825500" imgH="419100" progId="Equation.3">
                  <p:embed/>
                </p:oleObj>
              </mc:Choice>
              <mc:Fallback>
                <p:oleObj name="Equation" r:id="rId6" imgW="8255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84848" y="4548591"/>
                        <a:ext cx="1890832" cy="959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Mass Limits for Composite Theories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40365" y="6304868"/>
            <a:ext cx="2189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Published Data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875" y="6275332"/>
            <a:ext cx="3029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6600"/>
                </a:solidFill>
              </a:rPr>
              <a:t>SoLID</a:t>
            </a:r>
            <a:r>
              <a:rPr lang="en-US" sz="2400" dirty="0" smtClean="0">
                <a:solidFill>
                  <a:srgbClr val="FF6600"/>
                </a:solidFill>
              </a:rPr>
              <a:t> + </a:t>
            </a:r>
            <a:r>
              <a:rPr lang="en-US" sz="2400" dirty="0" err="1" smtClean="0">
                <a:solidFill>
                  <a:srgbClr val="FF6600"/>
                </a:solidFill>
              </a:rPr>
              <a:t>Qweak</a:t>
            </a:r>
            <a:r>
              <a:rPr lang="en-US" sz="2400" dirty="0" smtClean="0">
                <a:solidFill>
                  <a:srgbClr val="FF6600"/>
                </a:solidFill>
              </a:rPr>
              <a:t> final</a:t>
            </a:r>
            <a:endParaRPr lang="en-US" sz="2400" dirty="0">
              <a:solidFill>
                <a:srgbClr val="FF66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67275" y="4120338"/>
            <a:ext cx="782611" cy="218453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588199" y="4120338"/>
            <a:ext cx="2126340" cy="215499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1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8930"/>
            <a:ext cx="8229600" cy="1143000"/>
          </a:xfrm>
          <a:ln/>
        </p:spPr>
        <p:txBody>
          <a:bodyPr/>
          <a:lstStyle/>
          <a:p>
            <a:r>
              <a:rPr lang="en-US" dirty="0"/>
              <a:t>New Physics Examples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7E20-013F-E747-8C14-9BBA06E34A8C}" type="slidenum">
              <a:rPr lang="en-US"/>
              <a:pPr/>
              <a:t>11</a:t>
            </a:fld>
            <a:endParaRPr lang="en-US"/>
          </a:p>
        </p:txBody>
      </p:sp>
      <p:sp>
        <p:nvSpPr>
          <p:cNvPr id="21507" name="Rectangle 3"/>
          <p:cNvSpPr>
            <a:spLocks/>
          </p:cNvSpPr>
          <p:nvPr/>
        </p:nvSpPr>
        <p:spPr bwMode="auto">
          <a:xfrm>
            <a:off x="5732859" y="1276946"/>
            <a:ext cx="3607594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endParaRPr lang="en-US" sz="1700" b="1" i="1" dirty="0">
              <a:solidFill>
                <a:srgbClr val="800080"/>
              </a:solidFill>
              <a:latin typeface="Bookman Old Style" charset="0"/>
              <a:ea typeface="ＭＳ Ｐゴシック" charset="0"/>
              <a:cs typeface="Bookman Old Style" charset="0"/>
              <a:sym typeface="Bookman Old Style" charset="0"/>
            </a:endParaRPr>
          </a:p>
        </p:txBody>
      </p:sp>
      <p:sp>
        <p:nvSpPr>
          <p:cNvPr id="21511" name="Rectangle 7"/>
          <p:cNvSpPr>
            <a:spLocks/>
          </p:cNvSpPr>
          <p:nvPr/>
        </p:nvSpPr>
        <p:spPr bwMode="auto">
          <a:xfrm>
            <a:off x="1346450" y="2037403"/>
            <a:ext cx="6009680" cy="110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>
              <a:buClr>
                <a:srgbClr val="A80911"/>
              </a:buClr>
              <a:buSzPct val="125000"/>
              <a:buFont typeface="Times" charset="0"/>
              <a:buChar char="•"/>
            </a:pPr>
            <a:r>
              <a:rPr lang="en-US" sz="1700" b="1" i="1" dirty="0">
                <a:solidFill>
                  <a:srgbClr val="A8184B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Virtually all GUT models predict new Z</a:t>
            </a:r>
            <a:r>
              <a:rPr lang="ja-JP" altLang="en-US" sz="1700" b="1" i="1" dirty="0">
                <a:solidFill>
                  <a:srgbClr val="A8184B"/>
                </a:solidFill>
                <a:latin typeface="Arial"/>
                <a:ea typeface="ＭＳ Ｐゴシック" charset="0"/>
                <a:cs typeface="Times" charset="0"/>
                <a:sym typeface="Times" charset="0"/>
              </a:rPr>
              <a:t>’</a:t>
            </a:r>
            <a:r>
              <a:rPr lang="en-US" sz="1700" b="1" i="1" dirty="0">
                <a:solidFill>
                  <a:srgbClr val="A8184B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s</a:t>
            </a:r>
          </a:p>
          <a:p>
            <a:pPr marL="27905">
              <a:buClr>
                <a:srgbClr val="A80911"/>
              </a:buClr>
              <a:buSzPct val="125000"/>
              <a:buFont typeface="Times" charset="0"/>
              <a:buChar char="•"/>
            </a:pPr>
            <a:r>
              <a:rPr lang="en-US" sz="1700" b="1" i="1" dirty="0">
                <a:solidFill>
                  <a:srgbClr val="A8184B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LHC reach ~ 5 </a:t>
            </a:r>
            <a:r>
              <a:rPr lang="en-US" sz="1700" b="1" i="1" dirty="0" err="1">
                <a:solidFill>
                  <a:srgbClr val="A8184B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TeV</a:t>
            </a:r>
            <a:r>
              <a:rPr lang="en-US" sz="1700" b="1" i="1" dirty="0">
                <a:solidFill>
                  <a:srgbClr val="A8184B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, but....</a:t>
            </a:r>
          </a:p>
          <a:p>
            <a:pPr marL="27905">
              <a:buClr>
                <a:srgbClr val="A80911"/>
              </a:buClr>
              <a:buSzPct val="125000"/>
              <a:buFont typeface="Times" charset="0"/>
              <a:buChar char="•"/>
            </a:pPr>
            <a:r>
              <a:rPr lang="en-US" sz="1700" b="1" i="1" dirty="0">
                <a:solidFill>
                  <a:srgbClr val="A8184B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Little sensitivity if Z</a:t>
            </a:r>
            <a:r>
              <a:rPr lang="ja-JP" altLang="en-US" sz="1700" b="1" i="1" dirty="0">
                <a:solidFill>
                  <a:srgbClr val="A8184B"/>
                </a:solidFill>
                <a:latin typeface="Arial"/>
                <a:ea typeface="ＭＳ Ｐゴシック" charset="0"/>
                <a:cs typeface="Times" charset="0"/>
                <a:sym typeface="Times" charset="0"/>
              </a:rPr>
              <a:t>’</a:t>
            </a:r>
            <a:r>
              <a:rPr lang="en-US" sz="1700" b="1" i="1" dirty="0">
                <a:solidFill>
                  <a:srgbClr val="A8184B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 </a:t>
            </a:r>
            <a:r>
              <a:rPr lang="en-US" sz="1700" b="1" i="1" dirty="0" err="1">
                <a:solidFill>
                  <a:srgbClr val="A8184B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doesnt</a:t>
            </a:r>
            <a:r>
              <a:rPr lang="en-US" sz="1700" b="1" i="1" dirty="0">
                <a:solidFill>
                  <a:srgbClr val="A8184B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 couple to leptons</a:t>
            </a:r>
          </a:p>
          <a:p>
            <a:pPr marL="27905">
              <a:buClr>
                <a:srgbClr val="A80911"/>
              </a:buClr>
              <a:buSzPct val="125000"/>
              <a:buFont typeface="Times" charset="0"/>
              <a:buChar char="•"/>
            </a:pPr>
            <a:r>
              <a:rPr lang="en-US" sz="1700" b="1" i="1" dirty="0" err="1">
                <a:solidFill>
                  <a:srgbClr val="A8184B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Leptophobic</a:t>
            </a:r>
            <a:r>
              <a:rPr lang="en-US" sz="1700" b="1" i="1" dirty="0">
                <a:solidFill>
                  <a:srgbClr val="A8184B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 Z</a:t>
            </a:r>
            <a:r>
              <a:rPr lang="ja-JP" altLang="en-US" sz="1700" b="1" i="1" dirty="0">
                <a:solidFill>
                  <a:srgbClr val="A8184B"/>
                </a:solidFill>
                <a:latin typeface="Arial"/>
                <a:ea typeface="ＭＳ Ｐゴシック" charset="0"/>
                <a:cs typeface="Times" charset="0"/>
                <a:sym typeface="Times" charset="0"/>
              </a:rPr>
              <a:t>’</a:t>
            </a:r>
            <a:r>
              <a:rPr lang="en-US" sz="1700" b="1" i="1" dirty="0">
                <a:solidFill>
                  <a:srgbClr val="A8184B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 as light as 120 </a:t>
            </a:r>
            <a:r>
              <a:rPr lang="en-US" sz="1700" b="1" i="1" dirty="0" err="1">
                <a:solidFill>
                  <a:srgbClr val="A8184B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GeV</a:t>
            </a:r>
            <a:r>
              <a:rPr lang="en-US" sz="1700" b="1" i="1" dirty="0">
                <a:solidFill>
                  <a:srgbClr val="A8184B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 could have escaped detection</a:t>
            </a:r>
          </a:p>
        </p:txBody>
      </p:sp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266" y="4148956"/>
            <a:ext cx="2973586" cy="199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Rectangle 14"/>
          <p:cNvSpPr>
            <a:spLocks/>
          </p:cNvSpPr>
          <p:nvPr/>
        </p:nvSpPr>
        <p:spPr bwMode="auto">
          <a:xfrm>
            <a:off x="2800573" y="5525867"/>
            <a:ext cx="2128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u="sng" dirty="0">
                <a:latin typeface="Palatino Bold" charset="0"/>
                <a:ea typeface="ＭＳ Ｐゴシック" charset="0"/>
                <a:cs typeface="Palatino Bold" charset="0"/>
                <a:sym typeface="Palatino Bold" charset="0"/>
                <a:hlinkClick r:id="rId3"/>
              </a:rPr>
              <a:t>arXiv:1203.1102v1</a:t>
            </a:r>
            <a:endParaRPr lang="en-US" sz="1300" dirty="0"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  <a:p>
            <a:r>
              <a:rPr lang="en-US" sz="1300" dirty="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Buckley and Ramsey-</a:t>
            </a:r>
            <a:r>
              <a:rPr lang="en-US" sz="1300" dirty="0" err="1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Musolf</a:t>
            </a:r>
            <a:endParaRPr lang="en-US" sz="1300" dirty="0">
              <a:latin typeface="Palatino Bold" charset="0"/>
              <a:ea typeface="ＭＳ Ｐゴシック" charset="0"/>
              <a:cs typeface="Palatino Bold" charset="0"/>
              <a:sym typeface="Palatino Bold" charset="0"/>
            </a:endParaRPr>
          </a:p>
        </p:txBody>
      </p:sp>
      <p:sp>
        <p:nvSpPr>
          <p:cNvPr id="21519" name="Rectangle 15"/>
          <p:cNvSpPr>
            <a:spLocks/>
          </p:cNvSpPr>
          <p:nvPr/>
        </p:nvSpPr>
        <p:spPr bwMode="auto">
          <a:xfrm>
            <a:off x="699563" y="3309566"/>
            <a:ext cx="5375672" cy="84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i="1" dirty="0">
                <a:solidFill>
                  <a:srgbClr val="002D99"/>
                </a:solidFill>
                <a:latin typeface="Bookman Old Style" charset="0"/>
                <a:ea typeface="ＭＳ Ｐゴシック" charset="0"/>
                <a:cs typeface="Bookman Old Style" charset="0"/>
                <a:sym typeface="Bookman Old Style" charset="0"/>
              </a:rPr>
              <a:t>Since electron vertex must be vector, the Z</a:t>
            </a:r>
            <a:r>
              <a:rPr lang="ja-JP" altLang="en-US" sz="1700" i="1" dirty="0">
                <a:solidFill>
                  <a:srgbClr val="002D99"/>
                </a:solidFill>
                <a:latin typeface="Arial"/>
                <a:ea typeface="ＭＳ Ｐゴシック" charset="0"/>
                <a:cs typeface="Bookman Old Style" charset="0"/>
                <a:sym typeface="Bookman Old Style" charset="0"/>
              </a:rPr>
              <a:t>’</a:t>
            </a:r>
            <a:r>
              <a:rPr lang="en-US" sz="1700" i="1" dirty="0">
                <a:solidFill>
                  <a:srgbClr val="002D99"/>
                </a:solidFill>
                <a:latin typeface="Bookman Old Style" charset="0"/>
                <a:ea typeface="ＭＳ Ｐゴシック" charset="0"/>
                <a:cs typeface="Bookman Old Style" charset="0"/>
                <a:sym typeface="Bookman Old Style" charset="0"/>
              </a:rPr>
              <a:t> cannot couple to the C</a:t>
            </a:r>
            <a:r>
              <a:rPr lang="en-US" sz="1700" i="1" baseline="-6000" dirty="0">
                <a:solidFill>
                  <a:srgbClr val="002D99"/>
                </a:solidFill>
                <a:latin typeface="Bookman Old Style" charset="0"/>
                <a:ea typeface="ＭＳ Ｐゴシック" charset="0"/>
                <a:cs typeface="Bookman Old Style" charset="0"/>
                <a:sym typeface="Bookman Old Style" charset="0"/>
              </a:rPr>
              <a:t>1q</a:t>
            </a:r>
            <a:r>
              <a:rPr lang="ja-JP" altLang="en-US" sz="1700" i="1" dirty="0">
                <a:solidFill>
                  <a:srgbClr val="002D99"/>
                </a:solidFill>
                <a:latin typeface="Arial"/>
                <a:ea typeface="ＭＳ Ｐゴシック" charset="0"/>
                <a:cs typeface="Bookman Old Style" charset="0"/>
                <a:sym typeface="Bookman Old Style" charset="0"/>
              </a:rPr>
              <a:t>’</a:t>
            </a:r>
            <a:r>
              <a:rPr lang="en-US" sz="1700" i="1" dirty="0">
                <a:solidFill>
                  <a:srgbClr val="002D99"/>
                </a:solidFill>
                <a:latin typeface="Bookman Old Style" charset="0"/>
                <a:ea typeface="ＭＳ Ｐゴシック" charset="0"/>
                <a:cs typeface="Bookman Old Style" charset="0"/>
                <a:sym typeface="Bookman Old Style" charset="0"/>
              </a:rPr>
              <a:t>s if there is no electron coupling: </a:t>
            </a:r>
          </a:p>
          <a:p>
            <a:r>
              <a:rPr lang="en-US" sz="1700" i="1" dirty="0">
                <a:solidFill>
                  <a:srgbClr val="002D99"/>
                </a:solidFill>
                <a:latin typeface="Bookman Old Style" charset="0"/>
                <a:ea typeface="ＭＳ Ｐゴシック" charset="0"/>
                <a:cs typeface="Bookman Old Style" charset="0"/>
                <a:sym typeface="Bookman Old Style" charset="0"/>
              </a:rPr>
              <a:t>can only affect </a:t>
            </a:r>
            <a:r>
              <a:rPr lang="en-US" sz="1700" b="1" i="1" dirty="0">
                <a:solidFill>
                  <a:srgbClr val="002D99"/>
                </a:solidFill>
                <a:latin typeface="Bookman Old Style" charset="0"/>
                <a:ea typeface="ＭＳ Ｐゴシック" charset="0"/>
                <a:cs typeface="Bookman Old Style" charset="0"/>
                <a:sym typeface="Bookman Old Style" charset="0"/>
              </a:rPr>
              <a:t>C</a:t>
            </a:r>
            <a:r>
              <a:rPr lang="en-US" sz="1700" b="1" i="1" baseline="-6000" dirty="0">
                <a:solidFill>
                  <a:srgbClr val="002D99"/>
                </a:solidFill>
                <a:latin typeface="Bookman Old Style" charset="0"/>
                <a:ea typeface="ＭＳ Ｐゴシック" charset="0"/>
                <a:cs typeface="Bookman Old Style" charset="0"/>
                <a:sym typeface="Bookman Old Style" charset="0"/>
              </a:rPr>
              <a:t>2q</a:t>
            </a:r>
            <a:r>
              <a:rPr lang="ja-JP" altLang="en-US" sz="1700" b="1" i="1" dirty="0">
                <a:solidFill>
                  <a:srgbClr val="002D99"/>
                </a:solidFill>
                <a:latin typeface="Arial"/>
                <a:ea typeface="ＭＳ Ｐゴシック" charset="0"/>
                <a:cs typeface="Bookman Old Style" charset="0"/>
                <a:sym typeface="Bookman Old Style" charset="0"/>
              </a:rPr>
              <a:t>’</a:t>
            </a:r>
            <a:r>
              <a:rPr lang="en-US" sz="1700" b="1" i="1" dirty="0">
                <a:solidFill>
                  <a:srgbClr val="002D99"/>
                </a:solidFill>
                <a:latin typeface="Bookman Old Style" charset="0"/>
                <a:ea typeface="ＭＳ Ｐゴシック" charset="0"/>
                <a:cs typeface="Bookman Old Style" charset="0"/>
                <a:sym typeface="Bookman Old Style" charset="0"/>
              </a:rPr>
              <a:t>s</a:t>
            </a:r>
          </a:p>
        </p:txBody>
      </p:sp>
      <p:sp>
        <p:nvSpPr>
          <p:cNvPr id="21520" name="Rectangle 16"/>
          <p:cNvSpPr>
            <a:spLocks/>
          </p:cNvSpPr>
          <p:nvPr/>
        </p:nvSpPr>
        <p:spPr bwMode="auto">
          <a:xfrm>
            <a:off x="1678955" y="4616244"/>
            <a:ext cx="3250406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dirty="0">
                <a:solidFill>
                  <a:srgbClr val="002D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SOLID can improve sensitivity: </a:t>
            </a:r>
          </a:p>
          <a:p>
            <a:r>
              <a:rPr lang="en-US" sz="1700" dirty="0">
                <a:solidFill>
                  <a:srgbClr val="002D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100-200 </a:t>
            </a:r>
            <a:r>
              <a:rPr lang="en-US" sz="1700" dirty="0" err="1">
                <a:solidFill>
                  <a:srgbClr val="002D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GeV</a:t>
            </a:r>
            <a:r>
              <a:rPr lang="en-US" sz="1700" dirty="0">
                <a:solidFill>
                  <a:srgbClr val="002D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 range</a:t>
            </a:r>
          </a:p>
        </p:txBody>
      </p:sp>
      <p:sp>
        <p:nvSpPr>
          <p:cNvPr id="21521" name="Rectangle 17"/>
          <p:cNvSpPr>
            <a:spLocks/>
          </p:cNvSpPr>
          <p:nvPr/>
        </p:nvSpPr>
        <p:spPr bwMode="auto">
          <a:xfrm>
            <a:off x="3304158" y="1298446"/>
            <a:ext cx="2669977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2500" b="1" i="1" dirty="0" err="1">
                <a:solidFill>
                  <a:srgbClr val="800080"/>
                </a:solidFill>
                <a:latin typeface="Bookman Old Style" charset="0"/>
                <a:ea typeface="ＭＳ Ｐゴシック" charset="0"/>
                <a:cs typeface="Bookman Old Style" charset="0"/>
                <a:sym typeface="Bookman Old Style" charset="0"/>
              </a:rPr>
              <a:t>Leptophobic</a:t>
            </a:r>
            <a:r>
              <a:rPr lang="en-US" sz="2500" b="1" i="1" dirty="0">
                <a:solidFill>
                  <a:srgbClr val="800080"/>
                </a:solidFill>
                <a:latin typeface="Bookman Old Style" charset="0"/>
                <a:ea typeface="ＭＳ Ｐゴシック" charset="0"/>
                <a:cs typeface="Bookman Old Style" charset="0"/>
                <a:sym typeface="Bookman Old Style" charset="0"/>
              </a:rPr>
              <a:t> Z</a:t>
            </a:r>
            <a:r>
              <a:rPr lang="ja-JP" altLang="en-US" sz="2500" b="1" i="1" dirty="0">
                <a:solidFill>
                  <a:srgbClr val="800080"/>
                </a:solidFill>
                <a:latin typeface="Arial"/>
                <a:ea typeface="ＭＳ Ｐゴシック" charset="0"/>
                <a:cs typeface="Bookman Old Style" charset="0"/>
                <a:sym typeface="Bookman Old Style" charset="0"/>
              </a:rPr>
              <a:t>’</a:t>
            </a:r>
            <a:endParaRPr lang="en-US" sz="2500" b="1" i="1" dirty="0">
              <a:solidFill>
                <a:srgbClr val="800080"/>
              </a:solidFill>
              <a:latin typeface="Bookman Old Style" charset="0"/>
              <a:ea typeface="ＭＳ Ｐゴシック" charset="0"/>
              <a:cs typeface="Bookman Old Style" charset="0"/>
              <a:sym typeface="Bookman Old Style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ln/>
        </p:spPr>
        <p:txBody>
          <a:bodyPr/>
          <a:lstStyle/>
          <a:p>
            <a:r>
              <a:rPr lang="en-US" dirty="0"/>
              <a:t>The Weak Mixing Angle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9205" y="3776485"/>
            <a:ext cx="9269016" cy="29200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buBlip>
                <a:blip r:embed="rId2"/>
              </a:buBlip>
              <a:tabLst>
                <a:tab pos="1071524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392982" algn="l"/>
              </a:tabLst>
            </a:pPr>
            <a:r>
              <a:rPr lang="en-US" sz="2000" dirty="0">
                <a:solidFill>
                  <a:srgbClr val="003DCC"/>
                </a:solidFill>
                <a:latin typeface="Lucida Grande" charset="0"/>
                <a:cs typeface="Lucida Grande" charset="0"/>
                <a:sym typeface="Lucida Grande" charset="0"/>
              </a:rPr>
              <a:t>Published Measurements</a:t>
            </a:r>
            <a:endParaRPr lang="en-US" sz="2000" dirty="0">
              <a:solidFill>
                <a:srgbClr val="003DCC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  <a:p>
            <a:pPr lvl="1">
              <a:spcBef>
                <a:spcPts val="422"/>
              </a:spcBef>
              <a:buBlip>
                <a:blip r:embed="rId2"/>
              </a:buBlip>
              <a:tabLst>
                <a:tab pos="1071524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392982" algn="l"/>
              </a:tabLst>
            </a:pPr>
            <a:r>
              <a:rPr lang="en-US" sz="2000" dirty="0">
                <a:solidFill>
                  <a:srgbClr val="3F691E"/>
                </a:solidFill>
                <a:latin typeface="Palatino Bold Italic" charset="0"/>
                <a:cs typeface="Palatino Bold Italic" charset="0"/>
                <a:sym typeface="Palatino Bold Italic" charset="0"/>
              </a:rPr>
              <a:t>SLAC E158</a:t>
            </a:r>
            <a:endParaRPr lang="en-US" sz="2000" dirty="0">
              <a:solidFill>
                <a:srgbClr val="3F691E"/>
              </a:solidFill>
              <a:latin typeface="Palatino Bold Italic" charset="0"/>
              <a:ea typeface="ヒラギノ明朝 ProN W6" charset="0"/>
              <a:cs typeface="ヒラギノ明朝 ProN W6" charset="0"/>
              <a:sym typeface="Palatino Bold Italic" charset="0"/>
            </a:endParaRPr>
          </a:p>
          <a:p>
            <a:pPr lvl="1">
              <a:spcBef>
                <a:spcPts val="422"/>
              </a:spcBef>
              <a:buBlip>
                <a:blip r:embed="rId2"/>
              </a:buBlip>
              <a:tabLst>
                <a:tab pos="1071524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392982" algn="l"/>
              </a:tabLst>
            </a:pPr>
            <a:r>
              <a:rPr lang="en-US" sz="2000" baseline="32000" dirty="0">
                <a:solidFill>
                  <a:srgbClr val="3F691E"/>
                </a:solidFill>
                <a:latin typeface="Palatino Bold Italic" charset="0"/>
                <a:cs typeface="Palatino Bold Italic" charset="0"/>
                <a:sym typeface="Palatino Bold Italic" charset="0"/>
              </a:rPr>
              <a:t>133</a:t>
            </a:r>
            <a:r>
              <a:rPr lang="en-US" sz="2000" dirty="0">
                <a:solidFill>
                  <a:srgbClr val="3F691E"/>
                </a:solidFill>
                <a:latin typeface="Palatino Bold Italic" charset="0"/>
                <a:cs typeface="Palatino Bold Italic" charset="0"/>
                <a:sym typeface="Palatino Bold Italic" charset="0"/>
              </a:rPr>
              <a:t>Cs Atomic Parity Violation (APV)</a:t>
            </a:r>
            <a:endParaRPr lang="en-US" sz="2000" dirty="0">
              <a:solidFill>
                <a:srgbClr val="3F691E"/>
              </a:solidFill>
              <a:latin typeface="Palatino Bold Italic" charset="0"/>
              <a:ea typeface="ヒラギノ明朝 ProN W6" charset="0"/>
              <a:cs typeface="ヒラギノ明朝 ProN W6" charset="0"/>
              <a:sym typeface="Palatino Bold Italic" charset="0"/>
            </a:endParaRPr>
          </a:p>
          <a:p>
            <a:pPr lvl="1">
              <a:spcBef>
                <a:spcPts val="422"/>
              </a:spcBef>
              <a:buBlip>
                <a:blip r:embed="rId2"/>
              </a:buBlip>
              <a:tabLst>
                <a:tab pos="1071524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392982" algn="l"/>
              </a:tabLst>
            </a:pPr>
            <a:r>
              <a:rPr lang="en-US" sz="2000" dirty="0" err="1">
                <a:solidFill>
                  <a:srgbClr val="3F691E"/>
                </a:solidFill>
                <a:latin typeface="Palatino Bold Italic" charset="0"/>
                <a:cs typeface="Palatino Bold Italic" charset="0"/>
                <a:sym typeface="Palatino Bold Italic" charset="0"/>
              </a:rPr>
              <a:t>NuTeV</a:t>
            </a:r>
            <a:r>
              <a:rPr lang="en-US" sz="2000" dirty="0">
                <a:solidFill>
                  <a:srgbClr val="3F691E"/>
                </a:solidFill>
                <a:latin typeface="Palatino Bold Italic" charset="0"/>
                <a:cs typeface="Palatino Bold Italic" charset="0"/>
                <a:sym typeface="Palatino Bold Italic" charset="0"/>
              </a:rPr>
              <a:t> result requires careful consideration of nuclear corrections</a:t>
            </a:r>
            <a:endParaRPr lang="en-US" sz="2000" dirty="0">
              <a:solidFill>
                <a:srgbClr val="3F691E"/>
              </a:solidFill>
              <a:latin typeface="Palatino Bold Italic" charset="0"/>
              <a:ea typeface="ヒラギノ明朝 ProN W6" charset="0"/>
              <a:cs typeface="ヒラギノ明朝 ProN W6" charset="0"/>
              <a:sym typeface="Palatino Bold Italic" charset="0"/>
            </a:endParaRPr>
          </a:p>
          <a:p>
            <a:pPr>
              <a:spcBef>
                <a:spcPts val="422"/>
              </a:spcBef>
              <a:buBlip>
                <a:blip r:embed="rId2"/>
              </a:buBlip>
              <a:tabLst>
                <a:tab pos="1071524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392982" algn="l"/>
              </a:tabLst>
            </a:pPr>
            <a:r>
              <a:rPr lang="en-US" sz="2000" dirty="0">
                <a:solidFill>
                  <a:srgbClr val="003DCC"/>
                </a:solidFill>
                <a:latin typeface="Lucida Grande" charset="0"/>
                <a:cs typeface="Lucida Grande" charset="0"/>
                <a:sym typeface="Lucida Grande" charset="0"/>
              </a:rPr>
              <a:t>Current/Future PV Electron Scattering Measurements at </a:t>
            </a:r>
            <a:r>
              <a:rPr lang="en-US" sz="2000" dirty="0" err="1">
                <a:solidFill>
                  <a:srgbClr val="003DCC"/>
                </a:solidFill>
                <a:latin typeface="Lucida Grande" charset="0"/>
                <a:cs typeface="Lucida Grande" charset="0"/>
                <a:sym typeface="Lucida Grande" charset="0"/>
              </a:rPr>
              <a:t>JLab</a:t>
            </a:r>
            <a:endParaRPr lang="en-US" sz="2000" dirty="0">
              <a:solidFill>
                <a:srgbClr val="003DCC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  <a:p>
            <a:pPr lvl="1">
              <a:spcBef>
                <a:spcPts val="422"/>
              </a:spcBef>
              <a:buBlip>
                <a:blip r:embed="rId2"/>
              </a:buBlip>
              <a:tabLst>
                <a:tab pos="1071524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392982" algn="l"/>
              </a:tabLst>
            </a:pPr>
            <a:r>
              <a:rPr lang="en-US" sz="2000" dirty="0">
                <a:solidFill>
                  <a:srgbClr val="3F691E"/>
                </a:solidFill>
                <a:latin typeface="Palatino Bold Italic" charset="0"/>
                <a:cs typeface="Palatino Bold Italic" charset="0"/>
                <a:sym typeface="Palatino Bold Italic" charset="0"/>
              </a:rPr>
              <a:t>e-q measurements: </a:t>
            </a:r>
            <a:r>
              <a:rPr lang="en-US" sz="2000" dirty="0" err="1">
                <a:solidFill>
                  <a:srgbClr val="3F691E"/>
                </a:solidFill>
                <a:latin typeface="Palatino Bold Italic" charset="0"/>
                <a:cs typeface="Palatino Bold Italic" charset="0"/>
                <a:sym typeface="Palatino Bold Italic" charset="0"/>
              </a:rPr>
              <a:t>QWeak</a:t>
            </a:r>
            <a:r>
              <a:rPr lang="en-US" sz="2000" dirty="0">
                <a:solidFill>
                  <a:srgbClr val="3F691E"/>
                </a:solidFill>
                <a:latin typeface="Palatino Bold Italic" charset="0"/>
                <a:cs typeface="Palatino Bold Italic" charset="0"/>
                <a:sym typeface="Palatino Bold Italic" charset="0"/>
              </a:rPr>
              <a:t> (elastic e-p) and </a:t>
            </a:r>
            <a:r>
              <a:rPr lang="en-US" sz="2000" dirty="0">
                <a:solidFill>
                  <a:srgbClr val="6E0500"/>
                </a:solidFill>
                <a:latin typeface="Palatino Bold Italic" charset="0"/>
                <a:cs typeface="Palatino Bold Italic" charset="0"/>
                <a:sym typeface="Palatino Bold Italic" charset="0"/>
              </a:rPr>
              <a:t>SOLID (DIS)</a:t>
            </a:r>
            <a:endParaRPr lang="en-US" sz="2000" dirty="0">
              <a:solidFill>
                <a:srgbClr val="6E0500"/>
              </a:solidFill>
              <a:latin typeface="Palatino Bold Italic" charset="0"/>
              <a:ea typeface="ヒラギノ明朝 ProN W6" charset="0"/>
              <a:cs typeface="ヒラギノ明朝 ProN W6" charset="0"/>
              <a:sym typeface="Palatino Bold Italic" charset="0"/>
            </a:endParaRPr>
          </a:p>
          <a:p>
            <a:pPr lvl="1">
              <a:spcBef>
                <a:spcPts val="422"/>
              </a:spcBef>
              <a:buBlip>
                <a:blip r:embed="rId2"/>
              </a:buBlip>
              <a:tabLst>
                <a:tab pos="1071524" algn="l"/>
                <a:tab pos="1392982" algn="l"/>
                <a:tab pos="1392982" algn="l"/>
                <a:tab pos="1392982" algn="l"/>
                <a:tab pos="1071524" algn="l"/>
                <a:tab pos="1392982" algn="l"/>
                <a:tab pos="1392982" algn="l"/>
              </a:tabLst>
            </a:pPr>
            <a:r>
              <a:rPr lang="en-US" sz="2000" dirty="0">
                <a:solidFill>
                  <a:srgbClr val="3F691E"/>
                </a:solidFill>
                <a:latin typeface="Palatino Bold Italic" charset="0"/>
                <a:cs typeface="Palatino Bold Italic" charset="0"/>
                <a:sym typeface="Palatino Bold Italic" charset="0"/>
              </a:rPr>
              <a:t>Improve on E158 by a factor of 5 (MOLLER)</a:t>
            </a:r>
            <a:endParaRPr lang="en-US" sz="2000" dirty="0">
              <a:solidFill>
                <a:srgbClr val="3F691E"/>
              </a:solidFill>
              <a:latin typeface="Palatino Bold Italic" charset="0"/>
              <a:ea typeface="ヒラギノ明朝 ProN W6" charset="0"/>
              <a:cs typeface="ヒラギノ明朝 ProN W6" charset="0"/>
              <a:sym typeface="Palatino Bold Italic" charset="0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8A27-004F-AF4D-9C04-CCDDF2669561}" type="slidenum">
              <a:rPr lang="en-US"/>
              <a:pPr/>
              <a:t>12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56" y="1279178"/>
            <a:ext cx="5332139" cy="361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0" y="1276945"/>
            <a:ext cx="4027289" cy="1214438"/>
            <a:chOff x="0" y="0"/>
            <a:chExt cx="3608" cy="1088"/>
          </a:xfrm>
        </p:grpSpPr>
        <p:pic>
          <p:nvPicPr>
            <p:cNvPr id="17412" name="Pictur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08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 rot="10800000" flipH="1">
              <a:off x="485" y="324"/>
              <a:ext cx="582" cy="27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 rot="10800000">
              <a:off x="1649" y="417"/>
              <a:ext cx="48" cy="18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 rot="10800000">
              <a:off x="2474" y="324"/>
              <a:ext cx="582" cy="371"/>
            </a:xfrm>
            <a:prstGeom prst="line">
              <a:avLst/>
            </a:prstGeom>
            <a:noFill/>
            <a:ln w="25400" cap="flat">
              <a:solidFill>
                <a:srgbClr val="8D0029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7417" name="Rectangle 9"/>
          <p:cNvSpPr>
            <a:spLocks/>
          </p:cNvSpPr>
          <p:nvPr/>
        </p:nvSpPr>
        <p:spPr bwMode="auto">
          <a:xfrm>
            <a:off x="1238994" y="1304851"/>
            <a:ext cx="289099" cy="579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8" name="Rectangle 10"/>
          <p:cNvSpPr>
            <a:spLocks/>
          </p:cNvSpPr>
          <p:nvPr/>
        </p:nvSpPr>
        <p:spPr bwMode="auto">
          <a:xfrm>
            <a:off x="1230065" y="1362894"/>
            <a:ext cx="296912" cy="46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2500" b="1" i="1">
                <a:solidFill>
                  <a:srgbClr val="8828FF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T</a:t>
            </a:r>
          </a:p>
        </p:txBody>
      </p:sp>
      <p:sp>
        <p:nvSpPr>
          <p:cNvPr id="17419" name="Rectangle 11"/>
          <p:cNvSpPr>
            <a:spLocks/>
          </p:cNvSpPr>
          <p:nvPr/>
        </p:nvSpPr>
        <p:spPr bwMode="auto">
          <a:xfrm>
            <a:off x="169664" y="2607469"/>
            <a:ext cx="3696891" cy="98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>
              <a:buClr>
                <a:srgbClr val="0000D0"/>
              </a:buClr>
              <a:buSzPct val="125000"/>
              <a:buFont typeface="Times" charset="0"/>
              <a:buChar char="•"/>
            </a:pPr>
            <a:r>
              <a:rPr lang="en-US" sz="2000" b="1" i="1">
                <a:solidFill>
                  <a:srgbClr val="0000D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γ-γ loop is the running of α</a:t>
            </a:r>
            <a:r>
              <a:rPr lang="en-US" sz="2000" b="1" i="1" baseline="-6000">
                <a:solidFill>
                  <a:srgbClr val="0000D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EM</a:t>
            </a:r>
            <a:endParaRPr lang="en-US" sz="2000" b="1" i="1">
              <a:solidFill>
                <a:srgbClr val="0000D0"/>
              </a:solidFill>
              <a:latin typeface="Times" charset="0"/>
              <a:ea typeface="ＭＳ Ｐゴシック" charset="0"/>
              <a:cs typeface="Times" charset="0"/>
              <a:sym typeface="Times" charset="0"/>
            </a:endParaRPr>
          </a:p>
          <a:p>
            <a:pPr marL="27905">
              <a:buClr>
                <a:srgbClr val="0000D0"/>
              </a:buClr>
              <a:buSzPct val="125000"/>
              <a:buFont typeface="Times" charset="0"/>
              <a:buChar char="•"/>
            </a:pPr>
            <a:r>
              <a:rPr lang="en-US" sz="2000" b="1" i="1">
                <a:solidFill>
                  <a:srgbClr val="0000D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W-W loop provides indirect m</a:t>
            </a:r>
            <a:r>
              <a:rPr lang="en-US" sz="2000" b="1" i="1" baseline="-6000">
                <a:solidFill>
                  <a:srgbClr val="0000D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t</a:t>
            </a:r>
            <a:endParaRPr lang="en-US" sz="2000" b="1" i="1">
              <a:solidFill>
                <a:srgbClr val="0000D0"/>
              </a:solidFill>
              <a:latin typeface="Times" charset="0"/>
              <a:ea typeface="ＭＳ Ｐゴシック" charset="0"/>
              <a:cs typeface="Times" charset="0"/>
              <a:sym typeface="Times" charset="0"/>
            </a:endParaRPr>
          </a:p>
          <a:p>
            <a:pPr marL="27905">
              <a:buClr>
                <a:srgbClr val="0000D0"/>
              </a:buClr>
              <a:buSzPct val="125000"/>
              <a:buFont typeface="Times" charset="0"/>
              <a:buChar char="•"/>
            </a:pPr>
            <a:r>
              <a:rPr lang="en-US" sz="2000" b="1" i="1">
                <a:solidFill>
                  <a:srgbClr val="0000D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γ-Z loop is the running of sin</a:t>
            </a:r>
            <a:r>
              <a:rPr lang="en-US" sz="2000" b="1" i="1" baseline="32000">
                <a:solidFill>
                  <a:srgbClr val="0000D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2</a:t>
            </a:r>
            <a:r>
              <a:rPr lang="en-US" sz="2000" b="1" i="1">
                <a:solidFill>
                  <a:srgbClr val="0000D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θ</a:t>
            </a:r>
            <a:r>
              <a:rPr lang="en-US" sz="2000" b="1" i="1" baseline="-6000">
                <a:solidFill>
                  <a:srgbClr val="0000D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W</a:t>
            </a:r>
          </a:p>
        </p:txBody>
      </p:sp>
      <p:sp>
        <p:nvSpPr>
          <p:cNvPr id="17420" name="Rectangle 12"/>
          <p:cNvSpPr>
            <a:spLocks/>
          </p:cNvSpPr>
          <p:nvPr/>
        </p:nvSpPr>
        <p:spPr bwMode="auto">
          <a:xfrm>
            <a:off x="69205" y="884039"/>
            <a:ext cx="9027914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700" b="1">
                <a:solidFill>
                  <a:srgbClr val="333399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Running of θ</a:t>
            </a:r>
            <a:r>
              <a:rPr lang="en-US" sz="1700" b="1" baseline="-6000">
                <a:solidFill>
                  <a:srgbClr val="333399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W </a:t>
            </a:r>
            <a:r>
              <a:rPr lang="en-US" sz="1700">
                <a:solidFill>
                  <a:srgbClr val="0000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: Bookkeeping to check consistency of various measurements</a:t>
            </a:r>
          </a:p>
        </p:txBody>
      </p:sp>
      <p:sp>
        <p:nvSpPr>
          <p:cNvPr id="17421" name="Rectangle 13"/>
          <p:cNvSpPr>
            <a:spLocks/>
          </p:cNvSpPr>
          <p:nvPr/>
        </p:nvSpPr>
        <p:spPr bwMode="auto">
          <a:xfrm>
            <a:off x="6799957" y="4204081"/>
            <a:ext cx="50559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SOLID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533400"/>
            <a:ext cx="82677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2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uTeV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7272" b="5332"/>
          <a:stretch/>
        </p:blipFill>
        <p:spPr>
          <a:xfrm>
            <a:off x="466085" y="774590"/>
            <a:ext cx="8229600" cy="5577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2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about </a:t>
            </a:r>
            <a:r>
              <a:rPr lang="en-US" dirty="0" err="1" smtClean="0"/>
              <a:t>NuTeV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 PAVI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205A-9182-4C41-83D2-99AE3D5CF64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24850" y="1456360"/>
            <a:ext cx="241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Apologies to J. </a:t>
            </a:r>
            <a:r>
              <a:rPr lang="en-US" dirty="0" err="1" smtClean="0"/>
              <a:t>Erler</a:t>
            </a:r>
            <a:r>
              <a:rPr lang="en-US" dirty="0" smtClean="0"/>
              <a:t> for </a:t>
            </a:r>
            <a:r>
              <a:rPr lang="en-US" dirty="0" err="1" smtClean="0"/>
              <a:t>photoshopping</a:t>
            </a:r>
            <a:r>
              <a:rPr lang="en-US" dirty="0" smtClean="0"/>
              <a:t> his plot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2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2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about </a:t>
            </a:r>
            <a:r>
              <a:rPr lang="en-US" dirty="0" err="1" smtClean="0"/>
              <a:t>NuTeV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 PAVI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205A-9182-4C41-83D2-99AE3D5CF64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 descr="NuTeV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7273" b="5333"/>
          <a:stretch/>
        </p:blipFill>
        <p:spPr>
          <a:xfrm>
            <a:off x="466085" y="774590"/>
            <a:ext cx="8229600" cy="557784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616321" y="2970975"/>
            <a:ext cx="2949627" cy="1083532"/>
            <a:chOff x="5616321" y="2970975"/>
            <a:chExt cx="2949627" cy="1083532"/>
          </a:xfrm>
        </p:grpSpPr>
        <p:sp>
          <p:nvSpPr>
            <p:cNvPr id="11" name="Right Brace 10"/>
            <p:cNvSpPr/>
            <p:nvPr/>
          </p:nvSpPr>
          <p:spPr bwMode="auto">
            <a:xfrm>
              <a:off x="5616321" y="2970975"/>
              <a:ext cx="256347" cy="1083532"/>
            </a:xfrm>
            <a:prstGeom prst="rightBrac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07295" y="3092518"/>
              <a:ext cx="2658653" cy="83099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p-n CSV and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isoscaler</a:t>
              </a:r>
              <a:r>
                <a:rPr lang="en-US" sz="1600" dirty="0" smtClean="0">
                  <a:solidFill>
                    <a:srgbClr val="000000"/>
                  </a:solidFill>
                </a:rPr>
                <a:t> CSV</a:t>
              </a:r>
            </a:p>
            <a:p>
              <a:r>
                <a:rPr lang="en-US" sz="1600" dirty="0" err="1" smtClean="0">
                  <a:solidFill>
                    <a:srgbClr val="000000"/>
                  </a:solidFill>
                </a:rPr>
                <a:t>Bentz</a:t>
              </a:r>
              <a:r>
                <a:rPr lang="en-US" sz="1600" dirty="0" smtClean="0">
                  <a:solidFill>
                    <a:srgbClr val="000000"/>
                  </a:solidFill>
                </a:rPr>
                <a:t>,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Cloet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Londergan</a:t>
              </a:r>
              <a:r>
                <a:rPr lang="en-US" sz="1600" dirty="0" smtClean="0">
                  <a:solidFill>
                    <a:srgbClr val="000000"/>
                  </a:solidFill>
                </a:rPr>
                <a:t>, Thomas </a:t>
              </a:r>
              <a:r>
                <a:rPr lang="hu-HU" sz="1600" dirty="0" smtClean="0">
                  <a:solidFill>
                    <a:srgbClr val="000000"/>
                  </a:solidFill>
                </a:rPr>
                <a:t>PLB693 462 2010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124850" y="1456360"/>
            <a:ext cx="241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Apologies to J. </a:t>
            </a:r>
            <a:r>
              <a:rPr lang="en-US" dirty="0" err="1" smtClean="0"/>
              <a:t>Erler</a:t>
            </a:r>
            <a:r>
              <a:rPr lang="en-US" dirty="0" smtClean="0"/>
              <a:t> for </a:t>
            </a:r>
            <a:r>
              <a:rPr lang="en-US" dirty="0" err="1" smtClean="0"/>
              <a:t>photoshopping</a:t>
            </a:r>
            <a:r>
              <a:rPr lang="en-US" dirty="0" smtClean="0"/>
              <a:t> his plot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8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uTeV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7273" b="5333"/>
          <a:stretch/>
        </p:blipFill>
        <p:spPr>
          <a:xfrm>
            <a:off x="466085" y="774590"/>
            <a:ext cx="8229600" cy="5577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2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about </a:t>
            </a:r>
            <a:r>
              <a:rPr lang="en-US" dirty="0" err="1" smtClean="0"/>
              <a:t>NuTeV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 September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 PAVI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205A-9182-4C41-83D2-99AE3D5CF64C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616321" y="2970975"/>
            <a:ext cx="2949627" cy="1083532"/>
            <a:chOff x="5616321" y="2970975"/>
            <a:chExt cx="2949627" cy="1083532"/>
          </a:xfrm>
        </p:grpSpPr>
        <p:sp>
          <p:nvSpPr>
            <p:cNvPr id="11" name="Right Brace 10"/>
            <p:cNvSpPr/>
            <p:nvPr/>
          </p:nvSpPr>
          <p:spPr bwMode="auto">
            <a:xfrm>
              <a:off x="5616321" y="2970975"/>
              <a:ext cx="256347" cy="1083532"/>
            </a:xfrm>
            <a:prstGeom prst="rightBrac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07295" y="3092518"/>
              <a:ext cx="2658653" cy="83099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p-n CSV and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isoscaler</a:t>
              </a:r>
              <a:r>
                <a:rPr lang="en-US" sz="1600" dirty="0" smtClean="0">
                  <a:solidFill>
                    <a:srgbClr val="000000"/>
                  </a:solidFill>
                </a:rPr>
                <a:t> CSV</a:t>
              </a:r>
            </a:p>
            <a:p>
              <a:r>
                <a:rPr lang="en-US" sz="1600" dirty="0" err="1" smtClean="0">
                  <a:solidFill>
                    <a:srgbClr val="000000"/>
                  </a:solidFill>
                </a:rPr>
                <a:t>Bentz</a:t>
              </a:r>
              <a:r>
                <a:rPr lang="en-US" sz="1600" dirty="0" smtClean="0">
                  <a:solidFill>
                    <a:srgbClr val="000000"/>
                  </a:solidFill>
                </a:rPr>
                <a:t>,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Cloet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</a:rPr>
                <a:t>Londergan</a:t>
              </a:r>
              <a:r>
                <a:rPr lang="en-US" sz="1600" dirty="0" smtClean="0">
                  <a:solidFill>
                    <a:srgbClr val="000000"/>
                  </a:solidFill>
                </a:rPr>
                <a:t>, Thomas </a:t>
              </a:r>
              <a:r>
                <a:rPr lang="hu-HU" sz="1600" dirty="0" smtClean="0">
                  <a:solidFill>
                    <a:srgbClr val="000000"/>
                  </a:solidFill>
                </a:rPr>
                <a:t>PLB693 462 2010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17244" y="4148651"/>
            <a:ext cx="3005324" cy="1083532"/>
            <a:chOff x="5616321" y="2970975"/>
            <a:chExt cx="3005324" cy="1083532"/>
          </a:xfrm>
        </p:grpSpPr>
        <p:sp>
          <p:nvSpPr>
            <p:cNvPr id="14" name="Right Brace 13"/>
            <p:cNvSpPr/>
            <p:nvPr/>
          </p:nvSpPr>
          <p:spPr bwMode="auto">
            <a:xfrm>
              <a:off x="5616321" y="2970975"/>
              <a:ext cx="256347" cy="1083532"/>
            </a:xfrm>
            <a:prstGeom prst="rightBrac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07295" y="3185725"/>
              <a:ext cx="2714350" cy="584776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Flavor Dependent Shadowing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Brodsky </a:t>
              </a:r>
              <a:r>
                <a:rPr lang="en-US" sz="1600" dirty="0" smtClean="0"/>
                <a:t>PRD70 </a:t>
              </a:r>
              <a:r>
                <a:rPr lang="en-US" sz="1600" dirty="0"/>
                <a:t>(2004) 116003 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124850" y="1456360"/>
            <a:ext cx="241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Apologies to J. </a:t>
            </a:r>
            <a:r>
              <a:rPr lang="en-US" dirty="0" err="1" smtClean="0"/>
              <a:t>Erler</a:t>
            </a:r>
            <a:r>
              <a:rPr lang="en-US" dirty="0" smtClean="0"/>
              <a:t> for </a:t>
            </a:r>
            <a:r>
              <a:rPr lang="en-US" dirty="0" err="1" smtClean="0"/>
              <a:t>photoshopping</a:t>
            </a:r>
            <a:r>
              <a:rPr lang="en-US" dirty="0" smtClean="0"/>
              <a:t> his plot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1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>
          <a:xfrm>
            <a:off x="476845" y="127000"/>
            <a:ext cx="8229600" cy="966082"/>
          </a:xfrm>
          <a:ln/>
        </p:spPr>
        <p:txBody>
          <a:bodyPr/>
          <a:lstStyle/>
          <a:p>
            <a:r>
              <a:rPr lang="en-US" dirty="0"/>
              <a:t>Charge Symmetry Violation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25356" y="888725"/>
            <a:ext cx="4973836" cy="13394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26788" tIns="26788" rIns="26788" bIns="26788" numCol="1" anchor="t" anchorCtr="0" compatLnSpc="1">
            <a:prstTxWarp prst="textNoShape">
              <a:avLst/>
            </a:prstTxWarp>
            <a:normAutofit/>
          </a:bodyPr>
          <a:lstStyle/>
          <a:p>
            <a:pPr marL="142870" indent="0">
              <a:buNone/>
              <a:tabLst>
                <a:tab pos="2223413" algn="l"/>
                <a:tab pos="2223413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 Bold" charset="0"/>
                <a:cs typeface="Calibri Bold" charset="0"/>
                <a:sym typeface="Calibri Bold" charset="0"/>
              </a:rPr>
              <a:t>We already know CSV exists:</a:t>
            </a:r>
            <a:endParaRPr lang="en-US" sz="1700" dirty="0">
              <a:solidFill>
                <a:srgbClr val="000000"/>
              </a:solidFill>
              <a:latin typeface="Calibri Bold" charset="0"/>
              <a:ea typeface="ヒラギノ角ゴ ProN W6" charset="0"/>
              <a:cs typeface="ヒラギノ角ゴ ProN W6" charset="0"/>
              <a:sym typeface="Calibri Bold" charset="0"/>
            </a:endParaRPr>
          </a:p>
          <a:p>
            <a:pPr marL="142870" indent="196446">
              <a:spcBef>
                <a:spcPts val="70"/>
              </a:spcBef>
              <a:buClr>
                <a:srgbClr val="1F497D"/>
              </a:buClr>
              <a:buFont typeface="Wingdings" charset="0"/>
              <a:buChar char="§"/>
              <a:tabLst>
                <a:tab pos="2223413" algn="l"/>
                <a:tab pos="2223413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u-d mass difference    </a:t>
            </a:r>
            <a:r>
              <a:rPr lang="en-US" sz="1700" dirty="0" err="1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δm</a:t>
            </a:r>
            <a:r>
              <a:rPr lang="en-US" sz="17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 = m</a:t>
            </a:r>
            <a:r>
              <a:rPr lang="en-US" sz="1700" baseline="-200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d</a:t>
            </a:r>
            <a:r>
              <a:rPr lang="en-US" sz="17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-m</a:t>
            </a:r>
            <a:r>
              <a:rPr lang="en-US" sz="1700" baseline="-200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u </a:t>
            </a:r>
            <a:r>
              <a:rPr lang="en-US" sz="17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≈ 4 MeV</a:t>
            </a:r>
            <a:endParaRPr lang="en-US" sz="1700" dirty="0">
              <a:solidFill>
                <a:srgbClr val="000000"/>
              </a:solidFill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  <a:p>
            <a:pPr marL="142870" indent="0">
              <a:spcBef>
                <a:spcPts val="70"/>
              </a:spcBef>
              <a:buNone/>
              <a:tabLst>
                <a:tab pos="2223413" algn="l"/>
                <a:tab pos="2223413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rPr>
              <a:t>	</a:t>
            </a:r>
            <a:r>
              <a:rPr lang="en-US" sz="1700" dirty="0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δM</a:t>
            </a:r>
            <a:r>
              <a:rPr lang="en-US" sz="1700" dirty="0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= </a:t>
            </a:r>
            <a:r>
              <a:rPr lang="en-US" sz="1700" dirty="0" err="1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M</a:t>
            </a:r>
            <a:r>
              <a:rPr lang="en-US" sz="1700" baseline="-20000" dirty="0" err="1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n</a:t>
            </a:r>
            <a:r>
              <a:rPr lang="en-US" sz="1700" dirty="0" err="1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-M</a:t>
            </a:r>
            <a:r>
              <a:rPr lang="en-US" sz="1700" baseline="-20000" dirty="0" err="1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p</a:t>
            </a:r>
            <a:r>
              <a:rPr lang="en-US" sz="1700" baseline="-200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≈ 1.3 MeV</a:t>
            </a:r>
            <a:endParaRPr lang="en-US" sz="1700" dirty="0">
              <a:solidFill>
                <a:srgbClr val="000000"/>
              </a:solidFill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  <a:p>
            <a:pPr marL="142870" indent="196446">
              <a:spcBef>
                <a:spcPts val="70"/>
              </a:spcBef>
              <a:buClr>
                <a:srgbClr val="1F497D"/>
              </a:buClr>
              <a:buFont typeface="Wingdings" charset="0"/>
              <a:buChar char="§"/>
              <a:tabLst>
                <a:tab pos="2223413" algn="l"/>
                <a:tab pos="2223413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electromagnetic effects</a:t>
            </a:r>
            <a:endParaRPr lang="en-US" sz="1700" dirty="0">
              <a:solidFill>
                <a:srgbClr val="000000"/>
              </a:solidFill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4727-4CF5-6B4F-994C-52B33A0E40B7}" type="slidenum">
              <a:rPr lang="en-US"/>
              <a:pPr/>
              <a:t>17</a:t>
            </a:fld>
            <a:endParaRPr lang="en-US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984" y="2411015"/>
            <a:ext cx="1151930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/>
          </p:cNvSpPr>
          <p:nvPr/>
        </p:nvSpPr>
        <p:spPr bwMode="auto">
          <a:xfrm>
            <a:off x="5774160" y="2944565"/>
            <a:ext cx="2811735" cy="3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6788" tIns="26788" rIns="26788" bIns="26788"/>
          <a:lstStyle/>
          <a:p>
            <a:pPr algn="l"/>
            <a:r>
              <a:rPr lang="en-US">
                <a:solidFill>
                  <a:srgbClr val="80008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For A</a:t>
            </a:r>
            <a:r>
              <a:rPr lang="en-US" baseline="-21000">
                <a:solidFill>
                  <a:srgbClr val="80008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PV</a:t>
            </a:r>
            <a:r>
              <a:rPr lang="en-US">
                <a:solidFill>
                  <a:srgbClr val="80008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in electron-</a:t>
            </a:r>
            <a:r>
              <a:rPr lang="en-US" baseline="30000">
                <a:solidFill>
                  <a:srgbClr val="80008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</a:t>
            </a:r>
            <a:r>
              <a:rPr lang="en-US">
                <a:solidFill>
                  <a:srgbClr val="80008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 DIS </a:t>
            </a:r>
          </a:p>
        </p:txBody>
      </p:sp>
      <p:pic>
        <p:nvPicPr>
          <p:cNvPr id="2355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54" y="1279178"/>
            <a:ext cx="4284018" cy="67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631" y="2221260"/>
            <a:ext cx="3251522" cy="68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7" name="AutoShape 5"/>
          <p:cNvSpPr>
            <a:spLocks/>
          </p:cNvSpPr>
          <p:nvPr/>
        </p:nvSpPr>
        <p:spPr bwMode="auto">
          <a:xfrm>
            <a:off x="6969622" y="1955602"/>
            <a:ext cx="137294" cy="36276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2563"/>
                </a:moveTo>
                <a:lnTo>
                  <a:pt x="5400" y="12563"/>
                </a:lnTo>
                <a:lnTo>
                  <a:pt x="5400" y="0"/>
                </a:lnTo>
                <a:lnTo>
                  <a:pt x="16200" y="0"/>
                </a:lnTo>
                <a:lnTo>
                  <a:pt x="16200" y="12563"/>
                </a:lnTo>
                <a:lnTo>
                  <a:pt x="21600" y="12563"/>
                </a:lnTo>
                <a:lnTo>
                  <a:pt x="10800" y="21600"/>
                </a:lnTo>
                <a:close/>
                <a:moveTo>
                  <a:pt x="0" y="12563"/>
                </a:moveTo>
              </a:path>
            </a:pathLst>
          </a:custGeom>
          <a:solidFill>
            <a:srgbClr val="A6C4DE"/>
          </a:solidFill>
          <a:ln w="9525" cap="flat">
            <a:solidFill>
              <a:srgbClr val="40404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3560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9" y="3479230"/>
            <a:ext cx="4714875" cy="3196828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1" name="Rectangle 9"/>
          <p:cNvSpPr>
            <a:spLocks/>
          </p:cNvSpPr>
          <p:nvPr/>
        </p:nvSpPr>
        <p:spPr bwMode="auto">
          <a:xfrm>
            <a:off x="232172" y="2268140"/>
            <a:ext cx="3884414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142870" indent="-142870">
              <a:buClr>
                <a:srgbClr val="333399"/>
              </a:buClr>
              <a:buSzPct val="100000"/>
              <a:buFont typeface="Arial Rounded MT Bold" charset="0"/>
              <a:buChar char="•"/>
            </a:pPr>
            <a:r>
              <a:rPr lang="en-US">
                <a:solidFill>
                  <a:srgbClr val="3333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Direct sensitivity to parton-level CSV</a:t>
            </a:r>
          </a:p>
          <a:p>
            <a:pPr marL="142870" indent="-142870">
              <a:buClr>
                <a:srgbClr val="333399"/>
              </a:buClr>
              <a:buSzPct val="100000"/>
              <a:buFont typeface="Arial Rounded MT Bold" charset="0"/>
              <a:buChar char="•"/>
            </a:pPr>
            <a:r>
              <a:rPr lang="en-US">
                <a:solidFill>
                  <a:srgbClr val="3333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Important implications for PDF</a:t>
            </a:r>
            <a:r>
              <a:rPr lang="ja-JP" altLang="en-US">
                <a:solidFill>
                  <a:srgbClr val="333399"/>
                </a:solidFill>
                <a:latin typeface="Arial"/>
                <a:ea typeface="ＭＳ Ｐゴシック" charset="0"/>
                <a:cs typeface="Calibri Bold" charset="0"/>
                <a:sym typeface="Calibri Bold" charset="0"/>
              </a:rPr>
              <a:t>’</a:t>
            </a:r>
            <a:r>
              <a:rPr lang="en-US">
                <a:solidFill>
                  <a:srgbClr val="3333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</a:t>
            </a:r>
          </a:p>
          <a:p>
            <a:pPr marL="142870" indent="-142870">
              <a:buClr>
                <a:srgbClr val="333399"/>
              </a:buClr>
              <a:buSzPct val="100000"/>
              <a:buFont typeface="Arial Rounded MT Bold" charset="0"/>
              <a:buChar char="•"/>
            </a:pPr>
            <a:r>
              <a:rPr lang="en-US">
                <a:solidFill>
                  <a:srgbClr val="333399"/>
                </a:solidFill>
                <a:latin typeface="Calibri Bold Italic" charset="0"/>
                <a:ea typeface="ＭＳ Ｐゴシック" charset="0"/>
                <a:cs typeface="Calibri Bold Italic" charset="0"/>
                <a:sym typeface="Calibri Bold Italic" charset="0"/>
              </a:rPr>
              <a:t>Could be</a:t>
            </a:r>
            <a:r>
              <a:rPr lang="en-US">
                <a:solidFill>
                  <a:srgbClr val="3333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partial explanation of the NuTeV anomaly</a:t>
            </a:r>
          </a:p>
        </p:txBody>
      </p:sp>
      <p:grpSp>
        <p:nvGrpSpPr>
          <p:cNvPr id="23567" name="Group 15"/>
          <p:cNvGrpSpPr>
            <a:grpSpLocks/>
          </p:cNvGrpSpPr>
          <p:nvPr/>
        </p:nvGrpSpPr>
        <p:grpSpPr bwMode="auto">
          <a:xfrm>
            <a:off x="5482828" y="4018359"/>
            <a:ext cx="3223617" cy="2119685"/>
            <a:chOff x="0" y="4"/>
            <a:chExt cx="2888" cy="1899"/>
          </a:xfrm>
        </p:grpSpPr>
        <p:pic>
          <p:nvPicPr>
            <p:cNvPr id="23562" name="Picture 10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4" t="8418" r="6100" b="1910"/>
            <a:stretch>
              <a:fillRect/>
            </a:stretch>
          </p:blipFill>
          <p:spPr bwMode="auto">
            <a:xfrm>
              <a:off x="0" y="4"/>
              <a:ext cx="2888" cy="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3" name="Rectangle 11"/>
            <p:cNvSpPr>
              <a:spLocks/>
            </p:cNvSpPr>
            <p:nvPr/>
          </p:nvSpPr>
          <p:spPr bwMode="auto">
            <a:xfrm>
              <a:off x="2148" y="396"/>
              <a:ext cx="434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500">
                  <a:solidFill>
                    <a:srgbClr val="F915FF"/>
                  </a:solidFill>
                  <a:latin typeface="Gill Sans" charset="0"/>
                  <a:ea typeface="ＭＳ Ｐゴシック" charset="0"/>
                  <a:cs typeface="Lucida Grande" charset="0"/>
                  <a:sym typeface="Gill Sans" charset="0"/>
                </a:rPr>
                <a:t>δd</a:t>
              </a:r>
            </a:p>
          </p:txBody>
        </p:sp>
        <p:sp>
          <p:nvSpPr>
            <p:cNvPr id="23564" name="Rectangle 12"/>
            <p:cNvSpPr>
              <a:spLocks/>
            </p:cNvSpPr>
            <p:nvPr/>
          </p:nvSpPr>
          <p:spPr bwMode="auto">
            <a:xfrm>
              <a:off x="2286" y="1172"/>
              <a:ext cx="431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500">
                  <a:solidFill>
                    <a:srgbClr val="00FF80"/>
                  </a:solidFill>
                  <a:latin typeface="Gill Sans" charset="0"/>
                  <a:ea typeface="ＭＳ Ｐゴシック" charset="0"/>
                  <a:cs typeface="Lucida Grande" charset="0"/>
                  <a:sym typeface="Gill Sans" charset="0"/>
                </a:rPr>
                <a:t>δu</a:t>
              </a:r>
            </a:p>
          </p:txBody>
        </p:sp>
        <p:sp>
          <p:nvSpPr>
            <p:cNvPr id="23565" name="Rectangle 13"/>
            <p:cNvSpPr>
              <a:spLocks/>
            </p:cNvSpPr>
            <p:nvPr/>
          </p:nvSpPr>
          <p:spPr bwMode="auto">
            <a:xfrm>
              <a:off x="301" y="21"/>
              <a:ext cx="2179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3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bag model (solid) Radionov et al.</a:t>
              </a:r>
            </a:p>
            <a:p>
              <a:pPr algn="l"/>
              <a:r>
                <a:rPr lang="en-US" sz="1300">
                  <a:solidFill>
                    <a:srgbClr val="000000"/>
                  </a:solidFill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QED splitting (dashed) Glueck et al.</a:t>
              </a:r>
            </a:p>
          </p:txBody>
        </p:sp>
        <p:sp>
          <p:nvSpPr>
            <p:cNvPr id="23566" name="Rectangle 14"/>
            <p:cNvSpPr>
              <a:spLocks/>
            </p:cNvSpPr>
            <p:nvPr/>
          </p:nvSpPr>
          <p:spPr bwMode="auto">
            <a:xfrm>
              <a:off x="2536" y="1682"/>
              <a:ext cx="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Arial Rounded MT Bold" charset="0"/>
                  <a:ea typeface="ＭＳ Ｐゴシック" charset="0"/>
                  <a:cs typeface="Arial Rounded MT Bold" charset="0"/>
                  <a:sym typeface="Arial Rounded MT Bold" charset="0"/>
                </a:rPr>
                <a:t>x</a:t>
              </a:r>
            </a:p>
          </p:txBody>
        </p:sp>
      </p:grpSp>
      <p:sp>
        <p:nvSpPr>
          <p:cNvPr id="23568" name="Rectangle 16"/>
          <p:cNvSpPr>
            <a:spLocks/>
          </p:cNvSpPr>
          <p:nvPr/>
        </p:nvSpPr>
        <p:spPr bwMode="auto">
          <a:xfrm>
            <a:off x="4982766" y="3351982"/>
            <a:ext cx="3973711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Sensitivity will be enhanced if </a:t>
            </a:r>
            <a:r>
              <a:rPr lang="en-US" sz="1700">
                <a:latin typeface="Calibri Bold Italic" charset="0"/>
                <a:ea typeface="ＭＳ Ｐゴシック" charset="0"/>
                <a:cs typeface="Calibri Bold Italic" charset="0"/>
                <a:sym typeface="Calibri Bold Italic" charset="0"/>
              </a:rPr>
              <a:t>u+d</a:t>
            </a:r>
            <a:r>
              <a:rPr lang="en-US" sz="170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falls off more rapidly than </a:t>
            </a:r>
            <a:r>
              <a:rPr lang="en-US" sz="1700">
                <a:latin typeface="Calibri Italic" charset="0"/>
                <a:ea typeface="ＭＳ Ｐゴシック" charset="0"/>
                <a:cs typeface="Calibri Italic" charset="0"/>
                <a:sym typeface="Calibri Italic" charset="0"/>
              </a:rPr>
              <a:t>δ</a:t>
            </a:r>
            <a:r>
              <a:rPr lang="en-US" sz="1700">
                <a:latin typeface="Calibri Bold Italic" charset="0"/>
                <a:ea typeface="ＭＳ Ｐゴシック" charset="0"/>
                <a:cs typeface="Calibri Bold Italic" charset="0"/>
                <a:sym typeface="Calibri Bold Italic" charset="0"/>
              </a:rPr>
              <a:t>u-</a:t>
            </a:r>
            <a:r>
              <a:rPr lang="en-US" sz="1700">
                <a:latin typeface="Calibri Italic" charset="0"/>
                <a:ea typeface="ＭＳ Ｐゴシック" charset="0"/>
                <a:cs typeface="Calibri Italic" charset="0"/>
                <a:sym typeface="Calibri Italic" charset="0"/>
              </a:rPr>
              <a:t>δ</a:t>
            </a:r>
            <a:r>
              <a:rPr lang="en-US" sz="1700">
                <a:latin typeface="Calibri Bold Italic" charset="0"/>
                <a:ea typeface="ＭＳ Ｐゴシック" charset="0"/>
                <a:cs typeface="Calibri Bold Italic" charset="0"/>
                <a:sym typeface="Calibri Bold Italic" charset="0"/>
              </a:rPr>
              <a:t>d</a:t>
            </a:r>
            <a:r>
              <a:rPr lang="en-US" sz="170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as </a:t>
            </a:r>
            <a:r>
              <a:rPr lang="en-US" sz="1700">
                <a:latin typeface="Calibri Bold Italic" charset="0"/>
                <a:ea typeface="ＭＳ Ｐゴシック" charset="0"/>
                <a:cs typeface="Calibri Bold Italic" charset="0"/>
                <a:sym typeface="Calibri Bold Italic" charset="0"/>
              </a:rPr>
              <a:t>x</a:t>
            </a:r>
            <a:r>
              <a:rPr lang="en-US" sz="170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</a:t>
            </a:r>
            <a:r>
              <a:rPr lang="en-US" sz="170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→</a:t>
            </a:r>
            <a:r>
              <a:rPr lang="en-US" sz="170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1</a:t>
            </a:r>
          </a:p>
        </p:txBody>
      </p:sp>
      <p:sp>
        <p:nvSpPr>
          <p:cNvPr id="23569" name="Rectangle 17"/>
          <p:cNvSpPr>
            <a:spLocks/>
          </p:cNvSpPr>
          <p:nvPr/>
        </p:nvSpPr>
        <p:spPr bwMode="auto">
          <a:xfrm>
            <a:off x="5027414" y="6299895"/>
            <a:ext cx="3884414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914"/>
              </a:spcBef>
            </a:pPr>
            <a:r>
              <a:rPr lang="en-US" sz="170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Significant effects are predicted at high </a:t>
            </a:r>
            <a:r>
              <a:rPr lang="en-US" sz="1700">
                <a:latin typeface="Calibri Bold Italic" charset="0"/>
                <a:ea typeface="ＭＳ Ｐゴシック" charset="0"/>
                <a:cs typeface="Calibri Bold Italic" charset="0"/>
                <a:sym typeface="Calibri Bold Italic" charset="0"/>
              </a:rPr>
              <a:t>x</a:t>
            </a:r>
          </a:p>
        </p:txBody>
      </p:sp>
      <p:sp>
        <p:nvSpPr>
          <p:cNvPr id="23570" name="Rectangle 18"/>
          <p:cNvSpPr>
            <a:spLocks/>
          </p:cNvSpPr>
          <p:nvPr/>
        </p:nvSpPr>
        <p:spPr bwMode="auto">
          <a:xfrm>
            <a:off x="2657699" y="3893344"/>
            <a:ext cx="190202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SOLID sensitivity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5514"/>
            <a:ext cx="8229600" cy="881416"/>
          </a:xfrm>
          <a:ln/>
        </p:spPr>
        <p:txBody>
          <a:bodyPr/>
          <a:lstStyle/>
          <a:p>
            <a:r>
              <a:rPr lang="en-US" dirty="0"/>
              <a:t>A Special HT Effect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1F5A-365A-4942-8271-E1DB6B52DC8C}" type="slidenum">
              <a:rPr lang="en-US"/>
              <a:pPr/>
              <a:t>18</a:t>
            </a:fld>
            <a:endParaRPr lang="en-US"/>
          </a:p>
        </p:txBody>
      </p:sp>
      <p:pic>
        <p:nvPicPr>
          <p:cNvPr id="2457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0" y="4036219"/>
            <a:ext cx="6706195" cy="4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/>
          </p:cNvSpPr>
          <p:nvPr/>
        </p:nvSpPr>
        <p:spPr bwMode="auto">
          <a:xfrm>
            <a:off x="5601147" y="3634383"/>
            <a:ext cx="2503074" cy="31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26788" tIns="26788" rIns="26788" bIns="26788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Zero in quark-parton model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572616" y="3661172"/>
            <a:ext cx="4241602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26788" tIns="26788" rIns="26788" bIns="26788"/>
          <a:lstStyle/>
          <a:p>
            <a:r>
              <a:rPr lang="en-US" sz="1700">
                <a:solidFill>
                  <a:srgbClr val="008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Higher-Twist valence</a:t>
            </a:r>
            <a:r>
              <a:rPr lang="en-US" sz="1700">
                <a:solidFill>
                  <a:srgbClr val="40404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</a:t>
            </a:r>
            <a:r>
              <a:rPr lang="en-US" sz="1700">
                <a:solidFill>
                  <a:srgbClr val="008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quark-quark correlation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4750594" y="3929062"/>
            <a:ext cx="392906" cy="205383"/>
          </a:xfrm>
          <a:prstGeom prst="line">
            <a:avLst/>
          </a:prstGeom>
          <a:noFill/>
          <a:ln w="38100" cap="flat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442020" y="2099593"/>
            <a:ext cx="2043000" cy="57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26788" tIns="26788" rIns="26788" bIns="26788">
            <a:spAutoFit/>
          </a:bodyPr>
          <a:lstStyle/>
          <a:p>
            <a:r>
              <a:rPr lang="en-US" sz="1700">
                <a:solidFill>
                  <a:srgbClr val="002D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Isospin decomposition</a:t>
            </a:r>
          </a:p>
          <a:p>
            <a:r>
              <a:rPr lang="en-US" sz="1700">
                <a:solidFill>
                  <a:srgbClr val="002D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before using PDF</a:t>
            </a:r>
            <a:r>
              <a:rPr lang="ja-JP" altLang="en-US" sz="1700">
                <a:solidFill>
                  <a:srgbClr val="002D99"/>
                </a:solidFill>
                <a:latin typeface="Arial"/>
                <a:ea typeface="ＭＳ Ｐゴシック" charset="0"/>
                <a:cs typeface="Calibri Bold" charset="0"/>
                <a:sym typeface="Calibri Bold" charset="0"/>
              </a:rPr>
              <a:t>’</a:t>
            </a:r>
            <a:r>
              <a:rPr lang="en-US" sz="1700">
                <a:solidFill>
                  <a:srgbClr val="002D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5036344" y="6197203"/>
            <a:ext cx="2726937" cy="31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26788" tIns="26788" rIns="26788" bIns="26788">
            <a:spAutoFit/>
          </a:bodyPr>
          <a:lstStyle/>
          <a:p>
            <a:pPr algn="l"/>
            <a:r>
              <a:rPr lang="en-US" sz="1700">
                <a:solidFill>
                  <a:srgbClr val="0066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Use ν data for small b(x) term.</a:t>
            </a: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187524" y="1259086"/>
            <a:ext cx="2450868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17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following the approach of  </a:t>
            </a:r>
          </a:p>
          <a:p>
            <a:pPr marL="40182"/>
            <a:r>
              <a:rPr lang="en-US" sz="1500">
                <a:solidFill>
                  <a:srgbClr val="0066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Bjorken, PRD 18, 3239 (78), </a:t>
            </a:r>
          </a:p>
          <a:p>
            <a:pPr marL="40182"/>
            <a:r>
              <a:rPr lang="en-US" sz="1500">
                <a:solidFill>
                  <a:srgbClr val="0066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Wolfenstein,</a:t>
            </a:r>
            <a:r>
              <a:rPr lang="en-US" sz="1700">
                <a:solidFill>
                  <a:srgbClr val="40404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1500">
                <a:solidFill>
                  <a:srgbClr val="0066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NPB146, 477 (78)</a:t>
            </a:r>
          </a:p>
        </p:txBody>
      </p:sp>
      <p:pic>
        <p:nvPicPr>
          <p:cNvPr id="24585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30" y="1919883"/>
            <a:ext cx="3964781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6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46" y="1274713"/>
            <a:ext cx="4420195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7" name="Rectangle 11"/>
          <p:cNvSpPr>
            <a:spLocks/>
          </p:cNvSpPr>
          <p:nvPr/>
        </p:nvSpPr>
        <p:spPr bwMode="auto">
          <a:xfrm>
            <a:off x="294680" y="901898"/>
            <a:ext cx="8554641" cy="34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/>
            <a:r>
              <a:rPr lang="en-US" dirty="0">
                <a:solidFill>
                  <a:srgbClr val="000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The observation of Higher Twist in PV-DIS would be exciting direct evidence for </a:t>
            </a:r>
            <a:r>
              <a:rPr lang="en-US" dirty="0" err="1">
                <a:solidFill>
                  <a:srgbClr val="000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diquarks</a:t>
            </a:r>
            <a:endParaRPr lang="en-US" dirty="0">
              <a:solidFill>
                <a:srgbClr val="000000"/>
              </a:solidFill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</p:txBody>
      </p:sp>
      <p:pic>
        <p:nvPicPr>
          <p:cNvPr id="24588" name="Picture 1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3" r="61517"/>
          <a:stretch>
            <a:fillRect/>
          </a:stretch>
        </p:blipFill>
        <p:spPr bwMode="auto">
          <a:xfrm>
            <a:off x="848320" y="4482704"/>
            <a:ext cx="2893219" cy="206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Rectangle 13"/>
          <p:cNvSpPr>
            <a:spLocks/>
          </p:cNvSpPr>
          <p:nvPr/>
        </p:nvSpPr>
        <p:spPr bwMode="auto">
          <a:xfrm>
            <a:off x="4536281" y="4643437"/>
            <a:ext cx="4063008" cy="95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700">
                <a:solidFill>
                  <a:srgbClr val="000000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(c) type diagram is the only operator that can contribute to a(x) higher twist: theoretically very interesting!</a:t>
            </a:r>
          </a:p>
        </p:txBody>
      </p:sp>
      <p:sp>
        <p:nvSpPr>
          <p:cNvPr id="24590" name="Rectangle 14"/>
          <p:cNvSpPr>
            <a:spLocks/>
          </p:cNvSpPr>
          <p:nvPr/>
        </p:nvSpPr>
        <p:spPr bwMode="auto">
          <a:xfrm>
            <a:off x="5107781" y="5741789"/>
            <a:ext cx="23333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700">
                <a:solidFill>
                  <a:srgbClr val="2B4714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σ</a:t>
            </a:r>
            <a:r>
              <a:rPr lang="en-US" sz="1700" baseline="-6000">
                <a:solidFill>
                  <a:srgbClr val="2B4714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L</a:t>
            </a:r>
            <a:r>
              <a:rPr lang="en-US" sz="1700">
                <a:solidFill>
                  <a:srgbClr val="2B4714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 contributions cancel</a:t>
            </a:r>
          </a:p>
        </p:txBody>
      </p:sp>
      <p:sp>
        <p:nvSpPr>
          <p:cNvPr id="24591" name="Rectangle 15"/>
          <p:cNvSpPr>
            <a:spLocks/>
          </p:cNvSpPr>
          <p:nvPr/>
        </p:nvSpPr>
        <p:spPr bwMode="auto">
          <a:xfrm>
            <a:off x="2411016" y="6304359"/>
            <a:ext cx="1330523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800" i="1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Castorina &amp; Mulders, </a:t>
            </a:r>
            <a:r>
              <a:rPr lang="ja-JP" altLang="en-US" sz="800" i="1">
                <a:solidFill>
                  <a:srgbClr val="000000"/>
                </a:solidFill>
                <a:latin typeface="Arial"/>
                <a:ea typeface="ＭＳ Ｐゴシック" charset="0"/>
                <a:cs typeface="Times" charset="0"/>
                <a:sym typeface="Times" charset="0"/>
              </a:rPr>
              <a:t>‘</a:t>
            </a:r>
            <a:r>
              <a:rPr lang="en-US" sz="800" i="1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84</a:t>
            </a:r>
          </a:p>
        </p:txBody>
      </p:sp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984" y="2687836"/>
            <a:ext cx="1912070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56" y="2643187"/>
            <a:ext cx="2688953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1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6" y="2696765"/>
            <a:ext cx="2580680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a</a:t>
            </a:r>
            <a:r>
              <a:rPr lang="en-US" baseline="-25000">
                <a:latin typeface="Calibri" charset="0"/>
                <a:ea typeface="ヒラギノ角ゴ Pro W3" charset="0"/>
                <a:cs typeface="ヒラギノ角ゴ Pro W3" charset="0"/>
              </a:rPr>
              <a:t>3</a:t>
            </a:r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 Term and Neutrino</a:t>
            </a:r>
            <a:r>
              <a:rPr lang="ja-JP" altLang="en-US">
                <a:latin typeface="Calibri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8BFF63C8-8007-6B4F-97B9-F9782CA01DD7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417638"/>
            <a:ext cx="31242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18" y="1192032"/>
            <a:ext cx="13763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Text Box 4"/>
          <p:cNvSpPr txBox="1">
            <a:spLocks noChangeArrowheads="1"/>
          </p:cNvSpPr>
          <p:nvPr/>
        </p:nvSpPr>
        <p:spPr bwMode="auto">
          <a:xfrm>
            <a:off x="4955381" y="1197808"/>
            <a:ext cx="41481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accent2"/>
                </a:solidFill>
              </a:rPr>
              <a:t>These </a:t>
            </a:r>
            <a:r>
              <a:rPr lang="en-US" sz="2000" dirty="0" err="1">
                <a:solidFill>
                  <a:schemeClr val="accent2"/>
                </a:solidFill>
              </a:rPr>
              <a:t>hadronic</a:t>
            </a:r>
            <a:r>
              <a:rPr lang="en-US" sz="2000" dirty="0">
                <a:solidFill>
                  <a:schemeClr val="accent2"/>
                </a:solidFill>
              </a:rPr>
              <a:t> corrections can be </a:t>
            </a:r>
          </a:p>
          <a:p>
            <a:pPr algn="ctr" eaLnBrk="1" hangingPunct="1"/>
            <a:r>
              <a:rPr lang="en-US" sz="2000" dirty="0">
                <a:solidFill>
                  <a:schemeClr val="accent2"/>
                </a:solidFill>
              </a:rPr>
              <a:t>obtained from charged-current</a:t>
            </a:r>
          </a:p>
          <a:p>
            <a:pPr algn="ctr" eaLnBrk="1" hangingPunct="1"/>
            <a:r>
              <a:rPr lang="en-US" sz="2000" dirty="0">
                <a:solidFill>
                  <a:schemeClr val="accent2"/>
                </a:solidFill>
              </a:rPr>
              <a:t>neutrino scattering data</a:t>
            </a:r>
          </a:p>
        </p:txBody>
      </p:sp>
      <p:pic>
        <p:nvPicPr>
          <p:cNvPr id="9" name="Picture 2" descr="Pages from nu_twist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t="20204" r="12613" b="2350"/>
          <a:stretch>
            <a:fillRect/>
          </a:stretch>
        </p:blipFill>
        <p:spPr bwMode="auto">
          <a:xfrm>
            <a:off x="1727651" y="2532212"/>
            <a:ext cx="5962716" cy="370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8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106362"/>
            <a:ext cx="8229600" cy="1143000"/>
          </a:xfrm>
          <a:ln/>
        </p:spPr>
        <p:txBody>
          <a:bodyPr/>
          <a:lstStyle/>
          <a:p>
            <a:r>
              <a:rPr lang="en-US" dirty="0"/>
              <a:t>PV Electron Scattering</a:t>
            </a: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9C39-11FC-204F-A1C0-C7B639596610}" type="slidenum">
              <a:rPr lang="en-US"/>
              <a:pPr/>
              <a:t>2</a:t>
            </a:fld>
            <a:endParaRPr lang="en-US"/>
          </a:p>
        </p:txBody>
      </p:sp>
      <p:grpSp>
        <p:nvGrpSpPr>
          <p:cNvPr id="14351" name="Group 15"/>
          <p:cNvGrpSpPr>
            <a:grpSpLocks/>
          </p:cNvGrpSpPr>
          <p:nvPr/>
        </p:nvGrpSpPr>
        <p:grpSpPr bwMode="auto">
          <a:xfrm>
            <a:off x="133945" y="1250156"/>
            <a:ext cx="8867180" cy="1446609"/>
            <a:chOff x="0" y="0"/>
            <a:chExt cx="7944" cy="1296"/>
          </a:xfrm>
        </p:grpSpPr>
        <p:sp>
          <p:nvSpPr>
            <p:cNvPr id="14338" name="Rectangle 2"/>
            <p:cNvSpPr>
              <a:spLocks/>
            </p:cNvSpPr>
            <p:nvPr/>
          </p:nvSpPr>
          <p:spPr bwMode="auto">
            <a:xfrm>
              <a:off x="5104" y="960"/>
              <a:ext cx="2816" cy="33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39" name="Rectangle 3"/>
            <p:cNvSpPr>
              <a:spLocks/>
            </p:cNvSpPr>
            <p:nvPr/>
          </p:nvSpPr>
          <p:spPr bwMode="auto">
            <a:xfrm>
              <a:off x="5888" y="0"/>
              <a:ext cx="2040" cy="7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40" name="Rectangle 4"/>
            <p:cNvSpPr>
              <a:spLocks/>
            </p:cNvSpPr>
            <p:nvPr/>
          </p:nvSpPr>
          <p:spPr bwMode="auto">
            <a:xfrm>
              <a:off x="5952" y="168"/>
              <a:ext cx="1992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27905"/>
              <a:r>
                <a:rPr lang="en-US" sz="2200" b="1" i="1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(g</a:t>
              </a:r>
              <a:r>
                <a:rPr lang="en-US" sz="2200" b="1" i="1" baseline="-23000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A</a:t>
              </a:r>
              <a:r>
                <a:rPr lang="en-US" sz="2200" b="1" i="1" baseline="30000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e</a:t>
              </a:r>
              <a:r>
                <a:rPr lang="en-US" sz="2200" b="1" i="1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g</a:t>
              </a:r>
              <a:r>
                <a:rPr lang="en-US" sz="2200" b="1" i="1" baseline="-23000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V</a:t>
              </a:r>
              <a:r>
                <a:rPr lang="en-US" sz="2200" b="1" i="1" baseline="30000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T</a:t>
              </a:r>
              <a:r>
                <a:rPr lang="en-US" sz="2200" b="1" i="1" baseline="-23000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 </a:t>
              </a:r>
              <a:r>
                <a:rPr lang="en-US" sz="2200" b="1" i="1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+</a:t>
              </a:r>
              <a:r>
                <a:rPr lang="en-US" sz="2200">
                  <a:solidFill>
                    <a:srgbClr val="000000"/>
                  </a:solidFill>
                  <a:latin typeface="Symbol" charset="0"/>
                  <a:ea typeface="ＭＳ Ｐゴシック" charset="0"/>
                  <a:cs typeface="Symbol" charset="0"/>
                  <a:sym typeface="Symbol" charset="0"/>
                </a:rPr>
                <a:t>β</a:t>
              </a:r>
              <a:r>
                <a:rPr lang="en-US" sz="2200" b="1" i="1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 g</a:t>
              </a:r>
              <a:r>
                <a:rPr lang="en-US" sz="2200" b="1" i="1" baseline="-23000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V</a:t>
              </a:r>
              <a:r>
                <a:rPr lang="en-US" sz="2200" b="1" i="1" baseline="30000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e</a:t>
              </a:r>
              <a:r>
                <a:rPr lang="en-US" sz="2200" b="1" i="1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g</a:t>
              </a:r>
              <a:r>
                <a:rPr lang="en-US" sz="2200" b="1" i="1" baseline="-23000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A</a:t>
              </a:r>
              <a:r>
                <a:rPr lang="en-US" sz="2200" b="1" i="1" baseline="30000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T</a:t>
              </a:r>
              <a:r>
                <a:rPr lang="en-US" sz="2200" b="1" i="1">
                  <a:solidFill>
                    <a:srgbClr val="CF29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)</a:t>
              </a:r>
            </a:p>
          </p:txBody>
        </p:sp>
        <p:pic>
          <p:nvPicPr>
            <p:cNvPr id="14341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" y="3"/>
              <a:ext cx="4048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Picture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"/>
              <a:ext cx="1807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0" y="955"/>
              <a:ext cx="896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6" y="933"/>
              <a:ext cx="151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Rectangle 9"/>
            <p:cNvSpPr>
              <a:spLocks/>
            </p:cNvSpPr>
            <p:nvPr/>
          </p:nvSpPr>
          <p:spPr bwMode="auto">
            <a:xfrm>
              <a:off x="6680" y="920"/>
              <a:ext cx="289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27905"/>
              <a:r>
                <a:rPr lang="en-US" sz="2100" b="1" i="1">
                  <a:solidFill>
                    <a:srgbClr val="000000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to</a:t>
              </a:r>
            </a:p>
          </p:txBody>
        </p:sp>
        <p:grpSp>
          <p:nvGrpSpPr>
            <p:cNvPr id="14349" name="Group 13"/>
            <p:cNvGrpSpPr>
              <a:grpSpLocks/>
            </p:cNvGrpSpPr>
            <p:nvPr/>
          </p:nvGrpSpPr>
          <p:grpSpPr bwMode="auto">
            <a:xfrm>
              <a:off x="4840" y="592"/>
              <a:ext cx="288" cy="329"/>
              <a:chOff x="0" y="0"/>
              <a:chExt cx="288" cy="329"/>
            </a:xfrm>
          </p:grpSpPr>
          <p:sp>
            <p:nvSpPr>
              <p:cNvPr id="14346" name="AutoShape 10"/>
              <p:cNvSpPr>
                <a:spLocks/>
              </p:cNvSpPr>
              <p:nvPr/>
            </p:nvSpPr>
            <p:spPr bwMode="auto">
              <a:xfrm>
                <a:off x="0" y="0"/>
                <a:ext cx="288" cy="32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9671" y="0"/>
                      <a:pt x="0" y="3454"/>
                      <a:pt x="0" y="7715"/>
                    </a:cubicBezTo>
                    <a:lnTo>
                      <a:pt x="0" y="12123"/>
                    </a:lnTo>
                    <a:cubicBezTo>
                      <a:pt x="0" y="15392"/>
                      <a:pt x="5770" y="18307"/>
                      <a:pt x="14399" y="19396"/>
                    </a:cubicBezTo>
                    <a:lnTo>
                      <a:pt x="14400" y="21600"/>
                    </a:lnTo>
                    <a:lnTo>
                      <a:pt x="21600" y="17633"/>
                    </a:lnTo>
                    <a:lnTo>
                      <a:pt x="14400" y="12783"/>
                    </a:lnTo>
                    <a:lnTo>
                      <a:pt x="14399" y="14988"/>
                    </a:lnTo>
                    <a:cubicBezTo>
                      <a:pt x="7890" y="14166"/>
                      <a:pt x="2873" y="12282"/>
                      <a:pt x="900" y="9919"/>
                    </a:cubicBezTo>
                    <a:cubicBezTo>
                      <a:pt x="3630" y="6649"/>
                      <a:pt x="12048" y="4408"/>
                      <a:pt x="21600" y="4408"/>
                    </a:cubicBezTo>
                    <a:close/>
                    <a:moveTo>
                      <a:pt x="21600" y="0"/>
                    </a:moveTo>
                  </a:path>
                </a:pathLst>
              </a:custGeom>
              <a:solidFill>
                <a:srgbClr val="BBE0E3"/>
              </a:solidFill>
              <a:ln w="127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347" name="AutoShape 11"/>
              <p:cNvSpPr>
                <a:spLocks/>
              </p:cNvSpPr>
              <p:nvPr/>
            </p:nvSpPr>
            <p:spPr bwMode="auto">
              <a:xfrm>
                <a:off x="0" y="0"/>
                <a:ext cx="288" cy="15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9671" y="0"/>
                      <a:pt x="0" y="7522"/>
                      <a:pt x="0" y="16800"/>
                    </a:cubicBezTo>
                    <a:cubicBezTo>
                      <a:pt x="0" y="18425"/>
                      <a:pt x="303" y="20042"/>
                      <a:pt x="900" y="21600"/>
                    </a:cubicBezTo>
                    <a:cubicBezTo>
                      <a:pt x="3630" y="14480"/>
                      <a:pt x="12048" y="9600"/>
                      <a:pt x="21600" y="9600"/>
                    </a:cubicBezTo>
                    <a:close/>
                    <a:moveTo>
                      <a:pt x="21600" y="0"/>
                    </a:moveTo>
                  </a:path>
                </a:pathLst>
              </a:custGeom>
              <a:solidFill>
                <a:srgbClr val="95B3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348" name="AutoShape 12"/>
              <p:cNvSpPr>
                <a:spLocks/>
              </p:cNvSpPr>
              <p:nvPr/>
            </p:nvSpPr>
            <p:spPr bwMode="auto">
              <a:xfrm>
                <a:off x="0" y="117"/>
                <a:ext cx="12" cy="3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7315"/>
                      <a:pt x="7276" y="14590"/>
                      <a:pt x="21600" y="21600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4350" name="Rectangle 14"/>
            <p:cNvSpPr>
              <a:spLocks/>
            </p:cNvSpPr>
            <p:nvPr/>
          </p:nvSpPr>
          <p:spPr bwMode="auto">
            <a:xfrm>
              <a:off x="2000" y="904"/>
              <a:ext cx="2645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27905"/>
              <a:r>
                <a:rPr lang="en-US" sz="2100" b="1" i="1">
                  <a:solidFill>
                    <a:srgbClr val="2B4714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 g</a:t>
              </a:r>
              <a:r>
                <a:rPr lang="en-US" sz="2100" b="1" i="1" baseline="-17000">
                  <a:solidFill>
                    <a:srgbClr val="2B4714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V</a:t>
              </a:r>
              <a:r>
                <a:rPr lang="en-US" sz="2100" b="1" i="1">
                  <a:solidFill>
                    <a:srgbClr val="2B4714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 is a function of sin</a:t>
              </a:r>
              <a:r>
                <a:rPr lang="en-US" sz="2100" b="1" i="1" baseline="31000">
                  <a:solidFill>
                    <a:srgbClr val="2B4714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2</a:t>
              </a:r>
              <a:r>
                <a:rPr lang="en-US" sz="2100">
                  <a:solidFill>
                    <a:srgbClr val="2B4714"/>
                  </a:solidFill>
                  <a:latin typeface="Symbol" charset="0"/>
                  <a:ea typeface="ＭＳ Ｐゴシック" charset="0"/>
                  <a:cs typeface="Symbol" charset="0"/>
                  <a:sym typeface="Symbol" charset="0"/>
                </a:rPr>
                <a:t>θ</a:t>
              </a:r>
              <a:r>
                <a:rPr lang="en-US" sz="2100" b="1" i="1" baseline="-17000">
                  <a:solidFill>
                    <a:srgbClr val="2B4714"/>
                  </a:solidFill>
                  <a:latin typeface="Times" charset="0"/>
                  <a:ea typeface="ＭＳ Ｐゴシック" charset="0"/>
                  <a:cs typeface="Times" charset="0"/>
                  <a:sym typeface="Times" charset="0"/>
                </a:rPr>
                <a:t>W</a:t>
              </a:r>
            </a:p>
          </p:txBody>
        </p:sp>
      </p:grpSp>
      <p:pic>
        <p:nvPicPr>
          <p:cNvPr id="14352" name="Picture 1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6418" r="1036" b="435"/>
          <a:stretch>
            <a:fillRect/>
          </a:stretch>
        </p:blipFill>
        <p:spPr bwMode="auto">
          <a:xfrm>
            <a:off x="35719" y="3556248"/>
            <a:ext cx="3866555" cy="322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3" name="Rectangle 17"/>
          <p:cNvSpPr>
            <a:spLocks/>
          </p:cNvSpPr>
          <p:nvPr/>
        </p:nvSpPr>
        <p:spPr bwMode="auto">
          <a:xfrm>
            <a:off x="830461" y="3089672"/>
            <a:ext cx="7697391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700">
                <a:solidFill>
                  <a:srgbClr val="432F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Parity-violating electron scattering has become a</a:t>
            </a:r>
            <a:r>
              <a:rPr lang="en-US" sz="1700">
                <a:solidFill>
                  <a:srgbClr val="9569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</a:t>
            </a:r>
            <a:r>
              <a:rPr lang="en-US" sz="1700">
                <a:solidFill>
                  <a:srgbClr val="CF29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precision</a:t>
            </a:r>
            <a:r>
              <a:rPr lang="en-US" sz="1700">
                <a:solidFill>
                  <a:srgbClr val="0089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</a:t>
            </a:r>
            <a:r>
              <a:rPr lang="en-US" sz="1700">
                <a:solidFill>
                  <a:srgbClr val="6639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tool</a:t>
            </a:r>
            <a:r>
              <a:rPr lang="en-US" sz="1700">
                <a:solidFill>
                  <a:srgbClr val="008900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</a:t>
            </a:r>
          </a:p>
        </p:txBody>
      </p:sp>
      <p:sp>
        <p:nvSpPr>
          <p:cNvPr id="14354" name="Rectangle 18"/>
          <p:cNvSpPr>
            <a:spLocks/>
          </p:cNvSpPr>
          <p:nvPr/>
        </p:nvSpPr>
        <p:spPr bwMode="auto">
          <a:xfrm>
            <a:off x="3652242" y="5089089"/>
            <a:ext cx="5491758" cy="147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>
              <a:spcBef>
                <a:spcPts val="738"/>
              </a:spcBef>
              <a:buClr>
                <a:srgbClr val="663300"/>
              </a:buClr>
              <a:buSzPct val="100000"/>
              <a:buFont typeface="Arial Rounded MT Bold" charset="0"/>
              <a:buChar char="•"/>
            </a:pPr>
            <a:r>
              <a:rPr lang="en-US" sz="1700" dirty="0">
                <a:solidFill>
                  <a:srgbClr val="663300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 part per billion systematic control</a:t>
            </a:r>
          </a:p>
          <a:p>
            <a:pPr marL="27905">
              <a:spcBef>
                <a:spcPts val="633"/>
              </a:spcBef>
              <a:buClr>
                <a:srgbClr val="663300"/>
              </a:buClr>
              <a:buSzPct val="100000"/>
              <a:buFont typeface="Arial Rounded MT Bold" charset="0"/>
              <a:buChar char="•"/>
            </a:pPr>
            <a:r>
              <a:rPr lang="en-US" sz="1700" dirty="0">
                <a:solidFill>
                  <a:srgbClr val="663300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 </a:t>
            </a:r>
            <a:r>
              <a:rPr lang="en-US" sz="1700" dirty="0" smtClean="0">
                <a:solidFill>
                  <a:srgbClr val="663300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&lt;1</a:t>
            </a:r>
            <a:r>
              <a:rPr lang="en-US" sz="1700" dirty="0">
                <a:solidFill>
                  <a:srgbClr val="663300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% normalization control</a:t>
            </a:r>
          </a:p>
          <a:p>
            <a:pPr marL="27905">
              <a:spcBef>
                <a:spcPts val="633"/>
              </a:spcBef>
              <a:buClr>
                <a:srgbClr val="999900"/>
              </a:buClr>
              <a:buSzPct val="100000"/>
              <a:buFont typeface="Arial Rounded MT Bold" charset="0"/>
              <a:buChar char="•"/>
            </a:pPr>
            <a:r>
              <a:rPr lang="en-US" sz="1700" dirty="0">
                <a:solidFill>
                  <a:srgbClr val="999900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 </a:t>
            </a:r>
            <a:r>
              <a:rPr lang="en-US" sz="1700" dirty="0">
                <a:solidFill>
                  <a:srgbClr val="003DCC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photocathodes, </a:t>
            </a:r>
            <a:r>
              <a:rPr lang="en-US" sz="1700" dirty="0" err="1">
                <a:solidFill>
                  <a:srgbClr val="003DCC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polarimetry</a:t>
            </a:r>
            <a:r>
              <a:rPr lang="en-US" sz="1700" dirty="0">
                <a:solidFill>
                  <a:srgbClr val="003DCC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, high power </a:t>
            </a:r>
            <a:r>
              <a:rPr lang="en-US" sz="1700" dirty="0" err="1">
                <a:solidFill>
                  <a:srgbClr val="003DCC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cryotargets</a:t>
            </a:r>
            <a:r>
              <a:rPr lang="en-US" sz="1700" dirty="0">
                <a:solidFill>
                  <a:srgbClr val="003DCC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, nanometer beam stability, precision beam diagnostics, </a:t>
            </a:r>
            <a:endParaRPr lang="en-US" sz="1700" dirty="0" smtClean="0">
              <a:solidFill>
                <a:srgbClr val="003DCC"/>
              </a:solidFill>
              <a:latin typeface="Arial Bold Italic" charset="0"/>
              <a:ea typeface="ＭＳ Ｐゴシック" charset="0"/>
              <a:cs typeface="Arial Bold Italic" charset="0"/>
              <a:sym typeface="Arial Bold Italic" charset="0"/>
            </a:endParaRPr>
          </a:p>
          <a:p>
            <a:pPr marL="27905">
              <a:spcBef>
                <a:spcPts val="633"/>
              </a:spcBef>
              <a:buClr>
                <a:srgbClr val="999900"/>
              </a:buClr>
              <a:buSzPct val="100000"/>
              <a:buFont typeface="Arial Rounded MT Bold" charset="0"/>
              <a:buChar char="•"/>
            </a:pPr>
            <a:r>
              <a:rPr lang="en-US" sz="1700" dirty="0" smtClean="0">
                <a:solidFill>
                  <a:srgbClr val="003DCC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low </a:t>
            </a:r>
            <a:r>
              <a:rPr lang="en-US" sz="1700" dirty="0">
                <a:solidFill>
                  <a:srgbClr val="003DCC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noise electronics, radiation hard detectors</a:t>
            </a:r>
          </a:p>
        </p:txBody>
      </p:sp>
      <p:sp>
        <p:nvSpPr>
          <p:cNvPr id="14355" name="Rectangle 19"/>
          <p:cNvSpPr>
            <a:spLocks/>
          </p:cNvSpPr>
          <p:nvPr/>
        </p:nvSpPr>
        <p:spPr bwMode="auto">
          <a:xfrm>
            <a:off x="4277321" y="3781365"/>
            <a:ext cx="42447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buClr>
                <a:srgbClr val="DD2067"/>
              </a:buClr>
              <a:buSzPct val="125000"/>
              <a:buFont typeface="Palatino" charset="0"/>
              <a:buChar char="•"/>
            </a:pPr>
            <a:r>
              <a:rPr lang="en-US">
                <a:solidFill>
                  <a:srgbClr val="DD2067"/>
                </a:solidFill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Physics beyond Standard Model</a:t>
            </a:r>
          </a:p>
          <a:p>
            <a:pPr algn="l">
              <a:buSzPct val="125000"/>
              <a:buFont typeface="Palatino" charset="0"/>
              <a:buChar char="•"/>
            </a:pPr>
            <a:r>
              <a:rPr lang="en-US"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Strange quark form factors</a:t>
            </a:r>
          </a:p>
          <a:p>
            <a:pPr algn="l">
              <a:buSzPct val="125000"/>
              <a:buFont typeface="Palatino" charset="0"/>
              <a:buChar char="•"/>
            </a:pPr>
            <a:r>
              <a:rPr lang="en-US"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Neutron skin of a heavy nucleus</a:t>
            </a:r>
          </a:p>
          <a:p>
            <a:pPr algn="l">
              <a:buSzPct val="125000"/>
              <a:buFont typeface="Palatino" charset="0"/>
              <a:buChar char="•"/>
            </a:pPr>
            <a:r>
              <a:rPr lang="en-US"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QCD structure of the nucleon in PV DIS</a:t>
            </a:r>
          </a:p>
        </p:txBody>
      </p:sp>
      <p:sp>
        <p:nvSpPr>
          <p:cNvPr id="14356" name="Rectangle 20"/>
          <p:cNvSpPr>
            <a:spLocks/>
          </p:cNvSpPr>
          <p:nvPr/>
        </p:nvSpPr>
        <p:spPr bwMode="auto">
          <a:xfrm>
            <a:off x="2097361" y="5089089"/>
            <a:ext cx="984018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SLAC</a:t>
            </a:r>
          </a:p>
          <a:p>
            <a:r>
              <a:rPr lang="en-US" sz="17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MIT-Bates</a:t>
            </a:r>
          </a:p>
          <a:p>
            <a:r>
              <a:rPr lang="en-US" sz="17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Mainz</a:t>
            </a:r>
          </a:p>
          <a:p>
            <a:r>
              <a:rPr lang="en-US" sz="17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JLab</a:t>
            </a:r>
          </a:p>
        </p:txBody>
      </p:sp>
      <p:sp>
        <p:nvSpPr>
          <p:cNvPr id="14357" name="Rectangle 21"/>
          <p:cNvSpPr>
            <a:spLocks/>
          </p:cNvSpPr>
          <p:nvPr/>
        </p:nvSpPr>
        <p:spPr bwMode="auto">
          <a:xfrm>
            <a:off x="330399" y="857250"/>
            <a:ext cx="8474273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/>
            <a:r>
              <a:rPr lang="en-US" sz="2000" b="1" i="1">
                <a:solidFill>
                  <a:srgbClr val="820087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Continuous interplay between probing hadron structure and electroweak physics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67016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Coherent Program of PVDIS Study</a:t>
            </a:r>
          </a:p>
        </p:txBody>
      </p:sp>
      <p:sp>
        <p:nvSpPr>
          <p:cNvPr id="8195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9 September 2010</a:t>
            </a:r>
            <a:endParaRPr lang="en-US" dirty="0"/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Paul E. Reimer,  PAVI 11</a:t>
            </a:r>
            <a:endParaRPr lang="en-US" dirty="0"/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C0713C-BEBD-4EBB-9815-030D79071FF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8200" name="Text Box 4"/>
          <p:cNvSpPr txBox="1">
            <a:spLocks noChangeArrowheads="1"/>
          </p:cNvSpPr>
          <p:nvPr/>
        </p:nvSpPr>
        <p:spPr bwMode="auto">
          <a:xfrm>
            <a:off x="301581" y="894504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ea typeface="ＭＳ Ｐゴシック" pitchFamily="1" charset="-128"/>
              </a:rPr>
              <a:t>Strategy: requires precise kinematics and broad range</a:t>
            </a:r>
          </a:p>
        </p:txBody>
      </p:sp>
      <p:graphicFrame>
        <p:nvGraphicFramePr>
          <p:cNvPr id="27653" name="Group 5"/>
          <p:cNvGraphicFramePr>
            <a:graphicFrameLocks noGrp="1"/>
          </p:cNvGraphicFramePr>
          <p:nvPr/>
        </p:nvGraphicFramePr>
        <p:xfrm>
          <a:off x="2514600" y="1486878"/>
          <a:ext cx="4114800" cy="1508443"/>
        </p:xfrm>
        <a:graphic>
          <a:graphicData uri="http://schemas.openxmlformats.org/drawingml/2006/table">
            <a:tbl>
              <a:tblPr/>
              <a:tblGrid>
                <a:gridCol w="1828800"/>
                <a:gridCol w="762000"/>
                <a:gridCol w="762000"/>
                <a:gridCol w="762000"/>
              </a:tblGrid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Q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New Physics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CSV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Higher Twist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8228" name="Text Box 33"/>
          <p:cNvSpPr txBox="1">
            <a:spLocks noChangeArrowheads="1"/>
          </p:cNvSpPr>
          <p:nvPr/>
        </p:nvSpPr>
        <p:spPr bwMode="auto">
          <a:xfrm>
            <a:off x="0" y="5134351"/>
            <a:ext cx="15327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ＭＳ Ｐゴシック" pitchFamily="1" charset="-128"/>
              </a:rPr>
              <a:t>Fit data to: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0" y="3152160"/>
            <a:ext cx="79566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narrow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bins of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 Q</a:t>
            </a:r>
            <a:r>
              <a:rPr kumimoji="0" lang="en-US" sz="2000" b="0" i="1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0.5%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precision</a:t>
            </a:r>
          </a:p>
          <a:p>
            <a:pPr marL="169863" marR="0" lvl="0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Cover broad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US" sz="2000" b="0" i="1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range for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[0.3,0.6]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constrain HT</a:t>
            </a:r>
          </a:p>
          <a:p>
            <a:pPr marL="169863" marR="0" lvl="0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 for CSV with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dependence of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high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</a:p>
          <a:p>
            <a:pPr marL="169863" marR="0" lvl="0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&gt; 0.4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high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US" sz="2000" b="0" i="1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measure a combination of the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0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iq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’s</a:t>
            </a:r>
          </a:p>
          <a:p>
            <a:pPr marL="169863" marR="0" lvl="0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725" y="4799477"/>
            <a:ext cx="7323146" cy="119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8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0"/>
            <a:ext cx="830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2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0"/>
            <a:ext cx="8293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6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Spectrometer Acceptanace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11/10/11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PVDIS at JLab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D83A7199-CDA3-EC41-9F41-0D68B74F8CE3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63494" name="Picture 2" descr="pvdis_kin_2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5051" r="50000" b="4034"/>
          <a:stretch>
            <a:fillRect/>
          </a:stretch>
        </p:blipFill>
        <p:spPr bwMode="auto">
          <a:xfrm>
            <a:off x="457200" y="1219200"/>
            <a:ext cx="4038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3" descr="sol_dis_acc_x_1"/>
          <p:cNvPicPr>
            <a:picLocks noChangeAspect="1" noChangeArrowheads="1"/>
          </p:cNvPicPr>
          <p:nvPr/>
        </p:nvPicPr>
        <p:blipFill>
          <a:blip r:embed="rId3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338388"/>
            <a:ext cx="40227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41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92919" y="0"/>
            <a:ext cx="8229600" cy="951971"/>
          </a:xfrm>
          <a:ln/>
        </p:spPr>
        <p:txBody>
          <a:bodyPr/>
          <a:lstStyle/>
          <a:p>
            <a:r>
              <a:rPr lang="en-US" dirty="0"/>
              <a:t>Program of Measurements</a:t>
            </a: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E3E4-84D5-A44C-8455-6D3F0B16BB88}" type="slidenum">
              <a:rPr lang="en-US"/>
              <a:pPr/>
              <a:t>24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" t="1685" r="3722"/>
          <a:stretch>
            <a:fillRect/>
          </a:stretch>
        </p:blipFill>
        <p:spPr bwMode="auto">
          <a:xfrm>
            <a:off x="3562946" y="1268016"/>
            <a:ext cx="5409158" cy="358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/>
          </p:cNvSpPr>
          <p:nvPr/>
        </p:nvSpPr>
        <p:spPr bwMode="auto">
          <a:xfrm>
            <a:off x="7385968" y="2571750"/>
            <a:ext cx="151643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>
                <a:solidFill>
                  <a:srgbClr val="8500A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4 months at 11 GeV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5867922" y="3857625"/>
            <a:ext cx="15805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>
                <a:solidFill>
                  <a:srgbClr val="66B132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 months at 6.6 GeV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4215929" y="1446610"/>
            <a:ext cx="270751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7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statistical error bar σ</a:t>
            </a:r>
            <a:r>
              <a:rPr lang="en-US" sz="1700" baseline="-200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</a:t>
            </a:r>
            <a:r>
              <a:rPr lang="en-US" sz="17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/A (%)</a:t>
            </a:r>
          </a:p>
          <a:p>
            <a:pPr marL="27905"/>
            <a:r>
              <a:rPr lang="en-US" sz="17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shown at center of bins</a:t>
            </a:r>
          </a:p>
          <a:p>
            <a:pPr marL="27905"/>
            <a:r>
              <a:rPr lang="en-US" sz="17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in Q</a:t>
            </a:r>
            <a:r>
              <a:rPr lang="en-US" sz="1700" baseline="300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2</a:t>
            </a:r>
            <a:r>
              <a:rPr lang="en-US" sz="1700">
                <a:solidFill>
                  <a:srgbClr val="0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, x</a:t>
            </a:r>
          </a:p>
        </p:txBody>
      </p:sp>
      <p:sp>
        <p:nvSpPr>
          <p:cNvPr id="22548" name="Rectangle 20"/>
          <p:cNvSpPr>
            <a:spLocks/>
          </p:cNvSpPr>
          <p:nvPr/>
        </p:nvSpPr>
        <p:spPr bwMode="auto">
          <a:xfrm>
            <a:off x="196453" y="4777383"/>
            <a:ext cx="8751094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700" u="sng">
                <a:solidFill>
                  <a:srgbClr val="3333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Strategy:</a:t>
            </a:r>
            <a:r>
              <a:rPr lang="en-US" sz="1700">
                <a:solidFill>
                  <a:srgbClr val="3333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sub-1% precision </a:t>
            </a:r>
            <a:r>
              <a:rPr lang="en-US" sz="1700">
                <a:solidFill>
                  <a:srgbClr val="333399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over broad kinematic range: </a:t>
            </a:r>
            <a:r>
              <a:rPr lang="en-US" sz="1700">
                <a:solidFill>
                  <a:srgbClr val="3333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sensitive Standard Model test </a:t>
            </a:r>
            <a:r>
              <a:rPr lang="en-US" sz="1700">
                <a:solidFill>
                  <a:srgbClr val="333399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and</a:t>
            </a:r>
            <a:r>
              <a:rPr lang="en-US" sz="1700">
                <a:solidFill>
                  <a:srgbClr val="333399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detailed study of hadronic structure contributions</a:t>
            </a:r>
          </a:p>
        </p:txBody>
      </p:sp>
      <p:sp>
        <p:nvSpPr>
          <p:cNvPr id="22549" name="Rectangle 21"/>
          <p:cNvSpPr>
            <a:spLocks/>
          </p:cNvSpPr>
          <p:nvPr/>
        </p:nvSpPr>
        <p:spPr bwMode="auto">
          <a:xfrm>
            <a:off x="0" y="5902523"/>
            <a:ext cx="913507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100">
                <a:solidFill>
                  <a:srgbClr val="3F691E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If no CSV, HT, quark sea or nuclear effects, ALL Q</a:t>
            </a:r>
            <a:r>
              <a:rPr lang="en-US" sz="2100" baseline="32000">
                <a:solidFill>
                  <a:srgbClr val="3F691E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2</a:t>
            </a:r>
            <a:r>
              <a:rPr lang="en-US" sz="2100">
                <a:solidFill>
                  <a:srgbClr val="3F691E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, x bins </a:t>
            </a:r>
          </a:p>
          <a:p>
            <a:r>
              <a:rPr lang="en-US" sz="2100">
                <a:solidFill>
                  <a:srgbClr val="3F691E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should give the same answer within statistics modulo kinematic factors!</a:t>
            </a:r>
          </a:p>
        </p:txBody>
      </p:sp>
      <p:sp>
        <p:nvSpPr>
          <p:cNvPr id="22550" name="Rectangle 22"/>
          <p:cNvSpPr>
            <a:spLocks/>
          </p:cNvSpPr>
          <p:nvPr/>
        </p:nvSpPr>
        <p:spPr bwMode="auto">
          <a:xfrm>
            <a:off x="26789" y="1839515"/>
            <a:ext cx="4098727" cy="243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68998" indent="-241093">
              <a:spcBef>
                <a:spcPts val="334"/>
              </a:spcBef>
              <a:buClr>
                <a:srgbClr val="008000"/>
              </a:buClr>
              <a:buSzPct val="100000"/>
              <a:buFont typeface="Optima" charset="0"/>
              <a:buChar char="•"/>
            </a:pPr>
            <a:r>
              <a:rPr lang="en-US" sz="1700" b="1" i="1">
                <a:solidFill>
                  <a:srgbClr val="008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rPr>
              <a:t>High Luminosity with E &gt; 10 GeV</a:t>
            </a:r>
          </a:p>
          <a:p>
            <a:pPr marL="268998" indent="-241093">
              <a:spcBef>
                <a:spcPts val="334"/>
              </a:spcBef>
              <a:buClr>
                <a:srgbClr val="008000"/>
              </a:buClr>
              <a:buSzPct val="100000"/>
              <a:buFont typeface="Optima" charset="0"/>
              <a:buChar char="•"/>
            </a:pPr>
            <a:r>
              <a:rPr lang="en-US" sz="1700" b="1" i="1">
                <a:solidFill>
                  <a:srgbClr val="008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rPr>
              <a:t>Large scattering angles (for high x &amp; y) </a:t>
            </a:r>
          </a:p>
          <a:p>
            <a:pPr marL="268998" indent="-241093">
              <a:spcBef>
                <a:spcPts val="334"/>
              </a:spcBef>
              <a:buClr>
                <a:srgbClr val="008000"/>
              </a:buClr>
              <a:buSzPct val="100000"/>
              <a:buFont typeface="Optima" charset="0"/>
              <a:buChar char="•"/>
            </a:pPr>
            <a:r>
              <a:rPr lang="en-US" sz="1700" b="1" i="1">
                <a:solidFill>
                  <a:srgbClr val="008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rPr>
              <a:t>Better than 1% errors for small bins</a:t>
            </a:r>
          </a:p>
          <a:p>
            <a:pPr marL="268998" indent="-241093">
              <a:spcBef>
                <a:spcPts val="334"/>
              </a:spcBef>
              <a:buClr>
                <a:srgbClr val="008000"/>
              </a:buClr>
              <a:buSzPct val="100000"/>
              <a:buFont typeface="Optima" charset="0"/>
              <a:buChar char="•"/>
            </a:pPr>
            <a:r>
              <a:rPr lang="en-US" sz="1700" b="1" i="1">
                <a:solidFill>
                  <a:srgbClr val="008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rPr>
              <a:t>x-range 0.25-0.75</a:t>
            </a:r>
          </a:p>
          <a:p>
            <a:pPr marL="268998" indent="-241093">
              <a:spcBef>
                <a:spcPts val="334"/>
              </a:spcBef>
              <a:buClr>
                <a:srgbClr val="008000"/>
              </a:buClr>
              <a:buSzPct val="100000"/>
              <a:buFont typeface="Optima" charset="0"/>
              <a:buChar char="•"/>
            </a:pPr>
            <a:r>
              <a:rPr lang="en-US" sz="1700" b="1" i="1">
                <a:solidFill>
                  <a:srgbClr val="008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rPr>
              <a:t>W</a:t>
            </a:r>
            <a:r>
              <a:rPr lang="en-US" sz="1700" b="1" i="1" baseline="30000">
                <a:solidFill>
                  <a:srgbClr val="008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rPr>
              <a:t>2</a:t>
            </a:r>
            <a:r>
              <a:rPr lang="en-US" sz="1700" b="1" i="1">
                <a:solidFill>
                  <a:srgbClr val="008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rPr>
              <a:t>  &gt; 4 GeV</a:t>
            </a:r>
            <a:r>
              <a:rPr lang="en-US" sz="1700" b="1" i="1" baseline="30000">
                <a:solidFill>
                  <a:srgbClr val="008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rPr>
              <a:t>2</a:t>
            </a:r>
          </a:p>
          <a:p>
            <a:pPr marL="268998" indent="-241093">
              <a:spcBef>
                <a:spcPts val="334"/>
              </a:spcBef>
              <a:buClr>
                <a:srgbClr val="008000"/>
              </a:buClr>
              <a:buSzPct val="100000"/>
              <a:buFont typeface="Optima" charset="0"/>
              <a:buChar char="•"/>
            </a:pPr>
            <a:r>
              <a:rPr lang="en-US" sz="1700" b="1" i="1">
                <a:solidFill>
                  <a:srgbClr val="008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rPr>
              <a:t>Q</a:t>
            </a:r>
            <a:r>
              <a:rPr lang="en-US" sz="1700" b="1" i="1" baseline="30000">
                <a:solidFill>
                  <a:srgbClr val="008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rPr>
              <a:t>2</a:t>
            </a:r>
            <a:r>
              <a:rPr lang="en-US" sz="1700" b="1" i="1">
                <a:solidFill>
                  <a:srgbClr val="008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rPr>
              <a:t> range a factor of 2 for each x</a:t>
            </a:r>
          </a:p>
          <a:p>
            <a:pPr marL="268998" indent="-241093">
              <a:spcBef>
                <a:spcPts val="308"/>
              </a:spcBef>
              <a:buClr>
                <a:srgbClr val="CC0000"/>
              </a:buClr>
              <a:buSzPct val="100000"/>
              <a:buFont typeface="Century" charset="0"/>
              <a:buChar char="–"/>
            </a:pPr>
            <a:r>
              <a:rPr lang="en-US" sz="1700">
                <a:solidFill>
                  <a:srgbClr val="CC0000"/>
                </a:solidFill>
                <a:latin typeface="Century" charset="0"/>
                <a:ea typeface="ＭＳ Ｐゴシック" charset="0"/>
                <a:cs typeface="Century" charset="0"/>
                <a:sym typeface="Century" charset="0"/>
              </a:rPr>
              <a:t>(Except at very high x)</a:t>
            </a:r>
          </a:p>
          <a:p>
            <a:pPr marL="268998" indent="-241093">
              <a:spcBef>
                <a:spcPts val="334"/>
              </a:spcBef>
              <a:buClr>
                <a:srgbClr val="008000"/>
              </a:buClr>
              <a:buSzPct val="100000"/>
              <a:buFont typeface="Optima" charset="0"/>
              <a:buChar char="•"/>
            </a:pPr>
            <a:r>
              <a:rPr lang="en-US" sz="1700" b="1" i="1">
                <a:solidFill>
                  <a:srgbClr val="008000"/>
                </a:solidFill>
                <a:latin typeface="Optima" charset="0"/>
                <a:ea typeface="ＭＳ Ｐゴシック" charset="0"/>
                <a:cs typeface="Optima" charset="0"/>
                <a:sym typeface="Optima" charset="0"/>
              </a:rPr>
              <a:t>Moderate running times</a:t>
            </a:r>
          </a:p>
        </p:txBody>
      </p:sp>
      <p:sp>
        <p:nvSpPr>
          <p:cNvPr id="22551" name="Rectangle 23"/>
          <p:cNvSpPr>
            <a:spLocks/>
          </p:cNvSpPr>
          <p:nvPr/>
        </p:nvSpPr>
        <p:spPr bwMode="auto">
          <a:xfrm>
            <a:off x="736700" y="1433125"/>
            <a:ext cx="14199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Requirements</a:t>
            </a:r>
          </a:p>
        </p:txBody>
      </p:sp>
      <p:sp>
        <p:nvSpPr>
          <p:cNvPr id="22552" name="Rectangle 24"/>
          <p:cNvSpPr>
            <a:spLocks/>
          </p:cNvSpPr>
          <p:nvPr/>
        </p:nvSpPr>
        <p:spPr bwMode="auto">
          <a:xfrm>
            <a:off x="0" y="789162"/>
            <a:ext cx="9135070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200">
                <a:solidFill>
                  <a:srgbClr val="002D99"/>
                </a:solidFill>
                <a:ea typeface="ＭＳ Ｐゴシック" charset="0"/>
                <a:cs typeface="Palatino" charset="0"/>
              </a:rPr>
              <a:t>Requires 12 GeV upgrade of JLab and a large superconducting solenoid</a:t>
            </a:r>
          </a:p>
        </p:txBody>
      </p:sp>
      <p:pic>
        <p:nvPicPr>
          <p:cNvPr id="2255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22" y="5286375"/>
            <a:ext cx="3536156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Error Budget (%)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11/10/11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PVDIS at JLab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9A6B7F69-72B3-CA47-9544-05313A0E571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68614" name="Group 2"/>
          <p:cNvGrpSpPr>
            <a:grpSpLocks noRot="1"/>
          </p:cNvGrpSpPr>
          <p:nvPr/>
        </p:nvGrpSpPr>
        <p:grpSpPr bwMode="auto">
          <a:xfrm>
            <a:off x="457200" y="1600200"/>
            <a:ext cx="8229600" cy="4525963"/>
            <a:chOff x="960" y="880"/>
            <a:chExt cx="3840" cy="2560"/>
          </a:xfrm>
        </p:grpSpPr>
        <p:sp>
          <p:nvSpPr>
            <p:cNvPr id="68615" name="Rectangle 3"/>
            <p:cNvSpPr>
              <a:spLocks noChangeArrowheads="1"/>
            </p:cNvSpPr>
            <p:nvPr/>
          </p:nvSpPr>
          <p:spPr bwMode="auto">
            <a:xfrm>
              <a:off x="2880" y="2928"/>
              <a:ext cx="192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800"/>
                <a:t>0.6</a:t>
              </a:r>
            </a:p>
          </p:txBody>
        </p:sp>
        <p:sp>
          <p:nvSpPr>
            <p:cNvPr id="68616" name="Rectangle 4"/>
            <p:cNvSpPr>
              <a:spLocks noChangeArrowheads="1"/>
            </p:cNvSpPr>
            <p:nvPr/>
          </p:nvSpPr>
          <p:spPr bwMode="auto">
            <a:xfrm>
              <a:off x="960" y="2928"/>
              <a:ext cx="192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800"/>
                <a:t>Total</a:t>
              </a:r>
            </a:p>
          </p:txBody>
        </p:sp>
        <p:sp>
          <p:nvSpPr>
            <p:cNvPr id="68617" name="Rectangle 5"/>
            <p:cNvSpPr>
              <a:spLocks noChangeArrowheads="1"/>
            </p:cNvSpPr>
            <p:nvPr/>
          </p:nvSpPr>
          <p:spPr bwMode="auto">
            <a:xfrm>
              <a:off x="2880" y="2416"/>
              <a:ext cx="192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800"/>
                <a:t>0.3</a:t>
              </a:r>
            </a:p>
          </p:txBody>
        </p:sp>
        <p:sp>
          <p:nvSpPr>
            <p:cNvPr id="68618" name="Rectangle 6"/>
            <p:cNvSpPr>
              <a:spLocks noChangeArrowheads="1"/>
            </p:cNvSpPr>
            <p:nvPr/>
          </p:nvSpPr>
          <p:spPr bwMode="auto">
            <a:xfrm>
              <a:off x="960" y="2416"/>
              <a:ext cx="192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800"/>
                <a:t>Radiative Corrections</a:t>
              </a:r>
            </a:p>
          </p:txBody>
        </p:sp>
        <p:sp>
          <p:nvSpPr>
            <p:cNvPr id="68619" name="Rectangle 7"/>
            <p:cNvSpPr>
              <a:spLocks noChangeArrowheads="1"/>
            </p:cNvSpPr>
            <p:nvPr/>
          </p:nvSpPr>
          <p:spPr bwMode="auto">
            <a:xfrm>
              <a:off x="2880" y="1904"/>
              <a:ext cx="192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800"/>
                <a:t>0.2</a:t>
              </a:r>
            </a:p>
          </p:txBody>
        </p:sp>
        <p:sp>
          <p:nvSpPr>
            <p:cNvPr id="68620" name="Rectangle 8"/>
            <p:cNvSpPr>
              <a:spLocks noChangeArrowheads="1"/>
            </p:cNvSpPr>
            <p:nvPr/>
          </p:nvSpPr>
          <p:spPr bwMode="auto">
            <a:xfrm>
              <a:off x="960" y="1904"/>
              <a:ext cx="192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800"/>
                <a:t>Q2</a:t>
              </a:r>
            </a:p>
          </p:txBody>
        </p:sp>
        <p:sp>
          <p:nvSpPr>
            <p:cNvPr id="68621" name="Rectangle 9"/>
            <p:cNvSpPr>
              <a:spLocks noChangeArrowheads="1"/>
            </p:cNvSpPr>
            <p:nvPr/>
          </p:nvSpPr>
          <p:spPr bwMode="auto">
            <a:xfrm>
              <a:off x="2880" y="1392"/>
              <a:ext cx="192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800"/>
                <a:t>0.4</a:t>
              </a:r>
            </a:p>
          </p:txBody>
        </p:sp>
        <p:sp>
          <p:nvSpPr>
            <p:cNvPr id="68622" name="Rectangle 10"/>
            <p:cNvSpPr>
              <a:spLocks noChangeArrowheads="1"/>
            </p:cNvSpPr>
            <p:nvPr/>
          </p:nvSpPr>
          <p:spPr bwMode="auto">
            <a:xfrm>
              <a:off x="960" y="1392"/>
              <a:ext cx="192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800"/>
                <a:t>Polarimetry</a:t>
              </a:r>
            </a:p>
          </p:txBody>
        </p:sp>
        <p:sp>
          <p:nvSpPr>
            <p:cNvPr id="68623" name="Rectangle 11"/>
            <p:cNvSpPr>
              <a:spLocks noChangeArrowheads="1"/>
            </p:cNvSpPr>
            <p:nvPr/>
          </p:nvSpPr>
          <p:spPr bwMode="auto">
            <a:xfrm>
              <a:off x="2880" y="880"/>
              <a:ext cx="192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800"/>
                <a:t>0.3</a:t>
              </a:r>
            </a:p>
          </p:txBody>
        </p:sp>
        <p:sp>
          <p:nvSpPr>
            <p:cNvPr id="68624" name="Rectangle 12"/>
            <p:cNvSpPr>
              <a:spLocks noChangeArrowheads="1"/>
            </p:cNvSpPr>
            <p:nvPr/>
          </p:nvSpPr>
          <p:spPr bwMode="auto">
            <a:xfrm>
              <a:off x="960" y="880"/>
              <a:ext cx="192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800"/>
                <a:t>Statistics</a:t>
              </a:r>
            </a:p>
          </p:txBody>
        </p:sp>
        <p:sp>
          <p:nvSpPr>
            <p:cNvPr id="68625" name="Line 13"/>
            <p:cNvSpPr>
              <a:spLocks noChangeShapeType="1"/>
            </p:cNvSpPr>
            <p:nvPr/>
          </p:nvSpPr>
          <p:spPr bwMode="auto">
            <a:xfrm>
              <a:off x="960" y="880"/>
              <a:ext cx="38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Line 14"/>
            <p:cNvSpPr>
              <a:spLocks noChangeShapeType="1"/>
            </p:cNvSpPr>
            <p:nvPr/>
          </p:nvSpPr>
          <p:spPr bwMode="auto">
            <a:xfrm>
              <a:off x="960" y="1392"/>
              <a:ext cx="3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7" name="Line 15"/>
            <p:cNvSpPr>
              <a:spLocks noChangeShapeType="1"/>
            </p:cNvSpPr>
            <p:nvPr/>
          </p:nvSpPr>
          <p:spPr bwMode="auto">
            <a:xfrm>
              <a:off x="960" y="1904"/>
              <a:ext cx="3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8" name="Line 16"/>
            <p:cNvSpPr>
              <a:spLocks noChangeShapeType="1"/>
            </p:cNvSpPr>
            <p:nvPr/>
          </p:nvSpPr>
          <p:spPr bwMode="auto">
            <a:xfrm>
              <a:off x="960" y="2416"/>
              <a:ext cx="3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9" name="Line 17"/>
            <p:cNvSpPr>
              <a:spLocks noChangeShapeType="1"/>
            </p:cNvSpPr>
            <p:nvPr/>
          </p:nvSpPr>
          <p:spPr bwMode="auto">
            <a:xfrm>
              <a:off x="960" y="2928"/>
              <a:ext cx="38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0" name="Line 18"/>
            <p:cNvSpPr>
              <a:spLocks noChangeShapeType="1"/>
            </p:cNvSpPr>
            <p:nvPr/>
          </p:nvSpPr>
          <p:spPr bwMode="auto">
            <a:xfrm>
              <a:off x="960" y="3440"/>
              <a:ext cx="38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1" name="Line 19"/>
            <p:cNvSpPr>
              <a:spLocks noChangeShapeType="1"/>
            </p:cNvSpPr>
            <p:nvPr/>
          </p:nvSpPr>
          <p:spPr bwMode="auto">
            <a:xfrm>
              <a:off x="960" y="880"/>
              <a:ext cx="0" cy="25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2" name="Line 20"/>
            <p:cNvSpPr>
              <a:spLocks noChangeShapeType="1"/>
            </p:cNvSpPr>
            <p:nvPr/>
          </p:nvSpPr>
          <p:spPr bwMode="auto">
            <a:xfrm>
              <a:off x="2880" y="880"/>
              <a:ext cx="0" cy="25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3" name="Line 21"/>
            <p:cNvSpPr>
              <a:spLocks noChangeShapeType="1"/>
            </p:cNvSpPr>
            <p:nvPr/>
          </p:nvSpPr>
          <p:spPr bwMode="auto">
            <a:xfrm>
              <a:off x="4800" y="880"/>
              <a:ext cx="0" cy="25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622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229600" cy="944563"/>
          </a:xfrm>
        </p:spPr>
        <p:txBody>
          <a:bodyPr/>
          <a:lstStyle/>
          <a:p>
            <a:r>
              <a:rPr lang="en-US"/>
              <a:t>Running time</a:t>
            </a:r>
          </a:p>
        </p:txBody>
      </p:sp>
      <p:pic>
        <p:nvPicPr>
          <p:cNvPr id="4099" name="Content Placeholder 6" descr="deut_BinEstimate.eps"/>
          <p:cNvPicPr>
            <a:picLocks noGrp="1" noChangeAspect="1"/>
          </p:cNvPicPr>
          <p:nvPr>
            <p:ph idx="4294967295"/>
          </p:nvPr>
        </p:nvPicPr>
        <p:blipFill>
          <a:blip r:embed="rId3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" t="1685" r="3723"/>
          <a:stretch>
            <a:fillRect/>
          </a:stretch>
        </p:blipFill>
        <p:spPr>
          <a:xfrm>
            <a:off x="0" y="2057400"/>
            <a:ext cx="4800600" cy="3886200"/>
          </a:xfrm>
        </p:spPr>
      </p:pic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3505200" y="3581400"/>
            <a:ext cx="1441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ＭＳ Ｐゴシック" charset="0"/>
              </a:rPr>
              <a:t>4 months at </a:t>
            </a:r>
          </a:p>
          <a:p>
            <a:pPr algn="ctr"/>
            <a:r>
              <a:rPr lang="en-US">
                <a:cs typeface="ＭＳ Ｐゴシック" charset="0"/>
              </a:rPr>
              <a:t>11 GeV</a:t>
            </a:r>
          </a:p>
        </p:txBody>
      </p:sp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2438400" y="4876800"/>
            <a:ext cx="227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cs typeface="ＭＳ Ｐゴシック" charset="0"/>
              </a:rPr>
              <a:t>2 months at 6.6 GeV</a:t>
            </a: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762000" y="2286000"/>
            <a:ext cx="25336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cs typeface="ＭＳ Ｐゴシック" charset="0"/>
              </a:rPr>
              <a:t>Error bar σ</a:t>
            </a:r>
            <a:r>
              <a:rPr lang="en-US" baseline="-25000">
                <a:cs typeface="ＭＳ Ｐゴシック" charset="0"/>
              </a:rPr>
              <a:t>A</a:t>
            </a:r>
            <a:r>
              <a:rPr lang="en-US">
                <a:cs typeface="ＭＳ Ｐゴシック" charset="0"/>
              </a:rPr>
              <a:t>/A (%)</a:t>
            </a:r>
          </a:p>
          <a:p>
            <a:r>
              <a:rPr lang="en-US">
                <a:cs typeface="ＭＳ Ｐゴシック" charset="0"/>
              </a:rPr>
              <a:t>shown at center of bins</a:t>
            </a:r>
          </a:p>
          <a:p>
            <a:r>
              <a:rPr lang="en-US">
                <a:cs typeface="ＭＳ Ｐゴシック" charset="0"/>
              </a:rPr>
              <a:t>in Q</a:t>
            </a:r>
            <a:r>
              <a:rPr lang="en-US" baseline="30000">
                <a:cs typeface="ＭＳ Ｐゴシック" charset="0"/>
              </a:rPr>
              <a:t>2</a:t>
            </a:r>
            <a:r>
              <a:rPr lang="en-US">
                <a:cs typeface="ＭＳ Ｐゴシック" charset="0"/>
              </a:rPr>
              <a:t>, x</a:t>
            </a:r>
          </a:p>
        </p:txBody>
      </p:sp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381000" y="1219200"/>
            <a:ext cx="861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u="sng">
                <a:solidFill>
                  <a:srgbClr val="333399"/>
                </a:solidFill>
                <a:cs typeface="ＭＳ Ｐゴシック" charset="0"/>
              </a:rPr>
              <a:t>Strategy:</a:t>
            </a:r>
            <a:r>
              <a:rPr lang="en-US" b="1">
                <a:solidFill>
                  <a:srgbClr val="333399"/>
                </a:solidFill>
                <a:cs typeface="ＭＳ Ｐゴシック" charset="0"/>
              </a:rPr>
              <a:t> sub-1% precision </a:t>
            </a:r>
            <a:r>
              <a:rPr lang="en-US">
                <a:solidFill>
                  <a:srgbClr val="333399"/>
                </a:solidFill>
                <a:cs typeface="ＭＳ Ｐゴシック" charset="0"/>
              </a:rPr>
              <a:t>over broad kinematic range for</a:t>
            </a:r>
            <a:r>
              <a:rPr lang="en-US" b="1">
                <a:solidFill>
                  <a:srgbClr val="333399"/>
                </a:solidFill>
                <a:cs typeface="ＭＳ Ｐゴシック" charset="0"/>
              </a:rPr>
              <a:t> sensitive </a:t>
            </a:r>
          </a:p>
          <a:p>
            <a:r>
              <a:rPr lang="en-US" b="1">
                <a:solidFill>
                  <a:srgbClr val="333399"/>
                </a:solidFill>
                <a:cs typeface="ＭＳ Ｐゴシック" charset="0"/>
              </a:rPr>
              <a:t>Standard Model test </a:t>
            </a:r>
            <a:r>
              <a:rPr lang="en-US" i="1">
                <a:solidFill>
                  <a:srgbClr val="333399"/>
                </a:solidFill>
                <a:cs typeface="ＭＳ Ｐゴシック" charset="0"/>
              </a:rPr>
              <a:t>and</a:t>
            </a:r>
            <a:r>
              <a:rPr lang="en-US" b="1">
                <a:solidFill>
                  <a:srgbClr val="333399"/>
                </a:solidFill>
                <a:cs typeface="ＭＳ Ｐゴシック" charset="0"/>
              </a:rPr>
              <a:t> detailed study of hadronic structure contributions</a:t>
            </a: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5410200" y="2514600"/>
          <a:ext cx="289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4" imgW="2171520" imgH="457200" progId="Equation.3">
                  <p:embed/>
                </p:oleObj>
              </mc:Choice>
              <mc:Fallback>
                <p:oleObj name="Equation" r:id="rId4" imgW="2171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514600"/>
                        <a:ext cx="2895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1" name="Group 25"/>
          <p:cNvGraphicFramePr>
            <a:graphicFrameLocks noGrp="1"/>
          </p:cNvGraphicFramePr>
          <p:nvPr/>
        </p:nvGraphicFramePr>
        <p:xfrm>
          <a:off x="5181600" y="4724400"/>
          <a:ext cx="3810000" cy="1447800"/>
        </p:xfrm>
        <a:graphic>
          <a:graphicData uri="http://schemas.openxmlformats.org/drawingml/2006/table">
            <a:tbl>
              <a:tblPr/>
              <a:tblGrid>
                <a:gridCol w="1371600"/>
                <a:gridCol w="533400"/>
                <a:gridCol w="595313"/>
                <a:gridCol w="654050"/>
                <a:gridCol w="655637"/>
              </a:tblGrid>
              <a:tr h="144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Energy(GeV)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Days(LD2)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Days(LH2)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5546725" y="2017713"/>
            <a:ext cx="272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Untangle Physics with fit: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5638800" y="3276600"/>
            <a:ext cx="3048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CC0000"/>
                </a:solidFill>
              </a:rPr>
              <a:t>Beam Time Request:</a:t>
            </a:r>
          </a:p>
          <a:p>
            <a:pPr algn="ctr"/>
            <a:r>
              <a:rPr lang="en-US" sz="2400">
                <a:solidFill>
                  <a:srgbClr val="CC0000"/>
                </a:solidFill>
              </a:rPr>
              <a:t>LD</a:t>
            </a:r>
            <a:r>
              <a:rPr lang="en-US" sz="2400" baseline="-25000">
                <a:solidFill>
                  <a:srgbClr val="CC0000"/>
                </a:solidFill>
              </a:rPr>
              <a:t>2</a:t>
            </a:r>
            <a:r>
              <a:rPr lang="en-US" sz="2400">
                <a:solidFill>
                  <a:srgbClr val="CC0000"/>
                </a:solidFill>
              </a:rPr>
              <a:t>: 245 Days</a:t>
            </a:r>
          </a:p>
          <a:p>
            <a:pPr algn="ctr"/>
            <a:r>
              <a:rPr lang="en-US" sz="2400">
                <a:solidFill>
                  <a:srgbClr val="CC0000"/>
                </a:solidFill>
              </a:rPr>
              <a:t>LH</a:t>
            </a:r>
            <a:r>
              <a:rPr lang="en-US" sz="2400" baseline="-25000">
                <a:solidFill>
                  <a:srgbClr val="CC0000"/>
                </a:solidFill>
              </a:rPr>
              <a:t>2</a:t>
            </a:r>
            <a:r>
              <a:rPr lang="en-US" sz="2400">
                <a:solidFill>
                  <a:srgbClr val="CC0000"/>
                </a:solidFill>
              </a:rPr>
              <a:t>: 113 Days</a:t>
            </a:r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5181600" y="5105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5562600" y="3276600"/>
            <a:ext cx="3200400" cy="1295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0846" y="6222887"/>
            <a:ext cx="324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180 Days are Approved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4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64" y="1278936"/>
            <a:ext cx="7795836" cy="5083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EMC Effect on CSV (New Proposal)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6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246063" y="274638"/>
            <a:ext cx="4537075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75" y="1470025"/>
            <a:ext cx="4418013" cy="4911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>
                <a:latin typeface="Calibri" charset="0"/>
                <a:ea typeface="ヒラギノ角ゴ Pro W3" charset="0"/>
                <a:cs typeface="ヒラギノ角ゴ Pro W3" charset="0"/>
              </a:rPr>
              <a:t>Measurements of Parity Violation in Deep Inelastic Scattering contain a wealth of information about: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>
                <a:latin typeface="Calibri" charset="0"/>
                <a:ea typeface="ヒラギノ角ゴ Pro W3" charset="0"/>
              </a:rPr>
              <a:t>The Standard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>
                <a:latin typeface="Calibri" charset="0"/>
                <a:ea typeface="ヒラギノ角ゴ Pro W3" charset="0"/>
              </a:rPr>
              <a:t>Charge Symmetry (CSV)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>
                <a:latin typeface="Calibri" charset="0"/>
                <a:ea typeface="ヒラギノ角ゴ Pro W3" charset="0"/>
              </a:rPr>
              <a:t>Higher Twist (HT)</a:t>
            </a:r>
          </a:p>
          <a:p>
            <a:pPr eaLnBrk="1" hangingPunct="1">
              <a:lnSpc>
                <a:spcPct val="80000"/>
              </a:lnSpc>
            </a:pPr>
            <a:endParaRPr lang="en-US" sz="180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Calibri" charset="0"/>
                <a:ea typeface="ヒラギノ角ゴ Pro W3" charset="0"/>
                <a:cs typeface="ヒラギノ角ゴ Pro W3" charset="0"/>
              </a:rPr>
              <a:t>For the complete picture—to unravel the full richness of the physics reach of this process a dedicated—a large-acceptance spectrometer is needed.</a:t>
            </a:r>
          </a:p>
          <a:p>
            <a:pPr eaLnBrk="1" hangingPunct="1">
              <a:lnSpc>
                <a:spcPct val="80000"/>
              </a:lnSpc>
            </a:pPr>
            <a:endParaRPr lang="en-US" sz="180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Calibri" charset="0"/>
                <a:ea typeface="ヒラギノ角ゴ Pro W3" charset="0"/>
                <a:cs typeface="ヒラギノ角ゴ Pro W3" charset="0"/>
              </a:rPr>
              <a:t>SoLID will also provide critical nuclear structure test (NuTeV sin</a:t>
            </a:r>
            <a:r>
              <a:rPr lang="en-US" sz="1800" baseline="30000">
                <a:latin typeface="Calibri" charset="0"/>
                <a:ea typeface="ヒラギノ角ゴ Pro W3" charset="0"/>
                <a:cs typeface="ヒラギノ角ゴ Pro W3" charset="0"/>
              </a:rPr>
              <a:t>2</a:t>
            </a:r>
            <a:r>
              <a:rPr lang="en-US" sz="1800">
                <a:latin typeface="Calibri" charset="0"/>
                <a:ea typeface="ヒラギノ角ゴ Pro W3" charset="0"/>
                <a:cs typeface="ヒラギノ角ゴ Pro W3" charset="0"/>
              </a:rPr>
              <a:t>θ</a:t>
            </a:r>
            <a:r>
              <a:rPr lang="en-US" sz="1800" baseline="-25000">
                <a:latin typeface="Calibri" charset="0"/>
                <a:ea typeface="ヒラギノ角ゴ Pro W3" charset="0"/>
                <a:cs typeface="ヒラギノ角ゴ Pro W3" charset="0"/>
              </a:rPr>
              <a:t>W</a:t>
            </a:r>
            <a:r>
              <a:rPr lang="en-US" sz="1800">
                <a:latin typeface="Calibri" charset="0"/>
                <a:ea typeface="ヒラギノ角ゴ Pro W3" charset="0"/>
                <a:cs typeface="ヒラギノ角ゴ Pro W3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1800">
              <a:latin typeface="Calibri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Calibri" charset="0"/>
                <a:ea typeface="ヒラギノ角ゴ Pro W3" charset="0"/>
                <a:cs typeface="ヒラギノ角ゴ Pro W3" charset="0"/>
              </a:rPr>
              <a:t>Large additional program of SI-DIS planned for SoLID spectrometer</a:t>
            </a:r>
          </a:p>
          <a:p>
            <a:pPr eaLnBrk="1" hangingPunct="1">
              <a:lnSpc>
                <a:spcPct val="80000"/>
              </a:lnSpc>
            </a:pPr>
            <a:endParaRPr lang="en-US" sz="1800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11/10/11</a:t>
            </a:r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charset="0"/>
              </a:rPr>
              <a:t>PVDIS at JLab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226A848B-F5B2-6949-88C2-E7F76425609E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79878" name="Group 14"/>
          <p:cNvGrpSpPr>
            <a:grpSpLocks noChangeAspect="1"/>
          </p:cNvGrpSpPr>
          <p:nvPr/>
        </p:nvGrpSpPr>
        <p:grpSpPr bwMode="auto">
          <a:xfrm>
            <a:off x="4524375" y="401638"/>
            <a:ext cx="4443413" cy="1901825"/>
            <a:chOff x="962291" y="3282307"/>
            <a:chExt cx="8022682" cy="3432353"/>
          </a:xfrm>
        </p:grpSpPr>
        <p:grpSp>
          <p:nvGrpSpPr>
            <p:cNvPr id="79893" name="Group 20"/>
            <p:cNvGrpSpPr>
              <a:grpSpLocks/>
            </p:cNvGrpSpPr>
            <p:nvPr/>
          </p:nvGrpSpPr>
          <p:grpSpPr bwMode="auto">
            <a:xfrm>
              <a:off x="962291" y="3400672"/>
              <a:ext cx="8022682" cy="3313988"/>
              <a:chOff x="962291" y="3400672"/>
              <a:chExt cx="8022682" cy="3313988"/>
            </a:xfrm>
          </p:grpSpPr>
          <p:grpSp>
            <p:nvGrpSpPr>
              <p:cNvPr id="79895" name="Group 17"/>
              <p:cNvGrpSpPr>
                <a:grpSpLocks/>
              </p:cNvGrpSpPr>
              <p:nvPr/>
            </p:nvGrpSpPr>
            <p:grpSpPr bwMode="auto">
              <a:xfrm>
                <a:off x="1852659" y="3429651"/>
                <a:ext cx="3599767" cy="3285009"/>
                <a:chOff x="1852659" y="3429651"/>
                <a:chExt cx="3599767" cy="3285009"/>
              </a:xfrm>
            </p:grpSpPr>
            <p:pic>
              <p:nvPicPr>
                <p:cNvPr id="79900" name="Picture 3" descr="c1pm_las_small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408" r="4910"/>
                <a:stretch>
                  <a:fillRect/>
                </a:stretch>
              </p:blipFill>
              <p:spPr bwMode="auto">
                <a:xfrm>
                  <a:off x="1852659" y="3429651"/>
                  <a:ext cx="3599767" cy="32850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9901" name="Text Box 7"/>
                <p:cNvSpPr txBox="1">
                  <a:spLocks noChangeArrowheads="1"/>
                </p:cNvSpPr>
                <p:nvPr/>
              </p:nvSpPr>
              <p:spPr bwMode="auto">
                <a:xfrm rot="-718612">
                  <a:off x="2822518" y="4818429"/>
                  <a:ext cx="743573" cy="5550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9pPr>
                </a:lstStyle>
                <a:p>
                  <a:pPr eaLnBrk="1" hangingPunct="1"/>
                  <a:r>
                    <a:rPr lang="en-US" sz="700">
                      <a:latin typeface="Calibri" charset="0"/>
                      <a:ea typeface="ＭＳ Ｐゴシック" charset="0"/>
                      <a:cs typeface="ＭＳ Ｐゴシック" charset="0"/>
                    </a:rPr>
                    <a:t>Cs</a:t>
                  </a:r>
                  <a:endParaRPr lang="en-US" sz="800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79902" name="Text Box 8"/>
                <p:cNvSpPr txBox="1">
                  <a:spLocks noChangeArrowheads="1"/>
                </p:cNvSpPr>
                <p:nvPr/>
              </p:nvSpPr>
              <p:spPr bwMode="auto">
                <a:xfrm rot="4208558">
                  <a:off x="4169027" y="3745668"/>
                  <a:ext cx="1112693" cy="555012"/>
                </a:xfrm>
                <a:prstGeom prst="rect">
                  <a:avLst/>
                </a:prstGeom>
                <a:noFill/>
                <a:ln w="19050">
                  <a:solidFill>
                    <a:srgbClr val="92D05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9pPr>
                </a:lstStyle>
                <a:p>
                  <a:pPr eaLnBrk="1" hangingPunct="1"/>
                  <a:r>
                    <a:rPr lang="en-US" sz="700">
                      <a:latin typeface="Calibri" charset="0"/>
                      <a:ea typeface="ＭＳ Ｐゴシック" charset="0"/>
                      <a:cs typeface="ＭＳ Ｐゴシック" charset="0"/>
                    </a:rPr>
                    <a:t>PVDIS</a:t>
                  </a:r>
                  <a:endParaRPr lang="en-US" sz="800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79903" name="Text Box 9"/>
                <p:cNvSpPr txBox="1">
                  <a:spLocks noChangeArrowheads="1"/>
                </p:cNvSpPr>
                <p:nvPr/>
              </p:nvSpPr>
              <p:spPr bwMode="auto">
                <a:xfrm rot="1074120">
                  <a:off x="2884338" y="3853811"/>
                  <a:ext cx="1112694" cy="512319"/>
                </a:xfrm>
                <a:prstGeom prst="rect">
                  <a:avLst/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9pPr>
                </a:lstStyle>
                <a:p>
                  <a:pPr eaLnBrk="1" hangingPunct="1"/>
                  <a:r>
                    <a:rPr lang="en-US" sz="600">
                      <a:latin typeface="Calibri" charset="0"/>
                      <a:ea typeface="ＭＳ Ｐゴシック" charset="0"/>
                      <a:cs typeface="ＭＳ Ｐゴシック" charset="0"/>
                    </a:rPr>
                    <a:t>Qweak</a:t>
                  </a:r>
                </a:p>
              </p:txBody>
            </p:sp>
          </p:grpSp>
          <p:sp>
            <p:nvSpPr>
              <p:cNvPr id="79896" name="Text Box 12"/>
              <p:cNvSpPr txBox="1">
                <a:spLocks noChangeArrowheads="1"/>
              </p:cNvSpPr>
              <p:nvPr/>
            </p:nvSpPr>
            <p:spPr bwMode="auto">
              <a:xfrm rot="-5400000">
                <a:off x="452641" y="3933823"/>
                <a:ext cx="2300096" cy="1280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eaLnBrk="1" hangingPunct="1"/>
                <a:r>
                  <a:rPr lang="en-US" sz="800">
                    <a:solidFill>
                      <a:srgbClr val="00206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Precision</a:t>
                </a:r>
                <a:r>
                  <a:rPr lang="en-US">
                    <a:solidFill>
                      <a:srgbClr val="00206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</a:t>
                </a:r>
                <a:r>
                  <a:rPr lang="en-US" sz="800">
                    <a:solidFill>
                      <a:srgbClr val="00206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Data</a:t>
                </a:r>
              </a:p>
            </p:txBody>
          </p:sp>
          <p:grpSp>
            <p:nvGrpSpPr>
              <p:cNvPr id="79897" name="Group 19"/>
              <p:cNvGrpSpPr>
                <a:grpSpLocks/>
              </p:cNvGrpSpPr>
              <p:nvPr/>
            </p:nvGrpSpPr>
            <p:grpSpPr bwMode="auto">
              <a:xfrm>
                <a:off x="5409543" y="3400672"/>
                <a:ext cx="3575430" cy="3278424"/>
                <a:chOff x="5409543" y="3400672"/>
                <a:chExt cx="3575430" cy="3278424"/>
              </a:xfrm>
            </p:grpSpPr>
            <p:pic>
              <p:nvPicPr>
                <p:cNvPr id="79898" name="Picture 5" descr="c2pm_las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73" r="5153"/>
                <a:stretch>
                  <a:fillRect/>
                </a:stretch>
              </p:blipFill>
              <p:spPr bwMode="auto">
                <a:xfrm>
                  <a:off x="5409543" y="3400672"/>
                  <a:ext cx="3575430" cy="3278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9899" name="Text Box 10"/>
                <p:cNvSpPr txBox="1">
                  <a:spLocks noChangeArrowheads="1"/>
                </p:cNvSpPr>
                <p:nvPr/>
              </p:nvSpPr>
              <p:spPr bwMode="auto">
                <a:xfrm rot="4242191">
                  <a:off x="6953412" y="3917627"/>
                  <a:ext cx="988724" cy="469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9pPr>
                </a:lstStyle>
                <a:p>
                  <a:pPr eaLnBrk="1" hangingPunct="1"/>
                  <a:r>
                    <a:rPr lang="en-US" sz="500">
                      <a:latin typeface="Calibri" charset="0"/>
                      <a:ea typeface="ＭＳ Ｐゴシック" charset="0"/>
                      <a:cs typeface="ＭＳ Ｐゴシック" charset="0"/>
                    </a:rPr>
                    <a:t>PVDIS</a:t>
                  </a:r>
                </a:p>
              </p:txBody>
            </p:sp>
          </p:grpSp>
        </p:grpSp>
        <p:sp>
          <p:nvSpPr>
            <p:cNvPr id="79894" name="TextBox 16"/>
            <p:cNvSpPr txBox="1">
              <a:spLocks noChangeArrowheads="1"/>
            </p:cNvSpPr>
            <p:nvPr/>
          </p:nvSpPr>
          <p:spPr bwMode="auto">
            <a:xfrm rot="4303648">
              <a:off x="6857383" y="4389660"/>
              <a:ext cx="2727026" cy="512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600" b="1">
                  <a:solidFill>
                    <a:srgbClr val="FF0000"/>
                  </a:solidFill>
                  <a:latin typeface="Calibri" charset="0"/>
                </a:rPr>
                <a:t>Uncertainty from PDG fit</a:t>
              </a:r>
            </a:p>
          </p:txBody>
        </p:sp>
      </p:grpSp>
      <p:pic>
        <p:nvPicPr>
          <p:cNvPr id="79879" name="Content Placeholder 6" descr="deut_BinEstimate.eps"/>
          <p:cNvPicPr>
            <a:picLocks noChangeAspect="1"/>
          </p:cNvPicPr>
          <p:nvPr/>
        </p:nvPicPr>
        <p:blipFill>
          <a:blip r:embed="rId5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" t="1685" r="3723"/>
          <a:stretch>
            <a:fillRect/>
          </a:stretch>
        </p:blipFill>
        <p:spPr bwMode="auto">
          <a:xfrm>
            <a:off x="5472113" y="4259263"/>
            <a:ext cx="3709987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6845300" y="2717800"/>
            <a:ext cx="2373313" cy="1522413"/>
            <a:chOff x="2871" y="2250"/>
            <a:chExt cx="2662" cy="1885"/>
          </a:xfrm>
        </p:grpSpPr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4119" y="3730"/>
              <a:ext cx="445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000">
                  <a:latin typeface="Calibri" charset="0"/>
                  <a:ea typeface="ＭＳ Ｐゴシック" charset="0"/>
                  <a:cs typeface="ＭＳ Ｐゴシック" charset="0"/>
                </a:rPr>
                <a:t>x</a:t>
              </a:r>
              <a:r>
                <a:rPr lang="en-US" sz="1000" baseline="-25000">
                  <a:latin typeface="Calibri" charset="0"/>
                  <a:ea typeface="ＭＳ Ｐゴシック" charset="0"/>
                  <a:cs typeface="ＭＳ Ｐゴシック" charset="0"/>
                </a:rPr>
                <a:t>Bj</a:t>
              </a:r>
              <a:endParaRPr lang="en-US" sz="1000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79885" name="Picture 10" descr="mrst-glob10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6" t="8598" r="2258" b="6905"/>
            <a:stretch>
              <a:fillRect/>
            </a:stretch>
          </p:blipFill>
          <p:spPr bwMode="auto">
            <a:xfrm>
              <a:off x="2871" y="2250"/>
              <a:ext cx="2662" cy="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9874" name="Object 2"/>
            <p:cNvGraphicFramePr>
              <a:graphicFrameLocks noChangeAspect="1"/>
            </p:cNvGraphicFramePr>
            <p:nvPr/>
          </p:nvGraphicFramePr>
          <p:xfrm>
            <a:off x="3100" y="3195"/>
            <a:ext cx="337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7" name="Equation" r:id="rId7" imgW="304800" imgH="406400" progId="Equation.3">
                    <p:embed/>
                  </p:oleObj>
                </mc:Choice>
                <mc:Fallback>
                  <p:oleObj name="Equation" r:id="rId7" imgW="304800" imgH="40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0" y="3195"/>
                          <a:ext cx="337" cy="4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9886" name="Rectangle 12"/>
            <p:cNvSpPr>
              <a:spLocks noChangeArrowheads="1"/>
            </p:cNvSpPr>
            <p:nvPr/>
          </p:nvSpPr>
          <p:spPr bwMode="auto">
            <a:xfrm>
              <a:off x="3789" y="2780"/>
              <a:ext cx="56" cy="3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3954" y="2494"/>
              <a:ext cx="851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000">
                  <a:latin typeface="Calibri" charset="0"/>
                  <a:ea typeface="ＭＳ Ｐゴシック" charset="0"/>
                  <a:cs typeface="ＭＳ Ｐゴシック" charset="0"/>
                </a:rPr>
                <a:t>12</a:t>
              </a:r>
              <a:r>
                <a:rPr lang="en-US" sz="1600">
                  <a:latin typeface="Calibri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en-US" sz="1000">
                  <a:latin typeface="Calibri" charset="0"/>
                  <a:ea typeface="ＭＳ Ｐゴシック" charset="0"/>
                  <a:cs typeface="ＭＳ Ｐゴシック" charset="0"/>
                </a:rPr>
                <a:t>GeV</a:t>
              </a:r>
              <a:endParaRPr lang="en-US" sz="1600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888" name="Line 14"/>
            <p:cNvSpPr>
              <a:spLocks noChangeShapeType="1"/>
            </p:cNvSpPr>
            <p:nvPr/>
          </p:nvSpPr>
          <p:spPr bwMode="auto">
            <a:xfrm flipH="1">
              <a:off x="3886" y="2639"/>
              <a:ext cx="188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9" name="Text Box 15"/>
            <p:cNvSpPr txBox="1">
              <a:spLocks noChangeArrowheads="1"/>
            </p:cNvSpPr>
            <p:nvPr/>
          </p:nvSpPr>
          <p:spPr bwMode="auto">
            <a:xfrm>
              <a:off x="4640" y="3126"/>
              <a:ext cx="718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900">
                  <a:latin typeface="Calibri" charset="0"/>
                  <a:ea typeface="ＭＳ Ｐゴシック" charset="0"/>
                  <a:cs typeface="ＭＳ Ｐゴシック" charset="0"/>
                </a:rPr>
                <a:t>90% CL</a:t>
              </a:r>
            </a:p>
          </p:txBody>
        </p:sp>
        <p:sp>
          <p:nvSpPr>
            <p:cNvPr id="79890" name="Line 16"/>
            <p:cNvSpPr>
              <a:spLocks noChangeShapeType="1"/>
            </p:cNvSpPr>
            <p:nvPr/>
          </p:nvSpPr>
          <p:spPr bwMode="auto">
            <a:xfrm flipH="1">
              <a:off x="4346" y="3181"/>
              <a:ext cx="262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1" name="Line 17"/>
            <p:cNvSpPr>
              <a:spLocks noChangeShapeType="1"/>
            </p:cNvSpPr>
            <p:nvPr/>
          </p:nvSpPr>
          <p:spPr bwMode="auto">
            <a:xfrm flipH="1" flipV="1">
              <a:off x="4533" y="2426"/>
              <a:ext cx="82" cy="7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92" name="Text Box 18"/>
            <p:cNvSpPr txBox="1">
              <a:spLocks noChangeArrowheads="1"/>
            </p:cNvSpPr>
            <p:nvPr/>
          </p:nvSpPr>
          <p:spPr bwMode="auto">
            <a:xfrm>
              <a:off x="3048" y="2343"/>
              <a:ext cx="13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000">
                  <a:latin typeface="Calibri" charset="0"/>
                  <a:ea typeface="ＭＳ Ｐゴシック" charset="0"/>
                  <a:cs typeface="ＭＳ Ｐゴシック" charset="0"/>
                </a:rPr>
                <a:t>MRST global fit</a:t>
              </a:r>
            </a:p>
          </p:txBody>
        </p:sp>
      </p:grpSp>
      <p:pic>
        <p:nvPicPr>
          <p:cNvPr id="79881" name="Picture 5" descr="C:\Users\reimer\Documents\JLab\12_GeV\SOLID\Engineering Report\Engineering\image00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2478088"/>
            <a:ext cx="2074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41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91" t="13924" r="7649" b="6329"/>
          <a:stretch/>
        </p:blipFill>
        <p:spPr>
          <a:xfrm>
            <a:off x="1033638" y="1453676"/>
            <a:ext cx="6634514" cy="506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7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9216" y="0"/>
            <a:ext cx="8229600" cy="1143000"/>
          </a:xfrm>
          <a:ln/>
        </p:spPr>
        <p:txBody>
          <a:bodyPr/>
          <a:lstStyle/>
          <a:p>
            <a:r>
              <a:rPr lang="en-US" dirty="0"/>
              <a:t>Indirect Clues to </a:t>
            </a:r>
            <a:r>
              <a:rPr lang="en-US" dirty="0" err="1"/>
              <a:t>TeV</a:t>
            </a:r>
            <a:r>
              <a:rPr lang="en-US" dirty="0"/>
              <a:t> Physics</a:t>
            </a:r>
          </a:p>
        </p:txBody>
      </p:sp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51C2-5BFC-3C4B-BE2A-3953EE81721C}" type="slidenum">
              <a:rPr lang="en-US"/>
              <a:pPr/>
              <a:t>3</a:t>
            </a:fld>
            <a:endParaRPr lang="en-US"/>
          </a:p>
        </p:txBody>
      </p:sp>
      <p:sp>
        <p:nvSpPr>
          <p:cNvPr id="15362" name="Rectangle 2"/>
          <p:cNvSpPr>
            <a:spLocks/>
          </p:cNvSpPr>
          <p:nvPr/>
        </p:nvSpPr>
        <p:spPr bwMode="auto">
          <a:xfrm>
            <a:off x="-44648" y="919758"/>
            <a:ext cx="9135070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200" dirty="0">
                <a:solidFill>
                  <a:srgbClr val="002D99"/>
                </a:solidFill>
                <a:ea typeface="ＭＳ Ｐゴシック" charset="0"/>
                <a:cs typeface="Palatino" charset="0"/>
              </a:rPr>
              <a:t>Electroweak Interactions at scales much lower than the W/Z mass</a:t>
            </a:r>
          </a:p>
        </p:txBody>
      </p:sp>
      <p:sp>
        <p:nvSpPr>
          <p:cNvPr id="15363" name="AutoShape 3"/>
          <p:cNvSpPr>
            <a:spLocks/>
          </p:cNvSpPr>
          <p:nvPr/>
        </p:nvSpPr>
        <p:spPr bwMode="auto">
          <a:xfrm>
            <a:off x="4697015" y="2902149"/>
            <a:ext cx="4152305" cy="910828"/>
          </a:xfrm>
          <a:prstGeom prst="roundRect">
            <a:avLst>
              <a:gd name="adj" fmla="val 14704"/>
            </a:avLst>
          </a:prstGeom>
          <a:noFill/>
          <a:ln w="19050" cap="flat">
            <a:solidFill>
              <a:srgbClr val="003DC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rot="10800000">
            <a:off x="1385605" y="1223367"/>
            <a:ext cx="3348" cy="2446734"/>
          </a:xfrm>
          <a:prstGeom prst="line">
            <a:avLst/>
          </a:prstGeom>
          <a:noFill/>
          <a:ln w="63500" cap="flat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5" name="Rectangle 5"/>
          <p:cNvSpPr>
            <a:spLocks/>
          </p:cNvSpPr>
          <p:nvPr/>
        </p:nvSpPr>
        <p:spPr bwMode="auto">
          <a:xfrm>
            <a:off x="44649" y="2286000"/>
            <a:ext cx="1223367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/>
            <a:r>
              <a:rPr lang="en-US" sz="1700" dirty="0" err="1">
                <a:solidFill>
                  <a:srgbClr val="FF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Λ</a:t>
            </a:r>
            <a:r>
              <a:rPr lang="en-US" sz="1500" dirty="0">
                <a:solidFill>
                  <a:srgbClr val="0000CC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(~</a:t>
            </a:r>
            <a:r>
              <a:rPr lang="en-US" sz="15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TeV</a:t>
            </a:r>
            <a:r>
              <a:rPr lang="en-US" sz="17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</a:t>
            </a:r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622846" y="1473399"/>
            <a:ext cx="3147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3200">
                <a:solidFill>
                  <a:srgbClr val="D90B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</a:t>
            </a:r>
          </a:p>
        </p:txBody>
      </p:sp>
      <p:sp>
        <p:nvSpPr>
          <p:cNvPr id="15367" name="AutoShape 7"/>
          <p:cNvSpPr>
            <a:spLocks/>
          </p:cNvSpPr>
          <p:nvPr/>
        </p:nvSpPr>
        <p:spPr bwMode="auto">
          <a:xfrm>
            <a:off x="2242468" y="2659931"/>
            <a:ext cx="128364" cy="25672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BBE0E3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5373" name="Group 13"/>
          <p:cNvGrpSpPr>
            <a:grpSpLocks/>
          </p:cNvGrpSpPr>
          <p:nvPr/>
        </p:nvGrpSpPr>
        <p:grpSpPr bwMode="auto">
          <a:xfrm>
            <a:off x="1669851" y="1960067"/>
            <a:ext cx="1282527" cy="453182"/>
            <a:chOff x="0" y="0"/>
            <a:chExt cx="1149" cy="405"/>
          </a:xfrm>
        </p:grpSpPr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>
              <a:off x="0" y="0"/>
              <a:ext cx="423" cy="15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 rot="10800000" flipH="1">
              <a:off x="0" y="304"/>
              <a:ext cx="363" cy="1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 rot="10800000" flipH="1">
              <a:off x="786" y="0"/>
              <a:ext cx="363" cy="15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725" y="304"/>
              <a:ext cx="364" cy="1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72" name="Oval 12"/>
            <p:cNvSpPr>
              <a:spLocks/>
            </p:cNvSpPr>
            <p:nvPr/>
          </p:nvSpPr>
          <p:spPr bwMode="auto">
            <a:xfrm>
              <a:off x="301" y="101"/>
              <a:ext cx="545" cy="253"/>
            </a:xfrm>
            <a:prstGeom prst="ellipse">
              <a:avLst/>
            </a:prstGeom>
            <a:solidFill>
              <a:srgbClr val="808080"/>
            </a:solidFill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5377" name="Group 17"/>
          <p:cNvGrpSpPr>
            <a:grpSpLocks/>
          </p:cNvGrpSpPr>
          <p:nvPr/>
        </p:nvGrpSpPr>
        <p:grpSpPr bwMode="auto">
          <a:xfrm>
            <a:off x="1769195" y="3122042"/>
            <a:ext cx="1080492" cy="396255"/>
            <a:chOff x="0" y="0"/>
            <a:chExt cx="968" cy="354"/>
          </a:xfrm>
        </p:grpSpPr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908" cy="35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75" name="Line 15"/>
            <p:cNvSpPr>
              <a:spLocks noChangeShapeType="1"/>
            </p:cNvSpPr>
            <p:nvPr/>
          </p:nvSpPr>
          <p:spPr bwMode="auto">
            <a:xfrm>
              <a:off x="0" y="0"/>
              <a:ext cx="968" cy="35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76" name="AutoShape 16"/>
            <p:cNvSpPr>
              <a:spLocks/>
            </p:cNvSpPr>
            <p:nvPr/>
          </p:nvSpPr>
          <p:spPr bwMode="auto">
            <a:xfrm>
              <a:off x="423" y="101"/>
              <a:ext cx="121" cy="151"/>
            </a:xfrm>
            <a:prstGeom prst="diamond">
              <a:avLst/>
            </a:prstGeom>
            <a:solidFill>
              <a:srgbClr val="808080"/>
            </a:solidFill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5378" name="Rectangle 18"/>
          <p:cNvSpPr>
            <a:spLocks/>
          </p:cNvSpPr>
          <p:nvPr/>
        </p:nvSpPr>
        <p:spPr bwMode="auto">
          <a:xfrm>
            <a:off x="-25016" y="2755925"/>
            <a:ext cx="1741289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/>
            <a:r>
              <a:rPr lang="en-US" sz="17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</a:t>
            </a:r>
            <a:r>
              <a:rPr lang="en-US" sz="1700" baseline="-220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W,Z</a:t>
            </a:r>
            <a:r>
              <a:rPr lang="en-US" sz="15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</a:p>
          <a:p>
            <a:pPr marL="40182"/>
            <a:r>
              <a:rPr lang="en-US" sz="15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(100 GeV</a:t>
            </a:r>
            <a:r>
              <a:rPr lang="en-US" sz="17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</a:t>
            </a:r>
          </a:p>
        </p:txBody>
      </p:sp>
      <p:sp>
        <p:nvSpPr>
          <p:cNvPr id="15379" name="Rectangle 19"/>
          <p:cNvSpPr>
            <a:spLocks/>
          </p:cNvSpPr>
          <p:nvPr/>
        </p:nvSpPr>
        <p:spPr bwMode="auto">
          <a:xfrm>
            <a:off x="3204642" y="1509117"/>
            <a:ext cx="12875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11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Dynamics involving</a:t>
            </a:r>
          </a:p>
          <a:p>
            <a:pPr marL="40182"/>
            <a:r>
              <a:rPr lang="en-US" sz="11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particles with m &gt; Λ</a:t>
            </a:r>
          </a:p>
        </p:txBody>
      </p:sp>
      <p:sp>
        <p:nvSpPr>
          <p:cNvPr id="15380" name="AutoShape 20"/>
          <p:cNvSpPr>
            <a:spLocks/>
          </p:cNvSpPr>
          <p:nvPr/>
        </p:nvSpPr>
        <p:spPr bwMode="auto">
          <a:xfrm>
            <a:off x="3116461" y="1509117"/>
            <a:ext cx="1580555" cy="464344"/>
          </a:xfrm>
          <a:prstGeom prst="roundRect">
            <a:avLst>
              <a:gd name="adj" fmla="val 9694"/>
            </a:avLst>
          </a:pr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1" name="Freeform 21"/>
          <p:cNvSpPr>
            <a:spLocks/>
          </p:cNvSpPr>
          <p:nvPr/>
        </p:nvSpPr>
        <p:spPr bwMode="auto">
          <a:xfrm>
            <a:off x="2251398" y="1660922"/>
            <a:ext cx="810369" cy="357188"/>
          </a:xfrm>
          <a:custGeom>
            <a:avLst/>
            <a:gdLst>
              <a:gd name="T0" fmla="*/ 0 w 21600"/>
              <a:gd name="T1" fmla="+- 0 21600 702"/>
              <a:gd name="T2" fmla="*/ 21600 h 20898"/>
              <a:gd name="T3" fmla="*/ 3600 w 21600"/>
              <a:gd name="T4" fmla="+- 0 8308 702"/>
              <a:gd name="T5" fmla="*/ 8308 h 20898"/>
              <a:gd name="T6" fmla="*/ 9000 w 21600"/>
              <a:gd name="T7" fmla="+- 0 11631 702"/>
              <a:gd name="T8" fmla="*/ 11631 h 20898"/>
              <a:gd name="T9" fmla="*/ 14400 w 21600"/>
              <a:gd name="T10" fmla="+- 0 1662 702"/>
              <a:gd name="T11" fmla="*/ 1662 h 20898"/>
              <a:gd name="T12" fmla="*/ 21600 w 21600"/>
              <a:gd name="T13" fmla="+- 0 1662 702"/>
              <a:gd name="T14" fmla="*/ 1662 h 2089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  <a:cxn ang="0">
                <a:pos x="T12" y="T14"/>
              </a:cxn>
            </a:cxnLst>
            <a:rect l="0" t="0" r="r" b="b"/>
            <a:pathLst>
              <a:path w="21600" h="20898">
                <a:moveTo>
                  <a:pt x="0" y="20898"/>
                </a:moveTo>
                <a:cubicBezTo>
                  <a:pt x="1050" y="15083"/>
                  <a:pt x="2100" y="9267"/>
                  <a:pt x="3600" y="7606"/>
                </a:cubicBezTo>
                <a:cubicBezTo>
                  <a:pt x="5100" y="5944"/>
                  <a:pt x="7200" y="12036"/>
                  <a:pt x="9000" y="10929"/>
                </a:cubicBezTo>
                <a:cubicBezTo>
                  <a:pt x="10800" y="9821"/>
                  <a:pt x="12300" y="2621"/>
                  <a:pt x="14400" y="960"/>
                </a:cubicBezTo>
                <a:cubicBezTo>
                  <a:pt x="16500" y="-702"/>
                  <a:pt x="19050" y="129"/>
                  <a:pt x="21600" y="960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2" name="Freeform 22"/>
          <p:cNvSpPr>
            <a:spLocks/>
          </p:cNvSpPr>
          <p:nvPr/>
        </p:nvSpPr>
        <p:spPr bwMode="auto">
          <a:xfrm>
            <a:off x="4810869" y="1825005"/>
            <a:ext cx="1919883" cy="285750"/>
          </a:xfrm>
          <a:custGeom>
            <a:avLst/>
            <a:gdLst>
              <a:gd name="T0" fmla="*/ 0 w 21600"/>
              <a:gd name="T1" fmla="+- 0 1137 480"/>
              <a:gd name="T2" fmla="*/ 1137 h 21120"/>
              <a:gd name="T3" fmla="*/ 6480 w 21600"/>
              <a:gd name="T4" fmla="+- 0 1137 480"/>
              <a:gd name="T5" fmla="*/ 1137 h 21120"/>
              <a:gd name="T6" fmla="*/ 12960 w 21600"/>
              <a:gd name="T7" fmla="+- 0 7958 480"/>
              <a:gd name="T8" fmla="*/ 7958 h 21120"/>
              <a:gd name="T9" fmla="*/ 21600 w 21600"/>
              <a:gd name="T10" fmla="+- 0 21600 480"/>
              <a:gd name="T11" fmla="*/ 21600 h 2112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120">
                <a:moveTo>
                  <a:pt x="0" y="657"/>
                </a:moveTo>
                <a:cubicBezTo>
                  <a:pt x="2160" y="88"/>
                  <a:pt x="4320" y="-480"/>
                  <a:pt x="6480" y="657"/>
                </a:cubicBezTo>
                <a:cubicBezTo>
                  <a:pt x="8640" y="1794"/>
                  <a:pt x="10440" y="4067"/>
                  <a:pt x="12960" y="7478"/>
                </a:cubicBezTo>
                <a:cubicBezTo>
                  <a:pt x="15480" y="10888"/>
                  <a:pt x="18540" y="16004"/>
                  <a:pt x="21600" y="21120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3" name="Rectangle 23"/>
          <p:cNvSpPr>
            <a:spLocks/>
          </p:cNvSpPr>
          <p:nvPr/>
        </p:nvSpPr>
        <p:spPr bwMode="auto">
          <a:xfrm>
            <a:off x="4782964" y="4393406"/>
            <a:ext cx="3955852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4" bIns="0"/>
          <a:lstStyle/>
          <a:p>
            <a:pPr marL="27905">
              <a:buClr>
                <a:srgbClr val="CF2900"/>
              </a:buClr>
              <a:buSzPct val="125000"/>
              <a:buFont typeface="Times" charset="0"/>
              <a:buChar char="•"/>
            </a:pPr>
            <a:r>
              <a:rPr lang="en-US" sz="1700" b="1" i="1">
                <a:solidFill>
                  <a:srgbClr val="640E2F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f</a:t>
            </a:r>
            <a:r>
              <a:rPr lang="en-US" sz="1700" b="1" i="1">
                <a:solidFill>
                  <a:srgbClr val="4D0069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lavor changing as well as </a:t>
            </a:r>
            <a:r>
              <a:rPr lang="en-US" sz="1700" b="1" i="1">
                <a:solidFill>
                  <a:srgbClr val="A408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flavor diagonal</a:t>
            </a:r>
          </a:p>
          <a:p>
            <a:pPr marL="27905">
              <a:buClr>
                <a:srgbClr val="CF2900"/>
              </a:buClr>
              <a:buSzPct val="125000"/>
              <a:buFont typeface="Times" charset="0"/>
              <a:buChar char="•"/>
            </a:pPr>
            <a:r>
              <a:rPr lang="en-US" sz="1700" b="1" i="1">
                <a:solidFill>
                  <a:srgbClr val="4D0069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charged current as well as </a:t>
            </a:r>
            <a:r>
              <a:rPr lang="en-US" sz="1700" b="1" i="1">
                <a:solidFill>
                  <a:srgbClr val="A408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neutral current</a:t>
            </a:r>
          </a:p>
        </p:txBody>
      </p:sp>
      <p:sp>
        <p:nvSpPr>
          <p:cNvPr id="15384" name="Rectangle 24"/>
          <p:cNvSpPr>
            <a:spLocks/>
          </p:cNvSpPr>
          <p:nvPr/>
        </p:nvSpPr>
        <p:spPr bwMode="auto">
          <a:xfrm>
            <a:off x="99343" y="4161234"/>
            <a:ext cx="4536281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4" bIns="0"/>
          <a:lstStyle/>
          <a:p>
            <a:pPr marL="27905"/>
            <a:r>
              <a:rPr lang="en-US" sz="1500">
                <a:solidFill>
                  <a:srgbClr val="2B4714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Heavy Z</a:t>
            </a:r>
            <a:r>
              <a:rPr lang="ja-JP" altLang="en-US" sz="1500">
                <a:solidFill>
                  <a:srgbClr val="2B4714"/>
                </a:solidFill>
                <a:latin typeface="Arial"/>
                <a:ea typeface="ＭＳ Ｐゴシック" charset="0"/>
                <a:cs typeface="Comic Sans MS Bold" charset="0"/>
                <a:sym typeface="Comic Sans MS Bold" charset="0"/>
              </a:rPr>
              <a:t>’</a:t>
            </a:r>
            <a:r>
              <a:rPr lang="en-US" sz="1500">
                <a:solidFill>
                  <a:srgbClr val="2B4714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s and neutrinos, technicolor, compositeness, extra dimensions, SUSY…</a:t>
            </a:r>
          </a:p>
        </p:txBody>
      </p:sp>
      <p:sp>
        <p:nvSpPr>
          <p:cNvPr id="15385" name="Rectangle 25"/>
          <p:cNvSpPr>
            <a:spLocks/>
          </p:cNvSpPr>
          <p:nvPr/>
        </p:nvSpPr>
        <p:spPr bwMode="auto">
          <a:xfrm>
            <a:off x="4893469" y="2160984"/>
            <a:ext cx="1071563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100">
                <a:ea typeface="ＭＳ Ｐゴシック" charset="0"/>
                <a:cs typeface="Palatino" charset="0"/>
              </a:rPr>
              <a:t>courtesy </a:t>
            </a:r>
          </a:p>
          <a:p>
            <a:r>
              <a:rPr lang="en-US" sz="1100">
                <a:ea typeface="ＭＳ Ｐゴシック" charset="0"/>
                <a:cs typeface="Palatino" charset="0"/>
              </a:rPr>
              <a:t>V. Cirigliano</a:t>
            </a:r>
          </a:p>
          <a:p>
            <a:r>
              <a:rPr lang="en-US" sz="1100">
                <a:ea typeface="ＭＳ Ｐゴシック" charset="0"/>
                <a:cs typeface="Palatino" charset="0"/>
              </a:rPr>
              <a:t>H. Maruyama</a:t>
            </a:r>
          </a:p>
        </p:txBody>
      </p:sp>
      <p:sp>
        <p:nvSpPr>
          <p:cNvPr id="15386" name="Rectangle 26"/>
          <p:cNvSpPr>
            <a:spLocks/>
          </p:cNvSpPr>
          <p:nvPr/>
        </p:nvSpPr>
        <p:spPr bwMode="auto">
          <a:xfrm>
            <a:off x="5706070" y="1250156"/>
            <a:ext cx="338435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4" bIns="0"/>
          <a:lstStyle/>
          <a:p>
            <a:pPr marL="27905"/>
            <a:r>
              <a:rPr lang="en-US" sz="1700">
                <a:solidFill>
                  <a:srgbClr val="005A7C"/>
                </a:solidFill>
                <a:latin typeface="Abadi MT Condensed Light" charset="0"/>
                <a:ea typeface="ＭＳ Ｐゴシック" charset="0"/>
                <a:cs typeface="Abadi MT Condensed Light" charset="0"/>
                <a:sym typeface="Abadi MT Condensed Light" charset="0"/>
              </a:rPr>
              <a:t>Many theories predict new forces that disappeared when the universe cooled </a:t>
            </a:r>
          </a:p>
        </p:txBody>
      </p:sp>
      <p:sp>
        <p:nvSpPr>
          <p:cNvPr id="15387" name="AutoShape 27"/>
          <p:cNvSpPr>
            <a:spLocks/>
          </p:cNvSpPr>
          <p:nvPr/>
        </p:nvSpPr>
        <p:spPr bwMode="auto">
          <a:xfrm>
            <a:off x="6697266" y="2616399"/>
            <a:ext cx="128365" cy="25672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BBE0E3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388" name="Picture 2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99" y="2138660"/>
            <a:ext cx="1348383" cy="4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9" name="AutoShape 29"/>
          <p:cNvSpPr>
            <a:spLocks/>
          </p:cNvSpPr>
          <p:nvPr/>
        </p:nvSpPr>
        <p:spPr bwMode="auto">
          <a:xfrm>
            <a:off x="2242468" y="3624337"/>
            <a:ext cx="128364" cy="25672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BBE0E3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390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172" y="3009305"/>
            <a:ext cx="4036219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1" name="Rectangle 31"/>
          <p:cNvSpPr>
            <a:spLocks/>
          </p:cNvSpPr>
          <p:nvPr/>
        </p:nvSpPr>
        <p:spPr bwMode="auto">
          <a:xfrm>
            <a:off x="5185916" y="3808512"/>
            <a:ext cx="3268266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>
                <a:solidFill>
                  <a:srgbClr val="2B4714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higher dimensional operators can be systematically classified</a:t>
            </a:r>
          </a:p>
        </p:txBody>
      </p:sp>
      <p:grpSp>
        <p:nvGrpSpPr>
          <p:cNvPr id="15399" name="Group 39"/>
          <p:cNvGrpSpPr>
            <a:grpSpLocks/>
          </p:cNvGrpSpPr>
          <p:nvPr/>
        </p:nvGrpSpPr>
        <p:grpSpPr bwMode="auto">
          <a:xfrm>
            <a:off x="-5581" y="5036344"/>
            <a:ext cx="3089963" cy="1375171"/>
            <a:chOff x="0" y="108"/>
            <a:chExt cx="2769" cy="1232"/>
          </a:xfrm>
        </p:grpSpPr>
        <p:grpSp>
          <p:nvGrpSpPr>
            <p:cNvPr id="15395" name="Group 35"/>
            <p:cNvGrpSpPr>
              <a:grpSpLocks/>
            </p:cNvGrpSpPr>
            <p:nvPr/>
          </p:nvGrpSpPr>
          <p:grpSpPr bwMode="auto">
            <a:xfrm>
              <a:off x="999" y="577"/>
              <a:ext cx="968" cy="354"/>
              <a:chOff x="0" y="0"/>
              <a:chExt cx="968" cy="354"/>
            </a:xfrm>
          </p:grpSpPr>
          <p:sp>
            <p:nvSpPr>
              <p:cNvPr id="15392" name="Line 32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908" cy="35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393" name="Line 33"/>
              <p:cNvSpPr>
                <a:spLocks noChangeShapeType="1"/>
              </p:cNvSpPr>
              <p:nvPr/>
            </p:nvSpPr>
            <p:spPr bwMode="auto">
              <a:xfrm>
                <a:off x="0" y="0"/>
                <a:ext cx="968" cy="35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394" name="AutoShape 34"/>
              <p:cNvSpPr>
                <a:spLocks/>
              </p:cNvSpPr>
              <p:nvPr/>
            </p:nvSpPr>
            <p:spPr bwMode="auto">
              <a:xfrm>
                <a:off x="423" y="101"/>
                <a:ext cx="121" cy="151"/>
              </a:xfrm>
              <a:prstGeom prst="diamond">
                <a:avLst/>
              </a:prstGeom>
              <a:solidFill>
                <a:srgbClr val="808080"/>
              </a:solidFill>
              <a:ln w="127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pic>
          <p:nvPicPr>
            <p:cNvPr id="15396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" y="444"/>
              <a:ext cx="67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7" name="Rectangle 37"/>
            <p:cNvSpPr>
              <a:spLocks/>
            </p:cNvSpPr>
            <p:nvPr/>
          </p:nvSpPr>
          <p:spPr bwMode="auto">
            <a:xfrm>
              <a:off x="0" y="1092"/>
              <a:ext cx="227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rgbClr val="4D0069"/>
                  </a:solidFill>
                  <a:ea typeface="ＭＳ Ｐゴシック" charset="0"/>
                  <a:cs typeface="Palatino" charset="0"/>
                </a:rPr>
                <a:t>must reach Λ ~ several TeV</a:t>
              </a:r>
            </a:p>
          </p:txBody>
        </p:sp>
        <p:sp>
          <p:nvSpPr>
            <p:cNvPr id="15398" name="Rectangle 38"/>
            <p:cNvSpPr>
              <a:spLocks/>
            </p:cNvSpPr>
            <p:nvPr/>
          </p:nvSpPr>
          <p:spPr bwMode="auto">
            <a:xfrm>
              <a:off x="98" y="108"/>
              <a:ext cx="208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a typeface="ＭＳ Ｐゴシック" charset="0"/>
                  <a:cs typeface="Palatino" charset="0"/>
                </a:rPr>
                <a:t>new contact interactions</a:t>
              </a:r>
            </a:p>
          </p:txBody>
        </p:sp>
      </p:grpSp>
      <p:sp>
        <p:nvSpPr>
          <p:cNvPr id="15400" name="Rectangle 40"/>
          <p:cNvSpPr>
            <a:spLocks/>
          </p:cNvSpPr>
          <p:nvPr/>
        </p:nvSpPr>
        <p:spPr bwMode="auto">
          <a:xfrm>
            <a:off x="4411266" y="5357813"/>
            <a:ext cx="502741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>
              <a:spcBef>
                <a:spcPts val="1143"/>
              </a:spcBef>
            </a:pPr>
            <a:r>
              <a:rPr lang="en-US" sz="1700" dirty="0">
                <a:solidFill>
                  <a:srgbClr val="000000"/>
                </a:solidFill>
                <a:latin typeface="Arial Rounded MT Bold" charset="0"/>
                <a:ea typeface="ＭＳ Ｐゴシック" charset="0"/>
                <a:cs typeface="Arial Rounded MT Bold" charset="0"/>
                <a:sym typeface="Arial Rounded MT Bold" charset="0"/>
              </a:rPr>
              <a:t>Consider		</a:t>
            </a:r>
            <a:r>
              <a:rPr lang="en-US" sz="1700" dirty="0" smtClean="0">
                <a:solidFill>
                  <a:srgbClr val="000000"/>
                </a:solidFill>
                <a:latin typeface="Arial Rounded MT Bold" charset="0"/>
                <a:ea typeface="ＭＳ Ｐゴシック" charset="0"/>
                <a:cs typeface="Arial Rounded MT Bold" charset="0"/>
                <a:sym typeface="Arial Rounded MT Bold" charset="0"/>
              </a:rPr>
              <a:t>              or </a:t>
            </a:r>
            <a:r>
              <a:rPr lang="en-US" sz="1700" dirty="0">
                <a:solidFill>
                  <a:srgbClr val="000000"/>
                </a:solidFill>
                <a:latin typeface="Arial Rounded MT Bold" charset="0"/>
                <a:ea typeface="ＭＳ Ｐゴシック" charset="0"/>
                <a:cs typeface="Arial Rounded MT Bold" charset="0"/>
                <a:sym typeface="Arial Rounded MT Bold" charset="0"/>
              </a:rPr>
              <a:t>		</a:t>
            </a:r>
          </a:p>
        </p:txBody>
      </p:sp>
      <p:pic>
        <p:nvPicPr>
          <p:cNvPr id="15401" name="Picture 4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7" y="5390183"/>
            <a:ext cx="1348383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66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2" name="Picture 4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29" y="5345245"/>
            <a:ext cx="138410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66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3" name="Picture 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78" y="5741789"/>
            <a:ext cx="4393406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404" name="AutoShape 44"/>
          <p:cNvSpPr>
            <a:spLocks/>
          </p:cNvSpPr>
          <p:nvPr/>
        </p:nvSpPr>
        <p:spPr bwMode="auto">
          <a:xfrm rot="9000000">
            <a:off x="7076777" y="4989463"/>
            <a:ext cx="776883" cy="383977"/>
          </a:xfrm>
          <a:prstGeom prst="rightArrow">
            <a:avLst>
              <a:gd name="adj1" fmla="val 34741"/>
              <a:gd name="adj2" fmla="val 43144"/>
            </a:avLst>
          </a:prstGeom>
          <a:solidFill>
            <a:schemeClr val="accent1">
              <a:alpha val="49803"/>
            </a:schemeClr>
          </a:solidFill>
          <a:ln w="25400" cap="flat">
            <a:solidFill>
              <a:schemeClr val="tx1">
                <a:alpha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FDCD-1121-BB4B-9F27-A542D4753AA6}" type="slidenum">
              <a:rPr lang="en-US"/>
              <a:pPr/>
              <a:t>4</a:t>
            </a:fld>
            <a:endParaRPr lang="en-US"/>
          </a:p>
        </p:txBody>
      </p:sp>
      <p:sp>
        <p:nvSpPr>
          <p:cNvPr id="16385" name="Rectangle 1"/>
          <p:cNvSpPr>
            <a:spLocks/>
          </p:cNvSpPr>
          <p:nvPr/>
        </p:nvSpPr>
        <p:spPr bwMode="auto">
          <a:xfrm>
            <a:off x="53578" y="0"/>
            <a:ext cx="9027914" cy="98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rgbClr val="3F3F3F"/>
                </a:solidFill>
                <a:latin typeface="Bell MT" charset="0"/>
                <a:ea typeface="ＭＳ Ｐゴシック" charset="0"/>
                <a:cs typeface="Bell MT" charset="0"/>
                <a:sym typeface="Bell MT" charset="0"/>
              </a:rPr>
              <a:t>Neutral Currents at Low Energy</a:t>
            </a: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142875" y="2187774"/>
            <a:ext cx="416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2100" b="1" i="1" dirty="0">
                <a:solidFill>
                  <a:srgbClr val="002D99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Colliders access scales </a:t>
            </a:r>
            <a:r>
              <a:rPr lang="en-US" sz="2100" dirty="0" err="1">
                <a:solidFill>
                  <a:srgbClr val="002D99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Λ</a:t>
            </a:r>
            <a:r>
              <a:rPr lang="ja-JP" altLang="en-US" sz="2100" b="1" i="1" dirty="0">
                <a:solidFill>
                  <a:srgbClr val="002D99"/>
                </a:solidFill>
                <a:latin typeface="Arial"/>
                <a:ea typeface="ＭＳ Ｐゴシック" charset="0"/>
                <a:cs typeface="Times" charset="0"/>
                <a:sym typeface="Times" charset="0"/>
              </a:rPr>
              <a:t>’</a:t>
            </a:r>
            <a:r>
              <a:rPr lang="en-US" sz="2100" b="1" i="1" dirty="0">
                <a:solidFill>
                  <a:srgbClr val="002D99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s </a:t>
            </a:r>
            <a:r>
              <a:rPr lang="en-US" sz="2100" b="1" i="1" dirty="0" smtClean="0">
                <a:solidFill>
                  <a:srgbClr val="002D99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&gt; </a:t>
            </a:r>
            <a:r>
              <a:rPr lang="en-US" sz="2100" b="1" i="1" dirty="0">
                <a:solidFill>
                  <a:srgbClr val="002D99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10 </a:t>
            </a:r>
            <a:r>
              <a:rPr lang="en-US" sz="2100" b="1" i="1" dirty="0" err="1">
                <a:solidFill>
                  <a:srgbClr val="002D99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TeV</a:t>
            </a:r>
            <a:endParaRPr lang="en-US" sz="2100" b="1" i="1" dirty="0">
              <a:solidFill>
                <a:srgbClr val="002D99"/>
              </a:solidFill>
              <a:latin typeface="Times" charset="0"/>
              <a:ea typeface="ＭＳ Ｐゴシック" charset="0"/>
              <a:cs typeface="Times" charset="0"/>
              <a:sym typeface="Times" charset="0"/>
            </a:endParaRP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205383" y="2559472"/>
            <a:ext cx="4239258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700" dirty="0" smtClean="0">
                <a:solidFill>
                  <a:srgbClr val="AE00F0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LHC, </a:t>
            </a:r>
            <a:r>
              <a:rPr lang="en-US" sz="1700" dirty="0" err="1" smtClean="0">
                <a:solidFill>
                  <a:srgbClr val="AE00F0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Tevatron</a:t>
            </a:r>
            <a:r>
              <a:rPr lang="en-US" sz="1700" dirty="0">
                <a:solidFill>
                  <a:srgbClr val="AE00F0"/>
                </a:solidFill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, LEP, SLC, LEP200, HERA</a:t>
            </a:r>
          </a:p>
        </p:txBody>
      </p:sp>
      <p:sp>
        <p:nvSpPr>
          <p:cNvPr id="16388" name="Rectangle 4"/>
          <p:cNvSpPr>
            <a:spLocks/>
          </p:cNvSpPr>
          <p:nvPr/>
        </p:nvSpPr>
        <p:spPr bwMode="auto">
          <a:xfrm>
            <a:off x="4857750" y="2250281"/>
            <a:ext cx="346471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700">
                <a:solidFill>
                  <a:srgbClr val="0079A5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- L,R combinations accessed are mostly parity-conserving</a:t>
            </a: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169664" y="3086324"/>
            <a:ext cx="3393281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700" b="1" i="1">
                <a:solidFill>
                  <a:srgbClr val="3F691E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Z boson production accessed some parity-violating combinations but…</a:t>
            </a:r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2332881" y="807006"/>
            <a:ext cx="4070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800">
                <a:ea typeface="ＭＳ Ｐゴシック" charset="0"/>
                <a:cs typeface="Palatino" charset="0"/>
              </a:rPr>
              <a:t>Colliders </a:t>
            </a:r>
            <a:r>
              <a:rPr lang="en-US" sz="2800"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AND</a:t>
            </a:r>
            <a:r>
              <a:rPr lang="en-US" sz="2800">
                <a:ea typeface="ＭＳ Ｐゴシック" charset="0"/>
                <a:cs typeface="Palatino" charset="0"/>
              </a:rPr>
              <a:t> Fixed Target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47" y="3053953"/>
            <a:ext cx="3482578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8"/>
          <p:cNvSpPr>
            <a:spLocks/>
          </p:cNvSpPr>
          <p:nvPr/>
        </p:nvSpPr>
        <p:spPr bwMode="auto">
          <a:xfrm>
            <a:off x="3771678" y="3118277"/>
            <a:ext cx="1320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rgbClr val="005A7C"/>
                </a:solidFill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on resonance:</a:t>
            </a:r>
          </a:p>
          <a:p>
            <a:r>
              <a:rPr lang="en-US" sz="1700">
                <a:solidFill>
                  <a:srgbClr val="005A7C"/>
                </a:solidFill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A</a:t>
            </a:r>
            <a:r>
              <a:rPr lang="en-US" sz="1700" baseline="-6000">
                <a:solidFill>
                  <a:srgbClr val="005A7C"/>
                </a:solidFill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Z</a:t>
            </a:r>
            <a:r>
              <a:rPr lang="en-US" sz="1700">
                <a:solidFill>
                  <a:srgbClr val="005A7C"/>
                </a:solidFill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 imaginary</a:t>
            </a:r>
          </a:p>
        </p:txBody>
      </p:sp>
      <p:grpSp>
        <p:nvGrpSpPr>
          <p:cNvPr id="16395" name="Group 11"/>
          <p:cNvGrpSpPr>
            <a:grpSpLocks/>
          </p:cNvGrpSpPr>
          <p:nvPr/>
        </p:nvGrpSpPr>
        <p:grpSpPr bwMode="auto">
          <a:xfrm>
            <a:off x="229940" y="5540871"/>
            <a:ext cx="8681889" cy="928688"/>
            <a:chOff x="0" y="0"/>
            <a:chExt cx="7777" cy="832"/>
          </a:xfrm>
        </p:grpSpPr>
        <p:pic>
          <p:nvPicPr>
            <p:cNvPr id="1639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9" y="204"/>
              <a:ext cx="4568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Rectangle 10"/>
            <p:cNvSpPr>
              <a:spLocks/>
            </p:cNvSpPr>
            <p:nvPr/>
          </p:nvSpPr>
          <p:spPr bwMode="auto">
            <a:xfrm>
              <a:off x="0" y="0"/>
              <a:ext cx="2904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2B4714"/>
                  </a:solidFill>
                  <a:latin typeface="Palatino Bold Italic" charset="0"/>
                  <a:ea typeface="ＭＳ Ｐゴシック" charset="0"/>
                  <a:cs typeface="Palatino Bold Italic" charset="0"/>
                  <a:sym typeface="Palatino Bold Italic" charset="0"/>
                </a:rPr>
                <a:t>Electromagnetic amplitude interferes with Z-exchange as well as any new physics</a:t>
              </a:r>
            </a:p>
          </p:txBody>
        </p:sp>
      </p:grpSp>
      <p:sp>
        <p:nvSpPr>
          <p:cNvPr id="16396" name="Rectangle 12"/>
          <p:cNvSpPr>
            <a:spLocks/>
          </p:cNvSpPr>
          <p:nvPr/>
        </p:nvSpPr>
        <p:spPr bwMode="auto">
          <a:xfrm>
            <a:off x="5969496" y="3571502"/>
            <a:ext cx="242329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latin typeface="Comic Sans MS Bold" charset="0"/>
                <a:ea typeface="ＭＳ Ｐゴシック" charset="0"/>
                <a:cs typeface="Comic Sans MS Bold" charset="0"/>
                <a:sym typeface="Comic Sans MS Bold" charset="0"/>
              </a:rPr>
              <a:t>no interference!</a:t>
            </a:r>
          </a:p>
        </p:txBody>
      </p:sp>
      <p:sp>
        <p:nvSpPr>
          <p:cNvPr id="16397" name="Rectangle 13"/>
          <p:cNvSpPr>
            <a:spLocks/>
          </p:cNvSpPr>
          <p:nvPr/>
        </p:nvSpPr>
        <p:spPr bwMode="auto">
          <a:xfrm>
            <a:off x="437555" y="1330523"/>
            <a:ext cx="8286750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2000" b="1" i="1">
                <a:solidFill>
                  <a:srgbClr val="0079A5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One goal of neutral current measurements at low energy AND colliders: </a:t>
            </a:r>
          </a:p>
          <a:p>
            <a:pPr marL="27905"/>
            <a:r>
              <a:rPr lang="en-US" sz="2000" b="1" i="1">
                <a:solidFill>
                  <a:srgbClr val="0079A5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Access </a:t>
            </a:r>
            <a:r>
              <a:rPr lang="en-US" sz="2000">
                <a:solidFill>
                  <a:srgbClr val="0079A5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Λ</a:t>
            </a:r>
            <a:r>
              <a:rPr lang="en-US" sz="2000" b="1" i="1">
                <a:solidFill>
                  <a:srgbClr val="0079A5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 &gt; 10 TeV for as many different flavor &amp; L,R combinations as possible</a:t>
            </a:r>
          </a:p>
        </p:txBody>
      </p:sp>
      <p:sp>
        <p:nvSpPr>
          <p:cNvPr id="16398" name="Rectangle 14"/>
          <p:cNvSpPr>
            <a:spLocks/>
          </p:cNvSpPr>
          <p:nvPr/>
        </p:nvSpPr>
        <p:spPr bwMode="auto">
          <a:xfrm>
            <a:off x="254496" y="4356080"/>
            <a:ext cx="8519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003DCC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Low Energy: New Physics/Weak-Electromagnetic Interference</a:t>
            </a:r>
          </a:p>
        </p:txBody>
      </p:sp>
      <p:sp>
        <p:nvSpPr>
          <p:cNvPr id="16399" name="Rectangle 15"/>
          <p:cNvSpPr>
            <a:spLocks/>
          </p:cNvSpPr>
          <p:nvPr/>
        </p:nvSpPr>
        <p:spPr bwMode="auto">
          <a:xfrm>
            <a:off x="1828354" y="4710410"/>
            <a:ext cx="548282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buClr>
                <a:srgbClr val="8500AF"/>
              </a:buClr>
              <a:buSzPct val="125000"/>
              <a:buFont typeface="Palatino" charset="0"/>
              <a:buChar char="•"/>
            </a:pPr>
            <a:r>
              <a:rPr lang="en-US" sz="2100">
                <a:solidFill>
                  <a:srgbClr val="8500AF"/>
                </a:solidFill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opposite parity transitions in heavy atoms</a:t>
            </a:r>
          </a:p>
          <a:p>
            <a:pPr algn="l">
              <a:buClr>
                <a:srgbClr val="A8184B"/>
              </a:buClr>
              <a:buSzPct val="125000"/>
              <a:buFont typeface="Palatino" charset="0"/>
              <a:buChar char="•"/>
            </a:pPr>
            <a:r>
              <a:rPr lang="en-US" sz="2100">
                <a:solidFill>
                  <a:srgbClr val="A8184B"/>
                </a:solidFill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Spin-dependent electron scattering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53757"/>
            <a:ext cx="8229600" cy="1143000"/>
          </a:xfrm>
          <a:ln/>
        </p:spPr>
        <p:txBody>
          <a:bodyPr/>
          <a:lstStyle/>
          <a:p>
            <a:r>
              <a:rPr lang="en-US" dirty="0"/>
              <a:t>e-q coupling constants</a:t>
            </a: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E18F6-0326-194B-9210-3CB1E0EAF78E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294679" y="2375297"/>
            <a:ext cx="3071813" cy="357188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1" y="2419945"/>
            <a:ext cx="1253505" cy="34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670" y="2419946"/>
            <a:ext cx="1228948" cy="3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3" y="1482328"/>
            <a:ext cx="1400845" cy="91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92" y="1482328"/>
            <a:ext cx="1483444" cy="96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7"/>
          <p:cNvSpPr>
            <a:spLocks/>
          </p:cNvSpPr>
          <p:nvPr/>
        </p:nvSpPr>
        <p:spPr bwMode="auto">
          <a:xfrm>
            <a:off x="851669" y="1410891"/>
            <a:ext cx="275704" cy="34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300" b="1" i="1">
                <a:solidFill>
                  <a:srgbClr val="CF29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</a:t>
            </a:r>
          </a:p>
        </p:txBody>
      </p:sp>
      <p:sp>
        <p:nvSpPr>
          <p:cNvPr id="18440" name="Rectangle 8"/>
          <p:cNvSpPr>
            <a:spLocks/>
          </p:cNvSpPr>
          <p:nvPr/>
        </p:nvSpPr>
        <p:spPr bwMode="auto">
          <a:xfrm>
            <a:off x="833810" y="2152055"/>
            <a:ext cx="275704" cy="34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300" b="1" i="1">
                <a:solidFill>
                  <a:srgbClr val="CF29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V</a:t>
            </a:r>
          </a:p>
        </p:txBody>
      </p:sp>
      <p:sp>
        <p:nvSpPr>
          <p:cNvPr id="18441" name="Rectangle 9"/>
          <p:cNvSpPr>
            <a:spLocks/>
          </p:cNvSpPr>
          <p:nvPr/>
        </p:nvSpPr>
        <p:spPr bwMode="auto">
          <a:xfrm>
            <a:off x="2472407" y="1415356"/>
            <a:ext cx="275704" cy="34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300" b="1" i="1">
                <a:solidFill>
                  <a:srgbClr val="CF29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V</a:t>
            </a:r>
          </a:p>
        </p:txBody>
      </p:sp>
      <p:sp>
        <p:nvSpPr>
          <p:cNvPr id="18442" name="Rectangle 10"/>
          <p:cNvSpPr>
            <a:spLocks/>
          </p:cNvSpPr>
          <p:nvPr/>
        </p:nvSpPr>
        <p:spPr bwMode="auto">
          <a:xfrm>
            <a:off x="2472407" y="2219028"/>
            <a:ext cx="275704" cy="34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300" b="1" i="1">
                <a:solidFill>
                  <a:srgbClr val="CF29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</a:t>
            </a:r>
          </a:p>
        </p:txBody>
      </p:sp>
      <p:sp>
        <p:nvSpPr>
          <p:cNvPr id="18443" name="AutoShape 11"/>
          <p:cNvSpPr>
            <a:spLocks/>
          </p:cNvSpPr>
          <p:nvPr/>
        </p:nvSpPr>
        <p:spPr bwMode="auto">
          <a:xfrm>
            <a:off x="151805" y="1348383"/>
            <a:ext cx="3277195" cy="1473398"/>
          </a:xfrm>
          <a:prstGeom prst="roundRect">
            <a:avLst>
              <a:gd name="adj" fmla="val 13333"/>
            </a:avLst>
          </a:pr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51" y="1437680"/>
            <a:ext cx="4786313" cy="106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" y="3027164"/>
            <a:ext cx="3580805" cy="1393031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0" y="5491758"/>
            <a:ext cx="4732734" cy="31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20" y="4713759"/>
            <a:ext cx="4848820" cy="32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8" b="27612"/>
          <a:stretch>
            <a:fillRect/>
          </a:stretch>
        </p:blipFill>
        <p:spPr bwMode="auto">
          <a:xfrm>
            <a:off x="4188023" y="3178969"/>
            <a:ext cx="1357313" cy="108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66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9" name="AutoShape 17"/>
          <p:cNvSpPr>
            <a:spLocks/>
          </p:cNvSpPr>
          <p:nvPr/>
        </p:nvSpPr>
        <p:spPr bwMode="auto">
          <a:xfrm>
            <a:off x="5268516" y="4777383"/>
            <a:ext cx="517922" cy="232172"/>
          </a:xfrm>
          <a:prstGeom prst="rightArrow">
            <a:avLst>
              <a:gd name="adj1" fmla="val 56370"/>
              <a:gd name="adj2" fmla="val 120007"/>
            </a:avLst>
          </a:prstGeom>
          <a:solidFill>
            <a:srgbClr val="BBE0E3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0" name="Rectangle 18"/>
          <p:cNvSpPr>
            <a:spLocks/>
          </p:cNvSpPr>
          <p:nvPr/>
        </p:nvSpPr>
        <p:spPr bwMode="auto">
          <a:xfrm>
            <a:off x="5884664" y="4607719"/>
            <a:ext cx="2732484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700">
                <a:solidFill>
                  <a:srgbClr val="66008D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PV elastic e-p scattering, Atomic parity violation</a:t>
            </a:r>
          </a:p>
        </p:txBody>
      </p:sp>
      <p:sp>
        <p:nvSpPr>
          <p:cNvPr id="18451" name="AutoShape 19"/>
          <p:cNvSpPr>
            <a:spLocks/>
          </p:cNvSpPr>
          <p:nvPr/>
        </p:nvSpPr>
        <p:spPr bwMode="auto">
          <a:xfrm>
            <a:off x="5268516" y="5545336"/>
            <a:ext cx="517922" cy="232172"/>
          </a:xfrm>
          <a:prstGeom prst="rightArrow">
            <a:avLst>
              <a:gd name="adj1" fmla="val 56370"/>
              <a:gd name="adj2" fmla="val 120007"/>
            </a:avLst>
          </a:prstGeom>
          <a:solidFill>
            <a:srgbClr val="BBE0E3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2" name="Rectangle 20"/>
          <p:cNvSpPr>
            <a:spLocks/>
          </p:cNvSpPr>
          <p:nvPr/>
        </p:nvSpPr>
        <p:spPr bwMode="auto">
          <a:xfrm>
            <a:off x="5857875" y="5500688"/>
            <a:ext cx="3009305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28573" bIns="0"/>
          <a:lstStyle/>
          <a:p>
            <a:pPr marL="27905"/>
            <a:r>
              <a:rPr lang="en-US" sz="1700">
                <a:solidFill>
                  <a:srgbClr val="66008D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PV deep inelastic scattering</a:t>
            </a:r>
          </a:p>
        </p:txBody>
      </p:sp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55" y="3125391"/>
            <a:ext cx="1053703" cy="33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578" y="3588618"/>
            <a:ext cx="2991445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5" name="Rectangle 23"/>
          <p:cNvSpPr>
            <a:spLocks/>
          </p:cNvSpPr>
          <p:nvPr/>
        </p:nvSpPr>
        <p:spPr bwMode="auto">
          <a:xfrm>
            <a:off x="3692426" y="3368501"/>
            <a:ext cx="34968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5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+</a:t>
            </a:r>
          </a:p>
        </p:txBody>
      </p:sp>
      <p:sp>
        <p:nvSpPr>
          <p:cNvPr id="18456" name="Rectangle 24"/>
          <p:cNvSpPr>
            <a:spLocks/>
          </p:cNvSpPr>
          <p:nvPr/>
        </p:nvSpPr>
        <p:spPr bwMode="auto">
          <a:xfrm>
            <a:off x="714375" y="5875734"/>
            <a:ext cx="808136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100">
                <a:solidFill>
                  <a:srgbClr val="200063"/>
                </a:solidFill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C</a:t>
            </a:r>
            <a:r>
              <a:rPr lang="en-US" sz="2100" baseline="-6000">
                <a:solidFill>
                  <a:srgbClr val="200063"/>
                </a:solidFill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2q</a:t>
            </a:r>
            <a:r>
              <a:rPr lang="ja-JP" altLang="en-US" sz="2100">
                <a:solidFill>
                  <a:srgbClr val="200063"/>
                </a:solidFill>
                <a:latin typeface="Arial"/>
                <a:ea typeface="ＭＳ Ｐゴシック" charset="0"/>
                <a:cs typeface="Palatino Bold Italic" charset="0"/>
                <a:sym typeface="Palatino Bold Italic" charset="0"/>
              </a:rPr>
              <a:t>’</a:t>
            </a:r>
            <a:r>
              <a:rPr lang="en-US" sz="2100">
                <a:solidFill>
                  <a:srgbClr val="200063"/>
                </a:solidFill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s involve axial hadronic currents: </a:t>
            </a:r>
          </a:p>
          <a:p>
            <a:r>
              <a:rPr lang="en-US" sz="2100">
                <a:solidFill>
                  <a:srgbClr val="200063"/>
                </a:solidFill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large theoretical uncertainties when accessed via elastic scattering</a:t>
            </a:r>
          </a:p>
        </p:txBody>
      </p:sp>
      <p:sp>
        <p:nvSpPr>
          <p:cNvPr id="18457" name="Rectangle 25"/>
          <p:cNvSpPr>
            <a:spLocks/>
          </p:cNvSpPr>
          <p:nvPr/>
        </p:nvSpPr>
        <p:spPr bwMode="auto">
          <a:xfrm>
            <a:off x="10046" y="639211"/>
            <a:ext cx="9133954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500" dirty="0">
                <a:solidFill>
                  <a:srgbClr val="003DCC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4 phenomenological couplings: V, A &amp; u, d combinations</a:t>
            </a:r>
          </a:p>
        </p:txBody>
      </p:sp>
      <p:sp>
        <p:nvSpPr>
          <p:cNvPr id="18458" name="Rectangle 26"/>
          <p:cNvSpPr>
            <a:spLocks/>
          </p:cNvSpPr>
          <p:nvPr/>
        </p:nvSpPr>
        <p:spPr bwMode="auto">
          <a:xfrm>
            <a:off x="4190256" y="2887429"/>
            <a:ext cx="11918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new physics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29085" y="0"/>
            <a:ext cx="8229600" cy="1143000"/>
          </a:xfrm>
          <a:ln/>
        </p:spPr>
        <p:txBody>
          <a:bodyPr/>
          <a:lstStyle/>
          <a:p>
            <a:r>
              <a:rPr lang="en-US" dirty="0"/>
              <a:t>PV Deep Inelastic Scattering</a:t>
            </a: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23FC-B9C9-934E-93B2-2893B22A37C9}" type="slidenum">
              <a:rPr lang="en-US"/>
              <a:pPr/>
              <a:t>6</a:t>
            </a:fld>
            <a:endParaRPr lang="en-US"/>
          </a:p>
        </p:txBody>
      </p:sp>
      <p:pic>
        <p:nvPicPr>
          <p:cNvPr id="1945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5" y="3201293"/>
            <a:ext cx="8179594" cy="1544836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/>
          <p:cNvSpPr>
            <a:spLocks/>
          </p:cNvSpPr>
          <p:nvPr/>
        </p:nvSpPr>
        <p:spPr bwMode="auto">
          <a:xfrm>
            <a:off x="2884289" y="3135437"/>
            <a:ext cx="5563195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/>
            <a:r>
              <a:rPr lang="en-US" sz="2000">
                <a:solidFill>
                  <a:srgbClr val="3333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At high x, A</a:t>
            </a:r>
            <a:r>
              <a:rPr lang="en-US" sz="2000" baseline="-18000">
                <a:solidFill>
                  <a:srgbClr val="3333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iso</a:t>
            </a:r>
            <a:r>
              <a:rPr lang="en-US" sz="2000">
                <a:solidFill>
                  <a:srgbClr val="3333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becomes independent of pdfs, x &amp; W, with well-defined SM prediction for Q</a:t>
            </a:r>
            <a:r>
              <a:rPr lang="en-US" sz="2000" baseline="31000">
                <a:solidFill>
                  <a:srgbClr val="3333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2</a:t>
            </a:r>
            <a:r>
              <a:rPr lang="en-US" sz="2000">
                <a:solidFill>
                  <a:srgbClr val="333399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and y</a:t>
            </a:r>
          </a:p>
        </p:txBody>
      </p:sp>
      <p:grpSp>
        <p:nvGrpSpPr>
          <p:cNvPr id="19469" name="Group 13"/>
          <p:cNvGrpSpPr>
            <a:grpSpLocks/>
          </p:cNvGrpSpPr>
          <p:nvPr/>
        </p:nvGrpSpPr>
        <p:grpSpPr bwMode="auto">
          <a:xfrm>
            <a:off x="241102" y="1401961"/>
            <a:ext cx="2428875" cy="1473398"/>
            <a:chOff x="0" y="0"/>
            <a:chExt cx="2176" cy="1320"/>
          </a:xfrm>
        </p:grpSpPr>
        <p:sp>
          <p:nvSpPr>
            <p:cNvPr id="19460" name="Rectangle 4"/>
            <p:cNvSpPr>
              <a:spLocks/>
            </p:cNvSpPr>
            <p:nvPr/>
          </p:nvSpPr>
          <p:spPr bwMode="auto">
            <a:xfrm>
              <a:off x="0" y="0"/>
              <a:ext cx="2176" cy="132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9468" name="Group 12"/>
            <p:cNvGrpSpPr>
              <a:grpSpLocks/>
            </p:cNvGrpSpPr>
            <p:nvPr/>
          </p:nvGrpSpPr>
          <p:grpSpPr bwMode="auto">
            <a:xfrm>
              <a:off x="8" y="24"/>
              <a:ext cx="2152" cy="1288"/>
              <a:chOff x="0" y="0"/>
              <a:chExt cx="2152" cy="1288"/>
            </a:xfrm>
          </p:grpSpPr>
          <p:pic>
            <p:nvPicPr>
              <p:cNvPr id="19461" name="Picture 5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" y="0"/>
                <a:ext cx="2080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62" name="Rectangle 6"/>
              <p:cNvSpPr>
                <a:spLocks/>
              </p:cNvSpPr>
              <p:nvPr/>
            </p:nvSpPr>
            <p:spPr bwMode="auto">
              <a:xfrm>
                <a:off x="0" y="0"/>
                <a:ext cx="205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57799" bIns="0">
                <a:spAutoFit/>
              </a:bodyPr>
              <a:lstStyle/>
              <a:p>
                <a:pPr marL="40182"/>
                <a:r>
                  <a:rPr lang="en-US" sz="2000">
                    <a:solidFill>
                      <a:srgbClr val="000000"/>
                    </a:solidFill>
                    <a:latin typeface="Times" charset="0"/>
                    <a:ea typeface="ＭＳ Ｐゴシック" charset="0"/>
                    <a:cs typeface="Times" charset="0"/>
                    <a:sym typeface="Times" charset="0"/>
                  </a:rPr>
                  <a:t>e</a:t>
                </a:r>
                <a:r>
                  <a:rPr lang="en-US" sz="2000" baseline="31000">
                    <a:solidFill>
                      <a:srgbClr val="000000"/>
                    </a:solidFill>
                    <a:latin typeface="Times" charset="0"/>
                    <a:ea typeface="ＭＳ Ｐゴシック" charset="0"/>
                    <a:cs typeface="Times" charset="0"/>
                    <a:sym typeface="Times" charset="0"/>
                  </a:rPr>
                  <a:t>-</a:t>
                </a:r>
              </a:p>
            </p:txBody>
          </p:sp>
          <p:sp>
            <p:nvSpPr>
              <p:cNvPr id="19463" name="Rectangle 7"/>
              <p:cNvSpPr>
                <a:spLocks/>
              </p:cNvSpPr>
              <p:nvPr/>
            </p:nvSpPr>
            <p:spPr bwMode="auto">
              <a:xfrm>
                <a:off x="32" y="808"/>
                <a:ext cx="218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57799" bIns="0">
                <a:spAutoFit/>
              </a:bodyPr>
              <a:lstStyle/>
              <a:p>
                <a:pPr marL="40182"/>
                <a:r>
                  <a:rPr lang="en-US" sz="2000" b="1">
                    <a:solidFill>
                      <a:srgbClr val="000000"/>
                    </a:solidFill>
                    <a:latin typeface="Times" charset="0"/>
                    <a:ea typeface="ＭＳ Ｐゴシック" charset="0"/>
                    <a:cs typeface="Times" charset="0"/>
                    <a:sym typeface="Times" charset="0"/>
                  </a:rPr>
                  <a:t>N</a:t>
                </a:r>
              </a:p>
            </p:txBody>
          </p:sp>
          <p:sp>
            <p:nvSpPr>
              <p:cNvPr id="19464" name="Rectangle 8"/>
              <p:cNvSpPr>
                <a:spLocks/>
              </p:cNvSpPr>
              <p:nvPr/>
            </p:nvSpPr>
            <p:spPr bwMode="auto">
              <a:xfrm>
                <a:off x="1904" y="736"/>
                <a:ext cx="218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57799" bIns="0">
                <a:spAutoFit/>
              </a:bodyPr>
              <a:lstStyle/>
              <a:p>
                <a:pPr marL="40182"/>
                <a:r>
                  <a:rPr lang="en-US" sz="2000" b="1">
                    <a:solidFill>
                      <a:srgbClr val="000000"/>
                    </a:solidFill>
                    <a:latin typeface="Times" charset="0"/>
                    <a:ea typeface="ＭＳ Ｐゴシック" charset="0"/>
                    <a:cs typeface="Times" charset="0"/>
                    <a:sym typeface="Times" charset="0"/>
                  </a:rPr>
                  <a:t>X</a:t>
                </a:r>
              </a:p>
            </p:txBody>
          </p:sp>
          <p:sp>
            <p:nvSpPr>
              <p:cNvPr id="19465" name="Rectangle 9"/>
              <p:cNvSpPr>
                <a:spLocks/>
              </p:cNvSpPr>
              <p:nvPr/>
            </p:nvSpPr>
            <p:spPr bwMode="auto">
              <a:xfrm>
                <a:off x="1856" y="48"/>
                <a:ext cx="205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57799" bIns="0">
                <a:spAutoFit/>
              </a:bodyPr>
              <a:lstStyle/>
              <a:p>
                <a:pPr marL="40182"/>
                <a:r>
                  <a:rPr lang="en-US" sz="2000">
                    <a:solidFill>
                      <a:srgbClr val="000000"/>
                    </a:solidFill>
                    <a:latin typeface="Times" charset="0"/>
                    <a:ea typeface="ＭＳ Ｐゴシック" charset="0"/>
                    <a:cs typeface="Times" charset="0"/>
                    <a:sym typeface="Times" charset="0"/>
                  </a:rPr>
                  <a:t>e</a:t>
                </a:r>
                <a:r>
                  <a:rPr lang="en-US" sz="2000" baseline="31000">
                    <a:solidFill>
                      <a:srgbClr val="000000"/>
                    </a:solidFill>
                    <a:latin typeface="Times" charset="0"/>
                    <a:ea typeface="ＭＳ Ｐゴシック" charset="0"/>
                    <a:cs typeface="Times" charset="0"/>
                    <a:sym typeface="Times" charset="0"/>
                  </a:rPr>
                  <a:t>-</a:t>
                </a:r>
              </a:p>
            </p:txBody>
          </p:sp>
          <p:sp>
            <p:nvSpPr>
              <p:cNvPr id="19466" name="Rectangle 10"/>
              <p:cNvSpPr>
                <a:spLocks/>
              </p:cNvSpPr>
              <p:nvPr/>
            </p:nvSpPr>
            <p:spPr bwMode="auto">
              <a:xfrm>
                <a:off x="752" y="384"/>
                <a:ext cx="310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57799" bIns="0">
                <a:spAutoFit/>
              </a:bodyPr>
              <a:lstStyle/>
              <a:p>
                <a:pPr marL="40182"/>
                <a:r>
                  <a:rPr lang="en-US" sz="2000" b="1" i="1">
                    <a:solidFill>
                      <a:srgbClr val="008900"/>
                    </a:solidFill>
                    <a:latin typeface="Times" charset="0"/>
                    <a:ea typeface="ＭＳ Ｐゴシック" charset="0"/>
                    <a:cs typeface="Times" charset="0"/>
                    <a:sym typeface="Times" charset="0"/>
                  </a:rPr>
                  <a:t>Z</a:t>
                </a:r>
                <a:r>
                  <a:rPr lang="en-US" sz="2000" b="1" i="1" baseline="31000">
                    <a:solidFill>
                      <a:srgbClr val="008900"/>
                    </a:solidFill>
                    <a:latin typeface="Times" charset="0"/>
                    <a:ea typeface="ＭＳ Ｐゴシック" charset="0"/>
                    <a:cs typeface="Times" charset="0"/>
                    <a:sym typeface="Times" charset="0"/>
                  </a:rPr>
                  <a:t>*</a:t>
                </a:r>
              </a:p>
            </p:txBody>
          </p:sp>
          <p:sp>
            <p:nvSpPr>
              <p:cNvPr id="19467" name="Rectangle 11"/>
              <p:cNvSpPr>
                <a:spLocks/>
              </p:cNvSpPr>
              <p:nvPr/>
            </p:nvSpPr>
            <p:spPr bwMode="auto">
              <a:xfrm>
                <a:off x="1256" y="377"/>
                <a:ext cx="248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57799" bIns="0">
                <a:spAutoFit/>
              </a:bodyPr>
              <a:lstStyle/>
              <a:p>
                <a:pPr marL="40182"/>
                <a:r>
                  <a:rPr lang="en-US" sz="2000">
                    <a:solidFill>
                      <a:srgbClr val="008900"/>
                    </a:solidFill>
                    <a:latin typeface="Symbol" charset="0"/>
                    <a:ea typeface="ＭＳ Ｐゴシック" charset="0"/>
                    <a:cs typeface="Symbol" charset="0"/>
                    <a:sym typeface="Symbol" charset="0"/>
                  </a:rPr>
                  <a:t>γ</a:t>
                </a:r>
                <a:r>
                  <a:rPr lang="en-US" sz="2000" b="1" i="1" baseline="31000">
                    <a:solidFill>
                      <a:srgbClr val="008900"/>
                    </a:solidFill>
                    <a:latin typeface="Times" charset="0"/>
                    <a:ea typeface="ＭＳ Ｐゴシック" charset="0"/>
                    <a:cs typeface="Times" charset="0"/>
                    <a:sym typeface="Times" charset="0"/>
                  </a:rPr>
                  <a:t>*</a:t>
                </a:r>
              </a:p>
            </p:txBody>
          </p:sp>
        </p:grpSp>
      </p:grpSp>
      <p:pic>
        <p:nvPicPr>
          <p:cNvPr id="19470" name="Picture 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91" y="5103316"/>
            <a:ext cx="3536156" cy="1214438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1" name="Picture 1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203" y="1777008"/>
            <a:ext cx="1294805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641" y="1410891"/>
            <a:ext cx="1147465" cy="35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1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811" y="2116336"/>
            <a:ext cx="2143125" cy="88403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4" name="Rectangle 18"/>
          <p:cNvSpPr>
            <a:spLocks/>
          </p:cNvSpPr>
          <p:nvPr/>
        </p:nvSpPr>
        <p:spPr bwMode="auto">
          <a:xfrm>
            <a:off x="5232797" y="4797475"/>
            <a:ext cx="3723680" cy="1828354"/>
          </a:xfrm>
          <a:prstGeom prst="rect">
            <a:avLst/>
          </a:prstGeom>
          <a:gradFill rotWithShape="0">
            <a:gsLst>
              <a:gs pos="0">
                <a:srgbClr val="FFFF00">
                  <a:alpha val="28999"/>
                </a:srgbClr>
              </a:gs>
              <a:gs pos="100000">
                <a:srgbClr val="F2F8FD"/>
              </a:gs>
            </a:gsLst>
            <a:path path="rect">
              <a:fillToRect l="50000" t="50000" r="50000" b="50000"/>
            </a:path>
          </a:gradFill>
          <a:ln w="28575" cap="flat">
            <a:solidFill>
              <a:srgbClr val="6600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26788" tIns="26788" rIns="26788" bIns="26788"/>
          <a:lstStyle/>
          <a:p>
            <a:pPr marL="142870" indent="-142870">
              <a:spcBef>
                <a:spcPts val="475"/>
              </a:spcBef>
            </a:pPr>
            <a:r>
              <a:rPr lang="en-US" sz="2000">
                <a:solidFill>
                  <a:srgbClr val="6600CC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Interplay with QCD</a:t>
            </a:r>
            <a:endParaRPr lang="en-US" sz="1700">
              <a:solidFill>
                <a:srgbClr val="40404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marL="142870" indent="-142870">
              <a:spcBef>
                <a:spcPts val="431"/>
              </a:spcBef>
              <a:buClr>
                <a:srgbClr val="1F497D"/>
              </a:buClr>
              <a:buSzPct val="100000"/>
              <a:buFont typeface="Wingdings" charset="0"/>
              <a:buChar char="§"/>
            </a:pPr>
            <a:r>
              <a:rPr lang="en-US" sz="17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Parton distributions (u, d, s, c)</a:t>
            </a:r>
            <a:endParaRPr lang="en-US" sz="1700">
              <a:solidFill>
                <a:srgbClr val="40404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marL="142870" indent="-142870">
              <a:spcBef>
                <a:spcPts val="431"/>
              </a:spcBef>
              <a:buClr>
                <a:srgbClr val="1F497D"/>
              </a:buClr>
              <a:buSzPct val="100000"/>
              <a:buFont typeface="Wingdings" charset="0"/>
              <a:buChar char="§"/>
            </a:pPr>
            <a:r>
              <a:rPr lang="en-US" sz="17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Charge Symmetry Violation (CSV)</a:t>
            </a:r>
            <a:endParaRPr lang="en-US" sz="1700">
              <a:solidFill>
                <a:srgbClr val="40404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marL="142870" indent="-142870">
              <a:spcBef>
                <a:spcPts val="431"/>
              </a:spcBef>
              <a:buClr>
                <a:srgbClr val="1F497D"/>
              </a:buClr>
              <a:buSzPct val="100000"/>
              <a:buFont typeface="Wingdings" charset="0"/>
              <a:buChar char="§"/>
            </a:pPr>
            <a:r>
              <a:rPr lang="en-US" sz="17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Higher Twist (HT)</a:t>
            </a:r>
            <a:endParaRPr lang="en-US" sz="1700">
              <a:solidFill>
                <a:srgbClr val="40404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marL="142870" indent="-142870">
              <a:spcBef>
                <a:spcPts val="431"/>
              </a:spcBef>
              <a:buClr>
                <a:srgbClr val="1F497D"/>
              </a:buClr>
              <a:buSzPct val="100000"/>
              <a:buFont typeface="Wingdings" charset="0"/>
              <a:buChar char="§"/>
            </a:pPr>
            <a:r>
              <a:rPr lang="en-US" sz="17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Nuclear Effects (EMC)</a:t>
            </a:r>
          </a:p>
        </p:txBody>
      </p:sp>
      <p:sp>
        <p:nvSpPr>
          <p:cNvPr id="19475" name="Rectangle 19"/>
          <p:cNvSpPr>
            <a:spLocks/>
          </p:cNvSpPr>
          <p:nvPr/>
        </p:nvSpPr>
        <p:spPr bwMode="auto">
          <a:xfrm>
            <a:off x="471041" y="830089"/>
            <a:ext cx="777127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solidFill>
                  <a:srgbClr val="002D99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off the simplest isoscalar nucleus and at high Bjorken </a:t>
            </a:r>
            <a:r>
              <a:rPr lang="en-US" sz="2500">
                <a:solidFill>
                  <a:srgbClr val="002D99"/>
                </a:solidFill>
                <a:latin typeface="Palatino Bold Italic" charset="0"/>
                <a:ea typeface="ＭＳ Ｐゴシック" charset="0"/>
                <a:cs typeface="Palatino Bold Italic" charset="0"/>
                <a:sym typeface="Palatino Bold Italic" charset="0"/>
              </a:rPr>
              <a:t>x</a:t>
            </a:r>
          </a:p>
        </p:txBody>
      </p:sp>
      <p:pic>
        <p:nvPicPr>
          <p:cNvPr id="19476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289" y="1347267"/>
            <a:ext cx="37560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77" name="Picture 2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05" y="2286000"/>
            <a:ext cx="3125391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8" name="Rectangle 22"/>
          <p:cNvSpPr>
            <a:spLocks/>
          </p:cNvSpPr>
          <p:nvPr/>
        </p:nvSpPr>
        <p:spPr bwMode="auto">
          <a:xfrm>
            <a:off x="3727029" y="2018109"/>
            <a:ext cx="209188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28573" bIns="0">
            <a:spAutoFit/>
          </a:bodyPr>
          <a:lstStyle/>
          <a:p>
            <a:pPr marL="27905"/>
            <a:r>
              <a:rPr lang="en-US" sz="1300" b="1" i="1">
                <a:solidFill>
                  <a:srgbClr val="0089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 Q</a:t>
            </a:r>
            <a:r>
              <a:rPr lang="en-US" sz="1300" b="1" i="1" baseline="30000">
                <a:solidFill>
                  <a:srgbClr val="0089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2 </a:t>
            </a:r>
            <a:r>
              <a:rPr lang="en-US" sz="1300" b="1" i="1">
                <a:solidFill>
                  <a:srgbClr val="0089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&gt;&gt; 1 GeV</a:t>
            </a:r>
            <a:r>
              <a:rPr lang="en-US" sz="1300" b="1" i="1" baseline="30000">
                <a:solidFill>
                  <a:srgbClr val="0089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2</a:t>
            </a:r>
            <a:r>
              <a:rPr lang="en-US" sz="1300" b="1" i="1">
                <a:solidFill>
                  <a:srgbClr val="0089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 , W</a:t>
            </a:r>
            <a:r>
              <a:rPr lang="en-US" sz="1300" b="1" i="1" baseline="30000">
                <a:solidFill>
                  <a:srgbClr val="0089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2 </a:t>
            </a:r>
            <a:r>
              <a:rPr lang="en-US" sz="1300" b="1" i="1">
                <a:solidFill>
                  <a:srgbClr val="0089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&gt;&gt; 4 GeV</a:t>
            </a:r>
            <a:r>
              <a:rPr lang="en-US" sz="1300" b="1" i="1" baseline="30000">
                <a:solidFill>
                  <a:srgbClr val="0089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429" y="1126808"/>
            <a:ext cx="6294915" cy="57311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1724"/>
            <a:ext cx="8229600" cy="1143000"/>
          </a:xfrm>
        </p:spPr>
        <p:txBody>
          <a:bodyPr/>
          <a:lstStyle/>
          <a:p>
            <a:r>
              <a:rPr lang="en-US" dirty="0" err="1" smtClean="0"/>
              <a:t>Redent</a:t>
            </a:r>
            <a:r>
              <a:rPr lang="en-US" dirty="0" smtClean="0"/>
              <a:t> </a:t>
            </a:r>
            <a:r>
              <a:rPr lang="en-US" dirty="0" err="1" smtClean="0"/>
              <a:t>Jlab</a:t>
            </a:r>
            <a:r>
              <a:rPr lang="en-US" dirty="0" smtClean="0"/>
              <a:t>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6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7584"/>
            <a:ext cx="8229600" cy="1143000"/>
          </a:xfrm>
          <a:ln/>
        </p:spPr>
        <p:txBody>
          <a:bodyPr/>
          <a:lstStyle/>
          <a:p>
            <a:r>
              <a:rPr lang="en-US" dirty="0" smtClean="0"/>
              <a:t>6 </a:t>
            </a:r>
            <a:r>
              <a:rPr lang="en-US" dirty="0" err="1" smtClean="0"/>
              <a:t>GeV</a:t>
            </a:r>
            <a:r>
              <a:rPr lang="en-US" dirty="0" smtClean="0"/>
              <a:t> Result; SOLID </a:t>
            </a:r>
            <a:r>
              <a:rPr lang="en-US" dirty="0"/>
              <a:t>Goal 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3C6F-7B00-8D49-87C7-B5BF858F7594}" type="slidenum">
              <a:rPr lang="en-US"/>
              <a:pPr/>
              <a:t>8</a:t>
            </a:fld>
            <a:endParaRPr lang="en-US"/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-1116" y="897433"/>
            <a:ext cx="9133954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solidFill>
                  <a:srgbClr val="29008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Measure A</a:t>
            </a:r>
            <a:r>
              <a:rPr lang="en-US" sz="1700" baseline="-6000">
                <a:solidFill>
                  <a:srgbClr val="29008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PV</a:t>
            </a:r>
            <a:r>
              <a:rPr lang="en-US" sz="1700">
                <a:solidFill>
                  <a:srgbClr val="29008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 for e-</a:t>
            </a:r>
            <a:r>
              <a:rPr lang="en-US" sz="1700" baseline="32000">
                <a:solidFill>
                  <a:srgbClr val="29008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2</a:t>
            </a:r>
            <a:r>
              <a:rPr lang="en-US" sz="1700">
                <a:solidFill>
                  <a:srgbClr val="290082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H DIS to 0.6% fractional error (stat + syst + theory) at high x, y</a:t>
            </a:r>
          </a:p>
        </p:txBody>
      </p:sp>
      <p:pic>
        <p:nvPicPr>
          <p:cNvPr id="2048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600" y="1473399"/>
            <a:ext cx="4319736" cy="3840882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130597" y="1477863"/>
            <a:ext cx="4325317" cy="3845347"/>
            <a:chOff x="0" y="0"/>
            <a:chExt cx="3875" cy="3445"/>
          </a:xfrm>
        </p:grpSpPr>
        <p:pic>
          <p:nvPicPr>
            <p:cNvPr id="20484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75" cy="3445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5" name="Rectangle 5"/>
            <p:cNvSpPr>
              <a:spLocks/>
            </p:cNvSpPr>
            <p:nvPr/>
          </p:nvSpPr>
          <p:spPr bwMode="auto">
            <a:xfrm>
              <a:off x="1127" y="1471"/>
              <a:ext cx="35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57799" bIns="0"/>
            <a:lstStyle/>
            <a:p>
              <a:pPr marL="40182"/>
              <a:r>
                <a:rPr lang="en-US" sz="1500">
                  <a:latin typeface="Calibri Bold" charset="0"/>
                  <a:ea typeface="ＭＳ Ｐゴシック" charset="0"/>
                  <a:cs typeface="Calibri Bold" charset="0"/>
                  <a:sym typeface="Calibri Bold" charset="0"/>
                </a:rPr>
                <a:t>Cs</a:t>
              </a:r>
            </a:p>
          </p:txBody>
        </p:sp>
        <p:sp>
          <p:nvSpPr>
            <p:cNvPr id="20486" name="Rectangle 6"/>
            <p:cNvSpPr>
              <a:spLocks/>
            </p:cNvSpPr>
            <p:nvPr/>
          </p:nvSpPr>
          <p:spPr bwMode="auto">
            <a:xfrm>
              <a:off x="2570" y="158"/>
              <a:ext cx="712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57799" bIns="0"/>
            <a:lstStyle/>
            <a:p>
              <a:pPr marL="40182"/>
              <a:r>
                <a:rPr lang="en-US" sz="1500">
                  <a:latin typeface="Calibri Bold" charset="0"/>
                  <a:ea typeface="ＭＳ Ｐゴシック" charset="0"/>
                  <a:cs typeface="Calibri Bold" charset="0"/>
                  <a:sym typeface="Calibri Bold" charset="0"/>
                </a:rPr>
                <a:t>11 GeV SOLID</a:t>
              </a:r>
            </a:p>
          </p:txBody>
        </p:sp>
        <p:sp>
          <p:nvSpPr>
            <p:cNvPr id="20487" name="Rectangle 7"/>
            <p:cNvSpPr>
              <a:spLocks/>
            </p:cNvSpPr>
            <p:nvPr/>
          </p:nvSpPr>
          <p:spPr bwMode="auto">
            <a:xfrm>
              <a:off x="1199" y="644"/>
              <a:ext cx="804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57799" bIns="0"/>
            <a:lstStyle/>
            <a:p>
              <a:pPr marL="40182"/>
              <a:r>
                <a:rPr lang="en-US" sz="1500">
                  <a:latin typeface="Calibri Bold" charset="0"/>
                  <a:ea typeface="ＭＳ Ｐゴシック" charset="0"/>
                  <a:cs typeface="Calibri Bold" charset="0"/>
                  <a:sym typeface="Calibri Bold" charset="0"/>
                </a:rPr>
                <a:t>Qweak</a:t>
              </a:r>
            </a:p>
          </p:txBody>
        </p:sp>
      </p:grpSp>
      <p:sp>
        <p:nvSpPr>
          <p:cNvPr id="20489" name="Rectangle 9"/>
          <p:cNvSpPr>
            <a:spLocks/>
          </p:cNvSpPr>
          <p:nvPr/>
        </p:nvSpPr>
        <p:spPr bwMode="auto">
          <a:xfrm>
            <a:off x="580430" y="5482828"/>
            <a:ext cx="217853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sz="1700">
                <a:solidFill>
                  <a:srgbClr val="D90B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Red ellipses are PDG fits</a:t>
            </a:r>
          </a:p>
        </p:txBody>
      </p:sp>
      <p:sp>
        <p:nvSpPr>
          <p:cNvPr id="20490" name="Rectangle 10"/>
          <p:cNvSpPr>
            <a:spLocks/>
          </p:cNvSpPr>
          <p:nvPr/>
        </p:nvSpPr>
        <p:spPr bwMode="auto">
          <a:xfrm>
            <a:off x="178594" y="6206133"/>
            <a:ext cx="5938242" cy="383977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0638" bIns="0"/>
          <a:lstStyle/>
          <a:p>
            <a:pPr marL="40182"/>
            <a:r>
              <a:rPr lang="en-US" sz="1900">
                <a:solidFill>
                  <a:srgbClr val="558E28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Green bands are the proposed measurement of SOLID</a:t>
            </a:r>
          </a:p>
        </p:txBody>
      </p:sp>
      <p:sp>
        <p:nvSpPr>
          <p:cNvPr id="20491" name="Rectangle 11"/>
          <p:cNvSpPr>
            <a:spLocks/>
          </p:cNvSpPr>
          <p:nvPr/>
        </p:nvSpPr>
        <p:spPr bwMode="auto">
          <a:xfrm>
            <a:off x="5777508" y="2062758"/>
            <a:ext cx="896318" cy="4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/>
            <a:r>
              <a:rPr lang="en-US" sz="150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SAMPLE</a:t>
            </a:r>
          </a:p>
        </p:txBody>
      </p:sp>
      <p:sp>
        <p:nvSpPr>
          <p:cNvPr id="20492" name="Rectangle 12"/>
          <p:cNvSpPr>
            <a:spLocks/>
          </p:cNvSpPr>
          <p:nvPr/>
        </p:nvSpPr>
        <p:spPr bwMode="auto">
          <a:xfrm>
            <a:off x="8090297" y="1751335"/>
            <a:ext cx="607219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/>
            <a:r>
              <a:rPr lang="en-US" sz="150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E122</a:t>
            </a: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5625703" y="3178969"/>
            <a:ext cx="1473398" cy="231278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95" name="Rectangle 15"/>
          <p:cNvSpPr>
            <a:spLocks/>
          </p:cNvSpPr>
          <p:nvPr/>
        </p:nvSpPr>
        <p:spPr bwMode="auto">
          <a:xfrm>
            <a:off x="3771677" y="5375672"/>
            <a:ext cx="3866555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/>
            <a:r>
              <a:rPr lang="en-US" sz="17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This box matches the scale of the C</a:t>
            </a:r>
            <a:r>
              <a:rPr lang="en-US" sz="1700" baseline="-60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1q</a:t>
            </a:r>
            <a:r>
              <a:rPr lang="en-US" sz="170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plot</a:t>
            </a:r>
          </a:p>
        </p:txBody>
      </p:sp>
      <p:sp>
        <p:nvSpPr>
          <p:cNvPr id="20496" name="Rectangle 16"/>
          <p:cNvSpPr>
            <a:spLocks/>
          </p:cNvSpPr>
          <p:nvPr/>
        </p:nvSpPr>
        <p:spPr bwMode="auto">
          <a:xfrm>
            <a:off x="5322094" y="1196578"/>
            <a:ext cx="3000375" cy="38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/>
            <a:r>
              <a:rPr lang="en-US" sz="2000">
                <a:solidFill>
                  <a:srgbClr val="000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C</a:t>
            </a:r>
            <a:r>
              <a:rPr lang="en-US" sz="2000" baseline="-6000">
                <a:solidFill>
                  <a:srgbClr val="000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2q</a:t>
            </a:r>
            <a:r>
              <a:rPr lang="ja-JP" altLang="en-US" sz="2000">
                <a:solidFill>
                  <a:srgbClr val="000000"/>
                </a:solidFill>
                <a:latin typeface="Arial"/>
                <a:ea typeface="ＭＳ Ｐゴシック" charset="0"/>
                <a:cs typeface="Calibri Bold" charset="0"/>
                <a:sym typeface="Calibri Bold" charset="0"/>
              </a:rPr>
              <a:t>’</a:t>
            </a:r>
            <a:r>
              <a:rPr lang="en-US" sz="2000">
                <a:solidFill>
                  <a:srgbClr val="000000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 largely unconstrained</a:t>
            </a:r>
          </a:p>
        </p:txBody>
      </p:sp>
      <p:sp>
        <p:nvSpPr>
          <p:cNvPr id="20497" name="Rectangle 17"/>
          <p:cNvSpPr>
            <a:spLocks/>
          </p:cNvSpPr>
          <p:nvPr/>
        </p:nvSpPr>
        <p:spPr bwMode="auto">
          <a:xfrm>
            <a:off x="6177112" y="6271781"/>
            <a:ext cx="269304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rgbClr val="A40800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unique TeV-scale sensitivity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771677" y="897433"/>
            <a:ext cx="2677997" cy="853902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our_SoLID2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35" y="1681868"/>
            <a:ext cx="6698524" cy="51761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PVDIS Projected 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4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1938</TotalTime>
  <Words>1580</Words>
  <Application>Microsoft Macintosh PowerPoint</Application>
  <PresentationFormat>On-screen Show (4:3)</PresentationFormat>
  <Paragraphs>307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PVDIS at 11 GeV with SoLID</vt:lpstr>
      <vt:lpstr>PV Electron Scattering</vt:lpstr>
      <vt:lpstr>Indirect Clues to TeV Physics</vt:lpstr>
      <vt:lpstr>PowerPoint Presentation</vt:lpstr>
      <vt:lpstr>e-q coupling constants</vt:lpstr>
      <vt:lpstr>PV Deep Inelastic Scattering</vt:lpstr>
      <vt:lpstr>Redent Jlab Results</vt:lpstr>
      <vt:lpstr>6 GeV Result; SOLID Goal </vt:lpstr>
      <vt:lpstr>SoLID PVDIS Projected Result</vt:lpstr>
      <vt:lpstr>Mass Limits for Composite Theories</vt:lpstr>
      <vt:lpstr>New Physics Examples</vt:lpstr>
      <vt:lpstr>The Weak Mixing Angle</vt:lpstr>
      <vt:lpstr>PowerPoint Presentation</vt:lpstr>
      <vt:lpstr>What about NuTeV?</vt:lpstr>
      <vt:lpstr>What about NuTeV?</vt:lpstr>
      <vt:lpstr>What about NuTeV?</vt:lpstr>
      <vt:lpstr>Charge Symmetry Violation</vt:lpstr>
      <vt:lpstr>A Special HT Effect</vt:lpstr>
      <vt:lpstr>a3 Term and Neutrino’s</vt:lpstr>
      <vt:lpstr>Coherent Program of PVDIS Study</vt:lpstr>
      <vt:lpstr>PowerPoint Presentation</vt:lpstr>
      <vt:lpstr>PowerPoint Presentation</vt:lpstr>
      <vt:lpstr>Spectrometer Acceptanace</vt:lpstr>
      <vt:lpstr>Program of Measurements</vt:lpstr>
      <vt:lpstr>Error Budget (%)</vt:lpstr>
      <vt:lpstr>Running time</vt:lpstr>
      <vt:lpstr>EMC Effect on CSV (New Proposal)</vt:lpstr>
      <vt:lpstr>Summary</vt:lpstr>
      <vt:lpstr>PowerPoint Presentation</vt:lpstr>
    </vt:vector>
  </TitlesOfParts>
  <Company>Syracuse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PVDIS at 11 GeV with SoLID</dc:title>
  <dc:creator>Paul Souder</dc:creator>
  <cp:lastModifiedBy>Paul Souder</cp:lastModifiedBy>
  <cp:revision>48</cp:revision>
  <dcterms:created xsi:type="dcterms:W3CDTF">2012-06-07T18:11:06Z</dcterms:created>
  <dcterms:modified xsi:type="dcterms:W3CDTF">2014-07-09T10:40:43Z</dcterms:modified>
</cp:coreProperties>
</file>