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72"/>
  </p:notesMasterIdLst>
  <p:sldIdLst>
    <p:sldId id="256" r:id="rId2"/>
    <p:sldId id="260" r:id="rId3"/>
    <p:sldId id="345" r:id="rId4"/>
    <p:sldId id="261" r:id="rId5"/>
    <p:sldId id="311" r:id="rId6"/>
    <p:sldId id="262" r:id="rId7"/>
    <p:sldId id="350" r:id="rId8"/>
    <p:sldId id="324" r:id="rId9"/>
    <p:sldId id="323" r:id="rId10"/>
    <p:sldId id="393" r:id="rId11"/>
    <p:sldId id="325" r:id="rId12"/>
    <p:sldId id="348" r:id="rId13"/>
    <p:sldId id="314" r:id="rId14"/>
    <p:sldId id="267" r:id="rId15"/>
    <p:sldId id="269" r:id="rId16"/>
    <p:sldId id="372" r:id="rId17"/>
    <p:sldId id="384" r:id="rId18"/>
    <p:sldId id="365" r:id="rId19"/>
    <p:sldId id="362" r:id="rId20"/>
    <p:sldId id="363" r:id="rId21"/>
    <p:sldId id="364" r:id="rId22"/>
    <p:sldId id="374" r:id="rId23"/>
    <p:sldId id="378" r:id="rId24"/>
    <p:sldId id="375" r:id="rId25"/>
    <p:sldId id="376" r:id="rId26"/>
    <p:sldId id="380" r:id="rId27"/>
    <p:sldId id="370" r:id="rId28"/>
    <p:sldId id="391" r:id="rId29"/>
    <p:sldId id="373" r:id="rId30"/>
    <p:sldId id="386" r:id="rId31"/>
    <p:sldId id="387" r:id="rId32"/>
    <p:sldId id="266" r:id="rId33"/>
    <p:sldId id="366" r:id="rId34"/>
    <p:sldId id="367" r:id="rId35"/>
    <p:sldId id="265" r:id="rId36"/>
    <p:sldId id="396" r:id="rId37"/>
    <p:sldId id="382" r:id="rId38"/>
    <p:sldId id="315" r:id="rId39"/>
    <p:sldId id="390" r:id="rId40"/>
    <p:sldId id="352" r:id="rId41"/>
    <p:sldId id="360" r:id="rId42"/>
    <p:sldId id="389" r:id="rId43"/>
    <p:sldId id="312" r:id="rId44"/>
    <p:sldId id="361" r:id="rId45"/>
    <p:sldId id="392" r:id="rId46"/>
    <p:sldId id="395" r:id="rId47"/>
    <p:sldId id="394" r:id="rId48"/>
    <p:sldId id="358" r:id="rId49"/>
    <p:sldId id="278" r:id="rId50"/>
    <p:sldId id="317" r:id="rId51"/>
    <p:sldId id="341" r:id="rId52"/>
    <p:sldId id="318" r:id="rId53"/>
    <p:sldId id="328" r:id="rId54"/>
    <p:sldId id="329" r:id="rId55"/>
    <p:sldId id="321" r:id="rId56"/>
    <p:sldId id="355" r:id="rId57"/>
    <p:sldId id="275" r:id="rId58"/>
    <p:sldId id="276" r:id="rId59"/>
    <p:sldId id="277" r:id="rId60"/>
    <p:sldId id="319" r:id="rId61"/>
    <p:sldId id="326" r:id="rId62"/>
    <p:sldId id="327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97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71" autoAdjust="0"/>
    <p:restoredTop sz="94660"/>
  </p:normalViewPr>
  <p:slideViewPr>
    <p:cSldViewPr>
      <p:cViewPr varScale="1">
        <p:scale>
          <a:sx n="75" d="100"/>
          <a:sy n="75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E104C-5552-4E69-A16D-21450A91C7D5}" type="datetimeFigureOut">
              <a:rPr lang="en-US" smtClean="0"/>
              <a:pPr/>
              <a:t>7/9/2014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DE60A-308E-4FC5-A1B1-FADA0A9B84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3509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03FB1B-5F96-9E41-92FB-4BED730B16E9}" type="slidenum">
              <a:rPr lang="de-DE"/>
              <a:pPr/>
              <a:t>55</a:t>
            </a:fld>
            <a:endParaRPr lang="de-DE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A09F02-F0C5-2046-BF3C-951F114018BC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42ED3-6402-44B1-A86B-08EE2B5AF80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3276599"/>
          </a:xfrm>
        </p:spPr>
        <p:txBody>
          <a:bodyPr>
            <a:normAutofit/>
          </a:bodyPr>
          <a:lstStyle/>
          <a:p>
            <a:r>
              <a:rPr lang="en-US" dirty="0" smtClean="0"/>
              <a:t>SoLID DAQ</a:t>
            </a:r>
            <a:br>
              <a:rPr lang="en-US" dirty="0" smtClean="0"/>
            </a:br>
            <a:r>
              <a:rPr lang="en-US" dirty="0" smtClean="0"/>
              <a:t> for Transversity</a:t>
            </a:r>
            <a:br>
              <a:rPr lang="en-US" dirty="0" smtClean="0"/>
            </a:br>
            <a:r>
              <a:rPr lang="en-US" dirty="0" smtClean="0"/>
              <a:t>and PVDIS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57600"/>
            <a:ext cx="7315200" cy="2743200"/>
          </a:xfrm>
        </p:spPr>
        <p:txBody>
          <a:bodyPr>
            <a:normAutofit/>
          </a:bodyPr>
          <a:lstStyle/>
          <a:p>
            <a:r>
              <a:rPr lang="en-US" dirty="0" smtClean="0"/>
              <a:t>Alexandre Camsonne</a:t>
            </a:r>
          </a:p>
          <a:p>
            <a:r>
              <a:rPr lang="en-US" dirty="0" err="1" smtClean="0"/>
              <a:t>SoLID</a:t>
            </a:r>
            <a:r>
              <a:rPr lang="en-US" dirty="0" smtClean="0"/>
              <a:t> collaboration meeting</a:t>
            </a:r>
          </a:p>
          <a:p>
            <a:r>
              <a:rPr lang="en-US" dirty="0" smtClean="0"/>
              <a:t>July 9</a:t>
            </a:r>
            <a:r>
              <a:rPr lang="en-US" baseline="30000" dirty="0" smtClean="0"/>
              <a:t>th</a:t>
            </a:r>
            <a:r>
              <a:rPr lang="en-US" dirty="0" smtClean="0"/>
              <a:t> 2014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5666" y="838200"/>
            <a:ext cx="948763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5666" y="1828800"/>
            <a:ext cx="948763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5666" y="2819400"/>
            <a:ext cx="948763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6229" y="4100824"/>
            <a:ext cx="12824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8020" y="4079488"/>
            <a:ext cx="12824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981200" y="1524000"/>
            <a:ext cx="12824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83520" y="1535151"/>
            <a:ext cx="12824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334429" y="1295400"/>
            <a:ext cx="710891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334429" y="1866900"/>
            <a:ext cx="646771" cy="1905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9" idx="2"/>
          </p:cNvCxnSpPr>
          <p:nvPr/>
        </p:nvCxnSpPr>
        <p:spPr>
          <a:xfrm flipV="1">
            <a:off x="1334429" y="2209800"/>
            <a:ext cx="710891" cy="838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ight Arrow 16"/>
          <p:cNvSpPr/>
          <p:nvPr/>
        </p:nvSpPr>
        <p:spPr>
          <a:xfrm>
            <a:off x="2173560" y="1752600"/>
            <a:ext cx="70996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388102" y="3078886"/>
            <a:ext cx="609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6759702" y="3078886"/>
            <a:ext cx="609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8359902" y="3067735"/>
            <a:ext cx="60960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464302" y="3242954"/>
            <a:ext cx="3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L3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725627" y="3253847"/>
            <a:ext cx="677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Drive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59902" y="3253847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Silo</a:t>
            </a:r>
            <a:endParaRPr lang="en-US" dirty="0"/>
          </a:p>
        </p:txBody>
      </p:sp>
      <p:sp>
        <p:nvSpPr>
          <p:cNvPr id="26" name="Right Arrow 25"/>
          <p:cNvSpPr/>
          <p:nvPr/>
        </p:nvSpPr>
        <p:spPr>
          <a:xfrm rot="2775307">
            <a:off x="3302452" y="2459721"/>
            <a:ext cx="70996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ight Arrow 26"/>
          <p:cNvSpPr/>
          <p:nvPr/>
        </p:nvSpPr>
        <p:spPr>
          <a:xfrm>
            <a:off x="6066469" y="3294012"/>
            <a:ext cx="70996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ight Arrow 27"/>
          <p:cNvSpPr/>
          <p:nvPr/>
        </p:nvSpPr>
        <p:spPr>
          <a:xfrm>
            <a:off x="7521702" y="3313320"/>
            <a:ext cx="70996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1925822" y="793595"/>
            <a:ext cx="108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VME</a:t>
            </a:r>
          </a:p>
          <a:p>
            <a:pPr algn="ctr"/>
            <a:r>
              <a:rPr lang="en-US" dirty="0" smtClean="0"/>
              <a:t>100 MB/s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774959" y="1483506"/>
            <a:ext cx="108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Ethernet</a:t>
            </a:r>
          </a:p>
          <a:p>
            <a:pPr algn="ctr"/>
            <a:r>
              <a:rPr lang="en-US" dirty="0" smtClean="0"/>
              <a:t>100 MB/s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863770" y="2380075"/>
            <a:ext cx="108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SAS</a:t>
            </a:r>
          </a:p>
          <a:p>
            <a:pPr algn="ctr"/>
            <a:r>
              <a:rPr lang="en-US" dirty="0" smtClean="0"/>
              <a:t>250 MB/s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243336" y="1989603"/>
            <a:ext cx="12666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DLO6</a:t>
            </a:r>
          </a:p>
          <a:p>
            <a:pPr algn="ctr"/>
            <a:r>
              <a:rPr lang="en-US" dirty="0" smtClean="0"/>
              <a:t>Tape</a:t>
            </a:r>
          </a:p>
          <a:p>
            <a:pPr algn="ctr"/>
            <a:r>
              <a:rPr lang="en-US" dirty="0" smtClean="0"/>
              <a:t>250 MB/s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2005360" y="4079488"/>
            <a:ext cx="12824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ight Arrow 33"/>
          <p:cNvSpPr/>
          <p:nvPr/>
        </p:nvSpPr>
        <p:spPr>
          <a:xfrm>
            <a:off x="1146168" y="4308088"/>
            <a:ext cx="70996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2947640" y="4079488"/>
            <a:ext cx="128240" cy="685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618613" y="97483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Calo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30382" y="1987034"/>
            <a:ext cx="105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Cerenkov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39126" y="2977634"/>
            <a:ext cx="1070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Scintillator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618613" y="4847233"/>
            <a:ext cx="639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GEM</a:t>
            </a:r>
          </a:p>
          <a:p>
            <a:r>
              <a:rPr lang="en-US" dirty="0" smtClean="0"/>
              <a:t>APV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 rot="16200000">
            <a:off x="1833362" y="4305225"/>
            <a:ext cx="4908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MPD</a:t>
            </a:r>
            <a:endParaRPr lang="en-US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1925822" y="2724834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642838" y="3694359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CPU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4070289" y="2995476"/>
            <a:ext cx="854721" cy="85261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006176" y="3118355"/>
            <a:ext cx="854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Event</a:t>
            </a:r>
          </a:p>
          <a:p>
            <a:r>
              <a:rPr lang="en-US" dirty="0" smtClean="0"/>
              <a:t>Builder</a:t>
            </a:r>
            <a:endParaRPr lang="en-US" dirty="0"/>
          </a:p>
        </p:txBody>
      </p:sp>
      <p:sp>
        <p:nvSpPr>
          <p:cNvPr id="47" name="Right Arrow 46"/>
          <p:cNvSpPr/>
          <p:nvPr/>
        </p:nvSpPr>
        <p:spPr>
          <a:xfrm rot="19568840">
            <a:off x="3292722" y="4129720"/>
            <a:ext cx="70996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ight Arrow 47"/>
          <p:cNvSpPr/>
          <p:nvPr/>
        </p:nvSpPr>
        <p:spPr>
          <a:xfrm>
            <a:off x="2184710" y="4292291"/>
            <a:ext cx="709960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761036" y="3628186"/>
            <a:ext cx="1352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APV transfer</a:t>
            </a:r>
          </a:p>
          <a:p>
            <a:pPr algn="ctr"/>
            <a:r>
              <a:rPr lang="en-US" dirty="0"/>
              <a:t>8</a:t>
            </a:r>
            <a:r>
              <a:rPr lang="en-US" dirty="0" smtClean="0"/>
              <a:t>0 MB/s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009078" y="5170399"/>
            <a:ext cx="1085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VME</a:t>
            </a:r>
          </a:p>
          <a:p>
            <a:pPr algn="ctr"/>
            <a:r>
              <a:rPr lang="en-US" dirty="0" smtClean="0"/>
              <a:t>100 MB/s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 rot="16200000">
            <a:off x="2788783" y="4283888"/>
            <a:ext cx="44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CPU</a:t>
            </a:r>
            <a:endParaRPr lang="en-US" sz="1200" dirty="0"/>
          </a:p>
        </p:txBody>
      </p:sp>
      <p:cxnSp>
        <p:nvCxnSpPr>
          <p:cNvPr id="53" name="Straight Arrow Connector 52"/>
          <p:cNvCxnSpPr>
            <a:stCxn id="7" idx="3"/>
            <a:endCxn id="8" idx="3"/>
          </p:cNvCxnSpPr>
          <p:nvPr/>
        </p:nvCxnSpPr>
        <p:spPr>
          <a:xfrm flipV="1">
            <a:off x="624469" y="4422388"/>
            <a:ext cx="291791" cy="213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Arrow 1"/>
          <p:cNvSpPr/>
          <p:nvPr/>
        </p:nvSpPr>
        <p:spPr>
          <a:xfrm>
            <a:off x="5029200" y="3316188"/>
            <a:ext cx="304800" cy="1890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2012915" y="1345024"/>
            <a:ext cx="942280" cy="10113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Oval 51"/>
          <p:cNvSpPr/>
          <p:nvPr/>
        </p:nvSpPr>
        <p:spPr>
          <a:xfrm>
            <a:off x="1002292" y="3900920"/>
            <a:ext cx="942280" cy="101134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181600" y="4912262"/>
            <a:ext cx="2187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DAQ bottle necks 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873261" y="2356366"/>
            <a:ext cx="2990509" cy="24908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1856128" y="4786624"/>
            <a:ext cx="3173072" cy="310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16200000">
            <a:off x="2788782" y="1739551"/>
            <a:ext cx="4459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CPU</a:t>
            </a:r>
            <a:endParaRPr lang="en-US" sz="1200" dirty="0"/>
          </a:p>
        </p:txBody>
      </p:sp>
      <p:sp>
        <p:nvSpPr>
          <p:cNvPr id="57" name="Title 56"/>
          <p:cNvSpPr>
            <a:spLocks noGrp="1"/>
          </p:cNvSpPr>
          <p:nvPr>
            <p:ph type="title"/>
          </p:nvPr>
        </p:nvSpPr>
        <p:spPr>
          <a:xfrm>
            <a:off x="2438400" y="0"/>
            <a:ext cx="8229600" cy="1143000"/>
          </a:xfrm>
        </p:spPr>
        <p:txBody>
          <a:bodyPr/>
          <a:lstStyle/>
          <a:p>
            <a:r>
              <a:rPr lang="en-US" dirty="0" smtClean="0"/>
              <a:t>Data readout</a:t>
            </a:r>
            <a:endParaRPr lang="en-US" dirty="0"/>
          </a:p>
        </p:txBody>
      </p:sp>
      <p:sp>
        <p:nvSpPr>
          <p:cNvPr id="58" name="Content Placeholder 5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270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2"/>
          <p:cNvGrpSpPr/>
          <p:nvPr/>
        </p:nvGrpSpPr>
        <p:grpSpPr>
          <a:xfrm>
            <a:off x="86116" y="1635867"/>
            <a:ext cx="1320543" cy="4679297"/>
            <a:chOff x="86116" y="1635867"/>
            <a:chExt cx="1320543" cy="4679297"/>
          </a:xfrm>
        </p:grpSpPr>
        <p:sp>
          <p:nvSpPr>
            <p:cNvPr id="4" name="Cube 3"/>
            <p:cNvSpPr/>
            <p:nvPr/>
          </p:nvSpPr>
          <p:spPr>
            <a:xfrm>
              <a:off x="455448" y="201175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5" name="Cube 4"/>
            <p:cNvSpPr/>
            <p:nvPr/>
          </p:nvSpPr>
          <p:spPr>
            <a:xfrm>
              <a:off x="455448" y="238763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6" name="Cube 5"/>
            <p:cNvSpPr/>
            <p:nvPr/>
          </p:nvSpPr>
          <p:spPr>
            <a:xfrm>
              <a:off x="455448" y="276352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7" name="Cube 6"/>
            <p:cNvSpPr/>
            <p:nvPr/>
          </p:nvSpPr>
          <p:spPr>
            <a:xfrm>
              <a:off x="455448" y="313940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8" name="Cube 7"/>
            <p:cNvSpPr/>
            <p:nvPr/>
          </p:nvSpPr>
          <p:spPr>
            <a:xfrm>
              <a:off x="455448" y="163586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9" name="Cube 8"/>
            <p:cNvSpPr/>
            <p:nvPr/>
          </p:nvSpPr>
          <p:spPr>
            <a:xfrm>
              <a:off x="455448" y="351529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10" name="Cube 9"/>
            <p:cNvSpPr/>
            <p:nvPr/>
          </p:nvSpPr>
          <p:spPr>
            <a:xfrm>
              <a:off x="455448" y="389117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11" name="Cube 10"/>
            <p:cNvSpPr/>
            <p:nvPr/>
          </p:nvSpPr>
          <p:spPr>
            <a:xfrm>
              <a:off x="455448" y="4267062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12" name="Cube 11"/>
            <p:cNvSpPr/>
            <p:nvPr/>
          </p:nvSpPr>
          <p:spPr>
            <a:xfrm>
              <a:off x="455448" y="4642947"/>
              <a:ext cx="762000" cy="304800"/>
            </a:xfrm>
            <a:prstGeom prst="cube">
              <a:avLst/>
            </a:prstGeom>
            <a:gradFill>
              <a:gsLst>
                <a:gs pos="0">
                  <a:srgbClr val="FF6600"/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 smtClean="0">
                  <a:latin typeface="Chalkboard"/>
                  <a:cs typeface="Chalkboard"/>
                </a:rPr>
                <a:t>ROC</a:t>
              </a:r>
              <a:endParaRPr lang="en-US" sz="1400" b="1" dirty="0">
                <a:latin typeface="Chalkboard"/>
                <a:cs typeface="Chalkboard"/>
              </a:endParaRPr>
            </a:p>
          </p:txBody>
        </p:sp>
        <p:sp>
          <p:nvSpPr>
            <p:cNvPr id="78" name="Left Brace 77"/>
            <p:cNvSpPr/>
            <p:nvPr/>
          </p:nvSpPr>
          <p:spPr>
            <a:xfrm rot="16200000">
              <a:off x="721270" y="4761622"/>
              <a:ext cx="230352" cy="762000"/>
            </a:xfrm>
            <a:prstGeom prst="leftBrace">
              <a:avLst/>
            </a:prstGeom>
            <a:ln>
              <a:solidFill>
                <a:srgbClr val="FF66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373115" y="5257798"/>
              <a:ext cx="9126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Front-End Crates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90" name="TextBox 89"/>
            <p:cNvSpPr txBox="1"/>
            <p:nvPr/>
          </p:nvSpPr>
          <p:spPr>
            <a:xfrm rot="16200000">
              <a:off x="-977179" y="3075048"/>
              <a:ext cx="24959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Century Gothic"/>
                  <a:cs typeface="Century Gothic"/>
                </a:rPr>
                <a:t>R</a:t>
              </a:r>
              <a:r>
                <a:rPr lang="en-US" dirty="0" smtClean="0">
                  <a:latin typeface="Century Gothic"/>
                  <a:cs typeface="Century Gothic"/>
                </a:rPr>
                <a:t>ead </a:t>
              </a:r>
              <a:r>
                <a:rPr lang="en-US" b="1" dirty="0" smtClean="0">
                  <a:latin typeface="Century Gothic"/>
                  <a:cs typeface="Century Gothic"/>
                </a:rPr>
                <a:t>O</a:t>
              </a:r>
              <a:r>
                <a:rPr lang="en-US" dirty="0" smtClean="0">
                  <a:latin typeface="Century Gothic"/>
                  <a:cs typeface="Century Gothic"/>
                </a:rPr>
                <a:t>ut </a:t>
              </a:r>
              <a:r>
                <a:rPr lang="en-US" b="1" dirty="0" smtClean="0">
                  <a:latin typeface="Century Gothic"/>
                  <a:cs typeface="Century Gothic"/>
                </a:rPr>
                <a:t>C</a:t>
              </a:r>
              <a:r>
                <a:rPr lang="en-US" dirty="0" smtClean="0">
                  <a:latin typeface="Century Gothic"/>
                  <a:cs typeface="Century Gothic"/>
                </a:rPr>
                <a:t>ontrollers</a:t>
              </a:r>
              <a:endParaRPr lang="en-US" dirty="0">
                <a:latin typeface="Century Gothic"/>
                <a:cs typeface="Century Gothic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194415" y="5715000"/>
              <a:ext cx="121224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~60 crates</a:t>
              </a:r>
            </a:p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~50MB/s out per crate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3" name="Group 163"/>
          <p:cNvGrpSpPr/>
          <p:nvPr/>
        </p:nvGrpSpPr>
        <p:grpSpPr>
          <a:xfrm>
            <a:off x="914400" y="831620"/>
            <a:ext cx="4114800" cy="5492980"/>
            <a:chOff x="914400" y="831620"/>
            <a:chExt cx="4114800" cy="5492980"/>
          </a:xfrm>
        </p:grpSpPr>
        <p:cxnSp>
          <p:nvCxnSpPr>
            <p:cNvPr id="36" name="Straight Connector 35"/>
            <p:cNvCxnSpPr>
              <a:stCxn id="16" idx="3"/>
            </p:cNvCxnSpPr>
            <p:nvPr/>
          </p:nvCxnSpPr>
          <p:spPr>
            <a:xfrm>
              <a:off x="3124200" y="2080278"/>
              <a:ext cx="609601" cy="190486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16" idx="3"/>
              <a:endCxn id="34" idx="1"/>
            </p:cNvCxnSpPr>
            <p:nvPr/>
          </p:nvCxnSpPr>
          <p:spPr>
            <a:xfrm>
              <a:off x="3124200" y="2080278"/>
              <a:ext cx="609600" cy="6121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5" idx="3"/>
            </p:cNvCxnSpPr>
            <p:nvPr/>
          </p:nvCxnSpPr>
          <p:spPr>
            <a:xfrm>
              <a:off x="3124200" y="3291807"/>
              <a:ext cx="609600" cy="69334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endCxn id="34" idx="1"/>
            </p:cNvCxnSpPr>
            <p:nvPr/>
          </p:nvCxnSpPr>
          <p:spPr>
            <a:xfrm flipV="1">
              <a:off x="3124200" y="2692437"/>
              <a:ext cx="609600" cy="58671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7" idx="3"/>
              <a:endCxn id="34" idx="1"/>
            </p:cNvCxnSpPr>
            <p:nvPr/>
          </p:nvCxnSpPr>
          <p:spPr>
            <a:xfrm flipV="1">
              <a:off x="3124200" y="2692437"/>
              <a:ext cx="609600" cy="181089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7" idx="3"/>
            </p:cNvCxnSpPr>
            <p:nvPr/>
          </p:nvCxnSpPr>
          <p:spPr>
            <a:xfrm flipV="1">
              <a:off x="3124200" y="3985148"/>
              <a:ext cx="609600" cy="51818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217448" y="4058925"/>
              <a:ext cx="611352" cy="330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1217448" y="4389036"/>
              <a:ext cx="611352" cy="45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1217448" y="4389036"/>
              <a:ext cx="611352" cy="421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217448" y="2903266"/>
              <a:ext cx="611352" cy="330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1217448" y="3233377"/>
              <a:ext cx="611352" cy="45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1217448" y="3233377"/>
              <a:ext cx="611352" cy="421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8" idx="5"/>
              <a:endCxn id="16" idx="1"/>
            </p:cNvCxnSpPr>
            <p:nvPr/>
          </p:nvCxnSpPr>
          <p:spPr>
            <a:xfrm>
              <a:off x="1217448" y="1750167"/>
              <a:ext cx="611352" cy="330111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4" idx="5"/>
              <a:endCxn id="16" idx="1"/>
            </p:cNvCxnSpPr>
            <p:nvPr/>
          </p:nvCxnSpPr>
          <p:spPr>
            <a:xfrm flipV="1">
              <a:off x="1217448" y="2080278"/>
              <a:ext cx="611352" cy="4577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5" idx="5"/>
              <a:endCxn id="16" idx="1"/>
            </p:cNvCxnSpPr>
            <p:nvPr/>
          </p:nvCxnSpPr>
          <p:spPr>
            <a:xfrm flipV="1">
              <a:off x="1217448" y="2080278"/>
              <a:ext cx="611352" cy="42165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ounded Rectangle 14"/>
            <p:cNvSpPr/>
            <p:nvPr/>
          </p:nvSpPr>
          <p:spPr>
            <a:xfrm>
              <a:off x="1828800" y="2847396"/>
              <a:ext cx="1295400" cy="88882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EB1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1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828800" y="1635867"/>
              <a:ext cx="1295400" cy="88882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EB1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1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828800" y="4058925"/>
              <a:ext cx="1295400" cy="888822"/>
            </a:xfrm>
            <a:prstGeom prst="roundRect">
              <a:avLst/>
            </a:prstGeom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EB1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1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3733800" y="2248026"/>
              <a:ext cx="1295400" cy="888822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EB2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2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733800" y="3545988"/>
              <a:ext cx="1295400" cy="888822"/>
            </a:xfrm>
            <a:prstGeom prst="roundRect">
              <a:avLst/>
            </a:prstGeom>
            <a:gradFill>
              <a:gsLst>
                <a:gs pos="0">
                  <a:schemeClr val="accent5">
                    <a:lumMod val="5000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EB2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Builder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stage 2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79" name="Left Brace 78"/>
            <p:cNvSpPr/>
            <p:nvPr/>
          </p:nvSpPr>
          <p:spPr>
            <a:xfrm rot="16200000">
              <a:off x="3298496" y="3525341"/>
              <a:ext cx="230352" cy="323105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2666998" y="5261301"/>
              <a:ext cx="1600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Staged Event Building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91" name="TextBox 90"/>
            <p:cNvSpPr txBox="1"/>
            <p:nvPr/>
          </p:nvSpPr>
          <p:spPr>
            <a:xfrm>
              <a:off x="914400" y="83162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/>
                  <a:cs typeface="Century Gothic"/>
                </a:rPr>
                <a:t>blocked event fragments</a:t>
              </a:r>
              <a:endParaRPr lang="en-US" sz="1200" dirty="0">
                <a:latin typeface="Century Gothic"/>
                <a:cs typeface="Century Gothic"/>
              </a:endParaRPr>
            </a:p>
          </p:txBody>
        </p:sp>
        <p:sp>
          <p:nvSpPr>
            <p:cNvPr id="92" name="Left Brace 91"/>
            <p:cNvSpPr/>
            <p:nvPr/>
          </p:nvSpPr>
          <p:spPr>
            <a:xfrm rot="5400000">
              <a:off x="1407947" y="1102785"/>
              <a:ext cx="230352" cy="611352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Left Brace 92"/>
            <p:cNvSpPr/>
            <p:nvPr/>
          </p:nvSpPr>
          <p:spPr>
            <a:xfrm rot="5400000">
              <a:off x="3314700" y="1102785"/>
              <a:ext cx="230352" cy="611352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4" name="TextBox 93"/>
            <p:cNvSpPr txBox="1"/>
            <p:nvPr/>
          </p:nvSpPr>
          <p:spPr>
            <a:xfrm>
              <a:off x="2546131" y="832069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/>
                  <a:cs typeface="Century Gothic"/>
                </a:rPr>
                <a:t>partially recombined event fragments</a:t>
              </a:r>
              <a:endParaRPr lang="en-US" sz="1200" dirty="0">
                <a:latin typeface="Century Gothic"/>
                <a:cs typeface="Century Gothic"/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2133600" y="5724436"/>
              <a:ext cx="2743200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N x M array of nodes (exact number to be determined by available hardware at time of purchase)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</p:grpSp>
      <p:grpSp>
        <p:nvGrpSpPr>
          <p:cNvPr id="13" name="Group 164"/>
          <p:cNvGrpSpPr/>
          <p:nvPr/>
        </p:nvGrpSpPr>
        <p:grpSpPr>
          <a:xfrm>
            <a:off x="4769069" y="990600"/>
            <a:ext cx="2087173" cy="5096442"/>
            <a:chOff x="4769069" y="990600"/>
            <a:chExt cx="2087173" cy="5096442"/>
          </a:xfrm>
        </p:grpSpPr>
        <p:sp>
          <p:nvSpPr>
            <p:cNvPr id="80" name="Left Brace 79"/>
            <p:cNvSpPr/>
            <p:nvPr/>
          </p:nvSpPr>
          <p:spPr>
            <a:xfrm rot="16200000">
              <a:off x="6018922" y="4494922"/>
              <a:ext cx="230352" cy="1295399"/>
            </a:xfrm>
            <a:prstGeom prst="leftBrac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5638798" y="5256045"/>
              <a:ext cx="990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Level-3 Trigger and monitoring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95" name="Left Brace 94"/>
            <p:cNvSpPr/>
            <p:nvPr/>
          </p:nvSpPr>
          <p:spPr>
            <a:xfrm rot="5400000">
              <a:off x="5143504" y="1178984"/>
              <a:ext cx="230352" cy="458955"/>
            </a:xfrm>
            <a:prstGeom prst="leftBrace">
              <a:avLst>
                <a:gd name="adj1" fmla="val 8333"/>
                <a:gd name="adj2" fmla="val 50000"/>
              </a:avLst>
            </a:prstGeom>
            <a:ln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769069" y="990600"/>
              <a:ext cx="102213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latin typeface="Century Gothic"/>
                  <a:cs typeface="Century Gothic"/>
                </a:rPr>
                <a:t>full events</a:t>
              </a:r>
              <a:endParaRPr lang="en-US" sz="1200" dirty="0">
                <a:latin typeface="Century Gothic"/>
                <a:cs typeface="Century Gothic"/>
              </a:endParaRPr>
            </a:p>
          </p:txBody>
        </p:sp>
        <p:sp>
          <p:nvSpPr>
            <p:cNvPr id="97" name="Cloud 96"/>
            <p:cNvSpPr/>
            <p:nvPr/>
          </p:nvSpPr>
          <p:spPr>
            <a:xfrm>
              <a:off x="5334000" y="1931565"/>
              <a:ext cx="1522242" cy="2879129"/>
            </a:xfrm>
            <a:prstGeom prst="cloud">
              <a:avLst/>
            </a:prstGeom>
            <a:gradFill>
              <a:gsLst>
                <a:gs pos="0">
                  <a:srgbClr val="660066"/>
                </a:gs>
                <a:gs pos="100000">
                  <a:schemeClr val="accent4">
                    <a:lumMod val="75000"/>
                  </a:schemeClr>
                </a:gs>
              </a:gsLst>
            </a:gra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L3 Farm</a:t>
              </a:r>
              <a:endParaRPr lang="en-US" dirty="0"/>
            </a:p>
          </p:txBody>
        </p:sp>
        <p:sp>
          <p:nvSpPr>
            <p:cNvPr id="112" name="Bevel 111"/>
            <p:cNvSpPr/>
            <p:nvPr/>
          </p:nvSpPr>
          <p:spPr>
            <a:xfrm>
              <a:off x="5767989" y="2387637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5" name="Bevel 114"/>
            <p:cNvSpPr/>
            <p:nvPr/>
          </p:nvSpPr>
          <p:spPr>
            <a:xfrm>
              <a:off x="5629383" y="2763522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131" name="Straight Connector 130"/>
            <p:cNvCxnSpPr>
              <a:stCxn id="35" idx="3"/>
              <a:endCxn id="116" idx="5"/>
            </p:cNvCxnSpPr>
            <p:nvPr/>
          </p:nvCxnSpPr>
          <p:spPr>
            <a:xfrm flipV="1">
              <a:off x="5029200" y="3655036"/>
              <a:ext cx="915709" cy="335363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Bevel 115"/>
            <p:cNvSpPr/>
            <p:nvPr/>
          </p:nvSpPr>
          <p:spPr>
            <a:xfrm>
              <a:off x="5920389" y="3556958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7" name="Bevel 116"/>
            <p:cNvSpPr/>
            <p:nvPr/>
          </p:nvSpPr>
          <p:spPr>
            <a:xfrm>
              <a:off x="5488158" y="3655036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8" name="Bevel 117"/>
            <p:cNvSpPr/>
            <p:nvPr/>
          </p:nvSpPr>
          <p:spPr>
            <a:xfrm>
              <a:off x="5767989" y="3794243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sp>
          <p:nvSpPr>
            <p:cNvPr id="119" name="Bevel 118"/>
            <p:cNvSpPr/>
            <p:nvPr/>
          </p:nvSpPr>
          <p:spPr>
            <a:xfrm>
              <a:off x="5920388" y="3952041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69" name="Straight Connector 68"/>
            <p:cNvCxnSpPr>
              <a:endCxn id="112" idx="4"/>
            </p:cNvCxnSpPr>
            <p:nvPr/>
          </p:nvCxnSpPr>
          <p:spPr>
            <a:xfrm flipV="1">
              <a:off x="5029201" y="2485715"/>
              <a:ext cx="738788" cy="276526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endCxn id="114" idx="5"/>
            </p:cNvCxnSpPr>
            <p:nvPr/>
          </p:nvCxnSpPr>
          <p:spPr>
            <a:xfrm flipV="1">
              <a:off x="5029202" y="2692437"/>
              <a:ext cx="1054312" cy="71086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endCxn id="115" idx="4"/>
            </p:cNvCxnSpPr>
            <p:nvPr/>
          </p:nvCxnSpPr>
          <p:spPr>
            <a:xfrm>
              <a:off x="5029202" y="2762241"/>
              <a:ext cx="600181" cy="99359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35" idx="3"/>
              <a:endCxn id="117" idx="5"/>
            </p:cNvCxnSpPr>
            <p:nvPr/>
          </p:nvCxnSpPr>
          <p:spPr>
            <a:xfrm flipV="1">
              <a:off x="5029200" y="3753114"/>
              <a:ext cx="483478" cy="237285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35" idx="3"/>
              <a:endCxn id="118" idx="5"/>
            </p:cNvCxnSpPr>
            <p:nvPr/>
          </p:nvCxnSpPr>
          <p:spPr>
            <a:xfrm flipV="1">
              <a:off x="5029200" y="3892321"/>
              <a:ext cx="763309" cy="98078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35" idx="3"/>
              <a:endCxn id="119" idx="4"/>
            </p:cNvCxnSpPr>
            <p:nvPr/>
          </p:nvCxnSpPr>
          <p:spPr>
            <a:xfrm>
              <a:off x="5029200" y="3990399"/>
              <a:ext cx="891188" cy="59720"/>
            </a:xfrm>
            <a:prstGeom prst="line">
              <a:avLst/>
            </a:prstGeom>
            <a:ln w="12700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Bevel 113"/>
            <p:cNvSpPr/>
            <p:nvPr/>
          </p:nvSpPr>
          <p:spPr>
            <a:xfrm>
              <a:off x="6058994" y="2594359"/>
              <a:ext cx="582011" cy="196156"/>
            </a:xfrm>
            <a:prstGeom prst="bevel">
              <a:avLst/>
            </a:prstGeom>
            <a:gradFill>
              <a:gsLst>
                <a:gs pos="0">
                  <a:srgbClr val="FFFF00"/>
                </a:gs>
                <a:gs pos="100000">
                  <a:srgbClr val="C2C415"/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node</a:t>
              </a:r>
              <a:endParaRPr lang="en-US" sz="1200" b="1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14" name="Group 166"/>
          <p:cNvGrpSpPr/>
          <p:nvPr/>
        </p:nvGrpSpPr>
        <p:grpSpPr>
          <a:xfrm>
            <a:off x="6186875" y="1194881"/>
            <a:ext cx="2869257" cy="5027206"/>
            <a:chOff x="6186875" y="1194881"/>
            <a:chExt cx="2869257" cy="5027206"/>
          </a:xfrm>
        </p:grpSpPr>
        <p:sp>
          <p:nvSpPr>
            <p:cNvPr id="87" name="TextBox 86"/>
            <p:cNvSpPr txBox="1"/>
            <p:nvPr/>
          </p:nvSpPr>
          <p:spPr>
            <a:xfrm rot="16200000">
              <a:off x="8265554" y="3259541"/>
              <a:ext cx="12118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entury Gothic"/>
                  <a:cs typeface="Century Gothic"/>
                </a:rPr>
                <a:t>Raid Disk</a:t>
              </a:r>
              <a:endParaRPr lang="en-US" i="1" dirty="0">
                <a:latin typeface="Century Gothic"/>
                <a:cs typeface="Century Gothic"/>
              </a:endParaRPr>
            </a:p>
          </p:txBody>
        </p:sp>
        <p:cxnSp>
          <p:nvCxnSpPr>
            <p:cNvPr id="89" name="Straight Arrow Connector 88"/>
            <p:cNvCxnSpPr>
              <a:endCxn id="87" idx="0"/>
            </p:cNvCxnSpPr>
            <p:nvPr/>
          </p:nvCxnSpPr>
          <p:spPr>
            <a:xfrm>
              <a:off x="8305801" y="3444207"/>
              <a:ext cx="380999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Rounded Rectangle 73"/>
            <p:cNvSpPr/>
            <p:nvPr/>
          </p:nvSpPr>
          <p:spPr>
            <a:xfrm>
              <a:off x="7010400" y="3002355"/>
              <a:ext cx="1295400" cy="888822"/>
            </a:xfrm>
            <a:prstGeom prst="roundRect">
              <a:avLst/>
            </a:prstGeom>
            <a:gradFill>
              <a:gsLst>
                <a:gs pos="0">
                  <a:srgbClr val="0000FF"/>
                </a:gs>
                <a:gs pos="100000">
                  <a:schemeClr val="accent5">
                    <a:lumMod val="75000"/>
                  </a:schemeClr>
                </a:gs>
              </a:gsLst>
            </a:gradFill>
            <a:scene3d>
              <a:camera prst="orthographicFront">
                <a:rot lat="0" lon="0" rev="0"/>
              </a:camera>
              <a:lightRig rig="threePt" dir="t">
                <a:rot lat="0" lon="0" rev="0"/>
              </a:lightRig>
            </a:scene3d>
            <a:sp3d contourW="762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latin typeface="Chalkboard"/>
                  <a:cs typeface="Chalkboard"/>
                </a:rPr>
                <a:t>ER</a:t>
              </a:r>
            </a:p>
            <a:p>
              <a:pPr algn="ctr"/>
              <a:r>
                <a:rPr lang="en-US" sz="900" dirty="0" smtClean="0">
                  <a:latin typeface="Chalkboard"/>
                  <a:cs typeface="Chalkboard"/>
                </a:rPr>
                <a:t>Event Recorder</a:t>
              </a:r>
              <a:endParaRPr lang="en-US" sz="900" dirty="0">
                <a:latin typeface="Chalkboard"/>
                <a:cs typeface="Chalkboard"/>
              </a:endParaRPr>
            </a:p>
          </p:txBody>
        </p:sp>
        <p:sp>
          <p:nvSpPr>
            <p:cNvPr id="81" name="Left Brace 80"/>
            <p:cNvSpPr/>
            <p:nvPr/>
          </p:nvSpPr>
          <p:spPr>
            <a:xfrm rot="16200000">
              <a:off x="7542922" y="4498425"/>
              <a:ext cx="230352" cy="1295400"/>
            </a:xfrm>
            <a:prstGeom prst="leftBrac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7010398" y="5264806"/>
              <a:ext cx="12191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Century Gothic"/>
                  <a:cs typeface="Century Gothic"/>
                </a:rPr>
                <a:t>Event Recording</a:t>
              </a:r>
              <a:endParaRPr lang="en-US" sz="1200" b="1" dirty="0">
                <a:latin typeface="Century Gothic"/>
                <a:cs typeface="Century Gothic"/>
              </a:endParaRP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7093555" y="5791200"/>
              <a:ext cx="121224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latin typeface="Century Gothic"/>
                  <a:cs typeface="Century Gothic"/>
                </a:rPr>
                <a:t>3</a:t>
              </a:r>
              <a:r>
                <a:rPr lang="en-US" sz="1100" dirty="0" smtClean="0">
                  <a:latin typeface="Century Gothic"/>
                  <a:cs typeface="Century Gothic"/>
                </a:rPr>
                <a:t>00MB/s in</a:t>
              </a:r>
            </a:p>
            <a:p>
              <a:pPr algn="ctr"/>
              <a:r>
                <a:rPr lang="en-US" sz="1100" dirty="0" smtClean="0">
                  <a:latin typeface="Century Gothic"/>
                  <a:cs typeface="Century Gothic"/>
                </a:rPr>
                <a:t>300MB/s out</a:t>
              </a:r>
              <a:endParaRPr lang="en-US" sz="1100" dirty="0">
                <a:latin typeface="Century Gothic"/>
                <a:cs typeface="Century Gothic"/>
              </a:endParaRPr>
            </a:p>
          </p:txBody>
        </p:sp>
        <p:cxnSp>
          <p:nvCxnSpPr>
            <p:cNvPr id="141" name="Straight Connector 140"/>
            <p:cNvCxnSpPr>
              <a:stCxn id="112" idx="0"/>
              <a:endCxn id="74" idx="1"/>
            </p:cNvCxnSpPr>
            <p:nvPr/>
          </p:nvCxnSpPr>
          <p:spPr>
            <a:xfrm>
              <a:off x="6350000" y="2485715"/>
              <a:ext cx="660400" cy="961051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114" idx="1"/>
              <a:endCxn id="74" idx="1"/>
            </p:cNvCxnSpPr>
            <p:nvPr/>
          </p:nvCxnSpPr>
          <p:spPr>
            <a:xfrm>
              <a:off x="6616486" y="2692437"/>
              <a:ext cx="393914" cy="754329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115" idx="1"/>
              <a:endCxn id="74" idx="1"/>
            </p:cNvCxnSpPr>
            <p:nvPr/>
          </p:nvCxnSpPr>
          <p:spPr>
            <a:xfrm>
              <a:off x="6186875" y="2861600"/>
              <a:ext cx="823525" cy="585166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116" idx="1"/>
              <a:endCxn id="74" idx="1"/>
            </p:cNvCxnSpPr>
            <p:nvPr/>
          </p:nvCxnSpPr>
          <p:spPr>
            <a:xfrm flipV="1">
              <a:off x="6477881" y="3446766"/>
              <a:ext cx="532519" cy="208270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118" idx="1"/>
              <a:endCxn id="74" idx="1"/>
            </p:cNvCxnSpPr>
            <p:nvPr/>
          </p:nvCxnSpPr>
          <p:spPr>
            <a:xfrm flipV="1">
              <a:off x="6325481" y="3446766"/>
              <a:ext cx="684919" cy="445555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119" idx="0"/>
              <a:endCxn id="74" idx="1"/>
            </p:cNvCxnSpPr>
            <p:nvPr/>
          </p:nvCxnSpPr>
          <p:spPr>
            <a:xfrm flipV="1">
              <a:off x="6502399" y="3446766"/>
              <a:ext cx="508001" cy="603353"/>
            </a:xfrm>
            <a:prstGeom prst="line">
              <a:avLst/>
            </a:prstGeom>
            <a:ln w="3175" cmpd="sng">
              <a:solidFill>
                <a:schemeClr val="tx1">
                  <a:lumMod val="85000"/>
                  <a:lumOff val="1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9" name="TextBox 158"/>
            <p:cNvSpPr txBox="1"/>
            <p:nvPr/>
          </p:nvSpPr>
          <p:spPr>
            <a:xfrm>
              <a:off x="6856242" y="1194881"/>
              <a:ext cx="190500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Arial"/>
                <a:buChar char="•"/>
              </a:pPr>
              <a:r>
                <a:rPr lang="en-US" sz="1100" i="1" dirty="0" smtClean="0">
                  <a:latin typeface="Century Gothic"/>
                  <a:cs typeface="Century Gothic"/>
                </a:rPr>
                <a:t> All nodes connected with 1GB/s links</a:t>
              </a:r>
              <a:br>
                <a:rPr lang="en-US" sz="1100" i="1" dirty="0" smtClean="0">
                  <a:latin typeface="Century Gothic"/>
                  <a:cs typeface="Century Gothic"/>
                </a:rPr>
              </a:br>
              <a:endParaRPr lang="en-US" sz="1100" i="1" dirty="0" smtClean="0">
                <a:latin typeface="Century Gothic"/>
                <a:cs typeface="Century Gothic"/>
              </a:endParaRPr>
            </a:p>
            <a:p>
              <a:pPr>
                <a:buFont typeface="Arial"/>
                <a:buChar char="•"/>
              </a:pPr>
              <a:r>
                <a:rPr lang="en-US" sz="1100" i="1" dirty="0" smtClean="0">
                  <a:latin typeface="Century Gothic"/>
                  <a:cs typeface="Century Gothic"/>
                </a:rPr>
                <a:t> Switches connected with 10GB/s fiber optics</a:t>
              </a:r>
              <a:endParaRPr lang="en-US" sz="1100" i="1" dirty="0">
                <a:latin typeface="Century Gothic"/>
                <a:cs typeface="Century Gothic"/>
              </a:endParaRPr>
            </a:p>
          </p:txBody>
        </p:sp>
      </p:grpSp>
      <p:sp>
        <p:nvSpPr>
          <p:cNvPr id="86" name="Title 8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L3 Farm</a:t>
            </a:r>
            <a:endParaRPr lang="en-US" dirty="0"/>
          </a:p>
        </p:txBody>
      </p:sp>
      <p:sp>
        <p:nvSpPr>
          <p:cNvPr id="99" name="Date Placeholder 9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100" name="Slide Number Placeholder 9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1" name="Footer Placeholder 10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GEM READOUT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91440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APV25 Front GEM ASICs</a:t>
            </a:r>
          </a:p>
          <a:p>
            <a:r>
              <a:rPr lang="en-US" dirty="0" smtClean="0"/>
              <a:t>Up to 164 000 channels</a:t>
            </a:r>
          </a:p>
          <a:p>
            <a:r>
              <a:rPr lang="en-US" dirty="0" smtClean="0"/>
              <a:t>APV 25 : 128 channels</a:t>
            </a:r>
          </a:p>
          <a:p>
            <a:r>
              <a:rPr lang="en-US" dirty="0" smtClean="0"/>
              <a:t>Readout  </a:t>
            </a:r>
          </a:p>
          <a:p>
            <a:pPr lvl="1"/>
            <a:r>
              <a:rPr lang="en-US" dirty="0" smtClean="0"/>
              <a:t>VME based readout  : 16 APV25 = 2048 channels</a:t>
            </a:r>
          </a:p>
          <a:p>
            <a:pPr lvl="1">
              <a:buNone/>
            </a:pPr>
            <a:r>
              <a:rPr lang="en-US" dirty="0" smtClean="0"/>
              <a:t>( ~ 10 $ / channels )</a:t>
            </a:r>
          </a:p>
          <a:p>
            <a:pPr lvl="1"/>
            <a:r>
              <a:rPr lang="en-US" dirty="0" smtClean="0"/>
              <a:t>SRS readout : ethernet /PC based = 2048 channels</a:t>
            </a:r>
            <a:br>
              <a:rPr lang="en-US" dirty="0" smtClean="0"/>
            </a:br>
            <a:r>
              <a:rPr lang="en-US" dirty="0" smtClean="0"/>
              <a:t>( ~ 3 $ / channels )</a:t>
            </a:r>
          </a:p>
          <a:p>
            <a:r>
              <a:rPr lang="en-US" dirty="0" smtClean="0"/>
              <a:t>1 crate per sectors for FADC and GEM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295400"/>
            <a:ext cx="4038600" cy="5155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APV25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181600" cy="5257800"/>
          </a:xfrm>
        </p:spPr>
        <p:txBody>
          <a:bodyPr>
            <a:normAutofit fontScale="40000" lnSpcReduction="20000"/>
          </a:bodyPr>
          <a:lstStyle/>
          <a:p>
            <a:r>
              <a:rPr lang="en-US" sz="4000" dirty="0" smtClean="0"/>
              <a:t>Switch Capacitor Array ASICS with buffer length 192 samples  at 40 MHz : </a:t>
            </a:r>
            <a:br>
              <a:rPr lang="en-US" sz="4000" dirty="0" smtClean="0"/>
            </a:br>
            <a:r>
              <a:rPr lang="en-US" sz="4000" dirty="0" smtClean="0"/>
              <a:t>4.8 us  Look back 160 samples : 4 us</a:t>
            </a:r>
          </a:p>
          <a:p>
            <a:pPr>
              <a:buNone/>
            </a:pPr>
            <a:r>
              <a:rPr lang="en-US" sz="4000" dirty="0" smtClean="0"/>
              <a:t>	</a:t>
            </a:r>
          </a:p>
          <a:p>
            <a:r>
              <a:rPr lang="en-US" sz="4000" dirty="0" smtClean="0"/>
              <a:t>Estimated occupancy : 220 hits per trigger, X Y data, 440 strips</a:t>
            </a:r>
          </a:p>
          <a:p>
            <a:pPr>
              <a:buNone/>
            </a:pPr>
            <a:r>
              <a:rPr lang="en-US" sz="4000" dirty="0" smtClean="0"/>
              <a:t>GEM : 6 Layers 164 000 channels total, 28 000 channels per planes </a:t>
            </a:r>
            <a:br>
              <a:rPr lang="en-US" sz="4000" dirty="0" smtClean="0"/>
            </a:br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Occupancy :  1.6 %</a:t>
            </a:r>
          </a:p>
          <a:p>
            <a:endParaRPr lang="en-US" sz="4000" dirty="0" smtClean="0"/>
          </a:p>
          <a:p>
            <a:r>
              <a:rPr lang="en-US" sz="4000" dirty="0" smtClean="0"/>
              <a:t>APV readout time : </a:t>
            </a:r>
          </a:p>
          <a:p>
            <a:pPr>
              <a:buNone/>
            </a:pPr>
            <a:r>
              <a:rPr lang="en-US" sz="4000" dirty="0" smtClean="0"/>
              <a:t>t_APV = 141 x number_of_sample / 40 MHz </a:t>
            </a:r>
          </a:p>
          <a:p>
            <a:endParaRPr lang="en-US" sz="4000" dirty="0" smtClean="0"/>
          </a:p>
          <a:p>
            <a:pPr>
              <a:buNone/>
            </a:pPr>
            <a:r>
              <a:rPr lang="en-US" sz="4000" dirty="0" smtClean="0"/>
              <a:t>t_APV(1 sample) = 3.7 us.</a:t>
            </a:r>
          </a:p>
          <a:p>
            <a:pPr algn="ctr">
              <a:buNone/>
            </a:pPr>
            <a:r>
              <a:rPr lang="en-US" sz="4000" dirty="0" smtClean="0"/>
              <a:t>Max rate APV front end :  </a:t>
            </a:r>
          </a:p>
          <a:p>
            <a:pPr algn="ctr">
              <a:buNone/>
            </a:pPr>
            <a:r>
              <a:rPr lang="en-US" sz="4000" dirty="0" smtClean="0"/>
              <a:t>270 KHz in 1 sample mode</a:t>
            </a:r>
          </a:p>
          <a:p>
            <a:pPr algn="ctr">
              <a:buNone/>
            </a:pPr>
            <a:r>
              <a:rPr lang="en-US" sz="4000" dirty="0" smtClean="0"/>
              <a:t>90 KHz in 3 samples mode</a:t>
            </a:r>
          </a:p>
          <a:p>
            <a:pPr algn="ctr">
              <a:buNone/>
            </a:pPr>
            <a:r>
              <a:rPr lang="en-US" sz="4000" dirty="0" smtClean="0"/>
              <a:t>Will be triggered at max 60 KHz in 3 samples</a:t>
            </a:r>
          </a:p>
          <a:p>
            <a:pPr algn="ctr">
              <a:buNone/>
            </a:pPr>
            <a:r>
              <a:rPr lang="en-US" sz="4000" dirty="0" smtClean="0"/>
              <a:t>100KHz Max in 1 sample</a:t>
            </a:r>
          </a:p>
          <a:p>
            <a:pPr algn="ctr">
              <a:buNone/>
            </a:pPr>
            <a:r>
              <a:rPr lang="en-US" sz="4000" dirty="0" err="1" smtClean="0"/>
              <a:t>Deadtimeless</a:t>
            </a:r>
            <a:r>
              <a:rPr lang="en-US" sz="4000" dirty="0" smtClean="0"/>
              <a:t> electronics / parallel read and write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Other GEM readout chips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1600200"/>
            <a:ext cx="7696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APV25 limiting factor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Need to confirm performance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Optimize hardware and readout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Chip in development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CLAS12 Dream CEA/Saclay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ATLAS VMM1 BNL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err="1" smtClean="0"/>
              <a:t>gDSP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…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SRS readout compatible with other chips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Ethernet + PC based</a:t>
            </a:r>
          </a:p>
          <a:p>
            <a:pPr lvl="1"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PVDIS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layout and trigger for PVDIS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447800"/>
            <a:ext cx="6340235" cy="490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05600" y="1752600"/>
            <a:ext cx="1981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Trigger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Calorimeter and Gas Cerenkov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200 to 500 KHz of electrons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30 individual sectors</a:t>
            </a:r>
          </a:p>
          <a:p>
            <a:pPr algn="ctr"/>
            <a:r>
              <a:rPr lang="en-US" dirty="0" smtClean="0"/>
              <a:t>to reduce rate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Max 30 KHz/sector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29200" y="2286000"/>
            <a:ext cx="304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410200" y="2590800"/>
            <a:ext cx="1295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FADC readout full waveform 10 samples </a:t>
            </a:r>
          </a:p>
          <a:p>
            <a:r>
              <a:rPr lang="en-US" dirty="0" smtClean="0"/>
              <a:t>Only </a:t>
            </a:r>
            <a:r>
              <a:rPr lang="en-US" dirty="0" smtClean="0"/>
              <a:t>want to readout FADC channel in the cluster to reduce number of channels readout because of background</a:t>
            </a:r>
            <a:endParaRPr lang="en-US" dirty="0"/>
          </a:p>
          <a:p>
            <a:r>
              <a:rPr lang="en-US" dirty="0" smtClean="0"/>
              <a:t>CTP generates a 64 bit pattern</a:t>
            </a:r>
            <a:endParaRPr lang="en-US" dirty="0"/>
          </a:p>
          <a:p>
            <a:r>
              <a:rPr lang="en-US" dirty="0" smtClean="0"/>
              <a:t>Send pattern to TI or FADC directly to trigger FADC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Only channels from pattern are put in buffer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FADC readout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47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ECAL trigger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796" y="1143000"/>
            <a:ext cx="766658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xagon 3"/>
          <p:cNvSpPr/>
          <p:nvPr/>
        </p:nvSpPr>
        <p:spPr>
          <a:xfrm rot="9054240">
            <a:off x="1493274" y="1908543"/>
            <a:ext cx="1524000" cy="1371600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838200"/>
            <a:ext cx="8610600" cy="5364163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Introduction</a:t>
            </a:r>
          </a:p>
          <a:p>
            <a:pPr lvl="1"/>
            <a:r>
              <a:rPr lang="en-US" dirty="0" err="1" smtClean="0"/>
              <a:t>SoLID</a:t>
            </a:r>
            <a:endParaRPr lang="en-US" dirty="0" smtClean="0"/>
          </a:p>
          <a:p>
            <a:pPr lvl="1"/>
            <a:r>
              <a:rPr lang="en-US" dirty="0" smtClean="0"/>
              <a:t>JLAB Pipeline DAQ</a:t>
            </a:r>
          </a:p>
          <a:p>
            <a:pPr lvl="1"/>
            <a:r>
              <a:rPr lang="en-US" dirty="0" smtClean="0"/>
              <a:t>GEM readout </a:t>
            </a:r>
          </a:p>
          <a:p>
            <a:r>
              <a:rPr lang="en-US" dirty="0" smtClean="0"/>
              <a:t>PVDIS</a:t>
            </a:r>
          </a:p>
          <a:p>
            <a:pPr lvl="1"/>
            <a:r>
              <a:rPr lang="en-US" dirty="0" smtClean="0"/>
              <a:t>Calorimeter trigger</a:t>
            </a:r>
          </a:p>
          <a:p>
            <a:pPr lvl="1"/>
            <a:r>
              <a:rPr lang="en-US" dirty="0" smtClean="0"/>
              <a:t>Trigger rates</a:t>
            </a:r>
          </a:p>
          <a:p>
            <a:pPr lvl="1"/>
            <a:r>
              <a:rPr lang="en-US" dirty="0" smtClean="0"/>
              <a:t>Event sizes / data rates</a:t>
            </a:r>
          </a:p>
          <a:p>
            <a:r>
              <a:rPr lang="en-US" dirty="0" smtClean="0"/>
              <a:t>SIDIS</a:t>
            </a:r>
          </a:p>
          <a:p>
            <a:pPr lvl="1"/>
            <a:r>
              <a:rPr lang="en-US" dirty="0" smtClean="0"/>
              <a:t>Electronics layout</a:t>
            </a:r>
          </a:p>
          <a:p>
            <a:pPr lvl="1"/>
            <a:r>
              <a:rPr lang="en-US" dirty="0" smtClean="0"/>
              <a:t>Trigger rates</a:t>
            </a:r>
          </a:p>
          <a:p>
            <a:pPr lvl="1"/>
            <a:r>
              <a:rPr lang="en-US" dirty="0" smtClean="0"/>
              <a:t>Event size / data rates</a:t>
            </a:r>
          </a:p>
          <a:p>
            <a:r>
              <a:rPr lang="en-US" dirty="0" smtClean="0"/>
              <a:t>Costs</a:t>
            </a:r>
          </a:p>
          <a:p>
            <a:r>
              <a:rPr lang="en-US" dirty="0" smtClean="0"/>
              <a:t>Tasks list</a:t>
            </a:r>
          </a:p>
          <a:p>
            <a:r>
              <a:rPr lang="en-US" dirty="0" smtClean="0"/>
              <a:t>Timeline </a:t>
            </a:r>
          </a:p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Detector segmented in 30 sectors</a:t>
            </a:r>
          </a:p>
          <a:p>
            <a:r>
              <a:rPr lang="en-US" dirty="0" smtClean="0"/>
              <a:t>One crate per sector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Geometry</a:t>
            </a:r>
            <a:endParaRPr lang="en-US" dirty="0"/>
          </a:p>
        </p:txBody>
      </p:sp>
      <p:grpSp>
        <p:nvGrpSpPr>
          <p:cNvPr id="81" name="Group 80"/>
          <p:cNvGrpSpPr/>
          <p:nvPr/>
        </p:nvGrpSpPr>
        <p:grpSpPr>
          <a:xfrm>
            <a:off x="2286000" y="2209800"/>
            <a:ext cx="7162800" cy="4351445"/>
            <a:chOff x="1600200" y="2199768"/>
            <a:chExt cx="7162800" cy="4351445"/>
          </a:xfrm>
        </p:grpSpPr>
        <p:pic>
          <p:nvPicPr>
            <p:cNvPr id="2050" name="Picture 2" descr="Y:\public_html\SoLID\DAQ\figs\SVG\calorimeterge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0" y="2199768"/>
              <a:ext cx="5029200" cy="4099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Connector 5"/>
            <p:cNvCxnSpPr/>
            <p:nvPr/>
          </p:nvCxnSpPr>
          <p:spPr>
            <a:xfrm flipV="1">
              <a:off x="1600200" y="4762500"/>
              <a:ext cx="7162800" cy="1333500"/>
            </a:xfrm>
            <a:prstGeom prst="line">
              <a:avLst/>
            </a:prstGeom>
            <a:ln w="539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V="1">
              <a:off x="1600200" y="3429000"/>
              <a:ext cx="6705600" cy="2667000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Hexagon 14"/>
            <p:cNvSpPr/>
            <p:nvPr/>
          </p:nvSpPr>
          <p:spPr>
            <a:xfrm>
              <a:off x="7453777" y="6017777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>
              <a:off x="6974998" y="6024520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>
              <a:off x="6473292" y="6032613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>
              <a:off x="5994513" y="6039356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>
              <a:off x="5500931" y="6000055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>
              <a:off x="5022152" y="6006798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>
              <a:off x="4520446" y="6014891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>
              <a:off x="4041667" y="6021634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>
              <a:off x="3581400" y="6032613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>
              <a:off x="7203598" y="5029200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Hexagon 26"/>
            <p:cNvSpPr/>
            <p:nvPr/>
          </p:nvSpPr>
          <p:spPr>
            <a:xfrm>
              <a:off x="7453777" y="4922278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Hexagon 27"/>
            <p:cNvSpPr/>
            <p:nvPr/>
          </p:nvSpPr>
          <p:spPr>
            <a:xfrm>
              <a:off x="6959089" y="5146743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Hexagon 28"/>
            <p:cNvSpPr/>
            <p:nvPr/>
          </p:nvSpPr>
          <p:spPr>
            <a:xfrm>
              <a:off x="6731415" y="5045143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Hexagon 29"/>
            <p:cNvSpPr/>
            <p:nvPr/>
          </p:nvSpPr>
          <p:spPr>
            <a:xfrm>
              <a:off x="6502895" y="5146743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Hexagon 30"/>
            <p:cNvSpPr/>
            <p:nvPr/>
          </p:nvSpPr>
          <p:spPr>
            <a:xfrm>
              <a:off x="6244692" y="5327650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Hexagon 31"/>
            <p:cNvSpPr/>
            <p:nvPr/>
          </p:nvSpPr>
          <p:spPr>
            <a:xfrm>
              <a:off x="6000347" y="5177459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Hexagon 32"/>
            <p:cNvSpPr/>
            <p:nvPr/>
          </p:nvSpPr>
          <p:spPr>
            <a:xfrm>
              <a:off x="5745165" y="5326316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Hexagon 33"/>
            <p:cNvSpPr/>
            <p:nvPr/>
          </p:nvSpPr>
          <p:spPr>
            <a:xfrm>
              <a:off x="5521882" y="5464539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Hexagon 34"/>
            <p:cNvSpPr/>
            <p:nvPr/>
          </p:nvSpPr>
          <p:spPr>
            <a:xfrm>
              <a:off x="5022152" y="5464539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Hexagon 35"/>
            <p:cNvSpPr/>
            <p:nvPr/>
          </p:nvSpPr>
          <p:spPr>
            <a:xfrm>
              <a:off x="5288006" y="5326316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Hexagon 36"/>
            <p:cNvSpPr/>
            <p:nvPr/>
          </p:nvSpPr>
          <p:spPr>
            <a:xfrm>
              <a:off x="4762580" y="5570865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Hexagon 37"/>
            <p:cNvSpPr/>
            <p:nvPr/>
          </p:nvSpPr>
          <p:spPr>
            <a:xfrm>
              <a:off x="4520446" y="5469265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Hexagon 38"/>
            <p:cNvSpPr/>
            <p:nvPr/>
          </p:nvSpPr>
          <p:spPr>
            <a:xfrm>
              <a:off x="4291846" y="5575591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Hexagon 39"/>
            <p:cNvSpPr/>
            <p:nvPr/>
          </p:nvSpPr>
          <p:spPr>
            <a:xfrm>
              <a:off x="4042593" y="5724447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Hexagon 40"/>
            <p:cNvSpPr/>
            <p:nvPr/>
          </p:nvSpPr>
          <p:spPr>
            <a:xfrm>
              <a:off x="3799407" y="5592130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Hexagon 41"/>
            <p:cNvSpPr/>
            <p:nvPr/>
          </p:nvSpPr>
          <p:spPr>
            <a:xfrm>
              <a:off x="3570807" y="5746893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Hexagon 42"/>
            <p:cNvSpPr/>
            <p:nvPr/>
          </p:nvSpPr>
          <p:spPr>
            <a:xfrm>
              <a:off x="3311235" y="5865628"/>
              <a:ext cx="228600" cy="203200"/>
            </a:xfrm>
            <a:prstGeom prst="hexag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5944620" y="4752900"/>
              <a:ext cx="828743" cy="778238"/>
            </a:xfrm>
            <a:prstGeom prst="hexagon">
              <a:avLst/>
            </a:prstGeom>
            <a:solidFill>
              <a:schemeClr val="accent3">
                <a:lumMod val="40000"/>
                <a:lumOff val="60000"/>
                <a:alpha val="2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Hexagon 44"/>
            <p:cNvSpPr/>
            <p:nvPr/>
          </p:nvSpPr>
          <p:spPr>
            <a:xfrm rot="5400000">
              <a:off x="6190608" y="5746741"/>
              <a:ext cx="828743" cy="778238"/>
            </a:xfrm>
            <a:prstGeom prst="hexagon">
              <a:avLst/>
            </a:prstGeom>
            <a:solidFill>
              <a:schemeClr val="accent3">
                <a:lumMod val="40000"/>
                <a:lumOff val="60000"/>
                <a:alpha val="25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Hexagon 45"/>
            <p:cNvSpPr/>
            <p:nvPr/>
          </p:nvSpPr>
          <p:spPr>
            <a:xfrm>
              <a:off x="7225177" y="4727647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Hexagon 46"/>
            <p:cNvSpPr/>
            <p:nvPr/>
          </p:nvSpPr>
          <p:spPr>
            <a:xfrm>
              <a:off x="6974998" y="4880047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Hexagon 47"/>
            <p:cNvSpPr/>
            <p:nvPr/>
          </p:nvSpPr>
          <p:spPr>
            <a:xfrm>
              <a:off x="6494169" y="4906623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Hexagon 48"/>
            <p:cNvSpPr/>
            <p:nvPr/>
          </p:nvSpPr>
          <p:spPr>
            <a:xfrm>
              <a:off x="6228947" y="4981647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>
              <a:off x="6016092" y="4906911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>
              <a:off x="5750482" y="5029200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>
              <a:off x="5500931" y="5157664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>
              <a:off x="5250752" y="5014726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>
              <a:off x="5022152" y="5157664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>
              <a:off x="4762580" y="5279347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>
              <a:off x="4505737" y="5173618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>
              <a:off x="4277137" y="5290268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>
              <a:off x="4037904" y="5454791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>
              <a:off x="3784698" y="5344920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>
              <a:off x="3539835" y="5464827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>
              <a:off x="3296526" y="5592130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>
              <a:off x="7225177" y="6170177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>
              <a:off x="6746354" y="6134213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>
              <a:off x="5753464" y="6170177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>
              <a:off x="5227059" y="6152455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>
              <a:off x="4786420" y="6159198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>
              <a:off x="4299927" y="6167291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>
              <a:off x="3810000" y="6174034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>
              <a:off x="3322793" y="6167291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>
              <a:off x="6244691" y="6174034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>
              <a:off x="7484518" y="6344156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>
              <a:off x="7005695" y="6308192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Hexagon 72"/>
            <p:cNvSpPr/>
            <p:nvPr/>
          </p:nvSpPr>
          <p:spPr>
            <a:xfrm>
              <a:off x="6012805" y="6344156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Hexagon 73"/>
            <p:cNvSpPr/>
            <p:nvPr/>
          </p:nvSpPr>
          <p:spPr>
            <a:xfrm>
              <a:off x="5486400" y="6326434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Hexagon 74"/>
            <p:cNvSpPr/>
            <p:nvPr/>
          </p:nvSpPr>
          <p:spPr>
            <a:xfrm>
              <a:off x="5045761" y="6333177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Hexagon 75"/>
            <p:cNvSpPr/>
            <p:nvPr/>
          </p:nvSpPr>
          <p:spPr>
            <a:xfrm>
              <a:off x="4559268" y="6341270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Hexagon 76"/>
            <p:cNvSpPr/>
            <p:nvPr/>
          </p:nvSpPr>
          <p:spPr>
            <a:xfrm>
              <a:off x="4069341" y="6348013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Hexagon 77"/>
            <p:cNvSpPr/>
            <p:nvPr/>
          </p:nvSpPr>
          <p:spPr>
            <a:xfrm>
              <a:off x="3582134" y="6341270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Hexagon 78"/>
            <p:cNvSpPr/>
            <p:nvPr/>
          </p:nvSpPr>
          <p:spPr>
            <a:xfrm>
              <a:off x="6504032" y="6348013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Hexagon 79"/>
            <p:cNvSpPr/>
            <p:nvPr/>
          </p:nvSpPr>
          <p:spPr>
            <a:xfrm>
              <a:off x="6737067" y="4740088"/>
              <a:ext cx="228600" cy="203200"/>
            </a:xfrm>
            <a:prstGeom prst="hexagon">
              <a:avLst/>
            </a:prstGeom>
            <a:solidFill>
              <a:schemeClr val="accent4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304800" y="2286000"/>
            <a:ext cx="1955390" cy="1638300"/>
            <a:chOff x="152400" y="2247900"/>
            <a:chExt cx="2819400" cy="2362200"/>
          </a:xfrm>
        </p:grpSpPr>
        <p:grpSp>
          <p:nvGrpSpPr>
            <p:cNvPr id="83" name="Group 9"/>
            <p:cNvGrpSpPr/>
            <p:nvPr/>
          </p:nvGrpSpPr>
          <p:grpSpPr>
            <a:xfrm>
              <a:off x="152400" y="2247900"/>
              <a:ext cx="2819400" cy="2362200"/>
              <a:chOff x="1066800" y="2171700"/>
              <a:chExt cx="2895600" cy="2362200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066800" y="2171700"/>
                <a:ext cx="2895600" cy="2362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371600" y="3352800"/>
                <a:ext cx="152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2114764" y="3352800"/>
                <a:ext cx="152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2362200" y="3352800"/>
                <a:ext cx="152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1219200" y="3200400"/>
                <a:ext cx="1447800" cy="1219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4" name="TextBox 83"/>
            <p:cNvSpPr txBox="1"/>
            <p:nvPr/>
          </p:nvSpPr>
          <p:spPr>
            <a:xfrm>
              <a:off x="203950" y="2894606"/>
              <a:ext cx="1117225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CTP</a:t>
              </a:r>
              <a:endParaRPr lang="en-US" dirty="0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304800" y="4876800"/>
            <a:ext cx="1955390" cy="1638300"/>
            <a:chOff x="152400" y="2247900"/>
            <a:chExt cx="2819400" cy="2362200"/>
          </a:xfrm>
        </p:grpSpPr>
        <p:grpSp>
          <p:nvGrpSpPr>
            <p:cNvPr id="100" name="Group 9"/>
            <p:cNvGrpSpPr/>
            <p:nvPr/>
          </p:nvGrpSpPr>
          <p:grpSpPr>
            <a:xfrm>
              <a:off x="152400" y="2247900"/>
              <a:ext cx="2819400" cy="2362200"/>
              <a:chOff x="1066800" y="2171700"/>
              <a:chExt cx="2895600" cy="2362200"/>
            </a:xfrm>
          </p:grpSpPr>
          <p:sp>
            <p:nvSpPr>
              <p:cNvPr id="102" name="Rectangle 101"/>
              <p:cNvSpPr/>
              <p:nvPr/>
            </p:nvSpPr>
            <p:spPr>
              <a:xfrm>
                <a:off x="1066800" y="2171700"/>
                <a:ext cx="2895600" cy="2362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/>
              <p:cNvSpPr/>
              <p:nvPr/>
            </p:nvSpPr>
            <p:spPr>
              <a:xfrm>
                <a:off x="1371600" y="3352800"/>
                <a:ext cx="152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2114764" y="3352800"/>
                <a:ext cx="152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362200" y="3352800"/>
                <a:ext cx="152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1219200" y="3200400"/>
                <a:ext cx="1447800" cy="1219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1" name="TextBox 100"/>
            <p:cNvSpPr txBox="1"/>
            <p:nvPr/>
          </p:nvSpPr>
          <p:spPr>
            <a:xfrm>
              <a:off x="203950" y="2894606"/>
              <a:ext cx="1117225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CTP</a:t>
              </a:r>
              <a:endParaRPr lang="en-US" dirty="0"/>
            </a:p>
          </p:txBody>
        </p:sp>
      </p:grpSp>
      <p:cxnSp>
        <p:nvCxnSpPr>
          <p:cNvPr id="108" name="Straight Arrow Connector 107"/>
          <p:cNvCxnSpPr>
            <a:stCxn id="103" idx="0"/>
            <a:endCxn id="86" idx="2"/>
          </p:cNvCxnSpPr>
          <p:nvPr/>
        </p:nvCxnSpPr>
        <p:spPr>
          <a:xfrm flipV="1">
            <a:off x="562089" y="3792179"/>
            <a:ext cx="0" cy="190377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stCxn id="86" idx="0"/>
          </p:cNvCxnSpPr>
          <p:nvPr/>
        </p:nvCxnSpPr>
        <p:spPr>
          <a:xfrm flipH="1" flipV="1">
            <a:off x="533400" y="2133600"/>
            <a:ext cx="28689" cy="9715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endCxn id="103" idx="2"/>
          </p:cNvCxnSpPr>
          <p:nvPr/>
        </p:nvCxnSpPr>
        <p:spPr>
          <a:xfrm flipH="1" flipV="1">
            <a:off x="562089" y="6382979"/>
            <a:ext cx="1" cy="47502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ight Arrow 112"/>
          <p:cNvSpPr/>
          <p:nvPr/>
        </p:nvSpPr>
        <p:spPr>
          <a:xfrm rot="12203909">
            <a:off x="1612705" y="3851886"/>
            <a:ext cx="2639740" cy="609600"/>
          </a:xfrm>
          <a:prstGeom prst="rightArrow">
            <a:avLst>
              <a:gd name="adj1" fmla="val 5118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ight Arrow 113"/>
          <p:cNvSpPr/>
          <p:nvPr/>
        </p:nvSpPr>
        <p:spPr>
          <a:xfrm rot="10800000">
            <a:off x="1676400" y="5749314"/>
            <a:ext cx="2057400" cy="609600"/>
          </a:xfrm>
          <a:prstGeom prst="rightArrow">
            <a:avLst>
              <a:gd name="adj1" fmla="val 51187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CTP connections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5029200" y="4800600"/>
            <a:ext cx="0" cy="13741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8" y="1371599"/>
            <a:ext cx="7053262" cy="493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95400" y="2099388"/>
            <a:ext cx="7391400" cy="3200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888463" y="1371599"/>
            <a:ext cx="0" cy="127518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909457" y="5115998"/>
            <a:ext cx="0" cy="136100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0" y="1371599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neighbor CTP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86399" y="5427167"/>
            <a:ext cx="206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 neighbor CTP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3508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Neighboring sectors</a:t>
            </a:r>
            <a:endParaRPr lang="en-US" dirty="0"/>
          </a:p>
        </p:txBody>
      </p:sp>
      <p:grpSp>
        <p:nvGrpSpPr>
          <p:cNvPr id="4" name="Group 11"/>
          <p:cNvGrpSpPr/>
          <p:nvPr/>
        </p:nvGrpSpPr>
        <p:grpSpPr>
          <a:xfrm>
            <a:off x="3295436" y="2247900"/>
            <a:ext cx="2724364" cy="2362200"/>
            <a:chOff x="1066800" y="2171700"/>
            <a:chExt cx="2895600" cy="2362200"/>
          </a:xfrm>
        </p:grpSpPr>
        <p:sp>
          <p:nvSpPr>
            <p:cNvPr id="13" name="Rectangle 12"/>
            <p:cNvSpPr/>
            <p:nvPr/>
          </p:nvSpPr>
          <p:spPr>
            <a:xfrm>
              <a:off x="1066800" y="2171700"/>
              <a:ext cx="28956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71600" y="3352800"/>
              <a:ext cx="1524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114764" y="3352800"/>
              <a:ext cx="1524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362200" y="3352800"/>
              <a:ext cx="1524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19200" y="3200400"/>
              <a:ext cx="14478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7"/>
          <p:cNvGrpSpPr/>
          <p:nvPr/>
        </p:nvGrpSpPr>
        <p:grpSpPr>
          <a:xfrm>
            <a:off x="6343436" y="2247900"/>
            <a:ext cx="2648164" cy="2362200"/>
            <a:chOff x="1066800" y="2171700"/>
            <a:chExt cx="2895600" cy="2362200"/>
          </a:xfrm>
        </p:grpSpPr>
        <p:sp>
          <p:nvSpPr>
            <p:cNvPr id="19" name="Rectangle 18"/>
            <p:cNvSpPr/>
            <p:nvPr/>
          </p:nvSpPr>
          <p:spPr>
            <a:xfrm>
              <a:off x="1066800" y="2171700"/>
              <a:ext cx="2895600" cy="2362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371600" y="3352800"/>
              <a:ext cx="1524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114764" y="3352800"/>
              <a:ext cx="1524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62200" y="3352800"/>
              <a:ext cx="152400" cy="9906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19200" y="3200400"/>
              <a:ext cx="14478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5" name="Straight Connector 24"/>
          <p:cNvCxnSpPr/>
          <p:nvPr/>
        </p:nvCxnSpPr>
        <p:spPr>
          <a:xfrm flipH="1">
            <a:off x="517118" y="4419600"/>
            <a:ext cx="1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545620" y="4419600"/>
            <a:ext cx="1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3630832" y="4419600"/>
            <a:ext cx="1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3659334" y="4419600"/>
            <a:ext cx="1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6687577" y="4419600"/>
            <a:ext cx="1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6716079" y="4419600"/>
            <a:ext cx="1" cy="80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5621" y="5219700"/>
            <a:ext cx="30852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676356" y="5214399"/>
            <a:ext cx="3011221" cy="53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16079" y="5211748"/>
            <a:ext cx="3011221" cy="53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52400" y="5198496"/>
            <a:ext cx="393220" cy="5301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152400" y="2247900"/>
            <a:ext cx="2819400" cy="2362200"/>
            <a:chOff x="152400" y="2247900"/>
            <a:chExt cx="2819400" cy="2362200"/>
          </a:xfrm>
        </p:grpSpPr>
        <p:grpSp>
          <p:nvGrpSpPr>
            <p:cNvPr id="2" name="Group 9"/>
            <p:cNvGrpSpPr/>
            <p:nvPr/>
          </p:nvGrpSpPr>
          <p:grpSpPr>
            <a:xfrm>
              <a:off x="152400" y="2247900"/>
              <a:ext cx="2819400" cy="2362200"/>
              <a:chOff x="1066800" y="2171700"/>
              <a:chExt cx="2895600" cy="2362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1066800" y="2171700"/>
                <a:ext cx="2895600" cy="2362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371600" y="3352800"/>
                <a:ext cx="152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114764" y="3352800"/>
                <a:ext cx="152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362200" y="3352800"/>
                <a:ext cx="152400" cy="9906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219200" y="3200400"/>
                <a:ext cx="1447800" cy="1219200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203950" y="2894606"/>
              <a:ext cx="1117225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CTP</a:t>
              </a:r>
              <a:endParaRPr lang="en-US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346769" y="2895600"/>
            <a:ext cx="11172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CTP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410916" y="2857831"/>
            <a:ext cx="111722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CTP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52400" y="1295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New CTP : has two </a:t>
            </a:r>
            <a:r>
              <a:rPr lang="en-US" dirty="0" err="1" smtClean="0"/>
              <a:t>additionnal</a:t>
            </a:r>
            <a:r>
              <a:rPr lang="en-US" dirty="0" smtClean="0"/>
              <a:t> optical links</a:t>
            </a:r>
          </a:p>
          <a:p>
            <a:r>
              <a:rPr lang="en-US" dirty="0" smtClean="0"/>
              <a:t>Can send Cerenkov and </a:t>
            </a:r>
            <a:r>
              <a:rPr lang="en-US" dirty="0"/>
              <a:t>c</a:t>
            </a:r>
            <a:r>
              <a:rPr lang="en-US" dirty="0" smtClean="0"/>
              <a:t>alorimeter edges to other sectors.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927390" y="4819650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</a:t>
            </a:r>
            <a:r>
              <a:rPr lang="en-US" dirty="0" err="1" smtClean="0"/>
              <a:t>Gbp</a:t>
            </a:r>
            <a:r>
              <a:rPr lang="en-US" dirty="0" smtClean="0"/>
              <a:t>/s optical link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762562" y="4850368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</a:t>
            </a:r>
            <a:r>
              <a:rPr lang="en-US" dirty="0" err="1" smtClean="0"/>
              <a:t>Gbp</a:t>
            </a:r>
            <a:r>
              <a:rPr lang="en-US" dirty="0" smtClean="0"/>
              <a:t>/s optical link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727954" y="4850368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 </a:t>
            </a:r>
            <a:r>
              <a:rPr lang="en-US" dirty="0" err="1" smtClean="0"/>
              <a:t>Gbp</a:t>
            </a:r>
            <a:r>
              <a:rPr lang="en-US" dirty="0" smtClean="0"/>
              <a:t>/s optical link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22395" y="5333907"/>
            <a:ext cx="19367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36 calorimeters</a:t>
            </a:r>
          </a:p>
          <a:p>
            <a:r>
              <a:rPr lang="en-US" dirty="0" smtClean="0"/>
              <a:t>9   Cherenkov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2537165" y="547240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862485" y="5472406"/>
            <a:ext cx="4663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150ns      + 5 ns per m+ 300 ns ( data ) = 500 ns</a:t>
            </a:r>
            <a:br>
              <a:rPr lang="en-US" dirty="0" smtClean="0"/>
            </a:br>
            <a:r>
              <a:rPr lang="en-US" dirty="0" smtClean="0"/>
              <a:t>overhead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403033" y="5472406"/>
            <a:ext cx="3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295400" y="61722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Trigger decision = 500 ns (Transfer ) + 1us ( clustering ) &lt; 4 us (APV)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054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9 PMTs per sectors</a:t>
            </a:r>
          </a:p>
          <a:p>
            <a:r>
              <a:rPr lang="en-US" dirty="0" smtClean="0"/>
              <a:t>Correct gain per channel</a:t>
            </a:r>
          </a:p>
          <a:p>
            <a:r>
              <a:rPr lang="en-US" dirty="0" smtClean="0"/>
              <a:t>Look for channels above low threshold and coincidence between PMTs ( more than one PMT hit usually )</a:t>
            </a:r>
          </a:p>
          <a:p>
            <a:r>
              <a:rPr lang="en-US" dirty="0" smtClean="0"/>
              <a:t>Sum of all channels with higher threshold</a:t>
            </a:r>
          </a:p>
          <a:p>
            <a:pPr marL="109728" indent="0">
              <a:buNone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Efficiency need to be studied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Cerenkov L1 trigger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Event size FADC PVDIS with waveform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6144365"/>
              </p:ext>
            </p:extLst>
          </p:nvPr>
        </p:nvGraphicFramePr>
        <p:xfrm>
          <a:off x="533400" y="1143000"/>
          <a:ext cx="8077202" cy="4750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3886"/>
                <a:gridCol w="1153886"/>
                <a:gridCol w="1153886"/>
                <a:gridCol w="1153886"/>
                <a:gridCol w="1153886"/>
                <a:gridCol w="1153886"/>
                <a:gridCol w="1153886"/>
              </a:tblGrid>
              <a:tr h="145199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number of channels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Number of channels</a:t>
                      </a:r>
                    </a:p>
                    <a:p>
                      <a:pPr algn="ctr"/>
                      <a:r>
                        <a:rPr lang="en-US" dirty="0" smtClean="0"/>
                        <a:t>firing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Number</a:t>
                      </a:r>
                      <a:r>
                        <a:rPr lang="en-US" baseline="0" dirty="0" smtClean="0"/>
                        <a:t> of samples</a:t>
                      </a:r>
                      <a:endParaRPr lang="en-US" dirty="0" smtClean="0"/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size detector</a:t>
                      </a:r>
                    </a:p>
                    <a:p>
                      <a:pPr algn="ctr"/>
                      <a:r>
                        <a:rPr lang="en-US" dirty="0" smtClean="0"/>
                        <a:t>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Minimal  size detector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bytes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Typical</a:t>
                      </a:r>
                    </a:p>
                    <a:p>
                      <a:pPr algn="ctr"/>
                      <a:r>
                        <a:rPr lang="en-US" b="1" dirty="0" smtClean="0"/>
                        <a:t>size</a:t>
                      </a:r>
                      <a:endParaRPr lang="en-US" b="1" dirty="0"/>
                    </a:p>
                  </a:txBody>
                  <a:tcPr/>
                </a:tc>
              </a:tr>
              <a:tr h="4529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Shower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772</a:t>
                      </a:r>
                      <a:endParaRPr lang="en-US" b="1" dirty="0"/>
                    </a:p>
                  </a:txBody>
                  <a:tcPr/>
                </a:tc>
              </a:tr>
              <a:tr h="4529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Preshower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2784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772</a:t>
                      </a:r>
                      <a:endParaRPr lang="en-US" b="1" dirty="0"/>
                    </a:p>
                  </a:txBody>
                  <a:tcPr/>
                </a:tc>
              </a:tr>
              <a:tr h="4529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Gas Cerenkov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144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432</a:t>
                      </a:r>
                      <a:endParaRPr lang="en-US" b="1" dirty="0"/>
                    </a:p>
                  </a:txBody>
                  <a:tcPr/>
                </a:tc>
              </a:tr>
              <a:tr h="45297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 total size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46KB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0.816KB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1.544KB</a:t>
                      </a:r>
                      <a:endParaRPr lang="en-US" b="1" dirty="0"/>
                    </a:p>
                  </a:txBody>
                  <a:tcPr/>
                </a:tc>
              </a:tr>
              <a:tr h="45297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rate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Assuming</a:t>
                      </a:r>
                      <a:r>
                        <a:rPr lang="en-US" baseline="0" dirty="0" smtClean="0"/>
                        <a:t> 100 MB/s per crate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One crate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2.1 KHz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121 KHz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/>
                    </a:p>
                    <a:p>
                      <a:pPr algn="ctr"/>
                      <a:r>
                        <a:rPr lang="en-US" b="1" dirty="0" smtClean="0"/>
                        <a:t>60 KHz</a:t>
                      </a:r>
                      <a:endParaRPr lang="en-US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61722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FADC data rate for 30 KHz = 60 MB/s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event occupancy and size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042296"/>
              </p:ext>
            </p:extLst>
          </p:nvPr>
        </p:nvGraphicFramePr>
        <p:xfrm>
          <a:off x="1752600" y="1143000"/>
          <a:ext cx="5987145" cy="3753075"/>
        </p:xfrm>
        <a:graphic>
          <a:graphicData uri="http://schemas.openxmlformats.org/drawingml/2006/table">
            <a:tbl>
              <a:tblPr/>
              <a:tblGrid>
                <a:gridCol w="1197429"/>
                <a:gridCol w="1197429"/>
                <a:gridCol w="1197429"/>
                <a:gridCol w="1197429"/>
                <a:gridCol w="1197429"/>
              </a:tblGrid>
              <a:tr h="447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Bytes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samples 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 bytes)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hits / sector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Data rate / sector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157680000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473040000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Data rate ( sector Mb/s)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157,68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473.1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detector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19710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4730.4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14191.2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Occupancy detector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200" y="5181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Data rate to front end reading 3 samples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Use 4 Gigabit link = 512 MB/s not an issue with SRS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944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event occupancy and size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042296"/>
              </p:ext>
            </p:extLst>
          </p:nvPr>
        </p:nvGraphicFramePr>
        <p:xfrm>
          <a:off x="1752600" y="1143000"/>
          <a:ext cx="5987145" cy="3753075"/>
        </p:xfrm>
        <a:graphic>
          <a:graphicData uri="http://schemas.openxmlformats.org/drawingml/2006/table">
            <a:tbl>
              <a:tblPr/>
              <a:tblGrid>
                <a:gridCol w="1197429"/>
                <a:gridCol w="1197429"/>
                <a:gridCol w="1197429"/>
                <a:gridCol w="1197429"/>
                <a:gridCol w="1197429"/>
              </a:tblGrid>
              <a:tr h="447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Bytes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samples 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 bytes)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hits / sector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Data rate / sector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1512000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77760000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Data rate ( sector Mb/s)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45.36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detector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453.6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1360.8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Occupancy detector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200" y="51816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Rates with deconvolution 3 samples readout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Data after processing going to tape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94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PVDIS electron trigger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Coincidence ECAL and Gas Cerenkov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1857118"/>
          <a:ext cx="7086600" cy="44348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43300"/>
                <a:gridCol w="3543300"/>
              </a:tblGrid>
              <a:tr h="74912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Singles ECAL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290 KHz</a:t>
                      </a:r>
                      <a:endParaRPr lang="en-US" sz="2800" dirty="0"/>
                    </a:p>
                  </a:txBody>
                  <a:tcPr anchor="ctr"/>
                </a:tc>
              </a:tr>
              <a:tr h="8989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Singles rates Cerenkov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1.9 MHz</a:t>
                      </a:r>
                      <a:endParaRPr lang="en-US" sz="2800" dirty="0"/>
                    </a:p>
                  </a:txBody>
                  <a:tcPr anchor="ctr"/>
                </a:tc>
              </a:tr>
              <a:tr h="9289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Accidental 30</a:t>
                      </a:r>
                      <a:r>
                        <a:rPr lang="en-US" sz="2800" baseline="0" dirty="0" smtClean="0"/>
                        <a:t> ns</a:t>
                      </a:r>
                      <a:endParaRPr lang="en-US" sz="28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16.5 KHz</a:t>
                      </a:r>
                      <a:endParaRPr lang="en-US" sz="2800" dirty="0"/>
                    </a:p>
                  </a:txBody>
                  <a:tcPr anchor="ctr"/>
                </a:tc>
              </a:tr>
              <a:tr h="9289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 smtClean="0"/>
                        <a:t>DIS electron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8 KHz max</a:t>
                      </a:r>
                      <a:endParaRPr lang="en-US" sz="2800" dirty="0"/>
                    </a:p>
                  </a:txBody>
                  <a:tcPr anchor="ctr"/>
                </a:tc>
              </a:tr>
              <a:tr h="9289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Total rate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/>
                        <a:t>25 KHz</a:t>
                      </a:r>
                      <a:endParaRPr lang="en-US" sz="2800" b="1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PVDIS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Simulation and trigger were checked and optimized</a:t>
            </a:r>
          </a:p>
          <a:p>
            <a:r>
              <a:rPr lang="en-US" dirty="0" smtClean="0"/>
              <a:t>Max trigger rate estimated to be 25 KHz</a:t>
            </a:r>
          </a:p>
          <a:p>
            <a:r>
              <a:rPr lang="en-US" dirty="0" smtClean="0"/>
              <a:t>GEM data rate assuming 30 KHz around 480 MB/s</a:t>
            </a:r>
          </a:p>
          <a:p>
            <a:r>
              <a:rPr lang="en-US" dirty="0" smtClean="0"/>
              <a:t>GEM data rate after </a:t>
            </a:r>
            <a:r>
              <a:rPr lang="en-US" dirty="0" err="1" smtClean="0"/>
              <a:t>deconvolution</a:t>
            </a:r>
            <a:r>
              <a:rPr lang="en-US" dirty="0" smtClean="0"/>
              <a:t> around 46 MB/s </a:t>
            </a:r>
          </a:p>
          <a:p>
            <a:r>
              <a:rPr lang="en-US" dirty="0" smtClean="0"/>
              <a:t>FADC data 60 MB/s </a:t>
            </a:r>
          </a:p>
          <a:p>
            <a:r>
              <a:rPr lang="en-US" dirty="0" smtClean="0"/>
              <a:t>Total about 108 MB/s to L3, total 3.24 GB/s </a:t>
            </a:r>
          </a:p>
          <a:p>
            <a:r>
              <a:rPr lang="en-US" dirty="0" smtClean="0"/>
              <a:t>Use L3 to reduce to 250 MB/s ( similar to Hall D 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SIDIS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772400" cy="1362075"/>
          </a:xfrm>
        </p:spPr>
        <p:txBody>
          <a:bodyPr/>
          <a:lstStyle/>
          <a:p>
            <a:pPr algn="ctr"/>
            <a:r>
              <a:rPr lang="en-US" dirty="0" err="1" smtClean="0"/>
              <a:t>SoLID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839200" cy="654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2057400"/>
            <a:ext cx="1197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65 KHz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1676400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120 KHz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3886200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7 MHz pions</a:t>
            </a:r>
            <a:endParaRPr lang="en-US" sz="2800" b="1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layout and trigger for SIDIS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648729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81800" y="2438400"/>
            <a:ext cx="1905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Trigger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Calorimeter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Cerenkov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MRPC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Coincidences and threshold for global</a:t>
            </a:r>
          </a:p>
          <a:p>
            <a:pPr algn="ctr"/>
            <a:r>
              <a:rPr lang="en-US" dirty="0" smtClean="0"/>
              <a:t>60 KHz</a:t>
            </a:r>
          </a:p>
          <a:p>
            <a:pPr algn="ctr"/>
            <a:r>
              <a:rPr lang="en-US" dirty="0" smtClean="0"/>
              <a:t>trigger rates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57800" y="2209800"/>
            <a:ext cx="533400" cy="990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19600" y="2362200"/>
            <a:ext cx="533400" cy="990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4191000"/>
            <a:ext cx="609600" cy="12954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14600" y="2438400"/>
            <a:ext cx="533400" cy="990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channel count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371600"/>
          <a:ext cx="71628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628"/>
                <a:gridCol w="1703772"/>
                <a:gridCol w="1790700"/>
                <a:gridCol w="1790700"/>
              </a:tblGrid>
              <a:tr h="7927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Module 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Number of channels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Number of </a:t>
                      </a:r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Forward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1150 x 2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144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Large angle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FADC(+TDC)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450</a:t>
                      </a:r>
                      <a:r>
                        <a:rPr lang="en-US" sz="2000" b="0" i="0" u="none" strike="noStrike" baseline="0" dirty="0" smtClean="0">
                          <a:latin typeface="Arial"/>
                        </a:rPr>
                        <a:t> x 2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57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Light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Heavy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Scintillator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120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8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MRPC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TRB3+Input Register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3300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59436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FADC of LC can be programmed to produce timing signals with ~400ps resolution (already demonstrated by simulation) to remove the needs of TDC.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SIDIS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73029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28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 integral and time</a:t>
            </a:r>
          </a:p>
          <a:p>
            <a:endParaRPr lang="en-US" dirty="0"/>
          </a:p>
          <a:p>
            <a:r>
              <a:rPr lang="en-US" dirty="0" smtClean="0"/>
              <a:t>Standard zero suppression</a:t>
            </a:r>
          </a:p>
          <a:p>
            <a:pPr>
              <a:buNone/>
            </a:pPr>
            <a:endParaRPr lang="en-US" dirty="0"/>
          </a:p>
          <a:p>
            <a:r>
              <a:rPr lang="en-US" dirty="0" smtClean="0"/>
              <a:t>J/Psi, look for two clusters instead of one for trigger close to SIDIS trigger</a:t>
            </a:r>
          </a:p>
          <a:p>
            <a:r>
              <a:rPr lang="en-US" dirty="0" smtClean="0"/>
              <a:t>Trigger of a few KHz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J/Psi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3179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SIDIS: Coincidence </a:t>
            </a:r>
            <a:r>
              <a:rPr lang="en-US" sz="4000" smtClean="0"/>
              <a:t>@ 30 </a:t>
            </a:r>
            <a:r>
              <a:rPr lang="en-US" sz="4000" dirty="0" smtClean="0"/>
              <a:t>ns window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153400" cy="5643578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/>
          </a:p>
          <a:p>
            <a:r>
              <a:rPr lang="en-US" sz="2800" dirty="0" smtClean="0"/>
              <a:t>Assuming a 30 ns gate</a:t>
            </a:r>
          </a:p>
          <a:p>
            <a:r>
              <a:rPr lang="en-US" sz="2800" dirty="0" smtClean="0"/>
              <a:t>Coincidence rate: 14MHz x 155.5KHz x 30 ns = 65.2 kHz</a:t>
            </a:r>
          </a:p>
          <a:p>
            <a:r>
              <a:rPr lang="en-US" sz="2800" dirty="0" smtClean="0"/>
              <a:t>Total with 4 KHz Physics = 70 KHz</a:t>
            </a:r>
          </a:p>
          <a:p>
            <a:r>
              <a:rPr lang="en-US" sz="2800" dirty="0" smtClean="0"/>
              <a:t>Given the safety margin, expected to handle about 100 KHz.</a:t>
            </a:r>
          </a:p>
          <a:p>
            <a:pPr lvl="1"/>
            <a:r>
              <a:rPr lang="en-US" sz="2400" dirty="0" smtClean="0"/>
              <a:t>Include some single trigger to study detector performance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MRPC readout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1550 detectors = </a:t>
            </a:r>
            <a:r>
              <a:rPr lang="en-US" smtClean="0"/>
              <a:t>3300 channels</a:t>
            </a:r>
          </a:p>
          <a:p>
            <a:r>
              <a:rPr lang="en-US" dirty="0" smtClean="0"/>
              <a:t>Rutgers proposes use GSI TRB3</a:t>
            </a:r>
          </a:p>
          <a:p>
            <a:pPr lvl="1"/>
            <a:r>
              <a:rPr lang="en-US" dirty="0" smtClean="0"/>
              <a:t>10 </a:t>
            </a:r>
            <a:r>
              <a:rPr lang="en-US" dirty="0" err="1" smtClean="0"/>
              <a:t>ps</a:t>
            </a:r>
            <a:r>
              <a:rPr lang="en-US" dirty="0" smtClean="0"/>
              <a:t> resolution 256 channels around 3.5 K$</a:t>
            </a:r>
          </a:p>
          <a:p>
            <a:pPr lvl="1"/>
            <a:r>
              <a:rPr lang="en-US" dirty="0" smtClean="0"/>
              <a:t>Front end PADIWA amplifier discriminator 200 $ for 16 channels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VETROC trigger interface board to put signal in L1 trigger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GEM event occupancy and size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042296"/>
              </p:ext>
            </p:extLst>
          </p:nvPr>
        </p:nvGraphicFramePr>
        <p:xfrm>
          <a:off x="1752600" y="1143000"/>
          <a:ext cx="5987145" cy="3753075"/>
        </p:xfrm>
        <a:graphic>
          <a:graphicData uri="http://schemas.openxmlformats.org/drawingml/2006/table">
            <a:tbl>
              <a:tblPr/>
              <a:tblGrid>
                <a:gridCol w="1197429"/>
                <a:gridCol w="1197429"/>
                <a:gridCol w="1197429"/>
                <a:gridCol w="1197429"/>
                <a:gridCol w="1197429"/>
              </a:tblGrid>
              <a:tr h="4479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Rate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XY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Bytes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 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samples </a:t>
                      </a:r>
                    </a:p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 bytes)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hits / sector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 detector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Data rate / sector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168000000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504000000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57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Data rate ( sector Mb/s)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93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Occupancy detector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0.0015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43200" y="5181600"/>
            <a:ext cx="548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Using </a:t>
            </a:r>
            <a:r>
              <a:rPr lang="en-US" dirty="0" err="1" smtClean="0"/>
              <a:t>deconvolution</a:t>
            </a:r>
            <a:r>
              <a:rPr lang="en-US" dirty="0" smtClean="0"/>
              <a:t> gives 168 MB/s for 100 KHz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944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FADC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50 ns windows, 11 GeV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1600200"/>
          <a:ext cx="77723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600201"/>
                <a:gridCol w="1161585"/>
                <a:gridCol w="1642945"/>
                <a:gridCol w="214846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Detector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Data Size per</a:t>
                      </a:r>
                      <a:r>
                        <a:rPr lang="en-US" baseline="0" dirty="0" smtClean="0"/>
                        <a:t> hit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120 kHz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</a:t>
                      </a:r>
                      <a:r>
                        <a:rPr lang="en-US" baseline="0" dirty="0" smtClean="0"/>
                        <a:t> x 2 (PS/SH)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</a:t>
                      </a:r>
                      <a:r>
                        <a:rPr lang="en-US" baseline="0" dirty="0" smtClean="0"/>
                        <a:t>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x 2 (PS/SH)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x 2 (split)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HGC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 x 2 (split)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MRPC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850</a:t>
                      </a:r>
                      <a:r>
                        <a:rPr lang="en-US" baseline="0" dirty="0" smtClean="0"/>
                        <a:t>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300 MHz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Energy, Hits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 Byte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2.04kB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48960" y="5181600"/>
            <a:ext cx="27776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204 MB/s at 100 KHz</a:t>
            </a:r>
            <a:endParaRPr lang="en-US" sz="24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SIDIS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Readout only one sample, time and integral for GEM and FADC</a:t>
            </a:r>
          </a:p>
          <a:p>
            <a:r>
              <a:rPr lang="en-US" dirty="0" smtClean="0"/>
              <a:t>70 KHz coincidence rate</a:t>
            </a:r>
          </a:p>
          <a:p>
            <a:r>
              <a:rPr lang="en-US" dirty="0" smtClean="0"/>
              <a:t>Design for 100 KHz gives 368 MB/s to L3 need less than factor 2 reduction</a:t>
            </a:r>
          </a:p>
          <a:p>
            <a:r>
              <a:rPr lang="en-US" dirty="0" smtClean="0"/>
              <a:t>Study feasibility to take all singles ( 150 KHz ) </a:t>
            </a:r>
            <a:br>
              <a:rPr lang="en-US" dirty="0" smtClean="0"/>
            </a:br>
            <a:r>
              <a:rPr lang="en-US" dirty="0" smtClean="0"/>
              <a:t>should be doable but need more L3 processing power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39</a:t>
            </a:fld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layout and trigger for PVDIS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1447800"/>
            <a:ext cx="6340235" cy="4906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05600" y="1752600"/>
            <a:ext cx="1981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Trigger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Calorimeter and Gas Cerenkov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200 to 500 KHz of electrons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30 individual sectors</a:t>
            </a:r>
          </a:p>
          <a:p>
            <a:pPr algn="ctr"/>
            <a:r>
              <a:rPr lang="en-US" dirty="0" smtClean="0"/>
              <a:t>to reduce rate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Max 25 KHz/sector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029200" y="2286000"/>
            <a:ext cx="304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410200" y="2590800"/>
            <a:ext cx="1295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2819400"/>
            <a:ext cx="7772400" cy="1362075"/>
          </a:xfrm>
        </p:spPr>
        <p:txBody>
          <a:bodyPr/>
          <a:lstStyle/>
          <a:p>
            <a:pPr algn="ctr"/>
            <a:r>
              <a:rPr lang="en-US" dirty="0" smtClean="0"/>
              <a:t>ElectrONICS layout and budget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Electronics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41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600200"/>
          <a:ext cx="8305800" cy="3444063"/>
        </p:xfrm>
        <a:graphic>
          <a:graphicData uri="http://schemas.openxmlformats.org/drawingml/2006/table">
            <a:tbl>
              <a:tblPr/>
              <a:tblGrid>
                <a:gridCol w="2078346"/>
                <a:gridCol w="1854582"/>
                <a:gridCol w="1699086"/>
                <a:gridCol w="2673786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Module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Unite price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Quantity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FADC 250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4500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287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$1,291500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Input register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$82,000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CTP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$210,000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SSP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$20,000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GTP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VXS crate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$480,000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TS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$3,500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$90,000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TD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$12,000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SD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$75,000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VXS crate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$345,000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VME CPU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$105,400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SRS computer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$60,000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35342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detectors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$2,949,300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Request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2514600"/>
          <a:ext cx="8305800" cy="3444063"/>
        </p:xfrm>
        <a:graphic>
          <a:graphicData uri="http://schemas.openxmlformats.org/drawingml/2006/table">
            <a:tbl>
              <a:tblPr/>
              <a:tblGrid>
                <a:gridCol w="2078346"/>
                <a:gridCol w="1854582"/>
                <a:gridCol w="1699086"/>
                <a:gridCol w="2673786"/>
              </a:tblGrid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Module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Unite price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Quantity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FADC 250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4500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57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$256,500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Input register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2000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$82,000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CTP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$210,000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SSP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$20,000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GTP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5000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VXS crate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15000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 smtClean="0">
                          <a:solidFill>
                            <a:srgbClr val="FFFFFF"/>
                          </a:solidFill>
                          <a:latin typeface="Arial"/>
                        </a:rPr>
                        <a:t>$480,000</a:t>
                      </a:r>
                      <a:endParaRPr lang="en-US" sz="1400" b="0" i="0" u="none" strike="noStrike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TS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$3,500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TI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61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$90,000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TD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3000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$12,000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SD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2500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$75,000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VXS crate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11500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$345,000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VME CPU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3400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$105,400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1904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SRS computer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000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FFFFFF"/>
                          </a:solidFill>
                          <a:latin typeface="Arial"/>
                        </a:rPr>
                        <a:t>$60,000</a:t>
                      </a: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353427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latin typeface="Arial"/>
                      </a:endParaRPr>
                    </a:p>
                  </a:txBody>
                  <a:tcPr marL="6093" marR="6093" marT="60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Arial"/>
                        </a:rPr>
                        <a:t>Total detectors</a:t>
                      </a: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Arial"/>
                        </a:rPr>
                        <a:t>$1.922,300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6093" marR="6093" marT="60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62000" y="15240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use spares and </a:t>
            </a:r>
            <a:r>
              <a:rPr lang="en-US" dirty="0" err="1" smtClean="0"/>
              <a:t>additionnal</a:t>
            </a:r>
            <a:r>
              <a:rPr lang="en-US" dirty="0" smtClean="0"/>
              <a:t> FADC available : 230 units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power rough estimate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3962400" cy="4525963"/>
          </a:xfrm>
        </p:spPr>
        <p:txBody>
          <a:bodyPr/>
          <a:lstStyle/>
          <a:p>
            <a:r>
              <a:rPr lang="en-US" dirty="0" smtClean="0"/>
              <a:t>JLAB</a:t>
            </a:r>
          </a:p>
          <a:p>
            <a:pPr lvl="1"/>
            <a:r>
              <a:rPr lang="en-US" dirty="0" smtClean="0"/>
              <a:t>Alexandre Camsonne </a:t>
            </a:r>
          </a:p>
          <a:p>
            <a:pPr lvl="1"/>
            <a:r>
              <a:rPr lang="en-US" dirty="0" smtClean="0"/>
              <a:t>Yi Qiang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43200" y="1295400"/>
            <a:ext cx="396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Umass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Rory Miskimen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/>
              <a:t>Students can be available for electronics works at UMass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4191000"/>
          <a:ext cx="6857998" cy="2209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9714"/>
                <a:gridCol w="979714"/>
                <a:gridCol w="979714"/>
                <a:gridCol w="979714"/>
                <a:gridCol w="979714"/>
                <a:gridCol w="979714"/>
                <a:gridCol w="979714"/>
              </a:tblGrid>
              <a:tr h="418424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5</a:t>
                      </a:r>
                      <a:endParaRPr lang="en-US" dirty="0" smtClean="0"/>
                    </a:p>
                  </a:txBody>
                  <a:tcPr/>
                </a:tc>
              </a:tr>
              <a:tr h="394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postdoc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 stand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 stand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 electronics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Electronics cabling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Experiment</a:t>
                      </a:r>
                    </a:p>
                  </a:txBody>
                  <a:tcPr marL="9525" marR="9525" marT="9525" marB="0" anchor="ctr"/>
                </a:tc>
              </a:tr>
              <a:tr h="394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student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 stand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Test stand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Full electronics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Electronics cabling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Experiment</a:t>
                      </a:r>
                    </a:p>
                  </a:txBody>
                  <a:tcPr marL="9525" marR="9525" marT="9525" marB="0" anchor="ctr"/>
                </a:tc>
              </a:tr>
              <a:tr h="39445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tech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Rack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Rack,cables,weldment</a:t>
                      </a: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Electronics / detector cabling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2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DAQ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26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Designer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Layout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Layout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267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     Electronics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Trigger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Trigger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Support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172200" y="1295399"/>
            <a:ext cx="396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Rutgers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Gilman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noProof="0" smtClean="0"/>
              <a:t>MRPC readout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 power rough budget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3581400"/>
          <a:ext cx="7162799" cy="2285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257"/>
                <a:gridCol w="1023257"/>
                <a:gridCol w="1023257"/>
                <a:gridCol w="1023257"/>
                <a:gridCol w="1023257"/>
                <a:gridCol w="1023257"/>
                <a:gridCol w="1023257"/>
              </a:tblGrid>
              <a:tr h="52065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K$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5</a:t>
                      </a:r>
                      <a:endParaRPr lang="en-US" dirty="0" smtClean="0"/>
                    </a:p>
                  </a:txBody>
                  <a:tcPr/>
                </a:tc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postdoc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student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tech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</a:tr>
              <a:tr h="252192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Designer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252192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Electronics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</a:tr>
              <a:tr h="25219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990600" y="1371600"/>
          <a:ext cx="7162799" cy="19812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3257"/>
                <a:gridCol w="1023257"/>
                <a:gridCol w="1023257"/>
                <a:gridCol w="1023257"/>
                <a:gridCol w="1023257"/>
                <a:gridCol w="1023257"/>
                <a:gridCol w="1023257"/>
              </a:tblGrid>
              <a:tr h="50718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2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3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4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Year</a:t>
                      </a:r>
                      <a:r>
                        <a:rPr lang="en-US" baseline="0" dirty="0" smtClean="0"/>
                        <a:t> 5</a:t>
                      </a:r>
                      <a:endParaRPr lang="en-US" dirty="0" smtClean="0"/>
                    </a:p>
                  </a:txBody>
                  <a:tcPr/>
                </a:tc>
              </a:tr>
              <a:tr h="245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postdoc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</a:tr>
              <a:tr h="245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student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525" marR="9525" marT="9525" marB="0" anchor="b"/>
                </a:tc>
              </a:tr>
              <a:tr h="245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 tech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DAQ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6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Designer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4566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Electronics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981200" y="6096000"/>
            <a:ext cx="579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about 450 K$ total  including inflation 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 and cables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45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143000" y="1524000"/>
          <a:ext cx="6705600" cy="4343400"/>
        </p:xfrm>
        <a:graphic>
          <a:graphicData uri="http://schemas.openxmlformats.org/drawingml/2006/table">
            <a:tbl>
              <a:tblPr/>
              <a:tblGrid>
                <a:gridCol w="2235200"/>
                <a:gridCol w="2235200"/>
                <a:gridCol w="2235200"/>
              </a:tblGrid>
              <a:tr h="6682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Calorimeter shower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FADC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1830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23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Large angle calorimeter preshower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FADC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114.375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232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Forward angle calorimeter preshower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FADC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SPD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FADC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18.75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>
                          <a:solidFill>
                            <a:srgbClr val="000000"/>
                          </a:solidFill>
                        </a:rPr>
                        <a:t>Light Gas Cerenkov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270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8215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Heavy Gas Cerenkov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>
                          <a:solidFill>
                            <a:srgbClr val="000000"/>
                          </a:solidFill>
                        </a:rPr>
                        <a:t>480</a:t>
                      </a: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410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/>
                      <a:endParaRPr 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2714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HV and cables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46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1676400"/>
          <a:ext cx="6705600" cy="3672840"/>
        </p:xfrm>
        <a:graphic>
          <a:graphicData uri="http://schemas.openxmlformats.org/drawingml/2006/table">
            <a:tbl>
              <a:tblPr/>
              <a:tblGrid>
                <a:gridCol w="1676400"/>
                <a:gridCol w="1676400"/>
                <a:gridCol w="1676400"/>
                <a:gridCol w="1676400"/>
              </a:tblGrid>
              <a:tr h="762000">
                <a:tc>
                  <a:txBody>
                    <a:bodyPr/>
                    <a:lstStyle/>
                    <a:p>
                      <a:pPr algn="ctr" rtl="0" fontAlgn="b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Needed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Cost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Cables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2714</a:t>
                      </a:r>
                      <a:endParaRPr lang="en-US" dirty="0"/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714</a:t>
                      </a:r>
                      <a:endParaRPr lang="en-US" dirty="0"/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27 K$</a:t>
                      </a:r>
                      <a:endParaRPr lang="en-US" dirty="0"/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82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HV boards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113</a:t>
                      </a:r>
                      <a:endParaRPr lang="en-US" dirty="0"/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194 K$</a:t>
                      </a:r>
                      <a:endParaRPr lang="en-US" dirty="0"/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HV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mainframe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17</a:t>
                      </a:r>
                      <a:endParaRPr lang="en-US" dirty="0"/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 K$</a:t>
                      </a:r>
                      <a:endParaRPr lang="en-US" dirty="0"/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algn="ctr" rtl="0" fontAlgn="b"/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</a:p>
                    <a:p>
                      <a:pPr algn="ctr"/>
                      <a:endParaRPr lang="en-US" dirty="0"/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278 K$</a:t>
                      </a:r>
                      <a:endParaRPr lang="en-US" dirty="0"/>
                    </a:p>
                  </a:txBody>
                  <a:tcPr marL="28575" marR="2857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219200" y="5867400"/>
            <a:ext cx="669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Assume we can reuse 2000 HV channels so need around 714 channels</a:t>
            </a:r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Tape size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47</a:t>
            </a:fld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0" y="1447800"/>
          <a:ext cx="9144000" cy="4572001"/>
        </p:xfrm>
        <a:graphic>
          <a:graphicData uri="http://schemas.openxmlformats.org/drawingml/2006/table">
            <a:tbl>
              <a:tblPr/>
              <a:tblGrid>
                <a:gridCol w="1524000"/>
                <a:gridCol w="1676400"/>
                <a:gridCol w="690919"/>
                <a:gridCol w="975841"/>
                <a:gridCol w="867417"/>
                <a:gridCol w="1024032"/>
                <a:gridCol w="698750"/>
                <a:gridCol w="855368"/>
                <a:gridCol w="831273"/>
              </a:tblGrid>
              <a:tr h="653143">
                <a:tc>
                  <a:txBody>
                    <a:bodyPr/>
                    <a:lstStyle/>
                    <a:p>
                      <a:pPr algn="ctr" rtl="0" fontAlgn="b"/>
                      <a:endParaRPr lang="en-US" sz="1800" dirty="0"/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94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948FA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/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Days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Data rate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Seconds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Total data TB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Double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DLO5 in $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DLO6 in $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E12-11-108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Pol proton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120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250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10368000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2592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5184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259200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155520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E12-12-006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J/Psi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60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250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5184000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1296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2592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129600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77760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E12-10-006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Transv. Pol. 3He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90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250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7776000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1944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3888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194400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116640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E12-11-007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Long. Pol. 3 He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35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250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3024000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756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1512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75600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45360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E12-10-007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PVDIS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169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250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14601600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3650.4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7300.8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365040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219024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143">
                <a:tc>
                  <a:txBody>
                    <a:bodyPr/>
                    <a:lstStyle/>
                    <a:p>
                      <a:pPr algn="ctr" rtl="0" fontAlgn="b"/>
                      <a:endParaRPr lang="en-US" sz="1800"/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Total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474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800"/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40953600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10238.4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20476.8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>
                          <a:solidFill>
                            <a:srgbClr val="000000"/>
                          </a:solidFill>
                        </a:rPr>
                        <a:t>1023840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dirty="0">
                          <a:solidFill>
                            <a:srgbClr val="000000"/>
                          </a:solidFill>
                        </a:rPr>
                        <a:t>614304</a:t>
                      </a:r>
                    </a:p>
                  </a:txBody>
                  <a:tcPr marL="24095" marR="24095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Trigger design</a:t>
            </a:r>
          </a:p>
          <a:p>
            <a:pPr lvl="1"/>
            <a:r>
              <a:rPr lang="en-US" dirty="0" smtClean="0"/>
              <a:t>Electronics performance testing</a:t>
            </a:r>
          </a:p>
          <a:p>
            <a:pPr lvl="1"/>
            <a:r>
              <a:rPr lang="en-US" dirty="0" smtClean="0"/>
              <a:t>Shielding</a:t>
            </a:r>
          </a:p>
          <a:p>
            <a:pPr lvl="1"/>
            <a:r>
              <a:rPr lang="en-US" dirty="0" smtClean="0"/>
              <a:t>Cabling layout / installation</a:t>
            </a:r>
          </a:p>
          <a:p>
            <a:pPr lvl="1"/>
            <a:r>
              <a:rPr lang="en-US" dirty="0" smtClean="0"/>
              <a:t>L3 / event filtering</a:t>
            </a:r>
          </a:p>
          <a:p>
            <a:r>
              <a:rPr lang="en-US" dirty="0" smtClean="0"/>
              <a:t>Simulation </a:t>
            </a:r>
          </a:p>
          <a:p>
            <a:pPr lvl="1"/>
            <a:r>
              <a:rPr lang="en-US" dirty="0" smtClean="0"/>
              <a:t>Radiation and shielding</a:t>
            </a:r>
          </a:p>
          <a:p>
            <a:pPr lvl="1"/>
            <a:r>
              <a:rPr lang="en-US" dirty="0" smtClean="0"/>
              <a:t>Background in detector event size</a:t>
            </a:r>
          </a:p>
          <a:p>
            <a:pPr lvl="1"/>
            <a:r>
              <a:rPr lang="en-US" dirty="0" smtClean="0"/>
              <a:t>Background in detector event/trigger rates</a:t>
            </a:r>
          </a:p>
          <a:p>
            <a:pPr lvl="1"/>
            <a:r>
              <a:rPr lang="en-US" dirty="0" smtClean="0"/>
              <a:t>Trigger simulation for logic and timing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DAQ Test stand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Ordered parts / collaboration with Hall A Compton</a:t>
            </a:r>
          </a:p>
          <a:p>
            <a:pPr lvl="1"/>
            <a:r>
              <a:rPr lang="en-US" dirty="0" smtClean="0"/>
              <a:t>2 VXS crates</a:t>
            </a:r>
          </a:p>
          <a:p>
            <a:pPr lvl="1"/>
            <a:r>
              <a:rPr lang="en-US" dirty="0" smtClean="0"/>
              <a:t>4 FADC</a:t>
            </a:r>
          </a:p>
          <a:p>
            <a:pPr lvl="1"/>
            <a:r>
              <a:rPr lang="en-US" dirty="0" smtClean="0"/>
              <a:t>1 CTP, 1SSP</a:t>
            </a:r>
          </a:p>
          <a:p>
            <a:pPr lvl="1"/>
            <a:r>
              <a:rPr lang="en-US" dirty="0" smtClean="0"/>
              <a:t>4 Intel VME CPUs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CODA3 still in the work : test L3 Farm</a:t>
            </a:r>
          </a:p>
          <a:p>
            <a:pPr lvl="1"/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839200" cy="6541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2057400"/>
            <a:ext cx="11977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65 KHz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1676400"/>
            <a:ext cx="1380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120 KHz</a:t>
            </a:r>
            <a:endParaRPr lang="en-US" sz="28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19600" y="3886200"/>
            <a:ext cx="20217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7 MHz pions</a:t>
            </a:r>
            <a:endParaRPr lang="en-US" sz="2800" b="1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4582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2012</a:t>
            </a:r>
          </a:p>
          <a:p>
            <a:pPr lvl="1"/>
            <a:r>
              <a:rPr lang="en-US" dirty="0" smtClean="0"/>
              <a:t>UMASS Hall D test stand ( 380 FADC to be tested )</a:t>
            </a:r>
          </a:p>
          <a:p>
            <a:pPr lvl="1"/>
            <a:r>
              <a:rPr lang="en-US" dirty="0" smtClean="0"/>
              <a:t>4 JLAB FADC250</a:t>
            </a:r>
          </a:p>
          <a:p>
            <a:pPr lvl="1"/>
            <a:r>
              <a:rPr lang="en-US" dirty="0" smtClean="0"/>
              <a:t>VXS crate </a:t>
            </a:r>
          </a:p>
          <a:p>
            <a:r>
              <a:rPr lang="en-US" dirty="0" smtClean="0"/>
              <a:t>2013</a:t>
            </a:r>
          </a:p>
          <a:p>
            <a:pPr lvl="1"/>
            <a:r>
              <a:rPr lang="en-US" dirty="0" smtClean="0"/>
              <a:t>MPD and SRS system first tests</a:t>
            </a:r>
          </a:p>
          <a:p>
            <a:r>
              <a:rPr lang="en-US" dirty="0" smtClean="0"/>
              <a:t>2014</a:t>
            </a:r>
          </a:p>
          <a:p>
            <a:pPr lvl="1"/>
            <a:r>
              <a:rPr lang="en-US" dirty="0" smtClean="0"/>
              <a:t>Small scale setup for testing  : FADC + trigger + APV25</a:t>
            </a:r>
          </a:p>
          <a:p>
            <a:pPr lvl="1"/>
            <a:r>
              <a:rPr lang="en-US" dirty="0" smtClean="0"/>
              <a:t>DVCS : test Intel VME CPU for large amount of data</a:t>
            </a:r>
          </a:p>
          <a:p>
            <a:r>
              <a:rPr lang="en-US" dirty="0" smtClean="0"/>
              <a:t>2015</a:t>
            </a:r>
          </a:p>
          <a:p>
            <a:pPr lvl="1"/>
            <a:r>
              <a:rPr lang="en-US" dirty="0" smtClean="0"/>
              <a:t>HCAL Trigger development ( SBS funding accepted )</a:t>
            </a:r>
          </a:p>
          <a:p>
            <a:pPr lvl="1"/>
            <a:r>
              <a:rPr lang="en-US" dirty="0" smtClean="0"/>
              <a:t>Full experiment scale system in place </a:t>
            </a:r>
          </a:p>
          <a:p>
            <a:r>
              <a:rPr lang="en-US" dirty="0" smtClean="0"/>
              <a:t>2016-2018</a:t>
            </a:r>
          </a:p>
          <a:p>
            <a:pPr lvl="1"/>
            <a:r>
              <a:rPr lang="en-US" dirty="0" smtClean="0"/>
              <a:t>Detector cabling and testing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95F71-495C-48BB-A74D-67C68C92F8D8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SoLID requires high rates low dead time, flexible trigger capability</a:t>
            </a:r>
          </a:p>
          <a:p>
            <a:r>
              <a:rPr lang="en-US" dirty="0" smtClean="0"/>
              <a:t>Rates optimization for SIDIS but push for highest rate depending of GEM chip performances</a:t>
            </a:r>
          </a:p>
          <a:p>
            <a:r>
              <a:rPr lang="en-US" dirty="0" smtClean="0"/>
              <a:t>GEM electronics R&amp;D </a:t>
            </a:r>
          </a:p>
          <a:p>
            <a:r>
              <a:rPr lang="en-US" dirty="0" smtClean="0"/>
              <a:t>Background and trigger rates where checked and close proposal, data rates are sustainable by the DAQ hardware </a:t>
            </a:r>
          </a:p>
          <a:p>
            <a:r>
              <a:rPr lang="en-US" dirty="0" smtClean="0"/>
              <a:t>Hall D electronics perfectly suited</a:t>
            </a:r>
          </a:p>
          <a:p>
            <a:pPr lvl="1"/>
            <a:r>
              <a:rPr lang="en-US" dirty="0" smtClean="0"/>
              <a:t>Total cost around 2 M$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4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6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8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sp>
        <p:nvSpPr>
          <p:cNvPr id="237" name="Striped Right Arrow 236"/>
          <p:cNvSpPr/>
          <p:nvPr/>
        </p:nvSpPr>
        <p:spPr bwMode="auto">
          <a:xfrm>
            <a:off x="3657600" y="5181600"/>
            <a:ext cx="9144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0" name="Rectangular Callout 239"/>
          <p:cNvSpPr/>
          <p:nvPr/>
        </p:nvSpPr>
        <p:spPr bwMode="auto">
          <a:xfrm>
            <a:off x="304800" y="5638800"/>
            <a:ext cx="2819400" cy="609600"/>
          </a:xfrm>
          <a:prstGeom prst="wedgeRectCallout">
            <a:avLst>
              <a:gd name="adj1" fmla="val 81764"/>
              <a:gd name="adj2" fmla="val -100615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bit @ 250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4 Gbps</a:t>
            </a:r>
          </a:p>
        </p:txBody>
      </p:sp>
      <p:sp>
        <p:nvSpPr>
          <p:cNvPr id="247" name="Rectangular Callout 246"/>
          <p:cNvSpPr/>
          <p:nvPr/>
        </p:nvSpPr>
        <p:spPr bwMode="auto">
          <a:xfrm>
            <a:off x="304800" y="3810000"/>
            <a:ext cx="2819400" cy="1600200"/>
          </a:xfrm>
          <a:prstGeom prst="wedgeRectCallout">
            <a:avLst>
              <a:gd name="adj1" fmla="val 69558"/>
              <a:gd name="adj2" fmla="val -6003"/>
            </a:avLst>
          </a:prstGeom>
          <a:solidFill>
            <a:schemeClr val="accent5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FADC250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12 bit @ 250 MHz, 16 ch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Sums amplitude from all channels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Transfer total energy or hit pattern to CTP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8" name="Rectangular Callout 247"/>
          <p:cNvSpPr/>
          <p:nvPr/>
        </p:nvSpPr>
        <p:spPr bwMode="auto">
          <a:xfrm>
            <a:off x="6096000" y="5105400"/>
            <a:ext cx="2819400" cy="1143000"/>
          </a:xfrm>
          <a:prstGeom prst="wedgeRectCallout">
            <a:avLst>
              <a:gd name="adj1" fmla="val -104412"/>
              <a:gd name="adj2" fmla="val -41918"/>
            </a:avLst>
          </a:prstGeom>
          <a:solidFill>
            <a:schemeClr val="accent3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Crate Trigger Processor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Sums energies from FADCs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Transfer total energy or hit pattern to SSP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50" name="Rectangular Callout 249"/>
          <p:cNvSpPr/>
          <p:nvPr/>
        </p:nvSpPr>
        <p:spPr bwMode="auto">
          <a:xfrm>
            <a:off x="6096000" y="3810000"/>
            <a:ext cx="2819400" cy="609600"/>
          </a:xfrm>
          <a:prstGeom prst="wedgeRectCallout">
            <a:avLst>
              <a:gd name="adj1" fmla="val -100873"/>
              <a:gd name="adj2" fmla="val -55772"/>
            </a:avLst>
          </a:prstGeom>
          <a:solidFill>
            <a:schemeClr val="tx2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</a:rPr>
              <a:t>Fiber Optics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64 bit @ 125 MHz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  <a:alpha val="2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grpSp>
        <p:nvGrpSpPr>
          <p:cNvPr id="9" name="Group 375"/>
          <p:cNvGrpSpPr/>
          <p:nvPr/>
        </p:nvGrpSpPr>
        <p:grpSpPr>
          <a:xfrm>
            <a:off x="14478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3" name="Rectangle 372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SSP</a:t>
              </a: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pic>
        <p:nvPicPr>
          <p:cNvPr id="379" name="Picture 5" descr="C:\Jlab\HallD\Status\Collaboration_May09\Images\ctp_prot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78394" y="893606"/>
            <a:ext cx="1882923" cy="2381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80" name="TextBox 379"/>
          <p:cNvSpPr txBox="1"/>
          <p:nvPr/>
        </p:nvSpPr>
        <p:spPr>
          <a:xfrm>
            <a:off x="4191000" y="3124200"/>
            <a:ext cx="914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CTP</a:t>
            </a:r>
            <a:endParaRPr lang="en-US" dirty="0"/>
          </a:p>
        </p:txBody>
      </p:sp>
      <p:sp>
        <p:nvSpPr>
          <p:cNvPr id="235" name="Date Placeholder 234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236" name="Footer Placeholder 23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234" name="Slide Number Placeholder 2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53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4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6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7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8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grpSp>
        <p:nvGrpSpPr>
          <p:cNvPr id="9" name="Group 375"/>
          <p:cNvGrpSpPr/>
          <p:nvPr/>
        </p:nvGrpSpPr>
        <p:grpSpPr>
          <a:xfrm>
            <a:off x="4495800" y="41148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3" name="Rectangle 372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rgbClr val="92D05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effectLst/>
                  <a:latin typeface="+mj-lt"/>
                </a:rPr>
                <a:t>CTP</a:t>
              </a: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10" name="Group 375"/>
          <p:cNvGrpSpPr/>
          <p:nvPr/>
        </p:nvGrpSpPr>
        <p:grpSpPr>
          <a:xfrm>
            <a:off x="78486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5" name="Rectangle 234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TS</a:t>
              </a:r>
            </a:p>
          </p:txBody>
        </p:sp>
        <p:sp>
          <p:nvSpPr>
            <p:cNvPr id="238" name="Rectangle 237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41" name="Rectangular Callout 240"/>
          <p:cNvSpPr/>
          <p:nvPr/>
        </p:nvSpPr>
        <p:spPr bwMode="auto">
          <a:xfrm>
            <a:off x="6096000" y="4876800"/>
            <a:ext cx="2819400" cy="1371600"/>
          </a:xfrm>
          <a:prstGeom prst="wedgeRectCallout">
            <a:avLst>
              <a:gd name="adj1" fmla="val -180378"/>
              <a:gd name="adj2" fmla="val -203091"/>
            </a:avLst>
          </a:prstGeom>
          <a:solidFill>
            <a:schemeClr val="accent5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Global Trigger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 Processor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Collect L1 data from SSPs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Calculate trigger equations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Transfer 32 bit trigger pattern to TS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2" name="Striped Right Arrow 241"/>
          <p:cNvSpPr/>
          <p:nvPr/>
        </p:nvSpPr>
        <p:spPr bwMode="auto">
          <a:xfrm>
            <a:off x="1524000" y="1828800"/>
            <a:ext cx="9144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3" name="Rectangular Callout 242"/>
          <p:cNvSpPr/>
          <p:nvPr/>
        </p:nvSpPr>
        <p:spPr bwMode="auto">
          <a:xfrm>
            <a:off x="304800" y="5638800"/>
            <a:ext cx="2819400" cy="609600"/>
          </a:xfrm>
          <a:prstGeom prst="wedgeRectCallout">
            <a:avLst>
              <a:gd name="adj1" fmla="val 5176"/>
              <a:gd name="adj2" fmla="val -656439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32 bit @ 250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8 Gbps</a:t>
            </a:r>
          </a:p>
        </p:txBody>
      </p:sp>
      <p:sp>
        <p:nvSpPr>
          <p:cNvPr id="239" name="Rectangular Callout 238"/>
          <p:cNvSpPr/>
          <p:nvPr/>
        </p:nvSpPr>
        <p:spPr bwMode="auto">
          <a:xfrm>
            <a:off x="304800" y="3810000"/>
            <a:ext cx="2819400" cy="1371600"/>
          </a:xfrm>
          <a:prstGeom prst="wedgeRectCallout">
            <a:avLst>
              <a:gd name="adj1" fmla="val -1413"/>
              <a:gd name="adj2" fmla="val -119558"/>
            </a:avLst>
          </a:prstGeom>
          <a:solidFill>
            <a:schemeClr val="accent3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</a:rPr>
              <a:t>Sub-System Processor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/>
              <a:t> Consolidates multiple crate subsystems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Report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total energy or hit pattern to GTP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44" name="Rectangular Callout 243"/>
          <p:cNvSpPr/>
          <p:nvPr/>
        </p:nvSpPr>
        <p:spPr bwMode="auto">
          <a:xfrm>
            <a:off x="6096000" y="3810000"/>
            <a:ext cx="2819400" cy="609600"/>
          </a:xfrm>
          <a:prstGeom prst="wedgeRectCallout">
            <a:avLst>
              <a:gd name="adj1" fmla="val -3421"/>
              <a:gd name="adj2" fmla="val -464873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Copper Ribbon Cable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32 bit @ 250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8 Gbps</a:t>
            </a:r>
          </a:p>
        </p:txBody>
      </p:sp>
      <p:pic>
        <p:nvPicPr>
          <p:cNvPr id="246" name="Picture 2" descr="C:\Temp\New Folder\IMG_5815.jpg"/>
          <p:cNvPicPr>
            <a:picLocks noChangeAspect="1" noChangeArrowheads="1"/>
          </p:cNvPicPr>
          <p:nvPr/>
        </p:nvPicPr>
        <p:blipFill>
          <a:blip r:embed="rId2" cstate="print"/>
          <a:srcRect l="1703" t="18163" r="6350" b="19422"/>
          <a:stretch>
            <a:fillRect/>
          </a:stretch>
        </p:blipFill>
        <p:spPr bwMode="auto">
          <a:xfrm>
            <a:off x="3886200" y="1371600"/>
            <a:ext cx="2828978" cy="1440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9" name="TextBox 248"/>
          <p:cNvSpPr txBox="1"/>
          <p:nvPr/>
        </p:nvSpPr>
        <p:spPr>
          <a:xfrm>
            <a:off x="4876800" y="2895600"/>
            <a:ext cx="914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SSP</a:t>
            </a:r>
            <a:endParaRPr lang="en-US" dirty="0"/>
          </a:p>
        </p:txBody>
      </p:sp>
      <p:sp>
        <p:nvSpPr>
          <p:cNvPr id="237" name="Date Placeholder 236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240" name="Footer Placeholder 239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234" name="Slide Number Placeholder 2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54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1460500" y="1470025"/>
            <a:ext cx="1612900" cy="11334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1620838" y="1739900"/>
            <a:ext cx="134937" cy="6873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20" name="Rectangle 12"/>
          <p:cNvSpPr>
            <a:spLocks noChangeArrowheads="1"/>
          </p:cNvSpPr>
          <p:nvPr/>
        </p:nvSpPr>
        <p:spPr bwMode="auto">
          <a:xfrm>
            <a:off x="665163" y="4298950"/>
            <a:ext cx="115887" cy="306388"/>
          </a:xfrm>
          <a:prstGeom prst="rect">
            <a:avLst/>
          </a:prstGeom>
          <a:solidFill>
            <a:srgbClr val="0080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0080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21" name="Rectangle 13"/>
          <p:cNvSpPr>
            <a:spLocks noChangeArrowheads="1"/>
          </p:cNvSpPr>
          <p:nvPr/>
        </p:nvSpPr>
        <p:spPr bwMode="auto">
          <a:xfrm>
            <a:off x="654050" y="4735513"/>
            <a:ext cx="115888" cy="3000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22" name="Rectangle 14"/>
          <p:cNvSpPr>
            <a:spLocks noChangeArrowheads="1"/>
          </p:cNvSpPr>
          <p:nvPr/>
        </p:nvSpPr>
        <p:spPr bwMode="auto">
          <a:xfrm>
            <a:off x="665163" y="5159375"/>
            <a:ext cx="100012" cy="3127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23" name="Rectangle 15"/>
          <p:cNvSpPr>
            <a:spLocks noChangeArrowheads="1"/>
          </p:cNvSpPr>
          <p:nvPr/>
        </p:nvSpPr>
        <p:spPr bwMode="auto">
          <a:xfrm>
            <a:off x="668338" y="5592763"/>
            <a:ext cx="100012" cy="2873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935038" y="4221163"/>
            <a:ext cx="9239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/>
              <a:t>fADC250</a:t>
            </a: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923925" y="4657725"/>
            <a:ext cx="252888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/>
              <a:t>CTP</a:t>
            </a:r>
            <a:r>
              <a:rPr lang="en-US" sz="1400" dirty="0"/>
              <a:t> Crate Trigger Processor 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900113" y="5516563"/>
            <a:ext cx="173831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/>
              <a:t> </a:t>
            </a:r>
            <a:r>
              <a:rPr lang="en-US" sz="1400" b="1" dirty="0"/>
              <a:t>TI</a:t>
            </a:r>
            <a:r>
              <a:rPr lang="en-US" sz="1400" dirty="0"/>
              <a:t> Trigger Interface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935038" y="5121275"/>
            <a:ext cx="19113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/>
              <a:t>SD</a:t>
            </a:r>
            <a:r>
              <a:rPr lang="en-US" sz="1400" dirty="0"/>
              <a:t> Signal Distribution</a:t>
            </a: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395288" y="1773238"/>
            <a:ext cx="8001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 dirty="0"/>
              <a:t>Detector</a:t>
            </a:r>
          </a:p>
          <a:p>
            <a:pPr algn="ctr" eaLnBrk="0" hangingPunct="0"/>
            <a:r>
              <a:rPr lang="en-US" sz="1200" b="1" i="1" dirty="0"/>
              <a:t>Signals</a:t>
            </a:r>
          </a:p>
        </p:txBody>
      </p:sp>
      <p:sp>
        <p:nvSpPr>
          <p:cNvPr id="94229" name="WordArt 21"/>
          <p:cNvSpPr>
            <a:spLocks noChangeArrowheads="1" noChangeShapeType="1" noTextEdit="1"/>
          </p:cNvSpPr>
          <p:nvPr/>
        </p:nvSpPr>
        <p:spPr bwMode="auto">
          <a:xfrm rot="1443512">
            <a:off x="2074863" y="1239838"/>
            <a:ext cx="695325" cy="385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VXS Crate</a:t>
            </a:r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6645275" y="1431925"/>
            <a:ext cx="1612900" cy="11318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6805613" y="1700213"/>
            <a:ext cx="134937" cy="687387"/>
          </a:xfrm>
          <a:prstGeom prst="rect">
            <a:avLst/>
          </a:prstGeom>
          <a:solidFill>
            <a:srgbClr val="00FFFF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00FFFF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32" name="WordArt 24"/>
          <p:cNvSpPr>
            <a:spLocks noChangeArrowheads="1" noChangeShapeType="1" noTextEdit="1"/>
          </p:cNvSpPr>
          <p:nvPr/>
        </p:nvSpPr>
        <p:spPr bwMode="auto">
          <a:xfrm rot="1443512">
            <a:off x="7413625" y="1163638"/>
            <a:ext cx="695325" cy="3857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VXS Crate</a:t>
            </a:r>
          </a:p>
        </p:txBody>
      </p: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4627563" y="3305175"/>
            <a:ext cx="2074862" cy="13779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34" name="Rectangle 26"/>
          <p:cNvSpPr>
            <a:spLocks noChangeArrowheads="1"/>
          </p:cNvSpPr>
          <p:nvPr/>
        </p:nvSpPr>
        <p:spPr bwMode="auto">
          <a:xfrm>
            <a:off x="4859338" y="3536950"/>
            <a:ext cx="174625" cy="928688"/>
          </a:xfrm>
          <a:prstGeom prst="rect">
            <a:avLst/>
          </a:prstGeom>
          <a:solidFill>
            <a:srgbClr val="FF0066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0066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35" name="WordArt 27"/>
          <p:cNvSpPr>
            <a:spLocks noChangeArrowheads="1" noChangeShapeType="1" noTextEdit="1"/>
          </p:cNvSpPr>
          <p:nvPr/>
        </p:nvSpPr>
        <p:spPr bwMode="auto">
          <a:xfrm rot="1443512">
            <a:off x="7272338" y="728663"/>
            <a:ext cx="1306512" cy="6238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Trigger Distribution Crate</a:t>
            </a:r>
          </a:p>
        </p:txBody>
      </p:sp>
      <p:sp>
        <p:nvSpPr>
          <p:cNvPr id="94236" name="WordArt 28"/>
          <p:cNvSpPr>
            <a:spLocks noChangeArrowheads="1" noChangeShapeType="1" noTextEdit="1"/>
          </p:cNvSpPr>
          <p:nvPr/>
        </p:nvSpPr>
        <p:spPr bwMode="auto">
          <a:xfrm rot="5400000">
            <a:off x="4810125" y="3814763"/>
            <a:ext cx="730250" cy="1714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 dirty="0">
                <a:ln w="9525">
                  <a:solidFill>
                    <a:srgbClr val="CCFFCC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SSP </a:t>
            </a:r>
          </a:p>
        </p:txBody>
      </p:sp>
      <p:sp>
        <p:nvSpPr>
          <p:cNvPr id="94237" name="Rectangle 29"/>
          <p:cNvSpPr>
            <a:spLocks noChangeArrowheads="1"/>
          </p:cNvSpPr>
          <p:nvPr/>
        </p:nvSpPr>
        <p:spPr bwMode="auto">
          <a:xfrm>
            <a:off x="5688013" y="3644900"/>
            <a:ext cx="171450" cy="1031875"/>
          </a:xfrm>
          <a:prstGeom prst="rect">
            <a:avLst/>
          </a:prstGeom>
          <a:solidFill>
            <a:srgbClr val="FFFF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38" name="WordArt 30"/>
          <p:cNvSpPr>
            <a:spLocks noChangeArrowheads="1" noChangeShapeType="1" noTextEdit="1"/>
          </p:cNvSpPr>
          <p:nvPr/>
        </p:nvSpPr>
        <p:spPr bwMode="auto">
          <a:xfrm rot="5400000">
            <a:off x="5622925" y="3998913"/>
            <a:ext cx="806450" cy="17145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 Black"/>
                <a:ea typeface="Arial Black"/>
                <a:cs typeface="Arial Black"/>
              </a:rPr>
              <a:t>GTP </a:t>
            </a:r>
          </a:p>
        </p:txBody>
      </p:sp>
      <p:sp>
        <p:nvSpPr>
          <p:cNvPr id="94239" name="Text Box 31"/>
          <p:cNvSpPr txBox="1">
            <a:spLocks noChangeArrowheads="1"/>
          </p:cNvSpPr>
          <p:nvPr/>
        </p:nvSpPr>
        <p:spPr bwMode="auto">
          <a:xfrm>
            <a:off x="2916238" y="3357563"/>
            <a:ext cx="1568450" cy="639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 dirty="0">
                <a:solidFill>
                  <a:schemeClr val="accent2"/>
                </a:solidFill>
              </a:rPr>
              <a:t>Fiber Optic Link</a:t>
            </a:r>
          </a:p>
          <a:p>
            <a:pPr algn="ctr" eaLnBrk="0" hangingPunct="0"/>
            <a:r>
              <a:rPr lang="en-US" sz="1200" b="1" i="1" dirty="0">
                <a:solidFill>
                  <a:schemeClr val="accent2"/>
                </a:solidFill>
              </a:rPr>
              <a:t>(~100 m)</a:t>
            </a:r>
          </a:p>
          <a:p>
            <a:pPr algn="ctr" eaLnBrk="0" hangingPunct="0"/>
            <a:r>
              <a:rPr lang="en-US" sz="1200" b="1" i="1" dirty="0">
                <a:solidFill>
                  <a:schemeClr val="accent2"/>
                </a:solidFill>
              </a:rPr>
              <a:t>(64bits @ 125 MHz)</a:t>
            </a:r>
          </a:p>
        </p:txBody>
      </p:sp>
      <p:sp>
        <p:nvSpPr>
          <p:cNvPr id="94240" name="Text Box 32"/>
          <p:cNvSpPr txBox="1">
            <a:spLocks noChangeArrowheads="1"/>
          </p:cNvSpPr>
          <p:nvPr/>
        </p:nvSpPr>
        <p:spPr bwMode="auto">
          <a:xfrm>
            <a:off x="4705350" y="4379913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/>
              <a:t>(8)</a:t>
            </a:r>
          </a:p>
        </p:txBody>
      </p:sp>
      <p:sp>
        <p:nvSpPr>
          <p:cNvPr id="94241" name="Text Box 33"/>
          <p:cNvSpPr txBox="1">
            <a:spLocks noChangeArrowheads="1"/>
          </p:cNvSpPr>
          <p:nvPr/>
        </p:nvSpPr>
        <p:spPr bwMode="auto">
          <a:xfrm>
            <a:off x="5572125" y="4567238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/>
              <a:t>(2)</a:t>
            </a:r>
          </a:p>
        </p:txBody>
      </p:sp>
      <p:sp>
        <p:nvSpPr>
          <p:cNvPr id="94242" name="Text Box 34"/>
          <p:cNvSpPr txBox="1">
            <a:spLocks noChangeArrowheads="1"/>
          </p:cNvSpPr>
          <p:nvPr/>
        </p:nvSpPr>
        <p:spPr bwMode="auto">
          <a:xfrm>
            <a:off x="6624638" y="2384425"/>
            <a:ext cx="454025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/>
              <a:t>(12)</a:t>
            </a:r>
          </a:p>
        </p:txBody>
      </p:sp>
      <p:sp>
        <p:nvSpPr>
          <p:cNvPr id="94243" name="WordArt 35"/>
          <p:cNvSpPr>
            <a:spLocks noChangeArrowheads="1" noChangeShapeType="1" noTextEdit="1"/>
          </p:cNvSpPr>
          <p:nvPr/>
        </p:nvSpPr>
        <p:spPr bwMode="auto">
          <a:xfrm rot="5400000">
            <a:off x="6781800" y="1911350"/>
            <a:ext cx="382588" cy="115888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</a:rPr>
              <a:t>TD </a:t>
            </a:r>
          </a:p>
        </p:txBody>
      </p:sp>
      <p:sp>
        <p:nvSpPr>
          <p:cNvPr id="94244" name="WordArt 36"/>
          <p:cNvSpPr>
            <a:spLocks noChangeArrowheads="1" noChangeShapeType="1" noTextEdit="1"/>
          </p:cNvSpPr>
          <p:nvPr/>
        </p:nvSpPr>
        <p:spPr bwMode="auto">
          <a:xfrm rot="5400000">
            <a:off x="7780338" y="2141538"/>
            <a:ext cx="382587" cy="1158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</a:rPr>
              <a:t>TS</a:t>
            </a:r>
          </a:p>
        </p:txBody>
      </p:sp>
      <p:sp>
        <p:nvSpPr>
          <p:cNvPr id="94245" name="Rectangle 37"/>
          <p:cNvSpPr>
            <a:spLocks noChangeArrowheads="1"/>
          </p:cNvSpPr>
          <p:nvPr/>
        </p:nvSpPr>
        <p:spPr bwMode="auto">
          <a:xfrm>
            <a:off x="2159000" y="1844675"/>
            <a:ext cx="125413" cy="687388"/>
          </a:xfrm>
          <a:prstGeom prst="rect">
            <a:avLst/>
          </a:prstGeom>
          <a:solidFill>
            <a:srgbClr val="9966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46" name="Rectangle 38"/>
          <p:cNvSpPr>
            <a:spLocks noChangeArrowheads="1"/>
          </p:cNvSpPr>
          <p:nvPr/>
        </p:nvSpPr>
        <p:spPr bwMode="auto">
          <a:xfrm>
            <a:off x="2306638" y="1892300"/>
            <a:ext cx="134937" cy="687388"/>
          </a:xfrm>
          <a:prstGeom prst="rect">
            <a:avLst/>
          </a:prstGeom>
          <a:solidFill>
            <a:srgbClr val="9933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47" name="Text Box 39"/>
          <p:cNvSpPr txBox="1">
            <a:spLocks noChangeArrowheads="1"/>
          </p:cNvSpPr>
          <p:nvPr/>
        </p:nvSpPr>
        <p:spPr bwMode="auto">
          <a:xfrm>
            <a:off x="7812088" y="2600325"/>
            <a:ext cx="3698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dirty="0"/>
              <a:t>(1)</a:t>
            </a:r>
          </a:p>
        </p:txBody>
      </p:sp>
      <p:sp>
        <p:nvSpPr>
          <p:cNvPr id="94248" name="Rectangle 40"/>
          <p:cNvSpPr>
            <a:spLocks noChangeArrowheads="1"/>
          </p:cNvSpPr>
          <p:nvPr/>
        </p:nvSpPr>
        <p:spPr bwMode="auto">
          <a:xfrm>
            <a:off x="7299325" y="1816100"/>
            <a:ext cx="134938" cy="687388"/>
          </a:xfrm>
          <a:prstGeom prst="rect">
            <a:avLst/>
          </a:prstGeom>
          <a:solidFill>
            <a:srgbClr val="993300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CC6600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49" name="Rectangle 41"/>
          <p:cNvSpPr>
            <a:spLocks noChangeArrowheads="1"/>
          </p:cNvSpPr>
          <p:nvPr/>
        </p:nvSpPr>
        <p:spPr bwMode="auto">
          <a:xfrm>
            <a:off x="7885113" y="1916113"/>
            <a:ext cx="133350" cy="687387"/>
          </a:xfrm>
          <a:prstGeom prst="rect">
            <a:avLst/>
          </a:prstGeom>
          <a:solidFill>
            <a:srgbClr val="0000FF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1658FC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50" name="WordArt 42"/>
          <p:cNvSpPr>
            <a:spLocks noChangeArrowheads="1" noChangeShapeType="1" noTextEdit="1"/>
          </p:cNvSpPr>
          <p:nvPr/>
        </p:nvSpPr>
        <p:spPr bwMode="auto">
          <a:xfrm rot="5400000">
            <a:off x="7780338" y="2141538"/>
            <a:ext cx="382587" cy="115887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1000" i="1" kern="10" dirty="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tx2"/>
                </a:solidFill>
                <a:effectLst>
                  <a:outerShdw blurRad="63500" dist="38099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ea typeface="Arial"/>
                <a:cs typeface="Arial"/>
              </a:rPr>
              <a:t>TS</a:t>
            </a:r>
          </a:p>
        </p:txBody>
      </p:sp>
      <p:sp>
        <p:nvSpPr>
          <p:cNvPr id="94251" name="WordArt 43"/>
          <p:cNvSpPr>
            <a:spLocks noChangeArrowheads="1" noChangeShapeType="1" noTextEdit="1"/>
          </p:cNvSpPr>
          <p:nvPr/>
        </p:nvSpPr>
        <p:spPr bwMode="auto">
          <a:xfrm rot="1443512">
            <a:off x="5549900" y="2997200"/>
            <a:ext cx="695325" cy="38576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  <a:ea typeface="Arial Black"/>
                <a:cs typeface="Arial Black"/>
              </a:rPr>
              <a:t>VXS Crate</a:t>
            </a:r>
          </a:p>
        </p:txBody>
      </p:sp>
      <p:sp>
        <p:nvSpPr>
          <p:cNvPr id="94252" name="Rectangle 44"/>
          <p:cNvSpPr>
            <a:spLocks noChangeArrowheads="1"/>
          </p:cNvSpPr>
          <p:nvPr/>
        </p:nvSpPr>
        <p:spPr bwMode="auto">
          <a:xfrm>
            <a:off x="2843213" y="1952625"/>
            <a:ext cx="134937" cy="687388"/>
          </a:xfrm>
          <a:prstGeom prst="rect">
            <a:avLst/>
          </a:prstGeom>
          <a:solidFill>
            <a:schemeClr val="folHlink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53" name="Rectangle 45"/>
          <p:cNvSpPr>
            <a:spLocks noChangeArrowheads="1"/>
          </p:cNvSpPr>
          <p:nvPr/>
        </p:nvSpPr>
        <p:spPr bwMode="auto">
          <a:xfrm>
            <a:off x="2987675" y="1592263"/>
            <a:ext cx="36513" cy="1082675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54" name="Freeform 46"/>
          <p:cNvSpPr>
            <a:spLocks/>
          </p:cNvSpPr>
          <p:nvPr/>
        </p:nvSpPr>
        <p:spPr bwMode="auto">
          <a:xfrm rot="-665623">
            <a:off x="684213" y="2312988"/>
            <a:ext cx="612775" cy="492125"/>
          </a:xfrm>
          <a:custGeom>
            <a:avLst/>
            <a:gdLst/>
            <a:ahLst/>
            <a:cxnLst>
              <a:cxn ang="0">
                <a:pos x="0" y="227"/>
              </a:cxn>
              <a:cxn ang="0">
                <a:pos x="114" y="182"/>
              </a:cxn>
              <a:cxn ang="0">
                <a:pos x="159" y="295"/>
              </a:cxn>
              <a:cxn ang="0">
                <a:pos x="250" y="91"/>
              </a:cxn>
              <a:cxn ang="0">
                <a:pos x="386" y="0"/>
              </a:cxn>
            </a:cxnLst>
            <a:rect l="0" t="0" r="r" b="b"/>
            <a:pathLst>
              <a:path w="386" h="310">
                <a:moveTo>
                  <a:pt x="0" y="227"/>
                </a:moveTo>
                <a:cubicBezTo>
                  <a:pt x="43" y="199"/>
                  <a:pt x="87" y="171"/>
                  <a:pt x="114" y="182"/>
                </a:cubicBezTo>
                <a:cubicBezTo>
                  <a:pt x="141" y="193"/>
                  <a:pt x="136" y="310"/>
                  <a:pt x="159" y="295"/>
                </a:cubicBezTo>
                <a:cubicBezTo>
                  <a:pt x="182" y="280"/>
                  <a:pt x="212" y="140"/>
                  <a:pt x="250" y="91"/>
                </a:cubicBezTo>
                <a:cubicBezTo>
                  <a:pt x="288" y="42"/>
                  <a:pt x="363" y="19"/>
                  <a:pt x="386" y="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55" name="Line 47"/>
          <p:cNvSpPr>
            <a:spLocks noChangeShapeType="1"/>
          </p:cNvSpPr>
          <p:nvPr/>
        </p:nvSpPr>
        <p:spPr bwMode="auto">
          <a:xfrm flipV="1">
            <a:off x="1187450" y="1989138"/>
            <a:ext cx="468313" cy="431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56" name="Freeform 48"/>
          <p:cNvSpPr>
            <a:spLocks/>
          </p:cNvSpPr>
          <p:nvPr/>
        </p:nvSpPr>
        <p:spPr bwMode="auto">
          <a:xfrm>
            <a:off x="2003425" y="2312988"/>
            <a:ext cx="2928938" cy="2303462"/>
          </a:xfrm>
          <a:custGeom>
            <a:avLst/>
            <a:gdLst/>
            <a:ahLst/>
            <a:cxnLst>
              <a:cxn ang="0">
                <a:pos x="144" y="0"/>
              </a:cxn>
              <a:cxn ang="0">
                <a:pos x="8" y="567"/>
              </a:cxn>
              <a:cxn ang="0">
                <a:pos x="98" y="726"/>
              </a:cxn>
              <a:cxn ang="0">
                <a:pos x="439" y="771"/>
              </a:cxn>
              <a:cxn ang="0">
                <a:pos x="1232" y="1406"/>
              </a:cxn>
              <a:cxn ang="0">
                <a:pos x="2253" y="1043"/>
              </a:cxn>
            </a:cxnLst>
            <a:rect l="0" t="0" r="r" b="b"/>
            <a:pathLst>
              <a:path w="2253" h="1451">
                <a:moveTo>
                  <a:pt x="144" y="0"/>
                </a:moveTo>
                <a:cubicBezTo>
                  <a:pt x="80" y="223"/>
                  <a:pt x="16" y="446"/>
                  <a:pt x="8" y="567"/>
                </a:cubicBezTo>
                <a:cubicBezTo>
                  <a:pt x="0" y="688"/>
                  <a:pt x="26" y="692"/>
                  <a:pt x="98" y="726"/>
                </a:cubicBezTo>
                <a:cubicBezTo>
                  <a:pt x="170" y="760"/>
                  <a:pt x="250" y="658"/>
                  <a:pt x="439" y="771"/>
                </a:cubicBezTo>
                <a:cubicBezTo>
                  <a:pt x="628" y="884"/>
                  <a:pt x="930" y="1361"/>
                  <a:pt x="1232" y="1406"/>
                </a:cubicBezTo>
                <a:cubicBezTo>
                  <a:pt x="1534" y="1451"/>
                  <a:pt x="2132" y="1066"/>
                  <a:pt x="2253" y="1043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diamond" w="med" len="med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57" name="Line 49"/>
          <p:cNvSpPr>
            <a:spLocks noChangeShapeType="1"/>
          </p:cNvSpPr>
          <p:nvPr/>
        </p:nvSpPr>
        <p:spPr bwMode="auto">
          <a:xfrm>
            <a:off x="2124075" y="1628775"/>
            <a:ext cx="215900" cy="365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58" name="Line 50"/>
          <p:cNvSpPr>
            <a:spLocks noChangeShapeType="1"/>
          </p:cNvSpPr>
          <p:nvPr/>
        </p:nvSpPr>
        <p:spPr bwMode="auto">
          <a:xfrm flipH="1" flipV="1">
            <a:off x="2808288" y="1773238"/>
            <a:ext cx="142875" cy="3492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59" name="Line 51"/>
          <p:cNvSpPr>
            <a:spLocks noChangeShapeType="1"/>
          </p:cNvSpPr>
          <p:nvPr/>
        </p:nvSpPr>
        <p:spPr bwMode="auto">
          <a:xfrm>
            <a:off x="5449888" y="3413125"/>
            <a:ext cx="382587" cy="873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60" name="Text Box 52"/>
          <p:cNvSpPr txBox="1">
            <a:spLocks noChangeArrowheads="1"/>
          </p:cNvSpPr>
          <p:nvPr/>
        </p:nvSpPr>
        <p:spPr bwMode="auto">
          <a:xfrm>
            <a:off x="7092950" y="4760913"/>
            <a:ext cx="1744663" cy="639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 dirty="0"/>
              <a:t>Copper Ribbon Cable</a:t>
            </a:r>
          </a:p>
          <a:p>
            <a:pPr algn="ctr" eaLnBrk="0" hangingPunct="0"/>
            <a:r>
              <a:rPr lang="en-US" sz="1200" b="1" i="1" dirty="0"/>
              <a:t>(~1.5 m)</a:t>
            </a:r>
          </a:p>
          <a:p>
            <a:pPr algn="ctr" eaLnBrk="0" hangingPunct="0"/>
            <a:r>
              <a:rPr lang="en-US" sz="1200" b="1" i="1" dirty="0"/>
              <a:t>(32bits @ 250 MHz)</a:t>
            </a:r>
          </a:p>
        </p:txBody>
      </p:sp>
      <p:sp>
        <p:nvSpPr>
          <p:cNvPr id="94261" name="Rectangle 53"/>
          <p:cNvSpPr>
            <a:spLocks noChangeArrowheads="1"/>
          </p:cNvSpPr>
          <p:nvPr/>
        </p:nvSpPr>
        <p:spPr bwMode="auto">
          <a:xfrm>
            <a:off x="6443663" y="3789363"/>
            <a:ext cx="134937" cy="974725"/>
          </a:xfrm>
          <a:prstGeom prst="rect">
            <a:avLst/>
          </a:prstGeom>
          <a:solidFill>
            <a:schemeClr val="folHlink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62" name="Rectangle 54"/>
          <p:cNvSpPr>
            <a:spLocks noChangeArrowheads="1"/>
          </p:cNvSpPr>
          <p:nvPr/>
        </p:nvSpPr>
        <p:spPr bwMode="auto">
          <a:xfrm>
            <a:off x="6588125" y="3465513"/>
            <a:ext cx="36513" cy="1333500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63" name="Line 55"/>
          <p:cNvSpPr>
            <a:spLocks noChangeShapeType="1"/>
          </p:cNvSpPr>
          <p:nvPr/>
        </p:nvSpPr>
        <p:spPr bwMode="auto">
          <a:xfrm flipH="1" flipV="1">
            <a:off x="6227763" y="3644900"/>
            <a:ext cx="323850" cy="71438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64" name="Line 56"/>
          <p:cNvSpPr>
            <a:spLocks noChangeShapeType="1"/>
          </p:cNvSpPr>
          <p:nvPr/>
        </p:nvSpPr>
        <p:spPr bwMode="auto">
          <a:xfrm flipH="1" flipV="1">
            <a:off x="7775575" y="1665288"/>
            <a:ext cx="323850" cy="71437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65" name="Rectangle 57"/>
          <p:cNvSpPr>
            <a:spLocks noChangeArrowheads="1"/>
          </p:cNvSpPr>
          <p:nvPr/>
        </p:nvSpPr>
        <p:spPr bwMode="auto">
          <a:xfrm>
            <a:off x="8172450" y="1520825"/>
            <a:ext cx="36513" cy="1152525"/>
          </a:xfrm>
          <a:prstGeom prst="rect">
            <a:avLst/>
          </a:prstGeom>
          <a:solidFill>
            <a:schemeClr val="accent1"/>
          </a:solidFill>
          <a:ln w="12700">
            <a:miter lim="800000"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prstTxWarp prst="textNoShape">
              <a:avLst/>
            </a:prstTxWarp>
            <a:flatTx/>
          </a:bodyPr>
          <a:lstStyle/>
          <a:p>
            <a:endParaRPr lang="en-US" dirty="0"/>
          </a:p>
        </p:txBody>
      </p:sp>
      <p:sp>
        <p:nvSpPr>
          <p:cNvPr id="94266" name="Line 58"/>
          <p:cNvSpPr>
            <a:spLocks noChangeShapeType="1"/>
          </p:cNvSpPr>
          <p:nvPr/>
        </p:nvSpPr>
        <p:spPr bwMode="auto">
          <a:xfrm flipH="1" flipV="1">
            <a:off x="7308850" y="1592263"/>
            <a:ext cx="250825" cy="36512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67" name="Freeform 59"/>
          <p:cNvSpPr>
            <a:spLocks/>
          </p:cNvSpPr>
          <p:nvPr/>
        </p:nvSpPr>
        <p:spPr bwMode="auto">
          <a:xfrm>
            <a:off x="6516688" y="2205038"/>
            <a:ext cx="760412" cy="2214562"/>
          </a:xfrm>
          <a:custGeom>
            <a:avLst/>
            <a:gdLst/>
            <a:ahLst/>
            <a:cxnLst>
              <a:cxn ang="0">
                <a:pos x="204" y="0"/>
              </a:cxn>
              <a:cxn ang="0">
                <a:pos x="90" y="204"/>
              </a:cxn>
              <a:cxn ang="0">
                <a:pos x="249" y="408"/>
              </a:cxn>
              <a:cxn ang="0">
                <a:pos x="453" y="680"/>
              </a:cxn>
              <a:cxn ang="0">
                <a:pos x="408" y="1089"/>
              </a:cxn>
              <a:cxn ang="0">
                <a:pos x="136" y="1361"/>
              </a:cxn>
              <a:cxn ang="0">
                <a:pos x="0" y="1293"/>
              </a:cxn>
            </a:cxnLst>
            <a:rect l="0" t="0" r="r" b="b"/>
            <a:pathLst>
              <a:path w="479" h="1395">
                <a:moveTo>
                  <a:pt x="204" y="0"/>
                </a:moveTo>
                <a:cubicBezTo>
                  <a:pt x="143" y="68"/>
                  <a:pt x="83" y="136"/>
                  <a:pt x="90" y="204"/>
                </a:cubicBezTo>
                <a:cubicBezTo>
                  <a:pt x="97" y="272"/>
                  <a:pt x="189" y="329"/>
                  <a:pt x="249" y="408"/>
                </a:cubicBezTo>
                <a:cubicBezTo>
                  <a:pt x="309" y="487"/>
                  <a:pt x="427" y="567"/>
                  <a:pt x="453" y="680"/>
                </a:cubicBezTo>
                <a:cubicBezTo>
                  <a:pt x="479" y="793"/>
                  <a:pt x="461" y="976"/>
                  <a:pt x="408" y="1089"/>
                </a:cubicBezTo>
                <a:cubicBezTo>
                  <a:pt x="355" y="1202"/>
                  <a:pt x="204" y="1327"/>
                  <a:pt x="136" y="1361"/>
                </a:cubicBezTo>
                <a:cubicBezTo>
                  <a:pt x="68" y="1395"/>
                  <a:pt x="11" y="1312"/>
                  <a:pt x="0" y="1293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oval" w="sm" len="sm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68" name="Freeform 60"/>
          <p:cNvSpPr>
            <a:spLocks/>
          </p:cNvSpPr>
          <p:nvPr/>
        </p:nvSpPr>
        <p:spPr bwMode="auto">
          <a:xfrm>
            <a:off x="5280025" y="2528888"/>
            <a:ext cx="2640013" cy="2814637"/>
          </a:xfrm>
          <a:custGeom>
            <a:avLst/>
            <a:gdLst/>
            <a:ahLst/>
            <a:cxnLst>
              <a:cxn ang="0">
                <a:pos x="302" y="1089"/>
              </a:cxn>
              <a:cxn ang="0">
                <a:pos x="30" y="1429"/>
              </a:cxn>
              <a:cxn ang="0">
                <a:pos x="121" y="1656"/>
              </a:cxn>
              <a:cxn ang="0">
                <a:pos x="643" y="1769"/>
              </a:cxn>
              <a:cxn ang="0">
                <a:pos x="960" y="1633"/>
              </a:cxn>
              <a:cxn ang="0">
                <a:pos x="1414" y="953"/>
              </a:cxn>
              <a:cxn ang="0">
                <a:pos x="1459" y="476"/>
              </a:cxn>
              <a:cxn ang="0">
                <a:pos x="1663" y="0"/>
              </a:cxn>
            </a:cxnLst>
            <a:rect l="0" t="0" r="r" b="b"/>
            <a:pathLst>
              <a:path w="1663" h="1773">
                <a:moveTo>
                  <a:pt x="302" y="1089"/>
                </a:moveTo>
                <a:cubicBezTo>
                  <a:pt x="181" y="1212"/>
                  <a:pt x="60" y="1335"/>
                  <a:pt x="30" y="1429"/>
                </a:cubicBezTo>
                <a:cubicBezTo>
                  <a:pt x="0" y="1523"/>
                  <a:pt x="19" y="1599"/>
                  <a:pt x="121" y="1656"/>
                </a:cubicBezTo>
                <a:cubicBezTo>
                  <a:pt x="223" y="1713"/>
                  <a:pt x="503" y="1773"/>
                  <a:pt x="643" y="1769"/>
                </a:cubicBezTo>
                <a:cubicBezTo>
                  <a:pt x="783" y="1765"/>
                  <a:pt x="832" y="1769"/>
                  <a:pt x="960" y="1633"/>
                </a:cubicBezTo>
                <a:cubicBezTo>
                  <a:pt x="1088" y="1497"/>
                  <a:pt x="1331" y="1146"/>
                  <a:pt x="1414" y="953"/>
                </a:cubicBezTo>
                <a:cubicBezTo>
                  <a:pt x="1497" y="760"/>
                  <a:pt x="1418" y="635"/>
                  <a:pt x="1459" y="476"/>
                </a:cubicBezTo>
                <a:cubicBezTo>
                  <a:pt x="1500" y="317"/>
                  <a:pt x="1581" y="158"/>
                  <a:pt x="1663" y="0"/>
                </a:cubicBezTo>
              </a:path>
            </a:pathLst>
          </a:custGeom>
          <a:noFill/>
          <a:ln w="22225" cap="flat" cmpd="sng">
            <a:solidFill>
              <a:srgbClr val="FF0000"/>
            </a:solidFill>
            <a:prstDash val="solid"/>
            <a:round/>
            <a:headEnd type="oval" w="sm" len="sm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69" name="Freeform 61"/>
          <p:cNvSpPr>
            <a:spLocks/>
          </p:cNvSpPr>
          <p:nvPr/>
        </p:nvSpPr>
        <p:spPr bwMode="auto">
          <a:xfrm>
            <a:off x="2717800" y="1952625"/>
            <a:ext cx="4159250" cy="1260475"/>
          </a:xfrm>
          <a:custGeom>
            <a:avLst/>
            <a:gdLst/>
            <a:ahLst/>
            <a:cxnLst>
              <a:cxn ang="0">
                <a:pos x="2620" y="0"/>
              </a:cxn>
              <a:cxn ang="0">
                <a:pos x="2438" y="204"/>
              </a:cxn>
              <a:cxn ang="0">
                <a:pos x="1690" y="114"/>
              </a:cxn>
              <a:cxn ang="0">
                <a:pos x="1191" y="136"/>
              </a:cxn>
              <a:cxn ang="0">
                <a:pos x="624" y="431"/>
              </a:cxn>
              <a:cxn ang="0">
                <a:pos x="306" y="749"/>
              </a:cxn>
              <a:cxn ang="0">
                <a:pos x="34" y="703"/>
              </a:cxn>
              <a:cxn ang="0">
                <a:pos x="102" y="295"/>
              </a:cxn>
            </a:cxnLst>
            <a:rect l="0" t="0" r="r" b="b"/>
            <a:pathLst>
              <a:path w="2620" h="794">
                <a:moveTo>
                  <a:pt x="2620" y="0"/>
                </a:moveTo>
                <a:cubicBezTo>
                  <a:pt x="2606" y="92"/>
                  <a:pt x="2593" y="185"/>
                  <a:pt x="2438" y="204"/>
                </a:cubicBezTo>
                <a:cubicBezTo>
                  <a:pt x="2283" y="223"/>
                  <a:pt x="1898" y="125"/>
                  <a:pt x="1690" y="114"/>
                </a:cubicBezTo>
                <a:cubicBezTo>
                  <a:pt x="1482" y="103"/>
                  <a:pt x="1369" y="83"/>
                  <a:pt x="1191" y="136"/>
                </a:cubicBezTo>
                <a:cubicBezTo>
                  <a:pt x="1013" y="189"/>
                  <a:pt x="771" y="329"/>
                  <a:pt x="624" y="431"/>
                </a:cubicBezTo>
                <a:cubicBezTo>
                  <a:pt x="477" y="533"/>
                  <a:pt x="404" y="704"/>
                  <a:pt x="306" y="749"/>
                </a:cubicBezTo>
                <a:cubicBezTo>
                  <a:pt x="208" y="794"/>
                  <a:pt x="68" y="779"/>
                  <a:pt x="34" y="703"/>
                </a:cubicBezTo>
                <a:cubicBezTo>
                  <a:pt x="0" y="627"/>
                  <a:pt x="79" y="374"/>
                  <a:pt x="102" y="295"/>
                </a:cubicBezTo>
              </a:path>
            </a:pathLst>
          </a:custGeom>
          <a:noFill/>
          <a:ln w="22225" cap="flat" cmpd="sng">
            <a:solidFill>
              <a:schemeClr val="accent2"/>
            </a:solidFill>
            <a:prstDash val="solid"/>
            <a:round/>
            <a:headEnd type="triangle" w="lg" len="lg"/>
            <a:tailEnd type="triangle" w="lg" len="lg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70" name="Text Box 62"/>
          <p:cNvSpPr txBox="1">
            <a:spLocks noChangeArrowheads="1"/>
          </p:cNvSpPr>
          <p:nvPr/>
        </p:nvSpPr>
        <p:spPr bwMode="auto">
          <a:xfrm>
            <a:off x="5040313" y="2276475"/>
            <a:ext cx="1517650" cy="639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 b="1" i="1" dirty="0">
                <a:solidFill>
                  <a:schemeClr val="accent2"/>
                </a:solidFill>
              </a:rPr>
              <a:t>Fiber Optic Links</a:t>
            </a:r>
          </a:p>
          <a:p>
            <a:pPr algn="ctr" eaLnBrk="0" hangingPunct="0"/>
            <a:r>
              <a:rPr lang="en-US" sz="1200" b="1" i="1" dirty="0">
                <a:solidFill>
                  <a:schemeClr val="accent2"/>
                </a:solidFill>
              </a:rPr>
              <a:t>Clock/Trigger</a:t>
            </a:r>
          </a:p>
          <a:p>
            <a:pPr algn="ctr" eaLnBrk="0" hangingPunct="0"/>
            <a:r>
              <a:rPr lang="en-US" sz="1200" b="1" i="1" dirty="0">
                <a:solidFill>
                  <a:schemeClr val="accent2"/>
                </a:solidFill>
              </a:rPr>
              <a:t>(16bits @ 62.5MHz</a:t>
            </a:r>
          </a:p>
        </p:txBody>
      </p:sp>
      <p:sp>
        <p:nvSpPr>
          <p:cNvPr id="94271" name="WordArt 63"/>
          <p:cNvSpPr>
            <a:spLocks noChangeArrowheads="1" noChangeShapeType="1" noTextEdit="1"/>
          </p:cNvSpPr>
          <p:nvPr/>
        </p:nvSpPr>
        <p:spPr bwMode="auto">
          <a:xfrm rot="1774848">
            <a:off x="4464050" y="5029200"/>
            <a:ext cx="1306513" cy="623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Global Trigger Crate</a:t>
            </a:r>
          </a:p>
        </p:txBody>
      </p:sp>
      <p:sp>
        <p:nvSpPr>
          <p:cNvPr id="94272" name="WordArt 64"/>
          <p:cNvSpPr>
            <a:spLocks noChangeArrowheads="1" noChangeShapeType="1" noTextEdit="1"/>
          </p:cNvSpPr>
          <p:nvPr/>
        </p:nvSpPr>
        <p:spPr bwMode="auto">
          <a:xfrm rot="1563895">
            <a:off x="2124075" y="657225"/>
            <a:ext cx="1306513" cy="62388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70648"/>
              </a:avLst>
            </a:prstTxWarp>
          </a:bodyPr>
          <a:lstStyle/>
          <a:p>
            <a:pPr algn="ctr"/>
            <a:r>
              <a:rPr lang="en-US" sz="10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ea typeface="Arial"/>
                <a:cs typeface="Arial"/>
              </a:rPr>
              <a:t>Front-End Crate</a:t>
            </a:r>
          </a:p>
        </p:txBody>
      </p:sp>
      <p:sp>
        <p:nvSpPr>
          <p:cNvPr id="94273" name="Line 65"/>
          <p:cNvSpPr>
            <a:spLocks noChangeShapeType="1"/>
          </p:cNvSpPr>
          <p:nvPr/>
        </p:nvSpPr>
        <p:spPr bwMode="auto">
          <a:xfrm>
            <a:off x="684213" y="6057900"/>
            <a:ext cx="215900" cy="36513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4274" name="Text Box 66"/>
          <p:cNvSpPr txBox="1">
            <a:spLocks noChangeArrowheads="1"/>
          </p:cNvSpPr>
          <p:nvPr/>
        </p:nvSpPr>
        <p:spPr bwMode="auto">
          <a:xfrm>
            <a:off x="900113" y="5913438"/>
            <a:ext cx="14684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dirty="0"/>
              <a:t> </a:t>
            </a:r>
            <a:r>
              <a:rPr lang="en-US" sz="1400" b="1" dirty="0"/>
              <a:t>VXS </a:t>
            </a:r>
            <a:r>
              <a:rPr lang="en-US" sz="1400" dirty="0"/>
              <a:t>Backplane</a:t>
            </a:r>
          </a:p>
        </p:txBody>
      </p:sp>
      <p:sp>
        <p:nvSpPr>
          <p:cNvPr id="94275" name="Text Box 67"/>
          <p:cNvSpPr txBox="1">
            <a:spLocks noChangeArrowheads="1"/>
          </p:cNvSpPr>
          <p:nvPr/>
        </p:nvSpPr>
        <p:spPr bwMode="auto">
          <a:xfrm>
            <a:off x="1368425" y="2420938"/>
            <a:ext cx="4984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/>
              <a:t>(16)</a:t>
            </a:r>
          </a:p>
        </p:txBody>
      </p:sp>
      <p:sp>
        <p:nvSpPr>
          <p:cNvPr id="94276" name="Text Box 68"/>
          <p:cNvSpPr txBox="1">
            <a:spLocks noChangeArrowheads="1"/>
          </p:cNvSpPr>
          <p:nvPr/>
        </p:nvSpPr>
        <p:spPr bwMode="auto">
          <a:xfrm>
            <a:off x="2051050" y="2565400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/>
              <a:t>(1)</a:t>
            </a:r>
          </a:p>
        </p:txBody>
      </p:sp>
      <p:sp>
        <p:nvSpPr>
          <p:cNvPr id="94277" name="Text Box 69"/>
          <p:cNvSpPr txBox="1">
            <a:spLocks noChangeArrowheads="1"/>
          </p:cNvSpPr>
          <p:nvPr/>
        </p:nvSpPr>
        <p:spPr bwMode="auto">
          <a:xfrm>
            <a:off x="2303463" y="260032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/>
              <a:t>(1)</a:t>
            </a:r>
          </a:p>
        </p:txBody>
      </p:sp>
      <p:sp>
        <p:nvSpPr>
          <p:cNvPr id="94278" name="Text Box 70"/>
          <p:cNvSpPr txBox="1">
            <a:spLocks noChangeArrowheads="1"/>
          </p:cNvSpPr>
          <p:nvPr/>
        </p:nvSpPr>
        <p:spPr bwMode="auto">
          <a:xfrm>
            <a:off x="2735263" y="270827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/>
              <a:t>(1)</a:t>
            </a:r>
          </a:p>
        </p:txBody>
      </p:sp>
      <p:sp>
        <p:nvSpPr>
          <p:cNvPr id="94279" name="Text Box 71"/>
          <p:cNvSpPr txBox="1">
            <a:spLocks noChangeArrowheads="1"/>
          </p:cNvSpPr>
          <p:nvPr/>
        </p:nvSpPr>
        <p:spPr bwMode="auto">
          <a:xfrm>
            <a:off x="6300788" y="4797425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/>
              <a:t>(1)</a:t>
            </a:r>
          </a:p>
        </p:txBody>
      </p:sp>
      <p:sp>
        <p:nvSpPr>
          <p:cNvPr id="94280" name="Text Box 72"/>
          <p:cNvSpPr txBox="1">
            <a:spLocks noChangeArrowheads="1"/>
          </p:cNvSpPr>
          <p:nvPr/>
        </p:nvSpPr>
        <p:spPr bwMode="auto">
          <a:xfrm>
            <a:off x="7092950" y="2457450"/>
            <a:ext cx="40005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/>
              <a:t>(1)</a:t>
            </a:r>
          </a:p>
        </p:txBody>
      </p:sp>
      <p:sp>
        <p:nvSpPr>
          <p:cNvPr id="94281" name="Text Box 73"/>
          <p:cNvSpPr txBox="1">
            <a:spLocks noChangeArrowheads="1"/>
          </p:cNvSpPr>
          <p:nvPr/>
        </p:nvSpPr>
        <p:spPr bwMode="auto">
          <a:xfrm>
            <a:off x="6396228" y="5638800"/>
            <a:ext cx="2160207" cy="584775"/>
          </a:xfrm>
          <a:prstGeom prst="rect">
            <a:avLst/>
          </a:prstGeom>
          <a:solidFill>
            <a:schemeClr val="bg1"/>
          </a:solidFill>
          <a:ln w="12700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buFontTx/>
              <a:buChar char="•"/>
            </a:pPr>
            <a:r>
              <a:rPr lang="en-US" sz="1600" b="1" dirty="0">
                <a:solidFill>
                  <a:schemeClr val="accent2"/>
                </a:solidFill>
              </a:rPr>
              <a:t> Trigger Latency ~ 3 </a:t>
            </a:r>
            <a:r>
              <a:rPr lang="el-GR" sz="1600" b="1" dirty="0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μ</a:t>
            </a:r>
            <a:r>
              <a:rPr lang="en-US" sz="1600" b="1" dirty="0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s</a:t>
            </a:r>
          </a:p>
          <a:p>
            <a:pPr algn="ctr" eaLnBrk="0" hangingPunct="0"/>
            <a:r>
              <a:rPr lang="en-US" sz="1600" b="1" dirty="0">
                <a:solidFill>
                  <a:schemeClr val="accent2"/>
                </a:solidFill>
                <a:ea typeface="Arial" pitchFamily="-65" charset="0"/>
                <a:cs typeface="Arial" pitchFamily="-65" charset="0"/>
              </a:rPr>
              <a:t>   </a:t>
            </a:r>
            <a:endParaRPr lang="el-GR" b="1" dirty="0">
              <a:solidFill>
                <a:schemeClr val="accent2"/>
              </a:solidFill>
            </a:endParaRPr>
          </a:p>
        </p:txBody>
      </p:sp>
      <p:sp>
        <p:nvSpPr>
          <p:cNvPr id="94282" name="Text Box 74"/>
          <p:cNvSpPr txBox="1">
            <a:spLocks noChangeArrowheads="1"/>
          </p:cNvSpPr>
          <p:nvPr/>
        </p:nvSpPr>
        <p:spPr bwMode="auto">
          <a:xfrm>
            <a:off x="152400" y="3413125"/>
            <a:ext cx="17573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 i="1" dirty="0"/>
              <a:t>( ) – Number in parentheses</a:t>
            </a:r>
          </a:p>
          <a:p>
            <a:pPr eaLnBrk="0" hangingPunct="0"/>
            <a:r>
              <a:rPr lang="en-US" sz="1000" i="1" dirty="0"/>
              <a:t> refer to number of modules</a:t>
            </a:r>
          </a:p>
        </p:txBody>
      </p:sp>
      <p:sp>
        <p:nvSpPr>
          <p:cNvPr id="94288" name="Text Box 80"/>
          <p:cNvSpPr txBox="1">
            <a:spLocks noChangeArrowheads="1"/>
          </p:cNvSpPr>
          <p:nvPr/>
        </p:nvSpPr>
        <p:spPr bwMode="auto">
          <a:xfrm>
            <a:off x="3962400" y="914400"/>
            <a:ext cx="2200275" cy="65087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Custom Designed </a:t>
            </a:r>
          </a:p>
          <a:p>
            <a:r>
              <a:rPr lang="en-US" b="1" dirty="0">
                <a:solidFill>
                  <a:srgbClr val="FF0000"/>
                </a:solidFill>
              </a:rPr>
              <a:t>  Boards at JLAB</a:t>
            </a:r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94289" name="Text Box 81"/>
          <p:cNvSpPr txBox="1">
            <a:spLocks noChangeArrowheads="1"/>
          </p:cNvSpPr>
          <p:nvPr/>
        </p:nvSpPr>
        <p:spPr bwMode="auto">
          <a:xfrm>
            <a:off x="2700338" y="5715000"/>
            <a:ext cx="31932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400" dirty="0"/>
              <a:t>  Pipelined detector readout  electronics: </a:t>
            </a:r>
          </a:p>
          <a:p>
            <a:r>
              <a:rPr lang="en-US" sz="1400" dirty="0"/>
              <a:t>                fADC </a:t>
            </a:r>
            <a:endParaRPr lang="de-DE" sz="1400" dirty="0"/>
          </a:p>
        </p:txBody>
      </p:sp>
      <p:sp>
        <p:nvSpPr>
          <p:cNvPr id="78" name="Title 17"/>
          <p:cNvSpPr txBox="1">
            <a:spLocks/>
          </p:cNvSpPr>
          <p:nvPr/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Level-1 Trigger Electronics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2" name="Footer Placeholder 7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71" name="Date Placeholder 7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55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Hall staging</a:t>
            </a:r>
            <a:endParaRPr lang="en-US" dirty="0"/>
          </a:p>
        </p:txBody>
      </p:sp>
      <p:pic>
        <p:nvPicPr>
          <p:cNvPr id="68611" name="Picture 3" descr="X:\SoLIDCleo.jpg"/>
          <p:cNvPicPr>
            <a:picLocks noChangeAspect="1" noChangeArrowheads="1"/>
          </p:cNvPicPr>
          <p:nvPr/>
        </p:nvPicPr>
        <p:blipFill>
          <a:blip r:embed="rId2" cstate="print"/>
          <a:srcRect l="12683" t="22371" r="976" b="7781"/>
          <a:stretch>
            <a:fillRect/>
          </a:stretch>
        </p:blipFill>
        <p:spPr bwMode="auto">
          <a:xfrm>
            <a:off x="1411807" y="1136280"/>
            <a:ext cx="6149846" cy="499045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657600" y="4343400"/>
            <a:ext cx="4572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676400" y="4343400"/>
            <a:ext cx="19812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05000" y="4953000"/>
            <a:ext cx="1676400" cy="838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 racks 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+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patch panels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run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MRPC</a:t>
            </a:r>
          </a:p>
          <a:p>
            <a:pPr lvl="1"/>
            <a:r>
              <a:rPr lang="en-US" dirty="0" smtClean="0"/>
              <a:t>V1290</a:t>
            </a:r>
          </a:p>
          <a:p>
            <a:pPr lvl="1"/>
            <a:r>
              <a:rPr lang="en-US" dirty="0" smtClean="0"/>
              <a:t>JLAB or SIS FADC</a:t>
            </a:r>
          </a:p>
          <a:p>
            <a:r>
              <a:rPr lang="en-US" dirty="0" smtClean="0"/>
              <a:t>GEM / Hadron Blind Detector</a:t>
            </a:r>
          </a:p>
          <a:p>
            <a:pPr lvl="1"/>
            <a:r>
              <a:rPr lang="en-US" dirty="0" smtClean="0"/>
              <a:t>APV25 (UVA)</a:t>
            </a:r>
          </a:p>
          <a:p>
            <a:pPr lvl="2"/>
            <a:r>
              <a:rPr lang="en-US" dirty="0" smtClean="0"/>
              <a:t>SRS readout</a:t>
            </a:r>
          </a:p>
          <a:p>
            <a:pPr lvl="2"/>
            <a:r>
              <a:rPr lang="en-US" dirty="0" smtClean="0"/>
              <a:t>MPD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57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810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cs typeface="Arial" pitchFamily="34" charset="0"/>
              </a:rPr>
              <a:t>DAQ electronics projects at UMass: spring and summer 2012</a:t>
            </a:r>
          </a:p>
          <a:p>
            <a:pPr algn="ctr"/>
            <a:r>
              <a:rPr lang="en-US" sz="2000" b="1" dirty="0" smtClean="0">
                <a:cs typeface="Arial" pitchFamily="34" charset="0"/>
              </a:rPr>
              <a:t>R.Miskimen</a:t>
            </a:r>
            <a:endParaRPr lang="en-US" sz="2000" b="1" dirty="0"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7010400" cy="360098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UMass is responsible for the final assembly and testing of all </a:t>
            </a:r>
            <a:r>
              <a:rPr lang="en-US" i="1" u="sng" dirty="0" smtClean="0"/>
              <a:t>380 FADC modules</a:t>
            </a:r>
            <a:r>
              <a:rPr lang="en-US" dirty="0" smtClean="0"/>
              <a:t> for Hall D.  This activity will take place at UMass summer 2012, probably stretching into the fall.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An undergraduate, Fabien Ahmed, spent the summer of 2011 at JLab working with the electronics group on FADC tests.  A graduate student, Bill Barnes, and team of undergraduates will work on the electronics tests at UMass.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Operations at UMass will include mechanical assembly of the VME boards,  programming the FPGA’s, verifying board operation, measuring and recording noise levels. 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Readout through a Wiener USB board in the VXS crate, connected to PC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990600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DAQ electronics projects at UMass: connection to SOLID</a:t>
            </a:r>
            <a:endParaRPr lang="en-US" b="1" dirty="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676400"/>
            <a:ext cx="6705600" cy="2492990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 smtClean="0"/>
              <a:t> This activity helps Hall D, only helps SOLID by building expertise in the collaboration for working with and debugging DAQ electronics</a:t>
            </a:r>
          </a:p>
          <a:p>
            <a:pPr>
              <a:spcAft>
                <a:spcPts val="1200"/>
              </a:spcAft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With support from Hall A, we would develop a CODA based DAQ test station at UMass: </a:t>
            </a:r>
            <a:r>
              <a:rPr lang="en-US" u="sng" dirty="0" smtClean="0"/>
              <a:t>replicate the one VXS crate/sector readout for PVDIS/SOLID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Need CODA, and to borrow CTP, SSP, and CPU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Test DAQ rates, triggers, software for FADC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Detector layout and trigger for SIDIS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295400"/>
            <a:ext cx="6487297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781800" y="2438400"/>
            <a:ext cx="1905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Trigger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Calorimeter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Cerenkov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MRPC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Coincidences and threshold for global</a:t>
            </a:r>
          </a:p>
          <a:p>
            <a:pPr algn="ctr"/>
            <a:r>
              <a:rPr lang="en-US" dirty="0" smtClean="0"/>
              <a:t>60 KHz</a:t>
            </a:r>
          </a:p>
          <a:p>
            <a:pPr algn="ctr"/>
            <a:r>
              <a:rPr lang="en-US" dirty="0" smtClean="0"/>
              <a:t>trigger rates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57800" y="2209800"/>
            <a:ext cx="533400" cy="990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19600" y="2362200"/>
            <a:ext cx="533400" cy="990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876800" y="4191000"/>
            <a:ext cx="609600" cy="12954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14600" y="2438400"/>
            <a:ext cx="533400" cy="9906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SIDIS channel count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371600"/>
          <a:ext cx="7162800" cy="4572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7628"/>
                <a:gridCol w="1703772"/>
                <a:gridCol w="1790700"/>
                <a:gridCol w="1790700"/>
              </a:tblGrid>
              <a:tr h="7927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Detector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Module type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Number of channels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Number of modules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Forward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2x1150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119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Large angle calorimeter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2x450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58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Light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Heavy Gas Cerenkov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270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latin typeface="Arial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Scintillator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FADC+TDC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120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8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62987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GEM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 smtClean="0">
                          <a:latin typeface="Arial"/>
                        </a:rPr>
                        <a:t>VME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164K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latin typeface="Arial"/>
                        </a:rPr>
                        <a:t>321</a:t>
                      </a:r>
                      <a:endParaRPr lang="en-US" sz="2000" b="0" i="0" u="none" strike="noStrike" dirty="0"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Hall D L1 Trigger-DAQ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6172200" cy="2057400"/>
          </a:xfrm>
        </p:spPr>
        <p:txBody>
          <a:bodyPr/>
          <a:lstStyle/>
          <a:p>
            <a:r>
              <a:rPr lang="en-US" sz="1800" dirty="0" smtClean="0">
                <a:cs typeface="Times New Roman" pitchFamily="18" charset="0"/>
              </a:rPr>
              <a:t>Low luminosity (10</a:t>
            </a:r>
            <a:r>
              <a:rPr lang="en-US" sz="1800" baseline="30000" dirty="0" smtClean="0">
                <a:cs typeface="Times New Roman" pitchFamily="18" charset="0"/>
              </a:rPr>
              <a:t>7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1800" dirty="0" smtClean="0">
                <a:cs typeface="Times New Roman" pitchFamily="18" charset="0"/>
              </a:rPr>
              <a:t>/s  in 8.4 &lt; E</a:t>
            </a:r>
            <a:r>
              <a:rPr lang="en-US" sz="1800" baseline="-25000" dirty="0" smtClean="0"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1800" dirty="0" smtClean="0">
                <a:cs typeface="Times New Roman" pitchFamily="18" charset="0"/>
              </a:rPr>
              <a:t> &lt; 9.0 GeV)</a:t>
            </a:r>
          </a:p>
          <a:p>
            <a:pPr lvl="1"/>
            <a:r>
              <a:rPr lang="en-US" sz="1800" dirty="0" smtClean="0"/>
              <a:t>20 kHz L1</a:t>
            </a:r>
          </a:p>
          <a:p>
            <a:r>
              <a:rPr lang="en-US" sz="1800" dirty="0" smtClean="0">
                <a:cs typeface="Times New Roman" pitchFamily="18" charset="0"/>
              </a:rPr>
              <a:t>High luminosity (10</a:t>
            </a:r>
            <a:r>
              <a:rPr lang="en-US" sz="1800" baseline="30000" dirty="0" smtClean="0">
                <a:cs typeface="Times New Roman" pitchFamily="18" charset="0"/>
              </a:rPr>
              <a:t>8</a:t>
            </a:r>
            <a:r>
              <a:rPr lang="en-US" sz="1800" dirty="0" smtClean="0">
                <a:cs typeface="Times New Roman" pitchFamily="18" charset="0"/>
              </a:rPr>
              <a:t> </a:t>
            </a:r>
            <a:r>
              <a:rPr lang="en-US" sz="1800" dirty="0" smtClean="0">
                <a:latin typeface="Symbol" pitchFamily="18" charset="2"/>
                <a:cs typeface="Times New Roman" pitchFamily="18" charset="0"/>
              </a:rPr>
              <a:t>g</a:t>
            </a:r>
            <a:r>
              <a:rPr lang="en-US" sz="1800" dirty="0" smtClean="0">
                <a:cs typeface="Times New Roman" pitchFamily="18" charset="0"/>
              </a:rPr>
              <a:t>/s  in 8.4 &lt; E</a:t>
            </a:r>
            <a:r>
              <a:rPr lang="en-US" sz="1800" baseline="-25000" dirty="0" smtClean="0">
                <a:cs typeface="Times New Roman" pitchFamily="18" charset="0"/>
                <a:sym typeface="Symbol" pitchFamily="18" charset="2"/>
              </a:rPr>
              <a:t></a:t>
            </a:r>
            <a:r>
              <a:rPr lang="en-US" sz="1800" dirty="0" smtClean="0">
                <a:cs typeface="Times New Roman" pitchFamily="18" charset="0"/>
              </a:rPr>
              <a:t> &lt; 9.0 GeV)</a:t>
            </a:r>
          </a:p>
          <a:p>
            <a:pPr lvl="1"/>
            <a:r>
              <a:rPr lang="en-US" sz="1800" dirty="0" smtClean="0">
                <a:cs typeface="Times New Roman" pitchFamily="18" charset="0"/>
              </a:rPr>
              <a:t>200 kHz L1</a:t>
            </a:r>
          </a:p>
          <a:p>
            <a:pPr lvl="1"/>
            <a:r>
              <a:rPr lang="en-US" sz="1800" dirty="0" smtClean="0">
                <a:cs typeface="Times New Roman" pitchFamily="18" charset="0"/>
              </a:rPr>
              <a:t>Reduced to 20 kHz L3 by online farm</a:t>
            </a:r>
          </a:p>
          <a:p>
            <a:r>
              <a:rPr lang="en-US" sz="1800" dirty="0" smtClean="0"/>
              <a:t>Event size: 15 kB; Rate to disk: 3 GB/s</a:t>
            </a:r>
          </a:p>
          <a:p>
            <a:endParaRPr lang="en-US" sz="1800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3028890"/>
            <a:ext cx="5925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u="sng" dirty="0">
                <a:cs typeface="Times New Roman" pitchFamily="18" charset="0"/>
              </a:rPr>
              <a:t>Detectors which can be used in the Level-1 trigger:</a:t>
            </a:r>
            <a:endParaRPr lang="de-DE" sz="2000" u="sng" dirty="0">
              <a:cs typeface="Times New Roman" pitchFamily="18" charset="0"/>
            </a:endParaRPr>
          </a:p>
        </p:txBody>
      </p:sp>
      <p:pic>
        <p:nvPicPr>
          <p:cNvPr id="8" name="Picture 28" descr="dete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219200"/>
            <a:ext cx="3124200" cy="1938338"/>
          </a:xfrm>
          <a:prstGeom prst="rect">
            <a:avLst/>
          </a:prstGeom>
          <a:noFill/>
        </p:spPr>
      </p:pic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6553200" y="2133600"/>
            <a:ext cx="377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rgbClr val="FF3399"/>
                </a:solidFill>
              </a:rPr>
              <a:t>SC</a:t>
            </a:r>
            <a:endParaRPr lang="de-DE" sz="1200">
              <a:solidFill>
                <a:srgbClr val="FF3399"/>
              </a:solidFill>
            </a:endParaRPr>
          </a:p>
        </p:txBody>
      </p:sp>
      <p:sp>
        <p:nvSpPr>
          <p:cNvPr id="10" name="Line 30"/>
          <p:cNvSpPr>
            <a:spLocks noChangeShapeType="1"/>
          </p:cNvSpPr>
          <p:nvPr/>
        </p:nvSpPr>
        <p:spPr bwMode="auto">
          <a:xfrm>
            <a:off x="6858000" y="2286000"/>
            <a:ext cx="304800" cy="76200"/>
          </a:xfrm>
          <a:prstGeom prst="line">
            <a:avLst/>
          </a:prstGeom>
          <a:noFill/>
          <a:ln w="25400">
            <a:solidFill>
              <a:srgbClr val="FF00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09600" y="3429000"/>
          <a:ext cx="3276600" cy="15240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514600"/>
                <a:gridCol w="762000"/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Forward Calorimeter (FCAL)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>
                          <a:solidFill>
                            <a:srgbClr val="C00000"/>
                          </a:solidFill>
                        </a:rPr>
                        <a:t>Energy</a:t>
                      </a:r>
                      <a:endParaRPr lang="en-US" sz="1400" b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Barrel Calorimeter (BCAL)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Energy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Start Counter (SC)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C00000"/>
                          </a:solidFill>
                        </a:rPr>
                        <a:t>Hits</a:t>
                      </a:r>
                      <a:endParaRPr lang="en-US" sz="14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Time of Flight (TOF)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Hits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Photon Tagger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Hits</a:t>
                      </a:r>
                      <a:endParaRPr lang="en-US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Group 21"/>
          <p:cNvGrpSpPr/>
          <p:nvPr/>
        </p:nvGrpSpPr>
        <p:grpSpPr>
          <a:xfrm>
            <a:off x="4141788" y="3810000"/>
            <a:ext cx="5002212" cy="2119313"/>
            <a:chOff x="3962400" y="4191000"/>
            <a:chExt cx="5002212" cy="2119313"/>
          </a:xfrm>
        </p:grpSpPr>
        <p:pic>
          <p:nvPicPr>
            <p:cNvPr id="12" name="Picture 5" descr="fcal_bcal_sc1_new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38600" y="4267200"/>
              <a:ext cx="4849812" cy="2011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15"/>
            <p:cNvSpPr txBox="1">
              <a:spLocks noChangeArrowheads="1"/>
            </p:cNvSpPr>
            <p:nvPr/>
          </p:nvSpPr>
          <p:spPr bwMode="auto">
            <a:xfrm>
              <a:off x="7848600" y="6096000"/>
              <a:ext cx="111601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dirty="0"/>
                <a:t>Energy FCAL  (GeV)</a:t>
              </a:r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>
              <a:off x="6096000" y="6096000"/>
              <a:ext cx="111601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dirty="0"/>
                <a:t>Energy FCAL  (GeV)</a:t>
              </a:r>
            </a:p>
          </p:txBody>
        </p:sp>
        <p:sp>
          <p:nvSpPr>
            <p:cNvPr id="15" name="Text Box 17"/>
            <p:cNvSpPr txBox="1">
              <a:spLocks noChangeArrowheads="1"/>
            </p:cNvSpPr>
            <p:nvPr/>
          </p:nvSpPr>
          <p:spPr bwMode="auto">
            <a:xfrm>
              <a:off x="4419600" y="6096000"/>
              <a:ext cx="111601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dirty="0"/>
                <a:t>Energy FCAL  (GeV)</a:t>
              </a:r>
            </a:p>
          </p:txBody>
        </p:sp>
        <p:sp>
          <p:nvSpPr>
            <p:cNvPr id="16" name="Text Box 18"/>
            <p:cNvSpPr txBox="1">
              <a:spLocks noChangeArrowheads="1"/>
            </p:cNvSpPr>
            <p:nvPr/>
          </p:nvSpPr>
          <p:spPr bwMode="auto">
            <a:xfrm rot="16200000">
              <a:off x="3522662" y="4873625"/>
              <a:ext cx="1122363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dirty="0"/>
                <a:t>Energy BCAL  (GeV)</a:t>
              </a:r>
            </a:p>
          </p:txBody>
        </p:sp>
        <p:sp>
          <p:nvSpPr>
            <p:cNvPr id="17" name="Text Box 19"/>
            <p:cNvSpPr txBox="1">
              <a:spLocks noChangeArrowheads="1"/>
            </p:cNvSpPr>
            <p:nvPr/>
          </p:nvSpPr>
          <p:spPr bwMode="auto">
            <a:xfrm rot="16200000">
              <a:off x="5186363" y="4894262"/>
              <a:ext cx="112236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dirty="0"/>
                <a:t>Energy BCAL  (GeV</a:t>
              </a:r>
              <a:r>
                <a:rPr lang="en-US" sz="800" b="0" dirty="0"/>
                <a:t>)</a:t>
              </a:r>
            </a:p>
          </p:txBody>
        </p:sp>
        <p:sp>
          <p:nvSpPr>
            <p:cNvPr id="18" name="Text Box 20"/>
            <p:cNvSpPr txBox="1">
              <a:spLocks noChangeArrowheads="1"/>
            </p:cNvSpPr>
            <p:nvPr/>
          </p:nvSpPr>
          <p:spPr bwMode="auto">
            <a:xfrm rot="16200000">
              <a:off x="6799263" y="4894262"/>
              <a:ext cx="1122362" cy="2143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800" dirty="0"/>
                <a:t>Energy BCAL  (GeV</a:t>
              </a:r>
              <a:r>
                <a:rPr lang="en-US" sz="800" b="0" dirty="0"/>
                <a:t>)</a:t>
              </a:r>
            </a:p>
          </p:txBody>
        </p:sp>
        <p:sp>
          <p:nvSpPr>
            <p:cNvPr id="19" name="Text Box 21"/>
            <p:cNvSpPr txBox="1">
              <a:spLocks noChangeArrowheads="1"/>
            </p:cNvSpPr>
            <p:nvPr/>
          </p:nvSpPr>
          <p:spPr bwMode="auto">
            <a:xfrm>
              <a:off x="3962400" y="4191000"/>
              <a:ext cx="1667444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Electromagnetic background</a:t>
              </a:r>
            </a:p>
          </p:txBody>
        </p:sp>
        <p:sp>
          <p:nvSpPr>
            <p:cNvPr id="20" name="Text Box 22"/>
            <p:cNvSpPr txBox="1">
              <a:spLocks noChangeArrowheads="1"/>
            </p:cNvSpPr>
            <p:nvPr/>
          </p:nvSpPr>
          <p:spPr bwMode="auto">
            <a:xfrm>
              <a:off x="5811892" y="4191000"/>
              <a:ext cx="1274708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Hadronic E</a:t>
              </a:r>
              <a:r>
                <a:rPr lang="en-US" sz="10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 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&lt; 8 GeV</a:t>
              </a:r>
            </a:p>
          </p:txBody>
        </p:sp>
        <p:sp>
          <p:nvSpPr>
            <p:cNvPr id="21" name="Text Box 23"/>
            <p:cNvSpPr txBox="1">
              <a:spLocks noChangeArrowheads="1"/>
            </p:cNvSpPr>
            <p:nvPr/>
          </p:nvSpPr>
          <p:spPr bwMode="auto">
            <a:xfrm>
              <a:off x="7412092" y="4191000"/>
              <a:ext cx="1274708" cy="246221"/>
            </a:xfrm>
            <a:prstGeom prst="rect">
              <a:avLst/>
            </a:prstGeom>
            <a:solidFill>
              <a:srgbClr val="FFFF00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Hadronic E</a:t>
              </a:r>
              <a:r>
                <a:rPr lang="en-US" sz="1000" baseline="-25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 </a:t>
              </a:r>
              <a:r>
                <a:rPr lang="en-US" sz="1000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&gt; 8 GeV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81000" y="5029200"/>
            <a:ext cx="3076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Basic Trigger Requirement:</a:t>
            </a:r>
            <a:endParaRPr lang="en-US" u="sng" dirty="0"/>
          </a:p>
        </p:txBody>
      </p:sp>
      <p:sp>
        <p:nvSpPr>
          <p:cNvPr id="25" name="Rectangle 24"/>
          <p:cNvSpPr/>
          <p:nvPr/>
        </p:nvSpPr>
        <p:spPr>
          <a:xfrm>
            <a:off x="838200" y="5486400"/>
            <a:ext cx="2844048" cy="646331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algn="ctr"/>
            <a:r>
              <a:rPr lang="en-US" dirty="0" smtClean="0">
                <a:cs typeface="Times New Roman" pitchFamily="18" charset="0"/>
              </a:rPr>
              <a:t>E</a:t>
            </a:r>
            <a:r>
              <a:rPr lang="en-US" baseline="-25000" dirty="0" smtClean="0">
                <a:cs typeface="Times New Roman" pitchFamily="18" charset="0"/>
              </a:rPr>
              <a:t>BCAL</a:t>
            </a:r>
            <a:r>
              <a:rPr lang="en-US" dirty="0" smtClean="0">
                <a:cs typeface="Times New Roman" pitchFamily="18" charset="0"/>
              </a:rPr>
              <a:t> + 4 ∙ E</a:t>
            </a:r>
            <a:r>
              <a:rPr lang="en-US" baseline="-25000" dirty="0" smtClean="0">
                <a:cs typeface="Times New Roman" pitchFamily="18" charset="0"/>
              </a:rPr>
              <a:t>FCAL</a:t>
            </a:r>
            <a:r>
              <a:rPr lang="en-US" dirty="0" smtClean="0">
                <a:cs typeface="Times New Roman" pitchFamily="18" charset="0"/>
              </a:rPr>
              <a:t> &gt; 2 GeV</a:t>
            </a:r>
          </a:p>
          <a:p>
            <a:pPr algn="ctr"/>
            <a:r>
              <a:rPr lang="en-US" dirty="0" smtClean="0">
                <a:cs typeface="Times New Roman" pitchFamily="18" charset="0"/>
              </a:rPr>
              <a:t>and a hit in Start Counter</a:t>
            </a:r>
            <a:endParaRPr lang="de-DE" dirty="0">
              <a:cs typeface="Times New Roman" pitchFamily="18" charset="0"/>
            </a:endParaRP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61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Custom Electronics for JLab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7772400" cy="5181600"/>
          </a:xfrm>
        </p:spPr>
        <p:txBody>
          <a:bodyPr/>
          <a:lstStyle/>
          <a:p>
            <a:r>
              <a:rPr lang="en-US" sz="1800" dirty="0" smtClean="0">
                <a:latin typeface="Century Gothic"/>
                <a:cs typeface="Century Gothic"/>
              </a:rPr>
              <a:t>VME Switched Serial (VXS) backplate</a:t>
            </a: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10 Gbps to switch module (J</a:t>
            </a:r>
            <a:r>
              <a:rPr lang="en-US" sz="1800" baseline="-25000" dirty="0" smtClean="0">
                <a:latin typeface="Century Gothic"/>
                <a:cs typeface="Century Gothic"/>
              </a:rPr>
              <a:t>0</a:t>
            </a:r>
            <a:r>
              <a:rPr lang="en-US" sz="1800" dirty="0" smtClean="0">
                <a:latin typeface="Century Gothic"/>
                <a:cs typeface="Century Gothic"/>
              </a:rPr>
              <a:t>)</a:t>
            </a:r>
          </a:p>
          <a:p>
            <a:pPr lvl="1"/>
            <a:r>
              <a:rPr lang="en-US" sz="1800" dirty="0" smtClean="0">
                <a:latin typeface="Century Gothic"/>
                <a:cs typeface="Century Gothic"/>
              </a:rPr>
              <a:t>320 MB/s VME-2eSST (J</a:t>
            </a:r>
            <a:r>
              <a:rPr lang="en-US" sz="1800" baseline="-25000" dirty="0" smtClean="0">
                <a:latin typeface="Century Gothic"/>
                <a:cs typeface="Century Gothic"/>
              </a:rPr>
              <a:t>1</a:t>
            </a:r>
            <a:r>
              <a:rPr lang="en-US" sz="1800" dirty="0" smtClean="0">
                <a:latin typeface="Century Gothic"/>
                <a:cs typeface="Century Gothic"/>
              </a:rPr>
              <a:t>/J</a:t>
            </a:r>
            <a:r>
              <a:rPr lang="en-US" sz="1800" baseline="-25000" dirty="0" smtClean="0">
                <a:latin typeface="Century Gothic"/>
                <a:cs typeface="Century Gothic"/>
              </a:rPr>
              <a:t>2</a:t>
            </a:r>
            <a:r>
              <a:rPr lang="en-US" sz="1800" dirty="0" smtClean="0">
                <a:latin typeface="Century Gothic"/>
                <a:cs typeface="Century Gothic"/>
              </a:rPr>
              <a:t>)</a:t>
            </a:r>
          </a:p>
          <a:p>
            <a:r>
              <a:rPr lang="en-US" sz="1800" dirty="0" smtClean="0">
                <a:latin typeface="Century Gothic"/>
                <a:cs typeface="Century Gothic"/>
              </a:rPr>
              <a:t>All payload modules are fully pipelined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latin typeface="Century Gothic"/>
              </a:rPr>
              <a:t>FADC125</a:t>
            </a:r>
            <a:r>
              <a:rPr lang="en-US" sz="1800" dirty="0" smtClean="0">
                <a:latin typeface="Century Gothic"/>
              </a:rPr>
              <a:t> (12 bit, 72 ch)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latin typeface="Century Gothic"/>
              </a:rPr>
              <a:t>FADC250</a:t>
            </a:r>
            <a:r>
              <a:rPr lang="en-US" sz="1800" dirty="0" smtClean="0">
                <a:latin typeface="Century Gothic"/>
              </a:rPr>
              <a:t> (12 bit, 16 ch)</a:t>
            </a:r>
          </a:p>
          <a:p>
            <a:pPr lvl="1"/>
            <a:r>
              <a:rPr lang="en-US" sz="1800" b="1" dirty="0" smtClean="0">
                <a:solidFill>
                  <a:srgbClr val="0070C0"/>
                </a:solidFill>
                <a:latin typeface="Century Gothic"/>
              </a:rPr>
              <a:t>F1-TDC</a:t>
            </a:r>
            <a:r>
              <a:rPr lang="en-US" sz="1800" dirty="0" smtClean="0">
                <a:latin typeface="Century Gothic"/>
              </a:rPr>
              <a:t> (60 ps, 32 ch or 115 ps, 48 ch)</a:t>
            </a:r>
          </a:p>
          <a:p>
            <a:r>
              <a:rPr lang="en-US" sz="1800" dirty="0" smtClean="0">
                <a:latin typeface="Century Gothic"/>
              </a:rPr>
              <a:t>Trigger Related Modules</a:t>
            </a:r>
          </a:p>
          <a:p>
            <a:pPr lvl="1"/>
            <a:r>
              <a:rPr lang="en-US" sz="1800" b="1" dirty="0" smtClean="0">
                <a:latin typeface="Century Gothic"/>
              </a:rPr>
              <a:t>C</a:t>
            </a:r>
            <a:r>
              <a:rPr lang="en-US" sz="1800" dirty="0" smtClean="0">
                <a:latin typeface="Century Gothic"/>
              </a:rPr>
              <a:t>rate </a:t>
            </a:r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P</a:t>
            </a:r>
            <a:r>
              <a:rPr lang="en-US" sz="1800" dirty="0" smtClean="0">
                <a:latin typeface="Century Gothic"/>
              </a:rPr>
              <a:t>rocessor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CTP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ub-</a:t>
            </a:r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ystem </a:t>
            </a:r>
            <a:r>
              <a:rPr lang="en-US" sz="1800" b="1" dirty="0" smtClean="0">
                <a:latin typeface="Century Gothic"/>
              </a:rPr>
              <a:t>P</a:t>
            </a:r>
            <a:r>
              <a:rPr lang="en-US" sz="1800" dirty="0" smtClean="0">
                <a:latin typeface="Century Gothic"/>
              </a:rPr>
              <a:t>rocessor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SSP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G</a:t>
            </a:r>
            <a:r>
              <a:rPr lang="en-US" sz="1800" dirty="0" smtClean="0">
                <a:latin typeface="Century Gothic"/>
              </a:rPr>
              <a:t>lobal </a:t>
            </a:r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P</a:t>
            </a:r>
            <a:r>
              <a:rPr lang="en-US" sz="1800" dirty="0" smtClean="0">
                <a:latin typeface="Century Gothic"/>
              </a:rPr>
              <a:t>rocessor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GTP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upervisor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TS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T</a:t>
            </a:r>
            <a:r>
              <a:rPr lang="en-US" sz="1800" dirty="0" smtClean="0">
                <a:latin typeface="Century Gothic"/>
              </a:rPr>
              <a:t>rigger </a:t>
            </a:r>
            <a:r>
              <a:rPr lang="en-US" sz="1800" b="1" dirty="0" smtClean="0">
                <a:latin typeface="Century Gothic"/>
              </a:rPr>
              <a:t>I</a:t>
            </a:r>
            <a:r>
              <a:rPr lang="en-US" sz="1800" dirty="0" smtClean="0">
                <a:latin typeface="Century Gothic"/>
              </a:rPr>
              <a:t>nterface/Distribution(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TI/D</a:t>
            </a:r>
            <a:r>
              <a:rPr lang="en-US" sz="1800" dirty="0" smtClean="0">
                <a:latin typeface="Century Gothic"/>
              </a:rPr>
              <a:t>)</a:t>
            </a:r>
          </a:p>
          <a:p>
            <a:pPr lvl="1"/>
            <a:r>
              <a:rPr lang="en-US" sz="1800" b="1" dirty="0" smtClean="0">
                <a:latin typeface="Century Gothic"/>
              </a:rPr>
              <a:t>S</a:t>
            </a:r>
            <a:r>
              <a:rPr lang="en-US" sz="1800" dirty="0" smtClean="0">
                <a:latin typeface="Century Gothic"/>
              </a:rPr>
              <a:t>ignal </a:t>
            </a:r>
            <a:r>
              <a:rPr lang="en-US" sz="1800" b="1" dirty="0" smtClean="0">
                <a:latin typeface="Century Gothic"/>
              </a:rPr>
              <a:t>D</a:t>
            </a:r>
            <a:r>
              <a:rPr lang="en-US" sz="1800" dirty="0" smtClean="0">
                <a:latin typeface="Century Gothic"/>
              </a:rPr>
              <a:t>istribution (</a:t>
            </a:r>
            <a:r>
              <a:rPr lang="en-US" sz="1800" b="1" dirty="0" smtClean="0">
                <a:solidFill>
                  <a:srgbClr val="FF0000"/>
                </a:solidFill>
                <a:latin typeface="Century Gothic"/>
              </a:rPr>
              <a:t>SD</a:t>
            </a:r>
            <a:r>
              <a:rPr lang="en-US" sz="1800" dirty="0" smtClean="0">
                <a:latin typeface="Century Gothic"/>
              </a:rPr>
              <a:t>)</a:t>
            </a:r>
          </a:p>
        </p:txBody>
      </p:sp>
      <p:pic>
        <p:nvPicPr>
          <p:cNvPr id="4" name="Picture 3" descr="PICT0546.JPG"/>
          <p:cNvPicPr>
            <a:picLocks noChangeAspect="1"/>
          </p:cNvPicPr>
          <p:nvPr/>
        </p:nvPicPr>
        <p:blipFill>
          <a:blip r:embed="rId2" cstate="print">
            <a:lum bright="-15000"/>
          </a:blip>
          <a:stretch>
            <a:fillRect/>
          </a:stretch>
        </p:blipFill>
        <p:spPr>
          <a:xfrm>
            <a:off x="5410200" y="990600"/>
            <a:ext cx="3075940" cy="2234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1T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6216650" y="3327400"/>
            <a:ext cx="1463040" cy="30378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300470" y="3429000"/>
            <a:ext cx="1295400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FADC125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00470" y="5791200"/>
            <a:ext cx="1295400" cy="36933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F1-TDC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4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247"/>
          <p:cNvGrpSpPr/>
          <p:nvPr/>
        </p:nvGrpSpPr>
        <p:grpSpPr>
          <a:xfrm>
            <a:off x="5715000" y="41148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49" name="Rectangle 248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50" name="Rectangle 249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TI</a:t>
              </a:r>
            </a:p>
          </p:txBody>
        </p:sp>
        <p:sp>
          <p:nvSpPr>
            <p:cNvPr id="252" name="Rectangle 251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7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grpSp>
        <p:nvGrpSpPr>
          <p:cNvPr id="8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9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sp>
        <p:nvSpPr>
          <p:cNvPr id="241" name="Rectangular Callout 240"/>
          <p:cNvSpPr/>
          <p:nvPr/>
        </p:nvSpPr>
        <p:spPr bwMode="auto">
          <a:xfrm>
            <a:off x="6096000" y="4648200"/>
            <a:ext cx="2819400" cy="1600200"/>
          </a:xfrm>
          <a:prstGeom prst="wedgeRectCallout">
            <a:avLst>
              <a:gd name="adj1" fmla="val 14608"/>
              <a:gd name="adj2" fmla="val -157651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Trigger</a:t>
            </a: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 Supervisor</a:t>
            </a:r>
            <a:endParaRPr lang="en-US" sz="16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Calculate 8 bit trigger types from 32 bit trigger pattern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Prescale triggers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Transfer trigger and sync signal to TD (16 bit total)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2" name="Striped Right Arrow 241"/>
          <p:cNvSpPr/>
          <p:nvPr/>
        </p:nvSpPr>
        <p:spPr bwMode="auto">
          <a:xfrm rot="10800000">
            <a:off x="7010400" y="2514600"/>
            <a:ext cx="9144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3" name="Rectangular Callout 242"/>
          <p:cNvSpPr/>
          <p:nvPr/>
        </p:nvSpPr>
        <p:spPr bwMode="auto">
          <a:xfrm>
            <a:off x="6096000" y="3810000"/>
            <a:ext cx="2819400" cy="609600"/>
          </a:xfrm>
          <a:prstGeom prst="wedgeRectCallout">
            <a:avLst>
              <a:gd name="adj1" fmla="val -897"/>
              <a:gd name="adj2" fmla="val -235355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bit @ 62.5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1 Gbps</a:t>
            </a:r>
          </a:p>
        </p:txBody>
      </p:sp>
      <p:sp>
        <p:nvSpPr>
          <p:cNvPr id="239" name="Rectangular Callout 238"/>
          <p:cNvSpPr/>
          <p:nvPr/>
        </p:nvSpPr>
        <p:spPr bwMode="auto">
          <a:xfrm>
            <a:off x="304800" y="3810000"/>
            <a:ext cx="2819400" cy="1066800"/>
          </a:xfrm>
          <a:prstGeom prst="wedgeRectCallout">
            <a:avLst>
              <a:gd name="adj1" fmla="val 150981"/>
              <a:gd name="adj2" fmla="val -138032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Trigger Distribution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Distribute trigger, clock and synchronize signals to TI in each Crate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44" name="Rectangular Callout 243"/>
          <p:cNvSpPr/>
          <p:nvPr/>
        </p:nvSpPr>
        <p:spPr bwMode="auto">
          <a:xfrm>
            <a:off x="304800" y="5638800"/>
            <a:ext cx="2819400" cy="609600"/>
          </a:xfrm>
          <a:prstGeom prst="wedgeRectCallout">
            <a:avLst>
              <a:gd name="adj1" fmla="val 142330"/>
              <a:gd name="adj2" fmla="val -356439"/>
            </a:avLst>
          </a:prstGeom>
          <a:solidFill>
            <a:schemeClr val="accent5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</a:rPr>
              <a:t>Fiber Optics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16 bit @ 62.5 MHz: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1 G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bps</a:t>
            </a:r>
          </a:p>
        </p:txBody>
      </p:sp>
      <p:grpSp>
        <p:nvGrpSpPr>
          <p:cNvPr id="10" name="Group 233"/>
          <p:cNvGrpSpPr/>
          <p:nvPr/>
        </p:nvGrpSpPr>
        <p:grpSpPr>
          <a:xfrm>
            <a:off x="23622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37" name="Rectangle 236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240" name="Rectangle 239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+mj-lt"/>
                </a:rPr>
                <a:t>GTP</a:t>
              </a:r>
            </a:p>
          </p:txBody>
        </p:sp>
        <p:sp>
          <p:nvSpPr>
            <p:cNvPr id="246" name="Rectangle 245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35" name="Date Placeholder 234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236" name="Footer Placeholder 23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234" name="Slide Number Placeholder 2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63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angle 237"/>
          <p:cNvSpPr/>
          <p:nvPr/>
        </p:nvSpPr>
        <p:spPr bwMode="auto">
          <a:xfrm>
            <a:off x="304800" y="3810000"/>
            <a:ext cx="28194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VME Readout Controller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Gigabit ethernet</a:t>
            </a:r>
          </a:p>
        </p:txBody>
      </p:sp>
      <p:grpSp>
        <p:nvGrpSpPr>
          <p:cNvPr id="3" name="Group 369"/>
          <p:cNvGrpSpPr/>
          <p:nvPr/>
        </p:nvGrpSpPr>
        <p:grpSpPr>
          <a:xfrm>
            <a:off x="5410200" y="1447800"/>
            <a:ext cx="2743200" cy="2057400"/>
            <a:chOff x="5410200" y="1447800"/>
            <a:chExt cx="2743200" cy="2057400"/>
          </a:xfrm>
        </p:grpSpPr>
        <p:grpSp>
          <p:nvGrpSpPr>
            <p:cNvPr id="4" name="Group 233"/>
            <p:cNvGrpSpPr/>
            <p:nvPr/>
          </p:nvGrpSpPr>
          <p:grpSpPr>
            <a:xfrm>
              <a:off x="5486400" y="1524000"/>
              <a:ext cx="2590800" cy="1905000"/>
              <a:chOff x="5105400" y="1752600"/>
              <a:chExt cx="2590800" cy="1905000"/>
            </a:xfrm>
          </p:grpSpPr>
          <p:sp>
            <p:nvSpPr>
              <p:cNvPr id="122" name="Rectangle 121"/>
              <p:cNvSpPr/>
              <p:nvPr/>
            </p:nvSpPr>
            <p:spPr bwMode="auto">
              <a:xfrm>
                <a:off x="5105400" y="17526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3" name="Rectangle 122"/>
              <p:cNvSpPr/>
              <p:nvPr/>
            </p:nvSpPr>
            <p:spPr bwMode="auto">
              <a:xfrm>
                <a:off x="5181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4" name="Rectangle 123"/>
              <p:cNvSpPr/>
              <p:nvPr/>
            </p:nvSpPr>
            <p:spPr bwMode="auto">
              <a:xfrm>
                <a:off x="5181600" y="19050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25" name="Rectangle 124"/>
              <p:cNvSpPr/>
              <p:nvPr/>
            </p:nvSpPr>
            <p:spPr bwMode="auto">
              <a:xfrm>
                <a:off x="5181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6" name="Rectangle 125"/>
              <p:cNvSpPr/>
              <p:nvPr/>
            </p:nvSpPr>
            <p:spPr bwMode="auto">
              <a:xfrm>
                <a:off x="5334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 bwMode="auto">
              <a:xfrm>
                <a:off x="5334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28" name="Rectangle 127"/>
              <p:cNvSpPr/>
              <p:nvPr/>
            </p:nvSpPr>
            <p:spPr bwMode="auto">
              <a:xfrm>
                <a:off x="5334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 bwMode="auto">
              <a:xfrm>
                <a:off x="5486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 bwMode="auto">
              <a:xfrm>
                <a:off x="5486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131" name="Rectangle 130"/>
              <p:cNvSpPr/>
              <p:nvPr/>
            </p:nvSpPr>
            <p:spPr bwMode="auto">
              <a:xfrm>
                <a:off x="5486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 bwMode="auto">
              <a:xfrm>
                <a:off x="5638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 bwMode="auto">
              <a:xfrm>
                <a:off x="5638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 bwMode="auto">
              <a:xfrm>
                <a:off x="5791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 bwMode="auto">
              <a:xfrm>
                <a:off x="5791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38" name="Rectangle 137"/>
              <p:cNvSpPr/>
              <p:nvPr/>
            </p:nvSpPr>
            <p:spPr bwMode="auto">
              <a:xfrm>
                <a:off x="5943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 bwMode="auto">
              <a:xfrm>
                <a:off x="5943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 bwMode="auto">
              <a:xfrm>
                <a:off x="6096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 bwMode="auto">
              <a:xfrm>
                <a:off x="6096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 bwMode="auto">
              <a:xfrm>
                <a:off x="6248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 bwMode="auto">
              <a:xfrm>
                <a:off x="6248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 bwMode="auto">
              <a:xfrm>
                <a:off x="6400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 bwMode="auto">
              <a:xfrm>
                <a:off x="64008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149" name="Rectangle 148"/>
              <p:cNvSpPr/>
              <p:nvPr/>
            </p:nvSpPr>
            <p:spPr bwMode="auto">
              <a:xfrm>
                <a:off x="6400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0" name="Rectangle 149"/>
              <p:cNvSpPr/>
              <p:nvPr/>
            </p:nvSpPr>
            <p:spPr bwMode="auto">
              <a:xfrm>
                <a:off x="6553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2" name="Rectangle 151"/>
              <p:cNvSpPr/>
              <p:nvPr/>
            </p:nvSpPr>
            <p:spPr bwMode="auto">
              <a:xfrm>
                <a:off x="6553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3" name="Rectangle 152"/>
              <p:cNvSpPr/>
              <p:nvPr/>
            </p:nvSpPr>
            <p:spPr bwMode="auto">
              <a:xfrm>
                <a:off x="6705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5" name="Rectangle 154"/>
              <p:cNvSpPr/>
              <p:nvPr/>
            </p:nvSpPr>
            <p:spPr bwMode="auto">
              <a:xfrm>
                <a:off x="6705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6" name="Rectangle 155"/>
              <p:cNvSpPr/>
              <p:nvPr/>
            </p:nvSpPr>
            <p:spPr bwMode="auto">
              <a:xfrm>
                <a:off x="68580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8" name="Rectangle 157"/>
              <p:cNvSpPr/>
              <p:nvPr/>
            </p:nvSpPr>
            <p:spPr bwMode="auto">
              <a:xfrm>
                <a:off x="68580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59" name="Rectangle 158"/>
              <p:cNvSpPr/>
              <p:nvPr/>
            </p:nvSpPr>
            <p:spPr bwMode="auto">
              <a:xfrm>
                <a:off x="70104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1" name="Rectangle 160"/>
              <p:cNvSpPr/>
              <p:nvPr/>
            </p:nvSpPr>
            <p:spPr bwMode="auto">
              <a:xfrm>
                <a:off x="70104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2" name="Rectangle 161"/>
              <p:cNvSpPr/>
              <p:nvPr/>
            </p:nvSpPr>
            <p:spPr bwMode="auto">
              <a:xfrm>
                <a:off x="71628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4" name="Rectangle 163"/>
              <p:cNvSpPr/>
              <p:nvPr/>
            </p:nvSpPr>
            <p:spPr bwMode="auto">
              <a:xfrm>
                <a:off x="71628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5" name="Rectangle 164"/>
              <p:cNvSpPr/>
              <p:nvPr/>
            </p:nvSpPr>
            <p:spPr bwMode="auto">
              <a:xfrm>
                <a:off x="73152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7" name="Rectangle 166"/>
              <p:cNvSpPr/>
              <p:nvPr/>
            </p:nvSpPr>
            <p:spPr bwMode="auto">
              <a:xfrm>
                <a:off x="73152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8" name="Rectangle 167"/>
              <p:cNvSpPr/>
              <p:nvPr/>
            </p:nvSpPr>
            <p:spPr bwMode="auto">
              <a:xfrm>
                <a:off x="7467600" y="18288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69" name="Rectangle 168"/>
              <p:cNvSpPr/>
              <p:nvPr/>
            </p:nvSpPr>
            <p:spPr bwMode="auto">
              <a:xfrm>
                <a:off x="7467600" y="1905000"/>
                <a:ext cx="152400" cy="13716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TS</a:t>
                </a:r>
              </a:p>
            </p:txBody>
          </p:sp>
          <p:sp>
            <p:nvSpPr>
              <p:cNvPr id="170" name="Rectangle 169"/>
              <p:cNvSpPr/>
              <p:nvPr/>
            </p:nvSpPr>
            <p:spPr bwMode="auto">
              <a:xfrm>
                <a:off x="7467600" y="3276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1" name="Rectangle 170"/>
              <p:cNvSpPr/>
              <p:nvPr/>
            </p:nvSpPr>
            <p:spPr bwMode="auto">
              <a:xfrm>
                <a:off x="5181600" y="33528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23" name="Rectangle 222"/>
              <p:cNvSpPr/>
              <p:nvPr/>
            </p:nvSpPr>
            <p:spPr bwMode="auto">
              <a:xfrm>
                <a:off x="5638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4" name="Rectangle 223"/>
              <p:cNvSpPr/>
              <p:nvPr/>
            </p:nvSpPr>
            <p:spPr bwMode="auto">
              <a:xfrm>
                <a:off x="5791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5" name="Rectangle 224"/>
              <p:cNvSpPr/>
              <p:nvPr/>
            </p:nvSpPr>
            <p:spPr bwMode="auto">
              <a:xfrm>
                <a:off x="5943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6" name="Rectangle 225"/>
              <p:cNvSpPr/>
              <p:nvPr/>
            </p:nvSpPr>
            <p:spPr bwMode="auto">
              <a:xfrm>
                <a:off x="6096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7" name="Rectangle 226"/>
              <p:cNvSpPr/>
              <p:nvPr/>
            </p:nvSpPr>
            <p:spPr bwMode="auto">
              <a:xfrm>
                <a:off x="6553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8" name="Rectangle 227"/>
              <p:cNvSpPr/>
              <p:nvPr/>
            </p:nvSpPr>
            <p:spPr bwMode="auto">
              <a:xfrm>
                <a:off x="67056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29" name="Rectangle 228"/>
              <p:cNvSpPr/>
              <p:nvPr/>
            </p:nvSpPr>
            <p:spPr bwMode="auto">
              <a:xfrm>
                <a:off x="68580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0" name="Rectangle 229"/>
              <p:cNvSpPr/>
              <p:nvPr/>
            </p:nvSpPr>
            <p:spPr bwMode="auto">
              <a:xfrm>
                <a:off x="70104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1" name="Rectangle 230"/>
              <p:cNvSpPr/>
              <p:nvPr/>
            </p:nvSpPr>
            <p:spPr bwMode="auto">
              <a:xfrm>
                <a:off x="71628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2" name="Rectangle 231"/>
              <p:cNvSpPr/>
              <p:nvPr/>
            </p:nvSpPr>
            <p:spPr bwMode="auto">
              <a:xfrm>
                <a:off x="7315200" y="19050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TD</a:t>
                </a:r>
              </a:p>
            </p:txBody>
          </p:sp>
          <p:sp>
            <p:nvSpPr>
              <p:cNvPr id="233" name="Rectangle 232"/>
              <p:cNvSpPr/>
              <p:nvPr/>
            </p:nvSpPr>
            <p:spPr bwMode="auto">
              <a:xfrm>
                <a:off x="6248400" y="19050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</p:grpSp>
        <p:sp>
          <p:nvSpPr>
            <p:cNvPr id="369" name="Rectangle 368"/>
            <p:cNvSpPr/>
            <p:nvPr/>
          </p:nvSpPr>
          <p:spPr bwMode="auto">
            <a:xfrm>
              <a:off x="54102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5" name="Group 375"/>
          <p:cNvGrpSpPr/>
          <p:nvPr/>
        </p:nvGrpSpPr>
        <p:grpSpPr>
          <a:xfrm>
            <a:off x="7696200" y="1600200"/>
            <a:ext cx="152400" cy="1524000"/>
            <a:chOff x="4648200" y="1828800"/>
            <a:chExt cx="152400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73" name="Rectangle 372"/>
            <p:cNvSpPr/>
            <p:nvPr/>
          </p:nvSpPr>
          <p:spPr bwMode="auto">
            <a:xfrm>
              <a:off x="4648200" y="18288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  <p:sp>
          <p:nvSpPr>
            <p:cNvPr id="374" name="Rectangle 373"/>
            <p:cNvSpPr/>
            <p:nvPr/>
          </p:nvSpPr>
          <p:spPr bwMode="auto">
            <a:xfrm>
              <a:off x="4648200" y="1905000"/>
              <a:ext cx="152400" cy="1371600"/>
            </a:xfrm>
            <a:prstGeom prst="rect">
              <a:avLst/>
            </a:prstGeom>
            <a:solidFill>
              <a:srgbClr val="7030A0"/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vert270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100" dirty="0" smtClean="0">
                  <a:solidFill>
                    <a:schemeClr val="bg1"/>
                  </a:solidFill>
                  <a:latin typeface="+mj-lt"/>
                </a:rPr>
                <a:t>TD</a:t>
              </a: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endParaRPr>
            </a:p>
          </p:txBody>
        </p:sp>
        <p:sp>
          <p:nvSpPr>
            <p:cNvPr id="375" name="Rectangle 374"/>
            <p:cNvSpPr/>
            <p:nvPr/>
          </p:nvSpPr>
          <p:spPr bwMode="auto">
            <a:xfrm>
              <a:off x="4648200" y="3276600"/>
              <a:ext cx="152400" cy="76200"/>
            </a:xfrm>
            <a:prstGeom prst="rect">
              <a:avLst/>
            </a:prstGeom>
            <a:solidFill>
              <a:schemeClr val="bg2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6" name="Group 376"/>
          <p:cNvGrpSpPr/>
          <p:nvPr/>
        </p:nvGrpSpPr>
        <p:grpSpPr>
          <a:xfrm>
            <a:off x="1143000" y="1447800"/>
            <a:ext cx="2743200" cy="2057400"/>
            <a:chOff x="1143000" y="1447800"/>
            <a:chExt cx="2743200" cy="2057400"/>
          </a:xfrm>
        </p:grpSpPr>
        <p:grpSp>
          <p:nvGrpSpPr>
            <p:cNvPr id="7" name="Group 251"/>
            <p:cNvGrpSpPr/>
            <p:nvPr/>
          </p:nvGrpSpPr>
          <p:grpSpPr>
            <a:xfrm>
              <a:off x="1219200" y="1524000"/>
              <a:ext cx="2590800" cy="1905000"/>
              <a:chOff x="1219200" y="1524000"/>
              <a:chExt cx="2590800" cy="1905000"/>
            </a:xfrm>
          </p:grpSpPr>
          <p:sp>
            <p:nvSpPr>
              <p:cNvPr id="119" name="Rectangle 118"/>
              <p:cNvSpPr/>
              <p:nvPr/>
            </p:nvSpPr>
            <p:spPr bwMode="auto">
              <a:xfrm>
                <a:off x="1219200" y="15240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0" name="Rectangle 69"/>
              <p:cNvSpPr/>
              <p:nvPr/>
            </p:nvSpPr>
            <p:spPr bwMode="auto">
              <a:xfrm>
                <a:off x="1295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1" name="Rectangle 70"/>
              <p:cNvSpPr/>
              <p:nvPr/>
            </p:nvSpPr>
            <p:spPr bwMode="auto">
              <a:xfrm>
                <a:off x="1295400" y="16764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72" name="Rectangle 71"/>
              <p:cNvSpPr/>
              <p:nvPr/>
            </p:nvSpPr>
            <p:spPr bwMode="auto">
              <a:xfrm>
                <a:off x="1295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3" name="Rectangle 72"/>
              <p:cNvSpPr/>
              <p:nvPr/>
            </p:nvSpPr>
            <p:spPr bwMode="auto">
              <a:xfrm>
                <a:off x="1447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4" name="Rectangle 73"/>
              <p:cNvSpPr/>
              <p:nvPr/>
            </p:nvSpPr>
            <p:spPr bwMode="auto">
              <a:xfrm>
                <a:off x="1447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5" name="Rectangle 74"/>
              <p:cNvSpPr/>
              <p:nvPr/>
            </p:nvSpPr>
            <p:spPr bwMode="auto">
              <a:xfrm>
                <a:off x="1447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 bwMode="auto">
              <a:xfrm>
                <a:off x="1600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 bwMode="auto">
              <a:xfrm>
                <a:off x="1600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78" name="Rectangle 77"/>
              <p:cNvSpPr/>
              <p:nvPr/>
            </p:nvSpPr>
            <p:spPr bwMode="auto">
              <a:xfrm>
                <a:off x="1600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 bwMode="auto">
              <a:xfrm>
                <a:off x="1752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 bwMode="auto">
              <a:xfrm>
                <a:off x="1752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1" name="Rectangle 80"/>
              <p:cNvSpPr/>
              <p:nvPr/>
            </p:nvSpPr>
            <p:spPr bwMode="auto">
              <a:xfrm>
                <a:off x="1752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 bwMode="auto">
              <a:xfrm>
                <a:off x="1905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1905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1905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2057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2057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87" name="Rectangle 86"/>
              <p:cNvSpPr/>
              <p:nvPr/>
            </p:nvSpPr>
            <p:spPr bwMode="auto">
              <a:xfrm>
                <a:off x="2057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209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2209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2209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2362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 bwMode="auto">
              <a:xfrm>
                <a:off x="2362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GTP</a:t>
                </a:r>
              </a:p>
            </p:txBody>
          </p:sp>
          <p:sp>
            <p:nvSpPr>
              <p:cNvPr id="93" name="Rectangle 92"/>
              <p:cNvSpPr/>
              <p:nvPr/>
            </p:nvSpPr>
            <p:spPr bwMode="auto">
              <a:xfrm>
                <a:off x="2362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 bwMode="auto">
              <a:xfrm>
                <a:off x="2514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 bwMode="auto">
              <a:xfrm>
                <a:off x="2514600" y="16764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96" name="Rectangle 95"/>
              <p:cNvSpPr/>
              <p:nvPr/>
            </p:nvSpPr>
            <p:spPr bwMode="auto">
              <a:xfrm>
                <a:off x="2514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7" name="Rectangle 96"/>
              <p:cNvSpPr/>
              <p:nvPr/>
            </p:nvSpPr>
            <p:spPr bwMode="auto">
              <a:xfrm>
                <a:off x="2667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98" name="Rectangle 97"/>
              <p:cNvSpPr/>
              <p:nvPr/>
            </p:nvSpPr>
            <p:spPr bwMode="auto">
              <a:xfrm>
                <a:off x="2667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99" name="Rectangle 98"/>
              <p:cNvSpPr/>
              <p:nvPr/>
            </p:nvSpPr>
            <p:spPr bwMode="auto">
              <a:xfrm>
                <a:off x="2667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0" name="Rectangle 99"/>
              <p:cNvSpPr/>
              <p:nvPr/>
            </p:nvSpPr>
            <p:spPr bwMode="auto">
              <a:xfrm>
                <a:off x="2819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1" name="Rectangle 100"/>
              <p:cNvSpPr/>
              <p:nvPr/>
            </p:nvSpPr>
            <p:spPr bwMode="auto">
              <a:xfrm>
                <a:off x="28194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2" name="Rectangle 101"/>
              <p:cNvSpPr/>
              <p:nvPr/>
            </p:nvSpPr>
            <p:spPr bwMode="auto">
              <a:xfrm>
                <a:off x="2819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3" name="Rectangle 102"/>
              <p:cNvSpPr/>
              <p:nvPr/>
            </p:nvSpPr>
            <p:spPr bwMode="auto">
              <a:xfrm>
                <a:off x="29718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4" name="Rectangle 103"/>
              <p:cNvSpPr/>
              <p:nvPr/>
            </p:nvSpPr>
            <p:spPr bwMode="auto">
              <a:xfrm>
                <a:off x="29718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5" name="Rectangle 104"/>
              <p:cNvSpPr/>
              <p:nvPr/>
            </p:nvSpPr>
            <p:spPr bwMode="auto">
              <a:xfrm>
                <a:off x="29718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 bwMode="auto">
              <a:xfrm>
                <a:off x="31242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7" name="Rectangle 106"/>
              <p:cNvSpPr/>
              <p:nvPr/>
            </p:nvSpPr>
            <p:spPr bwMode="auto">
              <a:xfrm>
                <a:off x="31242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08" name="Rectangle 107"/>
              <p:cNvSpPr/>
              <p:nvPr/>
            </p:nvSpPr>
            <p:spPr bwMode="auto">
              <a:xfrm>
                <a:off x="31242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09" name="Rectangle 108"/>
              <p:cNvSpPr/>
              <p:nvPr/>
            </p:nvSpPr>
            <p:spPr bwMode="auto">
              <a:xfrm>
                <a:off x="32766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0" name="Rectangle 109"/>
              <p:cNvSpPr/>
              <p:nvPr/>
            </p:nvSpPr>
            <p:spPr bwMode="auto">
              <a:xfrm>
                <a:off x="32766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1" name="Rectangle 110"/>
              <p:cNvSpPr/>
              <p:nvPr/>
            </p:nvSpPr>
            <p:spPr bwMode="auto">
              <a:xfrm>
                <a:off x="32766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2" name="Rectangle 111"/>
              <p:cNvSpPr/>
              <p:nvPr/>
            </p:nvSpPr>
            <p:spPr bwMode="auto">
              <a:xfrm>
                <a:off x="34290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3" name="Rectangle 112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  <p:sp>
            <p:nvSpPr>
              <p:cNvPr id="114" name="Rectangle 113"/>
              <p:cNvSpPr/>
              <p:nvPr/>
            </p:nvSpPr>
            <p:spPr bwMode="auto">
              <a:xfrm>
                <a:off x="34290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 bwMode="auto">
              <a:xfrm>
                <a:off x="3581400" y="16002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6" name="Rectangle 115"/>
              <p:cNvSpPr/>
              <p:nvPr/>
            </p:nvSpPr>
            <p:spPr bwMode="auto">
              <a:xfrm>
                <a:off x="3581400" y="16764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117" name="Rectangle 116"/>
              <p:cNvSpPr/>
              <p:nvPr/>
            </p:nvSpPr>
            <p:spPr bwMode="auto">
              <a:xfrm>
                <a:off x="3581400" y="30480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18" name="Rectangle 117"/>
              <p:cNvSpPr/>
              <p:nvPr/>
            </p:nvSpPr>
            <p:spPr bwMode="auto">
              <a:xfrm>
                <a:off x="1295400" y="31242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  <p:sp>
            <p:nvSpPr>
              <p:cNvPr id="251" name="Rectangle 250"/>
              <p:cNvSpPr/>
              <p:nvPr/>
            </p:nvSpPr>
            <p:spPr bwMode="auto">
              <a:xfrm>
                <a:off x="3429000" y="1676400"/>
                <a:ext cx="152400" cy="1371600"/>
              </a:xfrm>
              <a:prstGeom prst="rect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SSP</a:t>
                </a:r>
              </a:p>
            </p:txBody>
          </p:sp>
        </p:grpSp>
        <p:sp>
          <p:nvSpPr>
            <p:cNvPr id="367" name="Rectangle 366"/>
            <p:cNvSpPr/>
            <p:nvPr/>
          </p:nvSpPr>
          <p:spPr bwMode="auto">
            <a:xfrm>
              <a:off x="1143000" y="1447800"/>
              <a:ext cx="2743200" cy="2057400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grpSp>
        <p:nvGrpSpPr>
          <p:cNvPr id="8" name="Group 371"/>
          <p:cNvGrpSpPr/>
          <p:nvPr/>
        </p:nvGrpSpPr>
        <p:grpSpPr>
          <a:xfrm>
            <a:off x="3276600" y="3962400"/>
            <a:ext cx="2743200" cy="2057400"/>
            <a:chOff x="3276600" y="3962400"/>
            <a:chExt cx="2743200" cy="2057400"/>
          </a:xfrm>
        </p:grpSpPr>
        <p:grpSp>
          <p:nvGrpSpPr>
            <p:cNvPr id="9" name="Group 171"/>
            <p:cNvGrpSpPr/>
            <p:nvPr/>
          </p:nvGrpSpPr>
          <p:grpSpPr>
            <a:xfrm>
              <a:off x="3352800" y="4038600"/>
              <a:ext cx="2590800" cy="1905000"/>
              <a:chOff x="3962400" y="1676400"/>
              <a:chExt cx="2590800" cy="1905000"/>
            </a:xfrm>
          </p:grpSpPr>
          <p:sp>
            <p:nvSpPr>
              <p:cNvPr id="173" name="Rectangle 172"/>
              <p:cNvSpPr/>
              <p:nvPr/>
            </p:nvSpPr>
            <p:spPr bwMode="auto">
              <a:xfrm>
                <a:off x="3962400" y="1676400"/>
                <a:ext cx="2590800" cy="1905000"/>
              </a:xfrm>
              <a:prstGeom prst="rect">
                <a:avLst/>
              </a:prstGeom>
              <a:solidFill>
                <a:schemeClr val="bg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4" name="Rectangle 173"/>
              <p:cNvSpPr/>
              <p:nvPr/>
            </p:nvSpPr>
            <p:spPr bwMode="auto">
              <a:xfrm>
                <a:off x="4038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5" name="Rectangle 174"/>
              <p:cNvSpPr/>
              <p:nvPr/>
            </p:nvSpPr>
            <p:spPr bwMode="auto">
              <a:xfrm>
                <a:off x="4038600" y="1828800"/>
                <a:ext cx="152400" cy="1371600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CPU</a:t>
                </a:r>
              </a:p>
            </p:txBody>
          </p:sp>
          <p:sp>
            <p:nvSpPr>
              <p:cNvPr id="176" name="Rectangle 175"/>
              <p:cNvSpPr/>
              <p:nvPr/>
            </p:nvSpPr>
            <p:spPr bwMode="auto">
              <a:xfrm>
                <a:off x="4038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7" name="Rectangle 176"/>
              <p:cNvSpPr/>
              <p:nvPr/>
            </p:nvSpPr>
            <p:spPr bwMode="auto">
              <a:xfrm>
                <a:off x="4191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78" name="Rectangle 177"/>
              <p:cNvSpPr/>
              <p:nvPr/>
            </p:nvSpPr>
            <p:spPr bwMode="auto">
              <a:xfrm>
                <a:off x="4191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79" name="Rectangle 178"/>
              <p:cNvSpPr/>
              <p:nvPr/>
            </p:nvSpPr>
            <p:spPr bwMode="auto">
              <a:xfrm>
                <a:off x="4191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0" name="Rectangle 179"/>
              <p:cNvSpPr/>
              <p:nvPr/>
            </p:nvSpPr>
            <p:spPr bwMode="auto">
              <a:xfrm>
                <a:off x="4343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1" name="Rectangle 180"/>
              <p:cNvSpPr/>
              <p:nvPr/>
            </p:nvSpPr>
            <p:spPr bwMode="auto">
              <a:xfrm>
                <a:off x="4343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2" name="Rectangle 181"/>
              <p:cNvSpPr/>
              <p:nvPr/>
            </p:nvSpPr>
            <p:spPr bwMode="auto">
              <a:xfrm>
                <a:off x="4343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3" name="Rectangle 182"/>
              <p:cNvSpPr/>
              <p:nvPr/>
            </p:nvSpPr>
            <p:spPr bwMode="auto">
              <a:xfrm>
                <a:off x="4495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4" name="Rectangle 183"/>
              <p:cNvSpPr/>
              <p:nvPr/>
            </p:nvSpPr>
            <p:spPr bwMode="auto">
              <a:xfrm>
                <a:off x="4495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5" name="Rectangle 184"/>
              <p:cNvSpPr/>
              <p:nvPr/>
            </p:nvSpPr>
            <p:spPr bwMode="auto">
              <a:xfrm>
                <a:off x="4495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6" name="Rectangle 185"/>
              <p:cNvSpPr/>
              <p:nvPr/>
            </p:nvSpPr>
            <p:spPr bwMode="auto">
              <a:xfrm>
                <a:off x="4648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7" name="Rectangle 186"/>
              <p:cNvSpPr/>
              <p:nvPr/>
            </p:nvSpPr>
            <p:spPr bwMode="auto">
              <a:xfrm>
                <a:off x="4648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88" name="Rectangle 187"/>
              <p:cNvSpPr/>
              <p:nvPr/>
            </p:nvSpPr>
            <p:spPr bwMode="auto">
              <a:xfrm>
                <a:off x="4648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89" name="Rectangle 188"/>
              <p:cNvSpPr/>
              <p:nvPr/>
            </p:nvSpPr>
            <p:spPr bwMode="auto">
              <a:xfrm>
                <a:off x="4800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0" name="Rectangle 189"/>
              <p:cNvSpPr/>
              <p:nvPr/>
            </p:nvSpPr>
            <p:spPr bwMode="auto">
              <a:xfrm>
                <a:off x="4800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1" name="Rectangle 190"/>
              <p:cNvSpPr/>
              <p:nvPr/>
            </p:nvSpPr>
            <p:spPr bwMode="auto">
              <a:xfrm>
                <a:off x="4800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2" name="Rectangle 191"/>
              <p:cNvSpPr/>
              <p:nvPr/>
            </p:nvSpPr>
            <p:spPr bwMode="auto">
              <a:xfrm>
                <a:off x="4953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3" name="Rectangle 192"/>
              <p:cNvSpPr/>
              <p:nvPr/>
            </p:nvSpPr>
            <p:spPr bwMode="auto">
              <a:xfrm>
                <a:off x="4953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194" name="Rectangle 193"/>
              <p:cNvSpPr/>
              <p:nvPr/>
            </p:nvSpPr>
            <p:spPr bwMode="auto">
              <a:xfrm>
                <a:off x="4953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5" name="Rectangle 194"/>
              <p:cNvSpPr/>
              <p:nvPr/>
            </p:nvSpPr>
            <p:spPr bwMode="auto">
              <a:xfrm>
                <a:off x="5105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6" name="Rectangle 195"/>
              <p:cNvSpPr/>
              <p:nvPr/>
            </p:nvSpPr>
            <p:spPr bwMode="auto">
              <a:xfrm>
                <a:off x="5105400" y="1828800"/>
                <a:ext cx="152400" cy="1371600"/>
              </a:xfrm>
              <a:prstGeom prst="rect">
                <a:avLst/>
              </a:prstGeom>
              <a:solidFill>
                <a:srgbClr val="92D05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CTP</a:t>
                </a:r>
              </a:p>
            </p:txBody>
          </p:sp>
          <p:sp>
            <p:nvSpPr>
              <p:cNvPr id="197" name="Rectangle 196"/>
              <p:cNvSpPr/>
              <p:nvPr/>
            </p:nvSpPr>
            <p:spPr bwMode="auto">
              <a:xfrm>
                <a:off x="5105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8" name="Rectangle 197"/>
              <p:cNvSpPr/>
              <p:nvPr/>
            </p:nvSpPr>
            <p:spPr bwMode="auto">
              <a:xfrm>
                <a:off x="5257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199" name="Rectangle 198"/>
              <p:cNvSpPr/>
              <p:nvPr/>
            </p:nvSpPr>
            <p:spPr bwMode="auto">
              <a:xfrm>
                <a:off x="5257800" y="1828800"/>
                <a:ext cx="152400" cy="1371600"/>
              </a:xfrm>
              <a:prstGeom prst="rect">
                <a:avLst/>
              </a:prstGeom>
              <a:solidFill>
                <a:srgbClr val="FFC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SD</a:t>
                </a:r>
              </a:p>
            </p:txBody>
          </p:sp>
          <p:sp>
            <p:nvSpPr>
              <p:cNvPr id="200" name="Rectangle 199"/>
              <p:cNvSpPr/>
              <p:nvPr/>
            </p:nvSpPr>
            <p:spPr bwMode="auto">
              <a:xfrm>
                <a:off x="5257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1" name="Rectangle 200"/>
              <p:cNvSpPr/>
              <p:nvPr/>
            </p:nvSpPr>
            <p:spPr bwMode="auto">
              <a:xfrm>
                <a:off x="5410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2" name="Rectangle 201"/>
              <p:cNvSpPr/>
              <p:nvPr/>
            </p:nvSpPr>
            <p:spPr bwMode="auto">
              <a:xfrm>
                <a:off x="5410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3" name="Rectangle 202"/>
              <p:cNvSpPr/>
              <p:nvPr/>
            </p:nvSpPr>
            <p:spPr bwMode="auto">
              <a:xfrm>
                <a:off x="5410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4" name="Rectangle 203"/>
              <p:cNvSpPr/>
              <p:nvPr/>
            </p:nvSpPr>
            <p:spPr bwMode="auto">
              <a:xfrm>
                <a:off x="5562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5" name="Rectangle 204"/>
              <p:cNvSpPr/>
              <p:nvPr/>
            </p:nvSpPr>
            <p:spPr bwMode="auto">
              <a:xfrm>
                <a:off x="55626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6" name="Rectangle 205"/>
              <p:cNvSpPr/>
              <p:nvPr/>
            </p:nvSpPr>
            <p:spPr bwMode="auto">
              <a:xfrm>
                <a:off x="5562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7" name="Rectangle 206"/>
              <p:cNvSpPr/>
              <p:nvPr/>
            </p:nvSpPr>
            <p:spPr bwMode="auto">
              <a:xfrm>
                <a:off x="57150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08" name="Rectangle 207"/>
              <p:cNvSpPr/>
              <p:nvPr/>
            </p:nvSpPr>
            <p:spPr bwMode="auto">
              <a:xfrm>
                <a:off x="57150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09" name="Rectangle 208"/>
              <p:cNvSpPr/>
              <p:nvPr/>
            </p:nvSpPr>
            <p:spPr bwMode="auto">
              <a:xfrm>
                <a:off x="57150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0" name="Rectangle 209"/>
              <p:cNvSpPr/>
              <p:nvPr/>
            </p:nvSpPr>
            <p:spPr bwMode="auto">
              <a:xfrm>
                <a:off x="58674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1" name="Rectangle 210"/>
              <p:cNvSpPr/>
              <p:nvPr/>
            </p:nvSpPr>
            <p:spPr bwMode="auto">
              <a:xfrm>
                <a:off x="58674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2" name="Rectangle 211"/>
              <p:cNvSpPr/>
              <p:nvPr/>
            </p:nvSpPr>
            <p:spPr bwMode="auto">
              <a:xfrm>
                <a:off x="58674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3" name="Rectangle 212"/>
              <p:cNvSpPr/>
              <p:nvPr/>
            </p:nvSpPr>
            <p:spPr bwMode="auto">
              <a:xfrm>
                <a:off x="60198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4" name="Rectangle 213"/>
              <p:cNvSpPr/>
              <p:nvPr/>
            </p:nvSpPr>
            <p:spPr bwMode="auto">
              <a:xfrm>
                <a:off x="60198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5" name="Rectangle 214"/>
              <p:cNvSpPr/>
              <p:nvPr/>
            </p:nvSpPr>
            <p:spPr bwMode="auto">
              <a:xfrm>
                <a:off x="60198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6" name="Rectangle 215"/>
              <p:cNvSpPr/>
              <p:nvPr/>
            </p:nvSpPr>
            <p:spPr bwMode="auto">
              <a:xfrm>
                <a:off x="61722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7" name="Rectangle 216"/>
              <p:cNvSpPr/>
              <p:nvPr/>
            </p:nvSpPr>
            <p:spPr bwMode="auto">
              <a:xfrm>
                <a:off x="6172200" y="1828800"/>
                <a:ext cx="152400" cy="1371600"/>
              </a:xfrm>
              <a:prstGeom prst="rect">
                <a:avLst/>
              </a:prstGeom>
              <a:solidFill>
                <a:srgbClr val="00B0F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effectLst/>
                    <a:latin typeface="+mj-lt"/>
                  </a:rPr>
                  <a:t>FADC</a:t>
                </a:r>
              </a:p>
            </p:txBody>
          </p:sp>
          <p:sp>
            <p:nvSpPr>
              <p:cNvPr id="218" name="Rectangle 217"/>
              <p:cNvSpPr/>
              <p:nvPr/>
            </p:nvSpPr>
            <p:spPr bwMode="auto">
              <a:xfrm>
                <a:off x="61722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19" name="Rectangle 218"/>
              <p:cNvSpPr/>
              <p:nvPr/>
            </p:nvSpPr>
            <p:spPr bwMode="auto">
              <a:xfrm>
                <a:off x="6324600" y="17526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0" name="Rectangle 219"/>
              <p:cNvSpPr/>
              <p:nvPr/>
            </p:nvSpPr>
            <p:spPr bwMode="auto">
              <a:xfrm>
                <a:off x="6324600" y="1828800"/>
                <a:ext cx="152400" cy="1371600"/>
              </a:xfrm>
              <a:prstGeom prst="rect">
                <a:avLst/>
              </a:prstGeom>
              <a:solidFill>
                <a:srgbClr val="7030A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vert270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100" b="0" i="0" u="none" strike="noStrike" cap="none" normalizeH="0" baseline="0" dirty="0" smtClean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+mj-lt"/>
                  </a:rPr>
                  <a:t>TI</a:t>
                </a:r>
              </a:p>
            </p:txBody>
          </p:sp>
          <p:sp>
            <p:nvSpPr>
              <p:cNvPr id="221" name="Rectangle 220"/>
              <p:cNvSpPr/>
              <p:nvPr/>
            </p:nvSpPr>
            <p:spPr bwMode="auto">
              <a:xfrm>
                <a:off x="6324600" y="3200400"/>
                <a:ext cx="152400" cy="76200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"/>
                </a:endParaRPr>
              </a:p>
            </p:txBody>
          </p:sp>
          <p:sp>
            <p:nvSpPr>
              <p:cNvPr id="222" name="Rectangle 221"/>
              <p:cNvSpPr/>
              <p:nvPr/>
            </p:nvSpPr>
            <p:spPr bwMode="auto">
              <a:xfrm>
                <a:off x="4038600" y="3276600"/>
                <a:ext cx="2438400" cy="228600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VXS Crate</a:t>
                </a:r>
              </a:p>
            </p:txBody>
          </p:sp>
        </p:grpSp>
        <p:sp>
          <p:nvSpPr>
            <p:cNvPr id="371" name="Rectangle 370"/>
            <p:cNvSpPr/>
            <p:nvPr/>
          </p:nvSpPr>
          <p:spPr bwMode="auto">
            <a:xfrm>
              <a:off x="3276600" y="3962400"/>
              <a:ext cx="2743200" cy="205740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/>
              </a:endParaRPr>
            </a:p>
          </p:txBody>
        </p:sp>
      </p:grpSp>
      <p:cxnSp>
        <p:nvCxnSpPr>
          <p:cNvPr id="261" name="Elbow Connector 260"/>
          <p:cNvCxnSpPr>
            <a:stCxn id="232" idx="2"/>
            <a:endCxn id="220" idx="0"/>
          </p:cNvCxnSpPr>
          <p:nvPr/>
        </p:nvCxnSpPr>
        <p:spPr bwMode="auto">
          <a:xfrm rot="5400000">
            <a:off x="6210300" y="2628900"/>
            <a:ext cx="1143000" cy="19812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L1 Trigger Diagram</a:t>
            </a:r>
            <a:endParaRPr lang="en-US" dirty="0"/>
          </a:p>
        </p:txBody>
      </p:sp>
      <p:sp>
        <p:nvSpPr>
          <p:cNvPr id="248" name="Rectangular Callout 247"/>
          <p:cNvSpPr/>
          <p:nvPr/>
        </p:nvSpPr>
        <p:spPr bwMode="auto">
          <a:xfrm>
            <a:off x="304800" y="5105400"/>
            <a:ext cx="2819400" cy="1143000"/>
          </a:xfrm>
          <a:prstGeom prst="wedgeRectCallout">
            <a:avLst>
              <a:gd name="adj1" fmla="val 105813"/>
              <a:gd name="adj2" fmla="val -39990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Signal Distribution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Distribute 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common signals to all modules: busy, sync</a:t>
            </a:r>
            <a:r>
              <a:rPr lang="en-US" sz="1600" dirty="0" smtClean="0"/>
              <a:t> and</a:t>
            </a: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trigger 1/2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58" name="Elbow Connector 257"/>
          <p:cNvCxnSpPr>
            <a:stCxn id="92" idx="0"/>
            <a:endCxn id="169" idx="0"/>
          </p:cNvCxnSpPr>
          <p:nvPr/>
        </p:nvCxnSpPr>
        <p:spPr bwMode="auto">
          <a:xfrm rot="5400000" flipH="1" flipV="1">
            <a:off x="5181600" y="-1066800"/>
            <a:ext cx="1588" cy="5486400"/>
          </a:xfrm>
          <a:prstGeom prst="bentConnector3">
            <a:avLst>
              <a:gd name="adj1" fmla="val 26883132"/>
            </a:avLst>
          </a:prstGeom>
          <a:solidFill>
            <a:schemeClr val="accent1"/>
          </a:solidFill>
          <a:ln w="38100" cap="flat" cmpd="sng" algn="ctr">
            <a:solidFill>
              <a:schemeClr val="accent6">
                <a:lumMod val="75000"/>
                <a:alpha val="25000"/>
              </a:schemeClr>
            </a:solidFill>
            <a:prstDash val="solid"/>
            <a:round/>
            <a:headEnd type="oval" w="med" len="med"/>
            <a:tailEnd type="arrow"/>
          </a:ln>
          <a:effectLst/>
        </p:spPr>
      </p:cxnSp>
      <p:cxnSp>
        <p:nvCxnSpPr>
          <p:cNvPr id="245" name="Elbow Connector 244"/>
          <p:cNvCxnSpPr>
            <a:stCxn id="196" idx="0"/>
            <a:endCxn id="74" idx="2"/>
          </p:cNvCxnSpPr>
          <p:nvPr/>
        </p:nvCxnSpPr>
        <p:spPr bwMode="auto">
          <a:xfrm rot="16200000" flipV="1">
            <a:off x="2476500" y="2095500"/>
            <a:ext cx="1143000" cy="3048000"/>
          </a:xfrm>
          <a:prstGeom prst="bentConnector3">
            <a:avLst>
              <a:gd name="adj1" fmla="val 49036"/>
            </a:avLst>
          </a:prstGeom>
          <a:solidFill>
            <a:schemeClr val="accent1"/>
          </a:solidFill>
          <a:ln w="28575" cap="flat" cmpd="sng" algn="ctr">
            <a:solidFill>
              <a:srgbClr val="0070C0">
                <a:alpha val="25000"/>
              </a:srgbClr>
            </a:solidFill>
            <a:prstDash val="solid"/>
            <a:round/>
            <a:headEnd type="oval" w="med" len="med"/>
            <a:tailEnd type="arrow"/>
          </a:ln>
          <a:effectLst/>
        </p:spPr>
      </p:cxnSp>
      <p:sp>
        <p:nvSpPr>
          <p:cNvPr id="234" name="Striped Right Arrow 233"/>
          <p:cNvSpPr/>
          <p:nvPr/>
        </p:nvSpPr>
        <p:spPr bwMode="auto">
          <a:xfrm rot="10800000">
            <a:off x="4724400" y="5181600"/>
            <a:ext cx="1066800" cy="304800"/>
          </a:xfrm>
          <a:prstGeom prst="stripedRightArrow">
            <a:avLst>
              <a:gd name="adj1" fmla="val 50000"/>
              <a:gd name="adj2" fmla="val 89759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sp>
        <p:nvSpPr>
          <p:cNvPr id="240" name="Rectangular Callout 239"/>
          <p:cNvSpPr/>
          <p:nvPr/>
        </p:nvSpPr>
        <p:spPr bwMode="auto">
          <a:xfrm>
            <a:off x="6096000" y="5638800"/>
            <a:ext cx="2819400" cy="609600"/>
          </a:xfrm>
          <a:prstGeom prst="wedgeRectCallout">
            <a:avLst>
              <a:gd name="adj1" fmla="val -77523"/>
              <a:gd name="adj2" fmla="val -100838"/>
            </a:avLst>
          </a:prstGeom>
          <a:solidFill>
            <a:schemeClr val="accent6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</a:rPr>
              <a:t>VXS Serial Link</a:t>
            </a:r>
          </a:p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4 bit @ 250 MHz: 1 Gbps</a:t>
            </a:r>
          </a:p>
        </p:txBody>
      </p:sp>
      <p:sp>
        <p:nvSpPr>
          <p:cNvPr id="250" name="Rectangular Callout 249"/>
          <p:cNvSpPr/>
          <p:nvPr/>
        </p:nvSpPr>
        <p:spPr bwMode="auto">
          <a:xfrm>
            <a:off x="6096000" y="3810000"/>
            <a:ext cx="2819400" cy="1371600"/>
          </a:xfrm>
          <a:prstGeom prst="wedgeRectCallout">
            <a:avLst>
              <a:gd name="adj1" fmla="val -61798"/>
              <a:gd name="adj2" fmla="val -3105"/>
            </a:avLst>
          </a:prstGeom>
          <a:solidFill>
            <a:schemeClr val="accent4">
              <a:lumMod val="40000"/>
              <a:lumOff val="60000"/>
              <a:alpha val="80000"/>
            </a:schemeClr>
          </a:solidFill>
          <a:ln w="9525" cap="flat" cmpd="sng" algn="ctr">
            <a:solidFill>
              <a:schemeClr val="accent4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</a:rPr>
              <a:t>Trigger Interface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1600" dirty="0" smtClean="0"/>
              <a:t> Receive trigger, clock and sync signals from TD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600" dirty="0" smtClean="0"/>
              <a:t>Make crate trigger decision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Pass signals to SD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35" name="Left Arrow 234"/>
          <p:cNvSpPr/>
          <p:nvPr/>
        </p:nvSpPr>
        <p:spPr bwMode="auto">
          <a:xfrm>
            <a:off x="2667000" y="4267200"/>
            <a:ext cx="838200" cy="381000"/>
          </a:xfrm>
          <a:prstGeom prst="leftArrow">
            <a:avLst>
              <a:gd name="adj1" fmla="val 50000"/>
              <a:gd name="adj2" fmla="val 68589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"/>
            </a:endParaRPr>
          </a:p>
        </p:txBody>
      </p:sp>
      <p:pic>
        <p:nvPicPr>
          <p:cNvPr id="239" name="Picture 238" descr="TI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626843" y="1402357"/>
            <a:ext cx="2103120" cy="1584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1" name="TextBox 240"/>
          <p:cNvSpPr txBox="1"/>
          <p:nvPr/>
        </p:nvSpPr>
        <p:spPr>
          <a:xfrm>
            <a:off x="4267200" y="3352800"/>
            <a:ext cx="914400" cy="3693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dirty="0" smtClean="0"/>
              <a:t>TID</a:t>
            </a:r>
            <a:endParaRPr lang="en-US" dirty="0"/>
          </a:p>
        </p:txBody>
      </p:sp>
      <p:sp>
        <p:nvSpPr>
          <p:cNvPr id="236" name="Date Placeholder 235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237" name="Footer Placeholder 236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242" name="Slide Number Placeholder 2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64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6123" t="19358" r="10864" b="20199"/>
          <a:stretch>
            <a:fillRect/>
          </a:stretch>
        </p:blipFill>
        <p:spPr bwMode="auto">
          <a:xfrm>
            <a:off x="0" y="1066800"/>
            <a:ext cx="4588162" cy="2585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detector.pd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493896"/>
            <a:ext cx="5437619" cy="3830704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rot="5400000">
            <a:off x="7353300" y="4229100"/>
            <a:ext cx="14478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077995" y="2667000"/>
            <a:ext cx="819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i="1" dirty="0" smtClean="0">
                <a:latin typeface="Arial"/>
                <a:cs typeface="Arial"/>
              </a:rPr>
              <a:t>TOF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time of flight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>
            <a:stCxn id="11" idx="2"/>
          </p:cNvCxnSpPr>
          <p:nvPr/>
        </p:nvCxnSpPr>
        <p:spPr>
          <a:xfrm rot="5400000">
            <a:off x="8048092" y="3066235"/>
            <a:ext cx="469662" cy="409856"/>
          </a:xfrm>
          <a:prstGeom prst="straightConnector1">
            <a:avLst/>
          </a:prstGeom>
          <a:ln w="3175" cmpd="sng">
            <a:solidFill>
              <a:schemeClr val="tx1">
                <a:lumMod val="85000"/>
                <a:lumOff val="15000"/>
              </a:schemeClr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nip Same Side Corner Rectangle 14"/>
          <p:cNvSpPr/>
          <p:nvPr/>
        </p:nvSpPr>
        <p:spPr>
          <a:xfrm rot="5400000">
            <a:off x="5100358" y="3992286"/>
            <a:ext cx="102867" cy="466017"/>
          </a:xfrm>
          <a:prstGeom prst="snip2SameRect">
            <a:avLst>
              <a:gd name="adj1" fmla="val 30081"/>
              <a:gd name="adj2" fmla="val 0"/>
            </a:avLst>
          </a:prstGeom>
          <a:solidFill>
            <a:schemeClr val="tx1">
              <a:lumMod val="75000"/>
              <a:lumOff val="25000"/>
              <a:alpha val="49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429000" y="332132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i="1" dirty="0" smtClean="0">
                <a:latin typeface="Arial"/>
                <a:cs typeface="Arial"/>
              </a:rPr>
              <a:t>SC</a:t>
            </a:r>
          </a:p>
          <a:p>
            <a:pPr algn="ctr"/>
            <a:r>
              <a:rPr 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start counter</a:t>
            </a:r>
            <a:endParaRPr lang="en-US" sz="9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91256" y="3658394"/>
            <a:ext cx="901047" cy="563290"/>
          </a:xfrm>
          <a:prstGeom prst="straightConnector1">
            <a:avLst/>
          </a:prstGeom>
          <a:ln w="3175" cmpd="sng">
            <a:solidFill>
              <a:schemeClr val="tx1">
                <a:lumMod val="85000"/>
                <a:lumOff val="15000"/>
              </a:schemeClr>
            </a:solidFill>
            <a:tailEnd type="triangle" w="sm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283199" y="1066800"/>
            <a:ext cx="37592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/>
              <a:t> 2.2T superconducting solenoidal magnet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Fixed target (LH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)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10</a:t>
            </a:r>
            <a:r>
              <a:rPr lang="en-US" sz="1600" baseline="30000" dirty="0" smtClean="0"/>
              <a:t>8</a:t>
            </a:r>
            <a:r>
              <a:rPr lang="en-US" sz="1600" dirty="0" smtClean="0"/>
              <a:t> tagged </a:t>
            </a:r>
            <a:r>
              <a:rPr lang="en-US" sz="1600" dirty="0" smtClean="0">
                <a:latin typeface="Symbol" charset="2"/>
                <a:cs typeface="Symbol" charset="2"/>
              </a:rPr>
              <a:t>g</a:t>
            </a:r>
            <a:r>
              <a:rPr lang="en-US" sz="1600" dirty="0" smtClean="0"/>
              <a:t>/s (8.4-9.0GeV)</a:t>
            </a:r>
          </a:p>
          <a:p>
            <a:pPr>
              <a:buFont typeface="Arial"/>
              <a:buChar char="•"/>
            </a:pPr>
            <a:r>
              <a:rPr lang="en-US" sz="1600" dirty="0" smtClean="0"/>
              <a:t> hermetic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3137343" y="805190"/>
            <a:ext cx="872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 smtClean="0"/>
              <a:t>2.2 Tesla</a:t>
            </a:r>
          </a:p>
          <a:p>
            <a:pPr algn="ctr"/>
            <a:r>
              <a:rPr lang="en-US" sz="1400" b="1" i="1" dirty="0" smtClean="0"/>
              <a:t>Solenoid</a:t>
            </a:r>
            <a:endParaRPr lang="en-US" sz="1400" b="1" i="1" dirty="0"/>
          </a:p>
        </p:txBody>
      </p:sp>
      <p:cxnSp>
        <p:nvCxnSpPr>
          <p:cNvPr id="24" name="Straight Arrow Connector 23"/>
          <p:cNvCxnSpPr/>
          <p:nvPr/>
        </p:nvCxnSpPr>
        <p:spPr>
          <a:xfrm rot="5400000">
            <a:off x="2529620" y="1478930"/>
            <a:ext cx="913798" cy="6127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54"/>
          <p:cNvGrpSpPr/>
          <p:nvPr/>
        </p:nvGrpSpPr>
        <p:grpSpPr>
          <a:xfrm>
            <a:off x="274125" y="3657600"/>
            <a:ext cx="6641025" cy="882646"/>
            <a:chOff x="274125" y="3657600"/>
            <a:chExt cx="6641025" cy="882646"/>
          </a:xfrm>
        </p:grpSpPr>
        <p:sp>
          <p:nvSpPr>
            <p:cNvPr id="48" name="Rectangle 47"/>
            <p:cNvSpPr/>
            <p:nvPr/>
          </p:nvSpPr>
          <p:spPr>
            <a:xfrm>
              <a:off x="274125" y="3657600"/>
              <a:ext cx="3026198" cy="800220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24550" y="3914775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238875" y="3916039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559550" y="3916039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861175" y="3916039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924550" y="4254497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238875" y="4254497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559550" y="4254497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861175" y="4251328"/>
              <a:ext cx="53975" cy="285749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4867276" y="3914775"/>
              <a:ext cx="987424" cy="250825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867276" y="4286252"/>
              <a:ext cx="987424" cy="250825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" name="Group 50"/>
          <p:cNvGrpSpPr/>
          <p:nvPr/>
        </p:nvGrpSpPr>
        <p:grpSpPr>
          <a:xfrm>
            <a:off x="490483" y="3585839"/>
            <a:ext cx="8015342" cy="1705572"/>
            <a:chOff x="490483" y="3585839"/>
            <a:chExt cx="8015342" cy="1705572"/>
          </a:xfrm>
        </p:grpSpPr>
        <p:sp>
          <p:nvSpPr>
            <p:cNvPr id="50" name="Rectangle 49"/>
            <p:cNvSpPr/>
            <p:nvPr/>
          </p:nvSpPr>
          <p:spPr>
            <a:xfrm>
              <a:off x="490483" y="4572000"/>
              <a:ext cx="3255095" cy="719411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883150" y="3756024"/>
              <a:ext cx="2070100" cy="142875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883150" y="4559300"/>
              <a:ext cx="2070100" cy="142875"/>
            </a:xfrm>
            <a:prstGeom prst="rect">
              <a:avLst/>
            </a:prstGeom>
            <a:solidFill>
              <a:srgbClr val="FFFF00">
                <a:alpha val="35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8124825" y="3585839"/>
              <a:ext cx="381000" cy="1278261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521620" y="4572000"/>
            <a:ext cx="30636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90"/>
                </a:solidFill>
              </a:rPr>
              <a:t>Calorimetry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Barrel Calorimeter (lead, fiber sandwich)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Forward Calorimeter (lead-glass blocks)</a:t>
            </a:r>
            <a:endParaRPr lang="en-US" sz="1200" dirty="0"/>
          </a:p>
        </p:txBody>
      </p:sp>
      <p:grpSp>
        <p:nvGrpSpPr>
          <p:cNvPr id="4" name="Group 52"/>
          <p:cNvGrpSpPr/>
          <p:nvPr/>
        </p:nvGrpSpPr>
        <p:grpSpPr>
          <a:xfrm>
            <a:off x="1006365" y="3505994"/>
            <a:ext cx="7090361" cy="2729826"/>
            <a:chOff x="1006365" y="3505994"/>
            <a:chExt cx="7090361" cy="2729826"/>
          </a:xfrm>
        </p:grpSpPr>
        <p:sp>
          <p:nvSpPr>
            <p:cNvPr id="42" name="Snip Same Side Corner Rectangle 41"/>
            <p:cNvSpPr/>
            <p:nvPr/>
          </p:nvSpPr>
          <p:spPr>
            <a:xfrm rot="5400000">
              <a:off x="5103533" y="3995461"/>
              <a:ext cx="102867" cy="466017"/>
            </a:xfrm>
            <a:prstGeom prst="snip2SameRect">
              <a:avLst>
                <a:gd name="adj1" fmla="val 30081"/>
                <a:gd name="adj2" fmla="val 0"/>
              </a:avLst>
            </a:prstGeom>
            <a:solidFill>
              <a:srgbClr val="FFFF00">
                <a:alpha val="49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8051007" y="3505994"/>
              <a:ext cx="45719" cy="1453356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rgbClr val="FF66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006365" y="5410200"/>
              <a:ext cx="2575035" cy="825620"/>
            </a:xfrm>
            <a:prstGeom prst="rect">
              <a:avLst/>
            </a:prstGeom>
            <a:solidFill>
              <a:srgbClr val="FFFF00">
                <a:alpha val="38000"/>
              </a:srgb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990600" y="5355848"/>
            <a:ext cx="2502608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90"/>
                </a:solidFill>
              </a:rPr>
              <a:t>PID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Time of Flight wall (scintillators)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Start counter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Barrel Calorimeter</a:t>
            </a:r>
            <a:endParaRPr lang="en-US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74125" y="3711714"/>
            <a:ext cx="28680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u="sng" dirty="0" smtClean="0">
                <a:solidFill>
                  <a:srgbClr val="000090"/>
                </a:solidFill>
              </a:rPr>
              <a:t>Charged particle tracking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Central drift chamber (straw tube)</a:t>
            </a:r>
          </a:p>
          <a:p>
            <a:pPr>
              <a:buFont typeface="Arial"/>
              <a:buChar char="•"/>
            </a:pPr>
            <a:r>
              <a:rPr lang="en-US" sz="1200" dirty="0" smtClean="0"/>
              <a:t> Forward drift chamber (cathode strip)</a:t>
            </a:r>
            <a:endParaRPr lang="en-US" sz="1200" dirty="0"/>
          </a:p>
        </p:txBody>
      </p:sp>
      <p:sp>
        <p:nvSpPr>
          <p:cNvPr id="47" name="Title 4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The GlueX Detector</a:t>
            </a:r>
            <a:endParaRPr lang="en-US" dirty="0"/>
          </a:p>
        </p:txBody>
      </p:sp>
      <p:sp>
        <p:nvSpPr>
          <p:cNvPr id="41" name="Date Placeholder 40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44" name="Footer Placeholder 43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65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 rot="16200000">
            <a:off x="7861150" y="5006601"/>
            <a:ext cx="922867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 </a:t>
            </a:r>
          </a:p>
          <a:p>
            <a:pPr algn="ctr"/>
            <a:r>
              <a:rPr lang="en-US" sz="1200" b="1" dirty="0" smtClean="0"/>
              <a:t> </a:t>
            </a:r>
            <a:endParaRPr lang="en-US" sz="1200" b="1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85800" y="1219200"/>
          <a:ext cx="7313615" cy="4572000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462723"/>
                <a:gridCol w="1462723"/>
                <a:gridCol w="1462723"/>
                <a:gridCol w="1462723"/>
                <a:gridCol w="1462723"/>
              </a:tblGrid>
              <a:tr h="838201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Front End</a:t>
                      </a:r>
                    </a:p>
                    <a:p>
                      <a:pPr algn="ctr"/>
                      <a:r>
                        <a:rPr lang="en-US" dirty="0" smtClean="0"/>
                        <a:t>DAQ Rate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Event</a:t>
                      </a:r>
                    </a:p>
                    <a:p>
                      <a:pPr algn="ctr"/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L1 Trigger</a:t>
                      </a:r>
                    </a:p>
                    <a:p>
                      <a:pPr algn="ctr"/>
                      <a:r>
                        <a:rPr lang="en-US" dirty="0" smtClean="0"/>
                        <a:t>Rate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Bandwidth</a:t>
                      </a:r>
                    </a:p>
                    <a:p>
                      <a:pPr algn="ctr"/>
                      <a:r>
                        <a:rPr lang="en-US" dirty="0" smtClean="0"/>
                        <a:t>to mass</a:t>
                      </a:r>
                    </a:p>
                    <a:p>
                      <a:pPr algn="ctr"/>
                      <a:r>
                        <a:rPr lang="en-US" dirty="0" smtClean="0"/>
                        <a:t>Storage</a:t>
                      </a:r>
                    </a:p>
                  </a:txBody>
                  <a:tcPr anchor="ctr"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GlueX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 GB/s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15 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300 MB/s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CLAS12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0.1 GB/s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 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MB/s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ALICE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500 GB/s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2,500 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MB/s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ATLAS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113 GB/s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1,500 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75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300 MB/s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CMS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200 GB/s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1,000</a:t>
                      </a:r>
                      <a:r>
                        <a:rPr lang="en-US" sz="2400" b="1" baseline="0" dirty="0" smtClean="0"/>
                        <a:t> k</a:t>
                      </a:r>
                      <a:r>
                        <a:rPr lang="en-US" sz="2400" b="1" dirty="0" smtClean="0"/>
                        <a:t>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MB/s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LHCb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40 GB/s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40 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1000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100 MB/s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STAR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50 GB/s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1,000 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0.6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450 MB/s</a:t>
                      </a:r>
                      <a:endParaRPr lang="en-US" sz="2400" b="1" dirty="0"/>
                    </a:p>
                  </a:txBody>
                  <a:tcPr/>
                </a:tc>
              </a:tr>
              <a:tr h="428445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PHENIX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0.9 GB/s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baseline="0" dirty="0" smtClean="0"/>
                        <a:t>~</a:t>
                      </a:r>
                      <a:r>
                        <a:rPr lang="en-US" sz="2400" b="1" dirty="0" smtClean="0"/>
                        <a:t>60 kB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~</a:t>
                      </a:r>
                      <a:r>
                        <a:rPr lang="en-US" sz="2400" b="1" baseline="0" dirty="0" smtClean="0"/>
                        <a:t> 15 kHz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/>
                        <a:t>450 MB/s</a:t>
                      </a:r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 rot="16200000">
            <a:off x="-395762" y="3795238"/>
            <a:ext cx="1824569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LHC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67895" y="2427871"/>
            <a:ext cx="901703" cy="338554"/>
          </a:xfrm>
          <a:prstGeom prst="rect">
            <a:avLst/>
          </a:prstGeom>
          <a:solidFill>
            <a:srgbClr val="B0A2F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JLab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57737" y="5168533"/>
            <a:ext cx="922019" cy="338554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BNL</a:t>
            </a:r>
            <a:endParaRPr lang="en-US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8003649" y="5075766"/>
            <a:ext cx="593947" cy="27699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*</a:t>
            </a:r>
            <a:endParaRPr lang="en-US" sz="1200" b="1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7412415" y="3635002"/>
            <a:ext cx="182033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CHEP2007 talk</a:t>
            </a:r>
          </a:p>
          <a:p>
            <a:pPr algn="ctr"/>
            <a:r>
              <a:rPr lang="en-US" sz="1200" b="1" dirty="0" smtClean="0"/>
              <a:t>Sylvain Chapelin</a:t>
            </a:r>
          </a:p>
          <a:p>
            <a:pPr algn="ctr"/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7873850" y="2276101"/>
            <a:ext cx="897466" cy="646331"/>
          </a:xfrm>
          <a:prstGeom prst="rect">
            <a:avLst/>
          </a:prstGeom>
          <a:solidFill>
            <a:srgbClr val="B0A2FB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b="1" dirty="0" smtClean="0"/>
              <a:t>private comm.</a:t>
            </a:r>
          </a:p>
          <a:p>
            <a:pPr algn="ctr"/>
            <a:r>
              <a:rPr lang="en-US" sz="1200" b="1" dirty="0" smtClean="0"/>
              <a:t> 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5975511" y="5867400"/>
            <a:ext cx="2826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 * Jeff Landgraf Private Comm. 2/11/2010</a:t>
            </a:r>
          </a:p>
          <a:p>
            <a:r>
              <a:rPr lang="en-US" sz="1200" b="1" dirty="0" smtClean="0"/>
              <a:t>** CHEP2006 talk MartinL. Purschke</a:t>
            </a:r>
            <a:endParaRPr lang="en-US" sz="12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8016348" y="5505735"/>
            <a:ext cx="593947" cy="276999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**</a:t>
            </a:r>
            <a:endParaRPr lang="en-US" sz="1200" b="1" dirty="0"/>
          </a:p>
        </p:txBody>
      </p:sp>
      <p:sp>
        <p:nvSpPr>
          <p:cNvPr id="19" name="Oval 18"/>
          <p:cNvSpPr/>
          <p:nvPr/>
        </p:nvSpPr>
        <p:spPr>
          <a:xfrm>
            <a:off x="6415893" y="2092953"/>
            <a:ext cx="1752600" cy="558312"/>
          </a:xfrm>
          <a:prstGeom prst="ellipse">
            <a:avLst/>
          </a:prstGeom>
          <a:noFill/>
          <a:ln w="762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GlueX Data Rate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66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CODA3 – What’s different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609600" y="1447800"/>
          <a:ext cx="8036718" cy="42326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8359"/>
                <a:gridCol w="4018359"/>
              </a:tblGrid>
              <a:tr h="60466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CODA 2.5</a:t>
                      </a:r>
                      <a:endParaRPr lang="en-US" sz="2400" dirty="0"/>
                    </a:p>
                  </a:txBody>
                  <a:tcPr marL="64294" marR="64294" marT="32147" marB="3214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CODA 3</a:t>
                      </a:r>
                      <a:endParaRPr lang="en-US" sz="2400" dirty="0"/>
                    </a:p>
                  </a:txBody>
                  <a:tcPr marL="64294" marR="64294" marT="32147" marB="32147" anchor="ctr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Run Control</a:t>
                      </a:r>
                      <a:r>
                        <a:rPr lang="en-US" sz="1400" baseline="0" dirty="0" smtClean="0"/>
                        <a:t> (X, Motif, C++)</a:t>
                      </a:r>
                    </a:p>
                    <a:p>
                      <a:r>
                        <a:rPr lang="en-US" sz="1400" baseline="0" dirty="0" smtClean="0"/>
                        <a:t>(rcServer, runcontrol)</a:t>
                      </a:r>
                      <a:endParaRPr lang="en-US" sz="1400" dirty="0" smtClean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Experiment</a:t>
                      </a:r>
                      <a:r>
                        <a:rPr lang="en-US" sz="1400" baseline="0" dirty="0" smtClean="0"/>
                        <a:t> Control – AFECS (pure JAVA)</a:t>
                      </a:r>
                    </a:p>
                    <a:p>
                      <a:r>
                        <a:rPr lang="en-US" sz="1400" baseline="0" dirty="0" smtClean="0"/>
                        <a:t>(rcPlatform, rcgui)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Communication/Database</a:t>
                      </a:r>
                    </a:p>
                    <a:p>
                      <a:r>
                        <a:rPr lang="en-US" sz="1400" dirty="0" smtClean="0"/>
                        <a:t>(msql, cdev, dptcl, CMLOG)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cMsg</a:t>
                      </a:r>
                      <a:r>
                        <a:rPr lang="en-US" sz="1400" baseline="0" dirty="0" smtClean="0"/>
                        <a:t> – CODA Publish/Subscribe messaging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</a:t>
                      </a:r>
                      <a:r>
                        <a:rPr lang="en-US" sz="1400" baseline="0" dirty="0" smtClean="0"/>
                        <a:t> I/O</a:t>
                      </a:r>
                    </a:p>
                    <a:p>
                      <a:r>
                        <a:rPr lang="en-US" sz="1400" baseline="0" dirty="0" smtClean="0"/>
                        <a:t>C-based simple API (open/close read/write)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EVIO – JAVA/C++/C APIs </a:t>
                      </a:r>
                    </a:p>
                    <a:p>
                      <a:r>
                        <a:rPr lang="en-US" sz="1400" dirty="0" smtClean="0"/>
                        <a:t>Tools for creating data objects,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serializing, etc…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Event Builder / ET System</a:t>
                      </a:r>
                      <a:r>
                        <a:rPr lang="en-US" sz="1400" baseline="0" dirty="0" smtClean="0"/>
                        <a:t> / Event Recorder</a:t>
                      </a:r>
                    </a:p>
                    <a:p>
                      <a:r>
                        <a:rPr lang="en-US" sz="1400" dirty="0" smtClean="0"/>
                        <a:t>(single</a:t>
                      </a:r>
                      <a:r>
                        <a:rPr lang="en-US" sz="1400" baseline="0" dirty="0" smtClean="0"/>
                        <a:t> build stream)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EMU (Event</a:t>
                      </a:r>
                      <a:r>
                        <a:rPr lang="en-US" sz="1400" baseline="0" dirty="0" smtClean="0"/>
                        <a:t> Management Unit)</a:t>
                      </a:r>
                    </a:p>
                    <a:p>
                      <a:r>
                        <a:rPr lang="en-US" sz="1400" dirty="0" smtClean="0"/>
                        <a:t>Parallel</a:t>
                      </a:r>
                      <a:r>
                        <a:rPr lang="en-US" sz="1400" baseline="0" dirty="0" smtClean="0"/>
                        <a:t>/Staged event building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Front-End</a:t>
                      </a:r>
                      <a:r>
                        <a:rPr lang="en-US" sz="1400" baseline="0" dirty="0" smtClean="0"/>
                        <a:t> – vxWorks ROC</a:t>
                      </a:r>
                    </a:p>
                    <a:p>
                      <a:r>
                        <a:rPr lang="en-US" sz="1400" baseline="0" dirty="0" smtClean="0"/>
                        <a:t>(Interrupt driven – event by event readout)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Linux ROC, Multithreaded</a:t>
                      </a:r>
                    </a:p>
                    <a:p>
                      <a:r>
                        <a:rPr lang="en-US" sz="1400" dirty="0" smtClean="0"/>
                        <a:t>(polling</a:t>
                      </a:r>
                      <a:r>
                        <a:rPr lang="en-US" sz="1400" baseline="0" dirty="0" smtClean="0"/>
                        <a:t> – event blocking)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</a:tr>
              <a:tr h="604667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Triggering</a:t>
                      </a:r>
                      <a:r>
                        <a:rPr lang="en-US" sz="1400" baseline="0" dirty="0" smtClean="0"/>
                        <a:t>: 32 ROC limit, (12 trigger bits -&gt; 16 types)</a:t>
                      </a:r>
                    </a:p>
                    <a:p>
                      <a:r>
                        <a:rPr lang="en-US" sz="1400" baseline="0" dirty="0" smtClean="0"/>
                        <a:t>TS required for buffered mode</a:t>
                      </a:r>
                      <a:endParaRPr lang="en-US" sz="1400" dirty="0"/>
                    </a:p>
                  </a:txBody>
                  <a:tcPr marL="64294" marR="64294" marT="32147" marB="32147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128 ROC limit,</a:t>
                      </a:r>
                      <a:r>
                        <a:rPr lang="en-US" sz="1400" baseline="0" dirty="0" smtClean="0"/>
                        <a:t> (32 trigger bits -&gt; 256 types)</a:t>
                      </a:r>
                    </a:p>
                    <a:p>
                      <a:r>
                        <a:rPr lang="en-US" sz="1400" baseline="0" dirty="0" smtClean="0"/>
                        <a:t>TI supports TS functionality. Timestamping (4ns)</a:t>
                      </a:r>
                      <a:endParaRPr lang="en-US" sz="1400" dirty="0" smtClean="0"/>
                    </a:p>
                  </a:txBody>
                  <a:tcPr marL="64294" marR="64294" marT="32147" marB="32147"/>
                </a:tc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67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FADC Encoding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8825" t="12163" r="6864" b="7847"/>
          <a:stretch>
            <a:fillRect/>
          </a:stretch>
        </p:blipFill>
        <p:spPr bwMode="auto">
          <a:xfrm>
            <a:off x="836919" y="935643"/>
            <a:ext cx="7468881" cy="5312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68</a:t>
            </a:fld>
            <a:endParaRPr lang="en-US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GTP Trigger Bit Example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6858000" y="6477000"/>
            <a:ext cx="1295400" cy="28956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2358479" y="6553200"/>
            <a:ext cx="4499521" cy="3048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945832"/>
            <a:ext cx="8704898" cy="530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69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2514600"/>
            <a:ext cx="6781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Jefferson Laboratory Pipelined electronics with CODA 3</a:t>
            </a:r>
            <a:endParaRPr lang="en-US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L3 data reduction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Pile up detection</a:t>
            </a:r>
          </a:p>
          <a:p>
            <a:pPr lvl="1"/>
            <a:r>
              <a:rPr lang="en-US" dirty="0"/>
              <a:t>Only record sample for event with pile up </a:t>
            </a:r>
          </a:p>
          <a:p>
            <a:r>
              <a:rPr lang="en-US" dirty="0"/>
              <a:t>Calorimeter </a:t>
            </a:r>
            <a:r>
              <a:rPr lang="en-US" dirty="0" smtClean="0"/>
              <a:t>clustering</a:t>
            </a:r>
          </a:p>
          <a:p>
            <a:endParaRPr lang="en-US" dirty="0"/>
          </a:p>
          <a:p>
            <a:r>
              <a:rPr lang="en-US" dirty="0" smtClean="0"/>
              <a:t>GEM readout</a:t>
            </a:r>
          </a:p>
          <a:p>
            <a:pPr lvl="1"/>
            <a:r>
              <a:rPr lang="en-US" dirty="0" smtClean="0"/>
              <a:t>Timing cut</a:t>
            </a:r>
          </a:p>
          <a:p>
            <a:pPr lvl="1"/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Crude tracking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SoLID DAQ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42ED3-6402-44B1-A86B-08EE2B5AF802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935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Pipelined Hall D DAQ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33400" y="1600200"/>
            <a:ext cx="800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4"/>
          <p:cNvGrpSpPr/>
          <p:nvPr/>
        </p:nvGrpSpPr>
        <p:grpSpPr>
          <a:xfrm>
            <a:off x="1330569" y="1590431"/>
            <a:ext cx="633046" cy="466969"/>
            <a:chOff x="4454769" y="2657231"/>
            <a:chExt cx="633046" cy="466969"/>
          </a:xfrm>
        </p:grpSpPr>
        <p:sp>
          <p:nvSpPr>
            <p:cNvPr id="9" name="Freeform 8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25"/>
          <p:cNvGrpSpPr/>
          <p:nvPr/>
        </p:nvGrpSpPr>
        <p:grpSpPr>
          <a:xfrm>
            <a:off x="381000" y="1600200"/>
            <a:ext cx="633046" cy="466969"/>
            <a:chOff x="4454769" y="2657231"/>
            <a:chExt cx="633046" cy="466969"/>
          </a:xfrm>
        </p:grpSpPr>
        <p:sp>
          <p:nvSpPr>
            <p:cNvPr id="27" name="Freeform 26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4114800"/>
            <a:ext cx="5950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Symbol" pitchFamily="18" charset="2"/>
              </a:rPr>
              <a:t>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Symbol" pitchFamily="18" charset="2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85800" y="2362200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44"/>
          <p:cNvGrpSpPr/>
          <p:nvPr/>
        </p:nvGrpSpPr>
        <p:grpSpPr>
          <a:xfrm>
            <a:off x="2590800" y="2362200"/>
            <a:ext cx="633046" cy="466969"/>
            <a:chOff x="4454769" y="2657231"/>
            <a:chExt cx="633046" cy="466969"/>
          </a:xfrm>
        </p:grpSpPr>
        <p:sp>
          <p:nvSpPr>
            <p:cNvPr id="46" name="Freeform 45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38"/>
          <p:cNvGrpSpPr/>
          <p:nvPr/>
        </p:nvGrpSpPr>
        <p:grpSpPr>
          <a:xfrm>
            <a:off x="1371600" y="2362200"/>
            <a:ext cx="633046" cy="990600"/>
            <a:chOff x="4454769" y="2657231"/>
            <a:chExt cx="633046" cy="466969"/>
          </a:xfrm>
        </p:grpSpPr>
        <p:sp>
          <p:nvSpPr>
            <p:cNvPr id="40" name="Freeform 39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57" name="Straight Arrow Connector 56"/>
          <p:cNvCxnSpPr/>
          <p:nvPr/>
        </p:nvCxnSpPr>
        <p:spPr>
          <a:xfrm>
            <a:off x="685800" y="4495800"/>
            <a:ext cx="7848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57"/>
          <p:cNvGrpSpPr/>
          <p:nvPr/>
        </p:nvGrpSpPr>
        <p:grpSpPr>
          <a:xfrm>
            <a:off x="7239000" y="4495800"/>
            <a:ext cx="633046" cy="466969"/>
            <a:chOff x="4454769" y="2657231"/>
            <a:chExt cx="633046" cy="466969"/>
          </a:xfrm>
        </p:grpSpPr>
        <p:sp>
          <p:nvSpPr>
            <p:cNvPr id="59" name="Freeform 58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63"/>
          <p:cNvGrpSpPr/>
          <p:nvPr/>
        </p:nvGrpSpPr>
        <p:grpSpPr>
          <a:xfrm>
            <a:off x="6019800" y="4495800"/>
            <a:ext cx="633046" cy="1981200"/>
            <a:chOff x="4454769" y="2657231"/>
            <a:chExt cx="633046" cy="466969"/>
          </a:xfrm>
        </p:grpSpPr>
        <p:sp>
          <p:nvSpPr>
            <p:cNvPr id="65" name="Freeform 64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69"/>
          <p:cNvGrpSpPr/>
          <p:nvPr/>
        </p:nvGrpSpPr>
        <p:grpSpPr>
          <a:xfrm>
            <a:off x="4800600" y="4495800"/>
            <a:ext cx="633046" cy="466969"/>
            <a:chOff x="4454769" y="2657231"/>
            <a:chExt cx="633046" cy="466969"/>
          </a:xfrm>
        </p:grpSpPr>
        <p:sp>
          <p:nvSpPr>
            <p:cNvPr id="71" name="Freeform 70"/>
            <p:cNvSpPr/>
            <p:nvPr/>
          </p:nvSpPr>
          <p:spPr>
            <a:xfrm>
              <a:off x="4454769" y="2657231"/>
              <a:ext cx="633046" cy="442871"/>
            </a:xfrm>
            <a:custGeom>
              <a:avLst/>
              <a:gdLst>
                <a:gd name="connsiteX0" fmla="*/ 0 w 633046"/>
                <a:gd name="connsiteY0" fmla="*/ 0 h 442871"/>
                <a:gd name="connsiteX1" fmla="*/ 187569 w 633046"/>
                <a:gd name="connsiteY1" fmla="*/ 437661 h 442871"/>
                <a:gd name="connsiteX2" fmla="*/ 633046 w 633046"/>
                <a:gd name="connsiteY2" fmla="*/ 31261 h 442871"/>
                <a:gd name="connsiteX3" fmla="*/ 633046 w 633046"/>
                <a:gd name="connsiteY3" fmla="*/ 31261 h 442871"/>
                <a:gd name="connsiteX4" fmla="*/ 633046 w 633046"/>
                <a:gd name="connsiteY4" fmla="*/ 31261 h 44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3046" h="442871">
                  <a:moveTo>
                    <a:pt x="0" y="0"/>
                  </a:moveTo>
                  <a:cubicBezTo>
                    <a:pt x="41030" y="216225"/>
                    <a:pt x="82061" y="432451"/>
                    <a:pt x="187569" y="437661"/>
                  </a:cubicBezTo>
                  <a:cubicBezTo>
                    <a:pt x="293077" y="442871"/>
                    <a:pt x="633046" y="31261"/>
                    <a:pt x="633046" y="31261"/>
                  </a:cubicBezTo>
                  <a:lnTo>
                    <a:pt x="633046" y="31261"/>
                  </a:lnTo>
                  <a:lnTo>
                    <a:pt x="633046" y="31261"/>
                  </a:lnTo>
                </a:path>
              </a:pathLst>
            </a:cu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4958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648200" y="2667000"/>
              <a:ext cx="76200" cy="457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800600" y="2667000"/>
              <a:ext cx="76200" cy="3048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953000" y="2667000"/>
              <a:ext cx="76200" cy="152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77" name="Straight Arrow Connector 76"/>
          <p:cNvCxnSpPr/>
          <p:nvPr/>
        </p:nvCxnSpPr>
        <p:spPr>
          <a:xfrm>
            <a:off x="1981200" y="3352800"/>
            <a:ext cx="4191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3581400" y="2971800"/>
            <a:ext cx="129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 us latency</a:t>
            </a:r>
            <a:endParaRPr lang="en-US" dirty="0"/>
          </a:p>
        </p:txBody>
      </p:sp>
      <p:cxnSp>
        <p:nvCxnSpPr>
          <p:cNvPr id="80" name="Straight Connector 79"/>
          <p:cNvCxnSpPr/>
          <p:nvPr/>
        </p:nvCxnSpPr>
        <p:spPr>
          <a:xfrm>
            <a:off x="4876800" y="5334000"/>
            <a:ext cx="3657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4876800" y="5334000"/>
            <a:ext cx="10841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Above</a:t>
            </a:r>
          </a:p>
          <a:p>
            <a:r>
              <a:rPr lang="en-US" dirty="0" smtClean="0"/>
              <a:t>threshold</a:t>
            </a:r>
            <a:endParaRPr lang="en-US" dirty="0"/>
          </a:p>
        </p:txBody>
      </p:sp>
      <p:cxnSp>
        <p:nvCxnSpPr>
          <p:cNvPr id="83" name="Straight Connector 82"/>
          <p:cNvCxnSpPr/>
          <p:nvPr/>
        </p:nvCxnSpPr>
        <p:spPr>
          <a:xfrm flipH="1">
            <a:off x="1676400" y="6248400"/>
            <a:ext cx="426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H="1" flipV="1">
            <a:off x="1606378" y="3657600"/>
            <a:ext cx="70022" cy="2590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1219200" y="16002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>
            <a:off x="2133600" y="1524000"/>
            <a:ext cx="0" cy="2362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838200" y="1143000"/>
            <a:ext cx="1704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Electron shower</a:t>
            </a:r>
            <a:endParaRPr lang="en-US" dirty="0"/>
          </a:p>
        </p:txBody>
      </p:sp>
      <p:sp>
        <p:nvSpPr>
          <p:cNvPr id="99" name="TextBox 98"/>
          <p:cNvSpPr txBox="1"/>
          <p:nvPr/>
        </p:nvSpPr>
        <p:spPr>
          <a:xfrm>
            <a:off x="3429000" y="2667000"/>
            <a:ext cx="113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accidental</a:t>
            </a:r>
            <a:endParaRPr lang="en-US" dirty="0"/>
          </a:p>
        </p:txBody>
      </p:sp>
      <p:sp>
        <p:nvSpPr>
          <p:cNvPr id="106" name="TextBox 105"/>
          <p:cNvSpPr txBox="1"/>
          <p:nvPr/>
        </p:nvSpPr>
        <p:spPr>
          <a:xfrm>
            <a:off x="0" y="2819400"/>
            <a:ext cx="1138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accidental</a:t>
            </a:r>
            <a:endParaRPr lang="en-US" dirty="0"/>
          </a:p>
        </p:txBody>
      </p:sp>
      <p:cxnSp>
        <p:nvCxnSpPr>
          <p:cNvPr id="108" name="Straight Arrow Connector 107"/>
          <p:cNvCxnSpPr>
            <a:stCxn id="99" idx="1"/>
          </p:cNvCxnSpPr>
          <p:nvPr/>
        </p:nvCxnSpPr>
        <p:spPr>
          <a:xfrm flipH="1" flipV="1">
            <a:off x="3124200" y="2590800"/>
            <a:ext cx="304800" cy="2608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/>
          <p:cNvCxnSpPr>
            <a:endCxn id="29" idx="2"/>
          </p:cNvCxnSpPr>
          <p:nvPr/>
        </p:nvCxnSpPr>
        <p:spPr>
          <a:xfrm flipV="1">
            <a:off x="533400" y="2067169"/>
            <a:ext cx="79131" cy="599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Date Placeholder 1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112" name="Slide Number Placeholder 1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13" name="Footer Placeholder 1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Pipelined Hall D DAQ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828800"/>
            <a:ext cx="9144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1447800"/>
            <a:ext cx="12950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81000" y="3657600"/>
            <a:ext cx="685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81000" y="5105400"/>
            <a:ext cx="685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3276600"/>
            <a:ext cx="1967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 Gas Cerenkov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28600" y="4724400"/>
            <a:ext cx="208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Heavy Gas Cerenkov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590800" y="18288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590800" y="35052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819400" y="35052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143000" y="21336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143000" y="22860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143000" y="24384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819400" y="18288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048000" y="1828800"/>
            <a:ext cx="228600" cy="1219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590800" y="1295400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514600" y="3124200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514600" y="4724400"/>
            <a:ext cx="676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FADC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066800" y="4114800"/>
            <a:ext cx="1447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hape 32"/>
          <p:cNvCxnSpPr>
            <a:endCxn id="21" idx="2"/>
          </p:cNvCxnSpPr>
          <p:nvPr/>
        </p:nvCxnSpPr>
        <p:spPr>
          <a:xfrm flipV="1">
            <a:off x="914400" y="4724400"/>
            <a:ext cx="2019300" cy="91440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6"/>
          <p:cNvGrpSpPr/>
          <p:nvPr/>
        </p:nvGrpSpPr>
        <p:grpSpPr>
          <a:xfrm>
            <a:off x="3200400" y="1828800"/>
            <a:ext cx="369332" cy="1219200"/>
            <a:chOff x="3200400" y="1828800"/>
            <a:chExt cx="369332" cy="1219200"/>
          </a:xfrm>
        </p:grpSpPr>
        <p:sp>
          <p:nvSpPr>
            <p:cNvPr id="34" name="Rectangle 33"/>
            <p:cNvSpPr/>
            <p:nvPr/>
          </p:nvSpPr>
          <p:spPr>
            <a:xfrm>
              <a:off x="3276600" y="1828800"/>
              <a:ext cx="2286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CTP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 rot="16200000">
              <a:off x="3042166" y="221563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CTP</a:t>
              </a:r>
              <a:endParaRPr lang="en-US" dirty="0"/>
            </a:p>
          </p:txBody>
        </p:sp>
      </p:grpSp>
      <p:grpSp>
        <p:nvGrpSpPr>
          <p:cNvPr id="4" name="Group 37"/>
          <p:cNvGrpSpPr/>
          <p:nvPr/>
        </p:nvGrpSpPr>
        <p:grpSpPr>
          <a:xfrm>
            <a:off x="2971800" y="3505200"/>
            <a:ext cx="369332" cy="1219200"/>
            <a:chOff x="3200400" y="1828800"/>
            <a:chExt cx="369332" cy="1219200"/>
          </a:xfrm>
        </p:grpSpPr>
        <p:sp>
          <p:nvSpPr>
            <p:cNvPr id="39" name="Rectangle 38"/>
            <p:cNvSpPr/>
            <p:nvPr/>
          </p:nvSpPr>
          <p:spPr>
            <a:xfrm>
              <a:off x="3276600" y="1828800"/>
              <a:ext cx="228600" cy="12192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CTP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 rot="16200000">
              <a:off x="3042166" y="2215634"/>
              <a:ext cx="685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CTP</a:t>
              </a:r>
              <a:endParaRPr lang="en-US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4343400" y="2819400"/>
            <a:ext cx="17526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572000" y="2895600"/>
            <a:ext cx="228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Elbow Connector 43"/>
          <p:cNvCxnSpPr>
            <a:stCxn id="35" idx="2"/>
          </p:cNvCxnSpPr>
          <p:nvPr/>
        </p:nvCxnSpPr>
        <p:spPr>
          <a:xfrm>
            <a:off x="3569732" y="2400300"/>
            <a:ext cx="1078468" cy="8001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5"/>
          <p:cNvCxnSpPr/>
          <p:nvPr/>
        </p:nvCxnSpPr>
        <p:spPr>
          <a:xfrm flipV="1">
            <a:off x="3200400" y="3657600"/>
            <a:ext cx="1447800" cy="4572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 rot="16200000">
            <a:off x="4423024" y="3273176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SSP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4800600" y="2895600"/>
            <a:ext cx="228600" cy="1143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4628957" y="3295843"/>
            <a:ext cx="56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GTP</a:t>
            </a:r>
            <a:endParaRPr lang="en-US" dirty="0"/>
          </a:p>
        </p:txBody>
      </p:sp>
      <p:sp>
        <p:nvSpPr>
          <p:cNvPr id="50" name="Right Arrow 49"/>
          <p:cNvSpPr/>
          <p:nvPr/>
        </p:nvSpPr>
        <p:spPr>
          <a:xfrm>
            <a:off x="6172200" y="3276600"/>
            <a:ext cx="762000" cy="38100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7239000" y="1981200"/>
            <a:ext cx="1371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L1 trigger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Calorimeter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Cerenkov</a:t>
            </a:r>
          </a:p>
          <a:p>
            <a:pPr algn="ctr"/>
            <a:r>
              <a:rPr lang="en-US" dirty="0" smtClean="0"/>
              <a:t>+</a:t>
            </a:r>
          </a:p>
          <a:p>
            <a:pPr algn="ctr"/>
            <a:r>
              <a:rPr lang="en-US" dirty="0" smtClean="0"/>
              <a:t>Pion</a:t>
            </a:r>
          </a:p>
          <a:p>
            <a:pPr algn="ctr"/>
            <a:r>
              <a:rPr lang="en-US" dirty="0" smtClean="0"/>
              <a:t>In</a:t>
            </a:r>
          </a:p>
          <a:p>
            <a:pPr algn="ctr"/>
            <a:r>
              <a:rPr lang="en-US" dirty="0" smtClean="0"/>
              <a:t>3 us</a:t>
            </a:r>
            <a:endParaRPr lang="en-US" dirty="0"/>
          </a:p>
        </p:txBody>
      </p:sp>
      <p:sp>
        <p:nvSpPr>
          <p:cNvPr id="43" name="Date Placeholder 4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7/9/2014</a:t>
            </a:r>
            <a:endParaRPr lang="en-US" dirty="0"/>
          </a:p>
        </p:txBody>
      </p:sp>
      <p:sp>
        <p:nvSpPr>
          <p:cNvPr id="45" name="Slide Number Placeholder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2979B-1502-4ACC-B5B0-E2415AF0F44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SoLID DAQ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10088</TotalTime>
  <Words>3960</Words>
  <Application>Microsoft Office PowerPoint</Application>
  <PresentationFormat>On-screen Show (4:3)</PresentationFormat>
  <Paragraphs>1723</Paragraphs>
  <Slides>70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1" baseType="lpstr">
      <vt:lpstr>Office Theme</vt:lpstr>
      <vt:lpstr>SoLID DAQ  for Transversity and PVDIS  </vt:lpstr>
      <vt:lpstr>Outline</vt:lpstr>
      <vt:lpstr>SoLID overview</vt:lpstr>
      <vt:lpstr>Detector layout and trigger for PVDIS</vt:lpstr>
      <vt:lpstr>PowerPoint Presentation</vt:lpstr>
      <vt:lpstr>Detector layout and trigger for SIDIS</vt:lpstr>
      <vt:lpstr>PowerPoint Presentation</vt:lpstr>
      <vt:lpstr>Pipelined Hall D DAQ </vt:lpstr>
      <vt:lpstr>Pipelined Hall D DAQ </vt:lpstr>
      <vt:lpstr>Data readout</vt:lpstr>
      <vt:lpstr>L3 Farm</vt:lpstr>
      <vt:lpstr>GEM READOUT</vt:lpstr>
      <vt:lpstr>GEM readout</vt:lpstr>
      <vt:lpstr>APV25 readout</vt:lpstr>
      <vt:lpstr>Other GEM readout chips</vt:lpstr>
      <vt:lpstr>PVDIS</vt:lpstr>
      <vt:lpstr>Detector layout and trigger for PVDIS</vt:lpstr>
      <vt:lpstr>FADC readout</vt:lpstr>
      <vt:lpstr>ECAL trigger</vt:lpstr>
      <vt:lpstr>Calorimeter Geometry</vt:lpstr>
      <vt:lpstr>CTP connections</vt:lpstr>
      <vt:lpstr>Neighboring sectors</vt:lpstr>
      <vt:lpstr>Cerenkov L1 trigger</vt:lpstr>
      <vt:lpstr>Event size FADC PVDIS with waveform</vt:lpstr>
      <vt:lpstr>GEM event occupancy and size</vt:lpstr>
      <vt:lpstr>GEM event occupancy and size</vt:lpstr>
      <vt:lpstr>PVDIS electron trigger</vt:lpstr>
      <vt:lpstr>Summary PVDIS</vt:lpstr>
      <vt:lpstr>SIDIS</vt:lpstr>
      <vt:lpstr>PowerPoint Presentation</vt:lpstr>
      <vt:lpstr>Detector layout and trigger for SIDIS</vt:lpstr>
      <vt:lpstr>SIDIS channel count</vt:lpstr>
      <vt:lpstr>SIDIS</vt:lpstr>
      <vt:lpstr>SIDIS J/Psi</vt:lpstr>
      <vt:lpstr>SIDIS: Coincidence @ 30 ns window</vt:lpstr>
      <vt:lpstr>MRPC readout</vt:lpstr>
      <vt:lpstr>GEM event occupancy and size</vt:lpstr>
      <vt:lpstr>FADC data</vt:lpstr>
      <vt:lpstr>Summary SIDIS</vt:lpstr>
      <vt:lpstr>ElectrONICS layout and budget</vt:lpstr>
      <vt:lpstr>Electronics</vt:lpstr>
      <vt:lpstr>Request</vt:lpstr>
      <vt:lpstr>Man power rough estimate</vt:lpstr>
      <vt:lpstr>Man power rough budget</vt:lpstr>
      <vt:lpstr>HV and cables</vt:lpstr>
      <vt:lpstr>HV and cables</vt:lpstr>
      <vt:lpstr>Tape size</vt:lpstr>
      <vt:lpstr>Tasks</vt:lpstr>
      <vt:lpstr>DAQ Test stand</vt:lpstr>
      <vt:lpstr>Time line</vt:lpstr>
      <vt:lpstr>Conclusion</vt:lpstr>
      <vt:lpstr>Backup slides</vt:lpstr>
      <vt:lpstr>L1 Trigger Diagram</vt:lpstr>
      <vt:lpstr>L1 Trigger Diagram</vt:lpstr>
      <vt:lpstr>PowerPoint Presentation</vt:lpstr>
      <vt:lpstr>Hall staging</vt:lpstr>
      <vt:lpstr>Test run setup</vt:lpstr>
      <vt:lpstr>PowerPoint Presentation</vt:lpstr>
      <vt:lpstr>PowerPoint Presentation</vt:lpstr>
      <vt:lpstr>SIDIS channel count</vt:lpstr>
      <vt:lpstr>Hall D L1 Trigger-DAQ Rate</vt:lpstr>
      <vt:lpstr>Custom Electronics for JLab</vt:lpstr>
      <vt:lpstr>L1 Trigger Diagram</vt:lpstr>
      <vt:lpstr>L1 Trigger Diagram</vt:lpstr>
      <vt:lpstr>The GlueX Detector</vt:lpstr>
      <vt:lpstr>GlueX Data Rate</vt:lpstr>
      <vt:lpstr>CODA3 – What’s different</vt:lpstr>
      <vt:lpstr>FADC Encoding Example</vt:lpstr>
      <vt:lpstr>GTP Trigger Bit Example</vt:lpstr>
      <vt:lpstr>L3 data reduction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 DAQ</dc:title>
  <dc:creator>Camsonne</dc:creator>
  <cp:lastModifiedBy>camsonne</cp:lastModifiedBy>
  <cp:revision>108</cp:revision>
  <dcterms:created xsi:type="dcterms:W3CDTF">2012-06-04T12:58:42Z</dcterms:created>
  <dcterms:modified xsi:type="dcterms:W3CDTF">2014-07-09T20:33:02Z</dcterms:modified>
</cp:coreProperties>
</file>