
<file path=[Content_Types].xml><?xml version="1.0" encoding="utf-8"?>
<Types xmlns="http://schemas.openxmlformats.org/package/2006/content-types">
  <Override PartName="/ppt/slideLayouts/slideLayout10.xml" ContentType="application/vnd.openxmlformats-officedocument.presentationml.slideLayout+xml"/>
  <Default Extension="bin" ContentType="application/vnd.openxmlformats-officedocument.presentationml.printerSettings"/>
  <Override PartName="/ppt/slides/slide14.xml" ContentType="application/vnd.openxmlformats-officedocument.presentationml.slide+xml"/>
  <Default Extension="rels" ContentType="application/vnd.openxmlformats-package.relationships+xml"/>
  <Override PartName="/ppt/embeddings/oleObject8.bin" ContentType="application/vnd.openxmlformats-officedocument.oleObject"/>
  <Default Extension="xlsx" ContentType="application/vnd.openxmlformats-officedocument.spreadsheetml.sheet"/>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embeddings/oleObject6.bin" ContentType="application/vnd.openxmlformats-officedocument.oleObject"/>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embeddings/oleObject5.bin" ContentType="application/vnd.openxmlformats-officedocument.oleObject"/>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embeddings/oleObject11.bin" ContentType="application/vnd.openxmlformats-officedocument.oleObject"/>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embeddings/oleObject4.bin" ContentType="application/vnd.openxmlformats-officedocument.oleObject"/>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bin" ContentType="application/vnd.openxmlformats-officedocument.oleObject"/>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charts/chart1.xml" ContentType="application/vnd.openxmlformats-officedocument.drawingml.chart+xml"/>
  <Override PartName="/ppt/slideLayouts/slideLayout8.xml" ContentType="application/vnd.openxmlformats-officedocument.presentationml.slideLayout+xml"/>
  <Override PartName="/ppt/slides/slide33.xml" ContentType="application/vnd.openxmlformats-officedocument.presentationml.slide+xml"/>
  <Override PartName="/ppt/embeddings/oleObject10.bin" ContentType="application/vnd.openxmlformats-officedocument.oleObject"/>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embeddings/oleObject2.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5" r:id="rId1"/>
  </p:sldMasterIdLst>
  <p:notesMasterIdLst>
    <p:notesMasterId r:id="rId53"/>
  </p:notesMasterIdLst>
  <p:handoutMasterIdLst>
    <p:handoutMasterId r:id="rId54"/>
  </p:handoutMasterIdLst>
  <p:sldIdLst>
    <p:sldId id="256" r:id="rId2"/>
    <p:sldId id="257" r:id="rId3"/>
    <p:sldId id="258" r:id="rId4"/>
    <p:sldId id="288" r:id="rId5"/>
    <p:sldId id="260" r:id="rId6"/>
    <p:sldId id="276" r:id="rId7"/>
    <p:sldId id="281" r:id="rId8"/>
    <p:sldId id="277" r:id="rId9"/>
    <p:sldId id="278" r:id="rId10"/>
    <p:sldId id="279" r:id="rId11"/>
    <p:sldId id="280" r:id="rId12"/>
    <p:sldId id="306" r:id="rId13"/>
    <p:sldId id="283" r:id="rId14"/>
    <p:sldId id="282"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5" r:id="rId28"/>
    <p:sldId id="274" r:id="rId29"/>
    <p:sldId id="284" r:id="rId30"/>
    <p:sldId id="261" r:id="rId31"/>
    <p:sldId id="307" r:id="rId32"/>
    <p:sldId id="289" r:id="rId33"/>
    <p:sldId id="285" r:id="rId34"/>
    <p:sldId id="286" r:id="rId35"/>
    <p:sldId id="287" r:id="rId36"/>
    <p:sldId id="290" r:id="rId37"/>
    <p:sldId id="291" r:id="rId38"/>
    <p:sldId id="292" r:id="rId39"/>
    <p:sldId id="293" r:id="rId40"/>
    <p:sldId id="294" r:id="rId41"/>
    <p:sldId id="295" r:id="rId42"/>
    <p:sldId id="296" r:id="rId43"/>
    <p:sldId id="297" r:id="rId44"/>
    <p:sldId id="298" r:id="rId45"/>
    <p:sldId id="299" r:id="rId46"/>
    <p:sldId id="305" r:id="rId47"/>
    <p:sldId id="300" r:id="rId48"/>
    <p:sldId id="301" r:id="rId49"/>
    <p:sldId id="302" r:id="rId50"/>
    <p:sldId id="303" r:id="rId51"/>
    <p:sldId id="304"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FF"/>
    <a:srgbClr val="3D70C0"/>
    <a:srgbClr val="F2F3E8"/>
    <a:srgbClr val="00FF00"/>
    <a:srgbClr val="00FF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997" autoAdjust="0"/>
    <p:restoredTop sz="99515" autoAdjust="0"/>
  </p:normalViewPr>
  <p:slideViewPr>
    <p:cSldViewPr snapToGrid="0" snapToObjects="1">
      <p:cViewPr>
        <p:scale>
          <a:sx n="100" d="100"/>
          <a:sy n="100" d="100"/>
        </p:scale>
        <p:origin x="-1104" y="-4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dirty="0" smtClean="0">
                <a:solidFill>
                  <a:srgbClr val="000090"/>
                </a:solidFill>
              </a:rPr>
              <a:t>Proton Mass</a:t>
            </a:r>
            <a:r>
              <a:rPr lang="en-US" baseline="0" dirty="0" smtClean="0">
                <a:solidFill>
                  <a:srgbClr val="000090"/>
                </a:solidFill>
              </a:rPr>
              <a:t> Budget</a:t>
            </a:r>
            <a:endParaRPr lang="en-US" dirty="0">
              <a:solidFill>
                <a:srgbClr val="000090"/>
              </a:solidFill>
            </a:endParaRPr>
          </a:p>
        </c:rich>
      </c:tx>
      <c:layout>
        <c:manualLayout>
          <c:xMode val="edge"/>
          <c:yMode val="edge"/>
          <c:x val="0.228739134880867"/>
          <c:y val="0.0"/>
        </c:manualLayout>
      </c:layout>
    </c:title>
    <c:plotArea>
      <c:layout/>
      <c:pieChart>
        <c:varyColors val="1"/>
        <c:ser>
          <c:idx val="0"/>
          <c:order val="0"/>
          <c:tx>
            <c:strRef>
              <c:f>Sheet1!$B$1</c:f>
              <c:strCache>
                <c:ptCount val="1"/>
                <c:pt idx="0">
                  <c:v>Sales</c:v>
                </c:pt>
              </c:strCache>
            </c:strRef>
          </c:tx>
          <c:spPr>
            <a:ln>
              <a:solidFill>
                <a:srgbClr val="FF0000"/>
              </a:solidFill>
            </a:ln>
          </c:spPr>
          <c:cat>
            <c:numRef>
              <c:f>Sheet1!$A$2:$A$5</c:f>
              <c:numCache>
                <c:formatCode>0%</c:formatCode>
                <c:ptCount val="4"/>
                <c:pt idx="0">
                  <c:v>0.2</c:v>
                </c:pt>
                <c:pt idx="1">
                  <c:v>0.29</c:v>
                </c:pt>
                <c:pt idx="2">
                  <c:v>0.17</c:v>
                </c:pt>
                <c:pt idx="3">
                  <c:v>0.34</c:v>
                </c:pt>
              </c:numCache>
            </c:numRef>
          </c:cat>
          <c:val>
            <c:numRef>
              <c:f>Sheet1!$B$2:$B$5</c:f>
              <c:numCache>
                <c:formatCode>0%</c:formatCode>
                <c:ptCount val="4"/>
                <c:pt idx="0">
                  <c:v>0.2</c:v>
                </c:pt>
                <c:pt idx="1">
                  <c:v>0.29</c:v>
                </c:pt>
                <c:pt idx="2">
                  <c:v>0.17</c:v>
                </c:pt>
                <c:pt idx="3">
                  <c:v>0.34</c:v>
                </c:pt>
              </c:numCache>
            </c:numRef>
          </c:val>
        </c:ser>
        <c:firstSliceAng val="0"/>
      </c:pieChart>
    </c:plotArea>
    <c:legend>
      <c:legendPos val="r"/>
      <c:layout>
        <c:manualLayout>
          <c:xMode val="edge"/>
          <c:yMode val="edge"/>
          <c:x val="0.721245526127416"/>
          <c:y val="0.0565217391304348"/>
          <c:w val="0.192174387292497"/>
          <c:h val="0.940382403286546"/>
        </c:manualLayout>
      </c:layout>
    </c:legend>
    <c:plotVisOnly val="1"/>
    <c:dispBlanksAs val="zero"/>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 Id="rId2"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 Id="rId2" Type="http://schemas.openxmlformats.org/officeDocument/2006/relationships/image" Target="../media/image48.wmf"/><Relationship Id="rId3"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212961-59A8-8349-B797-B763DCF2E709}" type="datetimeFigureOut">
              <a:rPr lang="en-US" smtClean="0"/>
              <a:pPr/>
              <a:t>7/9/14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16C723-D4BB-D646-86ED-E41A225E001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32450-7719-A546-97DA-E5C560589C74}" type="datetimeFigureOut">
              <a:rPr lang="en-US" smtClean="0"/>
              <a:pPr/>
              <a:t>7/9/14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E68FC-FDD0-264A-8856-E7D8285666E3}"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822969"/>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44593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54578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8413484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258877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s, Slides, cartoon behavior plots, </a:t>
            </a:r>
          </a:p>
          <a:p>
            <a:r>
              <a:rPr lang="en-US" baseline="0" dirty="0" smtClean="0"/>
              <a:t>Emphasize Luminosity/quality of CEBAF + capability of  </a:t>
            </a:r>
            <a:r>
              <a:rPr lang="en-US" baseline="0" dirty="0" err="1" smtClean="0"/>
              <a:t>SoLID</a:t>
            </a:r>
            <a:r>
              <a:rPr lang="en-US" baseline="0" dirty="0" smtClean="0"/>
              <a:t> </a:t>
            </a:r>
          </a:p>
          <a:p>
            <a:r>
              <a:rPr lang="en-US" baseline="0" dirty="0" smtClean="0"/>
              <a:t>F. F. form factor (see like)</a:t>
            </a:r>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10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5427762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7008337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the reference of the figure.</a:t>
            </a:r>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14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99482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8C63B-710E-4435-8CE9-5386A46C8E50}" type="slidenum">
              <a:rPr lang="en-US" smtClean="0"/>
              <a:pPr/>
              <a:t>41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9906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07/08/12</a:t>
            </a:r>
            <a:endParaRPr lang="en-US"/>
          </a:p>
        </p:txBody>
      </p:sp>
      <p:sp>
        <p:nvSpPr>
          <p:cNvPr id="6" name="Footer Placeholder 5"/>
          <p:cNvSpPr>
            <a:spLocks noGrp="1"/>
          </p:cNvSpPr>
          <p:nvPr>
            <p:ph type="ftr" sz="quarter" idx="11"/>
          </p:nvPr>
        </p:nvSpPr>
        <p:spPr/>
        <p:txBody>
          <a:bodyPr/>
          <a:lstStyle/>
          <a:p>
            <a:r>
              <a:rPr lang="en-US" smtClean="0"/>
              <a:t>SoLID Collaboration Meeting, Newport News</a:t>
            </a:r>
            <a:endParaRPr lang="en-US"/>
          </a:p>
        </p:txBody>
      </p:sp>
      <p:sp>
        <p:nvSpPr>
          <p:cNvPr id="7" name="Slide Number Placeholder 6"/>
          <p:cNvSpPr>
            <a:spLocks noGrp="1"/>
          </p:cNvSpPr>
          <p:nvPr>
            <p:ph type="sldNum" sz="quarter" idx="12"/>
          </p:nvPr>
        </p:nvSpPr>
        <p:spPr/>
        <p:txBody>
          <a:bodyPr/>
          <a:lstStyle/>
          <a:p>
            <a:fld id="{05B56A2D-B9AA-9D47-A6A7-53D1638EA1C5}"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07/08/12</a:t>
            </a:r>
            <a:endParaRPr lang="en-US"/>
          </a:p>
        </p:txBody>
      </p:sp>
      <p:sp>
        <p:nvSpPr>
          <p:cNvPr id="6" name="Footer Placeholder 5"/>
          <p:cNvSpPr>
            <a:spLocks noGrp="1"/>
          </p:cNvSpPr>
          <p:nvPr>
            <p:ph type="ftr" sz="quarter" idx="11"/>
          </p:nvPr>
        </p:nvSpPr>
        <p:spPr/>
        <p:txBody>
          <a:bodyPr/>
          <a:lstStyle/>
          <a:p>
            <a:r>
              <a:rPr lang="en-US" smtClean="0"/>
              <a:t>SoLID Collaboration Meeting, Newport News</a:t>
            </a:r>
            <a:endParaRPr lang="en-US"/>
          </a:p>
        </p:txBody>
      </p:sp>
      <p:sp>
        <p:nvSpPr>
          <p:cNvPr id="7" name="Slide Number Placeholder 6"/>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07/08/12</a:t>
            </a:r>
            <a:endParaRPr lang="en-US"/>
          </a:p>
        </p:txBody>
      </p:sp>
      <p:sp>
        <p:nvSpPr>
          <p:cNvPr id="8" name="Footer Placeholder 7"/>
          <p:cNvSpPr>
            <a:spLocks noGrp="1"/>
          </p:cNvSpPr>
          <p:nvPr>
            <p:ph type="ftr" sz="quarter" idx="11"/>
          </p:nvPr>
        </p:nvSpPr>
        <p:spPr/>
        <p:txBody>
          <a:bodyPr/>
          <a:lstStyle/>
          <a:p>
            <a:r>
              <a:rPr lang="en-US" smtClean="0"/>
              <a:t>SoLID Collaboration Meeting, Newport News</a:t>
            </a:r>
            <a:endParaRPr lang="en-US"/>
          </a:p>
        </p:txBody>
      </p:sp>
      <p:sp>
        <p:nvSpPr>
          <p:cNvPr id="9" name="Slide Number Placeholder 8"/>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07/08/12</a:t>
            </a:r>
            <a:endParaRPr lang="en-US"/>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07/08/12</a:t>
            </a:r>
            <a:endParaRPr lang="en-US"/>
          </a:p>
        </p:txBody>
      </p:sp>
      <p:sp>
        <p:nvSpPr>
          <p:cNvPr id="3" name="Footer Placeholder 2"/>
          <p:cNvSpPr>
            <a:spLocks noGrp="1"/>
          </p:cNvSpPr>
          <p:nvPr>
            <p:ph type="ftr" sz="quarter" idx="11"/>
          </p:nvPr>
        </p:nvSpPr>
        <p:spPr/>
        <p:txBody>
          <a:bodyPr/>
          <a:lstStyle/>
          <a:p>
            <a:r>
              <a:rPr lang="en-US" smtClean="0"/>
              <a:t>SoLID Collaboration Meeting, Newport News</a:t>
            </a:r>
            <a:endParaRPr lang="en-US"/>
          </a:p>
        </p:txBody>
      </p:sp>
      <p:sp>
        <p:nvSpPr>
          <p:cNvPr id="4" name="Slide Number Placeholder 3"/>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07/08/12</a:t>
            </a:r>
            <a:endParaRPr lang="en-US"/>
          </a:p>
        </p:txBody>
      </p:sp>
      <p:sp>
        <p:nvSpPr>
          <p:cNvPr id="6" name="Footer Placeholder 5"/>
          <p:cNvSpPr>
            <a:spLocks noGrp="1"/>
          </p:cNvSpPr>
          <p:nvPr>
            <p:ph type="ftr" sz="quarter" idx="11"/>
          </p:nvPr>
        </p:nvSpPr>
        <p:spPr/>
        <p:txBody>
          <a:bodyPr/>
          <a:lstStyle/>
          <a:p>
            <a:r>
              <a:rPr lang="en-US" smtClean="0"/>
              <a:t>SoLID Collaboration Meeting, Newport News</a:t>
            </a:r>
            <a:endParaRPr lang="en-US"/>
          </a:p>
        </p:txBody>
      </p:sp>
      <p:sp>
        <p:nvSpPr>
          <p:cNvPr id="7" name="Slide Number Placeholder 6"/>
          <p:cNvSpPr>
            <a:spLocks noGrp="1"/>
          </p:cNvSpPr>
          <p:nvPr>
            <p:ph type="sldNum" sz="quarter" idx="12"/>
          </p:nvPr>
        </p:nvSpPr>
        <p:spPr/>
        <p:txBody>
          <a:bodyPr/>
          <a:lstStyle/>
          <a:p>
            <a:fld id="{05B56A2D-B9AA-9D47-A6A7-53D1638EA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0415" y="0"/>
            <a:ext cx="8042276" cy="685800"/>
          </a:xfrm>
          <a:prstGeom prst="rect">
            <a:avLst/>
          </a:prstGeom>
          <a:solidFill>
            <a:srgbClr val="000090"/>
          </a:solidFill>
          <a:effectLst>
            <a:outerShdw blurRad="50800" dist="38100" dir="2700000" algn="tl" rotWithShape="0">
              <a:srgbClr val="000090">
                <a:alpha val="43000"/>
              </a:srgbClr>
            </a:outerShdw>
            <a:softEdge rad="88900"/>
          </a:effectLst>
        </p:spPr>
        <p:txBody>
          <a:bodyPr vert="horz" lIns="91440" tIns="45720" rIns="91440" bIns="45720" rtlCol="0" anchor="ctr"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549275" y="952500"/>
            <a:ext cx="8042276" cy="49911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186394" y="6492875"/>
            <a:ext cx="2133600" cy="365125"/>
          </a:xfrm>
          <a:prstGeom prst="rect">
            <a:avLst/>
          </a:prstGeom>
        </p:spPr>
        <p:txBody>
          <a:bodyPr vert="horz" lIns="91440" tIns="45720" rIns="91440" bIns="45720" rtlCol="0" anchor="ctr"/>
          <a:lstStyle>
            <a:lvl1pPr algn="r">
              <a:defRPr sz="1200">
                <a:solidFill>
                  <a:schemeClr val="bg1"/>
                </a:solidFill>
              </a:defRPr>
            </a:lvl1pPr>
          </a:lstStyle>
          <a:p>
            <a:r>
              <a:rPr lang="en-US" smtClean="0"/>
              <a:t>07/08/12</a:t>
            </a:r>
            <a:endParaRPr lang="en-US" dirty="0"/>
          </a:p>
        </p:txBody>
      </p:sp>
      <p:sp>
        <p:nvSpPr>
          <p:cNvPr id="5" name="Footer Placeholder 4"/>
          <p:cNvSpPr>
            <a:spLocks noGrp="1"/>
          </p:cNvSpPr>
          <p:nvPr>
            <p:ph type="ftr" sz="quarter" idx="3"/>
          </p:nvPr>
        </p:nvSpPr>
        <p:spPr>
          <a:xfrm>
            <a:off x="1851958" y="6466168"/>
            <a:ext cx="4334436"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SoLID Collaboration Meeting, Newport News</a:t>
            </a:r>
            <a:endParaRPr lang="en-US" dirty="0"/>
          </a:p>
        </p:txBody>
      </p:sp>
      <p:sp>
        <p:nvSpPr>
          <p:cNvPr id="6" name="Slide Number Placeholder 5"/>
          <p:cNvSpPr>
            <a:spLocks noGrp="1"/>
          </p:cNvSpPr>
          <p:nvPr>
            <p:ph type="sldNum" sz="quarter" idx="4"/>
          </p:nvPr>
        </p:nvSpPr>
        <p:spPr>
          <a:xfrm>
            <a:off x="8319994" y="6492875"/>
            <a:ext cx="824006" cy="365125"/>
          </a:xfrm>
          <a:prstGeom prst="rect">
            <a:avLst/>
          </a:prstGeom>
        </p:spPr>
        <p:txBody>
          <a:bodyPr vert="horz" lIns="91440" tIns="45720" rIns="91440" bIns="45720" rtlCol="0" anchor="ctr"/>
          <a:lstStyle>
            <a:lvl1pPr algn="r">
              <a:defRPr sz="1600">
                <a:solidFill>
                  <a:schemeClr val="bg1"/>
                </a:solidFill>
              </a:defRPr>
            </a:lvl1pPr>
          </a:lstStyle>
          <a:p>
            <a:fld id="{05B56A2D-B9AA-9D47-A6A7-53D1638EA1C5}" type="slidenum">
              <a:rPr lang="en-US" smtClean="0"/>
              <a:pPr/>
              <a:t>‹#›</a:t>
            </a:fld>
            <a:endParaRPr lang="en-US" dirty="0"/>
          </a:p>
        </p:txBody>
      </p:sp>
      <p:pic>
        <p:nvPicPr>
          <p:cNvPr id="7" name="Picture 6" descr="TempleT-sm.gif"/>
          <p:cNvPicPr>
            <a:picLocks noChangeAspect="1"/>
          </p:cNvPicPr>
          <p:nvPr userDrawn="1"/>
        </p:nvPicPr>
        <p:blipFill>
          <a:blip r:embed="rId14"/>
          <a:stretch>
            <a:fillRect/>
          </a:stretch>
        </p:blipFill>
        <p:spPr>
          <a:xfrm>
            <a:off x="0" y="6492875"/>
            <a:ext cx="334347" cy="38100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p:txStyles>
    <p:titleStyle>
      <a:lvl1pPr algn="ctr" defTabSz="914400" rtl="0" eaLnBrk="1" latinLnBrk="0" hangingPunct="1">
        <a:spcBef>
          <a:spcPct val="0"/>
        </a:spcBef>
        <a:buNone/>
        <a:defRPr sz="3200" kern="1200">
          <a:solidFill>
            <a:srgbClr val="FFFFFF"/>
          </a:solidFill>
          <a:latin typeface="Calibri"/>
          <a:ea typeface="+mj-ea"/>
          <a:cs typeface="Calibri"/>
        </a:defRPr>
      </a:lvl1pPr>
    </p:titleStyle>
    <p:bodyStyle>
      <a:lvl1pPr marL="349250" indent="-349250" algn="l" defTabSz="914400" rtl="0" eaLnBrk="1" latinLnBrk="0" hangingPunct="1">
        <a:spcBef>
          <a:spcPts val="2000"/>
        </a:spcBef>
        <a:buClr>
          <a:schemeClr val="accent1">
            <a:lumMod val="60000"/>
            <a:lumOff val="40000"/>
          </a:schemeClr>
        </a:buClr>
        <a:buSzPct val="90000"/>
        <a:buFont typeface="Wingdings" charset="2"/>
        <a:buChar char=""/>
        <a:defRPr sz="2800" kern="1200">
          <a:solidFill>
            <a:schemeClr val="tx1">
              <a:lumMod val="65000"/>
              <a:lumOff val="35000"/>
            </a:schemeClr>
          </a:solidFill>
          <a:latin typeface="Calibri"/>
          <a:ea typeface="+mn-ea"/>
          <a:cs typeface="Calibri"/>
        </a:defRPr>
      </a:lvl1pPr>
      <a:lvl2pPr marL="685800" indent="-336550" algn="l" defTabSz="914400" rtl="0" eaLnBrk="1" latinLnBrk="0" hangingPunct="1">
        <a:spcBef>
          <a:spcPts val="600"/>
        </a:spcBef>
        <a:buClr>
          <a:schemeClr val="accent1">
            <a:lumMod val="75000"/>
          </a:schemeClr>
        </a:buClr>
        <a:buSzPct val="80000"/>
        <a:buFont typeface="Wingdings" charset="2"/>
        <a:buChar char="➥"/>
        <a:defRPr sz="2400" kern="1200">
          <a:solidFill>
            <a:schemeClr val="tx1">
              <a:lumMod val="65000"/>
              <a:lumOff val="35000"/>
            </a:schemeClr>
          </a:solidFill>
          <a:latin typeface="Calibri"/>
          <a:ea typeface="+mn-ea"/>
          <a:cs typeface="Calibri"/>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Calibri"/>
          <a:ea typeface="+mn-ea"/>
          <a:cs typeface="Calibri"/>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Calibri"/>
          <a:ea typeface="+mn-ea"/>
          <a:cs typeface="Calibri"/>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d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5.bin"/><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gif"/><Relationship Id="rId8" Type="http://schemas.openxmlformats.org/officeDocument/2006/relationships/image" Target="../media/image34.pdf"/><Relationship Id="rId9" Type="http://schemas.openxmlformats.org/officeDocument/2006/relationships/image" Target="../media/image35.png"/><Relationship Id="rId10" Type="http://schemas.openxmlformats.org/officeDocument/2006/relationships/image" Target="../media/image3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gif"/><Relationship Id="rId4" Type="http://schemas.openxmlformats.org/officeDocument/2006/relationships/oleObject" Target="../embeddings/oleObject6.bin"/><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df"/><Relationship Id="rId5" Type="http://schemas.openxmlformats.org/officeDocument/2006/relationships/image" Target="../media/image44.png"/><Relationship Id="rId6" Type="http://schemas.openxmlformats.org/officeDocument/2006/relationships/image" Target="../media/image45.pdf"/><Relationship Id="rId7"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1.pd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chart" Target="../charts/chart1.xml"/><Relationship Id="rId5" Type="http://schemas.openxmlformats.org/officeDocument/2006/relationships/image" Target="../media/image11.png"/><Relationship Id="rId6" Type="http://schemas.openxmlformats.org/officeDocument/2006/relationships/oleObject" Target="../embeddings/oleObject7.bin"/><Relationship Id="rId7" Type="http://schemas.openxmlformats.org/officeDocument/2006/relationships/oleObject" Target="../embeddings/oleObject8.bin"/><Relationship Id="rId8" Type="http://schemas.openxmlformats.org/officeDocument/2006/relationships/oleObject" Target="../embeddings/oleObject9.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gif"/><Relationship Id="rId4" Type="http://schemas.openxmlformats.org/officeDocument/2006/relationships/image" Target="../media/image55.pdf"/><Relationship Id="rId5"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3.gif"/></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57.pdf"/></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df"/><Relationship Id="rId5" Type="http://schemas.openxmlformats.org/officeDocument/2006/relationships/image" Target="../media/image63.png"/><Relationship Id="rId6" Type="http://schemas.openxmlformats.org/officeDocument/2006/relationships/image" Target="../media/image64.pdf"/><Relationship Id="rId7"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image" Target="../media/image60.pd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df"/><Relationship Id="rId5" Type="http://schemas.openxmlformats.org/officeDocument/2006/relationships/image" Target="../media/image70.png"/><Relationship Id="rId6" Type="http://schemas.openxmlformats.org/officeDocument/2006/relationships/image" Target="../media/image71.pdf"/><Relationship Id="rId7" Type="http://schemas.openxmlformats.org/officeDocument/2006/relationships/image" Target="../media/image72.png"/><Relationship Id="rId8" Type="http://schemas.openxmlformats.org/officeDocument/2006/relationships/image" Target="../media/image73.gif"/><Relationship Id="rId1" Type="http://schemas.openxmlformats.org/officeDocument/2006/relationships/slideLayout" Target="../slideLayouts/slideLayout2.xml"/><Relationship Id="rId2" Type="http://schemas.openxmlformats.org/officeDocument/2006/relationships/image" Target="../media/image67.pd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4.gif"/></Relationships>
</file>

<file path=ppt/slides/_rels/slide22.xml.rels><?xml version="1.0" encoding="UTF-8" standalone="yes"?>
<Relationships xmlns="http://schemas.openxmlformats.org/package/2006/relationships"><Relationship Id="rId3" Type="http://schemas.openxmlformats.org/officeDocument/2006/relationships/image" Target="../media/image75.gif"/><Relationship Id="rId4" Type="http://schemas.openxmlformats.org/officeDocument/2006/relationships/image" Target="../media/image76.pdf"/><Relationship Id="rId5" Type="http://schemas.openxmlformats.org/officeDocument/2006/relationships/image" Target="../media/image77.png"/><Relationship Id="rId6" Type="http://schemas.openxmlformats.org/officeDocument/2006/relationships/image" Target="../media/image78.pdf"/><Relationship Id="rId7"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image" Target="../media/image7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gif"/></Relationships>
</file>

<file path=ppt/slides/_rels/slide24.xml.rels><?xml version="1.0" encoding="UTF-8" standalone="yes"?>
<Relationships xmlns="http://schemas.openxmlformats.org/package/2006/relationships"><Relationship Id="rId3" Type="http://schemas.openxmlformats.org/officeDocument/2006/relationships/image" Target="../media/image82.pdf"/><Relationship Id="rId4"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s>
</file>

<file path=ppt/slides/_rels/slide26.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df"/><Relationship Id="rId5" Type="http://schemas.openxmlformats.org/officeDocument/2006/relationships/image" Target="../media/image8.png"/><Relationship Id="rId6" Type="http://schemas.openxmlformats.org/officeDocument/2006/relationships/image" Target="../media/image9.pdf"/><Relationship Id="rId7" Type="http://schemas.openxmlformats.org/officeDocument/2006/relationships/image" Target="../media/image10.png"/><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5.pd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df"/><Relationship Id="rId5" Type="http://schemas.openxmlformats.org/officeDocument/2006/relationships/image" Target="../media/image8.png"/><Relationship Id="rId6" Type="http://schemas.openxmlformats.org/officeDocument/2006/relationships/image" Target="../media/image9.pdf"/><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pd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gif"/><Relationship Id="rId3" Type="http://schemas.openxmlformats.org/officeDocument/2006/relationships/image" Target="../media/image87.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8.gif"/></Relationships>
</file>

<file path=ppt/slides/_rels/slide38.xml.rels><?xml version="1.0" encoding="UTF-8" standalone="yes"?>
<Relationships xmlns="http://schemas.openxmlformats.org/package/2006/relationships"><Relationship Id="rId3" Type="http://schemas.openxmlformats.org/officeDocument/2006/relationships/image" Target="../media/image90.gif"/><Relationship Id="rId4" Type="http://schemas.openxmlformats.org/officeDocument/2006/relationships/oleObject" Target="../embeddings/oleObject11.bin"/><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image" Target="../media/image93.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gif"/><Relationship Id="rId3"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2.pdf"/><Relationship Id="rId6" Type="http://schemas.openxmlformats.org/officeDocument/2006/relationships/image" Target="../media/image13.png"/><Relationship Id="rId7" Type="http://schemas.openxmlformats.org/officeDocument/2006/relationships/image" Target="../media/image14.pdf"/><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www-public.slac.stanford.edu/sciDoc/docMeta.aspx?slacPubNumber=SLAC-PUB-14985"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6.gif"/><Relationship Id="rId3" Type="http://schemas.openxmlformats.org/officeDocument/2006/relationships/image" Target="../media/image97.png"/></Relationships>
</file>

<file path=ppt/slides/_rels/slide41.xml.rels><?xml version="1.0" encoding="UTF-8" standalone="yes"?>
<Relationships xmlns="http://schemas.openxmlformats.org/package/2006/relationships"><Relationship Id="rId3" Type="http://schemas.openxmlformats.org/officeDocument/2006/relationships/image" Target="../media/image98.gif"/><Relationship Id="rId4" Type="http://schemas.openxmlformats.org/officeDocument/2006/relationships/image" Target="../media/image99.gif"/><Relationship Id="rId5" Type="http://schemas.openxmlformats.org/officeDocument/2006/relationships/image" Target="../media/image100.gi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2.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Microsoft_Equation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2.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3.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4.png"/><Relationship Id="rId3" Type="http://schemas.openxmlformats.org/officeDocument/2006/relationships/image" Target="../media/image10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6.png"/><Relationship Id="rId3" Type="http://schemas.openxmlformats.org/officeDocument/2006/relationships/image" Target="../media/image10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9.gif"/></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pdf"/><Relationship Id="rId5" Type="http://schemas.openxmlformats.org/officeDocument/2006/relationships/image" Target="../media/image18.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0.png"/></Relationships>
</file>

<file path=ppt/slides/_rels/slide51.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df"/><Relationship Id="rId5" Type="http://schemas.openxmlformats.org/officeDocument/2006/relationships/image" Target="../media/image114.png"/><Relationship Id="rId1" Type="http://schemas.openxmlformats.org/officeDocument/2006/relationships/slideLayout" Target="../slideLayouts/slideLayout5.xml"/><Relationship Id="rId2" Type="http://schemas.openxmlformats.org/officeDocument/2006/relationships/image" Target="../media/image111.pdf"/></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pdf"/><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4.png"/><Relationship Id="rId5" Type="http://schemas.openxmlformats.org/officeDocument/2006/relationships/oleObject" Target="../embeddings/oleObject1.bin"/><Relationship Id="rId6" Type="http://schemas.openxmlformats.org/officeDocument/2006/relationships/image" Target="../media/image25.png"/><Relationship Id="rId7" Type="http://schemas.openxmlformats.org/officeDocument/2006/relationships/oleObject" Target="../embeddings/oleObject2.bin"/><Relationship Id="rId8" Type="http://schemas.openxmlformats.org/officeDocument/2006/relationships/image" Target="../media/image26.png"/><Relationship Id="rId9" Type="http://schemas.openxmlformats.org/officeDocument/2006/relationships/hyperlink" Target="http://quarks.temple.edu/~npcfiqcd"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oleObject" Target="../embeddings/oleObject4.bin"/><Relationship Id="rId6" Type="http://schemas.openxmlformats.org/officeDocument/2006/relationships/image" Target="../media/image2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52500"/>
          </a:xfrm>
        </p:spPr>
        <p:txBody>
          <a:bodyPr/>
          <a:lstStyle/>
          <a:p>
            <a:r>
              <a:rPr lang="en-US" sz="2800" dirty="0" smtClean="0"/>
              <a:t>Near Threshold </a:t>
            </a:r>
            <a:r>
              <a:rPr lang="en-US" sz="2800" dirty="0" err="1" smtClean="0"/>
              <a:t>Electroproduction</a:t>
            </a:r>
            <a:r>
              <a:rPr lang="en-US" sz="2800" dirty="0" smtClean="0"/>
              <a:t> of            at 11 </a:t>
            </a:r>
            <a:r>
              <a:rPr lang="en-US" sz="2800" dirty="0" err="1" smtClean="0"/>
              <a:t>GeV</a:t>
            </a:r>
            <a:r>
              <a:rPr lang="en-US" sz="2800" dirty="0" smtClean="0"/>
              <a:t>     </a:t>
            </a:r>
            <a:endParaRPr lang="en-US" sz="2800" dirty="0"/>
          </a:p>
        </p:txBody>
      </p:sp>
      <p:sp>
        <p:nvSpPr>
          <p:cNvPr id="6" name="Content Placeholder 5"/>
          <p:cNvSpPr>
            <a:spLocks noGrp="1"/>
          </p:cNvSpPr>
          <p:nvPr>
            <p:ph idx="1"/>
          </p:nvPr>
        </p:nvSpPr>
        <p:spPr>
          <a:xfrm>
            <a:off x="0" y="1295400"/>
            <a:ext cx="9144000" cy="4229100"/>
          </a:xfrm>
        </p:spPr>
        <p:txBody>
          <a:bodyPr>
            <a:normAutofit fontScale="62500" lnSpcReduction="20000"/>
          </a:bodyPr>
          <a:lstStyle/>
          <a:p>
            <a:pPr algn="ctr">
              <a:buNone/>
            </a:pPr>
            <a:r>
              <a:rPr lang="en-US" dirty="0" smtClean="0"/>
              <a:t>Z.-E. Meziani</a:t>
            </a:r>
          </a:p>
          <a:p>
            <a:pPr algn="ctr">
              <a:buNone/>
            </a:pPr>
            <a:r>
              <a:rPr lang="en-US" dirty="0" smtClean="0"/>
              <a:t>on </a:t>
            </a:r>
          </a:p>
          <a:p>
            <a:pPr algn="ctr">
              <a:buNone/>
            </a:pPr>
            <a:r>
              <a:rPr lang="en-US" dirty="0" smtClean="0"/>
              <a:t>behalf </a:t>
            </a:r>
          </a:p>
          <a:p>
            <a:pPr algn="ctr">
              <a:buNone/>
            </a:pPr>
            <a:r>
              <a:rPr lang="en-US" dirty="0" smtClean="0"/>
              <a:t>of the spokespeople</a:t>
            </a:r>
          </a:p>
          <a:p>
            <a:pPr algn="ctr">
              <a:buNone/>
            </a:pPr>
            <a:r>
              <a:rPr lang="en-US" dirty="0" err="1" smtClean="0"/>
              <a:t>Kawtar</a:t>
            </a:r>
            <a:r>
              <a:rPr lang="en-US" dirty="0" smtClean="0"/>
              <a:t> </a:t>
            </a:r>
            <a:r>
              <a:rPr lang="en-US" dirty="0" err="1" smtClean="0"/>
              <a:t>Hafidi</a:t>
            </a:r>
            <a:r>
              <a:rPr lang="en-US" dirty="0" smtClean="0"/>
              <a:t> (ANL), </a:t>
            </a:r>
            <a:r>
              <a:rPr lang="en-US" dirty="0" err="1" smtClean="0"/>
              <a:t>Xin</a:t>
            </a:r>
            <a:r>
              <a:rPr lang="en-US" dirty="0" smtClean="0"/>
              <a:t> </a:t>
            </a:r>
            <a:r>
              <a:rPr lang="en-US" dirty="0" err="1" smtClean="0"/>
              <a:t>Qian</a:t>
            </a:r>
            <a:r>
              <a:rPr lang="en-US" dirty="0" smtClean="0"/>
              <a:t> (Caltech/BNL) , Nikos </a:t>
            </a:r>
            <a:r>
              <a:rPr lang="en-US" dirty="0" err="1" smtClean="0"/>
              <a:t>Sparveris</a:t>
            </a:r>
            <a:r>
              <a:rPr lang="en-US" dirty="0" smtClean="0"/>
              <a:t> (Temple) </a:t>
            </a:r>
          </a:p>
          <a:p>
            <a:pPr algn="ctr">
              <a:buNone/>
            </a:pPr>
            <a:r>
              <a:rPr lang="en-US" dirty="0" smtClean="0"/>
              <a:t>and </a:t>
            </a:r>
          </a:p>
          <a:p>
            <a:pPr algn="ctr">
              <a:buNone/>
            </a:pPr>
            <a:r>
              <a:rPr lang="en-US" dirty="0" err="1" smtClean="0"/>
              <a:t>Zhiwen</a:t>
            </a:r>
            <a:r>
              <a:rPr lang="en-US" dirty="0" smtClean="0"/>
              <a:t> Zhao (UVA)</a:t>
            </a:r>
          </a:p>
          <a:p>
            <a:pPr algn="ctr">
              <a:buNone/>
            </a:pPr>
            <a:r>
              <a:rPr lang="en-US" dirty="0" smtClean="0"/>
              <a:t>for</a:t>
            </a:r>
          </a:p>
          <a:p>
            <a:pPr algn="ctr">
              <a:buNone/>
            </a:pPr>
            <a:r>
              <a:rPr lang="en-US" b="1" dirty="0" smtClean="0"/>
              <a:t>the ATHENNA Collaboration</a:t>
            </a:r>
          </a:p>
        </p:txBody>
      </p:sp>
      <p:sp>
        <p:nvSpPr>
          <p:cNvPr id="4" name="Footer Placeholder 3"/>
          <p:cNvSpPr>
            <a:spLocks noGrp="1"/>
          </p:cNvSpPr>
          <p:nvPr>
            <p:ph type="ftr" sz="quarter" idx="11"/>
          </p:nvPr>
        </p:nvSpPr>
        <p:spPr>
          <a:xfrm>
            <a:off x="2461558" y="6513512"/>
            <a:ext cx="4334436" cy="365125"/>
          </a:xfrm>
        </p:spPr>
        <p:txBody>
          <a:bodyPr/>
          <a:lstStyle/>
          <a:p>
            <a:r>
              <a:rPr lang="en-US" dirty="0" err="1" smtClean="0"/>
              <a:t>SoLID</a:t>
            </a:r>
            <a:r>
              <a:rPr lang="en-US" dirty="0" smtClean="0"/>
              <a:t> Collaboration Meeting, Newport News</a:t>
            </a:r>
            <a:endParaRPr lang="en-US" dirty="0"/>
          </a:p>
        </p:txBody>
      </p:sp>
      <p:pic>
        <p:nvPicPr>
          <p:cNvPr id="8" name="Picture 7" descr="latex-image-1.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3"/>
              <a:stretch>
                <a:fillRect/>
              </a:stretch>
            </p:blipFill>
          </mc:Fallback>
        </mc:AlternateContent>
        <p:spPr>
          <a:xfrm>
            <a:off x="6121400" y="266700"/>
            <a:ext cx="762000" cy="469900"/>
          </a:xfrm>
          <a:prstGeom prst="rect">
            <a:avLst/>
          </a:prstGeom>
        </p:spPr>
      </p:pic>
      <p:sp>
        <p:nvSpPr>
          <p:cNvPr id="7" name="Date Placeholder 6"/>
          <p:cNvSpPr>
            <a:spLocks noGrp="1"/>
          </p:cNvSpPr>
          <p:nvPr>
            <p:ph type="dt" sz="half" idx="10"/>
          </p:nvPr>
        </p:nvSpPr>
        <p:spPr/>
        <p:txBody>
          <a:bodyPr/>
          <a:lstStyle/>
          <a:p>
            <a:r>
              <a:rPr lang="en-US" smtClean="0"/>
              <a:t>07/08/12</a:t>
            </a:r>
            <a:endParaRPr lang="en-US"/>
          </a:p>
        </p:txBody>
      </p:sp>
      <p:sp>
        <p:nvSpPr>
          <p:cNvPr id="9" name="Slide Number Placeholder 8"/>
          <p:cNvSpPr>
            <a:spLocks noGrp="1"/>
          </p:cNvSpPr>
          <p:nvPr>
            <p:ph type="sldNum" sz="quarter" idx="12"/>
          </p:nvPr>
        </p:nvSpPr>
        <p:spPr/>
        <p:txBody>
          <a:bodyPr/>
          <a:lstStyle/>
          <a:p>
            <a:fld id="{05B56A2D-B9AA-9D47-A6A7-53D1638EA1C5}" type="slidenum">
              <a:rPr lang="en-US" smtClean="0"/>
              <a:pPr/>
              <a:t>1</a:t>
            </a:fld>
            <a:endParaRPr lang="en-US"/>
          </a:p>
        </p:txBody>
      </p:sp>
      <p:pic>
        <p:nvPicPr>
          <p:cNvPr id="10" name="Picture 9"/>
          <p:cNvPicPr>
            <a:picLocks noChangeAspect="1"/>
          </p:cNvPicPr>
          <p:nvPr/>
        </p:nvPicPr>
        <p:blipFill>
          <a:blip r:embed="rId4"/>
          <a:stretch>
            <a:fillRect/>
          </a:stretch>
        </p:blipFill>
        <p:spPr>
          <a:xfrm>
            <a:off x="4090895" y="5524500"/>
            <a:ext cx="824006" cy="989138"/>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838200"/>
          </a:xfrm>
        </p:spPr>
        <p:txBody>
          <a:bodyPr/>
          <a:lstStyle/>
          <a:p>
            <a:r>
              <a:rPr lang="en-US" dirty="0" smtClean="0"/>
              <a:t>Reaction Mechanism ?</a:t>
            </a:r>
            <a:endParaRPr lang="en-US" dirty="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8" name="TextBox 7"/>
          <p:cNvSpPr txBox="1"/>
          <p:nvPr/>
        </p:nvSpPr>
        <p:spPr>
          <a:xfrm>
            <a:off x="95746" y="838200"/>
            <a:ext cx="4388528" cy="2800767"/>
          </a:xfrm>
          <a:prstGeom prst="rect">
            <a:avLst/>
          </a:prstGeom>
          <a:noFill/>
        </p:spPr>
        <p:txBody>
          <a:bodyPr wrap="square" rtlCol="0">
            <a:spAutoFit/>
          </a:bodyPr>
          <a:lstStyle/>
          <a:p>
            <a:r>
              <a:rPr lang="en-US" sz="2000" dirty="0" smtClean="0"/>
              <a:t>Models-I:  Hard scattering mechanism </a:t>
            </a:r>
            <a:r>
              <a:rPr lang="en-US" sz="1600" dirty="0" smtClean="0"/>
              <a:t>(Brodsky, </a:t>
            </a:r>
            <a:r>
              <a:rPr lang="en-US" sz="1600" dirty="0" err="1" smtClean="0"/>
              <a:t>Chudakov</a:t>
            </a:r>
            <a:r>
              <a:rPr lang="en-US" sz="1600" dirty="0" smtClean="0"/>
              <a:t>, Hoyer, </a:t>
            </a:r>
            <a:r>
              <a:rPr lang="en-US" sz="1600" dirty="0" err="1" smtClean="0"/>
              <a:t>Laget</a:t>
            </a:r>
            <a:r>
              <a:rPr lang="en-US" sz="1600" dirty="0" smtClean="0"/>
              <a:t> 2001)</a:t>
            </a:r>
          </a:p>
          <a:p>
            <a:endParaRPr lang="en-US" sz="2000" dirty="0" smtClean="0"/>
          </a:p>
          <a:p>
            <a:endParaRPr lang="en-US" sz="2000" dirty="0"/>
          </a:p>
          <a:p>
            <a:endParaRPr lang="en-US" sz="2000" dirty="0" smtClean="0"/>
          </a:p>
          <a:p>
            <a:endParaRPr lang="en-US" sz="2000" dirty="0" smtClean="0"/>
          </a:p>
          <a:p>
            <a:endParaRPr lang="en-US" sz="2000" dirty="0" smtClean="0"/>
          </a:p>
          <a:p>
            <a:endParaRPr lang="en-US" sz="2000" dirty="0" smtClean="0"/>
          </a:p>
        </p:txBody>
      </p:sp>
      <p:graphicFrame>
        <p:nvGraphicFramePr>
          <p:cNvPr id="9" name="Object 8"/>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90519562"/>
              </p:ext>
            </p:extLst>
          </p:nvPr>
        </p:nvGraphicFramePr>
        <p:xfrm>
          <a:off x="228600" y="1676400"/>
          <a:ext cx="1975271" cy="1402996"/>
        </p:xfrm>
        <a:graphic>
          <a:graphicData uri="http://schemas.openxmlformats.org/presentationml/2006/ole">
            <p:oleObj spid="_x0000_s75778" name="Equation" r:id="rId4" imgW="1358640" imgH="965160" progId="">
              <p:embed/>
            </p:oleObj>
          </a:graphicData>
        </a:graphic>
      </p:graphicFrame>
      <p:pic>
        <p:nvPicPr>
          <p:cNvPr id="3076" name="Picture 4"/>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81746" y="1600200"/>
            <a:ext cx="1676400" cy="140299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4964021"/>
            <a:ext cx="2667000" cy="152885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1" name="Rectangle 10"/>
          <p:cNvSpPr/>
          <p:nvPr/>
        </p:nvSpPr>
        <p:spPr>
          <a:xfrm>
            <a:off x="95746" y="3581400"/>
            <a:ext cx="4572000" cy="954107"/>
          </a:xfrm>
          <a:prstGeom prst="rect">
            <a:avLst/>
          </a:prstGeom>
        </p:spPr>
        <p:txBody>
          <a:bodyPr>
            <a:spAutoFit/>
          </a:bodyPr>
          <a:lstStyle/>
          <a:p>
            <a:r>
              <a:rPr lang="en-US" sz="2000" dirty="0" smtClean="0"/>
              <a:t>Models -II</a:t>
            </a:r>
            <a:r>
              <a:rPr lang="en-US" sz="2000" dirty="0"/>
              <a:t>: </a:t>
            </a:r>
            <a:r>
              <a:rPr lang="en-US" sz="2000" dirty="0" err="1"/>
              <a:t>Partonic</a:t>
            </a:r>
            <a:r>
              <a:rPr lang="en-US" sz="2000" dirty="0"/>
              <a:t> soft mechanism </a:t>
            </a:r>
            <a:r>
              <a:rPr lang="en-US" sz="2000" dirty="0" smtClean="0"/>
              <a:t/>
            </a:r>
            <a:br>
              <a:rPr lang="en-US" sz="2000" dirty="0" smtClean="0"/>
            </a:br>
            <a:r>
              <a:rPr lang="en-US" dirty="0" smtClean="0"/>
              <a:t>(</a:t>
            </a:r>
            <a:r>
              <a:rPr lang="en-US" sz="1600" dirty="0"/>
              <a:t>Frankfurt and </a:t>
            </a:r>
            <a:r>
              <a:rPr lang="en-US" sz="1600" dirty="0" err="1"/>
              <a:t>Strikman</a:t>
            </a:r>
            <a:r>
              <a:rPr lang="en-US" sz="1600" dirty="0"/>
              <a:t> 2002</a:t>
            </a:r>
            <a:r>
              <a:rPr lang="en-US" dirty="0" smtClean="0"/>
              <a:t>)</a:t>
            </a:r>
          </a:p>
          <a:p>
            <a:r>
              <a:rPr lang="en-US" dirty="0" smtClean="0"/>
              <a:t>2-gluon Form Factor</a:t>
            </a:r>
            <a:endParaRPr lang="en-US" dirty="0"/>
          </a:p>
        </p:txBody>
      </p:sp>
      <p:pic>
        <p:nvPicPr>
          <p:cNvPr id="7" name="Picture 6"/>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7604" r="6290"/>
          <a:stretch>
            <a:fillRect/>
          </a:stretch>
        </p:blipFill>
        <p:spPr>
          <a:xfrm>
            <a:off x="4667746" y="784768"/>
            <a:ext cx="4380218" cy="3103453"/>
          </a:xfrm>
          <a:prstGeom prst="rect">
            <a:avLst/>
          </a:prstGeom>
        </p:spPr>
      </p:pic>
      <p:sp>
        <p:nvSpPr>
          <p:cNvPr id="14" name="TextBox 13"/>
          <p:cNvSpPr txBox="1"/>
          <p:nvPr/>
        </p:nvSpPr>
        <p:spPr>
          <a:xfrm>
            <a:off x="5675363" y="2411555"/>
            <a:ext cx="304800" cy="1446550"/>
          </a:xfrm>
          <a:prstGeom prst="rect">
            <a:avLst/>
          </a:prstGeom>
          <a:noFill/>
        </p:spPr>
        <p:txBody>
          <a:bodyPr wrap="square" rtlCol="0">
            <a:spAutoFit/>
          </a:bodyPr>
          <a:lstStyle/>
          <a:p>
            <a:r>
              <a:rPr lang="en-US" sz="4400" b="1" dirty="0" smtClean="0">
                <a:solidFill>
                  <a:srgbClr val="000090"/>
                </a:solidFill>
              </a:rPr>
              <a:t>?</a:t>
            </a:r>
            <a:endParaRPr lang="en-US" sz="4400" b="1" dirty="0">
              <a:solidFill>
                <a:srgbClr val="000090"/>
              </a:solidFill>
            </a:endParaRPr>
          </a:p>
        </p:txBody>
      </p:sp>
      <p:sp>
        <p:nvSpPr>
          <p:cNvPr id="15" name="TextBox 14"/>
          <p:cNvSpPr txBox="1"/>
          <p:nvPr/>
        </p:nvSpPr>
        <p:spPr>
          <a:xfrm>
            <a:off x="2284385" y="5797034"/>
            <a:ext cx="2502558" cy="369332"/>
          </a:xfrm>
          <a:prstGeom prst="rect">
            <a:avLst/>
          </a:prstGeom>
          <a:noFill/>
        </p:spPr>
        <p:txBody>
          <a:bodyPr wrap="none" rtlCol="0">
            <a:spAutoFit/>
          </a:bodyPr>
          <a:lstStyle/>
          <a:p>
            <a:r>
              <a:rPr lang="en-US" sz="1600" dirty="0" smtClean="0"/>
              <a:t>PRD66, 031502 (2002</a:t>
            </a:r>
            <a:r>
              <a:rPr lang="en-US" dirty="0" smtClean="0"/>
              <a:t>)</a:t>
            </a:r>
            <a:endParaRPr lang="en-US" dirty="0"/>
          </a:p>
        </p:txBody>
      </p:sp>
      <p:pic>
        <p:nvPicPr>
          <p:cNvPr id="16" name="Picture 15"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368300" y="4533900"/>
            <a:ext cx="2946400" cy="304800"/>
          </a:xfrm>
          <a:prstGeom prst="rect">
            <a:avLst/>
          </a:prstGeom>
        </p:spPr>
      </p:pic>
      <p:sp>
        <p:nvSpPr>
          <p:cNvPr id="17" name="Date Placeholder 16"/>
          <p:cNvSpPr>
            <a:spLocks noGrp="1"/>
          </p:cNvSpPr>
          <p:nvPr>
            <p:ph type="dt" sz="half" idx="10"/>
          </p:nvPr>
        </p:nvSpPr>
        <p:spPr/>
        <p:txBody>
          <a:bodyPr/>
          <a:lstStyle/>
          <a:p>
            <a:r>
              <a:rPr lang="en-US" smtClean="0"/>
              <a:t>07/08/12</a:t>
            </a:r>
            <a:endParaRPr lang="en-US"/>
          </a:p>
        </p:txBody>
      </p:sp>
      <p:pic>
        <p:nvPicPr>
          <p:cNvPr id="18" name="Picture 2"/>
          <p:cNvPicPr>
            <a:picLocks noChangeAspect="1" noChangeArrowheads="1"/>
          </p:cNvPicPr>
          <p:nvPr/>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80212" y="3638967"/>
            <a:ext cx="2212363" cy="293189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11780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dirty="0" smtClean="0"/>
              <a:t>Reaction Mechanism?</a:t>
            </a:r>
            <a:endParaRPr lang="en-US" dirty="0"/>
          </a:p>
        </p:txBody>
      </p:sp>
      <p:pic>
        <p:nvPicPr>
          <p:cNvPr id="7" name="Content Placeholder 6"/>
          <p:cNvPicPr>
            <a:picLocks noGrp="1" noChangeAspect="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8944" r="7394"/>
          <a:stretch>
            <a:fillRect/>
          </a:stretch>
        </p:blipFill>
        <p:spPr>
          <a:xfrm>
            <a:off x="4191000" y="685800"/>
            <a:ext cx="4953000" cy="3499627"/>
          </a:xfrm>
        </p:spPr>
      </p:pic>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9" name="TextBox 8"/>
          <p:cNvSpPr txBox="1"/>
          <p:nvPr/>
        </p:nvSpPr>
        <p:spPr>
          <a:xfrm>
            <a:off x="95746" y="685800"/>
            <a:ext cx="4388528" cy="3046988"/>
          </a:xfrm>
          <a:prstGeom prst="rect">
            <a:avLst/>
          </a:prstGeom>
          <a:noFill/>
        </p:spPr>
        <p:txBody>
          <a:bodyPr wrap="square" rtlCol="0">
            <a:spAutoFit/>
          </a:bodyPr>
          <a:lstStyle/>
          <a:p>
            <a:r>
              <a:rPr lang="en-US" sz="2000" dirty="0" smtClean="0"/>
              <a:t>Models (I):  Hard scattering </a:t>
            </a:r>
          </a:p>
          <a:p>
            <a:r>
              <a:rPr lang="en-US" sz="1600" dirty="0" smtClean="0"/>
              <a:t>(</a:t>
            </a:r>
            <a:r>
              <a:rPr lang="en-US" sz="1400" dirty="0" smtClean="0"/>
              <a:t>Brodsky, </a:t>
            </a:r>
            <a:r>
              <a:rPr lang="en-US" sz="1400" dirty="0" err="1" smtClean="0"/>
              <a:t>Chudakov</a:t>
            </a:r>
            <a:r>
              <a:rPr lang="en-US" sz="1400" dirty="0" smtClean="0"/>
              <a:t>, Hoyer, </a:t>
            </a:r>
            <a:r>
              <a:rPr lang="en-US" sz="1400" dirty="0" err="1" smtClean="0"/>
              <a:t>Laget</a:t>
            </a:r>
            <a:r>
              <a:rPr lang="en-US" sz="1400" dirty="0" smtClean="0"/>
              <a:t> 2001</a:t>
            </a:r>
            <a:r>
              <a:rPr lang="en-US" sz="1600" dirty="0" smtClean="0"/>
              <a:t>)</a:t>
            </a:r>
          </a:p>
          <a:p>
            <a:endParaRPr lang="en-US" sz="1600" dirty="0"/>
          </a:p>
          <a:p>
            <a:r>
              <a:rPr lang="en-US" sz="2000" dirty="0" smtClean="0"/>
              <a:t>Add in 3-gluon scattering</a:t>
            </a:r>
          </a:p>
          <a:p>
            <a:endParaRPr lang="en-US" sz="2000" dirty="0" smtClean="0"/>
          </a:p>
          <a:p>
            <a:endParaRPr lang="en-US" sz="2000" dirty="0"/>
          </a:p>
          <a:p>
            <a:endParaRPr lang="en-US" sz="2000" dirty="0" smtClean="0"/>
          </a:p>
          <a:p>
            <a:endParaRPr lang="en-US" sz="2000" dirty="0" smtClean="0"/>
          </a:p>
          <a:p>
            <a:endParaRPr lang="en-US" sz="2000" dirty="0" smtClean="0"/>
          </a:p>
          <a:p>
            <a:endParaRPr lang="en-US" sz="2000" dirty="0" smtClean="0"/>
          </a:p>
        </p:txBody>
      </p:sp>
      <p:graphicFrame>
        <p:nvGraphicFramePr>
          <p:cNvPr id="10" name="Object 9"/>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06793728"/>
              </p:ext>
            </p:extLst>
          </p:nvPr>
        </p:nvGraphicFramePr>
        <p:xfrm>
          <a:off x="403459" y="1905000"/>
          <a:ext cx="2590800" cy="2326306"/>
        </p:xfrm>
        <a:graphic>
          <a:graphicData uri="http://schemas.openxmlformats.org/presentationml/2006/ole">
            <p:oleObj spid="_x0000_s77826" name="Equation" r:id="rId4" imgW="1358640" imgH="1218960" progId="">
              <p:embed/>
            </p:oleObj>
          </a:graphicData>
        </a:graphic>
      </p:graphicFrame>
      <p:pic>
        <p:nvPicPr>
          <p:cNvPr id="27651" name="Picture 3"/>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1749" y="4544378"/>
            <a:ext cx="2895600" cy="1657350"/>
          </a:xfrm>
          <a:prstGeom prst="rect">
            <a:avLst/>
          </a:prstGeom>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1" name="TextBox 10"/>
          <p:cNvSpPr txBox="1"/>
          <p:nvPr/>
        </p:nvSpPr>
        <p:spPr>
          <a:xfrm>
            <a:off x="5270500" y="2863164"/>
            <a:ext cx="398592" cy="646331"/>
          </a:xfrm>
          <a:prstGeom prst="rect">
            <a:avLst/>
          </a:prstGeom>
          <a:noFill/>
        </p:spPr>
        <p:txBody>
          <a:bodyPr wrap="none" rtlCol="0">
            <a:spAutoFit/>
          </a:bodyPr>
          <a:lstStyle/>
          <a:p>
            <a:r>
              <a:rPr lang="en-US" sz="3600" b="1" dirty="0" smtClean="0">
                <a:solidFill>
                  <a:srgbClr val="000090"/>
                </a:solidFill>
                <a:latin typeface="Calibri"/>
                <a:cs typeface="Calibri"/>
              </a:rPr>
              <a:t>?</a:t>
            </a:r>
            <a:endParaRPr lang="en-US" sz="3600" b="1" dirty="0">
              <a:solidFill>
                <a:srgbClr val="000090"/>
              </a:solidFill>
              <a:latin typeface="Calibri"/>
              <a:cs typeface="Calibri"/>
            </a:endParaRPr>
          </a:p>
        </p:txBody>
      </p:sp>
      <p:sp>
        <p:nvSpPr>
          <p:cNvPr id="12" name="Date Placeholder 11"/>
          <p:cNvSpPr>
            <a:spLocks noGrp="1"/>
          </p:cNvSpPr>
          <p:nvPr>
            <p:ph type="dt" sz="half" idx="10"/>
          </p:nvPr>
        </p:nvSpPr>
        <p:spPr/>
        <p:txBody>
          <a:bodyPr/>
          <a:lstStyle/>
          <a:p>
            <a:r>
              <a:rPr lang="en-US" smtClean="0"/>
              <a:t>07/08/12</a:t>
            </a:r>
            <a:endParaRPr lang="en-US"/>
          </a:p>
        </p:txBody>
      </p:sp>
      <p:pic>
        <p:nvPicPr>
          <p:cNvPr id="13" name="Picture 12"/>
          <p:cNvPicPr>
            <a:picLocks noChangeAspect="1" noChangeArrowheads="1"/>
          </p:cNvPicPr>
          <p:nvPr/>
        </p:nvPicPr>
        <p:blipFill>
          <a:blip r:embed="rId6">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a:stretch>
            <a:fillRect/>
          </a:stretch>
        </p:blipFill>
        <p:spPr bwMode="auto">
          <a:xfrm>
            <a:off x="4174186" y="1857716"/>
            <a:ext cx="4969814" cy="4655421"/>
          </a:xfrm>
          <a:prstGeom prst="rect">
            <a:avLst/>
          </a:prstGeom>
          <a:noFill/>
          <a:ln>
            <a:noFill/>
          </a:ln>
          <a:effectLst/>
          <a:extLst>
            <a:ext uri="{909E8E84-426E-40DD-AFC4-6F175D3DCCD1}">
              <a14:hiddenFill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a:solidFill>
                  <a:schemeClr val="accent1"/>
                </a:solidFill>
              </a14:hiddenFill>
            </a:ext>
            <a:ext uri="{91240B29-F687-4F45-9708-019B960494DF}">
              <a14:hiddenLine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w="9525">
                <a:solidFill>
                  <a:schemeClr val="tx1"/>
                </a:solidFill>
                <a:miter lim="800000"/>
                <a:headEnd/>
                <a:tailEnd/>
              </a14:hiddenLine>
            </a:ext>
            <a:ext uri="{AF507438-7753-43E0-B8FC-AC1667EBCBE1}">
              <a14:hiddenEffects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9928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Nucleon </a:t>
            </a:r>
            <a:r>
              <a:rPr lang="en-US" dirty="0" smtClean="0"/>
              <a:t>Mass Puzzle and </a:t>
            </a:r>
            <a:r>
              <a:rPr lang="en-US" dirty="0" smtClean="0"/>
              <a:t>the Trace Anomaly</a:t>
            </a:r>
            <a:endParaRPr lang="en-US" dirty="0"/>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12</a:t>
            </a:fld>
            <a:endParaRPr lang="en-US"/>
          </a:p>
        </p:txBody>
      </p:sp>
      <p:pic>
        <p:nvPicPr>
          <p:cNvPr id="8" name="Picture 7"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08206" y="930088"/>
            <a:ext cx="5105400" cy="1051112"/>
          </a:xfrm>
          <a:prstGeom prst="rect">
            <a:avLst/>
          </a:prstGeom>
        </p:spPr>
      </p:pic>
      <p:pic>
        <p:nvPicPr>
          <p:cNvPr id="12" name="Content Placeholder 11" descr="latex-image-1.pdf"/>
          <p:cNvPicPr>
            <a:picLocks noGrp="1" noChangeAspect="1"/>
          </p:cNvPicPr>
          <p:nvPr>
            <p:ph idx="1"/>
          </p:nvPr>
        </p:nvPicPr>
        <mc:AlternateContent>
          <mc:Choice xmlns:ma="http://schemas.microsoft.com/office/mac/drawingml/2008/main" Requires="ma">
            <p:blipFill>
              <a:blip r:embed="rId4"/>
              <a:srcRect t="-20095" b="2921"/>
              <a:stretch>
                <a:fillRect/>
              </a:stretch>
            </p:blipFill>
          </mc:Choice>
          <mc:Fallback>
            <p:blipFill>
              <a:blip r:embed="rId5"/>
              <a:srcRect t="-20095" b="2921"/>
              <a:stretch>
                <a:fillRect/>
              </a:stretch>
            </p:blipFill>
          </mc:Fallback>
        </mc:AlternateContent>
        <p:spPr>
          <a:xfrm>
            <a:off x="2108206" y="2026322"/>
            <a:ext cx="5680070" cy="502303"/>
          </a:xfrm>
        </p:spPr>
      </p:pic>
      <p:pic>
        <p:nvPicPr>
          <p:cNvPr id="16" name="Picture 1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466850" y="2857500"/>
            <a:ext cx="5981700" cy="3073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3489457"/>
              </p:ext>
            </p:extLst>
          </p:nvPr>
        </p:nvGraphicFramePr>
        <p:xfrm>
          <a:off x="3276600" y="3937000"/>
          <a:ext cx="5867400" cy="2921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24227" y="-31044"/>
            <a:ext cx="8229600" cy="831144"/>
          </a:xfrm>
        </p:spPr>
        <p:txBody>
          <a:bodyPr/>
          <a:lstStyle/>
          <a:p>
            <a:r>
              <a:rPr lang="en-US" dirty="0" smtClean="0"/>
              <a:t>Conformal (Trace) Anomaly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2"/>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359267" y="800100"/>
            <a:ext cx="1784733" cy="18288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7613716"/>
              </p:ext>
            </p:extLst>
          </p:nvPr>
        </p:nvGraphicFramePr>
        <p:xfrm>
          <a:off x="5727700" y="990600"/>
          <a:ext cx="1582823" cy="752605"/>
        </p:xfrm>
        <a:graphic>
          <a:graphicData uri="http://schemas.openxmlformats.org/presentationml/2006/ole">
            <p:oleObj spid="_x0000_s107522" name="Equation" r:id="rId6" imgW="533160" imgH="253800" progId="">
              <p:embed/>
            </p:oleObj>
          </a:graphicData>
        </a:graphic>
      </p:graphicFrame>
      <p:sp>
        <p:nvSpPr>
          <p:cNvPr id="9" name="TextBox 8"/>
          <p:cNvSpPr txBox="1"/>
          <p:nvPr/>
        </p:nvSpPr>
        <p:spPr>
          <a:xfrm>
            <a:off x="0" y="4058672"/>
            <a:ext cx="4695092" cy="1569660"/>
          </a:xfrm>
          <a:prstGeom prst="rect">
            <a:avLst/>
          </a:prstGeom>
          <a:noFill/>
        </p:spPr>
        <p:txBody>
          <a:bodyPr wrap="square" rtlCol="0">
            <a:spAutoFit/>
          </a:bodyPr>
          <a:lstStyle/>
          <a:p>
            <a:pPr>
              <a:buClr>
                <a:schemeClr val="accent2">
                  <a:lumMod val="60000"/>
                  <a:lumOff val="40000"/>
                </a:schemeClr>
              </a:buClr>
              <a:buFont typeface="Wingdings" charset="2"/>
              <a:buChar char=""/>
            </a:pPr>
            <a:r>
              <a:rPr lang="en-US" sz="2400" dirty="0" smtClean="0"/>
              <a:t>Decomposition of Proton mass [</a:t>
            </a:r>
            <a:r>
              <a:rPr lang="en-US" dirty="0" smtClean="0">
                <a:latin typeface="Calibri"/>
                <a:cs typeface="Calibri"/>
              </a:rPr>
              <a:t>X. </a:t>
            </a:r>
            <a:r>
              <a:rPr lang="en-US" dirty="0" err="1" smtClean="0">
                <a:latin typeface="Calibri"/>
                <a:cs typeface="Calibri"/>
              </a:rPr>
              <a:t>Ji</a:t>
            </a:r>
            <a:r>
              <a:rPr lang="en-US" dirty="0" smtClean="0">
                <a:latin typeface="Calibri"/>
                <a:cs typeface="Calibri"/>
              </a:rPr>
              <a:t>  PRL 74 1071 (1995)</a:t>
            </a:r>
            <a:r>
              <a:rPr lang="en-US" sz="2400" dirty="0" smtClean="0">
                <a:latin typeface="Calibri"/>
                <a:cs typeface="Calibri"/>
              </a:rPr>
              <a:t>]</a:t>
            </a:r>
            <a:endParaRPr lang="en-US" sz="2400" dirty="0" smtClean="0"/>
          </a:p>
          <a:p>
            <a:endParaRPr lang="en-US" sz="2400" dirty="0" smtClean="0"/>
          </a:p>
          <a:p>
            <a:r>
              <a:rPr lang="en-US" sz="2400" dirty="0" smtClean="0"/>
              <a:t>CM frame</a:t>
            </a:r>
          </a:p>
        </p:txBody>
      </p:sp>
      <p:graphicFrame>
        <p:nvGraphicFramePr>
          <p:cNvPr id="10" name="Object 9"/>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61390193"/>
              </p:ext>
            </p:extLst>
          </p:nvPr>
        </p:nvGraphicFramePr>
        <p:xfrm>
          <a:off x="1295400" y="2971800"/>
          <a:ext cx="5052433" cy="838200"/>
        </p:xfrm>
        <a:graphic>
          <a:graphicData uri="http://schemas.openxmlformats.org/presentationml/2006/ole">
            <p:oleObj spid="_x0000_s107523" name="Equation" r:id="rId7" imgW="2603160" imgH="431640" progId="">
              <p:embed/>
            </p:oleObj>
          </a:graphicData>
        </a:graphic>
      </p:graphicFrame>
      <p:sp>
        <p:nvSpPr>
          <p:cNvPr id="11" name="TextBox 10"/>
          <p:cNvSpPr txBox="1"/>
          <p:nvPr/>
        </p:nvSpPr>
        <p:spPr>
          <a:xfrm>
            <a:off x="5880100" y="5583703"/>
            <a:ext cx="990600" cy="646331"/>
          </a:xfrm>
          <a:prstGeom prst="rect">
            <a:avLst/>
          </a:prstGeom>
          <a:noFill/>
        </p:spPr>
        <p:txBody>
          <a:bodyPr wrap="square" rtlCol="0">
            <a:spAutoFit/>
          </a:bodyPr>
          <a:lstStyle/>
          <a:p>
            <a:r>
              <a:rPr lang="en-US" b="1" dirty="0" smtClean="0">
                <a:solidFill>
                  <a:schemeClr val="bg1"/>
                </a:solidFill>
                <a:latin typeface="Calibri"/>
                <a:cs typeface="Calibri"/>
              </a:rPr>
              <a:t>Quark Energy</a:t>
            </a:r>
            <a:endParaRPr lang="en-US" b="1" dirty="0">
              <a:solidFill>
                <a:schemeClr val="bg1"/>
              </a:solidFill>
              <a:latin typeface="Calibri"/>
              <a:cs typeface="Calibri"/>
            </a:endParaRPr>
          </a:p>
        </p:txBody>
      </p:sp>
      <p:sp>
        <p:nvSpPr>
          <p:cNvPr id="12" name="TextBox 11"/>
          <p:cNvSpPr txBox="1"/>
          <p:nvPr/>
        </p:nvSpPr>
        <p:spPr>
          <a:xfrm>
            <a:off x="5727700" y="4633519"/>
            <a:ext cx="1143000" cy="646331"/>
          </a:xfrm>
          <a:prstGeom prst="rect">
            <a:avLst/>
          </a:prstGeom>
          <a:noFill/>
        </p:spPr>
        <p:txBody>
          <a:bodyPr wrap="square" rtlCol="0">
            <a:spAutoFit/>
          </a:bodyPr>
          <a:lstStyle/>
          <a:p>
            <a:r>
              <a:rPr lang="en-US" b="1" dirty="0" smtClean="0">
                <a:solidFill>
                  <a:schemeClr val="bg1"/>
                </a:solidFill>
                <a:latin typeface="Calibri"/>
                <a:cs typeface="Calibri"/>
              </a:rPr>
              <a:t>Trace Anomaly</a:t>
            </a:r>
            <a:endParaRPr lang="en-US" b="1" dirty="0">
              <a:solidFill>
                <a:schemeClr val="bg1"/>
              </a:solidFill>
              <a:latin typeface="Calibri"/>
              <a:cs typeface="Calibri"/>
            </a:endParaRPr>
          </a:p>
        </p:txBody>
      </p:sp>
      <p:sp>
        <p:nvSpPr>
          <p:cNvPr id="13" name="TextBox 12"/>
          <p:cNvSpPr txBox="1"/>
          <p:nvPr/>
        </p:nvSpPr>
        <p:spPr>
          <a:xfrm>
            <a:off x="4834792" y="5001398"/>
            <a:ext cx="838200" cy="646331"/>
          </a:xfrm>
          <a:prstGeom prst="rect">
            <a:avLst/>
          </a:prstGeom>
          <a:noFill/>
        </p:spPr>
        <p:txBody>
          <a:bodyPr wrap="square" rtlCol="0">
            <a:spAutoFit/>
          </a:bodyPr>
          <a:lstStyle/>
          <a:p>
            <a:r>
              <a:rPr lang="en-US" b="1" dirty="0" smtClean="0">
                <a:solidFill>
                  <a:schemeClr val="accent6">
                    <a:lumMod val="60000"/>
                    <a:lumOff val="40000"/>
                  </a:schemeClr>
                </a:solidFill>
                <a:latin typeface="Calibri"/>
                <a:cs typeface="Calibri"/>
              </a:rPr>
              <a:t>Gluon Energy</a:t>
            </a:r>
            <a:endParaRPr lang="en-US" b="1" dirty="0">
              <a:solidFill>
                <a:schemeClr val="accent6">
                  <a:lumMod val="60000"/>
                  <a:lumOff val="40000"/>
                </a:schemeClr>
              </a:solidFill>
              <a:latin typeface="Calibri"/>
              <a:cs typeface="Calibri"/>
            </a:endParaRPr>
          </a:p>
        </p:txBody>
      </p:sp>
      <p:sp>
        <p:nvSpPr>
          <p:cNvPr id="14" name="TextBox 13"/>
          <p:cNvSpPr txBox="1"/>
          <p:nvPr/>
        </p:nvSpPr>
        <p:spPr>
          <a:xfrm>
            <a:off x="5054599" y="5906869"/>
            <a:ext cx="1107725" cy="646331"/>
          </a:xfrm>
          <a:prstGeom prst="rect">
            <a:avLst/>
          </a:prstGeom>
          <a:noFill/>
        </p:spPr>
        <p:txBody>
          <a:bodyPr wrap="square" rtlCol="0">
            <a:spAutoFit/>
          </a:bodyPr>
          <a:lstStyle/>
          <a:p>
            <a:r>
              <a:rPr lang="en-US" b="1" dirty="0" smtClean="0">
                <a:solidFill>
                  <a:srgbClr val="FFFFFF"/>
                </a:solidFill>
                <a:latin typeface="Calibri"/>
                <a:cs typeface="Calibri"/>
              </a:rPr>
              <a:t>Quark Mass</a:t>
            </a:r>
            <a:endParaRPr lang="en-US" b="1" dirty="0">
              <a:solidFill>
                <a:srgbClr val="FFFFFF"/>
              </a:solidFill>
              <a:latin typeface="Calibri"/>
              <a:cs typeface="Calibri"/>
            </a:endParaRPr>
          </a:p>
        </p:txBody>
      </p:sp>
      <p:graphicFrame>
        <p:nvGraphicFramePr>
          <p:cNvPr id="15" name="Object 1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9430654"/>
              </p:ext>
            </p:extLst>
          </p:nvPr>
        </p:nvGraphicFramePr>
        <p:xfrm>
          <a:off x="-1" y="5628332"/>
          <a:ext cx="1778999" cy="520015"/>
        </p:xfrm>
        <a:graphic>
          <a:graphicData uri="http://schemas.openxmlformats.org/presentationml/2006/ole">
            <p:oleObj spid="_x0000_s107524" name="Equation" r:id="rId8" imgW="825480" imgH="241200" progId="">
              <p:embed/>
            </p:oleObj>
          </a:graphicData>
        </a:graphic>
      </p:graphicFrame>
      <p:sp>
        <p:nvSpPr>
          <p:cNvPr id="3" name="Content Placeholder 2"/>
          <p:cNvSpPr>
            <a:spLocks noGrp="1"/>
          </p:cNvSpPr>
          <p:nvPr>
            <p:ph idx="1"/>
          </p:nvPr>
        </p:nvSpPr>
        <p:spPr>
          <a:xfrm>
            <a:off x="-1" y="990600"/>
            <a:ext cx="9144001" cy="5715000"/>
          </a:xfrm>
        </p:spPr>
        <p:txBody>
          <a:bodyPr>
            <a:normAutofit/>
          </a:bodyPr>
          <a:lstStyle/>
          <a:p>
            <a:r>
              <a:rPr lang="en-US" sz="2800" dirty="0" smtClean="0"/>
              <a:t>Connecting</a:t>
            </a:r>
          </a:p>
          <a:p>
            <a:pPr lvl="1"/>
            <a:r>
              <a:rPr lang="en-US" sz="2400" dirty="0" smtClean="0"/>
              <a:t> </a:t>
            </a:r>
            <a:r>
              <a:rPr lang="en-US" sz="2400" b="1" u="sng" dirty="0"/>
              <a:t>T</a:t>
            </a:r>
            <a:r>
              <a:rPr lang="en-US" sz="2400" b="1" u="sng" dirty="0" smtClean="0"/>
              <a:t>race </a:t>
            </a:r>
            <a:r>
              <a:rPr lang="en-US" sz="2400" b="1" u="sng" dirty="0"/>
              <a:t>of energy momentum tensor  </a:t>
            </a:r>
            <a:endParaRPr lang="en-US" sz="2400" dirty="0" smtClean="0"/>
          </a:p>
          <a:p>
            <a:pPr lvl="1"/>
            <a:r>
              <a:rPr lang="en-US" sz="2400" b="1" u="sng" dirty="0" smtClean="0"/>
              <a:t>“</a:t>
            </a:r>
            <a:r>
              <a:rPr lang="en-US" sz="2400" b="1" u="sng" dirty="0"/>
              <a:t>B</a:t>
            </a:r>
            <a:r>
              <a:rPr lang="en-US" sz="2400" b="1" u="sng" dirty="0" smtClean="0"/>
              <a:t>eta</a:t>
            </a:r>
            <a:r>
              <a:rPr lang="en-US" sz="2400" b="1" u="sng" dirty="0"/>
              <a:t>” </a:t>
            </a:r>
            <a:r>
              <a:rPr lang="en-US" sz="2400" b="1" u="sng" dirty="0" smtClean="0"/>
              <a:t>function </a:t>
            </a:r>
            <a:r>
              <a:rPr lang="en-US" sz="2400" dirty="0" smtClean="0"/>
              <a:t>energy </a:t>
            </a:r>
            <a:r>
              <a:rPr lang="en-US" sz="2400" dirty="0"/>
              <a:t>evolution of strong</a:t>
            </a:r>
            <a:r>
              <a:rPr lang="en-US" sz="2400" dirty="0" smtClean="0"/>
              <a:t> </a:t>
            </a:r>
          </a:p>
          <a:p>
            <a:pPr lvl="1">
              <a:buNone/>
            </a:pPr>
            <a:r>
              <a:rPr lang="en-US" dirty="0" smtClean="0"/>
              <a:t>		</a:t>
            </a:r>
            <a:r>
              <a:rPr lang="en-US" sz="2400" dirty="0" smtClean="0"/>
              <a:t>interaction </a:t>
            </a:r>
            <a:r>
              <a:rPr lang="en-US" sz="2400" dirty="0"/>
              <a:t>coupling </a:t>
            </a:r>
            <a:r>
              <a:rPr lang="en-US" sz="2400" dirty="0" smtClean="0"/>
              <a:t>constant</a:t>
            </a:r>
            <a:endParaRPr lang="en-US" sz="2400" dirty="0"/>
          </a:p>
          <a:p>
            <a:endParaRPr lang="en-US" sz="2400" dirty="0" smtClean="0"/>
          </a:p>
          <a:p>
            <a:endParaRPr lang="en-US" sz="2400" dirty="0"/>
          </a:p>
          <a:p>
            <a:endParaRPr lang="en-US" sz="2800" dirty="0" smtClean="0"/>
          </a:p>
          <a:p>
            <a:pPr marL="0" indent="0">
              <a:buNone/>
            </a:pPr>
            <a:r>
              <a:rPr lang="en-US" sz="2400" dirty="0" smtClean="0"/>
              <a:t>	</a:t>
            </a:r>
          </a:p>
        </p:txBody>
      </p:sp>
      <p:sp>
        <p:nvSpPr>
          <p:cNvPr id="16" name="Date Placeholder 15"/>
          <p:cNvSpPr>
            <a:spLocks noGrp="1"/>
          </p:cNvSpPr>
          <p:nvPr>
            <p:ph type="dt" sz="half" idx="10"/>
          </p:nvPr>
        </p:nvSpPr>
        <p:spPr/>
        <p:txBody>
          <a:bodyPr/>
          <a:lstStyle/>
          <a:p>
            <a:r>
              <a:rPr lang="en-US" smtClean="0"/>
              <a:t>07/08/12</a:t>
            </a:r>
            <a:endParaRPr lang="en-US"/>
          </a:p>
        </p:txBody>
      </p:sp>
      <p:sp>
        <p:nvSpPr>
          <p:cNvPr id="17" name="Footer Placeholder 16"/>
          <p:cNvSpPr>
            <a:spLocks noGrp="1"/>
          </p:cNvSpPr>
          <p:nvPr>
            <p:ph type="ftr" sz="quarter" idx="11"/>
          </p:nvPr>
        </p:nvSpPr>
        <p:spPr/>
        <p:txBody>
          <a:bodyPr/>
          <a:lstStyle/>
          <a:p>
            <a:r>
              <a:rPr lang="en-US" smtClean="0"/>
              <a:t>SoLID Collaboration Meeting, Newport News</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5797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8739" y="0"/>
            <a:ext cx="8229600" cy="736600"/>
          </a:xfrm>
        </p:spPr>
        <p:txBody>
          <a:bodyPr>
            <a:normAutofit/>
          </a:bodyPr>
          <a:lstStyle/>
          <a:p>
            <a:r>
              <a:rPr lang="en-US" dirty="0" smtClean="0"/>
              <a:t>Another view: Reaction mechanism with FSI?</a:t>
            </a:r>
            <a:endParaRPr lang="en-US" dirty="0"/>
          </a:p>
        </p:txBody>
      </p:sp>
      <p:sp>
        <p:nvSpPr>
          <p:cNvPr id="3" name="Content Placeholder 2"/>
          <p:cNvSpPr>
            <a:spLocks noGrp="1"/>
          </p:cNvSpPr>
          <p:nvPr>
            <p:ph idx="1"/>
          </p:nvPr>
        </p:nvSpPr>
        <p:spPr>
          <a:xfrm>
            <a:off x="0" y="2971800"/>
            <a:ext cx="4584700" cy="3124678"/>
          </a:xfrm>
        </p:spPr>
        <p:txBody>
          <a:bodyPr>
            <a:normAutofit/>
          </a:bodyPr>
          <a:lstStyle/>
          <a:p>
            <a:r>
              <a:rPr lang="en-US" sz="2000" b="1" dirty="0" smtClean="0"/>
              <a:t>Imaginary part </a:t>
            </a:r>
            <a:r>
              <a:rPr lang="en-US" sz="2000" dirty="0" smtClean="0"/>
              <a:t>is related to the total cross section through optical theorem</a:t>
            </a:r>
          </a:p>
          <a:p>
            <a:r>
              <a:rPr lang="en-US" sz="2000" b="1" dirty="0" smtClean="0">
                <a:solidFill>
                  <a:srgbClr val="7030A0"/>
                </a:solidFill>
              </a:rPr>
              <a:t>Real part </a:t>
            </a:r>
            <a:r>
              <a:rPr lang="en-US" sz="2000" b="1" dirty="0" smtClean="0"/>
              <a:t>contains the conformal (trace) anomaly</a:t>
            </a:r>
          </a:p>
          <a:p>
            <a:pPr lvl="1"/>
            <a:r>
              <a:rPr lang="en-US" sz="2000" dirty="0" smtClean="0"/>
              <a:t>Dominate the near threshold region </a:t>
            </a:r>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pic>
        <p:nvPicPr>
          <p:cNvPr id="6148" name="Picture 4"/>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1653"/>
          <a:stretch/>
        </p:blipFill>
        <p:spPr bwMode="auto">
          <a:xfrm>
            <a:off x="339167" y="1211232"/>
            <a:ext cx="7585633" cy="10668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3572"/>
          <a:stretch>
            <a:fillRect/>
          </a:stretch>
        </p:blipFill>
        <p:spPr bwMode="auto">
          <a:xfrm>
            <a:off x="1" y="2278032"/>
            <a:ext cx="4432300" cy="76582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4" name="TextBox 13"/>
          <p:cNvSpPr txBox="1"/>
          <p:nvPr/>
        </p:nvSpPr>
        <p:spPr>
          <a:xfrm>
            <a:off x="1066800" y="5635171"/>
            <a:ext cx="6858000" cy="830997"/>
          </a:xfrm>
          <a:prstGeom prst="rect">
            <a:avLst/>
          </a:prstGeom>
          <a:solidFill>
            <a:srgbClr val="CCFFCC"/>
          </a:solidFill>
          <a:ln w="3175" cap="flat" cmpd="sng" algn="ctr">
            <a:noFill/>
            <a:prstDash val="solid"/>
            <a:round/>
            <a:headEnd type="none" w="med" len="med"/>
            <a:tailEnd type="none" w="med" len="med"/>
          </a:ln>
        </p:spPr>
        <p:txBody>
          <a:bodyPr wrap="square" rtlCol="0">
            <a:spAutoFit/>
          </a:bodyPr>
          <a:lstStyle/>
          <a:p>
            <a:pPr algn="ctr"/>
            <a:r>
              <a:rPr lang="en-US" sz="2400" b="1" dirty="0" smtClean="0">
                <a:solidFill>
                  <a:srgbClr val="000090"/>
                </a:solidFill>
                <a:latin typeface="Calibri"/>
                <a:cs typeface="Calibri"/>
              </a:rPr>
              <a:t>A measurement near threshold could shed light on the conformal anomaly</a:t>
            </a:r>
          </a:p>
        </p:txBody>
      </p:sp>
      <p:pic>
        <p:nvPicPr>
          <p:cNvPr id="7" name="Picture 6"/>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8605" r="6194"/>
          <a:stretch>
            <a:fillRect/>
          </a:stretch>
        </p:blipFill>
        <p:spPr>
          <a:xfrm>
            <a:off x="4584700" y="2278032"/>
            <a:ext cx="4559300" cy="3357139"/>
          </a:xfrm>
          <a:prstGeom prst="rect">
            <a:avLst/>
          </a:prstGeom>
        </p:spPr>
      </p:pic>
      <p:sp>
        <p:nvSpPr>
          <p:cNvPr id="12" name="TextBox 11"/>
          <p:cNvSpPr txBox="1"/>
          <p:nvPr/>
        </p:nvSpPr>
        <p:spPr>
          <a:xfrm>
            <a:off x="318739" y="729734"/>
            <a:ext cx="7413633" cy="553998"/>
          </a:xfrm>
          <a:prstGeom prst="rect">
            <a:avLst/>
          </a:prstGeom>
          <a:noFill/>
        </p:spPr>
        <p:txBody>
          <a:bodyPr wrap="none" rtlCol="0">
            <a:spAutoFit/>
          </a:bodyPr>
          <a:lstStyle/>
          <a:p>
            <a:r>
              <a:rPr lang="en-US" sz="1600" dirty="0" smtClean="0"/>
              <a:t>D. </a:t>
            </a:r>
            <a:r>
              <a:rPr lang="en-US" sz="1400" dirty="0" err="1" smtClean="0"/>
              <a:t>Kharzeev</a:t>
            </a:r>
            <a:r>
              <a:rPr lang="en-US" sz="1400" dirty="0" smtClean="0"/>
              <a:t>. </a:t>
            </a:r>
            <a:r>
              <a:rPr lang="en-US" sz="1400" dirty="0" err="1" smtClean="0"/>
              <a:t>Quarkonium</a:t>
            </a:r>
            <a:r>
              <a:rPr lang="en-US" sz="1400" dirty="0" smtClean="0"/>
              <a:t> interactions in QCD, 1995</a:t>
            </a:r>
          </a:p>
          <a:p>
            <a:r>
              <a:rPr lang="en-US" sz="1400" dirty="0" smtClean="0"/>
              <a:t>D. </a:t>
            </a:r>
            <a:r>
              <a:rPr lang="en-US" sz="1400" dirty="0" err="1" smtClean="0"/>
              <a:t>Kharzeev</a:t>
            </a:r>
            <a:r>
              <a:rPr lang="en-US" sz="1400" dirty="0" smtClean="0"/>
              <a:t>, H. </a:t>
            </a:r>
            <a:r>
              <a:rPr lang="en-US" sz="1400" dirty="0" err="1" smtClean="0"/>
              <a:t>Satz</a:t>
            </a:r>
            <a:r>
              <a:rPr lang="en-US" sz="1400" dirty="0" smtClean="0"/>
              <a:t>, A. </a:t>
            </a:r>
            <a:r>
              <a:rPr lang="en-US" sz="1400" dirty="0" err="1" smtClean="0"/>
              <a:t>Syamtomov</a:t>
            </a:r>
            <a:r>
              <a:rPr lang="en-US" sz="1400" dirty="0" smtClean="0"/>
              <a:t>, and G. </a:t>
            </a:r>
            <a:r>
              <a:rPr lang="en-US" sz="1400" dirty="0" err="1" smtClean="0"/>
              <a:t>Zinovjev</a:t>
            </a:r>
            <a:r>
              <a:rPr lang="en-US" sz="1400" dirty="0" smtClean="0"/>
              <a:t>, </a:t>
            </a:r>
            <a:r>
              <a:rPr lang="en-US" sz="1400" dirty="0" err="1" smtClean="0"/>
              <a:t>Eur.Phys.J</a:t>
            </a:r>
            <a:r>
              <a:rPr lang="en-US" sz="1400" dirty="0" smtClean="0"/>
              <a:t>., C9:459–462, 1999</a:t>
            </a:r>
            <a:endParaRPr lang="en-US" sz="1400" dirty="0"/>
          </a:p>
        </p:txBody>
      </p:sp>
      <p:sp>
        <p:nvSpPr>
          <p:cNvPr id="13" name="Date Placeholder 12"/>
          <p:cNvSpPr>
            <a:spLocks noGrp="1"/>
          </p:cNvSpPr>
          <p:nvPr>
            <p:ph type="dt" sz="half" idx="10"/>
          </p:nvPr>
        </p:nvSpPr>
        <p:spPr/>
        <p:txBody>
          <a:bodyPr/>
          <a:lstStyle/>
          <a:p>
            <a:r>
              <a:rPr lang="en-US" smtClean="0"/>
              <a:t>07/08/12</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42117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E12</a:t>
            </a:r>
            <a:r>
              <a:rPr lang="en-US" dirty="0" smtClean="0"/>
              <a:t>-12-006</a:t>
            </a:r>
            <a:endParaRPr lang="en-US" dirty="0"/>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15</a:t>
            </a:fld>
            <a:endParaRPr lang="en-US"/>
          </a:p>
        </p:txBody>
      </p:sp>
      <p:sp>
        <p:nvSpPr>
          <p:cNvPr id="8" name="Content Placeholder 2"/>
          <p:cNvSpPr txBox="1">
            <a:spLocks/>
          </p:cNvSpPr>
          <p:nvPr/>
        </p:nvSpPr>
        <p:spPr>
          <a:xfrm>
            <a:off x="0" y="685800"/>
            <a:ext cx="9143999" cy="2628900"/>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90000"/>
              <a:buFont typeface="Wingdings" charset="2"/>
              <a:buChar char=""/>
              <a:tabLst/>
              <a:defRPr/>
            </a:pPr>
            <a:r>
              <a:rPr kumimoji="0" lang="en-US" sz="2600" b="1" i="0" u="none" strike="noStrike" kern="1200" cap="none" spc="0" normalizeH="0" baseline="0" noProof="0" dirty="0" smtClean="0">
                <a:ln>
                  <a:noFill/>
                </a:ln>
                <a:solidFill>
                  <a:srgbClr val="000090"/>
                </a:solidFill>
                <a:effectLst/>
                <a:uLnTx/>
                <a:uFillTx/>
                <a:latin typeface="Calibri"/>
                <a:ea typeface="+mn-ea"/>
                <a:cs typeface="Calibri"/>
              </a:rPr>
              <a:t>Measure the </a:t>
            </a:r>
            <a:r>
              <a:rPr kumimoji="0" lang="en-US" sz="2600" b="1" i="1" u="none" strike="noStrike" kern="1200" cap="none" spc="0" normalizeH="0" baseline="0" noProof="0" dirty="0" err="1" smtClean="0">
                <a:ln>
                  <a:noFill/>
                </a:ln>
                <a:solidFill>
                  <a:srgbClr val="000090"/>
                </a:solidFill>
                <a:effectLst/>
                <a:uLnTx/>
                <a:uFillTx/>
                <a:latin typeface="Calibri"/>
                <a:ea typeface="+mn-ea"/>
                <a:cs typeface="Calibri"/>
              </a:rPr>
              <a:t>t</a:t>
            </a:r>
            <a:r>
              <a:rPr kumimoji="0" lang="en-US" sz="2600" b="1" i="0" u="none" strike="noStrike" kern="1200" cap="none" spc="0" normalizeH="0" baseline="0" noProof="0" dirty="0" smtClean="0">
                <a:ln>
                  <a:noFill/>
                </a:ln>
                <a:solidFill>
                  <a:srgbClr val="000090"/>
                </a:solidFill>
                <a:effectLst/>
                <a:uLnTx/>
                <a:uFillTx/>
                <a:latin typeface="Calibri"/>
                <a:ea typeface="+mn-ea"/>
                <a:cs typeface="Calibri"/>
              </a:rPr>
              <a:t> dependence and energy dependence of </a:t>
            </a:r>
            <a:r>
              <a:rPr kumimoji="0" lang="en-US" sz="2600" b="1" i="1" u="none" strike="noStrike" kern="1200" cap="none" spc="0" normalizeH="0" baseline="0" noProof="0" dirty="0" smtClean="0">
                <a:ln>
                  <a:noFill/>
                </a:ln>
                <a:solidFill>
                  <a:srgbClr val="000090"/>
                </a:solidFill>
                <a:effectLst/>
                <a:uLnTx/>
                <a:uFillTx/>
                <a:latin typeface="Calibri"/>
                <a:ea typeface="+mn-ea"/>
                <a:cs typeface="Calibri"/>
              </a:rPr>
              <a:t>J/ψ </a:t>
            </a:r>
            <a:r>
              <a:rPr kumimoji="0" lang="en-US" sz="2600" b="1" i="0" u="none" strike="noStrike" kern="1200" cap="none" spc="0" normalizeH="0" baseline="0" noProof="0" dirty="0" smtClean="0">
                <a:ln>
                  <a:noFill/>
                </a:ln>
                <a:solidFill>
                  <a:srgbClr val="000090"/>
                </a:solidFill>
                <a:effectLst/>
                <a:uLnTx/>
                <a:uFillTx/>
                <a:latin typeface="Calibri"/>
                <a:ea typeface="+mn-ea"/>
                <a:cs typeface="Calibri"/>
              </a:rPr>
              <a:t>cross sections near threshold.</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80000"/>
              <a:buFont typeface="Wingdings" charset="2"/>
              <a:buChar char="➥"/>
              <a:tabLst/>
              <a:defRPr/>
            </a:pPr>
            <a:r>
              <a:rPr kumimoji="0" lang="en-US" sz="2200" i="0" u="none" strike="noStrike" kern="1200" cap="none" spc="0" normalizeH="0" baseline="0" noProof="0" dirty="0" smtClean="0">
                <a:ln>
                  <a:noFill/>
                </a:ln>
                <a:solidFill>
                  <a:srgbClr val="000090"/>
                </a:solidFill>
                <a:effectLst/>
                <a:uLnTx/>
                <a:uFillTx/>
                <a:latin typeface="Calibri"/>
                <a:ea typeface="+mn-ea"/>
                <a:cs typeface="Calibri"/>
              </a:rPr>
              <a:t>Probe the nucleon strong fields in a non-</a:t>
            </a:r>
            <a:r>
              <a:rPr kumimoji="0" lang="en-US" sz="2200" i="0" u="none" strike="noStrike" kern="1200" cap="none" spc="0" normalizeH="0" baseline="0" noProof="0" dirty="0" err="1" smtClean="0">
                <a:ln>
                  <a:noFill/>
                </a:ln>
                <a:solidFill>
                  <a:srgbClr val="000090"/>
                </a:solidFill>
                <a:effectLst/>
                <a:uLnTx/>
                <a:uFillTx/>
                <a:latin typeface="Calibri"/>
                <a:ea typeface="+mn-ea"/>
                <a:cs typeface="Calibri"/>
              </a:rPr>
              <a:t>perturbative</a:t>
            </a:r>
            <a:r>
              <a:rPr kumimoji="0" lang="en-US" sz="2200" i="0" u="none" strike="noStrike" kern="1200" cap="none" spc="0" normalizeH="0" baseline="0" noProof="0" dirty="0" smtClean="0">
                <a:ln>
                  <a:noFill/>
                </a:ln>
                <a:solidFill>
                  <a:srgbClr val="000090"/>
                </a:solidFill>
                <a:effectLst/>
                <a:uLnTx/>
                <a:uFillTx/>
                <a:latin typeface="Calibri"/>
                <a:ea typeface="+mn-ea"/>
                <a:cs typeface="Calibri"/>
              </a:rPr>
              <a:t> region</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80000"/>
              <a:buFont typeface="Wingdings" charset="2"/>
              <a:buChar char="➥"/>
              <a:tabLst/>
              <a:defRPr/>
            </a:pPr>
            <a:r>
              <a:rPr kumimoji="0" lang="en-US" sz="2200" i="0" u="none" strike="noStrike" kern="1200" cap="none" spc="0" normalizeH="0" baseline="0" noProof="0" dirty="0" smtClean="0">
                <a:ln>
                  <a:noFill/>
                </a:ln>
                <a:solidFill>
                  <a:srgbClr val="000090"/>
                </a:solidFill>
                <a:effectLst/>
                <a:uLnTx/>
                <a:uFillTx/>
                <a:latin typeface="Calibri"/>
                <a:ea typeface="+mn-ea"/>
                <a:cs typeface="Calibri"/>
              </a:rPr>
              <a:t>Search for a possible enhancement of the cross section close to threshold</a:t>
            </a:r>
          </a:p>
          <a:p>
            <a:pPr marL="685800" marR="0" lvl="1" indent="-336550" algn="l" defTabSz="914400" rtl="0" eaLnBrk="1" fontAlgn="auto" latinLnBrk="0" hangingPunct="1">
              <a:lnSpc>
                <a:spcPct val="100000"/>
              </a:lnSpc>
              <a:spcBef>
                <a:spcPts val="600"/>
              </a:spcBef>
              <a:spcAft>
                <a:spcPts val="0"/>
              </a:spcAft>
              <a:buClr>
                <a:schemeClr val="accent1">
                  <a:lumMod val="75000"/>
                </a:schemeClr>
              </a:buClr>
              <a:buSzPct val="80000"/>
              <a:buFont typeface="Wingdings" charset="2"/>
              <a:buChar char="➥"/>
              <a:tabLst/>
              <a:defRPr/>
            </a:pPr>
            <a:r>
              <a:rPr kumimoji="0" lang="en-US" sz="2200" i="0" u="none" strike="noStrike" kern="1200" cap="none" spc="0" normalizeH="0" baseline="0" noProof="0" dirty="0" smtClean="0">
                <a:ln>
                  <a:noFill/>
                </a:ln>
                <a:solidFill>
                  <a:srgbClr val="000090"/>
                </a:solidFill>
                <a:effectLst/>
                <a:uLnTx/>
                <a:uFillTx/>
                <a:latin typeface="Calibri"/>
                <a:ea typeface="+mn-ea"/>
                <a:cs typeface="Calibri"/>
              </a:rPr>
              <a:t>Shed some light on the conformal/trace anomaly </a:t>
            </a:r>
            <a:endParaRPr kumimoji="0" lang="en-US" sz="2200" i="0" u="none" strike="noStrike" kern="1200" cap="none" spc="0" normalizeH="0" baseline="0" noProof="0" dirty="0">
              <a:ln>
                <a:noFill/>
              </a:ln>
              <a:solidFill>
                <a:srgbClr val="000090"/>
              </a:solidFill>
              <a:effectLst/>
              <a:uLnTx/>
              <a:uFillTx/>
              <a:latin typeface="Calibri"/>
              <a:ea typeface="+mn-ea"/>
              <a:cs typeface="Calibri"/>
            </a:endParaRPr>
          </a:p>
        </p:txBody>
      </p:sp>
      <p:sp>
        <p:nvSpPr>
          <p:cNvPr id="9" name="Content Placeholder 2"/>
          <p:cNvSpPr txBox="1">
            <a:spLocks/>
          </p:cNvSpPr>
          <p:nvPr/>
        </p:nvSpPr>
        <p:spPr>
          <a:xfrm>
            <a:off x="-177800" y="3863975"/>
            <a:ext cx="9143999" cy="2628900"/>
          </a:xfrm>
          <a:prstGeom prst="rect">
            <a:avLst/>
          </a:prstGeom>
        </p:spPr>
        <p:txBody>
          <a:bodyPr vert="horz" lIns="91440" tIns="45720" rIns="91440" bIns="45720" rtlCol="0">
            <a:normAutofit/>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90000"/>
              <a:buFont typeface="Wingdings" charset="2"/>
              <a:buChar char=""/>
              <a:tabLst/>
              <a:defRPr/>
            </a:pPr>
            <a:endParaRPr kumimoji="0" lang="en-US" sz="2200" b="1" i="0" u="none" strike="noStrike" kern="1200" cap="none" spc="0" normalizeH="0" baseline="0" noProof="0" dirty="0">
              <a:ln>
                <a:noFill/>
              </a:ln>
              <a:solidFill>
                <a:srgbClr val="000090"/>
              </a:solidFill>
              <a:effectLst/>
              <a:uLnTx/>
              <a:uFillTx/>
              <a:latin typeface="News Gothic MT (Body)"/>
              <a:ea typeface="+mn-ea"/>
              <a:cs typeface="News Gothic MT (Body)"/>
            </a:endParaRPr>
          </a:p>
        </p:txBody>
      </p:sp>
      <p:sp>
        <p:nvSpPr>
          <p:cNvPr id="10" name="Content Placeholder 2"/>
          <p:cNvSpPr>
            <a:spLocks noGrp="1"/>
          </p:cNvSpPr>
          <p:nvPr>
            <p:ph idx="1"/>
          </p:nvPr>
        </p:nvSpPr>
        <p:spPr>
          <a:xfrm>
            <a:off x="1" y="3314701"/>
            <a:ext cx="9143999" cy="3178174"/>
          </a:xfrm>
        </p:spPr>
        <p:txBody>
          <a:bodyPr>
            <a:normAutofit fontScale="92500" lnSpcReduction="20000"/>
          </a:bodyPr>
          <a:lstStyle/>
          <a:p>
            <a:pPr algn="ctr">
              <a:buNone/>
            </a:pPr>
            <a:r>
              <a:rPr lang="en-US" sz="2824" b="1" dirty="0" smtClean="0">
                <a:solidFill>
                  <a:schemeClr val="accent3"/>
                </a:solidFill>
                <a:latin typeface="News Gothic MT (Body)"/>
                <a:cs typeface="News Gothic MT (Body)"/>
              </a:rPr>
              <a:t>Establish a baseline for </a:t>
            </a:r>
            <a:r>
              <a:rPr lang="en-US" sz="2824" b="1" i="1" dirty="0" smtClean="0">
                <a:solidFill>
                  <a:schemeClr val="accent3"/>
                </a:solidFill>
                <a:latin typeface="News Gothic MT (Body)"/>
                <a:cs typeface="News Gothic MT (Body)"/>
              </a:rPr>
              <a:t>J/ψ </a:t>
            </a:r>
            <a:r>
              <a:rPr lang="en-US" sz="2824" b="1" dirty="0" smtClean="0">
                <a:solidFill>
                  <a:schemeClr val="accent3"/>
                </a:solidFill>
                <a:latin typeface="News Gothic MT (Body)"/>
                <a:cs typeface="News Gothic MT (Body)"/>
              </a:rPr>
              <a:t>production in the </a:t>
            </a:r>
            <a:r>
              <a:rPr lang="en-US" sz="2824" b="1" dirty="0" err="1" smtClean="0">
                <a:solidFill>
                  <a:schemeClr val="accent3"/>
                </a:solidFill>
                <a:latin typeface="News Gothic MT (Body)"/>
                <a:cs typeface="News Gothic MT (Body)"/>
              </a:rPr>
              <a:t>JLab</a:t>
            </a:r>
            <a:r>
              <a:rPr lang="en-US" sz="2824" b="1" dirty="0" smtClean="0">
                <a:solidFill>
                  <a:schemeClr val="accent3"/>
                </a:solidFill>
                <a:latin typeface="News Gothic MT (Body)"/>
                <a:cs typeface="News Gothic MT (Body)"/>
              </a:rPr>
              <a:t> energy range!</a:t>
            </a:r>
          </a:p>
          <a:p>
            <a:r>
              <a:rPr lang="en-US" sz="2200" b="1" dirty="0" smtClean="0">
                <a:solidFill>
                  <a:srgbClr val="000090"/>
                </a:solidFill>
                <a:latin typeface="News Gothic MT (Body)"/>
                <a:cs typeface="News Gothic MT (Body)"/>
              </a:rPr>
              <a:t>Bonuses:</a:t>
            </a:r>
          </a:p>
          <a:p>
            <a:pPr lvl="1"/>
            <a:r>
              <a:rPr lang="en-US" sz="2162" dirty="0" smtClean="0"/>
              <a:t>Decay angular distribution of J/</a:t>
            </a:r>
            <a:r>
              <a:rPr lang="el-GR" sz="2162" dirty="0" smtClean="0"/>
              <a:t>ψ</a:t>
            </a:r>
            <a:endParaRPr lang="en-US" sz="2162" dirty="0" smtClean="0"/>
          </a:p>
          <a:p>
            <a:pPr lvl="1"/>
            <a:r>
              <a:rPr lang="en-US" sz="2162" dirty="0" smtClean="0"/>
              <a:t>Interference with Bethe-</a:t>
            </a:r>
            <a:r>
              <a:rPr lang="en-US" sz="2162" dirty="0" err="1" smtClean="0"/>
              <a:t>Heitler</a:t>
            </a:r>
            <a:r>
              <a:rPr lang="en-US" sz="2162" dirty="0" smtClean="0"/>
              <a:t> </a:t>
            </a:r>
            <a:r>
              <a:rPr lang="en-US" sz="2162" dirty="0" smtClean="0"/>
              <a:t>term (real vs. imaginary)</a:t>
            </a:r>
            <a:endParaRPr lang="en-US" sz="2162" b="1" dirty="0" smtClean="0">
              <a:solidFill>
                <a:srgbClr val="000090"/>
              </a:solidFill>
              <a:latin typeface="News Gothic MT (Body)"/>
              <a:cs typeface="News Gothic MT (Body)"/>
            </a:endParaRPr>
          </a:p>
          <a:p>
            <a:r>
              <a:rPr lang="en-US" sz="2200" b="1" dirty="0" smtClean="0">
                <a:solidFill>
                  <a:srgbClr val="000090"/>
                </a:solidFill>
                <a:latin typeface="News Gothic MT (Body)"/>
                <a:cs typeface="News Gothic MT (Body)"/>
              </a:rPr>
              <a:t>Future Plans:</a:t>
            </a:r>
          </a:p>
          <a:p>
            <a:pPr lvl="1"/>
            <a:r>
              <a:rPr lang="en-US" sz="2162" dirty="0" smtClean="0"/>
              <a:t>Search for J/</a:t>
            </a:r>
            <a:r>
              <a:rPr lang="el-GR" sz="2162" dirty="0" smtClean="0"/>
              <a:t>ψ</a:t>
            </a:r>
            <a:r>
              <a:rPr lang="en-US" sz="2162" dirty="0" smtClean="0"/>
              <a:t>-Nuclei bound state</a:t>
            </a:r>
          </a:p>
          <a:p>
            <a:pPr lvl="1"/>
            <a:r>
              <a:rPr lang="en-US" sz="2162" dirty="0" smtClean="0"/>
              <a:t>J/</a:t>
            </a:r>
            <a:r>
              <a:rPr lang="el-GR" sz="2162" dirty="0" smtClean="0"/>
              <a:t>ψ</a:t>
            </a:r>
            <a:r>
              <a:rPr lang="en-US" sz="2162" dirty="0" smtClean="0"/>
              <a:t> medium modification </a:t>
            </a:r>
            <a:endParaRPr lang="en-US" sz="2162" b="1" dirty="0" smtClean="0">
              <a:solidFill>
                <a:srgbClr val="000090"/>
              </a:solidFill>
              <a:latin typeface="News Gothic MT (Body)"/>
              <a:cs typeface="News Gothic MT (Body)"/>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smtClean="0"/>
              <a:t>Electroproduction</a:t>
            </a:r>
            <a:r>
              <a:rPr lang="en-US" dirty="0" smtClean="0"/>
              <a:t> </a:t>
            </a:r>
            <a:r>
              <a:rPr lang="en-US" dirty="0" err="1" smtClean="0"/>
              <a:t>vs</a:t>
            </a:r>
            <a:r>
              <a:rPr lang="en-US" dirty="0" smtClean="0"/>
              <a:t> </a:t>
            </a:r>
            <a:r>
              <a:rPr lang="en-US" dirty="0" err="1" smtClean="0"/>
              <a:t>Photoproduction</a:t>
            </a:r>
            <a:endParaRPr lang="en-US" dirty="0"/>
          </a:p>
        </p:txBody>
      </p:sp>
      <p:sp>
        <p:nvSpPr>
          <p:cNvPr id="11" name="Content Placeholder 10"/>
          <p:cNvSpPr>
            <a:spLocks noGrp="1"/>
          </p:cNvSpPr>
          <p:nvPr>
            <p:ph idx="1"/>
          </p:nvPr>
        </p:nvSpPr>
        <p:spPr>
          <a:xfrm>
            <a:off x="0" y="685800"/>
            <a:ext cx="4711699" cy="4991101"/>
          </a:xfrm>
        </p:spPr>
        <p:txBody>
          <a:bodyPr>
            <a:normAutofit/>
          </a:bodyPr>
          <a:lstStyle/>
          <a:p>
            <a:r>
              <a:rPr lang="en-US" sz="2000" dirty="0" smtClean="0">
                <a:latin typeface="Calibri"/>
                <a:cs typeface="Calibri"/>
              </a:rPr>
              <a:t>Better resolution near threshold</a:t>
            </a:r>
          </a:p>
          <a:p>
            <a:pPr lvl="1"/>
            <a:r>
              <a:rPr lang="en-US" sz="1600" dirty="0" smtClean="0"/>
              <a:t>use of a tagged photon beam</a:t>
            </a:r>
          </a:p>
          <a:p>
            <a:r>
              <a:rPr lang="en-US" sz="2000" dirty="0" smtClean="0">
                <a:latin typeface="Calibri"/>
                <a:cs typeface="Calibri"/>
              </a:rPr>
              <a:t>Larger coverage in </a:t>
            </a:r>
            <a:r>
              <a:rPr lang="en-US" sz="2000" i="1" dirty="0" err="1" smtClean="0">
                <a:latin typeface="Calibri"/>
                <a:cs typeface="Calibri"/>
              </a:rPr>
              <a:t>t</a:t>
            </a:r>
            <a:r>
              <a:rPr lang="en-US" sz="2000" dirty="0" smtClean="0">
                <a:latin typeface="Calibri"/>
                <a:cs typeface="Calibri"/>
              </a:rPr>
              <a:t> </a:t>
            </a:r>
          </a:p>
          <a:p>
            <a:r>
              <a:rPr lang="en-US" sz="2000" dirty="0" smtClean="0">
                <a:latin typeface="Calibri"/>
                <a:cs typeface="Calibri"/>
              </a:rPr>
              <a:t>Lower radiation budget</a:t>
            </a:r>
          </a:p>
          <a:p>
            <a:r>
              <a:rPr lang="en-US" sz="2000" dirty="0" smtClean="0">
                <a:latin typeface="Calibri"/>
                <a:cs typeface="Calibri"/>
              </a:rPr>
              <a:t>Less background (full exclusivity)</a:t>
            </a:r>
          </a:p>
          <a:p>
            <a:r>
              <a:rPr lang="en-US" sz="2000" dirty="0" smtClean="0">
                <a:latin typeface="Calibri"/>
                <a:cs typeface="Calibri"/>
              </a:rPr>
              <a:t>Near threshold</a:t>
            </a:r>
          </a:p>
          <a:p>
            <a:pPr lvl="1"/>
            <a:r>
              <a:rPr lang="en-US" sz="1600" dirty="0" smtClean="0">
                <a:latin typeface="Calibri"/>
                <a:cs typeface="Calibri"/>
              </a:rPr>
              <a:t>Large Q</a:t>
            </a:r>
            <a:r>
              <a:rPr lang="en-US" sz="1600" baseline="30000" dirty="0" smtClean="0">
                <a:latin typeface="Calibri"/>
                <a:cs typeface="Calibri"/>
              </a:rPr>
              <a:t>2</a:t>
            </a:r>
            <a:r>
              <a:rPr lang="en-US" sz="1600" dirty="0" smtClean="0">
                <a:latin typeface="Calibri"/>
                <a:cs typeface="Calibri"/>
              </a:rPr>
              <a:t> smaller W</a:t>
            </a:r>
            <a:endParaRPr lang="en-US" sz="1600" dirty="0">
              <a:latin typeface="Calibri"/>
              <a:cs typeface="Calibri"/>
            </a:endParaRPr>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16</a:t>
            </a:fld>
            <a:endParaRPr lang="en-US"/>
          </a:p>
        </p:txBody>
      </p:sp>
      <p:pic>
        <p:nvPicPr>
          <p:cNvPr id="12" name="Picture 11"/>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xmlns:lc="http://schemas.openxmlformats.org/drawingml/2006/lockedCanvas" val="0"/>
              </a:ext>
            </a:extLst>
          </a:blip>
          <a:stretch>
            <a:fillRect/>
          </a:stretch>
        </p:blipFill>
        <p:spPr>
          <a:xfrm>
            <a:off x="4711698" y="685800"/>
            <a:ext cx="4259295" cy="3060700"/>
          </a:xfrm>
          <a:prstGeom prst="rect">
            <a:avLst/>
          </a:prstGeom>
        </p:spPr>
      </p:pic>
      <p:pic>
        <p:nvPicPr>
          <p:cNvPr id="14" name="Picture 13"/>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xmlns:lc="http://schemas.openxmlformats.org/drawingml/2006/lockedCanvas" val="0"/>
              </a:ext>
            </a:extLst>
          </a:blip>
          <a:srcRect r="66316"/>
          <a:stretch/>
        </p:blipFill>
        <p:spPr>
          <a:xfrm>
            <a:off x="2659159" y="3331229"/>
            <a:ext cx="3365500" cy="3107672"/>
          </a:xfrm>
          <a:prstGeom prst="rect">
            <a:avLst/>
          </a:prstGeom>
        </p:spPr>
      </p:pic>
      <p:pic>
        <p:nvPicPr>
          <p:cNvPr id="15" name="Picture 14"/>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xmlns:lc="http://schemas.openxmlformats.org/drawingml/2006/lockedCanvas" val="0"/>
              </a:ext>
            </a:extLst>
          </a:blip>
          <a:srcRect l="66803"/>
          <a:stretch/>
        </p:blipFill>
        <p:spPr>
          <a:xfrm>
            <a:off x="6024659" y="3516296"/>
            <a:ext cx="3119342" cy="2922605"/>
          </a:xfrm>
          <a:prstGeom prst="rect">
            <a:avLst/>
          </a:prstGeom>
        </p:spPr>
      </p:pic>
      <p:pic>
        <p:nvPicPr>
          <p:cNvPr id="16" name="Picture 15"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0" y="4241800"/>
            <a:ext cx="2453636" cy="58419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SoLID</a:t>
            </a:r>
            <a:r>
              <a:rPr lang="en-US" dirty="0" smtClean="0"/>
              <a:t> -           Setup </a:t>
            </a:r>
            <a:endParaRPr lang="en-US" dirty="0"/>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17</a:t>
            </a:fld>
            <a:endParaRPr lang="en-US"/>
          </a:p>
        </p:txBody>
      </p:sp>
      <p:pic>
        <p:nvPicPr>
          <p:cNvPr id="8" name="Picture 7"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273550" y="127000"/>
            <a:ext cx="774700" cy="482600"/>
          </a:xfrm>
          <a:prstGeom prst="rect">
            <a:avLst/>
          </a:prstGeom>
        </p:spPr>
      </p:pic>
      <p:pic>
        <p:nvPicPr>
          <p:cNvPr id="9"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69949" y="685800"/>
            <a:ext cx="7467601" cy="525233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0" name="Content Placeholder 2"/>
          <p:cNvSpPr>
            <a:spLocks noGrp="1"/>
          </p:cNvSpPr>
          <p:nvPr>
            <p:ph idx="1"/>
          </p:nvPr>
        </p:nvSpPr>
        <p:spPr>
          <a:xfrm>
            <a:off x="1428750" y="6081712"/>
            <a:ext cx="7239000" cy="411163"/>
          </a:xfrm>
        </p:spPr>
        <p:txBody>
          <a:bodyPr>
            <a:normAutofit fontScale="62500" lnSpcReduction="20000"/>
          </a:bodyPr>
          <a:lstStyle/>
          <a:p>
            <a:pPr marL="342900" lvl="2" indent="-342900"/>
            <a:r>
              <a:rPr lang="en-US" sz="4000" b="1" dirty="0"/>
              <a:t>Symmetric acceptance </a:t>
            </a:r>
            <a:r>
              <a:rPr lang="en-US" sz="4000" dirty="0"/>
              <a:t>for e</a:t>
            </a:r>
            <a:r>
              <a:rPr lang="en-US" sz="4000" baseline="30000" dirty="0"/>
              <a:t>+</a:t>
            </a:r>
            <a:r>
              <a:rPr lang="en-US" sz="4000" dirty="0"/>
              <a:t> and e</a:t>
            </a:r>
            <a:r>
              <a:rPr lang="en-US" sz="4000" baseline="30000" dirty="0"/>
              <a: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Overview</a:t>
            </a:r>
            <a:endParaRPr lang="en-US" dirty="0"/>
          </a:p>
        </p:txBody>
      </p:sp>
      <p:sp>
        <p:nvSpPr>
          <p:cNvPr id="3" name="Content Placeholder 2"/>
          <p:cNvSpPr>
            <a:spLocks noGrp="1"/>
          </p:cNvSpPr>
          <p:nvPr>
            <p:ph idx="1"/>
          </p:nvPr>
        </p:nvSpPr>
        <p:spPr>
          <a:xfrm>
            <a:off x="165100" y="952500"/>
            <a:ext cx="8985250" cy="4991101"/>
          </a:xfrm>
        </p:spPr>
        <p:txBody>
          <a:bodyPr>
            <a:normAutofit/>
          </a:bodyPr>
          <a:lstStyle/>
          <a:p>
            <a:r>
              <a:rPr lang="en-US" sz="2400" dirty="0" smtClean="0"/>
              <a:t>50 days of </a:t>
            </a:r>
            <a:r>
              <a:rPr lang="en-US" sz="2400" dirty="0" smtClean="0">
                <a:solidFill>
                  <a:schemeClr val="accent6">
                    <a:lumMod val="60000"/>
                    <a:lumOff val="40000"/>
                  </a:schemeClr>
                </a:solidFill>
              </a:rPr>
              <a:t>3</a:t>
            </a:r>
            <a:r>
              <a:rPr lang="en-US" sz="2400" dirty="0" smtClean="0"/>
              <a:t>       beam on a </a:t>
            </a:r>
            <a:r>
              <a:rPr lang="en-US" sz="2400" dirty="0" smtClean="0">
                <a:solidFill>
                  <a:srgbClr val="FF4040"/>
                </a:solidFill>
              </a:rPr>
              <a:t>15 cm </a:t>
            </a:r>
            <a:r>
              <a:rPr lang="en-US" sz="2400" dirty="0" smtClean="0"/>
              <a:t>long LH</a:t>
            </a:r>
            <a:r>
              <a:rPr lang="en-US" sz="2400" baseline="-25000" dirty="0" smtClean="0"/>
              <a:t>2 </a:t>
            </a:r>
            <a:r>
              <a:rPr lang="en-US" sz="2400" dirty="0" smtClean="0"/>
              <a:t>target at</a:t>
            </a:r>
          </a:p>
          <a:p>
            <a:pPr lvl="1"/>
            <a:r>
              <a:rPr lang="en-US" sz="2000" dirty="0" smtClean="0"/>
              <a:t>10 more days include calibration/background run</a:t>
            </a:r>
          </a:p>
          <a:p>
            <a:r>
              <a:rPr lang="en-US" sz="2400" dirty="0" err="1" smtClean="0"/>
              <a:t>SoLID</a:t>
            </a:r>
            <a:r>
              <a:rPr lang="en-US" sz="2400" dirty="0" smtClean="0"/>
              <a:t> design overall compatible with SIDIS with some changes</a:t>
            </a:r>
          </a:p>
          <a:p>
            <a:pPr lvl="1"/>
            <a:r>
              <a:rPr lang="en-US" sz="2000" dirty="0" smtClean="0"/>
              <a:t>+10 cm of the radius of the first three GEM planes</a:t>
            </a:r>
          </a:p>
          <a:p>
            <a:pPr lvl="1"/>
            <a:r>
              <a:rPr lang="en-US" sz="2000" dirty="0" smtClean="0"/>
              <a:t>Move large angle detector upstream by </a:t>
            </a:r>
            <a:r>
              <a:rPr lang="en-US" sz="2000" dirty="0" smtClean="0">
                <a:solidFill>
                  <a:srgbClr val="FF4040"/>
                </a:solidFill>
              </a:rPr>
              <a:t>12</a:t>
            </a:r>
            <a:r>
              <a:rPr lang="en-US" sz="2000" dirty="0" smtClean="0"/>
              <a:t> cm</a:t>
            </a:r>
          </a:p>
          <a:p>
            <a:pPr lvl="1"/>
            <a:r>
              <a:rPr lang="en-US" sz="2000" dirty="0" smtClean="0"/>
              <a:t>Opening angle at </a:t>
            </a:r>
            <a:r>
              <a:rPr lang="en-US" sz="2000" dirty="0" smtClean="0">
                <a:solidFill>
                  <a:srgbClr val="FF4040"/>
                </a:solidFill>
              </a:rPr>
              <a:t>26</a:t>
            </a:r>
            <a:r>
              <a:rPr lang="en-US" sz="2000" dirty="0" smtClean="0"/>
              <a:t> degrees achieved by moving the front yoke forward</a:t>
            </a:r>
          </a:p>
          <a:p>
            <a:r>
              <a:rPr lang="en-US" sz="2400" dirty="0" smtClean="0"/>
              <a:t>Main Trigger: Triple coincidence of </a:t>
            </a:r>
            <a:r>
              <a:rPr lang="en-US" sz="2400" dirty="0" err="1" smtClean="0">
                <a:solidFill>
                  <a:srgbClr val="FF4040"/>
                </a:solidFill>
              </a:rPr>
              <a:t>e</a:t>
            </a:r>
            <a:r>
              <a:rPr lang="en-US" sz="2400" baseline="30000" dirty="0" err="1" smtClean="0">
                <a:solidFill>
                  <a:srgbClr val="FF4040"/>
                </a:solidFill>
              </a:rPr>
              <a:t>-</a:t>
            </a:r>
            <a:r>
              <a:rPr lang="en-US" sz="2400" dirty="0" err="1" smtClean="0">
                <a:solidFill>
                  <a:srgbClr val="FF4040"/>
                </a:solidFill>
              </a:rPr>
              <a:t>e</a:t>
            </a:r>
            <a:r>
              <a:rPr lang="en-US" sz="2400" baseline="30000" dirty="0" err="1" smtClean="0">
                <a:solidFill>
                  <a:srgbClr val="FF4040"/>
                </a:solidFill>
              </a:rPr>
              <a:t>-</a:t>
            </a:r>
            <a:r>
              <a:rPr lang="en-US" sz="2400" dirty="0" err="1" smtClean="0">
                <a:solidFill>
                  <a:srgbClr val="FF4040"/>
                </a:solidFill>
              </a:rPr>
              <a:t>e</a:t>
            </a:r>
            <a:r>
              <a:rPr lang="en-US" sz="2400" baseline="30000" dirty="0" smtClean="0">
                <a:solidFill>
                  <a:srgbClr val="FF4040"/>
                </a:solidFill>
              </a:rPr>
              <a:t>+</a:t>
            </a:r>
          </a:p>
          <a:p>
            <a:pPr lvl="1"/>
            <a:endParaRPr lang="en-US" dirty="0"/>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18</a:t>
            </a:fld>
            <a:endParaRPr lang="en-US"/>
          </a:p>
        </p:txBody>
      </p:sp>
      <p:pic>
        <p:nvPicPr>
          <p:cNvPr id="10" name="Picture 9"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953250" y="1016000"/>
            <a:ext cx="2197100" cy="2794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120900" y="1060450"/>
            <a:ext cx="406400" cy="292100"/>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851958" y="4292600"/>
            <a:ext cx="4597400" cy="3429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718" y="0"/>
            <a:ext cx="8042276" cy="685800"/>
          </a:xfrm>
        </p:spPr>
        <p:txBody>
          <a:bodyPr/>
          <a:lstStyle/>
          <a:p>
            <a:r>
              <a:rPr lang="en-US" dirty="0" smtClean="0"/>
              <a:t>PID and Acceptance</a:t>
            </a:r>
            <a:endParaRPr lang="en-US" dirty="0"/>
          </a:p>
        </p:txBody>
      </p:sp>
      <p:sp>
        <p:nvSpPr>
          <p:cNvPr id="3" name="Content Placeholder 2"/>
          <p:cNvSpPr>
            <a:spLocks noGrp="1"/>
          </p:cNvSpPr>
          <p:nvPr>
            <p:ph idx="1"/>
          </p:nvPr>
        </p:nvSpPr>
        <p:spPr>
          <a:xfrm>
            <a:off x="0" y="952501"/>
            <a:ext cx="4040589" cy="4597400"/>
          </a:xfrm>
        </p:spPr>
        <p:txBody>
          <a:bodyPr>
            <a:normAutofit lnSpcReduction="10000"/>
          </a:bodyPr>
          <a:lstStyle/>
          <a:p>
            <a:r>
              <a:rPr lang="en-US" sz="2400" dirty="0" smtClean="0"/>
              <a:t>Scattered electron:</a:t>
            </a:r>
          </a:p>
          <a:p>
            <a:pPr lvl="1"/>
            <a:r>
              <a:rPr lang="en-US" sz="2000" dirty="0" smtClean="0">
                <a:solidFill>
                  <a:srgbClr val="3D70C0"/>
                </a:solidFill>
              </a:rPr>
              <a:t>GC + Calorimeter @ forward angle</a:t>
            </a:r>
          </a:p>
          <a:p>
            <a:r>
              <a:rPr lang="en-US" sz="2400" dirty="0" smtClean="0"/>
              <a:t>Decay electron/Positron:</a:t>
            </a:r>
          </a:p>
          <a:p>
            <a:pPr lvl="1"/>
            <a:r>
              <a:rPr lang="en-US" sz="2000" dirty="0" smtClean="0">
                <a:solidFill>
                  <a:srgbClr val="3D70C0"/>
                </a:solidFill>
              </a:rPr>
              <a:t>Calorimeter only at large angle</a:t>
            </a:r>
          </a:p>
          <a:p>
            <a:pPr lvl="1"/>
            <a:r>
              <a:rPr lang="en-US" sz="2000" dirty="0" err="1" smtClean="0">
                <a:solidFill>
                  <a:srgbClr val="3D70C0"/>
                </a:solidFill>
              </a:rPr>
              <a:t>GC+Calorimeter</a:t>
            </a:r>
            <a:r>
              <a:rPr lang="en-US" sz="2000" dirty="0" smtClean="0">
                <a:solidFill>
                  <a:srgbClr val="3D70C0"/>
                </a:solidFill>
              </a:rPr>
              <a:t> at forward angle</a:t>
            </a:r>
          </a:p>
          <a:p>
            <a:r>
              <a:rPr lang="en-US" sz="2400" dirty="0" smtClean="0"/>
              <a:t>Recoil proton:</a:t>
            </a:r>
          </a:p>
          <a:p>
            <a:pPr lvl="1"/>
            <a:r>
              <a:rPr lang="en-US" sz="2000" dirty="0" smtClean="0">
                <a:solidFill>
                  <a:srgbClr val="0070C0"/>
                </a:solidFill>
              </a:rPr>
              <a:t>100 </a:t>
            </a:r>
            <a:r>
              <a:rPr lang="en-US" sz="2000" dirty="0" err="1" smtClean="0">
                <a:solidFill>
                  <a:srgbClr val="0070C0"/>
                </a:solidFill>
              </a:rPr>
              <a:t>ps</a:t>
            </a:r>
            <a:r>
              <a:rPr lang="en-US" sz="2000" dirty="0" smtClean="0">
                <a:solidFill>
                  <a:srgbClr val="0070C0"/>
                </a:solidFill>
              </a:rPr>
              <a:t> TOF:  2 ns separation between </a:t>
            </a:r>
            <a:r>
              <a:rPr lang="en-US" sz="2000" dirty="0" err="1" smtClean="0">
                <a:solidFill>
                  <a:srgbClr val="0070C0"/>
                </a:solidFill>
              </a:rPr>
              <a:t>p</a:t>
            </a:r>
            <a:r>
              <a:rPr lang="en-US" sz="2000" dirty="0" smtClean="0">
                <a:solidFill>
                  <a:srgbClr val="0070C0"/>
                </a:solidFill>
              </a:rPr>
              <a:t>/K @ 2 </a:t>
            </a:r>
            <a:r>
              <a:rPr lang="en-US" sz="2000" dirty="0" err="1" smtClean="0">
                <a:solidFill>
                  <a:srgbClr val="0070C0"/>
                </a:solidFill>
              </a:rPr>
              <a:t>GeV/c</a:t>
            </a:r>
            <a:r>
              <a:rPr lang="en-US" sz="2000" dirty="0" smtClean="0">
                <a:solidFill>
                  <a:srgbClr val="0070C0"/>
                </a:solidFill>
              </a:rPr>
              <a:t> </a:t>
            </a:r>
          </a:p>
          <a:p>
            <a:pPr lvl="1"/>
            <a:r>
              <a:rPr lang="en-US" sz="2000" dirty="0" smtClean="0">
                <a:solidFill>
                  <a:srgbClr val="0070C0"/>
                </a:solidFill>
              </a:rPr>
              <a:t> ~8m flight path </a:t>
            </a:r>
            <a:endParaRPr lang="en-US" sz="2000" dirty="0" smtClean="0"/>
          </a:p>
          <a:p>
            <a:endParaRPr lang="en-US" dirty="0"/>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19</a:t>
            </a:fld>
            <a:endParaRPr lang="en-US"/>
          </a:p>
        </p:txBody>
      </p:sp>
      <p:pic>
        <p:nvPicPr>
          <p:cNvPr id="7" name="Content Placeholder 9" descr="accep.gif"/>
          <p:cNvPicPr>
            <a:picLocks noChangeAspect="1"/>
          </p:cNvPicPr>
          <p:nvPr/>
        </p:nvPicPr>
        <p:blipFill>
          <a:blip r:embed="rId2"/>
          <a:srcRect b="3085"/>
          <a:stretch>
            <a:fillRect/>
          </a:stretch>
        </p:blipFill>
        <p:spPr>
          <a:xfrm>
            <a:off x="4040589" y="596900"/>
            <a:ext cx="5093885" cy="4787900"/>
          </a:xfrm>
          <a:prstGeom prst="rect">
            <a:avLst/>
          </a:prstGeom>
        </p:spPr>
      </p:pic>
      <p:sp>
        <p:nvSpPr>
          <p:cNvPr id="8" name="TextBox 7"/>
          <p:cNvSpPr txBox="1"/>
          <p:nvPr/>
        </p:nvSpPr>
        <p:spPr>
          <a:xfrm>
            <a:off x="0" y="5661878"/>
            <a:ext cx="9144000" cy="830997"/>
          </a:xfrm>
          <a:prstGeom prst="rect">
            <a:avLst/>
          </a:prstGeom>
          <a:noFill/>
        </p:spPr>
        <p:txBody>
          <a:bodyPr wrap="square" rtlCol="0">
            <a:spAutoFit/>
          </a:bodyPr>
          <a:lstStyle/>
          <a:p>
            <a:r>
              <a:rPr lang="en-US" sz="2400" dirty="0" smtClean="0"/>
              <a:t>Main trigger rate is below </a:t>
            </a:r>
            <a:r>
              <a:rPr lang="en-US" sz="2400" b="1" dirty="0" smtClean="0"/>
              <a:t>1 kHz </a:t>
            </a:r>
            <a:r>
              <a:rPr lang="en-US" sz="2400" dirty="0" smtClean="0"/>
              <a:t>with 50 ns coincidence window. Comparing to </a:t>
            </a:r>
            <a:r>
              <a:rPr lang="en-US" sz="2400" b="1" dirty="0" smtClean="0"/>
              <a:t>~50 kHz </a:t>
            </a:r>
            <a:r>
              <a:rPr lang="en-US" sz="2400" dirty="0" smtClean="0"/>
              <a:t>design trigger rate for SIDIS.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718" y="39562"/>
            <a:ext cx="8042276" cy="989138"/>
          </a:xfrm>
        </p:spPr>
        <p:txBody>
          <a:bodyPr/>
          <a:lstStyle/>
          <a:p>
            <a:pPr algn="l"/>
            <a:r>
              <a:rPr lang="en-US" dirty="0" smtClean="0"/>
              <a:t>Outline</a:t>
            </a:r>
            <a:endParaRPr lang="en-US" dirty="0"/>
          </a:p>
        </p:txBody>
      </p:sp>
      <p:sp>
        <p:nvSpPr>
          <p:cNvPr id="3" name="Content Placeholder 2"/>
          <p:cNvSpPr>
            <a:spLocks noGrp="1"/>
          </p:cNvSpPr>
          <p:nvPr>
            <p:ph idx="1"/>
          </p:nvPr>
        </p:nvSpPr>
        <p:spPr>
          <a:xfrm>
            <a:off x="544418" y="1320799"/>
            <a:ext cx="6613525" cy="3657601"/>
          </a:xfrm>
        </p:spPr>
        <p:txBody>
          <a:bodyPr>
            <a:normAutofit/>
          </a:bodyPr>
          <a:lstStyle/>
          <a:p>
            <a:r>
              <a:rPr lang="en-US" dirty="0" smtClean="0"/>
              <a:t>Physics Motivation</a:t>
            </a:r>
          </a:p>
          <a:p>
            <a:r>
              <a:rPr lang="en-US" dirty="0" smtClean="0"/>
              <a:t>Proposed Measurement &amp; Experimental Setup</a:t>
            </a:r>
          </a:p>
          <a:p>
            <a:r>
              <a:rPr lang="en-US" dirty="0" smtClean="0"/>
              <a:t>Backgrounds and Projected Results</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Date Placeholder 4"/>
          <p:cNvSpPr>
            <a:spLocks noGrp="1"/>
          </p:cNvSpPr>
          <p:nvPr>
            <p:ph type="dt" sz="half" idx="10"/>
          </p:nvPr>
        </p:nvSpPr>
        <p:spPr/>
        <p:txBody>
          <a:bodyPr/>
          <a:lstStyle/>
          <a:p>
            <a:r>
              <a:rPr lang="en-US" smtClean="0"/>
              <a:t>07/08/12</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2</a:t>
            </a:fld>
            <a:endParaRPr lang="en-US"/>
          </a:p>
        </p:txBody>
      </p:sp>
      <p:pic>
        <p:nvPicPr>
          <p:cNvPr id="7" name="Picture 6"/>
          <p:cNvPicPr>
            <a:picLocks noChangeAspect="1"/>
          </p:cNvPicPr>
          <p:nvPr/>
        </p:nvPicPr>
        <p:blipFill>
          <a:blip r:embed="rId2"/>
          <a:stretch>
            <a:fillRect/>
          </a:stretch>
        </p:blipFill>
        <p:spPr>
          <a:xfrm>
            <a:off x="8319994" y="39562"/>
            <a:ext cx="824006" cy="989138"/>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Estimates</a:t>
            </a:r>
            <a:endParaRPr lang="en-US" dirty="0"/>
          </a:p>
        </p:txBody>
      </p:sp>
      <p:sp>
        <p:nvSpPr>
          <p:cNvPr id="3" name="Content Placeholder 2"/>
          <p:cNvSpPr>
            <a:spLocks noGrp="1"/>
          </p:cNvSpPr>
          <p:nvPr>
            <p:ph idx="1"/>
          </p:nvPr>
        </p:nvSpPr>
        <p:spPr>
          <a:xfrm>
            <a:off x="0" y="685800"/>
            <a:ext cx="6565900" cy="4991101"/>
          </a:xfrm>
        </p:spPr>
        <p:txBody>
          <a:bodyPr>
            <a:normAutofit/>
          </a:bodyPr>
          <a:lstStyle/>
          <a:p>
            <a:r>
              <a:rPr lang="en-US" sz="2200" dirty="0" smtClean="0"/>
              <a:t>Used equivalent photon approximation</a:t>
            </a:r>
          </a:p>
          <a:p>
            <a:r>
              <a:rPr lang="en-US" sz="2400" dirty="0" smtClean="0"/>
              <a:t>   </a:t>
            </a:r>
            <a:r>
              <a:rPr lang="en-US" sz="2200" dirty="0" smtClean="0"/>
              <a:t>is the virtual photon flux and    is the </a:t>
            </a:r>
            <a:r>
              <a:rPr lang="en-US" sz="2200" dirty="0" err="1" smtClean="0"/>
              <a:t>jacobian</a:t>
            </a:r>
            <a:endParaRPr lang="en-US" sz="2200" dirty="0" smtClean="0"/>
          </a:p>
          <a:p>
            <a:r>
              <a:rPr lang="en-US" sz="2200" dirty="0" smtClean="0"/>
              <a:t>Cross section is based on</a:t>
            </a:r>
          </a:p>
          <a:p>
            <a:pPr lvl="1">
              <a:buNone/>
            </a:pPr>
            <a:r>
              <a:rPr lang="en-US" sz="2200" dirty="0" smtClean="0"/>
              <a:t>Fits to data at high </a:t>
            </a:r>
            <a:r>
              <a:rPr lang="en-US" sz="2200" i="1" dirty="0" smtClean="0"/>
              <a:t>W</a:t>
            </a:r>
            <a:r>
              <a:rPr lang="en-US" sz="2200" dirty="0" smtClean="0"/>
              <a:t> </a:t>
            </a:r>
          </a:p>
          <a:p>
            <a:pPr lvl="1"/>
            <a:r>
              <a:rPr lang="en-US" sz="2200" dirty="0" smtClean="0"/>
              <a:t>2-gluon</a:t>
            </a:r>
          </a:p>
          <a:p>
            <a:pPr lvl="1"/>
            <a:r>
              <a:rPr lang="en-US" sz="2200" dirty="0" smtClean="0"/>
              <a:t>2-gluon + 3-gluon</a:t>
            </a:r>
          </a:p>
          <a:p>
            <a:pPr lvl="2">
              <a:buNone/>
            </a:pPr>
            <a:r>
              <a:rPr lang="en-US" sz="2200" dirty="0" smtClean="0"/>
              <a:t>(better fit include </a:t>
            </a:r>
          </a:p>
          <a:p>
            <a:pPr lvl="2">
              <a:buNone/>
            </a:pPr>
            <a:r>
              <a:rPr lang="en-US" sz="2200" dirty="0" smtClean="0"/>
              <a:t>Cornell data)</a:t>
            </a:r>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20</a:t>
            </a:fld>
            <a:endParaRPr lang="en-US"/>
          </a:p>
        </p:txBody>
      </p:sp>
      <p:pic>
        <p:nvPicPr>
          <p:cNvPr id="7" name="Picture 6"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575491" y="685800"/>
            <a:ext cx="2997200" cy="723900"/>
          </a:xfrm>
          <a:prstGeom prst="rect">
            <a:avLst/>
          </a:prstGeom>
        </p:spPr>
      </p:pic>
      <p:pic>
        <p:nvPicPr>
          <p:cNvPr id="9" name="Picture 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44500" y="1422400"/>
            <a:ext cx="177800" cy="2159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937000" y="1422400"/>
            <a:ext cx="190500" cy="228600"/>
          </a:xfrm>
          <a:prstGeom prst="rect">
            <a:avLst/>
          </a:prstGeom>
        </p:spPr>
      </p:pic>
      <p:pic>
        <p:nvPicPr>
          <p:cNvPr id="13" name="Picture 12" descr="3.gif"/>
          <p:cNvPicPr>
            <a:picLocks noChangeAspect="1"/>
          </p:cNvPicPr>
          <p:nvPr/>
        </p:nvPicPr>
        <p:blipFill>
          <a:blip r:embed="rId8"/>
          <a:srcRect t="6493" r="7500"/>
          <a:stretch>
            <a:fillRect/>
          </a:stretch>
        </p:blipFill>
        <p:spPr>
          <a:xfrm>
            <a:off x="3429000" y="2130354"/>
            <a:ext cx="5473700" cy="397703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762000"/>
            <a:ext cx="4724400" cy="6019800"/>
          </a:xfrm>
        </p:spPr>
        <p:txBody>
          <a:bodyPr>
            <a:normAutofit/>
          </a:bodyPr>
          <a:lstStyle/>
          <a:p>
            <a:r>
              <a:rPr lang="en-US" sz="2400" dirty="0"/>
              <a:t>4-fold coincidence:</a:t>
            </a:r>
          </a:p>
          <a:p>
            <a:pPr lvl="1"/>
            <a:r>
              <a:rPr lang="en-US" sz="2000" dirty="0" smtClean="0"/>
              <a:t>2g-only</a:t>
            </a:r>
            <a:r>
              <a:rPr lang="en-US" sz="2000" dirty="0"/>
              <a:t>:   </a:t>
            </a:r>
            <a:r>
              <a:rPr lang="en-US" sz="2000" b="1" dirty="0"/>
              <a:t>0.68 k</a:t>
            </a:r>
            <a:r>
              <a:rPr lang="en-US" sz="2000" dirty="0"/>
              <a:t> events</a:t>
            </a:r>
          </a:p>
          <a:p>
            <a:pPr lvl="1"/>
            <a:r>
              <a:rPr lang="en-US" sz="2000" dirty="0"/>
              <a:t>2g + 3g</a:t>
            </a:r>
            <a:r>
              <a:rPr lang="en-US" sz="2000" dirty="0" smtClean="0"/>
              <a:t>:  </a:t>
            </a:r>
            <a:r>
              <a:rPr lang="en-US" sz="2000" b="1" dirty="0"/>
              <a:t>2.9 k</a:t>
            </a:r>
            <a:r>
              <a:rPr lang="en-US" sz="2000" dirty="0"/>
              <a:t> events</a:t>
            </a:r>
          </a:p>
          <a:p>
            <a:r>
              <a:rPr lang="en-US" sz="2400" dirty="0"/>
              <a:t>3-</a:t>
            </a:r>
            <a:r>
              <a:rPr lang="en-US" sz="2400" dirty="0" smtClean="0"/>
              <a:t>fold no proton:</a:t>
            </a:r>
            <a:endParaRPr lang="en-US" sz="2400" dirty="0"/>
          </a:p>
          <a:p>
            <a:pPr lvl="1"/>
            <a:r>
              <a:rPr lang="en-US" sz="2000" dirty="0" smtClean="0"/>
              <a:t>2g-only</a:t>
            </a:r>
            <a:r>
              <a:rPr lang="en-US" sz="2000" dirty="0"/>
              <a:t>: </a:t>
            </a:r>
            <a:r>
              <a:rPr lang="en-US" sz="2000" b="1" dirty="0"/>
              <a:t>2.1 k</a:t>
            </a:r>
            <a:r>
              <a:rPr lang="en-US" sz="2000" dirty="0"/>
              <a:t> </a:t>
            </a:r>
            <a:r>
              <a:rPr lang="en-US" sz="2000" dirty="0" smtClean="0"/>
              <a:t>events</a:t>
            </a:r>
          </a:p>
          <a:p>
            <a:pPr lvl="1"/>
            <a:r>
              <a:rPr lang="en-US" sz="2000" dirty="0" smtClean="0"/>
              <a:t>2g+3g</a:t>
            </a:r>
            <a:r>
              <a:rPr lang="en-US" sz="2000" dirty="0"/>
              <a:t>: </a:t>
            </a:r>
            <a:r>
              <a:rPr lang="en-US" sz="2000" b="1" dirty="0"/>
              <a:t>8.08 k </a:t>
            </a:r>
            <a:r>
              <a:rPr lang="en-US" sz="2000" dirty="0" smtClean="0"/>
              <a:t>events</a:t>
            </a:r>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pic>
        <p:nvPicPr>
          <p:cNvPr id="4" name="Picture 3"/>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r="33570"/>
          <a:stretch/>
        </p:blipFill>
        <p:spPr>
          <a:xfrm>
            <a:off x="1484724" y="3657600"/>
            <a:ext cx="6835270" cy="3200400"/>
          </a:xfrm>
          <a:prstGeom prst="rect">
            <a:avLst/>
          </a:prstGeom>
        </p:spPr>
      </p:pic>
      <p:sp>
        <p:nvSpPr>
          <p:cNvPr id="7" name="TextBox 6"/>
          <p:cNvSpPr txBox="1"/>
          <p:nvPr/>
        </p:nvSpPr>
        <p:spPr>
          <a:xfrm>
            <a:off x="5638800" y="4038600"/>
            <a:ext cx="1371600" cy="369332"/>
          </a:xfrm>
          <a:prstGeom prst="rect">
            <a:avLst/>
          </a:prstGeom>
          <a:noFill/>
        </p:spPr>
        <p:txBody>
          <a:bodyPr wrap="square" rtlCol="0">
            <a:spAutoFit/>
          </a:bodyPr>
          <a:lstStyle/>
          <a:p>
            <a:r>
              <a:rPr lang="en-US" dirty="0" smtClean="0"/>
              <a:t>4-fold</a:t>
            </a:r>
            <a:endParaRPr lang="en-US" dirty="0"/>
          </a:p>
        </p:txBody>
      </p:sp>
      <p:sp>
        <p:nvSpPr>
          <p:cNvPr id="13" name="TextBox 12"/>
          <p:cNvSpPr txBox="1"/>
          <p:nvPr/>
        </p:nvSpPr>
        <p:spPr>
          <a:xfrm>
            <a:off x="2286000" y="4114800"/>
            <a:ext cx="1371600" cy="369332"/>
          </a:xfrm>
          <a:prstGeom prst="rect">
            <a:avLst/>
          </a:prstGeom>
          <a:noFill/>
        </p:spPr>
        <p:txBody>
          <a:bodyPr wrap="square" rtlCol="0">
            <a:spAutoFit/>
          </a:bodyPr>
          <a:lstStyle/>
          <a:p>
            <a:r>
              <a:rPr lang="en-US" dirty="0"/>
              <a:t>3</a:t>
            </a:r>
            <a:r>
              <a:rPr lang="en-US" dirty="0" smtClean="0"/>
              <a:t>-fold</a:t>
            </a:r>
            <a:endParaRPr lang="en-US" dirty="0"/>
          </a:p>
        </p:txBody>
      </p:sp>
      <p:sp>
        <p:nvSpPr>
          <p:cNvPr id="2" name="Title 1"/>
          <p:cNvSpPr>
            <a:spLocks noGrp="1"/>
          </p:cNvSpPr>
          <p:nvPr>
            <p:ph type="title"/>
          </p:nvPr>
        </p:nvSpPr>
        <p:spPr>
          <a:xfrm>
            <a:off x="90394" y="-76200"/>
            <a:ext cx="8229600" cy="838200"/>
          </a:xfrm>
        </p:spPr>
        <p:txBody>
          <a:bodyPr/>
          <a:lstStyle/>
          <a:p>
            <a:r>
              <a:rPr lang="en-US" dirty="0" smtClean="0"/>
              <a:t>Event Counts @ 1x10</a:t>
            </a:r>
            <a:r>
              <a:rPr lang="en-US" baseline="30000" dirty="0" smtClean="0"/>
              <a:t>37</a:t>
            </a:r>
            <a:r>
              <a:rPr lang="en-US" dirty="0" smtClean="0"/>
              <a:t> in 50 days</a:t>
            </a:r>
            <a:endParaRPr lang="en-US" dirty="0"/>
          </a:p>
        </p:txBody>
      </p:sp>
      <p:sp>
        <p:nvSpPr>
          <p:cNvPr id="14" name="Date Placeholder 13"/>
          <p:cNvSpPr>
            <a:spLocks noGrp="1"/>
          </p:cNvSpPr>
          <p:nvPr>
            <p:ph type="dt" sz="half" idx="10"/>
          </p:nvPr>
        </p:nvSpPr>
        <p:spPr/>
        <p:txBody>
          <a:bodyPr/>
          <a:lstStyle/>
          <a:p>
            <a:r>
              <a:rPr lang="en-US" smtClean="0"/>
              <a:t>07/08/12</a:t>
            </a:r>
            <a:endParaRPr lang="en-US"/>
          </a:p>
        </p:txBody>
      </p:sp>
      <p:graphicFrame>
        <p:nvGraphicFramePr>
          <p:cNvPr id="15" name="Content Placeholder 5"/>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29422876"/>
              </p:ext>
            </p:extLst>
          </p:nvPr>
        </p:nvGraphicFramePr>
        <p:xfrm>
          <a:off x="3499597" y="762000"/>
          <a:ext cx="5373593" cy="2899886"/>
        </p:xfrm>
        <a:graphic>
          <a:graphicData uri="http://schemas.openxmlformats.org/drawingml/2006/table">
            <a:tbl>
              <a:tblPr firstRow="1" bandRow="1">
                <a:tableStyleId>{5C22544A-7EE6-4342-B048-85BDC9FD1C3A}</a:tableStyleId>
              </a:tblPr>
              <a:tblGrid>
                <a:gridCol w="2786307"/>
                <a:gridCol w="1343399"/>
                <a:gridCol w="1243887"/>
              </a:tblGrid>
              <a:tr h="599788">
                <a:tc>
                  <a:txBody>
                    <a:bodyPr/>
                    <a:lstStyle/>
                    <a:p>
                      <a:endParaRPr lang="en-US" dirty="0"/>
                    </a:p>
                  </a:txBody>
                  <a:tcPr/>
                </a:tc>
                <a:tc>
                  <a:txBody>
                    <a:bodyPr/>
                    <a:lstStyle/>
                    <a:p>
                      <a:r>
                        <a:rPr lang="en-US" dirty="0" smtClean="0">
                          <a:latin typeface="Calibri"/>
                          <a:cs typeface="Calibri"/>
                        </a:rPr>
                        <a:t>Time (Hour)</a:t>
                      </a:r>
                      <a:endParaRPr lang="en-US" dirty="0">
                        <a:latin typeface="Calibri"/>
                        <a:cs typeface="Calibri"/>
                      </a:endParaRPr>
                    </a:p>
                  </a:txBody>
                  <a:tcPr/>
                </a:tc>
                <a:tc>
                  <a:txBody>
                    <a:bodyPr/>
                    <a:lstStyle/>
                    <a:p>
                      <a:r>
                        <a:rPr lang="en-US" dirty="0" smtClean="0">
                          <a:latin typeface="Calibri"/>
                          <a:cs typeface="Calibri"/>
                        </a:rPr>
                        <a:t>Time (Day)</a:t>
                      </a:r>
                      <a:endParaRPr lang="en-US" dirty="0">
                        <a:latin typeface="Calibri"/>
                        <a:cs typeface="Calibri"/>
                      </a:endParaRPr>
                    </a:p>
                  </a:txBody>
                  <a:tcPr/>
                </a:tc>
              </a:tr>
              <a:tr h="300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LH2 at 11 </a:t>
                      </a:r>
                      <a:r>
                        <a:rPr lang="en-US" dirty="0" err="1" smtClean="0">
                          <a:latin typeface="Calibri"/>
                          <a:cs typeface="Calibri"/>
                        </a:rPr>
                        <a:t>GeV</a:t>
                      </a:r>
                      <a:endParaRPr lang="en-US" dirty="0" smtClean="0">
                        <a:latin typeface="Calibri"/>
                        <a:cs typeface="Calibri"/>
                      </a:endParaRPr>
                    </a:p>
                  </a:txBody>
                  <a:tcPr/>
                </a:tc>
                <a:tc>
                  <a:txBody>
                    <a:bodyPr/>
                    <a:lstStyle/>
                    <a:p>
                      <a:r>
                        <a:rPr lang="en-US" b="1" dirty="0" smtClean="0">
                          <a:latin typeface="Calibri"/>
                          <a:cs typeface="Calibri"/>
                        </a:rPr>
                        <a:t>1200</a:t>
                      </a:r>
                      <a:endParaRPr lang="en-US" b="1" dirty="0">
                        <a:latin typeface="Calibri"/>
                        <a:cs typeface="Calibri"/>
                      </a:endParaRPr>
                    </a:p>
                  </a:txBody>
                  <a:tcPr/>
                </a:tc>
                <a:tc>
                  <a:txBody>
                    <a:bodyPr/>
                    <a:lstStyle/>
                    <a:p>
                      <a:r>
                        <a:rPr lang="en-US" b="1" dirty="0" smtClean="0">
                          <a:latin typeface="Calibri"/>
                          <a:cs typeface="Calibri"/>
                        </a:rPr>
                        <a:t>50</a:t>
                      </a:r>
                      <a:endParaRPr lang="en-US" b="1" dirty="0">
                        <a:latin typeface="Calibri"/>
                        <a:cs typeface="Calibri"/>
                      </a:endParaRPr>
                    </a:p>
                  </a:txBody>
                  <a:tcPr/>
                </a:tc>
              </a:tr>
              <a:tr h="464249">
                <a:tc>
                  <a:txBody>
                    <a:bodyPr/>
                    <a:lstStyle/>
                    <a:p>
                      <a:r>
                        <a:rPr lang="en-US" dirty="0" smtClean="0">
                          <a:latin typeface="Calibri"/>
                          <a:cs typeface="Calibri"/>
                        </a:rPr>
                        <a:t>Dedicated Al dummy run</a:t>
                      </a:r>
                      <a:endParaRPr lang="en-US" dirty="0">
                        <a:latin typeface="Calibri"/>
                        <a:cs typeface="Calibri"/>
                      </a:endParaRPr>
                    </a:p>
                  </a:txBody>
                  <a:tcPr/>
                </a:tc>
                <a:tc>
                  <a:txBody>
                    <a:bodyPr/>
                    <a:lstStyle/>
                    <a:p>
                      <a:r>
                        <a:rPr lang="en-US" b="1" dirty="0" smtClean="0">
                          <a:latin typeface="Calibri"/>
                          <a:cs typeface="Calibri"/>
                        </a:rPr>
                        <a:t>72</a:t>
                      </a:r>
                      <a:endParaRPr lang="en-US" b="1" dirty="0">
                        <a:latin typeface="Calibri"/>
                        <a:cs typeface="Calibri"/>
                      </a:endParaRPr>
                    </a:p>
                  </a:txBody>
                  <a:tcPr/>
                </a:tc>
                <a:tc>
                  <a:txBody>
                    <a:bodyPr/>
                    <a:lstStyle/>
                    <a:p>
                      <a:r>
                        <a:rPr lang="en-US" b="1" dirty="0" smtClean="0">
                          <a:latin typeface="Calibri"/>
                          <a:cs typeface="Calibri"/>
                        </a:rPr>
                        <a:t>3</a:t>
                      </a:r>
                      <a:endParaRPr lang="en-US" b="1" dirty="0">
                        <a:latin typeface="Calibri"/>
                        <a:cs typeface="Calibri"/>
                      </a:endParaRPr>
                    </a:p>
                  </a:txBody>
                  <a:tcPr/>
                </a:tc>
              </a:tr>
              <a:tr h="525473">
                <a:tc>
                  <a:txBody>
                    <a:bodyPr/>
                    <a:lstStyle/>
                    <a:p>
                      <a:r>
                        <a:rPr lang="en-US" dirty="0" smtClean="0">
                          <a:latin typeface="Calibri"/>
                          <a:cs typeface="Calibri"/>
                        </a:rPr>
                        <a:t>Optics and detector check out</a:t>
                      </a:r>
                      <a:endParaRPr lang="en-US" dirty="0">
                        <a:latin typeface="Calibri"/>
                        <a:cs typeface="Calibri"/>
                      </a:endParaRPr>
                    </a:p>
                  </a:txBody>
                  <a:tcPr/>
                </a:tc>
                <a:tc>
                  <a:txBody>
                    <a:bodyPr/>
                    <a:lstStyle/>
                    <a:p>
                      <a:r>
                        <a:rPr lang="en-US" b="1" dirty="0" smtClean="0">
                          <a:latin typeface="Calibri"/>
                          <a:cs typeface="Calibri"/>
                        </a:rPr>
                        <a:t>72</a:t>
                      </a:r>
                      <a:endParaRPr lang="en-US" b="1" dirty="0">
                        <a:latin typeface="Calibri"/>
                        <a:cs typeface="Calibri"/>
                      </a:endParaRPr>
                    </a:p>
                  </a:txBody>
                  <a:tcPr/>
                </a:tc>
                <a:tc>
                  <a:txBody>
                    <a:bodyPr/>
                    <a:lstStyle/>
                    <a:p>
                      <a:r>
                        <a:rPr lang="en-US" b="1" dirty="0" smtClean="0">
                          <a:latin typeface="Calibri"/>
                          <a:cs typeface="Calibri"/>
                        </a:rPr>
                        <a:t>3 </a:t>
                      </a:r>
                      <a:endParaRPr lang="en-US" b="1" dirty="0">
                        <a:latin typeface="Calibri"/>
                        <a:cs typeface="Calibri"/>
                      </a:endParaRPr>
                    </a:p>
                  </a:txBody>
                  <a:tcPr/>
                </a:tc>
              </a:tr>
              <a:tr h="464249">
                <a:tc>
                  <a:txBody>
                    <a:bodyPr/>
                    <a:lstStyle/>
                    <a:p>
                      <a:r>
                        <a:rPr lang="en-US" dirty="0" smtClean="0">
                          <a:latin typeface="Calibri"/>
                          <a:cs typeface="Calibri"/>
                        </a:rPr>
                        <a:t>Special low luminosity</a:t>
                      </a:r>
                      <a:endParaRPr lang="en-US" dirty="0">
                        <a:latin typeface="Calibri"/>
                        <a:cs typeface="Calibri"/>
                      </a:endParaRPr>
                    </a:p>
                  </a:txBody>
                  <a:tcPr/>
                </a:tc>
                <a:tc>
                  <a:txBody>
                    <a:bodyPr/>
                    <a:lstStyle/>
                    <a:p>
                      <a:r>
                        <a:rPr lang="en-US" b="1" dirty="0" smtClean="0">
                          <a:latin typeface="Calibri"/>
                          <a:cs typeface="Calibri"/>
                        </a:rPr>
                        <a:t>96</a:t>
                      </a:r>
                      <a:endParaRPr lang="en-US" b="1" dirty="0">
                        <a:latin typeface="Calibri"/>
                        <a:cs typeface="Calibri"/>
                      </a:endParaRPr>
                    </a:p>
                  </a:txBody>
                  <a:tcPr/>
                </a:tc>
                <a:tc>
                  <a:txBody>
                    <a:bodyPr/>
                    <a:lstStyle/>
                    <a:p>
                      <a:r>
                        <a:rPr lang="en-US" b="1" dirty="0" smtClean="0">
                          <a:latin typeface="Calibri"/>
                          <a:cs typeface="Calibri"/>
                        </a:rPr>
                        <a:t>4</a:t>
                      </a:r>
                      <a:endParaRPr lang="en-US" b="1" dirty="0">
                        <a:latin typeface="Calibri"/>
                        <a:cs typeface="Calibri"/>
                      </a:endParaRPr>
                    </a:p>
                  </a:txBody>
                  <a:tcPr/>
                </a:tc>
              </a:tr>
              <a:tr h="300270">
                <a:tc>
                  <a:txBody>
                    <a:bodyPr/>
                    <a:lstStyle/>
                    <a:p>
                      <a:r>
                        <a:rPr lang="en-US" dirty="0" smtClean="0">
                          <a:latin typeface="Calibri"/>
                          <a:cs typeface="Calibri"/>
                        </a:rPr>
                        <a:t>Total</a:t>
                      </a:r>
                      <a:endParaRPr lang="en-US" dirty="0">
                        <a:latin typeface="Calibri"/>
                        <a:cs typeface="Calibri"/>
                      </a:endParaRPr>
                    </a:p>
                  </a:txBody>
                  <a:tcPr/>
                </a:tc>
                <a:tc>
                  <a:txBody>
                    <a:bodyPr/>
                    <a:lstStyle/>
                    <a:p>
                      <a:r>
                        <a:rPr lang="en-US" b="1" dirty="0" smtClean="0">
                          <a:latin typeface="Calibri"/>
                          <a:cs typeface="Calibri"/>
                        </a:rPr>
                        <a:t>1440</a:t>
                      </a:r>
                      <a:endParaRPr lang="en-US" b="1" dirty="0">
                        <a:latin typeface="Calibri"/>
                        <a:cs typeface="Calibri"/>
                      </a:endParaRPr>
                    </a:p>
                  </a:txBody>
                  <a:tcPr/>
                </a:tc>
                <a:tc>
                  <a:txBody>
                    <a:bodyPr/>
                    <a:lstStyle/>
                    <a:p>
                      <a:r>
                        <a:rPr lang="en-US" b="1" dirty="0" smtClean="0">
                          <a:latin typeface="Calibri"/>
                          <a:cs typeface="Calibri"/>
                        </a:rPr>
                        <a:t>60 </a:t>
                      </a:r>
                      <a:endParaRPr lang="en-US" b="1" dirty="0">
                        <a:latin typeface="Calibri"/>
                        <a:cs typeface="Calibri"/>
                      </a:endParaRPr>
                    </a:p>
                  </a:txBody>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16044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3521"/>
          </a:xfrm>
        </p:spPr>
        <p:txBody>
          <a:bodyPr>
            <a:normAutofit/>
          </a:bodyPr>
          <a:lstStyle/>
          <a:p>
            <a:r>
              <a:rPr lang="en-US" dirty="0" smtClean="0"/>
              <a:t>Projections of               with 2-g model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7" name="TextBox 6"/>
          <p:cNvSpPr txBox="1"/>
          <p:nvPr/>
        </p:nvSpPr>
        <p:spPr>
          <a:xfrm>
            <a:off x="5022782" y="917476"/>
            <a:ext cx="4121217" cy="1446550"/>
          </a:xfrm>
          <a:prstGeom prst="rect">
            <a:avLst/>
          </a:prstGeom>
          <a:noFill/>
        </p:spPr>
        <p:txBody>
          <a:bodyPr wrap="square" rtlCol="0">
            <a:spAutoFit/>
          </a:bodyPr>
          <a:lstStyle/>
          <a:p>
            <a:pPr>
              <a:buClr>
                <a:schemeClr val="accent2">
                  <a:lumMod val="60000"/>
                  <a:lumOff val="40000"/>
                </a:schemeClr>
              </a:buClr>
              <a:buFont typeface="Wingdings" charset="2"/>
              <a:buChar char=""/>
            </a:pPr>
            <a:r>
              <a:rPr lang="en-US" sz="2200" dirty="0" smtClean="0">
                <a:latin typeface="Calibri"/>
                <a:cs typeface="Calibri"/>
              </a:rPr>
              <a:t>Data will be first binned in</a:t>
            </a:r>
            <a:r>
              <a:rPr lang="en-US" sz="2200" i="1" dirty="0" smtClean="0">
                <a:latin typeface="Calibri"/>
                <a:cs typeface="Calibri"/>
              </a:rPr>
              <a:t> t </a:t>
            </a:r>
            <a:r>
              <a:rPr lang="en-US" sz="2200" dirty="0" smtClean="0">
                <a:latin typeface="Calibri"/>
                <a:cs typeface="Calibri"/>
              </a:rPr>
              <a:t>at different </a:t>
            </a:r>
            <a:r>
              <a:rPr lang="en-US" sz="2200" i="1" dirty="0" smtClean="0">
                <a:latin typeface="Calibri"/>
                <a:cs typeface="Calibri"/>
              </a:rPr>
              <a:t>W</a:t>
            </a:r>
            <a:r>
              <a:rPr lang="en-US" sz="2200" dirty="0" smtClean="0">
                <a:latin typeface="Calibri"/>
                <a:cs typeface="Calibri"/>
              </a:rPr>
              <a:t> (or effective photon energy) to study the t-dependence of the differential cross section</a:t>
            </a:r>
            <a:endParaRPr lang="en-US" sz="2200" dirty="0">
              <a:latin typeface="Calibri"/>
              <a:cs typeface="Calibri"/>
            </a:endParaRPr>
          </a:p>
        </p:txBody>
      </p:sp>
      <p:sp>
        <p:nvSpPr>
          <p:cNvPr id="3" name="Footer Placeholder 2"/>
          <p:cNvSpPr>
            <a:spLocks noGrp="1"/>
          </p:cNvSpPr>
          <p:nvPr>
            <p:ph type="ftr" sz="quarter" idx="11"/>
          </p:nvPr>
        </p:nvSpPr>
        <p:spPr/>
        <p:txBody>
          <a:bodyPr/>
          <a:lstStyle/>
          <a:p>
            <a:r>
              <a:rPr lang="en-US" smtClean="0"/>
              <a:t>SoLID Collaboration Meeting, Newport News</a:t>
            </a:r>
            <a:endParaRPr lang="en-US"/>
          </a:p>
        </p:txBody>
      </p:sp>
      <p:sp>
        <p:nvSpPr>
          <p:cNvPr id="6" name="TextBox 5"/>
          <p:cNvSpPr txBox="1"/>
          <p:nvPr/>
        </p:nvSpPr>
        <p:spPr>
          <a:xfrm>
            <a:off x="6186394" y="3692597"/>
            <a:ext cx="1524000" cy="369332"/>
          </a:xfrm>
          <a:prstGeom prst="rect">
            <a:avLst/>
          </a:prstGeom>
          <a:noFill/>
        </p:spPr>
        <p:txBody>
          <a:bodyPr wrap="square" rtlCol="0">
            <a:spAutoFit/>
          </a:bodyPr>
          <a:lstStyle/>
          <a:p>
            <a:r>
              <a:rPr lang="en-US" dirty="0" smtClean="0"/>
              <a:t>50 Days </a:t>
            </a:r>
            <a:endParaRPr lang="en-US" dirty="0"/>
          </a:p>
        </p:txBody>
      </p:sp>
      <p:pic>
        <p:nvPicPr>
          <p:cNvPr id="10" name="Picture 9"/>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7528" r="7773"/>
          <a:stretch>
            <a:fillRect/>
          </a:stretch>
        </p:blipFill>
        <p:spPr>
          <a:xfrm>
            <a:off x="5022782" y="2540384"/>
            <a:ext cx="4121217" cy="2969346"/>
          </a:xfrm>
          <a:prstGeom prst="rect">
            <a:avLst/>
          </a:prstGeom>
        </p:spPr>
      </p:pic>
      <p:pic>
        <p:nvPicPr>
          <p:cNvPr id="11" name="Picture 10" descr="tdep.gif"/>
          <p:cNvPicPr>
            <a:picLocks noChangeAspect="1"/>
          </p:cNvPicPr>
          <p:nvPr/>
        </p:nvPicPr>
        <p:blipFill>
          <a:blip r:embed="rId3"/>
          <a:srcRect r="4733"/>
          <a:stretch>
            <a:fillRect/>
          </a:stretch>
        </p:blipFill>
        <p:spPr>
          <a:xfrm>
            <a:off x="0" y="917475"/>
            <a:ext cx="5022782" cy="5113717"/>
          </a:xfrm>
          <a:prstGeom prst="rect">
            <a:avLst/>
          </a:prstGeom>
        </p:spPr>
      </p:pic>
      <p:pic>
        <p:nvPicPr>
          <p:cNvPr id="12" name="Picture 11"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919694" y="5666068"/>
            <a:ext cx="2400300" cy="800100"/>
          </a:xfrm>
          <a:prstGeom prst="rect">
            <a:avLst/>
          </a:prstGeom>
        </p:spPr>
      </p:pic>
      <p:pic>
        <p:nvPicPr>
          <p:cNvPr id="14" name="Picture 13"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941763" y="142345"/>
            <a:ext cx="1193800" cy="546100"/>
          </a:xfrm>
          <a:prstGeom prst="rect">
            <a:avLst/>
          </a:prstGeom>
        </p:spPr>
      </p:pic>
      <p:sp>
        <p:nvSpPr>
          <p:cNvPr id="15" name="Date Placeholder 14"/>
          <p:cNvSpPr>
            <a:spLocks noGrp="1"/>
          </p:cNvSpPr>
          <p:nvPr>
            <p:ph type="dt" sz="half" idx="10"/>
          </p:nvPr>
        </p:nvSpPr>
        <p:spPr/>
        <p:txBody>
          <a:bodyPr/>
          <a:lstStyle/>
          <a:p>
            <a:r>
              <a:rPr lang="en-US" smtClean="0"/>
              <a:t>07/08/12</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30219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157"/>
            <a:ext cx="8229600" cy="898358"/>
          </a:xfrm>
        </p:spPr>
        <p:txBody>
          <a:bodyPr/>
          <a:lstStyle/>
          <a:p>
            <a:r>
              <a:rPr lang="en-US" dirty="0" smtClean="0"/>
              <a:t>Projection of Total Cross Section</a:t>
            </a:r>
            <a:endParaRPr lang="en-US" dirty="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
        <p:nvSpPr>
          <p:cNvPr id="7" name="TextBox 6"/>
          <p:cNvSpPr txBox="1"/>
          <p:nvPr/>
        </p:nvSpPr>
        <p:spPr>
          <a:xfrm>
            <a:off x="381000" y="5354102"/>
            <a:ext cx="8451803" cy="1138773"/>
          </a:xfrm>
          <a:prstGeom prst="rect">
            <a:avLst/>
          </a:prstGeom>
          <a:solidFill>
            <a:srgbClr val="FFF0CC"/>
          </a:solidFill>
        </p:spPr>
        <p:txBody>
          <a:bodyPr wrap="none" rtlCol="0">
            <a:spAutoFit/>
          </a:bodyPr>
          <a:lstStyle/>
          <a:p>
            <a:pPr marL="0" lvl="1" algn="ctr"/>
            <a:r>
              <a:rPr lang="en-US" sz="2400" dirty="0" smtClean="0">
                <a:latin typeface="Calibri"/>
                <a:cs typeface="Calibri"/>
              </a:rPr>
              <a:t>With &lt; 0.01 </a:t>
            </a:r>
            <a:r>
              <a:rPr lang="en-US" sz="2400" dirty="0" err="1" smtClean="0">
                <a:latin typeface="Calibri"/>
                <a:cs typeface="Calibri"/>
              </a:rPr>
              <a:t>GeV</a:t>
            </a:r>
            <a:r>
              <a:rPr lang="en-US" sz="2400" dirty="0" smtClean="0">
                <a:latin typeface="Calibri"/>
                <a:cs typeface="Calibri"/>
              </a:rPr>
              <a:t> energy resolution in W and  8 energy bins in W to </a:t>
            </a:r>
          </a:p>
          <a:p>
            <a:pPr marL="0" lvl="1" algn="ctr"/>
            <a:r>
              <a:rPr lang="en-US" sz="2400" dirty="0" smtClean="0">
                <a:latin typeface="Calibri"/>
                <a:cs typeface="Calibri"/>
              </a:rPr>
              <a:t>study the threshold behavior of cross section.</a:t>
            </a:r>
          </a:p>
          <a:p>
            <a:endParaRPr lang="en-US" sz="2000" dirty="0"/>
          </a:p>
        </p:txBody>
      </p:sp>
      <p:sp>
        <p:nvSpPr>
          <p:cNvPr id="8" name="Date Placeholder 7"/>
          <p:cNvSpPr>
            <a:spLocks noGrp="1"/>
          </p:cNvSpPr>
          <p:nvPr>
            <p:ph type="dt" sz="half" idx="10"/>
          </p:nvPr>
        </p:nvSpPr>
        <p:spPr/>
        <p:txBody>
          <a:bodyPr/>
          <a:lstStyle/>
          <a:p>
            <a:r>
              <a:rPr lang="en-US" smtClean="0"/>
              <a:t>07/08/12</a:t>
            </a:r>
            <a:endParaRPr lang="en-US"/>
          </a:p>
        </p:txBody>
      </p:sp>
      <p:pic>
        <p:nvPicPr>
          <p:cNvPr id="10" name="Content Placeholder 3"/>
          <p:cNvPicPr>
            <a:picLocks noGrp="1" noChangeAspect="1"/>
          </p:cNvPicPr>
          <p:nvPr/>
        </p:nvPicPr>
        <p:blipFill>
          <a:blip r:embed="rId2">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l="2386" t="6958" r="8170"/>
          <a:stretch>
            <a:fillRect/>
          </a:stretch>
        </p:blipFill>
        <p:spPr>
          <a:xfrm>
            <a:off x="1625600" y="768890"/>
            <a:ext cx="6134100" cy="458521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271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
            <a:ext cx="8229600" cy="804863"/>
          </a:xfrm>
        </p:spPr>
        <p:txBody>
          <a:bodyPr/>
          <a:lstStyle/>
          <a:p>
            <a:r>
              <a:rPr lang="en-US" dirty="0" smtClean="0"/>
              <a:t>Physics Background</a:t>
            </a:r>
            <a:endParaRPr lang="en-US" dirty="0"/>
          </a:p>
        </p:txBody>
      </p:sp>
      <p:sp>
        <p:nvSpPr>
          <p:cNvPr id="3" name="Content Placeholder 2"/>
          <p:cNvSpPr>
            <a:spLocks noGrp="1"/>
          </p:cNvSpPr>
          <p:nvPr>
            <p:ph idx="1"/>
          </p:nvPr>
        </p:nvSpPr>
        <p:spPr>
          <a:xfrm>
            <a:off x="457200" y="762000"/>
            <a:ext cx="8686800" cy="1397000"/>
          </a:xfrm>
        </p:spPr>
        <p:txBody>
          <a:bodyPr>
            <a:normAutofit/>
          </a:bodyPr>
          <a:lstStyle/>
          <a:p>
            <a:r>
              <a:rPr lang="en-US" sz="2400" dirty="0" smtClean="0"/>
              <a:t>Due to large mass of J/</a:t>
            </a:r>
            <a:r>
              <a:rPr lang="el-GR" sz="2400" dirty="0" smtClean="0"/>
              <a:t>ψ</a:t>
            </a:r>
            <a:r>
              <a:rPr lang="en-US" sz="2400" dirty="0"/>
              <a:t> </a:t>
            </a:r>
            <a:r>
              <a:rPr lang="en-US" sz="2400" dirty="0" smtClean="0"/>
              <a:t>and near-threshold kinematics, little physics background</a:t>
            </a:r>
          </a:p>
          <a:p>
            <a:pPr lvl="1"/>
            <a:r>
              <a:rPr lang="en-US" sz="2000" dirty="0" smtClean="0"/>
              <a:t>The main background is Bethe-</a:t>
            </a:r>
            <a:r>
              <a:rPr lang="en-US" sz="2000" dirty="0" err="1" smtClean="0"/>
              <a:t>Heitler</a:t>
            </a:r>
            <a:r>
              <a:rPr lang="en-US" sz="2000" dirty="0" smtClean="0"/>
              <a:t> term</a:t>
            </a:r>
            <a:endParaRPr lang="en-US" sz="2000" dirty="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pic>
        <p:nvPicPr>
          <p:cNvPr id="16386"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7800" y="2159000"/>
            <a:ext cx="4419600" cy="196746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TextBox 5"/>
          <p:cNvSpPr txBox="1"/>
          <p:nvPr/>
        </p:nvSpPr>
        <p:spPr>
          <a:xfrm>
            <a:off x="177800" y="4187171"/>
            <a:ext cx="5067300" cy="1938992"/>
          </a:xfrm>
          <a:prstGeom prst="rect">
            <a:avLst/>
          </a:prstGeom>
          <a:noFill/>
        </p:spPr>
        <p:txBody>
          <a:bodyPr wrap="square" rtlCol="0">
            <a:spAutoFit/>
          </a:bodyPr>
          <a:lstStyle/>
          <a:p>
            <a:pPr>
              <a:buClr>
                <a:schemeClr val="accent2">
                  <a:lumMod val="60000"/>
                  <a:lumOff val="40000"/>
                </a:schemeClr>
              </a:buClr>
              <a:buFont typeface="Wingdings" charset="2"/>
              <a:buChar char=""/>
            </a:pPr>
            <a:r>
              <a:rPr lang="en-US" sz="2000" dirty="0" smtClean="0"/>
              <a:t> </a:t>
            </a:r>
            <a:r>
              <a:rPr lang="en-US" sz="2000" dirty="0" smtClean="0">
                <a:latin typeface="Calibri"/>
                <a:cs typeface="Calibri"/>
              </a:rPr>
              <a:t>B-H process calculated with GRAPE-</a:t>
            </a:r>
            <a:r>
              <a:rPr lang="en-US" sz="2000" dirty="0" err="1" smtClean="0">
                <a:latin typeface="Calibri"/>
                <a:cs typeface="Calibri"/>
              </a:rPr>
              <a:t>Dilepton</a:t>
            </a:r>
            <a:r>
              <a:rPr lang="en-US" sz="2000" dirty="0" smtClean="0">
                <a:latin typeface="Calibri"/>
                <a:cs typeface="Calibri"/>
              </a:rPr>
              <a:t> program.  Compared with 2-gluon model assuming no threshold enhancement. </a:t>
            </a:r>
          </a:p>
          <a:p>
            <a:endParaRPr lang="en-US" sz="2000" dirty="0"/>
          </a:p>
          <a:p>
            <a:r>
              <a:rPr lang="en-US" sz="2000" dirty="0" smtClean="0"/>
              <a:t>The t-dependence background level is acceptable. </a:t>
            </a:r>
          </a:p>
        </p:txBody>
      </p:sp>
      <p:sp>
        <p:nvSpPr>
          <p:cNvPr id="9" name="Date Placeholder 8"/>
          <p:cNvSpPr>
            <a:spLocks noGrp="1"/>
          </p:cNvSpPr>
          <p:nvPr>
            <p:ph type="dt" sz="half" idx="10"/>
          </p:nvPr>
        </p:nvSpPr>
        <p:spPr/>
        <p:txBody>
          <a:bodyPr/>
          <a:lstStyle/>
          <a:p>
            <a:r>
              <a:rPr lang="en-US" smtClean="0"/>
              <a:t>07/08/12</a:t>
            </a:r>
            <a:endParaRPr lang="en-US"/>
          </a:p>
        </p:txBody>
      </p:sp>
      <p:pic>
        <p:nvPicPr>
          <p:cNvPr id="10" name="Picture 9" descr="BH.eps"/>
          <p:cNvPicPr>
            <a:picLocks noChangeAspect="1"/>
          </p:cNvPicPr>
          <p:nvPr/>
        </p:nvPicPr>
        <mc:AlternateContent>
          <mc:Choice xmlns:ma="http://schemas.microsoft.com/office/mac/drawingml/2008/main" Requires="ma">
            <p:blipFill>
              <a:blip r:embed="rId3"/>
              <a:srcRect l="66117" r="3525"/>
              <a:stretch>
                <a:fillRect/>
              </a:stretch>
            </p:blipFill>
          </mc:Choice>
          <mc:Fallback>
            <p:blipFill>
              <a:blip r:embed="rId4"/>
              <a:srcRect l="66117" r="3525"/>
              <a:stretch>
                <a:fillRect/>
              </a:stretch>
            </p:blipFill>
          </mc:Fallback>
        </mc:AlternateContent>
        <p:spPr>
          <a:xfrm>
            <a:off x="5207000" y="1968260"/>
            <a:ext cx="3937000" cy="40255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28311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5"/>
            <a:ext cx="8229600" cy="798095"/>
          </a:xfrm>
        </p:spPr>
        <p:txBody>
          <a:bodyPr/>
          <a:lstStyle/>
          <a:p>
            <a:r>
              <a:rPr lang="en-US" dirty="0" smtClean="0"/>
              <a:t>Random Coincidence Background</a:t>
            </a:r>
            <a:endParaRPr lang="en-US" dirty="0"/>
          </a:p>
        </p:txBody>
      </p:sp>
      <p:sp>
        <p:nvSpPr>
          <p:cNvPr id="3" name="Content Placeholder 2"/>
          <p:cNvSpPr>
            <a:spLocks noGrp="1"/>
          </p:cNvSpPr>
          <p:nvPr>
            <p:ph idx="1"/>
          </p:nvPr>
        </p:nvSpPr>
        <p:spPr>
          <a:xfrm>
            <a:off x="457200" y="762000"/>
            <a:ext cx="8229600" cy="5715000"/>
          </a:xfrm>
        </p:spPr>
        <p:txBody>
          <a:bodyPr/>
          <a:lstStyle/>
          <a:p>
            <a:r>
              <a:rPr lang="en-US" dirty="0" smtClean="0"/>
              <a:t>Studied/guided with </a:t>
            </a:r>
            <a:r>
              <a:rPr lang="en-US" dirty="0" err="1" smtClean="0"/>
              <a:t>Pythia</a:t>
            </a:r>
            <a:r>
              <a:rPr lang="en-US" dirty="0" smtClean="0"/>
              <a:t> and can be subtracted.</a:t>
            </a:r>
          </a:p>
          <a:p>
            <a:pPr lvl="1"/>
            <a:r>
              <a:rPr lang="en-US" sz="2400" dirty="0" smtClean="0"/>
              <a:t>Largest contribution is from photo-J/</a:t>
            </a:r>
            <a:r>
              <a:rPr lang="el-GR" sz="2400" dirty="0" smtClean="0"/>
              <a:t>ψ</a:t>
            </a:r>
            <a:r>
              <a:rPr lang="en-US" sz="2400" dirty="0" smtClean="0"/>
              <a:t> production random coincidence with a scattered electron.</a:t>
            </a:r>
          </a:p>
          <a:p>
            <a:pPr lvl="1"/>
            <a:r>
              <a:rPr lang="en-US" sz="2400" dirty="0" smtClean="0"/>
              <a:t>With the same 2-gluon model, we calculated the random coincidence rate after all cuts and 6 ns window.</a:t>
            </a:r>
            <a:endParaRPr lang="en-US" sz="2400" dirty="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pic>
        <p:nvPicPr>
          <p:cNvPr id="17410"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200" y="2959767"/>
            <a:ext cx="7543800" cy="258801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TextBox 5"/>
          <p:cNvSpPr txBox="1"/>
          <p:nvPr/>
        </p:nvSpPr>
        <p:spPr>
          <a:xfrm>
            <a:off x="838200" y="5512061"/>
            <a:ext cx="7696200" cy="954107"/>
          </a:xfrm>
          <a:prstGeom prst="rect">
            <a:avLst/>
          </a:prstGeom>
          <a:solidFill>
            <a:srgbClr val="CCFFCC"/>
          </a:solidFill>
          <a:ln w="25400">
            <a:solidFill>
              <a:srgbClr val="008000"/>
            </a:solidFill>
          </a:ln>
        </p:spPr>
        <p:txBody>
          <a:bodyPr wrap="square" rtlCol="0">
            <a:spAutoFit/>
          </a:bodyPr>
          <a:lstStyle/>
          <a:p>
            <a:pPr algn="ctr"/>
            <a:r>
              <a:rPr lang="en-US" sz="2800" b="1" dirty="0" smtClean="0">
                <a:solidFill>
                  <a:srgbClr val="000090"/>
                </a:solidFill>
              </a:rPr>
              <a:t>Do not expect a problem in both physics and random coincidence background!</a:t>
            </a:r>
            <a:endParaRPr lang="en-US" sz="2800" b="1" dirty="0">
              <a:solidFill>
                <a:srgbClr val="000090"/>
              </a:solidFill>
            </a:endParaRPr>
          </a:p>
        </p:txBody>
      </p:sp>
      <p:sp>
        <p:nvSpPr>
          <p:cNvPr id="8" name="Date Placeholder 7"/>
          <p:cNvSpPr>
            <a:spLocks noGrp="1"/>
          </p:cNvSpPr>
          <p:nvPr>
            <p:ph type="dt" sz="half" idx="10"/>
          </p:nvPr>
        </p:nvSpPr>
        <p:spPr/>
        <p:txBody>
          <a:bodyPr/>
          <a:lstStyle/>
          <a:p>
            <a:r>
              <a:rPr lang="en-US" smtClean="0"/>
              <a:t>07/08/12</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30123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758" y="0"/>
            <a:ext cx="9118242" cy="990600"/>
          </a:xfrm>
        </p:spPr>
        <p:txBody>
          <a:bodyPr>
            <a:normAutofit fontScale="90000"/>
          </a:bodyPr>
          <a:lstStyle/>
          <a:p>
            <a:r>
              <a:rPr lang="en-US" dirty="0" smtClean="0"/>
              <a:t>Cross Section Validation (with </a:t>
            </a:r>
            <a:r>
              <a:rPr lang="en-US" dirty="0" err="1" smtClean="0"/>
              <a:t>leptonic</a:t>
            </a:r>
            <a:r>
              <a:rPr lang="en-US" dirty="0" smtClean="0"/>
              <a:t>/photon channels)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graphicFrame>
        <p:nvGraphicFramePr>
          <p:cNvPr id="7" name="Object 6"/>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6914519"/>
              </p:ext>
            </p:extLst>
          </p:nvPr>
        </p:nvGraphicFramePr>
        <p:xfrm>
          <a:off x="1981200" y="838200"/>
          <a:ext cx="5181600" cy="723013"/>
        </p:xfrm>
        <a:graphic>
          <a:graphicData uri="http://schemas.openxmlformats.org/presentationml/2006/ole">
            <p:oleObj spid="_x0000_s66562" name="Equation" r:id="rId3" imgW="1638000" imgH="228600" progId="">
              <p:embed/>
            </p:oleObj>
          </a:graphicData>
        </a:graphic>
      </p:graphicFrame>
      <p:graphicFrame>
        <p:nvGraphicFramePr>
          <p:cNvPr id="9" name="Content Placeholder 8"/>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30511794"/>
              </p:ext>
            </p:extLst>
          </p:nvPr>
        </p:nvGraphicFramePr>
        <p:xfrm>
          <a:off x="292458" y="1561213"/>
          <a:ext cx="8635998" cy="4724400"/>
        </p:xfrm>
        <a:graphic>
          <a:graphicData uri="http://schemas.openxmlformats.org/drawingml/2006/table">
            <a:tbl>
              <a:tblPr firstRow="1" bandRow="1">
                <a:tableStyleId>{5C22544A-7EE6-4342-B048-85BDC9FD1C3A}</a:tableStyleId>
              </a:tblPr>
              <a:tblGrid>
                <a:gridCol w="1510942"/>
                <a:gridCol w="1384300"/>
                <a:gridCol w="1536700"/>
                <a:gridCol w="1600200"/>
                <a:gridCol w="1574800"/>
                <a:gridCol w="1029056"/>
              </a:tblGrid>
              <a:tr h="785352">
                <a:tc>
                  <a:txBody>
                    <a:bodyPr/>
                    <a:lstStyle/>
                    <a:p>
                      <a:endParaRPr lang="en-US" sz="2400" dirty="0"/>
                    </a:p>
                  </a:txBody>
                  <a:tcPr/>
                </a:tc>
                <a:tc>
                  <a:txBody>
                    <a:bodyPr/>
                    <a:lstStyle/>
                    <a:p>
                      <a:r>
                        <a:rPr lang="en-US" sz="2400" dirty="0" smtClean="0"/>
                        <a:t>Bethe-</a:t>
                      </a:r>
                      <a:r>
                        <a:rPr lang="en-US" sz="2400" dirty="0" err="1" smtClean="0"/>
                        <a:t>Heitler</a:t>
                      </a:r>
                      <a:endParaRPr lang="en-US" sz="2400" dirty="0"/>
                    </a:p>
                  </a:txBody>
                  <a:tcPr/>
                </a:tc>
                <a:tc>
                  <a:txBody>
                    <a:bodyPr/>
                    <a:lstStyle/>
                    <a:p>
                      <a:r>
                        <a:rPr lang="el-GR" sz="2400" dirty="0" smtClean="0"/>
                        <a:t>ω</a:t>
                      </a:r>
                      <a:endParaRPr lang="en-US" sz="2400" dirty="0"/>
                    </a:p>
                  </a:txBody>
                  <a:tcPr/>
                </a:tc>
                <a:tc>
                  <a:txBody>
                    <a:bodyPr/>
                    <a:lstStyle/>
                    <a:p>
                      <a:r>
                        <a:rPr lang="el-GR" sz="2400" dirty="0" smtClean="0"/>
                        <a:t>ρ</a:t>
                      </a:r>
                      <a:endParaRPr lang="en-US" sz="2400" dirty="0"/>
                    </a:p>
                  </a:txBody>
                  <a:tcPr/>
                </a:tc>
                <a:tc>
                  <a:txBody>
                    <a:bodyPr/>
                    <a:lstStyle/>
                    <a:p>
                      <a:r>
                        <a:rPr lang="el-GR" sz="2400" baseline="0" dirty="0" smtClean="0"/>
                        <a:t>φ</a:t>
                      </a:r>
                      <a:endParaRPr lang="en-US" sz="2400"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t>η</a:t>
                      </a:r>
                      <a:endParaRPr lang="en-US" sz="2400" dirty="0" smtClean="0"/>
                    </a:p>
                  </a:txBody>
                  <a:tcPr/>
                </a:tc>
              </a:tr>
              <a:tr h="785352">
                <a:tc>
                  <a:txBody>
                    <a:bodyPr/>
                    <a:lstStyle/>
                    <a:p>
                      <a:r>
                        <a:rPr lang="en-US" sz="2400" dirty="0" smtClean="0">
                          <a:latin typeface="Calibri"/>
                          <a:cs typeface="Calibri"/>
                        </a:rPr>
                        <a:t>Cross Section</a:t>
                      </a:r>
                      <a:endParaRPr lang="en-US" sz="2400" dirty="0">
                        <a:latin typeface="Calibri"/>
                        <a:cs typeface="Calibri"/>
                      </a:endParaRPr>
                    </a:p>
                  </a:txBody>
                  <a:tcPr/>
                </a:tc>
                <a:tc>
                  <a:txBody>
                    <a:bodyPr/>
                    <a:lstStyle/>
                    <a:p>
                      <a:r>
                        <a:rPr lang="en-US" sz="2400" b="1" dirty="0" smtClean="0"/>
                        <a:t>0.1 </a:t>
                      </a:r>
                      <a:r>
                        <a:rPr lang="en-US" sz="2400" b="1" dirty="0" err="1" smtClean="0"/>
                        <a:t>ub</a:t>
                      </a:r>
                      <a:endParaRPr lang="en-US" sz="2400" b="1" dirty="0"/>
                    </a:p>
                  </a:txBody>
                  <a:tcPr/>
                </a:tc>
                <a:tc>
                  <a:txBody>
                    <a:bodyPr/>
                    <a:lstStyle/>
                    <a:p>
                      <a:r>
                        <a:rPr lang="en-US" sz="2400" b="1" dirty="0" smtClean="0"/>
                        <a:t>1ub</a:t>
                      </a:r>
                      <a:endParaRPr lang="en-US" sz="2400" b="1" dirty="0"/>
                    </a:p>
                  </a:txBody>
                  <a:tcPr/>
                </a:tc>
                <a:tc>
                  <a:txBody>
                    <a:bodyPr/>
                    <a:lstStyle/>
                    <a:p>
                      <a:r>
                        <a:rPr lang="en-US" sz="2400" b="1" dirty="0" smtClean="0"/>
                        <a:t>1ub</a:t>
                      </a:r>
                      <a:endParaRPr lang="en-US" sz="2400" b="1" dirty="0"/>
                    </a:p>
                  </a:txBody>
                  <a:tcPr/>
                </a:tc>
                <a:tc>
                  <a:txBody>
                    <a:bodyPr/>
                    <a:lstStyle/>
                    <a:p>
                      <a:r>
                        <a:rPr lang="en-US" sz="2400" b="1" dirty="0" smtClean="0"/>
                        <a:t>50 </a:t>
                      </a:r>
                      <a:r>
                        <a:rPr lang="en-US" sz="2400" b="1" dirty="0" err="1" smtClean="0"/>
                        <a:t>nb</a:t>
                      </a:r>
                      <a:endParaRPr lang="en-US" sz="2400" b="1" dirty="0"/>
                    </a:p>
                  </a:txBody>
                  <a:tcPr/>
                </a:tc>
                <a:tc>
                  <a:txBody>
                    <a:bodyPr/>
                    <a:lstStyle/>
                    <a:p>
                      <a:r>
                        <a:rPr lang="en-US" sz="2400" b="1" dirty="0" smtClean="0"/>
                        <a:t>10 </a:t>
                      </a:r>
                      <a:r>
                        <a:rPr lang="en-US" sz="2400" b="1" dirty="0" err="1" smtClean="0"/>
                        <a:t>ub</a:t>
                      </a:r>
                      <a:endParaRPr lang="en-US" sz="2400" b="1" dirty="0"/>
                    </a:p>
                  </a:txBody>
                  <a:tcPr/>
                </a:tc>
              </a:tr>
              <a:tr h="1367094">
                <a:tc>
                  <a:txBody>
                    <a:bodyPr/>
                    <a:lstStyle/>
                    <a:p>
                      <a:r>
                        <a:rPr lang="en-US" sz="2400" dirty="0" smtClean="0">
                          <a:latin typeface="Calibri"/>
                          <a:cs typeface="Calibri"/>
                        </a:rPr>
                        <a:t>Decay Channel</a:t>
                      </a:r>
                      <a:r>
                        <a:rPr lang="en-US" sz="2400" baseline="0" dirty="0" smtClean="0">
                          <a:latin typeface="Calibri"/>
                          <a:cs typeface="Calibri"/>
                        </a:rPr>
                        <a:t> and BR</a:t>
                      </a:r>
                      <a:endParaRPr lang="en-US" sz="2400" dirty="0">
                        <a:latin typeface="Calibri"/>
                        <a:cs typeface="Calibri"/>
                      </a:endParaRPr>
                    </a:p>
                  </a:txBody>
                  <a:tcPr/>
                </a:tc>
                <a:tc>
                  <a:txBody>
                    <a:bodyPr/>
                    <a:lstStyle/>
                    <a:p>
                      <a:r>
                        <a:rPr lang="en-US" sz="2400" b="1" dirty="0" err="1" smtClean="0"/>
                        <a:t>e</a:t>
                      </a:r>
                      <a:r>
                        <a:rPr lang="en-US" sz="2400" b="1" baseline="30000" dirty="0" err="1" smtClean="0"/>
                        <a:t>+</a:t>
                      </a:r>
                      <a:r>
                        <a:rPr lang="en-US" sz="2400" b="1" dirty="0" err="1" smtClean="0"/>
                        <a:t>e</a:t>
                      </a:r>
                      <a:r>
                        <a:rPr lang="en-US" sz="2400" b="1" baseline="30000" dirty="0" smtClean="0"/>
                        <a:t>-</a:t>
                      </a:r>
                    </a:p>
                    <a:p>
                      <a:endParaRPr lang="en-US" sz="2400" b="1" baseline="30000" dirty="0" smtClean="0"/>
                    </a:p>
                    <a:p>
                      <a:r>
                        <a:rPr lang="en-US" sz="2400" b="1" baseline="0" dirty="0" smtClean="0"/>
                        <a:t>1.0</a:t>
                      </a:r>
                      <a:endParaRPr lang="en-US" sz="2400" b="1" baseline="0" dirty="0"/>
                    </a:p>
                  </a:txBody>
                  <a:tcPr/>
                </a:tc>
                <a:tc>
                  <a:txBody>
                    <a:bodyPr/>
                    <a:lstStyle/>
                    <a:p>
                      <a:r>
                        <a:rPr lang="en-US" sz="2400" b="1" dirty="0" err="1" smtClean="0"/>
                        <a:t>e</a:t>
                      </a:r>
                      <a:r>
                        <a:rPr lang="en-US" sz="2400" b="1" baseline="30000" dirty="0" err="1" smtClean="0"/>
                        <a:t>+</a:t>
                      </a:r>
                      <a:r>
                        <a:rPr lang="en-US" sz="2400" b="1" dirty="0" err="1" smtClean="0"/>
                        <a:t>e</a:t>
                      </a:r>
                      <a:r>
                        <a:rPr lang="en-US" sz="2400" b="1" baseline="30000" dirty="0" smtClean="0"/>
                        <a:t>-</a:t>
                      </a:r>
                    </a:p>
                    <a:p>
                      <a:endParaRPr lang="en-US" sz="2400" b="1" baseline="30000" dirty="0" smtClean="0"/>
                    </a:p>
                    <a:p>
                      <a:r>
                        <a:rPr lang="en-US" sz="2400" b="1" baseline="0" dirty="0" smtClean="0"/>
                        <a:t>7.30 10</a:t>
                      </a:r>
                      <a:r>
                        <a:rPr lang="en-US" sz="2400" b="1" baseline="30000" dirty="0" smtClean="0"/>
                        <a:t>-5</a:t>
                      </a:r>
                    </a:p>
                    <a:p>
                      <a:endParaRPr lang="en-US" sz="2400" b="1" dirty="0"/>
                    </a:p>
                  </a:txBody>
                  <a:tcPr/>
                </a:tc>
                <a:tc>
                  <a:txBody>
                    <a:bodyPr/>
                    <a:lstStyle/>
                    <a:p>
                      <a:r>
                        <a:rPr lang="en-US" sz="2400" b="1" dirty="0" err="1" smtClean="0"/>
                        <a:t>e</a:t>
                      </a:r>
                      <a:r>
                        <a:rPr lang="en-US" sz="2400" b="1" baseline="30000" dirty="0" err="1" smtClean="0"/>
                        <a:t>+</a:t>
                      </a:r>
                      <a:r>
                        <a:rPr lang="en-US" sz="2400" b="1" dirty="0" err="1" smtClean="0"/>
                        <a:t>e</a:t>
                      </a:r>
                      <a:r>
                        <a:rPr lang="en-US" sz="2400" b="1" baseline="30000" dirty="0" smtClean="0"/>
                        <a:t>-</a:t>
                      </a:r>
                    </a:p>
                    <a:p>
                      <a:endParaRPr lang="en-US" sz="2400" b="1" baseline="30000" dirty="0" smtClean="0"/>
                    </a:p>
                    <a:p>
                      <a:r>
                        <a:rPr lang="en-US" sz="2400" b="1" baseline="0" dirty="0" smtClean="0"/>
                        <a:t>4.71 10</a:t>
                      </a:r>
                      <a:r>
                        <a:rPr lang="en-US" sz="2400" b="1" baseline="30000" dirty="0" smtClean="0"/>
                        <a:t>-5</a:t>
                      </a:r>
                    </a:p>
                    <a:p>
                      <a:endParaRPr lang="en-US" sz="2400" b="1" dirty="0"/>
                    </a:p>
                  </a:txBody>
                  <a:tcPr/>
                </a:tc>
                <a:tc>
                  <a:txBody>
                    <a:bodyPr/>
                    <a:lstStyle/>
                    <a:p>
                      <a:r>
                        <a:rPr lang="en-US" sz="2400" b="1" dirty="0" err="1" smtClean="0"/>
                        <a:t>e</a:t>
                      </a:r>
                      <a:r>
                        <a:rPr lang="en-US" sz="2400" b="1" baseline="30000" dirty="0" err="1" smtClean="0"/>
                        <a:t>+</a:t>
                      </a:r>
                      <a:r>
                        <a:rPr lang="en-US" sz="2400" b="1" dirty="0" err="1" smtClean="0"/>
                        <a:t>e</a:t>
                      </a:r>
                      <a:r>
                        <a:rPr lang="en-US" sz="2400" b="1" baseline="30000" dirty="0" smtClean="0"/>
                        <a:t>-</a:t>
                      </a:r>
                    </a:p>
                    <a:p>
                      <a:endParaRPr lang="en-US" sz="2400" b="1" baseline="30000" dirty="0" smtClean="0"/>
                    </a:p>
                    <a:p>
                      <a:r>
                        <a:rPr lang="en-US" sz="2400" b="1" baseline="0" dirty="0" smtClean="0"/>
                        <a:t>2.97 10</a:t>
                      </a:r>
                      <a:r>
                        <a:rPr lang="en-US" sz="2400" b="1" baseline="30000" dirty="0" smtClean="0"/>
                        <a:t>-4</a:t>
                      </a:r>
                    </a:p>
                    <a:p>
                      <a:endParaRPr lang="en-US" sz="2400" b="1" dirty="0"/>
                    </a:p>
                  </a:txBody>
                  <a:tcPr/>
                </a:tc>
                <a:tc>
                  <a:txBody>
                    <a:bodyPr/>
                    <a:lstStyle/>
                    <a:p>
                      <a:r>
                        <a:rPr lang="el-GR" sz="2400" b="1" dirty="0" smtClean="0"/>
                        <a:t>γγ</a:t>
                      </a:r>
                      <a:endParaRPr lang="en-US" sz="2400" b="1" dirty="0" smtClean="0"/>
                    </a:p>
                    <a:p>
                      <a:endParaRPr lang="en-US" sz="2400" b="1" dirty="0" smtClean="0"/>
                    </a:p>
                    <a:p>
                      <a:r>
                        <a:rPr lang="en-US" sz="2400" b="1" dirty="0" smtClean="0"/>
                        <a:t>0.39</a:t>
                      </a:r>
                      <a:endParaRPr lang="en-US" sz="2400" b="1" dirty="0"/>
                    </a:p>
                  </a:txBody>
                  <a:tcPr/>
                </a:tc>
              </a:tr>
              <a:tr h="785352">
                <a:tc>
                  <a:txBody>
                    <a:bodyPr/>
                    <a:lstStyle/>
                    <a:p>
                      <a:r>
                        <a:rPr lang="en-US" sz="2400" dirty="0" smtClean="0">
                          <a:latin typeface="Calibri"/>
                          <a:cs typeface="Calibri"/>
                        </a:rPr>
                        <a:t>Compared to J/ψ </a:t>
                      </a:r>
                      <a:endParaRPr lang="en-US" sz="2400" dirty="0">
                        <a:latin typeface="Calibri"/>
                        <a:cs typeface="Calibri"/>
                      </a:endParaRPr>
                    </a:p>
                  </a:txBody>
                  <a:tcPr/>
                </a:tc>
                <a:tc>
                  <a:txBody>
                    <a:bodyPr/>
                    <a:lstStyle/>
                    <a:p>
                      <a:r>
                        <a:rPr lang="en-US" sz="2400" b="1" dirty="0" smtClean="0"/>
                        <a:t>&gt;10</a:t>
                      </a:r>
                      <a:endParaRPr lang="en-US" sz="2400" b="1" dirty="0"/>
                    </a:p>
                  </a:txBody>
                  <a:tcPr/>
                </a:tc>
                <a:tc>
                  <a:txBody>
                    <a:bodyPr/>
                    <a:lstStyle/>
                    <a:p>
                      <a:r>
                        <a:rPr lang="en-US" sz="2400" b="1" dirty="0" smtClean="0"/>
                        <a:t>x2 </a:t>
                      </a:r>
                      <a:endParaRPr lang="en-US" sz="2400" b="1" dirty="0"/>
                    </a:p>
                  </a:txBody>
                  <a:tcPr/>
                </a:tc>
                <a:tc>
                  <a:txBody>
                    <a:bodyPr/>
                    <a:lstStyle/>
                    <a:p>
                      <a:r>
                        <a:rPr lang="en-US" sz="2400" b="1" dirty="0" smtClean="0"/>
                        <a:t>x1</a:t>
                      </a:r>
                      <a:endParaRPr lang="en-US" sz="2400" b="1" dirty="0"/>
                    </a:p>
                  </a:txBody>
                  <a:tcPr/>
                </a:tc>
                <a:tc>
                  <a:txBody>
                    <a:bodyPr/>
                    <a:lstStyle/>
                    <a:p>
                      <a:r>
                        <a:rPr lang="en-US" sz="2400" b="1" dirty="0" smtClean="0"/>
                        <a:t>x0.5</a:t>
                      </a:r>
                      <a:endParaRPr lang="en-US" sz="2400" b="1" dirty="0"/>
                    </a:p>
                  </a:txBody>
                  <a:tcPr/>
                </a:tc>
                <a:tc>
                  <a:txBody>
                    <a:bodyPr/>
                    <a:lstStyle/>
                    <a:p>
                      <a:r>
                        <a:rPr lang="en-US" sz="2400" b="1" dirty="0" smtClean="0"/>
                        <a:t>Large</a:t>
                      </a:r>
                      <a:endParaRPr lang="en-US" sz="2400" b="1" dirty="0"/>
                    </a:p>
                  </a:txBody>
                  <a:tcPr/>
                </a:tc>
              </a:tr>
              <a:tr h="785352">
                <a:tc>
                  <a:txBody>
                    <a:bodyPr/>
                    <a:lstStyle/>
                    <a:p>
                      <a:r>
                        <a:rPr lang="en-US" sz="2400" dirty="0" err="1" smtClean="0">
                          <a:latin typeface="Calibri"/>
                          <a:cs typeface="Calibri"/>
                        </a:rPr>
                        <a:t>SoLID</a:t>
                      </a:r>
                      <a:r>
                        <a:rPr lang="en-US" sz="2400" dirty="0" smtClean="0">
                          <a:latin typeface="Calibri"/>
                          <a:cs typeface="Calibri"/>
                        </a:rPr>
                        <a:t> capability</a:t>
                      </a:r>
                      <a:endParaRPr lang="en-US" sz="2400" dirty="0">
                        <a:latin typeface="Calibri"/>
                        <a:cs typeface="Calibri"/>
                      </a:endParaRPr>
                    </a:p>
                  </a:txBody>
                  <a:tcPr/>
                </a:tc>
                <a:tc>
                  <a:txBody>
                    <a:bodyPr/>
                    <a:lstStyle/>
                    <a:p>
                      <a:r>
                        <a:rPr lang="en-US" sz="2400" b="1" dirty="0" smtClean="0"/>
                        <a:t>good</a:t>
                      </a:r>
                      <a:endParaRPr lang="en-US" sz="2400" b="1" dirty="0"/>
                    </a:p>
                  </a:txBody>
                  <a:tcPr/>
                </a:tc>
                <a:tc>
                  <a:txBody>
                    <a:bodyPr/>
                    <a:lstStyle/>
                    <a:p>
                      <a:r>
                        <a:rPr lang="en-US" sz="2400" b="1" dirty="0" smtClean="0"/>
                        <a:t>good</a:t>
                      </a:r>
                      <a:endParaRPr lang="en-US" sz="2400" b="1" dirty="0"/>
                    </a:p>
                  </a:txBody>
                  <a:tcPr/>
                </a:tc>
                <a:tc>
                  <a:txBody>
                    <a:bodyPr/>
                    <a:lstStyle/>
                    <a:p>
                      <a:r>
                        <a:rPr lang="en-US" sz="2400" b="1" dirty="0" smtClean="0"/>
                        <a:t>good</a:t>
                      </a:r>
                      <a:endParaRPr lang="en-US" sz="2400" b="1" dirty="0"/>
                    </a:p>
                  </a:txBody>
                  <a:tcPr/>
                </a:tc>
                <a:tc>
                  <a:txBody>
                    <a:bodyPr/>
                    <a:lstStyle/>
                    <a:p>
                      <a:r>
                        <a:rPr lang="en-US" sz="2400" b="1" dirty="0" smtClean="0"/>
                        <a:t>good</a:t>
                      </a:r>
                      <a:endParaRPr lang="en-US" sz="2400" b="1" dirty="0"/>
                    </a:p>
                  </a:txBody>
                  <a:tcPr/>
                </a:tc>
                <a:tc>
                  <a:txBody>
                    <a:bodyPr/>
                    <a:lstStyle/>
                    <a:p>
                      <a:r>
                        <a:rPr lang="en-US" sz="2400" b="1" dirty="0" smtClean="0"/>
                        <a:t>good</a:t>
                      </a:r>
                      <a:endParaRPr lang="en-US" sz="2400" b="1" dirty="0"/>
                    </a:p>
                  </a:txBody>
                  <a:tcPr/>
                </a:tc>
              </a:tr>
            </a:tbl>
          </a:graphicData>
        </a:graphic>
      </p:graphicFrame>
      <p:sp>
        <p:nvSpPr>
          <p:cNvPr id="6" name="Date Placeholder 5"/>
          <p:cNvSpPr>
            <a:spLocks noGrp="1"/>
          </p:cNvSpPr>
          <p:nvPr>
            <p:ph type="dt" sz="half" idx="10"/>
          </p:nvPr>
        </p:nvSpPr>
        <p:spPr/>
        <p:txBody>
          <a:bodyPr/>
          <a:lstStyle/>
          <a:p>
            <a:r>
              <a:rPr lang="en-US" smtClean="0"/>
              <a:t>07/08/12</a:t>
            </a:r>
            <a:endParaRPr lang="en-US"/>
          </a:p>
        </p:txBody>
      </p:sp>
      <p:sp>
        <p:nvSpPr>
          <p:cNvPr id="8" name="Footer Placeholder 7"/>
          <p:cNvSpPr>
            <a:spLocks noGrp="1"/>
          </p:cNvSpPr>
          <p:nvPr>
            <p:ph type="ftr" sz="quarter" idx="11"/>
          </p:nvPr>
        </p:nvSpPr>
        <p:spPr/>
        <p:txBody>
          <a:bodyPr/>
          <a:lstStyle/>
          <a:p>
            <a:r>
              <a:rPr lang="en-US" smtClean="0"/>
              <a:t>SoLID Collaboration Meeting, Newport News</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6639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78"/>
            <a:ext cx="8229600" cy="762000"/>
          </a:xfrm>
        </p:spPr>
        <p:txBody>
          <a:bodyPr/>
          <a:lstStyle/>
          <a:p>
            <a:r>
              <a:rPr lang="en-US" dirty="0" smtClean="0"/>
              <a:t>Systematic Budget</a:t>
            </a:r>
            <a:endParaRPr lang="en-US" dirty="0"/>
          </a:p>
        </p:txBody>
      </p:sp>
      <p:sp>
        <p:nvSpPr>
          <p:cNvPr id="3" name="Content Placeholder 2"/>
          <p:cNvSpPr>
            <a:spLocks noGrp="1"/>
          </p:cNvSpPr>
          <p:nvPr>
            <p:ph idx="1"/>
          </p:nvPr>
        </p:nvSpPr>
        <p:spPr>
          <a:xfrm>
            <a:off x="457200" y="838200"/>
            <a:ext cx="8458200" cy="5791200"/>
          </a:xfrm>
        </p:spPr>
        <p:txBody>
          <a:bodyPr>
            <a:normAutofit/>
          </a:bodyPr>
          <a:lstStyle/>
          <a:p>
            <a:r>
              <a:rPr lang="en-US" dirty="0" smtClean="0"/>
              <a:t>First </a:t>
            </a:r>
            <a:r>
              <a:rPr lang="en-US" dirty="0"/>
              <a:t>experiment whose main goal is to measure</a:t>
            </a:r>
            <a:r>
              <a:rPr lang="en-US" dirty="0" smtClean="0"/>
              <a:t> a cross </a:t>
            </a:r>
            <a:r>
              <a:rPr lang="en-US" dirty="0"/>
              <a:t>section with </a:t>
            </a:r>
            <a:r>
              <a:rPr lang="en-US" dirty="0" err="1" smtClean="0"/>
              <a:t>SoLID</a:t>
            </a:r>
            <a:r>
              <a:rPr lang="en-US" dirty="0" smtClean="0"/>
              <a:t>.</a:t>
            </a:r>
          </a:p>
          <a:p>
            <a:r>
              <a:rPr lang="en-US" dirty="0" smtClean="0"/>
              <a:t>Goal: a 10-15% measurement.</a:t>
            </a:r>
          </a:p>
          <a:p>
            <a:pPr lvl="1"/>
            <a:r>
              <a:rPr lang="en-US" dirty="0" smtClean="0"/>
              <a:t>Acceptance Effect: 10% for triple coincidence</a:t>
            </a:r>
          </a:p>
          <a:p>
            <a:pPr lvl="1"/>
            <a:r>
              <a:rPr lang="en-US" dirty="0" smtClean="0"/>
              <a:t>Detector and Trigger Efficiency &lt;2% </a:t>
            </a:r>
          </a:p>
          <a:p>
            <a:pPr lvl="1"/>
            <a:r>
              <a:rPr lang="en-US" dirty="0" smtClean="0"/>
              <a:t>Target Luminosity: &lt;2%</a:t>
            </a:r>
          </a:p>
          <a:p>
            <a:pPr lvl="1"/>
            <a:r>
              <a:rPr lang="en-US" dirty="0" smtClean="0"/>
              <a:t>Contribution from Al wall  &lt;1%</a:t>
            </a:r>
          </a:p>
          <a:p>
            <a:pPr lvl="2"/>
            <a:r>
              <a:rPr lang="en-US" dirty="0" smtClean="0"/>
              <a:t>Dummy run  + target vertex Cut</a:t>
            </a:r>
          </a:p>
          <a:p>
            <a:pPr lvl="1"/>
            <a:r>
              <a:rPr lang="en-US" dirty="0" smtClean="0"/>
              <a:t>Background Contamination ~0.5%</a:t>
            </a:r>
          </a:p>
          <a:p>
            <a:pPr lvl="2"/>
            <a:r>
              <a:rPr lang="en-US" dirty="0" smtClean="0"/>
              <a:t>B-H background + Random Coincidence (measured directly)</a:t>
            </a:r>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6" name="Date Placeholder 5"/>
          <p:cNvSpPr>
            <a:spLocks noGrp="1"/>
          </p:cNvSpPr>
          <p:nvPr>
            <p:ph type="dt" sz="half" idx="10"/>
          </p:nvPr>
        </p:nvSpPr>
        <p:spPr/>
        <p:txBody>
          <a:bodyPr/>
          <a:lstStyle/>
          <a:p>
            <a:r>
              <a:rPr lang="en-US" smtClean="0"/>
              <a:t>07/08/12</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40862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Cross Section Validation Channel </a:t>
            </a:r>
            <a:r>
              <a:rPr lang="en-US" dirty="0" smtClean="0"/>
              <a:t>(</a:t>
            </a:r>
            <a:r>
              <a:rPr lang="en-US" dirty="0" err="1" smtClean="0"/>
              <a:t>Hadronic</a:t>
            </a:r>
            <a:r>
              <a:rPr lang="en-US" dirty="0" smtClean="0"/>
              <a:t>)</a:t>
            </a:r>
            <a:endParaRPr lang="en-US" dirty="0"/>
          </a:p>
        </p:txBody>
      </p:sp>
      <p:sp>
        <p:nvSpPr>
          <p:cNvPr id="3" name="Content Placeholder 2"/>
          <p:cNvSpPr>
            <a:spLocks noGrp="1"/>
          </p:cNvSpPr>
          <p:nvPr>
            <p:ph idx="1"/>
          </p:nvPr>
        </p:nvSpPr>
        <p:spPr>
          <a:xfrm>
            <a:off x="457200" y="838200"/>
            <a:ext cx="8229600" cy="5715000"/>
          </a:xfrm>
        </p:spPr>
        <p:txBody>
          <a:bodyPr>
            <a:normAutofit/>
          </a:bodyPr>
          <a:lstStyle/>
          <a:p>
            <a:r>
              <a:rPr lang="en-US" dirty="0" err="1" smtClean="0"/>
              <a:t>e+p</a:t>
            </a:r>
            <a:r>
              <a:rPr lang="en-US" dirty="0" smtClean="0"/>
              <a:t> elastic channel: (2.2 and 4.4 </a:t>
            </a:r>
            <a:r>
              <a:rPr lang="en-US" dirty="0" err="1" smtClean="0"/>
              <a:t>GeV</a:t>
            </a:r>
            <a:r>
              <a:rPr lang="en-US" dirty="0" smtClean="0"/>
              <a:t> beam)</a:t>
            </a:r>
          </a:p>
          <a:p>
            <a:pPr lvl="1"/>
            <a:r>
              <a:rPr lang="en-US" dirty="0" err="1" smtClean="0"/>
              <a:t>SoLID</a:t>
            </a:r>
            <a:r>
              <a:rPr lang="en-US" dirty="0" smtClean="0"/>
              <a:t> Optics Calibration Channel for </a:t>
            </a:r>
            <a:r>
              <a:rPr lang="en-US" dirty="0" err="1" smtClean="0"/>
              <a:t>e</a:t>
            </a:r>
            <a:r>
              <a:rPr lang="en-US" dirty="0" smtClean="0"/>
              <a:t>-</a:t>
            </a:r>
          </a:p>
          <a:p>
            <a:r>
              <a:rPr lang="en-US" dirty="0" smtClean="0"/>
              <a:t>SIDIS charged pion + neutral </a:t>
            </a:r>
            <a:r>
              <a:rPr lang="en-US" dirty="0" err="1" smtClean="0"/>
              <a:t>pion</a:t>
            </a:r>
            <a:r>
              <a:rPr lang="en-US" dirty="0" smtClean="0"/>
              <a:t> </a:t>
            </a:r>
            <a:r>
              <a:rPr lang="en-US" dirty="0" err="1" smtClean="0"/>
              <a:t>xsection</a:t>
            </a:r>
            <a:r>
              <a:rPr lang="en-US" dirty="0" smtClean="0"/>
              <a:t> (also DIS)</a:t>
            </a:r>
          </a:p>
          <a:p>
            <a:pPr lvl="1"/>
            <a:r>
              <a:rPr lang="en-US" dirty="0" smtClean="0"/>
              <a:t>SIDIS program, comparing with Hall C measurement. </a:t>
            </a:r>
          </a:p>
          <a:p>
            <a:r>
              <a:rPr lang="en-US" dirty="0" smtClean="0"/>
              <a:t>Exclusive Channel </a:t>
            </a:r>
          </a:p>
          <a:p>
            <a:pPr lvl="1"/>
            <a:r>
              <a:rPr lang="en-US" dirty="0"/>
              <a:t>S</a:t>
            </a:r>
            <a:r>
              <a:rPr lang="en-US" dirty="0" smtClean="0"/>
              <a:t>uch as </a:t>
            </a:r>
            <a:r>
              <a:rPr lang="el-GR" dirty="0" smtClean="0"/>
              <a:t>π</a:t>
            </a:r>
            <a:r>
              <a:rPr lang="en-US" baseline="30000" dirty="0" smtClean="0"/>
              <a:t>0 </a:t>
            </a:r>
            <a:r>
              <a:rPr lang="en-US" dirty="0" smtClean="0"/>
              <a:t>production (1 hadron + 1 electron)</a:t>
            </a:r>
          </a:p>
          <a:p>
            <a:pPr lvl="2"/>
            <a:r>
              <a:rPr lang="en-US" dirty="0" smtClean="0"/>
              <a:t>Missing Mass Technique</a:t>
            </a:r>
          </a:p>
          <a:p>
            <a:pPr lvl="1"/>
            <a:r>
              <a:rPr lang="en-US" dirty="0" err="1" smtClean="0"/>
              <a:t>ω</a:t>
            </a:r>
            <a:r>
              <a:rPr lang="en-US" dirty="0" smtClean="0"/>
              <a:t> and </a:t>
            </a:r>
            <a:r>
              <a:rPr lang="en-US" dirty="0" err="1" smtClean="0"/>
              <a:t>ρ</a:t>
            </a:r>
            <a:r>
              <a:rPr lang="en-US" dirty="0" smtClean="0"/>
              <a:t> production (2 hadron + 1 electron trigger)</a:t>
            </a:r>
          </a:p>
          <a:p>
            <a:pPr lvl="2"/>
            <a:r>
              <a:rPr lang="en-US" dirty="0" smtClean="0"/>
              <a:t>Pion Decay Channel (High Q</a:t>
            </a:r>
            <a:r>
              <a:rPr lang="en-US" baseline="30000" dirty="0" smtClean="0"/>
              <a:t>2</a:t>
            </a:r>
            <a:r>
              <a:rPr lang="en-US" dirty="0" smtClean="0"/>
              <a:t> region)</a:t>
            </a:r>
            <a:endParaRPr lang="en-US" dirty="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6" name="Date Placeholder 5"/>
          <p:cNvSpPr>
            <a:spLocks noGrp="1"/>
          </p:cNvSpPr>
          <p:nvPr>
            <p:ph type="dt" sz="half" idx="10"/>
          </p:nvPr>
        </p:nvSpPr>
        <p:spPr/>
        <p:txBody>
          <a:bodyPr/>
          <a:lstStyle/>
          <a:p>
            <a:r>
              <a:rPr lang="en-US" smtClean="0"/>
              <a:t>07/08/12</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68585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request</a:t>
            </a:r>
            <a:endParaRPr lang="en-US" dirty="0"/>
          </a:p>
        </p:txBody>
      </p:sp>
      <p:sp>
        <p:nvSpPr>
          <p:cNvPr id="3" name="Content Placeholder 2"/>
          <p:cNvSpPr>
            <a:spLocks noGrp="1"/>
          </p:cNvSpPr>
          <p:nvPr>
            <p:ph idx="1"/>
          </p:nvPr>
        </p:nvSpPr>
        <p:spPr>
          <a:xfrm>
            <a:off x="177800" y="952500"/>
            <a:ext cx="8686800" cy="4991101"/>
          </a:xfrm>
        </p:spPr>
        <p:txBody>
          <a:bodyPr/>
          <a:lstStyle/>
          <a:p>
            <a:r>
              <a:rPr lang="en-US" dirty="0" smtClean="0"/>
              <a:t>We request 50 days of beam on target to measure the </a:t>
            </a:r>
            <a:r>
              <a:rPr lang="en-US" dirty="0" err="1" smtClean="0"/>
              <a:t>electroproduction</a:t>
            </a:r>
            <a:r>
              <a:rPr lang="en-US" dirty="0" smtClean="0"/>
              <a:t> and “</a:t>
            </a:r>
            <a:r>
              <a:rPr lang="en-US" dirty="0" err="1" smtClean="0"/>
              <a:t>photoproduction</a:t>
            </a:r>
            <a:r>
              <a:rPr lang="en-US" dirty="0" smtClean="0"/>
              <a:t>” of J/Psi at threshold</a:t>
            </a:r>
          </a:p>
          <a:p>
            <a:r>
              <a:rPr lang="en-US" dirty="0" smtClean="0"/>
              <a:t>We request 10 days for Al dummy run, Optics and special low luminosity run</a:t>
            </a:r>
          </a:p>
          <a:p>
            <a:endParaRPr lang="en-US" dirty="0" smtClean="0"/>
          </a:p>
          <a:p>
            <a:r>
              <a:rPr lang="en-US" dirty="0" smtClean="0"/>
              <a:t>In total we request</a:t>
            </a:r>
          </a:p>
          <a:p>
            <a:pPr>
              <a:buNone/>
            </a:pPr>
            <a:r>
              <a:rPr lang="en-US" dirty="0" smtClean="0"/>
              <a:t>             60 days</a:t>
            </a:r>
            <a:endParaRPr lang="en-US" dirty="0"/>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29</a:t>
            </a:fld>
            <a:endParaRPr lang="en-US"/>
          </a:p>
        </p:txBody>
      </p:sp>
      <p:pic>
        <p:nvPicPr>
          <p:cNvPr id="8" name="Picture 7"/>
          <p:cNvPicPr>
            <a:picLocks noChangeAspect="1"/>
          </p:cNvPicPr>
          <p:nvPr/>
        </p:nvPicPr>
        <p:blipFill>
          <a:blip r:embed="rId2"/>
          <a:stretch>
            <a:fillRect/>
          </a:stretch>
        </p:blipFill>
        <p:spPr>
          <a:xfrm>
            <a:off x="8572690" y="39562"/>
            <a:ext cx="571309" cy="685800"/>
          </a:xfrm>
          <a:prstGeom prst="rect">
            <a:avLst/>
          </a:prstGeom>
          <a:scene3d>
            <a:camera prst="orthographicFront"/>
            <a:lightRig rig="threePt" dir="t"/>
          </a:scene3d>
          <a:sp3d>
            <a:bevelT/>
          </a:sp3d>
        </p:spPr>
      </p:pic>
      <p:graphicFrame>
        <p:nvGraphicFramePr>
          <p:cNvPr id="11" name="Content Placeholder 5"/>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29422876"/>
              </p:ext>
            </p:extLst>
          </p:nvPr>
        </p:nvGraphicFramePr>
        <p:xfrm>
          <a:off x="3770406" y="3592989"/>
          <a:ext cx="5373593" cy="2899886"/>
        </p:xfrm>
        <a:graphic>
          <a:graphicData uri="http://schemas.openxmlformats.org/drawingml/2006/table">
            <a:tbl>
              <a:tblPr firstRow="1" bandRow="1">
                <a:tableStyleId>{5C22544A-7EE6-4342-B048-85BDC9FD1C3A}</a:tableStyleId>
              </a:tblPr>
              <a:tblGrid>
                <a:gridCol w="2786307"/>
                <a:gridCol w="1343399"/>
                <a:gridCol w="1243887"/>
              </a:tblGrid>
              <a:tr h="599788">
                <a:tc>
                  <a:txBody>
                    <a:bodyPr/>
                    <a:lstStyle/>
                    <a:p>
                      <a:endParaRPr lang="en-US" dirty="0"/>
                    </a:p>
                  </a:txBody>
                  <a:tcPr/>
                </a:tc>
                <a:tc>
                  <a:txBody>
                    <a:bodyPr/>
                    <a:lstStyle/>
                    <a:p>
                      <a:r>
                        <a:rPr lang="en-US" dirty="0" smtClean="0">
                          <a:latin typeface="Calibri"/>
                          <a:cs typeface="Calibri"/>
                        </a:rPr>
                        <a:t>Time (Hour)</a:t>
                      </a:r>
                      <a:endParaRPr lang="en-US" dirty="0">
                        <a:latin typeface="Calibri"/>
                        <a:cs typeface="Calibri"/>
                      </a:endParaRPr>
                    </a:p>
                  </a:txBody>
                  <a:tcPr/>
                </a:tc>
                <a:tc>
                  <a:txBody>
                    <a:bodyPr/>
                    <a:lstStyle/>
                    <a:p>
                      <a:r>
                        <a:rPr lang="en-US" dirty="0" smtClean="0">
                          <a:latin typeface="Calibri"/>
                          <a:cs typeface="Calibri"/>
                        </a:rPr>
                        <a:t>Time (Day)</a:t>
                      </a:r>
                      <a:endParaRPr lang="en-US" dirty="0">
                        <a:latin typeface="Calibri"/>
                        <a:cs typeface="Calibri"/>
                      </a:endParaRPr>
                    </a:p>
                  </a:txBody>
                  <a:tcPr/>
                </a:tc>
              </a:tr>
              <a:tr h="300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a:cs typeface="Calibri"/>
                        </a:rPr>
                        <a:t>LH2 at 11 </a:t>
                      </a:r>
                      <a:r>
                        <a:rPr lang="en-US" dirty="0" err="1" smtClean="0">
                          <a:latin typeface="Calibri"/>
                          <a:cs typeface="Calibri"/>
                        </a:rPr>
                        <a:t>GeV</a:t>
                      </a:r>
                      <a:endParaRPr lang="en-US" dirty="0" smtClean="0">
                        <a:latin typeface="Calibri"/>
                        <a:cs typeface="Calibri"/>
                      </a:endParaRPr>
                    </a:p>
                  </a:txBody>
                  <a:tcPr/>
                </a:tc>
                <a:tc>
                  <a:txBody>
                    <a:bodyPr/>
                    <a:lstStyle/>
                    <a:p>
                      <a:r>
                        <a:rPr lang="en-US" b="1" dirty="0" smtClean="0">
                          <a:latin typeface="Calibri"/>
                          <a:cs typeface="Calibri"/>
                        </a:rPr>
                        <a:t>1200</a:t>
                      </a:r>
                      <a:endParaRPr lang="en-US" b="1" dirty="0">
                        <a:latin typeface="Calibri"/>
                        <a:cs typeface="Calibri"/>
                      </a:endParaRPr>
                    </a:p>
                  </a:txBody>
                  <a:tcPr/>
                </a:tc>
                <a:tc>
                  <a:txBody>
                    <a:bodyPr/>
                    <a:lstStyle/>
                    <a:p>
                      <a:r>
                        <a:rPr lang="en-US" b="1" dirty="0" smtClean="0">
                          <a:latin typeface="Calibri"/>
                          <a:cs typeface="Calibri"/>
                        </a:rPr>
                        <a:t>50</a:t>
                      </a:r>
                      <a:endParaRPr lang="en-US" b="1" dirty="0">
                        <a:latin typeface="Calibri"/>
                        <a:cs typeface="Calibri"/>
                      </a:endParaRPr>
                    </a:p>
                  </a:txBody>
                  <a:tcPr/>
                </a:tc>
              </a:tr>
              <a:tr h="464249">
                <a:tc>
                  <a:txBody>
                    <a:bodyPr/>
                    <a:lstStyle/>
                    <a:p>
                      <a:r>
                        <a:rPr lang="en-US" dirty="0" smtClean="0">
                          <a:latin typeface="Calibri"/>
                          <a:cs typeface="Calibri"/>
                        </a:rPr>
                        <a:t>Dedicated Al dummy run</a:t>
                      </a:r>
                      <a:endParaRPr lang="en-US" dirty="0">
                        <a:latin typeface="Calibri"/>
                        <a:cs typeface="Calibri"/>
                      </a:endParaRPr>
                    </a:p>
                  </a:txBody>
                  <a:tcPr/>
                </a:tc>
                <a:tc>
                  <a:txBody>
                    <a:bodyPr/>
                    <a:lstStyle/>
                    <a:p>
                      <a:r>
                        <a:rPr lang="en-US" b="1" dirty="0" smtClean="0">
                          <a:latin typeface="Calibri"/>
                          <a:cs typeface="Calibri"/>
                        </a:rPr>
                        <a:t>72</a:t>
                      </a:r>
                      <a:endParaRPr lang="en-US" b="1" dirty="0">
                        <a:latin typeface="Calibri"/>
                        <a:cs typeface="Calibri"/>
                      </a:endParaRPr>
                    </a:p>
                  </a:txBody>
                  <a:tcPr/>
                </a:tc>
                <a:tc>
                  <a:txBody>
                    <a:bodyPr/>
                    <a:lstStyle/>
                    <a:p>
                      <a:r>
                        <a:rPr lang="en-US" b="1" dirty="0" smtClean="0">
                          <a:latin typeface="Calibri"/>
                          <a:cs typeface="Calibri"/>
                        </a:rPr>
                        <a:t>3</a:t>
                      </a:r>
                      <a:endParaRPr lang="en-US" b="1" dirty="0">
                        <a:latin typeface="Calibri"/>
                        <a:cs typeface="Calibri"/>
                      </a:endParaRPr>
                    </a:p>
                  </a:txBody>
                  <a:tcPr/>
                </a:tc>
              </a:tr>
              <a:tr h="525473">
                <a:tc>
                  <a:txBody>
                    <a:bodyPr/>
                    <a:lstStyle/>
                    <a:p>
                      <a:r>
                        <a:rPr lang="en-US" dirty="0" smtClean="0">
                          <a:latin typeface="Calibri"/>
                          <a:cs typeface="Calibri"/>
                        </a:rPr>
                        <a:t>Optics and detector check out</a:t>
                      </a:r>
                      <a:endParaRPr lang="en-US" dirty="0">
                        <a:latin typeface="Calibri"/>
                        <a:cs typeface="Calibri"/>
                      </a:endParaRPr>
                    </a:p>
                  </a:txBody>
                  <a:tcPr/>
                </a:tc>
                <a:tc>
                  <a:txBody>
                    <a:bodyPr/>
                    <a:lstStyle/>
                    <a:p>
                      <a:r>
                        <a:rPr lang="en-US" b="1" dirty="0" smtClean="0">
                          <a:latin typeface="Calibri"/>
                          <a:cs typeface="Calibri"/>
                        </a:rPr>
                        <a:t>72</a:t>
                      </a:r>
                      <a:endParaRPr lang="en-US" b="1" dirty="0">
                        <a:latin typeface="Calibri"/>
                        <a:cs typeface="Calibri"/>
                      </a:endParaRPr>
                    </a:p>
                  </a:txBody>
                  <a:tcPr/>
                </a:tc>
                <a:tc>
                  <a:txBody>
                    <a:bodyPr/>
                    <a:lstStyle/>
                    <a:p>
                      <a:r>
                        <a:rPr lang="en-US" b="1" dirty="0" smtClean="0">
                          <a:latin typeface="Calibri"/>
                          <a:cs typeface="Calibri"/>
                        </a:rPr>
                        <a:t>3 </a:t>
                      </a:r>
                      <a:endParaRPr lang="en-US" b="1" dirty="0">
                        <a:latin typeface="Calibri"/>
                        <a:cs typeface="Calibri"/>
                      </a:endParaRPr>
                    </a:p>
                  </a:txBody>
                  <a:tcPr/>
                </a:tc>
              </a:tr>
              <a:tr h="464249">
                <a:tc>
                  <a:txBody>
                    <a:bodyPr/>
                    <a:lstStyle/>
                    <a:p>
                      <a:r>
                        <a:rPr lang="en-US" dirty="0" smtClean="0">
                          <a:latin typeface="Calibri"/>
                          <a:cs typeface="Calibri"/>
                        </a:rPr>
                        <a:t>Special low luminosity</a:t>
                      </a:r>
                      <a:endParaRPr lang="en-US" dirty="0">
                        <a:latin typeface="Calibri"/>
                        <a:cs typeface="Calibri"/>
                      </a:endParaRPr>
                    </a:p>
                  </a:txBody>
                  <a:tcPr/>
                </a:tc>
                <a:tc>
                  <a:txBody>
                    <a:bodyPr/>
                    <a:lstStyle/>
                    <a:p>
                      <a:r>
                        <a:rPr lang="en-US" b="1" dirty="0" smtClean="0">
                          <a:latin typeface="Calibri"/>
                          <a:cs typeface="Calibri"/>
                        </a:rPr>
                        <a:t>96</a:t>
                      </a:r>
                      <a:endParaRPr lang="en-US" b="1" dirty="0">
                        <a:latin typeface="Calibri"/>
                        <a:cs typeface="Calibri"/>
                      </a:endParaRPr>
                    </a:p>
                  </a:txBody>
                  <a:tcPr/>
                </a:tc>
                <a:tc>
                  <a:txBody>
                    <a:bodyPr/>
                    <a:lstStyle/>
                    <a:p>
                      <a:r>
                        <a:rPr lang="en-US" b="1" dirty="0" smtClean="0">
                          <a:latin typeface="Calibri"/>
                          <a:cs typeface="Calibri"/>
                        </a:rPr>
                        <a:t>4</a:t>
                      </a:r>
                      <a:endParaRPr lang="en-US" b="1" dirty="0">
                        <a:latin typeface="Calibri"/>
                        <a:cs typeface="Calibri"/>
                      </a:endParaRPr>
                    </a:p>
                  </a:txBody>
                  <a:tcPr/>
                </a:tc>
              </a:tr>
              <a:tr h="300270">
                <a:tc>
                  <a:txBody>
                    <a:bodyPr/>
                    <a:lstStyle/>
                    <a:p>
                      <a:r>
                        <a:rPr lang="en-US" dirty="0" smtClean="0">
                          <a:latin typeface="Calibri"/>
                          <a:cs typeface="Calibri"/>
                        </a:rPr>
                        <a:t>Total</a:t>
                      </a:r>
                      <a:endParaRPr lang="en-US" dirty="0">
                        <a:latin typeface="Calibri"/>
                        <a:cs typeface="Calibri"/>
                      </a:endParaRPr>
                    </a:p>
                  </a:txBody>
                  <a:tcPr/>
                </a:tc>
                <a:tc>
                  <a:txBody>
                    <a:bodyPr/>
                    <a:lstStyle/>
                    <a:p>
                      <a:r>
                        <a:rPr lang="en-US" b="1" dirty="0" smtClean="0">
                          <a:latin typeface="Calibri"/>
                          <a:cs typeface="Calibri"/>
                        </a:rPr>
                        <a:t>1440</a:t>
                      </a:r>
                      <a:endParaRPr lang="en-US" b="1" dirty="0">
                        <a:latin typeface="Calibri"/>
                        <a:cs typeface="Calibri"/>
                      </a:endParaRPr>
                    </a:p>
                  </a:txBody>
                  <a:tcPr/>
                </a:tc>
                <a:tc>
                  <a:txBody>
                    <a:bodyPr/>
                    <a:lstStyle/>
                    <a:p>
                      <a:r>
                        <a:rPr lang="en-US" b="1" dirty="0" smtClean="0">
                          <a:latin typeface="Calibri"/>
                          <a:cs typeface="Calibri"/>
                        </a:rPr>
                        <a:t>60 </a:t>
                      </a:r>
                      <a:endParaRPr lang="en-US" b="1" dirty="0">
                        <a:latin typeface="Calibri"/>
                        <a:cs typeface="Calibri"/>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718" y="0"/>
            <a:ext cx="8042276" cy="685800"/>
          </a:xfrm>
        </p:spPr>
        <p:txBody>
          <a:bodyPr/>
          <a:lstStyle/>
          <a:p>
            <a:r>
              <a:rPr lang="en-US" dirty="0" smtClean="0"/>
              <a:t>Physics Motivation</a:t>
            </a:r>
            <a:endParaRPr lang="en-US" dirty="0"/>
          </a:p>
        </p:txBody>
      </p:sp>
      <p:sp>
        <p:nvSpPr>
          <p:cNvPr id="3" name="Content Placeholder 2"/>
          <p:cNvSpPr>
            <a:spLocks noGrp="1"/>
          </p:cNvSpPr>
          <p:nvPr>
            <p:ph idx="1"/>
          </p:nvPr>
        </p:nvSpPr>
        <p:spPr>
          <a:xfrm>
            <a:off x="530415" y="1043268"/>
            <a:ext cx="8594725" cy="5422900"/>
          </a:xfrm>
        </p:spPr>
        <p:txBody>
          <a:bodyPr>
            <a:normAutofit/>
          </a:bodyPr>
          <a:lstStyle/>
          <a:p>
            <a:r>
              <a:rPr lang="en-US" sz="2000" dirty="0" smtClean="0">
                <a:solidFill>
                  <a:srgbClr val="000090"/>
                </a:solidFill>
              </a:rPr>
              <a:t> </a:t>
            </a:r>
            <a:r>
              <a:rPr lang="en-US" sz="2000" dirty="0" smtClean="0">
                <a:solidFill>
                  <a:srgbClr val="000090"/>
                </a:solidFill>
              </a:rPr>
              <a:t>E</a:t>
            </a:r>
            <a:r>
              <a:rPr lang="en-US" sz="2000" dirty="0" smtClean="0">
                <a:solidFill>
                  <a:srgbClr val="000090"/>
                </a:solidFill>
              </a:rPr>
              <a:t>xploring </a:t>
            </a:r>
            <a:r>
              <a:rPr lang="en-US" sz="2000" dirty="0" smtClean="0">
                <a:solidFill>
                  <a:srgbClr val="000090"/>
                </a:solidFill>
              </a:rPr>
              <a:t>and understanding some aspects of the strong regime of QCD. </a:t>
            </a:r>
          </a:p>
          <a:p>
            <a:r>
              <a:rPr lang="en-US" sz="2000" dirty="0" smtClean="0">
                <a:solidFill>
                  <a:srgbClr val="000090"/>
                </a:solidFill>
              </a:rPr>
              <a:t>Strong </a:t>
            </a:r>
            <a:r>
              <a:rPr lang="en-US" sz="2000" dirty="0" err="1" smtClean="0">
                <a:solidFill>
                  <a:srgbClr val="000090"/>
                </a:solidFill>
              </a:rPr>
              <a:t>gluonic</a:t>
            </a:r>
            <a:r>
              <a:rPr lang="en-US" sz="2000" dirty="0" smtClean="0">
                <a:solidFill>
                  <a:srgbClr val="000090"/>
                </a:solidFill>
              </a:rPr>
              <a:t> interaction between two color neutral objects           and  </a:t>
            </a:r>
          </a:p>
          <a:p>
            <a:r>
              <a:rPr lang="en-US" sz="2000" dirty="0" smtClean="0">
                <a:solidFill>
                  <a:srgbClr val="000090"/>
                </a:solidFill>
              </a:rPr>
              <a:t>Uses          to probe color fields </a:t>
            </a:r>
            <a:r>
              <a:rPr lang="en-US" sz="2000" i="1" dirty="0" smtClean="0">
                <a:solidFill>
                  <a:srgbClr val="000090"/>
                </a:solidFill>
              </a:rPr>
              <a:t>in</a:t>
            </a:r>
            <a:r>
              <a:rPr lang="en-US" sz="2000" dirty="0" smtClean="0">
                <a:solidFill>
                  <a:srgbClr val="000090"/>
                </a:solidFill>
              </a:rPr>
              <a:t> the nucleon (minimal quark exchange)</a:t>
            </a:r>
          </a:p>
          <a:p>
            <a:r>
              <a:rPr lang="en-US" sz="2000" dirty="0" smtClean="0">
                <a:solidFill>
                  <a:srgbClr val="000090"/>
                </a:solidFill>
              </a:rPr>
              <a:t>Test the production mechanism of           in a nucleon</a:t>
            </a:r>
          </a:p>
          <a:p>
            <a:r>
              <a:rPr lang="en-US" sz="2000" dirty="0" smtClean="0">
                <a:solidFill>
                  <a:srgbClr val="000090"/>
                </a:solidFill>
              </a:rPr>
              <a:t>Probes</a:t>
            </a:r>
            <a:r>
              <a:rPr lang="en-US" sz="2000" dirty="0" smtClean="0">
                <a:solidFill>
                  <a:srgbClr val="000090"/>
                </a:solidFill>
              </a:rPr>
              <a:t> an important quantity in the description of the mass of the nucleon, namely the conformal (trace) </a:t>
            </a:r>
            <a:r>
              <a:rPr lang="en-US" sz="2000" dirty="0" smtClean="0">
                <a:solidFill>
                  <a:srgbClr val="000090"/>
                </a:solidFill>
              </a:rPr>
              <a:t>anomaly of low energy interaction</a:t>
            </a:r>
          </a:p>
          <a:p>
            <a:endParaRPr lang="en-US" sz="2000" dirty="0" smtClean="0">
              <a:solidFill>
                <a:srgbClr val="000090"/>
              </a:solidFill>
            </a:endParaRPr>
          </a:p>
          <a:p>
            <a:pPr algn="ctr">
              <a:buNone/>
            </a:pPr>
            <a:r>
              <a:rPr lang="en-US" sz="2000" dirty="0" smtClean="0">
                <a:solidFill>
                  <a:srgbClr val="000090"/>
                </a:solidFill>
              </a:rPr>
              <a:t>A unique opportunity by exploring the </a:t>
            </a:r>
            <a:r>
              <a:rPr lang="en-US" sz="2000" dirty="0" smtClean="0">
                <a:solidFill>
                  <a:srgbClr val="FF00FF"/>
                </a:solidFill>
              </a:rPr>
              <a:t>threshold region </a:t>
            </a:r>
            <a:r>
              <a:rPr lang="en-US" sz="2000" dirty="0" smtClean="0">
                <a:solidFill>
                  <a:srgbClr val="000090"/>
                </a:solidFill>
              </a:rPr>
              <a:t>and  taking advantage of the high luminosity of CEBAF and the new energy reach namely 11 </a:t>
            </a:r>
            <a:r>
              <a:rPr lang="en-US" sz="2000" dirty="0" err="1" smtClean="0">
                <a:solidFill>
                  <a:srgbClr val="000090"/>
                </a:solidFill>
              </a:rPr>
              <a:t>GeV</a:t>
            </a:r>
            <a:r>
              <a:rPr lang="en-US" sz="2000" dirty="0" smtClean="0">
                <a:solidFill>
                  <a:srgbClr val="000090"/>
                </a:solidFill>
              </a:rPr>
              <a:t> </a:t>
            </a:r>
          </a:p>
          <a:p>
            <a:pPr algn="ctr">
              <a:buNone/>
            </a:pPr>
            <a:r>
              <a:rPr lang="en-US" sz="2000" dirty="0" smtClean="0">
                <a:solidFill>
                  <a:srgbClr val="000090"/>
                </a:solidFill>
              </a:rPr>
              <a:t>                              </a:t>
            </a:r>
          </a:p>
          <a:p>
            <a:endParaRPr lang="en-US" sz="2000" dirty="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9" name="Date Placeholder 8"/>
          <p:cNvSpPr>
            <a:spLocks noGrp="1"/>
          </p:cNvSpPr>
          <p:nvPr>
            <p:ph type="dt" sz="half" idx="10"/>
          </p:nvPr>
        </p:nvSpPr>
        <p:spPr/>
        <p:txBody>
          <a:bodyPr/>
          <a:lstStyle/>
          <a:p>
            <a:r>
              <a:rPr lang="en-US" smtClean="0"/>
              <a:t>07/08/12</a:t>
            </a:r>
            <a:endParaRPr lang="en-US"/>
          </a:p>
        </p:txBody>
      </p:sp>
      <p:sp>
        <p:nvSpPr>
          <p:cNvPr id="10" name="Slide Number Placeholder 9"/>
          <p:cNvSpPr>
            <a:spLocks noGrp="1"/>
          </p:cNvSpPr>
          <p:nvPr>
            <p:ph type="sldNum" sz="quarter" idx="12"/>
          </p:nvPr>
        </p:nvSpPr>
        <p:spPr/>
        <p:txBody>
          <a:bodyPr/>
          <a:lstStyle/>
          <a:p>
            <a:fld id="{05B56A2D-B9AA-9D47-A6A7-53D1638EA1C5}" type="slidenum">
              <a:rPr lang="en-US" smtClean="0"/>
              <a:pPr/>
              <a:t>3</a:t>
            </a:fld>
            <a:endParaRPr lang="en-US"/>
          </a:p>
        </p:txBody>
      </p:sp>
      <p:pic>
        <p:nvPicPr>
          <p:cNvPr id="13" name="Picture 12"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340600" y="1682750"/>
            <a:ext cx="457200" cy="266700"/>
          </a:xfrm>
          <a:prstGeom prst="rect">
            <a:avLst/>
          </a:prstGeom>
        </p:spPr>
      </p:pic>
      <p:pic>
        <p:nvPicPr>
          <p:cNvPr id="14" name="Picture 13"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8375650" y="1727200"/>
            <a:ext cx="215900" cy="1778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21758" y="2273300"/>
            <a:ext cx="457200" cy="266700"/>
          </a:xfrm>
          <a:prstGeom prst="rect">
            <a:avLst/>
          </a:prstGeom>
        </p:spPr>
      </p:pic>
      <p:pic>
        <p:nvPicPr>
          <p:cNvPr id="16" name="Picture 15"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0" y="2832100"/>
            <a:ext cx="457200" cy="2667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7677150" y="3676650"/>
            <a:ext cx="1003300" cy="266700"/>
          </a:xfrm>
          <a:prstGeom prst="rect">
            <a:avLst/>
          </a:prstGeom>
        </p:spPr>
      </p:pic>
      <p:pic>
        <p:nvPicPr>
          <p:cNvPr id="18" name="Picture 17"/>
          <p:cNvPicPr>
            <a:picLocks noChangeAspect="1"/>
          </p:cNvPicPr>
          <p:nvPr/>
        </p:nvPicPr>
        <p:blipFill>
          <a:blip r:embed="rId8"/>
          <a:stretch>
            <a:fillRect/>
          </a:stretch>
        </p:blipFill>
        <p:spPr>
          <a:xfrm>
            <a:off x="8375650" y="-1"/>
            <a:ext cx="768349" cy="922327"/>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8042276" cy="685800"/>
          </a:xfrm>
        </p:spPr>
        <p:txBody>
          <a:bodyPr/>
          <a:lstStyle/>
          <a:p>
            <a:r>
              <a:rPr lang="en-US" b="1" dirty="0" smtClean="0"/>
              <a:t>ATHENNA Collaboration</a:t>
            </a:r>
            <a:endParaRPr lang="en-US" dirty="0"/>
          </a:p>
        </p:txBody>
      </p:sp>
      <p:sp>
        <p:nvSpPr>
          <p:cNvPr id="8" name="Rectangle 7"/>
          <p:cNvSpPr/>
          <p:nvPr/>
        </p:nvSpPr>
        <p:spPr>
          <a:xfrm>
            <a:off x="0" y="644982"/>
            <a:ext cx="9144000" cy="6186311"/>
          </a:xfrm>
          <a:prstGeom prst="rect">
            <a:avLst/>
          </a:prstGeom>
        </p:spPr>
        <p:txBody>
          <a:bodyPr wrap="square">
            <a:spAutoFit/>
          </a:bodyPr>
          <a:lstStyle/>
          <a:p>
            <a:pPr>
              <a:buNone/>
            </a:pPr>
            <a:r>
              <a:rPr lang="en-US" sz="1100" dirty="0" smtClean="0"/>
              <a:t>J. Arrington, N. </a:t>
            </a:r>
            <a:r>
              <a:rPr lang="en-US" sz="1100" dirty="0" err="1" smtClean="0"/>
              <a:t>Baltzell</a:t>
            </a:r>
            <a:r>
              <a:rPr lang="en-US" sz="1100" dirty="0" smtClean="0"/>
              <a:t>, A. El </a:t>
            </a:r>
            <a:r>
              <a:rPr lang="en-US" sz="1100" dirty="0" err="1" smtClean="0"/>
              <a:t>Alaoui</a:t>
            </a:r>
            <a:r>
              <a:rPr lang="en-US" sz="1100" dirty="0" smtClean="0"/>
              <a:t>, D. F. </a:t>
            </a:r>
            <a:r>
              <a:rPr lang="en-US" sz="1100" dirty="0" err="1" smtClean="0"/>
              <a:t>Geesaman</a:t>
            </a:r>
            <a:r>
              <a:rPr lang="en-US" sz="1100" dirty="0" smtClean="0"/>
              <a:t>, K. </a:t>
            </a:r>
            <a:r>
              <a:rPr lang="en-US" sz="1100" dirty="0" err="1" smtClean="0"/>
              <a:t>Hafidi</a:t>
            </a:r>
            <a:r>
              <a:rPr lang="en-US" sz="1100" dirty="0" smtClean="0"/>
              <a:t> </a:t>
            </a:r>
            <a:r>
              <a:rPr lang="en-US" sz="1100" i="1" dirty="0" smtClean="0">
                <a:solidFill>
                  <a:srgbClr val="0070C0"/>
                </a:solidFill>
              </a:rPr>
              <a:t>(Co-spokesperson)</a:t>
            </a:r>
            <a:r>
              <a:rPr lang="en-US" sz="1100" dirty="0" smtClean="0"/>
              <a:t>, R. J. Holt, D. H. </a:t>
            </a:r>
            <a:r>
              <a:rPr lang="en-US" sz="1100" dirty="0" err="1" smtClean="0"/>
              <a:t>Potterveld</a:t>
            </a:r>
            <a:r>
              <a:rPr lang="en-US" sz="1100" dirty="0" smtClean="0"/>
              <a:t>, P. E. Reimer                     </a:t>
            </a:r>
            <a:r>
              <a:rPr lang="en-US" sz="1100" b="1" i="1" dirty="0" smtClean="0">
                <a:solidFill>
                  <a:srgbClr val="008000"/>
                </a:solidFill>
              </a:rPr>
              <a:t>(</a:t>
            </a:r>
            <a:r>
              <a:rPr lang="it-IT" sz="1100" b="1" i="1" dirty="0" err="1" smtClean="0">
                <a:solidFill>
                  <a:srgbClr val="008000"/>
                </a:solidFill>
              </a:rPr>
              <a:t>Argonne</a:t>
            </a:r>
            <a:r>
              <a:rPr lang="it-IT" sz="1100" b="1" i="1" dirty="0" smtClean="0">
                <a:solidFill>
                  <a:srgbClr val="008000"/>
                </a:solidFill>
              </a:rPr>
              <a:t> National </a:t>
            </a:r>
            <a:r>
              <a:rPr lang="it-IT" sz="1100" b="1" i="1" dirty="0" err="1" smtClean="0">
                <a:solidFill>
                  <a:srgbClr val="008000"/>
                </a:solidFill>
              </a:rPr>
              <a:t>Laboratory</a:t>
            </a:r>
            <a:r>
              <a:rPr lang="it-IT" sz="1100" b="1" i="1" dirty="0" smtClean="0">
                <a:solidFill>
                  <a:srgbClr val="008000"/>
                </a:solidFill>
              </a:rPr>
              <a:t>, </a:t>
            </a:r>
            <a:r>
              <a:rPr lang="it-IT" sz="1100" b="1" i="1" dirty="0" err="1" smtClean="0">
                <a:solidFill>
                  <a:srgbClr val="008000"/>
                </a:solidFill>
              </a:rPr>
              <a:t>Argonne</a:t>
            </a:r>
            <a:r>
              <a:rPr lang="it-IT" sz="1100" b="1" i="1" dirty="0" smtClean="0">
                <a:solidFill>
                  <a:srgbClr val="008000"/>
                </a:solidFill>
              </a:rPr>
              <a:t>, IL)</a:t>
            </a:r>
          </a:p>
          <a:p>
            <a:pPr>
              <a:buNone/>
            </a:pPr>
            <a:r>
              <a:rPr lang="en-US" sz="1100" dirty="0" smtClean="0"/>
              <a:t>X. </a:t>
            </a:r>
            <a:r>
              <a:rPr lang="en-US" sz="1100" dirty="0" err="1" smtClean="0"/>
              <a:t>Qian</a:t>
            </a:r>
            <a:r>
              <a:rPr lang="en-US" sz="1100" dirty="0" smtClean="0"/>
              <a:t> </a:t>
            </a:r>
            <a:r>
              <a:rPr lang="en-US" sz="1100" i="1" dirty="0" smtClean="0">
                <a:solidFill>
                  <a:srgbClr val="0070C0"/>
                </a:solidFill>
              </a:rPr>
              <a:t>(Co-spokesperson)</a:t>
            </a:r>
            <a:r>
              <a:rPr lang="en-US" sz="1100" dirty="0" smtClean="0">
                <a:solidFill>
                  <a:srgbClr val="FF0000"/>
                </a:solidFill>
              </a:rPr>
              <a:t> </a:t>
            </a:r>
            <a:r>
              <a:rPr lang="en-US" sz="1100" b="1" dirty="0" smtClean="0">
                <a:solidFill>
                  <a:srgbClr val="008000"/>
                </a:solidFill>
              </a:rPr>
              <a:t>(</a:t>
            </a:r>
            <a:r>
              <a:rPr lang="en-US" sz="1100" b="1" i="1" dirty="0" smtClean="0">
                <a:solidFill>
                  <a:srgbClr val="008000"/>
                </a:solidFill>
              </a:rPr>
              <a:t>California Institute of Technology, Pasadena,</a:t>
            </a:r>
            <a:r>
              <a:rPr lang="en-US" sz="1100" i="1" dirty="0" smtClean="0">
                <a:solidFill>
                  <a:srgbClr val="008000"/>
                </a:solidFill>
              </a:rPr>
              <a:t> CA)</a:t>
            </a:r>
          </a:p>
          <a:p>
            <a:pPr>
              <a:buNone/>
            </a:pPr>
            <a:r>
              <a:rPr lang="en-US" sz="1100" dirty="0" smtClean="0"/>
              <a:t>K. </a:t>
            </a:r>
            <a:r>
              <a:rPr lang="en-US" sz="1100" dirty="0" err="1" smtClean="0"/>
              <a:t>Aniol</a:t>
            </a:r>
            <a:r>
              <a:rPr lang="en-US" sz="1100" dirty="0" smtClean="0"/>
              <a:t> </a:t>
            </a:r>
            <a:r>
              <a:rPr lang="en-US" sz="1100" b="1" i="1" dirty="0" smtClean="0">
                <a:solidFill>
                  <a:srgbClr val="008000"/>
                </a:solidFill>
              </a:rPr>
              <a:t>(California State University, Los Angeles, CA)</a:t>
            </a:r>
          </a:p>
          <a:p>
            <a:pPr>
              <a:buNone/>
            </a:pPr>
            <a:r>
              <a:rPr lang="en-US" sz="1100" dirty="0" smtClean="0"/>
              <a:t>J. C. </a:t>
            </a:r>
            <a:r>
              <a:rPr lang="en-US" sz="1100" dirty="0" err="1" smtClean="0"/>
              <a:t>Cornejo</a:t>
            </a:r>
            <a:r>
              <a:rPr lang="en-US" sz="1100" dirty="0" smtClean="0"/>
              <a:t>, W. </a:t>
            </a:r>
            <a:r>
              <a:rPr lang="en-US" sz="1100" dirty="0" err="1" smtClean="0"/>
              <a:t>Deconinck</a:t>
            </a:r>
            <a:r>
              <a:rPr lang="en-US" sz="1100" dirty="0" smtClean="0"/>
              <a:t>, V. Gray </a:t>
            </a:r>
            <a:r>
              <a:rPr lang="en-US" sz="1100" i="1" dirty="0" smtClean="0">
                <a:solidFill>
                  <a:srgbClr val="008000"/>
                </a:solidFill>
              </a:rPr>
              <a:t>(College of William &amp; Mary, </a:t>
            </a:r>
            <a:r>
              <a:rPr lang="en-US" sz="1100" i="1" dirty="0" err="1" smtClean="0">
                <a:solidFill>
                  <a:srgbClr val="008000"/>
                </a:solidFill>
              </a:rPr>
              <a:t>Williamburg</a:t>
            </a:r>
            <a:r>
              <a:rPr lang="en-US" sz="1100" i="1" dirty="0" smtClean="0">
                <a:solidFill>
                  <a:srgbClr val="008000"/>
                </a:solidFill>
              </a:rPr>
              <a:t>, VA)</a:t>
            </a:r>
          </a:p>
          <a:p>
            <a:pPr>
              <a:buNone/>
            </a:pPr>
            <a:r>
              <a:rPr lang="fi-FI" sz="1100" dirty="0" smtClean="0"/>
              <a:t>X. Z. </a:t>
            </a:r>
            <a:r>
              <a:rPr lang="fi-FI" sz="1100" dirty="0" err="1" smtClean="0"/>
              <a:t>Bai</a:t>
            </a:r>
            <a:r>
              <a:rPr lang="fi-FI" sz="1100" dirty="0" smtClean="0"/>
              <a:t>, H. X. He, S. Y. </a:t>
            </a:r>
            <a:r>
              <a:rPr lang="fi-FI" sz="1100" dirty="0" err="1" smtClean="0"/>
              <a:t>Hu</a:t>
            </a:r>
            <a:r>
              <a:rPr lang="fi-FI" sz="1100" dirty="0" smtClean="0"/>
              <a:t>, S. Y. </a:t>
            </a:r>
            <a:r>
              <a:rPr lang="fi-FI" sz="1100" dirty="0" err="1" smtClean="0"/>
              <a:t>Jian</a:t>
            </a:r>
            <a:r>
              <a:rPr lang="fi-FI" sz="1100" dirty="0" smtClean="0"/>
              <a:t>, X. M. Li, </a:t>
            </a:r>
            <a:r>
              <a:rPr lang="en-US" sz="1100" dirty="0" smtClean="0"/>
              <a:t>C. Shan, H. H. Xia, J. Yuan, J. Zhou, S. Zhou </a:t>
            </a:r>
            <a:r>
              <a:rPr lang="en-US" sz="1100" b="1" i="1" dirty="0" smtClean="0">
                <a:solidFill>
                  <a:srgbClr val="008000"/>
                </a:solidFill>
              </a:rPr>
              <a:t>(China Institute of Atomic Energy, Beijing, P. R. China)</a:t>
            </a:r>
          </a:p>
          <a:p>
            <a:pPr>
              <a:buNone/>
            </a:pPr>
            <a:r>
              <a:rPr lang="en-US" sz="1100" dirty="0" smtClean="0"/>
              <a:t>P. H. Chu, H. </a:t>
            </a:r>
            <a:r>
              <a:rPr lang="en-US" sz="1100" dirty="0" err="1" smtClean="0"/>
              <a:t>Gao</a:t>
            </a:r>
            <a:r>
              <a:rPr lang="en-US" sz="1100" dirty="0" smtClean="0"/>
              <a:t>, M. Huang, S. </a:t>
            </a:r>
            <a:r>
              <a:rPr lang="en-US" sz="1100" dirty="0" err="1" smtClean="0"/>
              <a:t>Jawalkar</a:t>
            </a:r>
            <a:r>
              <a:rPr lang="en-US" sz="1100" dirty="0" smtClean="0"/>
              <a:t>, G. </a:t>
            </a:r>
            <a:r>
              <a:rPr lang="en-US" sz="1100" dirty="0" err="1" smtClean="0"/>
              <a:t>Laskaris</a:t>
            </a:r>
            <a:r>
              <a:rPr lang="nn-NO" sz="1100" dirty="0" smtClean="0"/>
              <a:t>, M. </a:t>
            </a:r>
            <a:r>
              <a:rPr lang="nn-NO" sz="1100" dirty="0" err="1" smtClean="0"/>
              <a:t>Meziane</a:t>
            </a:r>
            <a:r>
              <a:rPr lang="nn-NO" sz="1100" dirty="0" smtClean="0"/>
              <a:t>, C. Peng, Q. J. </a:t>
            </a:r>
            <a:r>
              <a:rPr lang="nn-NO" sz="1100" dirty="0" err="1" smtClean="0"/>
              <a:t>Ye</a:t>
            </a:r>
            <a:r>
              <a:rPr lang="nn-NO" sz="1100" dirty="0" smtClean="0"/>
              <a:t>, Y. </a:t>
            </a:r>
            <a:r>
              <a:rPr lang="nn-NO" sz="1100" dirty="0" err="1" smtClean="0"/>
              <a:t>Zhang</a:t>
            </a:r>
            <a:r>
              <a:rPr lang="nn-NO" sz="1100" dirty="0" smtClean="0"/>
              <a:t>, X. F. </a:t>
            </a:r>
            <a:r>
              <a:rPr lang="nn-NO" sz="1100" dirty="0" err="1" smtClean="0"/>
              <a:t>Yan</a:t>
            </a:r>
            <a:r>
              <a:rPr lang="nn-NO" sz="1100" dirty="0" smtClean="0">
                <a:solidFill>
                  <a:srgbClr val="008000"/>
                </a:solidFill>
              </a:rPr>
              <a:t> </a:t>
            </a:r>
            <a:r>
              <a:rPr lang="nn-NO" sz="1100" b="1" i="1" dirty="0" smtClean="0">
                <a:solidFill>
                  <a:srgbClr val="008000"/>
                </a:solidFill>
              </a:rPr>
              <a:t>(</a:t>
            </a:r>
            <a:r>
              <a:rPr lang="en-US" sz="1100" b="1" i="1" dirty="0" smtClean="0">
                <a:solidFill>
                  <a:srgbClr val="008000"/>
                </a:solidFill>
              </a:rPr>
              <a:t>Duke University, Durham, NC)</a:t>
            </a:r>
          </a:p>
          <a:p>
            <a:pPr>
              <a:buNone/>
            </a:pPr>
            <a:r>
              <a:rPr lang="en-US" sz="1100" dirty="0" smtClean="0"/>
              <a:t>P. Markowitz</a:t>
            </a:r>
            <a:r>
              <a:rPr lang="en-US" sz="1100" b="1" dirty="0" smtClean="0"/>
              <a:t> </a:t>
            </a:r>
            <a:r>
              <a:rPr lang="en-US" sz="1100" b="1" i="1" dirty="0" smtClean="0">
                <a:solidFill>
                  <a:srgbClr val="008000"/>
                </a:solidFill>
              </a:rPr>
              <a:t>(Florida International University, Miami, FL)</a:t>
            </a:r>
          </a:p>
          <a:p>
            <a:pPr>
              <a:buNone/>
            </a:pPr>
            <a:r>
              <a:rPr lang="en-US" sz="1100" dirty="0" smtClean="0"/>
              <a:t>A. </a:t>
            </a:r>
            <a:r>
              <a:rPr lang="en-US" sz="1100" dirty="0" err="1" smtClean="0"/>
              <a:t>Afanasev</a:t>
            </a:r>
            <a:r>
              <a:rPr lang="en-US" sz="1100" dirty="0" smtClean="0"/>
              <a:t> </a:t>
            </a:r>
            <a:r>
              <a:rPr lang="en-US" sz="1100" b="1" i="1" dirty="0" smtClean="0">
                <a:solidFill>
                  <a:srgbClr val="008000"/>
                </a:solidFill>
              </a:rPr>
              <a:t>(The George Washington University, Washington, DC)</a:t>
            </a:r>
          </a:p>
          <a:p>
            <a:pPr>
              <a:buNone/>
            </a:pPr>
            <a:r>
              <a:rPr lang="es-ES" sz="1100" dirty="0" smtClean="0"/>
              <a:t>F. J. Jiang, H. J. Lu, X. H. Yan </a:t>
            </a:r>
            <a:r>
              <a:rPr lang="es-ES" sz="1100" b="1" i="1" dirty="0" smtClean="0">
                <a:solidFill>
                  <a:srgbClr val="008000"/>
                </a:solidFill>
              </a:rPr>
              <a:t>(</a:t>
            </a:r>
            <a:r>
              <a:rPr lang="en-US" sz="1100" b="1" i="1" dirty="0" err="1" smtClean="0">
                <a:solidFill>
                  <a:srgbClr val="008000"/>
                </a:solidFill>
              </a:rPr>
              <a:t>Huangshan</a:t>
            </a:r>
            <a:r>
              <a:rPr lang="en-US" sz="1100" b="1" i="1" dirty="0" smtClean="0">
                <a:solidFill>
                  <a:srgbClr val="008000"/>
                </a:solidFill>
              </a:rPr>
              <a:t> University, </a:t>
            </a:r>
            <a:r>
              <a:rPr lang="en-US" sz="1100" b="1" i="1" dirty="0" err="1" smtClean="0">
                <a:solidFill>
                  <a:srgbClr val="008000"/>
                </a:solidFill>
              </a:rPr>
              <a:t>Huangshan</a:t>
            </a:r>
            <a:r>
              <a:rPr lang="en-US" sz="1100" b="1" i="1" dirty="0" smtClean="0">
                <a:solidFill>
                  <a:srgbClr val="008000"/>
                </a:solidFill>
              </a:rPr>
              <a:t>, P. R. China)</a:t>
            </a:r>
          </a:p>
          <a:p>
            <a:pPr>
              <a:buNone/>
            </a:pPr>
            <a:r>
              <a:rPr lang="en-US" sz="1100" dirty="0" smtClean="0"/>
              <a:t>J. B. Liu, W. B. Yan,  Y. Zhou, Y. X.  Zhao </a:t>
            </a:r>
            <a:r>
              <a:rPr lang="en-US" sz="1100" b="1" i="1" dirty="0" smtClean="0">
                <a:solidFill>
                  <a:srgbClr val="008000"/>
                </a:solidFill>
              </a:rPr>
              <a:t>(University of Science and Technology of China, Hefei, P. R. China)</a:t>
            </a:r>
          </a:p>
          <a:p>
            <a:pPr>
              <a:buNone/>
            </a:pPr>
            <a:r>
              <a:rPr lang="it-IT" sz="1100" dirty="0" err="1" smtClean="0"/>
              <a:t>K</a:t>
            </a:r>
            <a:r>
              <a:rPr lang="it-IT" sz="1100" dirty="0" smtClean="0"/>
              <a:t>. </a:t>
            </a:r>
            <a:r>
              <a:rPr lang="it-IT" sz="1100" dirty="0" err="1" smtClean="0"/>
              <a:t>Allada</a:t>
            </a:r>
            <a:r>
              <a:rPr lang="it-IT" sz="1100" dirty="0" smtClean="0"/>
              <a:t>, A. </a:t>
            </a:r>
            <a:r>
              <a:rPr lang="it-IT" sz="1100" dirty="0" err="1" smtClean="0"/>
              <a:t>Camsonne</a:t>
            </a:r>
            <a:r>
              <a:rPr lang="it-IT" sz="1100" dirty="0" smtClean="0"/>
              <a:t>, </a:t>
            </a:r>
            <a:r>
              <a:rPr lang="it-IT" sz="1100" dirty="0" err="1" smtClean="0"/>
              <a:t>J.-P.</a:t>
            </a:r>
            <a:r>
              <a:rPr lang="it-IT" sz="1100" dirty="0" smtClean="0"/>
              <a:t> </a:t>
            </a:r>
            <a:r>
              <a:rPr lang="it-IT" sz="1100" dirty="0" err="1" smtClean="0"/>
              <a:t>Chen</a:t>
            </a:r>
            <a:r>
              <a:rPr lang="it-IT" sz="1100" dirty="0" smtClean="0"/>
              <a:t>, E. </a:t>
            </a:r>
            <a:r>
              <a:rPr lang="it-IT" sz="1100" dirty="0" err="1" smtClean="0"/>
              <a:t>Chudakov</a:t>
            </a:r>
            <a:r>
              <a:rPr lang="it-IT" sz="1100" dirty="0" smtClean="0"/>
              <a:t>, </a:t>
            </a:r>
            <a:r>
              <a:rPr lang="en-US" sz="1100" dirty="0" smtClean="0"/>
              <a:t>J. Gomez, M. Jones, J. J. </a:t>
            </a:r>
            <a:r>
              <a:rPr lang="en-US" sz="1100" dirty="0" err="1" smtClean="0"/>
              <a:t>Lerose</a:t>
            </a:r>
            <a:r>
              <a:rPr lang="en-US" sz="1100" dirty="0" smtClean="0"/>
              <a:t>, B. Michaels, </a:t>
            </a:r>
            <a:r>
              <a:rPr lang="it-IT" sz="1100" dirty="0" smtClean="0"/>
              <a:t>S. </a:t>
            </a:r>
            <a:r>
              <a:rPr lang="it-IT" sz="1100" dirty="0" err="1" smtClean="0"/>
              <a:t>Nanda</a:t>
            </a:r>
            <a:r>
              <a:rPr lang="it-IT" sz="1100" dirty="0" smtClean="0"/>
              <a:t>, P. </a:t>
            </a:r>
            <a:r>
              <a:rPr lang="it-IT" sz="1100" dirty="0" err="1" smtClean="0"/>
              <a:t>Solvignon</a:t>
            </a:r>
            <a:r>
              <a:rPr lang="it-IT" sz="1100" dirty="0" smtClean="0"/>
              <a:t>, </a:t>
            </a:r>
            <a:r>
              <a:rPr lang="it-IT" sz="1100" dirty="0" err="1" smtClean="0"/>
              <a:t>Y</a:t>
            </a:r>
            <a:r>
              <a:rPr lang="it-IT" sz="1100" dirty="0" smtClean="0"/>
              <a:t>. </a:t>
            </a:r>
            <a:r>
              <a:rPr lang="it-IT" sz="1100" dirty="0" err="1" smtClean="0"/>
              <a:t>Qiang</a:t>
            </a:r>
            <a:r>
              <a:rPr lang="it-IT" sz="1100" dirty="0" smtClean="0"/>
              <a:t> </a:t>
            </a:r>
            <a:r>
              <a:rPr lang="it-IT" sz="1100" b="1" i="1" dirty="0" smtClean="0">
                <a:solidFill>
                  <a:srgbClr val="008000"/>
                </a:solidFill>
              </a:rPr>
              <a:t>(</a:t>
            </a:r>
            <a:r>
              <a:rPr lang="en-US" sz="1100" b="1" i="1" dirty="0" smtClean="0">
                <a:solidFill>
                  <a:srgbClr val="008000"/>
                </a:solidFill>
              </a:rPr>
              <a:t>Jefferson Lab, Newport News, VA)</a:t>
            </a:r>
          </a:p>
          <a:p>
            <a:pPr>
              <a:buNone/>
            </a:pPr>
            <a:r>
              <a:rPr lang="en-US" sz="1100" dirty="0" smtClean="0"/>
              <a:t>M. </a:t>
            </a:r>
            <a:r>
              <a:rPr lang="en-US" sz="1100" dirty="0" err="1" smtClean="0"/>
              <a:t>Mihovilovič</a:t>
            </a:r>
            <a:r>
              <a:rPr lang="en-US" sz="1100" dirty="0" smtClean="0"/>
              <a:t>, S. </a:t>
            </a:r>
            <a:r>
              <a:rPr lang="en-US" sz="1100" dirty="0" err="1" smtClean="0"/>
              <a:t>Širca</a:t>
            </a:r>
            <a:r>
              <a:rPr lang="en-US" sz="1100" dirty="0" smtClean="0"/>
              <a:t> </a:t>
            </a:r>
            <a:r>
              <a:rPr lang="en-US" sz="1100" i="1" dirty="0" smtClean="0">
                <a:solidFill>
                  <a:srgbClr val="008000"/>
                </a:solidFill>
              </a:rPr>
              <a:t>(</a:t>
            </a:r>
            <a:r>
              <a:rPr lang="en-US" sz="1100" i="1" dirty="0" err="1" smtClean="0">
                <a:solidFill>
                  <a:srgbClr val="008000"/>
                </a:solidFill>
              </a:rPr>
              <a:t>Jožef</a:t>
            </a:r>
            <a:r>
              <a:rPr lang="en-US" sz="1100" i="1" dirty="0" smtClean="0">
                <a:solidFill>
                  <a:srgbClr val="008000"/>
                </a:solidFill>
              </a:rPr>
              <a:t> Stefan Institute of University of Ljubljana, Slovenia)</a:t>
            </a:r>
          </a:p>
          <a:p>
            <a:pPr>
              <a:buNone/>
            </a:pPr>
            <a:r>
              <a:rPr lang="pt-BR" sz="1100" dirty="0" smtClean="0"/>
              <a:t>G. G. </a:t>
            </a:r>
            <a:r>
              <a:rPr lang="pt-BR" sz="1100" dirty="0" err="1" smtClean="0"/>
              <a:t>Petratos</a:t>
            </a:r>
            <a:r>
              <a:rPr lang="pt-BR" sz="1100" dirty="0" smtClean="0"/>
              <a:t>, A. T. </a:t>
            </a:r>
            <a:r>
              <a:rPr lang="pt-BR" sz="1100" dirty="0" err="1" smtClean="0"/>
              <a:t>Katramatou</a:t>
            </a:r>
            <a:r>
              <a:rPr lang="pt-BR" sz="1100" dirty="0" smtClean="0"/>
              <a:t> </a:t>
            </a:r>
            <a:r>
              <a:rPr lang="pt-BR" sz="1100" i="1" dirty="0" smtClean="0">
                <a:solidFill>
                  <a:srgbClr val="008000"/>
                </a:solidFill>
              </a:rPr>
              <a:t>(</a:t>
            </a:r>
            <a:r>
              <a:rPr lang="nl-NL" sz="1100" i="1" dirty="0" smtClean="0">
                <a:solidFill>
                  <a:srgbClr val="008000"/>
                </a:solidFill>
              </a:rPr>
              <a:t>Kent State </a:t>
            </a:r>
            <a:r>
              <a:rPr lang="nl-NL" sz="1100" i="1" dirty="0" err="1" smtClean="0">
                <a:solidFill>
                  <a:srgbClr val="008000"/>
                </a:solidFill>
              </a:rPr>
              <a:t>University</a:t>
            </a:r>
            <a:r>
              <a:rPr lang="nl-NL" sz="1100" i="1" dirty="0" smtClean="0">
                <a:solidFill>
                  <a:srgbClr val="008000"/>
                </a:solidFill>
              </a:rPr>
              <a:t>, Kent, OH)</a:t>
            </a:r>
          </a:p>
          <a:p>
            <a:pPr>
              <a:buNone/>
            </a:pPr>
            <a:r>
              <a:rPr lang="fi-FI" sz="1100" dirty="0" smtClean="0"/>
              <a:t>Y. </a:t>
            </a:r>
            <a:r>
              <a:rPr lang="fi-FI" sz="1100" dirty="0" err="1" smtClean="0"/>
              <a:t>Cao</a:t>
            </a:r>
            <a:r>
              <a:rPr lang="fi-FI" sz="1100" dirty="0" smtClean="0"/>
              <a:t>, B.T. </a:t>
            </a:r>
            <a:r>
              <a:rPr lang="fi-FI" sz="1100" dirty="0" err="1" smtClean="0"/>
              <a:t>Hu</a:t>
            </a:r>
            <a:r>
              <a:rPr lang="fi-FI" sz="1100" dirty="0" smtClean="0"/>
              <a:t>, W. Luo, M. Z. Sun, </a:t>
            </a:r>
            <a:r>
              <a:rPr lang="en-US" sz="1100" dirty="0" smtClean="0"/>
              <a:t>Y.W. Zhang, Y. Zhang </a:t>
            </a:r>
            <a:r>
              <a:rPr lang="en-US" sz="1100" i="1" dirty="0" smtClean="0">
                <a:solidFill>
                  <a:srgbClr val="008000"/>
                </a:solidFill>
              </a:rPr>
              <a:t>(Lanzhou University, Lanzhou, P. R. China)</a:t>
            </a:r>
          </a:p>
          <a:p>
            <a:pPr>
              <a:buNone/>
            </a:pPr>
            <a:r>
              <a:rPr lang="en-US" sz="1100" dirty="0" smtClean="0"/>
              <a:t>T. </a:t>
            </a:r>
            <a:r>
              <a:rPr lang="en-US" sz="1100" dirty="0" err="1" smtClean="0"/>
              <a:t>Holmstrom</a:t>
            </a:r>
            <a:r>
              <a:rPr lang="en-US" sz="1100" dirty="0" smtClean="0"/>
              <a:t> </a:t>
            </a:r>
            <a:r>
              <a:rPr lang="en-US" sz="1100" i="1" dirty="0" smtClean="0">
                <a:solidFill>
                  <a:srgbClr val="008000"/>
                </a:solidFill>
              </a:rPr>
              <a:t>(Longwood University, Farmville, VA)</a:t>
            </a:r>
          </a:p>
          <a:p>
            <a:pPr>
              <a:buNone/>
            </a:pPr>
            <a:r>
              <a:rPr lang="en-US" sz="1100" dirty="0" smtClean="0"/>
              <a:t>J. Huang, X. Jiang </a:t>
            </a:r>
            <a:r>
              <a:rPr lang="en-US" sz="1100" i="1" dirty="0" smtClean="0">
                <a:solidFill>
                  <a:srgbClr val="008000"/>
                </a:solidFill>
              </a:rPr>
              <a:t>(</a:t>
            </a:r>
            <a:r>
              <a:rPr lang="es-ES" sz="1100" i="1" dirty="0" smtClean="0">
                <a:solidFill>
                  <a:srgbClr val="008000"/>
                </a:solidFill>
              </a:rPr>
              <a:t>Los Alamos National Laboratory, Los Alamos, NM)</a:t>
            </a:r>
          </a:p>
          <a:p>
            <a:pPr>
              <a:buNone/>
            </a:pPr>
            <a:r>
              <a:rPr lang="nn-NO" sz="1100" dirty="0" smtClean="0"/>
              <a:t>J. </a:t>
            </a:r>
            <a:r>
              <a:rPr lang="nn-NO" sz="1100" dirty="0" err="1" smtClean="0"/>
              <a:t>Dunne</a:t>
            </a:r>
            <a:r>
              <a:rPr lang="nn-NO" sz="1100" dirty="0" smtClean="0"/>
              <a:t>, D. Dutta, A. </a:t>
            </a:r>
            <a:r>
              <a:rPr lang="nn-NO" sz="1100" dirty="0" err="1" smtClean="0"/>
              <a:t>Narayan</a:t>
            </a:r>
            <a:r>
              <a:rPr lang="nn-NO" sz="1100" dirty="0" smtClean="0"/>
              <a:t>, L. </a:t>
            </a:r>
            <a:r>
              <a:rPr lang="nn-NO" sz="1100" dirty="0" err="1" smtClean="0"/>
              <a:t>Ndukum</a:t>
            </a:r>
            <a:r>
              <a:rPr lang="nn-NO" sz="1100" dirty="0" smtClean="0"/>
              <a:t>, </a:t>
            </a:r>
            <a:r>
              <a:rPr lang="it-IT" sz="1100" dirty="0" smtClean="0"/>
              <a:t>M. </a:t>
            </a:r>
            <a:r>
              <a:rPr lang="it-IT" sz="1100" dirty="0" err="1" smtClean="0"/>
              <a:t>Shabestari</a:t>
            </a:r>
            <a:r>
              <a:rPr lang="it-IT" sz="1100" dirty="0" smtClean="0"/>
              <a:t>, A. </a:t>
            </a:r>
            <a:r>
              <a:rPr lang="it-IT" sz="1100" dirty="0" err="1" smtClean="0"/>
              <a:t>Subedi</a:t>
            </a:r>
            <a:r>
              <a:rPr lang="it-IT" sz="1100" dirty="0" smtClean="0"/>
              <a:t>, L. </a:t>
            </a:r>
            <a:r>
              <a:rPr lang="it-IT" sz="1100" dirty="0" err="1" smtClean="0"/>
              <a:t>Ye</a:t>
            </a:r>
            <a:r>
              <a:rPr lang="it-IT" sz="1100" dirty="0" smtClean="0"/>
              <a:t> </a:t>
            </a:r>
            <a:r>
              <a:rPr lang="it-IT" sz="1100" i="1" dirty="0" smtClean="0">
                <a:solidFill>
                  <a:srgbClr val="008000"/>
                </a:solidFill>
              </a:rPr>
              <a:t>(</a:t>
            </a:r>
            <a:r>
              <a:rPr lang="en-US" sz="1100" i="1" dirty="0" smtClean="0">
                <a:solidFill>
                  <a:srgbClr val="008000"/>
                </a:solidFill>
              </a:rPr>
              <a:t>Mississippi State University, Mississippi State, MS)</a:t>
            </a:r>
          </a:p>
          <a:p>
            <a:pPr>
              <a:buNone/>
            </a:pPr>
            <a:r>
              <a:rPr lang="it-IT" sz="1100" dirty="0" smtClean="0"/>
              <a:t>E. </a:t>
            </a:r>
            <a:r>
              <a:rPr lang="it-IT" sz="1100" dirty="0" err="1" smtClean="0"/>
              <a:t>Cisbani</a:t>
            </a:r>
            <a:r>
              <a:rPr lang="it-IT" sz="1100" dirty="0" smtClean="0"/>
              <a:t>, A. d. Dotto, S. </a:t>
            </a:r>
            <a:r>
              <a:rPr lang="it-IT" sz="1100" dirty="0" err="1" smtClean="0"/>
              <a:t>Frullani</a:t>
            </a:r>
            <a:r>
              <a:rPr lang="it-IT" sz="1100" dirty="0" smtClean="0"/>
              <a:t>, F. Garibaldi </a:t>
            </a:r>
            <a:r>
              <a:rPr lang="it-IT" sz="1100" i="1" dirty="0" smtClean="0">
                <a:solidFill>
                  <a:srgbClr val="FF0000"/>
                </a:solidFill>
              </a:rPr>
              <a:t>(</a:t>
            </a:r>
            <a:r>
              <a:rPr lang="en-US" sz="1100" i="1" dirty="0" smtClean="0">
                <a:solidFill>
                  <a:srgbClr val="FF0000"/>
                </a:solidFill>
              </a:rPr>
              <a:t>INFN-Roma and </a:t>
            </a:r>
            <a:r>
              <a:rPr lang="en-US" sz="1100" i="1" dirty="0" err="1" smtClean="0">
                <a:solidFill>
                  <a:srgbClr val="FF0000"/>
                </a:solidFill>
              </a:rPr>
              <a:t>gruppo</a:t>
            </a:r>
            <a:r>
              <a:rPr lang="en-US" sz="1100" i="1" dirty="0" smtClean="0">
                <a:solidFill>
                  <a:srgbClr val="FF0000"/>
                </a:solidFill>
              </a:rPr>
              <a:t> </a:t>
            </a:r>
            <a:r>
              <a:rPr lang="en-US" sz="1100" i="1" dirty="0" err="1" smtClean="0">
                <a:solidFill>
                  <a:srgbClr val="FF0000"/>
                </a:solidFill>
              </a:rPr>
              <a:t>collegato</a:t>
            </a:r>
            <a:r>
              <a:rPr lang="en-US" sz="1100" i="1" dirty="0" smtClean="0">
                <a:solidFill>
                  <a:srgbClr val="FF0000"/>
                </a:solidFill>
              </a:rPr>
              <a:t> </a:t>
            </a:r>
            <a:r>
              <a:rPr lang="en-US" sz="1100" i="1" dirty="0" err="1" smtClean="0">
                <a:solidFill>
                  <a:srgbClr val="FF0000"/>
                </a:solidFill>
              </a:rPr>
              <a:t>Sanitá</a:t>
            </a:r>
            <a:r>
              <a:rPr lang="en-US" sz="1100" i="1" dirty="0" smtClean="0">
                <a:solidFill>
                  <a:srgbClr val="FF0000"/>
                </a:solidFill>
              </a:rPr>
              <a:t> and Italian National Institute of Health, Rome, Italy)</a:t>
            </a:r>
          </a:p>
          <a:p>
            <a:pPr>
              <a:buNone/>
            </a:pPr>
            <a:r>
              <a:rPr lang="en-US" sz="1100" dirty="0" smtClean="0"/>
              <a:t>M. </a:t>
            </a:r>
            <a:r>
              <a:rPr lang="en-US" sz="1100" dirty="0" err="1" smtClean="0">
                <a:solidFill>
                  <a:srgbClr val="008000"/>
                </a:solidFill>
              </a:rPr>
              <a:t>Capogni</a:t>
            </a:r>
            <a:r>
              <a:rPr lang="en-US" sz="1100" dirty="0" smtClean="0">
                <a:solidFill>
                  <a:srgbClr val="008000"/>
                </a:solidFill>
              </a:rPr>
              <a:t> </a:t>
            </a:r>
            <a:r>
              <a:rPr lang="en-US" sz="1100" i="1" dirty="0" smtClean="0">
                <a:solidFill>
                  <a:srgbClr val="008000"/>
                </a:solidFill>
              </a:rPr>
              <a:t>(</a:t>
            </a:r>
            <a:r>
              <a:rPr lang="it-IT" sz="1100" i="1" dirty="0" err="1" smtClean="0">
                <a:solidFill>
                  <a:srgbClr val="008000"/>
                </a:solidFill>
              </a:rPr>
              <a:t>INFN-Roma</a:t>
            </a:r>
            <a:r>
              <a:rPr lang="it-IT" sz="1100" i="1" dirty="0" smtClean="0">
                <a:solidFill>
                  <a:srgbClr val="008000"/>
                </a:solidFill>
              </a:rPr>
              <a:t> and gruppo collegato </a:t>
            </a:r>
            <a:r>
              <a:rPr lang="it-IT" sz="1100" i="1" dirty="0" err="1" smtClean="0">
                <a:solidFill>
                  <a:srgbClr val="008000"/>
                </a:solidFill>
              </a:rPr>
              <a:t>Sanit</a:t>
            </a:r>
            <a:r>
              <a:rPr lang="en-US" sz="1100" i="1" dirty="0" err="1" smtClean="0">
                <a:solidFill>
                  <a:srgbClr val="008000"/>
                </a:solidFill>
              </a:rPr>
              <a:t>á</a:t>
            </a:r>
            <a:r>
              <a:rPr lang="it-IT" sz="1100" i="1" dirty="0" smtClean="0">
                <a:solidFill>
                  <a:srgbClr val="008000"/>
                </a:solidFill>
              </a:rPr>
              <a:t> and ENEA Casaccia, </a:t>
            </a:r>
            <a:r>
              <a:rPr lang="it-IT" sz="1100" i="1" dirty="0" err="1" smtClean="0">
                <a:solidFill>
                  <a:srgbClr val="008000"/>
                </a:solidFill>
              </a:rPr>
              <a:t>Rome</a:t>
            </a:r>
            <a:r>
              <a:rPr lang="it-IT" sz="1100" i="1" dirty="0" smtClean="0">
                <a:solidFill>
                  <a:srgbClr val="008000"/>
                </a:solidFill>
              </a:rPr>
              <a:t>, </a:t>
            </a:r>
            <a:r>
              <a:rPr lang="en-US" sz="1100" i="1" dirty="0" smtClean="0">
                <a:solidFill>
                  <a:srgbClr val="008000"/>
                </a:solidFill>
              </a:rPr>
              <a:t>Italy)</a:t>
            </a:r>
          </a:p>
          <a:p>
            <a:pPr>
              <a:buNone/>
            </a:pPr>
            <a:r>
              <a:rPr lang="it-IT" sz="1100" dirty="0" smtClean="0"/>
              <a:t>V. Bellini, A. </a:t>
            </a:r>
            <a:r>
              <a:rPr lang="it-IT" sz="1100" dirty="0" err="1" smtClean="0"/>
              <a:t>Giusa</a:t>
            </a:r>
            <a:r>
              <a:rPr lang="it-IT" sz="1100" dirty="0" smtClean="0"/>
              <a:t>, F. </a:t>
            </a:r>
            <a:r>
              <a:rPr lang="it-IT" sz="1100" dirty="0" err="1" smtClean="0"/>
              <a:t>Mammoliti</a:t>
            </a:r>
            <a:r>
              <a:rPr lang="it-IT" sz="1100" dirty="0" smtClean="0"/>
              <a:t>, G. Russo, M. L. Sperduto, C. M. </a:t>
            </a:r>
            <a:r>
              <a:rPr lang="it-IT" sz="1100" dirty="0" err="1" smtClean="0"/>
              <a:t>Sutera</a:t>
            </a:r>
            <a:r>
              <a:rPr lang="it-IT" sz="1100" dirty="0" smtClean="0"/>
              <a:t> </a:t>
            </a:r>
            <a:r>
              <a:rPr lang="it-IT" sz="1100" i="1" dirty="0" smtClean="0">
                <a:solidFill>
                  <a:srgbClr val="FF0000"/>
                </a:solidFill>
              </a:rPr>
              <a:t>(</a:t>
            </a:r>
            <a:r>
              <a:rPr lang="it-IT" sz="1100" i="1" dirty="0" err="1" smtClean="0">
                <a:solidFill>
                  <a:srgbClr val="FF0000"/>
                </a:solidFill>
              </a:rPr>
              <a:t>INFN-Sezione</a:t>
            </a:r>
            <a:r>
              <a:rPr lang="it-IT" sz="1100" i="1" dirty="0" smtClean="0">
                <a:solidFill>
                  <a:srgbClr val="FF0000"/>
                </a:solidFill>
              </a:rPr>
              <a:t> di Catania, Catania, Italy)</a:t>
            </a:r>
          </a:p>
          <a:p>
            <a:pPr>
              <a:buNone/>
            </a:pPr>
            <a:r>
              <a:rPr lang="de-DE" sz="1100" dirty="0" smtClean="0"/>
              <a:t>D. Y. Chen, X. R. Chen, J. He, R. Wang, H. R. Yang, P. M. Zhang </a:t>
            </a:r>
            <a:r>
              <a:rPr lang="de-DE" sz="1100" i="1" dirty="0" smtClean="0">
                <a:solidFill>
                  <a:srgbClr val="FF0000"/>
                </a:solidFill>
              </a:rPr>
              <a:t>(</a:t>
            </a:r>
            <a:r>
              <a:rPr lang="en-US" sz="1100" i="1" dirty="0" smtClean="0">
                <a:solidFill>
                  <a:srgbClr val="FF0000"/>
                </a:solidFill>
              </a:rPr>
              <a:t>Institute of Modern Physics, Lanzhou, P. R. China)</a:t>
            </a:r>
          </a:p>
          <a:p>
            <a:pPr>
              <a:buNone/>
            </a:pPr>
            <a:r>
              <a:rPr lang="en-US" sz="1100" dirty="0" smtClean="0"/>
              <a:t>C. E. </a:t>
            </a:r>
            <a:r>
              <a:rPr lang="en-US" sz="1100" dirty="0" smtClean="0">
                <a:solidFill>
                  <a:srgbClr val="008000"/>
                </a:solidFill>
              </a:rPr>
              <a:t>Hyde</a:t>
            </a:r>
            <a:r>
              <a:rPr lang="en-US" sz="1100" i="1" dirty="0" smtClean="0">
                <a:solidFill>
                  <a:srgbClr val="008000"/>
                </a:solidFill>
              </a:rPr>
              <a:t> (Old Dominion University, Hampton, VA)</a:t>
            </a:r>
          </a:p>
          <a:p>
            <a:pPr>
              <a:buNone/>
            </a:pPr>
            <a:r>
              <a:rPr lang="it-IT" sz="1100" dirty="0" smtClean="0"/>
              <a:t>L. </a:t>
            </a:r>
            <a:r>
              <a:rPr lang="it-IT" sz="1100" dirty="0" err="1" smtClean="0"/>
              <a:t>El</a:t>
            </a:r>
            <a:r>
              <a:rPr lang="it-IT" sz="1100" dirty="0" smtClean="0"/>
              <a:t> </a:t>
            </a:r>
            <a:r>
              <a:rPr lang="it-IT" sz="1100" dirty="0" err="1" smtClean="0"/>
              <a:t>Fassi</a:t>
            </a:r>
            <a:r>
              <a:rPr lang="it-IT" sz="1100" dirty="0" smtClean="0"/>
              <a:t>, R. </a:t>
            </a:r>
            <a:r>
              <a:rPr lang="it-IT" sz="1100" dirty="0" err="1" smtClean="0"/>
              <a:t>Gilman</a:t>
            </a:r>
            <a:r>
              <a:rPr lang="it-IT" sz="1100" dirty="0" smtClean="0"/>
              <a:t> </a:t>
            </a:r>
            <a:r>
              <a:rPr lang="it-IT" sz="1100" i="1" dirty="0" smtClean="0">
                <a:solidFill>
                  <a:srgbClr val="008000"/>
                </a:solidFill>
              </a:rPr>
              <a:t>(</a:t>
            </a:r>
            <a:r>
              <a:rPr lang="en-US" sz="1100" i="1" dirty="0" smtClean="0">
                <a:solidFill>
                  <a:srgbClr val="008000"/>
                </a:solidFill>
              </a:rPr>
              <a:t>Rutgers University, Piscataway, NJ)</a:t>
            </a:r>
          </a:p>
          <a:p>
            <a:pPr>
              <a:buNone/>
            </a:pPr>
            <a:r>
              <a:rPr lang="en-US" sz="1100" dirty="0" smtClean="0"/>
              <a:t>S. </a:t>
            </a:r>
            <a:r>
              <a:rPr lang="en-US" sz="1100" dirty="0" err="1" smtClean="0"/>
              <a:t>Choi</a:t>
            </a:r>
            <a:r>
              <a:rPr lang="en-US" sz="1100" dirty="0" smtClean="0"/>
              <a:t>, H. Kang, H. Kang, Y. Oh </a:t>
            </a:r>
            <a:r>
              <a:rPr lang="en-US" sz="1100" i="1" dirty="0" smtClean="0">
                <a:solidFill>
                  <a:srgbClr val="008000"/>
                </a:solidFill>
              </a:rPr>
              <a:t>(Seoul National University, Seoul, Korea)</a:t>
            </a:r>
          </a:p>
          <a:p>
            <a:pPr>
              <a:buNone/>
            </a:pPr>
            <a:r>
              <a:rPr lang="en-US" sz="1100" dirty="0" smtClean="0"/>
              <a:t>P. Souder and R. Holmes </a:t>
            </a:r>
            <a:r>
              <a:rPr lang="en-US" sz="1100" i="1" dirty="0" smtClean="0">
                <a:solidFill>
                  <a:srgbClr val="008000"/>
                </a:solidFill>
              </a:rPr>
              <a:t>(Syracuse University, Syracuse, NY)</a:t>
            </a:r>
          </a:p>
          <a:p>
            <a:pPr>
              <a:buNone/>
            </a:pPr>
            <a:r>
              <a:rPr lang="en-US" sz="1100" dirty="0" smtClean="0"/>
              <a:t>W. Armstrong, A. </a:t>
            </a:r>
            <a:r>
              <a:rPr lang="en-US" sz="1100" dirty="0" err="1" smtClean="0"/>
              <a:t>Blomberg</a:t>
            </a:r>
            <a:r>
              <a:rPr lang="en-US" sz="1100" dirty="0" smtClean="0"/>
              <a:t>, D. Flay, E. </a:t>
            </a:r>
            <a:r>
              <a:rPr lang="en-US" sz="1100" dirty="0" err="1" smtClean="0"/>
              <a:t>Fuchey</a:t>
            </a:r>
            <a:r>
              <a:rPr lang="en-US" sz="1100" dirty="0" smtClean="0"/>
              <a:t>, M. </a:t>
            </a:r>
            <a:r>
              <a:rPr lang="en-US" sz="1100" dirty="0" err="1" smtClean="0"/>
              <a:t>Paolone</a:t>
            </a:r>
            <a:r>
              <a:rPr lang="en-US" sz="1100" dirty="0" smtClean="0"/>
              <a:t>, N. </a:t>
            </a:r>
            <a:r>
              <a:rPr lang="en-US" sz="1100" dirty="0" err="1" smtClean="0"/>
              <a:t>Sparveris</a:t>
            </a:r>
            <a:r>
              <a:rPr lang="en-US" sz="1100" dirty="0" smtClean="0"/>
              <a:t> </a:t>
            </a:r>
            <a:r>
              <a:rPr lang="en-US" sz="1100" i="1" dirty="0" smtClean="0">
                <a:solidFill>
                  <a:srgbClr val="0070C0"/>
                </a:solidFill>
              </a:rPr>
              <a:t>(Co-spokesperson)</a:t>
            </a:r>
            <a:r>
              <a:rPr lang="en-US" sz="1100" dirty="0" smtClean="0"/>
              <a:t>, </a:t>
            </a:r>
            <a:r>
              <a:rPr lang="it-IT" sz="1100" dirty="0" err="1" smtClean="0"/>
              <a:t>Z.-E.</a:t>
            </a:r>
            <a:r>
              <a:rPr lang="it-IT" sz="1100" dirty="0" smtClean="0"/>
              <a:t> Meziani </a:t>
            </a:r>
            <a:r>
              <a:rPr lang="it-IT" sz="1100" i="1" dirty="0" smtClean="0">
                <a:solidFill>
                  <a:srgbClr val="0070C0"/>
                </a:solidFill>
              </a:rPr>
              <a:t>(</a:t>
            </a:r>
            <a:r>
              <a:rPr lang="it-IT" sz="1100" i="1" dirty="0" err="1" smtClean="0">
                <a:solidFill>
                  <a:srgbClr val="0070C0"/>
                </a:solidFill>
              </a:rPr>
              <a:t>Co-spokesperson</a:t>
            </a:r>
            <a:r>
              <a:rPr lang="it-IT" sz="1100" i="1" dirty="0" smtClean="0">
                <a:solidFill>
                  <a:srgbClr val="0070C0"/>
                </a:solidFill>
              </a:rPr>
              <a:t>/</a:t>
            </a:r>
            <a:r>
              <a:rPr lang="it-IT" sz="1100" i="1" dirty="0" err="1" smtClean="0">
                <a:solidFill>
                  <a:srgbClr val="0070C0"/>
                </a:solidFill>
              </a:rPr>
              <a:t>Contact</a:t>
            </a:r>
            <a:r>
              <a:rPr lang="it-IT" sz="1100" i="1" dirty="0" smtClean="0">
                <a:solidFill>
                  <a:srgbClr val="0070C0"/>
                </a:solidFill>
              </a:rPr>
              <a:t>)</a:t>
            </a:r>
            <a:r>
              <a:rPr lang="it-IT" sz="1100" dirty="0" smtClean="0"/>
              <a:t>, M. </a:t>
            </a:r>
            <a:r>
              <a:rPr lang="it-IT" sz="1100" dirty="0" err="1" smtClean="0"/>
              <a:t>Posik</a:t>
            </a:r>
            <a:r>
              <a:rPr lang="it-IT" sz="1100" dirty="0" smtClean="0"/>
              <a:t>, E. </a:t>
            </a:r>
            <a:r>
              <a:rPr lang="it-IT" sz="1100" dirty="0" err="1" smtClean="0"/>
              <a:t>Schulte</a:t>
            </a:r>
            <a:r>
              <a:rPr lang="it-IT" sz="1100" dirty="0" smtClean="0"/>
              <a:t> </a:t>
            </a:r>
            <a:r>
              <a:rPr lang="it-IT" sz="1100" i="1" dirty="0" smtClean="0">
                <a:solidFill>
                  <a:srgbClr val="008000"/>
                </a:solidFill>
              </a:rPr>
              <a:t>(</a:t>
            </a:r>
            <a:r>
              <a:rPr lang="en-US" sz="1100" i="1" dirty="0" smtClean="0">
                <a:solidFill>
                  <a:srgbClr val="008000"/>
                </a:solidFill>
              </a:rPr>
              <a:t>Temple University, Philadelphia, PA)</a:t>
            </a:r>
          </a:p>
          <a:p>
            <a:pPr>
              <a:buNone/>
            </a:pPr>
            <a:r>
              <a:rPr lang="en-US" sz="1100" dirty="0" smtClean="0"/>
              <a:t>K. Kumar, J. </a:t>
            </a:r>
            <a:r>
              <a:rPr lang="en-US" sz="1100" dirty="0" err="1" smtClean="0"/>
              <a:t>Mammei</a:t>
            </a:r>
            <a:r>
              <a:rPr lang="en-US" sz="1100" dirty="0" smtClean="0"/>
              <a:t>, S. Riordan </a:t>
            </a:r>
            <a:r>
              <a:rPr lang="en-US" sz="1100" i="1" dirty="0" smtClean="0">
                <a:solidFill>
                  <a:srgbClr val="008000"/>
                </a:solidFill>
              </a:rPr>
              <a:t>(University of Massachusetts, Amherst, MA)</a:t>
            </a:r>
          </a:p>
          <a:p>
            <a:pPr>
              <a:buNone/>
            </a:pPr>
            <a:r>
              <a:rPr lang="en-US" sz="1100" dirty="0" smtClean="0"/>
              <a:t>T. </a:t>
            </a:r>
            <a:r>
              <a:rPr lang="en-US" sz="1100" dirty="0" err="1" smtClean="0"/>
              <a:t>Badman</a:t>
            </a:r>
            <a:r>
              <a:rPr lang="en-US" sz="1100" dirty="0" smtClean="0"/>
              <a:t>, S. K. Phillips, K. </a:t>
            </a:r>
            <a:r>
              <a:rPr lang="en-US" sz="1100" dirty="0" err="1" smtClean="0"/>
              <a:t>Slifer</a:t>
            </a:r>
            <a:r>
              <a:rPr lang="en-US" sz="1100" dirty="0" smtClean="0"/>
              <a:t>, R. Zielinski </a:t>
            </a:r>
            <a:r>
              <a:rPr lang="en-US" sz="1100" i="1" dirty="0" smtClean="0">
                <a:solidFill>
                  <a:srgbClr val="008000"/>
                </a:solidFill>
              </a:rPr>
              <a:t>(University of New Hampshire, Durham, NH)</a:t>
            </a:r>
          </a:p>
          <a:p>
            <a:pPr>
              <a:buNone/>
            </a:pPr>
            <a:r>
              <a:rPr lang="en-US" sz="1100" dirty="0" smtClean="0"/>
              <a:t>H. </a:t>
            </a:r>
            <a:r>
              <a:rPr lang="en-US" sz="1100" dirty="0" err="1" smtClean="0"/>
              <a:t>Badhdasaryan</a:t>
            </a:r>
            <a:r>
              <a:rPr lang="en-US" sz="1100" dirty="0" smtClean="0"/>
              <a:t>, G. D. Cates, M. Dalton, D. Day, D. Keller, V. V. </a:t>
            </a:r>
            <a:r>
              <a:rPr lang="en-US" sz="1100" dirty="0" err="1" smtClean="0"/>
              <a:t>Nelyubin</a:t>
            </a:r>
            <a:r>
              <a:rPr lang="en-US" sz="1100" dirty="0" smtClean="0"/>
              <a:t>, K. </a:t>
            </a:r>
            <a:r>
              <a:rPr lang="en-US" sz="1100" dirty="0" err="1" smtClean="0"/>
              <a:t>Paschke</a:t>
            </a:r>
            <a:r>
              <a:rPr lang="en-US" sz="1100" dirty="0" smtClean="0"/>
              <a:t>, A. Tobias, Z. W. Zhao </a:t>
            </a:r>
            <a:r>
              <a:rPr lang="en-US" sz="1100" i="1" dirty="0" smtClean="0">
                <a:solidFill>
                  <a:srgbClr val="0070C0"/>
                </a:solidFill>
              </a:rPr>
              <a:t>(Co-spokesperson)</a:t>
            </a:r>
            <a:r>
              <a:rPr lang="en-US" sz="1100" dirty="0" smtClean="0"/>
              <a:t>, X. </a:t>
            </a:r>
            <a:r>
              <a:rPr lang="en-US" sz="1100" dirty="0" err="1" smtClean="0"/>
              <a:t>Zheng</a:t>
            </a:r>
            <a:r>
              <a:rPr lang="en-US" sz="1100" dirty="0" smtClean="0"/>
              <a:t> </a:t>
            </a:r>
            <a:r>
              <a:rPr lang="en-US" sz="1100" i="1" dirty="0" smtClean="0">
                <a:solidFill>
                  <a:srgbClr val="008000"/>
                </a:solidFill>
              </a:rPr>
              <a:t>(University of Virginia, Charlottesville, VA)</a:t>
            </a:r>
          </a:p>
          <a:p>
            <a:pPr>
              <a:buNone/>
            </a:pPr>
            <a:r>
              <a:rPr lang="en-US" sz="1100" dirty="0" smtClean="0"/>
              <a:t>F. R. </a:t>
            </a:r>
            <a:r>
              <a:rPr lang="en-US" sz="1100" dirty="0" err="1" smtClean="0"/>
              <a:t>Wesselmann</a:t>
            </a:r>
            <a:r>
              <a:rPr lang="en-US" sz="1100" dirty="0" smtClean="0"/>
              <a:t> </a:t>
            </a:r>
            <a:r>
              <a:rPr lang="en-US" sz="1100" i="1" dirty="0" smtClean="0">
                <a:solidFill>
                  <a:srgbClr val="008000"/>
                </a:solidFill>
              </a:rPr>
              <a:t>(Xavier University of Louisiana, New Orleans, LA)</a:t>
            </a:r>
            <a:endParaRPr lang="en-US" sz="1100" dirty="0">
              <a:solidFill>
                <a:srgbClr val="008000"/>
              </a:solidFill>
            </a:endParaRPr>
          </a:p>
        </p:txBody>
      </p:sp>
      <p:sp>
        <p:nvSpPr>
          <p:cNvPr id="9" name="Date Placeholder 8"/>
          <p:cNvSpPr>
            <a:spLocks noGrp="1"/>
          </p:cNvSpPr>
          <p:nvPr>
            <p:ph type="dt" sz="half" idx="10"/>
          </p:nvPr>
        </p:nvSpPr>
        <p:spPr/>
        <p:txBody>
          <a:bodyPr/>
          <a:lstStyle/>
          <a:p>
            <a:r>
              <a:rPr lang="en-US" smtClean="0"/>
              <a:t>07/08/12</a:t>
            </a:r>
            <a:endParaRPr lang="en-US"/>
          </a:p>
        </p:txBody>
      </p:sp>
      <p:sp>
        <p:nvSpPr>
          <p:cNvPr id="10" name="Slide Number Placeholder 9"/>
          <p:cNvSpPr>
            <a:spLocks noGrp="1"/>
          </p:cNvSpPr>
          <p:nvPr>
            <p:ph type="sldNum" sz="quarter" idx="12"/>
          </p:nvPr>
        </p:nvSpPr>
        <p:spPr/>
        <p:txBody>
          <a:bodyPr/>
          <a:lstStyle/>
          <a:p>
            <a:fld id="{05B56A2D-B9AA-9D47-A6A7-53D1638EA1C5}" type="slidenum">
              <a:rPr lang="en-US" smtClean="0"/>
              <a:pPr/>
              <a:t>30</a:t>
            </a:fld>
            <a:endParaRPr lang="en-US"/>
          </a:p>
        </p:txBody>
      </p:sp>
      <p:sp>
        <p:nvSpPr>
          <p:cNvPr id="11" name="Footer Placeholder 10"/>
          <p:cNvSpPr>
            <a:spLocks noGrp="1"/>
          </p:cNvSpPr>
          <p:nvPr>
            <p:ph type="ftr" sz="quarter" idx="11"/>
          </p:nvPr>
        </p:nvSpPr>
        <p:spPr/>
        <p:txBody>
          <a:bodyPr/>
          <a:lstStyle/>
          <a:p>
            <a:r>
              <a:rPr lang="en-US" smtClean="0"/>
              <a:t>SoLID Collaboration Meeting, Newport News</a:t>
            </a:r>
            <a:endParaRPr lang="en-US"/>
          </a:p>
        </p:txBody>
      </p:sp>
      <p:pic>
        <p:nvPicPr>
          <p:cNvPr id="12" name="Picture 11"/>
          <p:cNvPicPr>
            <a:picLocks noChangeAspect="1"/>
          </p:cNvPicPr>
          <p:nvPr/>
        </p:nvPicPr>
        <p:blipFill>
          <a:blip r:embed="rId2"/>
          <a:stretch>
            <a:fillRect/>
          </a:stretch>
        </p:blipFill>
        <p:spPr>
          <a:xfrm>
            <a:off x="8042276" y="39562"/>
            <a:ext cx="1101723" cy="1322510"/>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49275" y="952500"/>
            <a:ext cx="8042276" cy="5513668"/>
          </a:xfrm>
        </p:spPr>
        <p:txBody>
          <a:bodyPr>
            <a:normAutofit fontScale="40000" lnSpcReduction="20000"/>
          </a:bodyPr>
          <a:lstStyle/>
          <a:p>
            <a:r>
              <a:rPr lang="en-US" sz="4211" dirty="0" smtClean="0">
                <a:solidFill>
                  <a:srgbClr val="000090"/>
                </a:solidFill>
              </a:rPr>
              <a:t>Exploring and </a:t>
            </a:r>
            <a:r>
              <a:rPr lang="en-US" sz="4211" dirty="0" smtClean="0">
                <a:solidFill>
                  <a:srgbClr val="000090"/>
                </a:solidFill>
              </a:rPr>
              <a:t>understanding important </a:t>
            </a:r>
            <a:r>
              <a:rPr lang="en-US" sz="4211" dirty="0" smtClean="0">
                <a:solidFill>
                  <a:srgbClr val="000090"/>
                </a:solidFill>
              </a:rPr>
              <a:t>aspects of the strong regime of </a:t>
            </a:r>
            <a:r>
              <a:rPr lang="en-US" sz="4211" dirty="0" smtClean="0">
                <a:solidFill>
                  <a:srgbClr val="000090"/>
                </a:solidFill>
              </a:rPr>
              <a:t>QCD including the nucleon mass puzzle. </a:t>
            </a:r>
            <a:endParaRPr lang="en-US" sz="4211" dirty="0" smtClean="0">
              <a:solidFill>
                <a:srgbClr val="000090"/>
              </a:solidFill>
            </a:endParaRPr>
          </a:p>
          <a:p>
            <a:r>
              <a:rPr lang="en-US" sz="4211" dirty="0" smtClean="0">
                <a:solidFill>
                  <a:srgbClr val="000090"/>
                </a:solidFill>
              </a:rPr>
              <a:t>Strong </a:t>
            </a:r>
            <a:r>
              <a:rPr lang="en-US" sz="4211" dirty="0" err="1" smtClean="0">
                <a:solidFill>
                  <a:srgbClr val="000090"/>
                </a:solidFill>
              </a:rPr>
              <a:t>gluonic</a:t>
            </a:r>
            <a:r>
              <a:rPr lang="en-US" sz="4211" dirty="0" smtClean="0">
                <a:solidFill>
                  <a:srgbClr val="000090"/>
                </a:solidFill>
              </a:rPr>
              <a:t> interaction between two color neutral objects           and  </a:t>
            </a:r>
          </a:p>
          <a:p>
            <a:r>
              <a:rPr lang="en-US" sz="4211" dirty="0" smtClean="0">
                <a:solidFill>
                  <a:srgbClr val="000090"/>
                </a:solidFill>
              </a:rPr>
              <a:t>Uses          to probe color fields </a:t>
            </a:r>
            <a:r>
              <a:rPr lang="en-US" sz="4211" i="1" dirty="0" smtClean="0">
                <a:solidFill>
                  <a:srgbClr val="000090"/>
                </a:solidFill>
              </a:rPr>
              <a:t>in</a:t>
            </a:r>
            <a:r>
              <a:rPr lang="en-US" sz="4211" dirty="0" smtClean="0">
                <a:solidFill>
                  <a:srgbClr val="000090"/>
                </a:solidFill>
              </a:rPr>
              <a:t> the nucleon (minimal quark exchange)</a:t>
            </a:r>
          </a:p>
          <a:p>
            <a:r>
              <a:rPr lang="en-US" sz="4211" dirty="0" smtClean="0">
                <a:solidFill>
                  <a:srgbClr val="000090"/>
                </a:solidFill>
              </a:rPr>
              <a:t>Test the production mechanism of           in a nucleon</a:t>
            </a:r>
          </a:p>
          <a:p>
            <a:r>
              <a:rPr lang="en-US" sz="4211" dirty="0" smtClean="0">
                <a:solidFill>
                  <a:srgbClr val="000090"/>
                </a:solidFill>
              </a:rPr>
              <a:t>Probes an important quantity in the description of the mass of the nucleon, namely the conformal (trace) anomaly of low energy interaction</a:t>
            </a:r>
            <a:endParaRPr lang="en-US" sz="4211" dirty="0" smtClean="0">
              <a:solidFill>
                <a:srgbClr val="000090"/>
              </a:solidFill>
            </a:endParaRPr>
          </a:p>
          <a:p>
            <a:pPr>
              <a:buNone/>
            </a:pPr>
            <a:endParaRPr lang="en-US" sz="4211" dirty="0" smtClean="0">
              <a:solidFill>
                <a:srgbClr val="000090"/>
              </a:solidFill>
            </a:endParaRPr>
          </a:p>
          <a:p>
            <a:pPr algn="ctr">
              <a:buNone/>
            </a:pPr>
            <a:r>
              <a:rPr lang="en-US" sz="4211" dirty="0" smtClean="0">
                <a:solidFill>
                  <a:srgbClr val="000090"/>
                </a:solidFill>
              </a:rPr>
              <a:t>A </a:t>
            </a:r>
            <a:r>
              <a:rPr lang="en-US" sz="4211" dirty="0" smtClean="0">
                <a:solidFill>
                  <a:srgbClr val="000090"/>
                </a:solidFill>
              </a:rPr>
              <a:t>unique opportunity by exploring the </a:t>
            </a:r>
            <a:r>
              <a:rPr lang="en-US" sz="4211" dirty="0" smtClean="0">
                <a:solidFill>
                  <a:srgbClr val="FF00FF"/>
                </a:solidFill>
              </a:rPr>
              <a:t>threshold region </a:t>
            </a:r>
            <a:r>
              <a:rPr lang="en-US" sz="4211" dirty="0" smtClean="0">
                <a:solidFill>
                  <a:srgbClr val="000090"/>
                </a:solidFill>
              </a:rPr>
              <a:t>and  taking advantage of the high luminosity of CEBAF and the new energy reach namely 11 </a:t>
            </a:r>
            <a:r>
              <a:rPr lang="en-US" sz="4211" dirty="0" err="1" smtClean="0">
                <a:solidFill>
                  <a:srgbClr val="000090"/>
                </a:solidFill>
              </a:rPr>
              <a:t>GeV</a:t>
            </a:r>
            <a:r>
              <a:rPr lang="en-US" sz="4211" dirty="0" smtClean="0">
                <a:solidFill>
                  <a:srgbClr val="000090"/>
                </a:solidFill>
              </a:rPr>
              <a:t> </a:t>
            </a:r>
          </a:p>
          <a:p>
            <a:pPr algn="ctr">
              <a:buNone/>
            </a:pPr>
            <a:r>
              <a:rPr lang="en-US" sz="4211" dirty="0" smtClean="0">
                <a:solidFill>
                  <a:srgbClr val="000090"/>
                </a:solidFill>
              </a:rPr>
              <a:t>Future: Physics program likely </a:t>
            </a:r>
            <a:r>
              <a:rPr lang="en-US" sz="4211" smtClean="0">
                <a:solidFill>
                  <a:srgbClr val="000090"/>
                </a:solidFill>
              </a:rPr>
              <a:t>to expand</a:t>
            </a:r>
          </a:p>
          <a:p>
            <a:pPr algn="ctr">
              <a:buNone/>
            </a:pPr>
            <a:r>
              <a:rPr lang="en-US" sz="4211" dirty="0" smtClean="0">
                <a:solidFill>
                  <a:srgbClr val="000090"/>
                </a:solidFill>
              </a:rPr>
              <a:t> J/psi-Nucleus bound state</a:t>
            </a:r>
          </a:p>
          <a:p>
            <a:pPr algn="ctr">
              <a:buNone/>
            </a:pPr>
            <a:r>
              <a:rPr lang="en-US" sz="4211" dirty="0" smtClean="0">
                <a:solidFill>
                  <a:srgbClr val="000090"/>
                </a:solidFill>
              </a:rPr>
              <a:t>J/Psi propagation in nuclei                              </a:t>
            </a:r>
            <a:endParaRPr lang="en-US" sz="4211" dirty="0" smtClean="0">
              <a:solidFill>
                <a:srgbClr val="000090"/>
              </a:solidFill>
            </a:endParaRP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31</a:t>
            </a:fld>
            <a:endParaRPr lang="en-US"/>
          </a:p>
        </p:txBody>
      </p:sp>
      <p:pic>
        <p:nvPicPr>
          <p:cNvPr id="7" name="Picture 6"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350000" y="1670050"/>
            <a:ext cx="457200" cy="266700"/>
          </a:xfrm>
          <a:prstGeom prst="rect">
            <a:avLst/>
          </a:prstGeom>
        </p:spPr>
      </p:pic>
      <p:pic>
        <p:nvPicPr>
          <p:cNvPr id="8" name="Picture 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7258050" y="1663700"/>
            <a:ext cx="215900" cy="177800"/>
          </a:xfrm>
          <a:prstGeom prst="rect">
            <a:avLst/>
          </a:prstGeom>
        </p:spPr>
      </p:pic>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94758" y="2146300"/>
            <a:ext cx="457200" cy="266700"/>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025900" y="2590800"/>
            <a:ext cx="457200" cy="2667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962650" y="3244850"/>
            <a:ext cx="1003300" cy="2667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2815" y="2362200"/>
            <a:ext cx="8042276" cy="685800"/>
          </a:xfrm>
        </p:spPr>
        <p:txBody>
          <a:bodyPr/>
          <a:lstStyle/>
          <a:p>
            <a:r>
              <a:rPr lang="en-US" dirty="0" smtClean="0"/>
              <a:t>Backup slides</a:t>
            </a:r>
            <a:endParaRPr lang="en-US" dirty="0"/>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a:t>
            </a:r>
            <a:r>
              <a:rPr lang="en-US" dirty="0" err="1" smtClean="0"/>
              <a:t>SoLID-Jpsi</a:t>
            </a:r>
            <a:r>
              <a:rPr lang="en-US" dirty="0" smtClean="0"/>
              <a:t> Trigger</a:t>
            </a:r>
            <a:endParaRPr lang="en-US" dirty="0"/>
          </a:p>
        </p:txBody>
      </p:sp>
      <p:sp>
        <p:nvSpPr>
          <p:cNvPr id="5" name="Content Placeholder 4"/>
          <p:cNvSpPr>
            <a:spLocks noGrp="1"/>
          </p:cNvSpPr>
          <p:nvPr>
            <p:ph idx="1"/>
          </p:nvPr>
        </p:nvSpPr>
        <p:spPr/>
        <p:txBody>
          <a:bodyPr/>
          <a:lstStyle/>
          <a:p>
            <a:r>
              <a:rPr lang="en-US" dirty="0" smtClean="0"/>
              <a:t>Requirements:</a:t>
            </a:r>
          </a:p>
          <a:p>
            <a:pPr lvl="1"/>
            <a:r>
              <a:rPr lang="en-US" dirty="0" smtClean="0"/>
              <a:t>Satisfy electro-production (Triple coincidence trigger)</a:t>
            </a:r>
          </a:p>
          <a:p>
            <a:pPr lvl="1"/>
            <a:r>
              <a:rPr lang="en-US" dirty="0" smtClean="0"/>
              <a:t>Satisfy photo-production (Double coincidence of </a:t>
            </a:r>
            <a:r>
              <a:rPr lang="en-US" dirty="0" err="1" smtClean="0"/>
              <a:t>Jpsi</a:t>
            </a:r>
            <a:r>
              <a:rPr lang="en-US" dirty="0" smtClean="0"/>
              <a:t>)</a:t>
            </a:r>
          </a:p>
          <a:p>
            <a:pPr lvl="1"/>
            <a:r>
              <a:rPr lang="en-US" dirty="0" smtClean="0"/>
              <a:t>Try a double coincidence @ 100 ns</a:t>
            </a:r>
          </a:p>
        </p:txBody>
      </p:sp>
      <p:sp>
        <p:nvSpPr>
          <p:cNvPr id="6" name="Date Placeholder 5"/>
          <p:cNvSpPr>
            <a:spLocks noGrp="1"/>
          </p:cNvSpPr>
          <p:nvPr>
            <p:ph type="dt" sz="half" idx="10"/>
          </p:nvPr>
        </p:nvSpPr>
        <p:spPr/>
        <p:txBody>
          <a:bodyPr/>
          <a:lstStyle/>
          <a:p>
            <a:r>
              <a:rPr lang="en-US" smtClean="0"/>
              <a:t>07/08/12</a:t>
            </a:r>
            <a:endParaRPr lang="en-US"/>
          </a:p>
        </p:txBody>
      </p:sp>
      <p:sp>
        <p:nvSpPr>
          <p:cNvPr id="7" name="Slide Number Placeholder 6"/>
          <p:cNvSpPr>
            <a:spLocks noGrp="1"/>
          </p:cNvSpPr>
          <p:nvPr>
            <p:ph type="sldNum" sz="quarter" idx="12"/>
          </p:nvPr>
        </p:nvSpPr>
        <p:spPr/>
        <p:txBody>
          <a:bodyPr/>
          <a:lstStyle/>
          <a:p>
            <a:fld id="{05B56A2D-B9AA-9D47-A6A7-53D1638EA1C5}" type="slidenum">
              <a:rPr lang="en-US" smtClean="0"/>
              <a:pPr/>
              <a:t>33</a:t>
            </a:fld>
            <a:endParaRPr lang="en-US"/>
          </a:p>
        </p:txBody>
      </p:sp>
      <p:sp>
        <p:nvSpPr>
          <p:cNvPr id="8" name="Footer Placeholder 7"/>
          <p:cNvSpPr>
            <a:spLocks noGrp="1"/>
          </p:cNvSpPr>
          <p:nvPr>
            <p:ph type="ftr" sz="quarter" idx="11"/>
          </p:nvPr>
        </p:nvSpPr>
        <p:spPr/>
        <p:txBody>
          <a:bodyPr/>
          <a:lstStyle/>
          <a:p>
            <a:r>
              <a:rPr lang="en-US" smtClean="0"/>
              <a:t>SoLID Collaboration Meeting, Newport News</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7319138"/>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5157" y="27709"/>
            <a:ext cx="8229600" cy="1143000"/>
          </a:xfrm>
        </p:spPr>
        <p:txBody>
          <a:bodyPr/>
          <a:lstStyle/>
          <a:p>
            <a:r>
              <a:rPr lang="en-US" dirty="0" smtClean="0"/>
              <a:t>Triple Coincidence</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err="1" smtClean="0"/>
              <a:t>Jpsi</a:t>
            </a:r>
            <a:r>
              <a:rPr lang="en-US" dirty="0" smtClean="0"/>
              <a:t> electron:</a:t>
            </a:r>
          </a:p>
          <a:p>
            <a:pPr lvl="1"/>
            <a:r>
              <a:rPr lang="en-US" dirty="0" smtClean="0"/>
              <a:t>Large angle: &gt;2.5 </a:t>
            </a:r>
            <a:r>
              <a:rPr lang="en-US" dirty="0" err="1" smtClean="0"/>
              <a:t>GeV</a:t>
            </a:r>
            <a:endParaRPr lang="en-US" dirty="0" smtClean="0"/>
          </a:p>
          <a:p>
            <a:pPr lvl="1"/>
            <a:r>
              <a:rPr lang="en-US" dirty="0" smtClean="0"/>
              <a:t>Forward angle: &gt; 4.5 </a:t>
            </a:r>
            <a:r>
              <a:rPr lang="en-US" dirty="0" err="1" smtClean="0"/>
              <a:t>GeV</a:t>
            </a:r>
            <a:r>
              <a:rPr lang="en-US" dirty="0" smtClean="0"/>
              <a:t> </a:t>
            </a:r>
          </a:p>
          <a:p>
            <a:r>
              <a:rPr lang="en-US" dirty="0" smtClean="0"/>
              <a:t>Same for </a:t>
            </a:r>
            <a:r>
              <a:rPr lang="en-US" dirty="0" err="1" smtClean="0"/>
              <a:t>Jpsi</a:t>
            </a:r>
            <a:r>
              <a:rPr lang="en-US" dirty="0" smtClean="0"/>
              <a:t> positron. </a:t>
            </a:r>
          </a:p>
          <a:p>
            <a:r>
              <a:rPr lang="en-US" dirty="0" smtClean="0"/>
              <a:t>Double Coincidence (photo-production)</a:t>
            </a:r>
          </a:p>
          <a:p>
            <a:pPr lvl="1"/>
            <a:r>
              <a:rPr lang="en-US" dirty="0" smtClean="0"/>
              <a:t>Same threshold as above can be used. </a:t>
            </a:r>
          </a:p>
          <a:p>
            <a:r>
              <a:rPr lang="en-US" dirty="0" smtClean="0"/>
              <a:t>Now rate estimation: Nee next slide</a:t>
            </a:r>
            <a:endParaRPr lang="en-US" dirty="0"/>
          </a:p>
        </p:txBody>
      </p:sp>
      <p:sp>
        <p:nvSpPr>
          <p:cNvPr id="4" name="Date Placeholder 3"/>
          <p:cNvSpPr>
            <a:spLocks noGrp="1"/>
          </p:cNvSpPr>
          <p:nvPr>
            <p:ph type="dt" sz="half" idx="10"/>
          </p:nvPr>
        </p:nvSpPr>
        <p:spPr/>
        <p:txBody>
          <a:bodyPr/>
          <a:lstStyle/>
          <a:p>
            <a:r>
              <a:rPr lang="en-US" smtClean="0"/>
              <a:t>07/08/12</a:t>
            </a:r>
            <a:endParaRPr lang="en-US"/>
          </a:p>
        </p:txBody>
      </p:sp>
      <p:sp>
        <p:nvSpPr>
          <p:cNvPr id="5" name="Slide Number Placeholder 4"/>
          <p:cNvSpPr>
            <a:spLocks noGrp="1"/>
          </p:cNvSpPr>
          <p:nvPr>
            <p:ph type="sldNum" sz="quarter" idx="12"/>
          </p:nvPr>
        </p:nvSpPr>
        <p:spPr/>
        <p:txBody>
          <a:bodyPr/>
          <a:lstStyle/>
          <a:p>
            <a:fld id="{05B56A2D-B9AA-9D47-A6A7-53D1638EA1C5}" type="slidenum">
              <a:rPr lang="en-US" smtClean="0"/>
              <a:pPr/>
              <a:t>34</a:t>
            </a:fld>
            <a:endParaRPr lang="en-US"/>
          </a:p>
        </p:txBody>
      </p:sp>
      <p:sp>
        <p:nvSpPr>
          <p:cNvPr id="6" name="Footer Placeholder 5"/>
          <p:cNvSpPr>
            <a:spLocks noGrp="1"/>
          </p:cNvSpPr>
          <p:nvPr>
            <p:ph type="ftr" sz="quarter" idx="11"/>
          </p:nvPr>
        </p:nvSpPr>
        <p:spPr/>
        <p:txBody>
          <a:bodyPr/>
          <a:lstStyle/>
          <a:p>
            <a:r>
              <a:rPr lang="en-US" smtClean="0"/>
              <a:t>SoLID Collaboration Meeting, Newport News</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2388714"/>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 of Rates</a:t>
            </a:r>
            <a:endParaRPr lang="en-US" dirty="0"/>
          </a:p>
        </p:txBody>
      </p:sp>
      <p:sp>
        <p:nvSpPr>
          <p:cNvPr id="3" name="Content Placeholder 2"/>
          <p:cNvSpPr>
            <a:spLocks noGrp="1"/>
          </p:cNvSpPr>
          <p:nvPr>
            <p:ph idx="1"/>
          </p:nvPr>
        </p:nvSpPr>
        <p:spPr>
          <a:xfrm>
            <a:off x="609600" y="1066800"/>
            <a:ext cx="8229600" cy="5562600"/>
          </a:xfrm>
        </p:spPr>
        <p:txBody>
          <a:bodyPr>
            <a:normAutofit fontScale="85000" lnSpcReduction="20000"/>
          </a:bodyPr>
          <a:lstStyle/>
          <a:p>
            <a:r>
              <a:rPr lang="en-US" dirty="0" smtClean="0"/>
              <a:t>Large angle:</a:t>
            </a:r>
          </a:p>
          <a:p>
            <a:pPr lvl="1"/>
            <a:r>
              <a:rPr lang="en-US" dirty="0" smtClean="0"/>
              <a:t>Electron 35 kHz (2.5 </a:t>
            </a:r>
            <a:r>
              <a:rPr lang="en-US" dirty="0" err="1" smtClean="0"/>
              <a:t>GeV</a:t>
            </a:r>
            <a:r>
              <a:rPr lang="en-US" dirty="0" smtClean="0"/>
              <a:t> above)</a:t>
            </a:r>
          </a:p>
          <a:p>
            <a:pPr lvl="1"/>
            <a:r>
              <a:rPr lang="en-US" dirty="0" smtClean="0"/>
              <a:t>Hadron: 0.6 MHz (2.5 </a:t>
            </a:r>
            <a:r>
              <a:rPr lang="en-US" dirty="0" err="1" smtClean="0"/>
              <a:t>GeV</a:t>
            </a:r>
            <a:r>
              <a:rPr lang="en-US" dirty="0" smtClean="0"/>
              <a:t> above)</a:t>
            </a:r>
          </a:p>
          <a:p>
            <a:pPr lvl="1"/>
            <a:r>
              <a:rPr lang="en-US" dirty="0" smtClean="0"/>
              <a:t>Photon: 400 kHz:</a:t>
            </a:r>
          </a:p>
          <a:p>
            <a:r>
              <a:rPr lang="en-US" dirty="0" smtClean="0"/>
              <a:t>Forward Angle (&gt;4.5 </a:t>
            </a:r>
            <a:r>
              <a:rPr lang="en-US" dirty="0" err="1" smtClean="0"/>
              <a:t>GeV</a:t>
            </a:r>
            <a:r>
              <a:rPr lang="en-US" dirty="0" smtClean="0"/>
              <a:t>):</a:t>
            </a:r>
          </a:p>
          <a:p>
            <a:pPr lvl="1"/>
            <a:r>
              <a:rPr lang="en-US" dirty="0" smtClean="0"/>
              <a:t>Electron: 150 kHz</a:t>
            </a:r>
          </a:p>
          <a:p>
            <a:pPr lvl="1"/>
            <a:r>
              <a:rPr lang="en-US" dirty="0" smtClean="0"/>
              <a:t>Hadron: 0.2 MHz</a:t>
            </a:r>
          </a:p>
          <a:p>
            <a:pPr lvl="1"/>
            <a:r>
              <a:rPr lang="en-US" dirty="0" smtClean="0"/>
              <a:t>Photon:  120 kHz: </a:t>
            </a:r>
          </a:p>
          <a:p>
            <a:r>
              <a:rPr lang="en-US" dirty="0" smtClean="0"/>
              <a:t>Trigger: </a:t>
            </a:r>
          </a:p>
          <a:p>
            <a:pPr lvl="1"/>
            <a:r>
              <a:rPr lang="en-US" dirty="0" smtClean="0"/>
              <a:t>1 Large Angle * (1 Large angle or 1 forward angle)</a:t>
            </a:r>
          </a:p>
          <a:p>
            <a:pPr lvl="1"/>
            <a:r>
              <a:rPr lang="en-US" dirty="0" smtClean="0"/>
              <a:t>(435  +600./20.) e3* ( 435+600./20. + 150 + 120./20.+ 200./200.) e3 * 100e-9 = 29 kHz </a:t>
            </a:r>
          </a:p>
          <a:p>
            <a:pPr lvl="1"/>
            <a:r>
              <a:rPr lang="en-US" dirty="0" smtClean="0"/>
              <a:t>A 50 ns window can reduce this to 15 kHz</a:t>
            </a:r>
          </a:p>
          <a:p>
            <a:pPr lvl="1"/>
            <a:r>
              <a:rPr lang="en-US" dirty="0" smtClean="0"/>
              <a:t>A GEM pad readout </a:t>
            </a:r>
          </a:p>
          <a:p>
            <a:pPr lvl="1"/>
            <a:r>
              <a:rPr lang="en-US" dirty="0" smtClean="0"/>
              <a:t>Can be compared with 1 kHz rate for triple coincidence</a:t>
            </a:r>
            <a:endParaRPr lang="en-US" dirty="0"/>
          </a:p>
        </p:txBody>
      </p:sp>
      <p:sp>
        <p:nvSpPr>
          <p:cNvPr id="4" name="Date Placeholder 3"/>
          <p:cNvSpPr>
            <a:spLocks noGrp="1"/>
          </p:cNvSpPr>
          <p:nvPr>
            <p:ph type="dt" sz="half" idx="10"/>
          </p:nvPr>
        </p:nvSpPr>
        <p:spPr/>
        <p:txBody>
          <a:bodyPr/>
          <a:lstStyle/>
          <a:p>
            <a:r>
              <a:rPr lang="en-US" smtClean="0"/>
              <a:t>07/08/12</a:t>
            </a:r>
            <a:endParaRPr lang="en-US"/>
          </a:p>
        </p:txBody>
      </p:sp>
      <p:sp>
        <p:nvSpPr>
          <p:cNvPr id="5" name="Slide Number Placeholder 4"/>
          <p:cNvSpPr>
            <a:spLocks noGrp="1"/>
          </p:cNvSpPr>
          <p:nvPr>
            <p:ph type="sldNum" sz="quarter" idx="12"/>
          </p:nvPr>
        </p:nvSpPr>
        <p:spPr/>
        <p:txBody>
          <a:bodyPr/>
          <a:lstStyle/>
          <a:p>
            <a:fld id="{05B56A2D-B9AA-9D47-A6A7-53D1638EA1C5}"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SoLID Collaboration Meeting, Newport News</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7741294"/>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on B-H interference</a:t>
            </a:r>
            <a:endParaRPr lang="en-US" dirty="0"/>
          </a:p>
        </p:txBody>
      </p:sp>
      <p:sp>
        <p:nvSpPr>
          <p:cNvPr id="3" name="Content Placeholder 2"/>
          <p:cNvSpPr>
            <a:spLocks noGrp="1"/>
          </p:cNvSpPr>
          <p:nvPr>
            <p:ph idx="1"/>
          </p:nvPr>
        </p:nvSpPr>
        <p:spPr>
          <a:xfrm>
            <a:off x="457200" y="4800600"/>
            <a:ext cx="8229600" cy="1325563"/>
          </a:xfrm>
        </p:spPr>
        <p:txBody>
          <a:bodyPr>
            <a:normAutofit/>
          </a:bodyPr>
          <a:lstStyle/>
          <a:p>
            <a:r>
              <a:rPr lang="en-US" dirty="0" smtClean="0"/>
              <a:t>2-gluon interaction model. 2.1 k events in total. With angular separation included in the projection. </a:t>
            </a:r>
            <a:endParaRPr lang="en-US" dirty="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pic>
        <p:nvPicPr>
          <p:cNvPr id="6" name="Picture 5"/>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0271" y="1447800"/>
            <a:ext cx="4382930" cy="3149543"/>
          </a:xfrm>
          <a:prstGeom prst="rect">
            <a:avLst/>
          </a:prstGeom>
        </p:spPr>
      </p:pic>
      <p:pic>
        <p:nvPicPr>
          <p:cNvPr id="7" name="Content Placeholder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08780" y="1423039"/>
            <a:ext cx="4382930" cy="3149543"/>
          </a:xfrm>
          <a:prstGeom prst="rect">
            <a:avLst/>
          </a:prstGeom>
        </p:spPr>
      </p:pic>
      <p:sp>
        <p:nvSpPr>
          <p:cNvPr id="8" name="Date Placeholder 7"/>
          <p:cNvSpPr>
            <a:spLocks noGrp="1"/>
          </p:cNvSpPr>
          <p:nvPr>
            <p:ph type="dt" sz="half" idx="10"/>
          </p:nvPr>
        </p:nvSpPr>
        <p:spPr/>
        <p:txBody>
          <a:bodyPr/>
          <a:lstStyle/>
          <a:p>
            <a:r>
              <a:rPr lang="en-US" smtClean="0"/>
              <a:t>07/08/12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1833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76200"/>
            <a:ext cx="8229600" cy="914400"/>
          </a:xfrm>
        </p:spPr>
        <p:txBody>
          <a:bodyPr/>
          <a:lstStyle/>
          <a:p>
            <a:r>
              <a:rPr lang="en-US" dirty="0" smtClean="0"/>
              <a:t>Angular Coverage</a:t>
            </a:r>
            <a:endParaRPr lang="en-US" dirty="0"/>
          </a:p>
        </p:txBody>
      </p:sp>
      <p:sp>
        <p:nvSpPr>
          <p:cNvPr id="4" name="Content Placeholder 3"/>
          <p:cNvSpPr>
            <a:spLocks noGrp="1"/>
          </p:cNvSpPr>
          <p:nvPr>
            <p:ph sz="half" idx="2"/>
          </p:nvPr>
        </p:nvSpPr>
        <p:spPr>
          <a:xfrm>
            <a:off x="6172200" y="875852"/>
            <a:ext cx="3048000" cy="4525963"/>
          </a:xfrm>
        </p:spPr>
        <p:txBody>
          <a:bodyPr/>
          <a:lstStyle/>
          <a:p>
            <a:r>
              <a:rPr lang="en-US" dirty="0" smtClean="0"/>
              <a:t>Also good coverage of azimuthal angle of J/</a:t>
            </a:r>
            <a:r>
              <a:rPr lang="el-GR" dirty="0" smtClean="0"/>
              <a:t>ψ</a:t>
            </a:r>
            <a:r>
              <a:rPr lang="en-US" dirty="0" smtClean="0"/>
              <a:t> production angle due to 2</a:t>
            </a:r>
            <a:r>
              <a:rPr lang="el-GR" dirty="0" smtClean="0"/>
              <a:t>π</a:t>
            </a:r>
            <a:r>
              <a:rPr lang="en-US" dirty="0" smtClean="0"/>
              <a:t> azimuthal coverage in the lab frame.</a:t>
            </a:r>
            <a:endParaRPr lang="en-US" dirty="0"/>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
        <p:nvSpPr>
          <p:cNvPr id="7" name="TextBox 6"/>
          <p:cNvSpPr txBox="1"/>
          <p:nvPr/>
        </p:nvSpPr>
        <p:spPr>
          <a:xfrm>
            <a:off x="701797" y="5715000"/>
            <a:ext cx="7786742" cy="954107"/>
          </a:xfrm>
          <a:prstGeom prst="rect">
            <a:avLst/>
          </a:prstGeom>
          <a:solidFill>
            <a:srgbClr val="FFFF00"/>
          </a:solidFill>
          <a:ln w="38100">
            <a:solidFill>
              <a:schemeClr val="tx1"/>
            </a:solidFill>
          </a:ln>
        </p:spPr>
        <p:txBody>
          <a:bodyPr wrap="square" rtlCol="0">
            <a:spAutoFit/>
          </a:bodyPr>
          <a:lstStyle/>
          <a:p>
            <a:pPr algn="ctr"/>
            <a:r>
              <a:rPr lang="en-US" sz="2800" dirty="0" smtClean="0"/>
              <a:t>One can study the J/</a:t>
            </a:r>
            <a:r>
              <a:rPr lang="el-GR" sz="2800" dirty="0" smtClean="0"/>
              <a:t>Ψ</a:t>
            </a:r>
            <a:r>
              <a:rPr lang="en-US" sz="2800" dirty="0" smtClean="0"/>
              <a:t> Decay Distributions at different kinematics</a:t>
            </a:r>
            <a:r>
              <a:rPr lang="en-US" dirty="0" smtClean="0"/>
              <a:t>. </a:t>
            </a:r>
            <a:endParaRPr lang="en-US" dirty="0"/>
          </a:p>
        </p:txBody>
      </p:sp>
      <p:pic>
        <p:nvPicPr>
          <p:cNvPr id="8" name="Content Placeholder 9" descr="decay_dis.gif"/>
          <p:cNvPicPr>
            <a:picLocks noChangeAspect="1"/>
          </p:cNvPicPr>
          <p:nvPr/>
        </p:nvPicPr>
        <p:blipFill>
          <a:blip r:embed="rId2"/>
          <a:stretch>
            <a:fillRect/>
          </a:stretch>
        </p:blipFill>
        <p:spPr>
          <a:xfrm>
            <a:off x="381000" y="867784"/>
            <a:ext cx="6096000" cy="4380543"/>
          </a:xfrm>
          <a:prstGeom prst="rect">
            <a:avLst/>
          </a:prstGeom>
        </p:spPr>
      </p:pic>
      <p:sp>
        <p:nvSpPr>
          <p:cNvPr id="9" name="Date Placeholder 8"/>
          <p:cNvSpPr>
            <a:spLocks noGrp="1"/>
          </p:cNvSpPr>
          <p:nvPr>
            <p:ph type="dt" sz="half" idx="10"/>
          </p:nvPr>
        </p:nvSpPr>
        <p:spPr/>
        <p:txBody>
          <a:bodyPr/>
          <a:lstStyle/>
          <a:p>
            <a:r>
              <a:rPr lang="en-US" smtClean="0"/>
              <a:t>07/08/12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40423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84"/>
            <a:ext cx="8229600" cy="924316"/>
          </a:xfrm>
        </p:spPr>
        <p:txBody>
          <a:bodyPr/>
          <a:lstStyle/>
          <a:p>
            <a:r>
              <a:rPr lang="en-US" dirty="0" smtClean="0"/>
              <a:t>Projection in angular distribution</a:t>
            </a:r>
            <a:endParaRPr lang="en-US" dirty="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pic>
        <p:nvPicPr>
          <p:cNvPr id="6" name="Content Placeholder 4"/>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851958" y="952500"/>
            <a:ext cx="5849655" cy="4203521"/>
          </a:xfrm>
          <a:prstGeom prst="rect">
            <a:avLst/>
          </a:prstGeom>
        </p:spPr>
      </p:pic>
      <p:graphicFrame>
        <p:nvGraphicFramePr>
          <p:cNvPr id="7" name="Object 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62204468"/>
              </p:ext>
            </p:extLst>
          </p:nvPr>
        </p:nvGraphicFramePr>
        <p:xfrm>
          <a:off x="3378200" y="3733800"/>
          <a:ext cx="3860800" cy="609600"/>
        </p:xfrm>
        <a:graphic>
          <a:graphicData uri="http://schemas.openxmlformats.org/presentationml/2006/ole">
            <p:oleObj spid="_x0000_s121858" name="Equation" r:id="rId4" imgW="1447560" imgH="228600" progId="">
              <p:embed/>
            </p:oleObj>
          </a:graphicData>
        </a:graphic>
      </p:graphicFrame>
      <p:sp>
        <p:nvSpPr>
          <p:cNvPr id="8" name="TextBox 7"/>
          <p:cNvSpPr txBox="1"/>
          <p:nvPr/>
        </p:nvSpPr>
        <p:spPr>
          <a:xfrm>
            <a:off x="3276600" y="2133600"/>
            <a:ext cx="3962400" cy="646331"/>
          </a:xfrm>
          <a:prstGeom prst="rect">
            <a:avLst/>
          </a:prstGeom>
          <a:noFill/>
        </p:spPr>
        <p:txBody>
          <a:bodyPr wrap="square" rtlCol="0">
            <a:spAutoFit/>
          </a:bodyPr>
          <a:lstStyle/>
          <a:p>
            <a:r>
              <a:rPr lang="en-US" dirty="0" smtClean="0"/>
              <a:t>Alpha is sensitive to the reaction mechanism.</a:t>
            </a:r>
            <a:endParaRPr lang="en-US" dirty="0"/>
          </a:p>
        </p:txBody>
      </p:sp>
      <p:pic>
        <p:nvPicPr>
          <p:cNvPr id="9" name="Picture 2"/>
          <p:cNvPicPr>
            <a:picLocks noChangeAspect="1" noChangeArrowheads="1"/>
          </p:cNvPicPr>
          <p:nvPr/>
        </p:nvPicPr>
        <p:blipFill>
          <a:blip r:embed="rId5"/>
          <a:srcRect/>
          <a:stretch>
            <a:fillRect/>
          </a:stretch>
        </p:blipFill>
        <p:spPr bwMode="auto">
          <a:xfrm>
            <a:off x="2075145" y="5073230"/>
            <a:ext cx="1905000" cy="1823936"/>
          </a:xfrm>
          <a:prstGeom prst="rect">
            <a:avLst/>
          </a:prstGeom>
          <a:solidFill>
            <a:schemeClr val="bg1">
              <a:lumMod val="75000"/>
            </a:schemeClr>
          </a:solidFill>
          <a:ln w="9525">
            <a:noFill/>
            <a:miter lim="800000"/>
            <a:headEnd/>
            <a:tailEnd/>
          </a:ln>
          <a:effectLst/>
        </p:spPr>
      </p:pic>
      <p:pic>
        <p:nvPicPr>
          <p:cNvPr id="10" name="Picture 3"/>
          <p:cNvPicPr>
            <a:picLocks noChangeAspect="1" noChangeArrowheads="1"/>
          </p:cNvPicPr>
          <p:nvPr/>
        </p:nvPicPr>
        <p:blipFill>
          <a:blip r:embed="rId6"/>
          <a:srcRect/>
          <a:stretch>
            <a:fillRect/>
          </a:stretch>
        </p:blipFill>
        <p:spPr bwMode="auto">
          <a:xfrm>
            <a:off x="19833" y="5073230"/>
            <a:ext cx="1869440" cy="1764461"/>
          </a:xfrm>
          <a:prstGeom prst="rect">
            <a:avLst/>
          </a:prstGeom>
          <a:noFill/>
          <a:ln w="9525">
            <a:noFill/>
            <a:miter lim="800000"/>
            <a:headEnd/>
            <a:tailEnd/>
          </a:ln>
          <a:effectLst/>
        </p:spPr>
      </p:pic>
      <p:pic>
        <p:nvPicPr>
          <p:cNvPr id="11" name="Picture 3"/>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800600" y="5269725"/>
            <a:ext cx="3763029" cy="1627441"/>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12" name="Date Placeholder 11"/>
          <p:cNvSpPr>
            <a:spLocks noGrp="1"/>
          </p:cNvSpPr>
          <p:nvPr>
            <p:ph type="dt" sz="half" idx="10"/>
          </p:nvPr>
        </p:nvSpPr>
        <p:spPr/>
        <p:txBody>
          <a:bodyPr/>
          <a:lstStyle/>
          <a:p>
            <a:r>
              <a:rPr lang="en-US" smtClean="0"/>
              <a:t>07/08/12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344197"/>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857232"/>
          </a:xfrm>
        </p:spPr>
        <p:txBody>
          <a:bodyPr/>
          <a:lstStyle/>
          <a:p>
            <a:r>
              <a:rPr lang="en-US" dirty="0" smtClean="0"/>
              <a:t>Backgrounds (GEM + MRPC)</a:t>
            </a:r>
            <a:endParaRPr lang="en-US" dirty="0"/>
          </a:p>
        </p:txBody>
      </p:sp>
      <p:pic>
        <p:nvPicPr>
          <p:cNvPr id="6" name="Content Placeholder 5" descr="background.gif"/>
          <p:cNvPicPr>
            <a:picLocks noGrp="1" noChangeAspect="1"/>
          </p:cNvPicPr>
          <p:nvPr>
            <p:ph idx="1"/>
          </p:nvPr>
        </p:nvPicPr>
        <p:blipFill>
          <a:blip r:embed="rId2"/>
          <a:srcRect l="505" t="5333" r="1879" b="2666"/>
          <a:stretch>
            <a:fillRect/>
          </a:stretch>
        </p:blipFill>
        <p:spPr>
          <a:xfrm>
            <a:off x="0" y="1000108"/>
            <a:ext cx="4484029" cy="4357718"/>
          </a:xfrm>
        </p:spPr>
      </p:pic>
      <p:sp>
        <p:nvSpPr>
          <p:cNvPr id="4" name="Footer Placeholder 3"/>
          <p:cNvSpPr>
            <a:spLocks noGrp="1"/>
          </p:cNvSpPr>
          <p:nvPr>
            <p:ph type="ftr" sz="quarter" idx="11"/>
          </p:nvPr>
        </p:nvSpPr>
        <p:spPr/>
        <p:txBody>
          <a:bodyPr/>
          <a:lstStyle/>
          <a:p>
            <a:r>
              <a:rPr lang="en-US" altLang="zh-CN" smtClean="0"/>
              <a:t>SoLID Collaboration Meeting, Newport News</a:t>
            </a:r>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39</a:t>
            </a:fld>
            <a:endParaRPr lang="zh-CN" altLang="en-US"/>
          </a:p>
        </p:txBody>
      </p:sp>
      <p:sp>
        <p:nvSpPr>
          <p:cNvPr id="7" name="TextBox 6"/>
          <p:cNvSpPr txBox="1"/>
          <p:nvPr/>
        </p:nvSpPr>
        <p:spPr>
          <a:xfrm>
            <a:off x="500034" y="1142984"/>
            <a:ext cx="3571900" cy="369332"/>
          </a:xfrm>
          <a:prstGeom prst="rect">
            <a:avLst/>
          </a:prstGeom>
          <a:noFill/>
        </p:spPr>
        <p:txBody>
          <a:bodyPr wrap="square" rtlCol="0">
            <a:spAutoFit/>
          </a:bodyPr>
          <a:lstStyle/>
          <a:p>
            <a:r>
              <a:rPr lang="en-US" dirty="0" smtClean="0"/>
              <a:t>Background Rate </a:t>
            </a:r>
            <a:r>
              <a:rPr lang="en-US" dirty="0" err="1" smtClean="0"/>
              <a:t>SoLID</a:t>
            </a:r>
            <a:r>
              <a:rPr lang="en-US" dirty="0" smtClean="0"/>
              <a:t>-J/</a:t>
            </a:r>
            <a:r>
              <a:rPr lang="el-GR" dirty="0" smtClean="0"/>
              <a:t>Ψ</a:t>
            </a:r>
            <a:r>
              <a:rPr lang="en-US" dirty="0" smtClean="0"/>
              <a:t>-CLEO</a:t>
            </a:r>
            <a:endParaRPr lang="en-US" dirty="0"/>
          </a:p>
        </p:txBody>
      </p:sp>
      <p:pic>
        <p:nvPicPr>
          <p:cNvPr id="37890" name="Picture 2"/>
          <p:cNvPicPr>
            <a:picLocks noChangeAspect="1" noChangeArrowheads="1"/>
          </p:cNvPicPr>
          <p:nvPr/>
        </p:nvPicPr>
        <p:blipFill>
          <a:blip r:embed="rId3"/>
          <a:srcRect/>
          <a:stretch>
            <a:fillRect/>
          </a:stretch>
        </p:blipFill>
        <p:spPr bwMode="auto">
          <a:xfrm>
            <a:off x="4514850" y="1071546"/>
            <a:ext cx="4629150" cy="4286280"/>
          </a:xfrm>
          <a:prstGeom prst="rect">
            <a:avLst/>
          </a:prstGeom>
          <a:noFill/>
          <a:ln w="9525">
            <a:noFill/>
            <a:miter lim="800000"/>
            <a:headEnd/>
            <a:tailEnd/>
          </a:ln>
          <a:effectLst/>
        </p:spPr>
      </p:pic>
      <p:sp>
        <p:nvSpPr>
          <p:cNvPr id="9" name="TextBox 8"/>
          <p:cNvSpPr txBox="1"/>
          <p:nvPr/>
        </p:nvSpPr>
        <p:spPr>
          <a:xfrm>
            <a:off x="5643570" y="1428736"/>
            <a:ext cx="3286148" cy="369332"/>
          </a:xfrm>
          <a:prstGeom prst="rect">
            <a:avLst/>
          </a:prstGeom>
          <a:noFill/>
        </p:spPr>
        <p:txBody>
          <a:bodyPr wrap="square" rtlCol="0">
            <a:spAutoFit/>
          </a:bodyPr>
          <a:lstStyle/>
          <a:p>
            <a:r>
              <a:rPr lang="en-US" dirty="0" smtClean="0"/>
              <a:t>Background Rate </a:t>
            </a:r>
            <a:r>
              <a:rPr lang="en-US" dirty="0" err="1" smtClean="0"/>
              <a:t>SoLID</a:t>
            </a:r>
            <a:r>
              <a:rPr lang="en-US" dirty="0" smtClean="0"/>
              <a:t>-Spin-CDF </a:t>
            </a:r>
            <a:endParaRPr lang="en-US" dirty="0"/>
          </a:p>
        </p:txBody>
      </p:sp>
      <p:sp>
        <p:nvSpPr>
          <p:cNvPr id="10" name="TextBox 9"/>
          <p:cNvSpPr txBox="1"/>
          <p:nvPr/>
        </p:nvSpPr>
        <p:spPr>
          <a:xfrm>
            <a:off x="1500166" y="5572140"/>
            <a:ext cx="6072230" cy="830997"/>
          </a:xfrm>
          <a:prstGeom prst="rect">
            <a:avLst/>
          </a:prstGeom>
          <a:solidFill>
            <a:srgbClr val="FFFF00"/>
          </a:solidFill>
          <a:ln w="38100">
            <a:solidFill>
              <a:schemeClr val="tx1"/>
            </a:solidFill>
          </a:ln>
        </p:spPr>
        <p:txBody>
          <a:bodyPr wrap="square" rtlCol="0">
            <a:spAutoFit/>
          </a:bodyPr>
          <a:lstStyle/>
          <a:p>
            <a:pPr algn="ctr"/>
            <a:r>
              <a:rPr lang="en-US" sz="2400" b="1" dirty="0" smtClean="0"/>
              <a:t>Background rates on GEM are very close to the </a:t>
            </a:r>
            <a:r>
              <a:rPr lang="en-US" sz="2400" b="1" dirty="0" err="1" smtClean="0"/>
              <a:t>SoLID</a:t>
            </a:r>
            <a:r>
              <a:rPr lang="en-US" sz="2400" b="1" dirty="0" smtClean="0"/>
              <a:t>-Spin Setup. </a:t>
            </a:r>
            <a:endParaRPr lang="en-US" sz="2400" b="1" dirty="0"/>
          </a:p>
        </p:txBody>
      </p:sp>
      <p:sp>
        <p:nvSpPr>
          <p:cNvPr id="11" name="Date Placeholder 10"/>
          <p:cNvSpPr>
            <a:spLocks noGrp="1"/>
          </p:cNvSpPr>
          <p:nvPr>
            <p:ph type="dt" sz="half" idx="10"/>
          </p:nvPr>
        </p:nvSpPr>
        <p:spPr/>
        <p:txBody>
          <a:bodyPr/>
          <a:lstStyle/>
          <a:p>
            <a:r>
              <a:rPr lang="en-US" smtClean="0"/>
              <a:t>07/08/12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0667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Statements from experts in the field!</a:t>
            </a:r>
            <a:endParaRPr lang="en-US" dirty="0"/>
          </a:p>
        </p:txBody>
      </p:sp>
      <p:sp>
        <p:nvSpPr>
          <p:cNvPr id="3" name="Content Placeholder 2"/>
          <p:cNvSpPr>
            <a:spLocks noGrp="1"/>
          </p:cNvSpPr>
          <p:nvPr>
            <p:ph idx="1"/>
          </p:nvPr>
        </p:nvSpPr>
        <p:spPr>
          <a:xfrm>
            <a:off x="0" y="952500"/>
            <a:ext cx="9118657" cy="5540375"/>
          </a:xfrm>
        </p:spPr>
        <p:txBody>
          <a:bodyPr/>
          <a:lstStyle/>
          <a:p>
            <a:pPr>
              <a:buNone/>
            </a:pPr>
            <a:r>
              <a:rPr lang="en-US" dirty="0" smtClean="0"/>
              <a:t>“</a:t>
            </a:r>
            <a:r>
              <a:rPr lang="en-US" sz="2000" dirty="0" smtClean="0">
                <a:solidFill>
                  <a:srgbClr val="000090"/>
                </a:solidFill>
              </a:rPr>
              <a:t>Low-energy J/psi-N interaction is a probe of the scalar gluon form factor of the nucleon. This quantity is of fundamental importance since it is related to conformal anomaly of QCD and to the origin of the nucleon's mass”.</a:t>
            </a:r>
          </a:p>
          <a:p>
            <a:pPr lvl="8">
              <a:buNone/>
            </a:pPr>
            <a:r>
              <a:rPr lang="en-US" dirty="0" err="1" smtClean="0"/>
              <a:t>Dima</a:t>
            </a:r>
            <a:r>
              <a:rPr lang="en-US" dirty="0" smtClean="0"/>
              <a:t> </a:t>
            </a:r>
            <a:r>
              <a:rPr lang="en-US" dirty="0" err="1" smtClean="0"/>
              <a:t>Kharzeev</a:t>
            </a:r>
            <a:r>
              <a:rPr lang="en-US" dirty="0" smtClean="0"/>
              <a:t> (Stony Brook)</a:t>
            </a:r>
          </a:p>
          <a:p>
            <a:pPr lvl="8"/>
            <a:endParaRPr lang="en-US" dirty="0" smtClean="0"/>
          </a:p>
          <a:p>
            <a:pPr lvl="8"/>
            <a:endParaRPr lang="en-US" dirty="0" smtClean="0"/>
          </a:p>
          <a:p>
            <a:pPr lvl="8"/>
            <a:endParaRPr lang="en-US" dirty="0" smtClean="0"/>
          </a:p>
          <a:p>
            <a:pPr>
              <a:buNone/>
            </a:pPr>
            <a:r>
              <a:rPr lang="en-US" dirty="0" smtClean="0"/>
              <a:t>“</a:t>
            </a:r>
            <a:r>
              <a:rPr lang="en-US" sz="2000" dirty="0" smtClean="0">
                <a:solidFill>
                  <a:srgbClr val="000090"/>
                </a:solidFill>
              </a:rPr>
              <a:t>I am very enthusiastic about the physics of J/psi production at </a:t>
            </a:r>
            <a:r>
              <a:rPr lang="en-US" sz="2000" dirty="0" err="1" smtClean="0">
                <a:solidFill>
                  <a:srgbClr val="000090"/>
                </a:solidFill>
              </a:rPr>
              <a:t>JLab</a:t>
            </a:r>
            <a:r>
              <a:rPr lang="en-US" sz="2000" dirty="0" smtClean="0">
                <a:solidFill>
                  <a:srgbClr val="000090"/>
                </a:solidFill>
              </a:rPr>
              <a:t>” refer </a:t>
            </a:r>
            <a:r>
              <a:rPr lang="en-US" sz="2000" dirty="0" err="1" smtClean="0">
                <a:solidFill>
                  <a:srgbClr val="000090"/>
                </a:solidFill>
              </a:rPr>
              <a:t>to:</a:t>
            </a:r>
            <a:r>
              <a:rPr lang="en-US" sz="2000" u="sng" dirty="0" err="1" smtClean="0">
                <a:solidFill>
                  <a:srgbClr val="000090"/>
                </a:solidFill>
                <a:hlinkClick r:id="rId2"/>
              </a:rPr>
              <a:t>http</a:t>
            </a:r>
            <a:r>
              <a:rPr lang="en-US" sz="2000" u="sng" dirty="0" err="1" smtClean="0">
                <a:hlinkClick r:id="rId2"/>
              </a:rPr>
              <a:t>://www-public.slac.stanford.edu/sciDoc/docMeta.aspx?slacPubNumber</a:t>
            </a:r>
            <a:r>
              <a:rPr lang="en-US" sz="2000" u="sng" dirty="0" smtClean="0">
                <a:hlinkClick r:id="rId2"/>
              </a:rPr>
              <a:t>=SLAC-PUB-14985</a:t>
            </a:r>
            <a:endParaRPr lang="en-US" sz="2000" dirty="0" smtClean="0"/>
          </a:p>
          <a:p>
            <a:pPr lvl="8">
              <a:buNone/>
            </a:pPr>
            <a:r>
              <a:rPr lang="en-US" dirty="0" smtClean="0"/>
              <a:t>Stan Brodsky (SLAC, Stanford)</a:t>
            </a:r>
            <a:endParaRPr lang="en-US" dirty="0"/>
          </a:p>
        </p:txBody>
      </p:sp>
      <p:sp>
        <p:nvSpPr>
          <p:cNvPr id="4" name="Date Placeholder 3"/>
          <p:cNvSpPr>
            <a:spLocks noGrp="1"/>
          </p:cNvSpPr>
          <p:nvPr>
            <p:ph type="dt" sz="half" idx="10"/>
          </p:nvPr>
        </p:nvSpPr>
        <p:spPr/>
        <p:txBody>
          <a:bodyPr/>
          <a:lstStyle/>
          <a:p>
            <a:r>
              <a:rPr lang="en-US" smtClean="0"/>
              <a:t>07/08/12</a:t>
            </a:r>
            <a:endParaRPr lang="en-US"/>
          </a:p>
        </p:txBody>
      </p:sp>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05B56A2D-B9AA-9D47-A6A7-53D1638EA1C5}" type="slidenum">
              <a:rPr lang="en-US" smtClean="0"/>
              <a:pPr/>
              <a:t>4</a:t>
            </a:fld>
            <a:endParaRPr lang="en-US"/>
          </a:p>
        </p:txBody>
      </p:sp>
      <p:grpSp>
        <p:nvGrpSpPr>
          <p:cNvPr id="19" name="Group 18"/>
          <p:cNvGrpSpPr/>
          <p:nvPr/>
        </p:nvGrpSpPr>
        <p:grpSpPr>
          <a:xfrm>
            <a:off x="7249489" y="2125791"/>
            <a:ext cx="1843827" cy="1485900"/>
            <a:chOff x="1178985" y="2867025"/>
            <a:chExt cx="3326552" cy="2695575"/>
          </a:xfrm>
        </p:grpSpPr>
        <p:pic>
          <p:nvPicPr>
            <p:cNvPr id="7"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8924" r="25534" b="10091"/>
            <a:stretch>
              <a:fillRect/>
            </a:stretch>
          </p:blipFill>
          <p:spPr bwMode="auto">
            <a:xfrm>
              <a:off x="2120900" y="2867025"/>
              <a:ext cx="1244600" cy="25177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grpSp>
          <p:nvGrpSpPr>
            <p:cNvPr id="18" name="Group 17"/>
            <p:cNvGrpSpPr/>
            <p:nvPr/>
          </p:nvGrpSpPr>
          <p:grpSpPr>
            <a:xfrm>
              <a:off x="1178985" y="5384800"/>
              <a:ext cx="3326552" cy="177800"/>
              <a:chOff x="1178985" y="5384800"/>
              <a:chExt cx="3326552" cy="177800"/>
            </a:xfrm>
            <a:solidFill>
              <a:schemeClr val="bg1"/>
            </a:solidFill>
          </p:grpSpPr>
          <p:cxnSp>
            <p:nvCxnSpPr>
              <p:cNvPr id="13" name="Straight Connector 12"/>
              <p:cNvCxnSpPr/>
              <p:nvPr/>
            </p:nvCxnSpPr>
            <p:spPr>
              <a:xfrm>
                <a:off x="1200150" y="5384800"/>
                <a:ext cx="3276600" cy="25400"/>
              </a:xfrm>
              <a:prstGeom prst="line">
                <a:avLst/>
              </a:prstGeom>
              <a:grpFill/>
              <a:ln w="127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00150" y="5537200"/>
                <a:ext cx="3276600" cy="25400"/>
              </a:xfrm>
              <a:prstGeom prst="line">
                <a:avLst/>
              </a:prstGeom>
              <a:grpFill/>
              <a:ln w="127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1178985" y="5384800"/>
                <a:ext cx="45719" cy="1524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459818" y="5410200"/>
                <a:ext cx="45719" cy="152400"/>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20" name="Picture 19"/>
          <p:cNvPicPr>
            <a:picLocks noChangeAspect="1"/>
          </p:cNvPicPr>
          <p:nvPr/>
        </p:nvPicPr>
        <p:blipFill>
          <a:blip r:embed="rId4"/>
          <a:stretch>
            <a:fillRect/>
          </a:stretch>
        </p:blipFill>
        <p:spPr>
          <a:xfrm>
            <a:off x="8572690" y="39562"/>
            <a:ext cx="571309" cy="685800"/>
          </a:xfrm>
          <a:prstGeom prst="rect">
            <a:avLst/>
          </a:prstGeom>
          <a:scene3d>
            <a:camera prst="orthographicFront"/>
            <a:lightRig rig="threePt" dir="t"/>
          </a:scene3d>
          <a:sp3d>
            <a:bevelT/>
          </a:sp3d>
        </p:spPr>
      </p:pic>
      <p:pic>
        <p:nvPicPr>
          <p:cNvPr id="24" name="Picture 23"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8572500" y="3689350"/>
            <a:ext cx="457200" cy="266700"/>
          </a:xfrm>
          <a:prstGeom prst="rect">
            <a:avLst/>
          </a:prstGeom>
        </p:spPr>
      </p:pic>
      <p:pic>
        <p:nvPicPr>
          <p:cNvPr id="25" name="Picture 24"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8159750" y="2197100"/>
            <a:ext cx="215900" cy="1778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92524"/>
          </a:xfrm>
        </p:spPr>
        <p:txBody>
          <a:bodyPr/>
          <a:lstStyle/>
          <a:p>
            <a:r>
              <a:rPr lang="en-US" dirty="0" smtClean="0"/>
              <a:t>Backgrounds (Calorimeter)</a:t>
            </a:r>
            <a:endParaRPr lang="en-US" dirty="0"/>
          </a:p>
        </p:txBody>
      </p:sp>
      <p:pic>
        <p:nvPicPr>
          <p:cNvPr id="8" name="Content Placeholder 7" descr="background_shower.gif"/>
          <p:cNvPicPr>
            <a:picLocks noGrp="1" noChangeAspect="1"/>
          </p:cNvPicPr>
          <p:nvPr>
            <p:ph sz="half" idx="1"/>
          </p:nvPr>
        </p:nvPicPr>
        <p:blipFill>
          <a:blip r:embed="rId2"/>
          <a:srcRect t="5146" r="2712" b="2219"/>
          <a:stretch>
            <a:fillRect/>
          </a:stretch>
        </p:blipFill>
        <p:spPr>
          <a:xfrm>
            <a:off x="0" y="1285860"/>
            <a:ext cx="4292895" cy="4214842"/>
          </a:xfrm>
        </p:spPr>
      </p:pic>
      <p:sp>
        <p:nvSpPr>
          <p:cNvPr id="4" name="Footer Placeholder 3"/>
          <p:cNvSpPr>
            <a:spLocks noGrp="1"/>
          </p:cNvSpPr>
          <p:nvPr>
            <p:ph type="ftr" sz="quarter" idx="11"/>
          </p:nvPr>
        </p:nvSpPr>
        <p:spPr/>
        <p:txBody>
          <a:bodyPr/>
          <a:lstStyle/>
          <a:p>
            <a:r>
              <a:rPr lang="en-US" altLang="zh-CN" smtClean="0"/>
              <a:t>SoLID Collaboration Meeting, Newport News</a:t>
            </a:r>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40</a:t>
            </a:fld>
            <a:endParaRPr lang="zh-CN" altLang="en-US" dirty="0"/>
          </a:p>
        </p:txBody>
      </p:sp>
      <p:sp>
        <p:nvSpPr>
          <p:cNvPr id="9" name="TextBox 8"/>
          <p:cNvSpPr txBox="1"/>
          <p:nvPr/>
        </p:nvSpPr>
        <p:spPr>
          <a:xfrm>
            <a:off x="357158" y="1428736"/>
            <a:ext cx="3571900" cy="369332"/>
          </a:xfrm>
          <a:prstGeom prst="rect">
            <a:avLst/>
          </a:prstGeom>
          <a:noFill/>
        </p:spPr>
        <p:txBody>
          <a:bodyPr wrap="square" rtlCol="0">
            <a:spAutoFit/>
          </a:bodyPr>
          <a:lstStyle/>
          <a:p>
            <a:r>
              <a:rPr lang="en-US" dirty="0" smtClean="0"/>
              <a:t>Background Rate </a:t>
            </a:r>
            <a:r>
              <a:rPr lang="en-US" dirty="0" err="1" smtClean="0"/>
              <a:t>SoLID</a:t>
            </a:r>
            <a:r>
              <a:rPr lang="en-US" dirty="0" smtClean="0"/>
              <a:t>-J/</a:t>
            </a:r>
            <a:r>
              <a:rPr lang="el-GR" dirty="0" smtClean="0"/>
              <a:t>Ψ</a:t>
            </a:r>
            <a:r>
              <a:rPr lang="en-US" dirty="0" smtClean="0"/>
              <a:t>-CLEO</a:t>
            </a:r>
            <a:endParaRPr lang="en-US" dirty="0"/>
          </a:p>
        </p:txBody>
      </p:sp>
      <p:pic>
        <p:nvPicPr>
          <p:cNvPr id="38914" name="Picture 2"/>
          <p:cNvPicPr>
            <a:picLocks noChangeAspect="1" noChangeArrowheads="1"/>
          </p:cNvPicPr>
          <p:nvPr/>
        </p:nvPicPr>
        <p:blipFill>
          <a:blip r:embed="rId3"/>
          <a:srcRect/>
          <a:stretch>
            <a:fillRect/>
          </a:stretch>
        </p:blipFill>
        <p:spPr bwMode="auto">
          <a:xfrm>
            <a:off x="4286248" y="2500306"/>
            <a:ext cx="4757739" cy="2154448"/>
          </a:xfrm>
          <a:prstGeom prst="rect">
            <a:avLst/>
          </a:prstGeom>
          <a:noFill/>
          <a:ln w="9525">
            <a:noFill/>
            <a:miter lim="800000"/>
            <a:headEnd/>
            <a:tailEnd/>
          </a:ln>
          <a:effectLst/>
        </p:spPr>
      </p:pic>
      <p:sp>
        <p:nvSpPr>
          <p:cNvPr id="13" name="TextBox 12"/>
          <p:cNvSpPr txBox="1"/>
          <p:nvPr/>
        </p:nvSpPr>
        <p:spPr>
          <a:xfrm>
            <a:off x="5143504" y="1714488"/>
            <a:ext cx="3286148" cy="369332"/>
          </a:xfrm>
          <a:prstGeom prst="rect">
            <a:avLst/>
          </a:prstGeom>
          <a:noFill/>
        </p:spPr>
        <p:txBody>
          <a:bodyPr wrap="square" rtlCol="0">
            <a:spAutoFit/>
          </a:bodyPr>
          <a:lstStyle/>
          <a:p>
            <a:r>
              <a:rPr lang="en-US" dirty="0" smtClean="0"/>
              <a:t>Background Rate </a:t>
            </a:r>
            <a:r>
              <a:rPr lang="en-US" dirty="0" err="1" smtClean="0"/>
              <a:t>SoLID</a:t>
            </a:r>
            <a:r>
              <a:rPr lang="en-US" dirty="0" smtClean="0"/>
              <a:t>-Spin-CDF </a:t>
            </a:r>
            <a:endParaRPr lang="en-US" dirty="0"/>
          </a:p>
        </p:txBody>
      </p:sp>
      <p:sp>
        <p:nvSpPr>
          <p:cNvPr id="14" name="TextBox 13"/>
          <p:cNvSpPr txBox="1"/>
          <p:nvPr/>
        </p:nvSpPr>
        <p:spPr>
          <a:xfrm>
            <a:off x="1500166" y="5572140"/>
            <a:ext cx="6072230" cy="830997"/>
          </a:xfrm>
          <a:prstGeom prst="rect">
            <a:avLst/>
          </a:prstGeom>
          <a:solidFill>
            <a:srgbClr val="FFFF00"/>
          </a:solidFill>
          <a:ln w="38100">
            <a:solidFill>
              <a:schemeClr val="tx1"/>
            </a:solidFill>
          </a:ln>
        </p:spPr>
        <p:txBody>
          <a:bodyPr wrap="square" rtlCol="0">
            <a:spAutoFit/>
          </a:bodyPr>
          <a:lstStyle/>
          <a:p>
            <a:pPr algn="ctr"/>
            <a:r>
              <a:rPr lang="en-US" sz="2400" b="1" dirty="0" smtClean="0">
                <a:latin typeface="Calibri"/>
                <a:cs typeface="Calibri"/>
              </a:rPr>
              <a:t>Background rates on Calorimeter are slightly higher without the target collimator. </a:t>
            </a:r>
            <a:endParaRPr lang="en-US" sz="2400" b="1" dirty="0">
              <a:latin typeface="Calibri"/>
              <a:cs typeface="Calibri"/>
            </a:endParaRPr>
          </a:p>
        </p:txBody>
      </p:sp>
      <p:sp>
        <p:nvSpPr>
          <p:cNvPr id="10" name="Date Placeholder 9"/>
          <p:cNvSpPr>
            <a:spLocks noGrp="1"/>
          </p:cNvSpPr>
          <p:nvPr>
            <p:ph type="dt" sz="half" idx="10"/>
          </p:nvPr>
        </p:nvSpPr>
        <p:spPr/>
        <p:txBody>
          <a:bodyPr/>
          <a:lstStyle/>
          <a:p>
            <a:r>
              <a:rPr lang="en-US" smtClean="0"/>
              <a:t>07/08/12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14135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700"/>
            <a:ext cx="8229600" cy="689789"/>
          </a:xfrm>
        </p:spPr>
        <p:txBody>
          <a:bodyPr/>
          <a:lstStyle/>
          <a:p>
            <a:r>
              <a:rPr lang="en-US" dirty="0" smtClean="0"/>
              <a:t>3-fold </a:t>
            </a:r>
            <a:r>
              <a:rPr lang="en-US" dirty="0" err="1" smtClean="0"/>
              <a:t>n.s.e</a:t>
            </a:r>
            <a:r>
              <a:rPr lang="en-US" dirty="0" smtClean="0"/>
              <a:t>.</a:t>
            </a:r>
            <a:endParaRPr lang="en-US" dirty="0"/>
          </a:p>
        </p:txBody>
      </p:sp>
      <p:pic>
        <p:nvPicPr>
          <p:cNvPr id="8" name="Content Placeholder 7"/>
          <p:cNvPicPr>
            <a:picLocks noGrp="1" noChangeAspect="1"/>
          </p:cNvPicPr>
          <p:nvPr>
            <p:ph idx="1"/>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648200" y="3505200"/>
            <a:ext cx="4191000" cy="3011623"/>
          </a:xfrm>
        </p:spPr>
      </p:pic>
      <p:sp>
        <p:nvSpPr>
          <p:cNvPr id="5" name="Footer Placeholder 4"/>
          <p:cNvSpPr>
            <a:spLocks noGrp="1"/>
          </p:cNvSpPr>
          <p:nvPr>
            <p:ph type="ftr" sz="quarter" idx="11"/>
          </p:nvPr>
        </p:nvSpPr>
        <p:spPr/>
        <p:txBody>
          <a:bodyPr/>
          <a:lstStyle/>
          <a:p>
            <a:r>
              <a:rPr lang="en-US" smtClean="0"/>
              <a:t>SoLID Collaboration Meeting, Newport News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sp>
        <p:nvSpPr>
          <p:cNvPr id="9" name="TextBox 8"/>
          <p:cNvSpPr txBox="1"/>
          <p:nvPr/>
        </p:nvSpPr>
        <p:spPr>
          <a:xfrm>
            <a:off x="4572000" y="689789"/>
            <a:ext cx="4495800" cy="2739211"/>
          </a:xfrm>
          <a:prstGeom prst="rect">
            <a:avLst/>
          </a:prstGeom>
          <a:noFill/>
        </p:spPr>
        <p:txBody>
          <a:bodyPr wrap="square" rtlCol="0">
            <a:spAutoFit/>
          </a:bodyPr>
          <a:lstStyle/>
          <a:p>
            <a:r>
              <a:rPr lang="en-US" sz="2000" dirty="0" smtClean="0">
                <a:latin typeface="Calibri"/>
                <a:cs typeface="Calibri"/>
              </a:rPr>
              <a:t>2-3g: 70 k events</a:t>
            </a:r>
          </a:p>
          <a:p>
            <a:r>
              <a:rPr lang="en-US" sz="2000" dirty="0" smtClean="0">
                <a:latin typeface="Calibri"/>
                <a:cs typeface="Calibri"/>
              </a:rPr>
              <a:t>2 g:   20 k events</a:t>
            </a:r>
            <a:endParaRPr lang="en-US" sz="2000" dirty="0">
              <a:latin typeface="Calibri"/>
              <a:cs typeface="Calibri"/>
            </a:endParaRPr>
          </a:p>
          <a:p>
            <a:r>
              <a:rPr lang="en-US" sz="2000" dirty="0" smtClean="0">
                <a:latin typeface="Calibri"/>
                <a:cs typeface="Calibri"/>
              </a:rPr>
              <a:t>For |t-</a:t>
            </a:r>
            <a:r>
              <a:rPr lang="en-US" sz="2000" dirty="0" err="1" smtClean="0">
                <a:latin typeface="Calibri"/>
                <a:cs typeface="Calibri"/>
              </a:rPr>
              <a:t>tmin</a:t>
            </a:r>
            <a:r>
              <a:rPr lang="en-US" sz="2000" dirty="0" smtClean="0">
                <a:latin typeface="Calibri"/>
                <a:cs typeface="Calibri"/>
              </a:rPr>
              <a:t>|&gt;0.5 GeV</a:t>
            </a:r>
            <a:r>
              <a:rPr lang="en-US" sz="2000" baseline="30000" dirty="0" smtClean="0">
                <a:latin typeface="Calibri"/>
                <a:cs typeface="Calibri"/>
              </a:rPr>
              <a:t>2</a:t>
            </a:r>
            <a:r>
              <a:rPr lang="en-US" sz="2000" dirty="0" smtClean="0">
                <a:latin typeface="Calibri"/>
                <a:cs typeface="Calibri"/>
              </a:rPr>
              <a:t> or W&lt;4.25</a:t>
            </a:r>
          </a:p>
          <a:p>
            <a:r>
              <a:rPr lang="en-US" sz="2000" dirty="0" smtClean="0">
                <a:latin typeface="Calibri"/>
                <a:cs typeface="Calibri"/>
              </a:rPr>
              <a:t>2-3g: 25.4 k events</a:t>
            </a:r>
          </a:p>
          <a:p>
            <a:r>
              <a:rPr lang="en-US" sz="2000" dirty="0" smtClean="0">
                <a:latin typeface="Calibri"/>
                <a:cs typeface="Calibri"/>
              </a:rPr>
              <a:t>2g:  3.8 k events</a:t>
            </a:r>
          </a:p>
          <a:p>
            <a:r>
              <a:rPr lang="en-US" sz="2400" dirty="0" smtClean="0">
                <a:latin typeface="Calibri"/>
                <a:cs typeface="Calibri"/>
              </a:rPr>
              <a:t>Decay Angular distribution at low t</a:t>
            </a:r>
          </a:p>
          <a:p>
            <a:r>
              <a:rPr lang="en-US" sz="2400" dirty="0" smtClean="0">
                <a:latin typeface="Calibri"/>
                <a:cs typeface="Calibri"/>
              </a:rPr>
              <a:t>Cross check </a:t>
            </a:r>
            <a:r>
              <a:rPr lang="en-US" sz="2400" dirty="0" err="1" smtClean="0">
                <a:latin typeface="Calibri"/>
                <a:cs typeface="Calibri"/>
              </a:rPr>
              <a:t>eletro</a:t>
            </a:r>
            <a:r>
              <a:rPr lang="en-US" sz="2400" dirty="0" smtClean="0">
                <a:latin typeface="Calibri"/>
                <a:cs typeface="Calibri"/>
              </a:rPr>
              <a:t>-production + threshold enhancement</a:t>
            </a:r>
          </a:p>
        </p:txBody>
      </p:sp>
      <p:pic>
        <p:nvPicPr>
          <p:cNvPr id="10" name="Picture 9"/>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6200" y="773251"/>
            <a:ext cx="4343400" cy="2945524"/>
          </a:xfrm>
          <a:prstGeom prst="rect">
            <a:avLst/>
          </a:prstGeom>
        </p:spPr>
      </p:pic>
      <p:cxnSp>
        <p:nvCxnSpPr>
          <p:cNvPr id="12" name="Straight Connector 11"/>
          <p:cNvCxnSpPr/>
          <p:nvPr/>
        </p:nvCxnSpPr>
        <p:spPr>
          <a:xfrm>
            <a:off x="1600200" y="3200400"/>
            <a:ext cx="23622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00200" y="3200400"/>
            <a:ext cx="0" cy="2286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05600" y="3886200"/>
            <a:ext cx="1295400" cy="369332"/>
          </a:xfrm>
          <a:prstGeom prst="rect">
            <a:avLst/>
          </a:prstGeom>
          <a:noFill/>
        </p:spPr>
        <p:txBody>
          <a:bodyPr wrap="square" rtlCol="0">
            <a:spAutoFit/>
          </a:bodyPr>
          <a:lstStyle/>
          <a:p>
            <a:r>
              <a:rPr lang="en-US" dirty="0" smtClean="0"/>
              <a:t>All Events</a:t>
            </a:r>
            <a:endParaRPr lang="en-US" dirty="0"/>
          </a:p>
        </p:txBody>
      </p:sp>
      <p:pic>
        <p:nvPicPr>
          <p:cNvPr id="18" name="Picture 17"/>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3810000"/>
            <a:ext cx="4122326" cy="2962274"/>
          </a:xfrm>
          <a:prstGeom prst="rect">
            <a:avLst/>
          </a:prstGeom>
        </p:spPr>
      </p:pic>
      <p:sp>
        <p:nvSpPr>
          <p:cNvPr id="19" name="TextBox 18"/>
          <p:cNvSpPr txBox="1"/>
          <p:nvPr/>
        </p:nvSpPr>
        <p:spPr>
          <a:xfrm>
            <a:off x="914400" y="5867400"/>
            <a:ext cx="1066800" cy="646331"/>
          </a:xfrm>
          <a:prstGeom prst="rect">
            <a:avLst/>
          </a:prstGeom>
          <a:noFill/>
        </p:spPr>
        <p:txBody>
          <a:bodyPr wrap="square" rtlCol="0">
            <a:spAutoFit/>
          </a:bodyPr>
          <a:lstStyle/>
          <a:p>
            <a:r>
              <a:rPr lang="en-US" dirty="0" smtClean="0"/>
              <a:t>High t events</a:t>
            </a:r>
            <a:endParaRPr lang="en-US" dirty="0"/>
          </a:p>
        </p:txBody>
      </p:sp>
      <p:sp>
        <p:nvSpPr>
          <p:cNvPr id="13" name="Date Placeholder 12"/>
          <p:cNvSpPr>
            <a:spLocks noGrp="1"/>
          </p:cNvSpPr>
          <p:nvPr>
            <p:ph type="dt" sz="half" idx="10"/>
          </p:nvPr>
        </p:nvSpPr>
        <p:spPr/>
        <p:txBody>
          <a:bodyPr/>
          <a:lstStyle/>
          <a:p>
            <a:r>
              <a:rPr lang="en-US" smtClean="0"/>
              <a:t>07/08/12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6408793"/>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857232"/>
          </a:xfrm>
        </p:spPr>
        <p:txBody>
          <a:bodyPr>
            <a:normAutofit/>
          </a:bodyPr>
          <a:lstStyle/>
          <a:p>
            <a:r>
              <a:rPr lang="en-US" dirty="0" smtClean="0"/>
              <a:t>Backgrounds (Random Coincidence)</a:t>
            </a:r>
            <a:endParaRPr lang="en-US" dirty="0"/>
          </a:p>
        </p:txBody>
      </p:sp>
      <p:sp>
        <p:nvSpPr>
          <p:cNvPr id="4" name="Footer Placeholder 3"/>
          <p:cNvSpPr>
            <a:spLocks noGrp="1"/>
          </p:cNvSpPr>
          <p:nvPr>
            <p:ph type="ftr" sz="quarter" idx="11"/>
          </p:nvPr>
        </p:nvSpPr>
        <p:spPr/>
        <p:txBody>
          <a:bodyPr/>
          <a:lstStyle/>
          <a:p>
            <a:r>
              <a:rPr lang="en-US" altLang="zh-CN" smtClean="0"/>
              <a:t>SoLID Collaboration Meeting, Newport News</a:t>
            </a:r>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42</a:t>
            </a:fld>
            <a:endParaRPr lang="zh-CN" altLang="en-US"/>
          </a:p>
        </p:txBody>
      </p:sp>
      <p:graphicFrame>
        <p:nvGraphicFramePr>
          <p:cNvPr id="6" name="Content Placeholder 5"/>
          <p:cNvGraphicFramePr>
            <a:graphicFrameLocks noGrp="1" noChangeAspect="1"/>
          </p:cNvGraphicFramePr>
          <p:nvPr>
            <p:ph idx="1"/>
          </p:nvPr>
        </p:nvGraphicFramePr>
        <p:xfrm>
          <a:off x="928662" y="714356"/>
          <a:ext cx="7380859" cy="857256"/>
        </p:xfrm>
        <a:graphic>
          <a:graphicData uri="http://schemas.openxmlformats.org/presentationml/2006/ole">
            <p:oleObj spid="_x0000_s126978" name="Equation" r:id="rId3" imgW="1968480" imgH="228600" progId="Equation.3">
              <p:embed/>
            </p:oleObj>
          </a:graphicData>
        </a:graphic>
      </p:graphicFrame>
      <p:sp>
        <p:nvSpPr>
          <p:cNvPr id="7" name="TextBox 6"/>
          <p:cNvSpPr txBox="1"/>
          <p:nvPr/>
        </p:nvSpPr>
        <p:spPr>
          <a:xfrm>
            <a:off x="0" y="1592786"/>
            <a:ext cx="9144000" cy="5262980"/>
          </a:xfrm>
          <a:prstGeom prst="rect">
            <a:avLst/>
          </a:prstGeom>
          <a:noFill/>
        </p:spPr>
        <p:txBody>
          <a:bodyPr wrap="square" rtlCol="0">
            <a:spAutoFit/>
          </a:bodyPr>
          <a:lstStyle/>
          <a:p>
            <a:r>
              <a:rPr lang="en-US" sz="2800" dirty="0" smtClean="0">
                <a:latin typeface="Calibri"/>
                <a:cs typeface="Calibri"/>
              </a:rPr>
              <a:t>We used </a:t>
            </a:r>
            <a:r>
              <a:rPr lang="en-US" sz="2800" b="1" dirty="0" smtClean="0">
                <a:solidFill>
                  <a:srgbClr val="FF0000"/>
                </a:solidFill>
                <a:latin typeface="Calibri"/>
                <a:cs typeface="Calibri"/>
              </a:rPr>
              <a:t>e</a:t>
            </a:r>
            <a:r>
              <a:rPr lang="en-US" sz="2800" dirty="0" smtClean="0">
                <a:solidFill>
                  <a:srgbClr val="FF0000"/>
                </a:solidFill>
                <a:latin typeface="Calibri"/>
                <a:cs typeface="Calibri"/>
              </a:rPr>
              <a:t> (scattered electron), </a:t>
            </a:r>
            <a:r>
              <a:rPr lang="en-US" sz="2800" b="1" dirty="0" smtClean="0">
                <a:solidFill>
                  <a:srgbClr val="00B050"/>
                </a:solidFill>
                <a:latin typeface="Calibri"/>
                <a:cs typeface="Calibri"/>
              </a:rPr>
              <a:t>p</a:t>
            </a:r>
            <a:r>
              <a:rPr lang="en-US" sz="2800" dirty="0" smtClean="0">
                <a:solidFill>
                  <a:srgbClr val="00B050"/>
                </a:solidFill>
                <a:latin typeface="Calibri"/>
                <a:cs typeface="Calibri"/>
              </a:rPr>
              <a:t> (recoil proton), </a:t>
            </a:r>
            <a:r>
              <a:rPr lang="en-US" sz="2800" dirty="0" smtClean="0">
                <a:solidFill>
                  <a:srgbClr val="7030A0"/>
                </a:solidFill>
                <a:latin typeface="Calibri"/>
                <a:cs typeface="Calibri"/>
              </a:rPr>
              <a:t>Je (decay electron from J/</a:t>
            </a:r>
            <a:r>
              <a:rPr lang="el-GR" sz="2800" dirty="0" smtClean="0">
                <a:solidFill>
                  <a:srgbClr val="7030A0"/>
                </a:solidFill>
                <a:latin typeface="Calibri"/>
                <a:cs typeface="Calibri"/>
              </a:rPr>
              <a:t>Ψ</a:t>
            </a:r>
            <a:r>
              <a:rPr lang="en-US" sz="2800" dirty="0" smtClean="0">
                <a:solidFill>
                  <a:srgbClr val="7030A0"/>
                </a:solidFill>
                <a:latin typeface="Calibri"/>
                <a:cs typeface="Calibri"/>
              </a:rPr>
              <a:t>) and </a:t>
            </a:r>
            <a:r>
              <a:rPr lang="en-US" sz="2800" dirty="0" err="1" smtClean="0">
                <a:solidFill>
                  <a:srgbClr val="7030A0"/>
                </a:solidFill>
                <a:latin typeface="Calibri"/>
                <a:cs typeface="Calibri"/>
              </a:rPr>
              <a:t>Jp</a:t>
            </a:r>
            <a:r>
              <a:rPr lang="en-US" sz="2800" dirty="0" smtClean="0">
                <a:solidFill>
                  <a:srgbClr val="7030A0"/>
                </a:solidFill>
                <a:latin typeface="Calibri"/>
                <a:cs typeface="Calibri"/>
              </a:rPr>
              <a:t> (decay positron from J/</a:t>
            </a:r>
            <a:r>
              <a:rPr lang="el-GR" sz="2800" dirty="0" smtClean="0">
                <a:solidFill>
                  <a:srgbClr val="7030A0"/>
                </a:solidFill>
                <a:latin typeface="Calibri"/>
                <a:cs typeface="Calibri"/>
              </a:rPr>
              <a:t>Ψ</a:t>
            </a:r>
            <a:r>
              <a:rPr lang="en-US" sz="2800" dirty="0" smtClean="0">
                <a:solidFill>
                  <a:srgbClr val="7030A0"/>
                </a:solidFill>
                <a:latin typeface="Calibri"/>
                <a:cs typeface="Calibri"/>
              </a:rPr>
              <a:t>)</a:t>
            </a:r>
            <a:r>
              <a:rPr lang="en-US" sz="2800" dirty="0" smtClean="0">
                <a:latin typeface="Calibri"/>
                <a:cs typeface="Calibri"/>
              </a:rPr>
              <a:t>.</a:t>
            </a:r>
          </a:p>
          <a:p>
            <a:endParaRPr lang="en-US" sz="2800" dirty="0" smtClean="0">
              <a:latin typeface="Calibri"/>
              <a:cs typeface="Calibri"/>
            </a:endParaRPr>
          </a:p>
          <a:p>
            <a:r>
              <a:rPr lang="en-US" sz="2800" dirty="0" smtClean="0">
                <a:latin typeface="Calibri"/>
                <a:cs typeface="Calibri"/>
              </a:rPr>
              <a:t>2-fold coincidence includes: (</a:t>
            </a:r>
            <a:r>
              <a:rPr lang="en-US" sz="2800" dirty="0" err="1" smtClean="0">
                <a:latin typeface="Calibri"/>
                <a:cs typeface="Calibri"/>
              </a:rPr>
              <a:t>e,p</a:t>
            </a:r>
            <a:r>
              <a:rPr lang="en-US" sz="2800" dirty="0" smtClean="0">
                <a:latin typeface="Calibri"/>
                <a:cs typeface="Calibri"/>
              </a:rPr>
              <a:t>)+(</a:t>
            </a:r>
            <a:r>
              <a:rPr lang="en-US" sz="2800" dirty="0" err="1" smtClean="0">
                <a:latin typeface="Calibri"/>
                <a:cs typeface="Calibri"/>
              </a:rPr>
              <a:t>Je,Jp</a:t>
            </a:r>
            <a:r>
              <a:rPr lang="en-US" sz="2800" dirty="0" smtClean="0">
                <a:latin typeface="Calibri"/>
                <a:cs typeface="Calibri"/>
              </a:rPr>
              <a:t>), (</a:t>
            </a:r>
            <a:r>
              <a:rPr lang="en-US" sz="2800" dirty="0" err="1" smtClean="0">
                <a:latin typeface="Calibri"/>
                <a:cs typeface="Calibri"/>
              </a:rPr>
              <a:t>e,Je</a:t>
            </a:r>
            <a:r>
              <a:rPr lang="en-US" sz="2800" dirty="0" smtClean="0">
                <a:latin typeface="Calibri"/>
                <a:cs typeface="Calibri"/>
              </a:rPr>
              <a:t>)+(</a:t>
            </a:r>
            <a:r>
              <a:rPr lang="en-US" sz="2800" dirty="0" err="1" smtClean="0">
                <a:latin typeface="Calibri"/>
                <a:cs typeface="Calibri"/>
              </a:rPr>
              <a:t>p,Jp</a:t>
            </a:r>
            <a:r>
              <a:rPr lang="en-US" sz="2800" dirty="0" smtClean="0">
                <a:latin typeface="Calibri"/>
                <a:cs typeface="Calibri"/>
              </a:rPr>
              <a:t>), (</a:t>
            </a:r>
            <a:r>
              <a:rPr lang="en-US" sz="2800" dirty="0" err="1" smtClean="0">
                <a:latin typeface="Calibri"/>
                <a:cs typeface="Calibri"/>
              </a:rPr>
              <a:t>e,Jp</a:t>
            </a:r>
            <a:r>
              <a:rPr lang="en-US" sz="2800" dirty="0" smtClean="0">
                <a:latin typeface="Calibri"/>
                <a:cs typeface="Calibri"/>
              </a:rPr>
              <a:t>)+(</a:t>
            </a:r>
            <a:r>
              <a:rPr lang="en-US" sz="2800" dirty="0" err="1" smtClean="0">
                <a:latin typeface="Calibri"/>
                <a:cs typeface="Calibri"/>
              </a:rPr>
              <a:t>Je,p</a:t>
            </a:r>
            <a:r>
              <a:rPr lang="en-US" sz="2800" dirty="0" smtClean="0">
                <a:latin typeface="Calibri"/>
                <a:cs typeface="Calibri"/>
              </a:rPr>
              <a:t>) and (</a:t>
            </a:r>
            <a:r>
              <a:rPr lang="en-US" sz="2800" dirty="0" err="1" smtClean="0">
                <a:latin typeface="Calibri"/>
                <a:cs typeface="Calibri"/>
              </a:rPr>
              <a:t>e,Je,Jp</a:t>
            </a:r>
            <a:r>
              <a:rPr lang="en-US" sz="2800" dirty="0" smtClean="0">
                <a:latin typeface="Calibri"/>
                <a:cs typeface="Calibri"/>
              </a:rPr>
              <a:t>)+(p), (</a:t>
            </a:r>
            <a:r>
              <a:rPr lang="en-US" sz="2800" dirty="0" err="1" smtClean="0">
                <a:latin typeface="Calibri"/>
                <a:cs typeface="Calibri"/>
              </a:rPr>
              <a:t>e,Je,p</a:t>
            </a:r>
            <a:r>
              <a:rPr lang="en-US" sz="2800" dirty="0" smtClean="0">
                <a:latin typeface="Calibri"/>
                <a:cs typeface="Calibri"/>
              </a:rPr>
              <a:t>)+(</a:t>
            </a:r>
            <a:r>
              <a:rPr lang="en-US" sz="2800" dirty="0" err="1" smtClean="0">
                <a:latin typeface="Calibri"/>
                <a:cs typeface="Calibri"/>
              </a:rPr>
              <a:t>Jp</a:t>
            </a:r>
            <a:r>
              <a:rPr lang="en-US" sz="2800" dirty="0" smtClean="0">
                <a:latin typeface="Calibri"/>
                <a:cs typeface="Calibri"/>
              </a:rPr>
              <a:t>), (</a:t>
            </a:r>
            <a:r>
              <a:rPr lang="en-US" sz="2800" dirty="0" err="1" smtClean="0">
                <a:latin typeface="Calibri"/>
                <a:cs typeface="Calibri"/>
              </a:rPr>
              <a:t>e,Jp,p</a:t>
            </a:r>
            <a:r>
              <a:rPr lang="en-US" sz="2800" dirty="0" smtClean="0">
                <a:latin typeface="Calibri"/>
                <a:cs typeface="Calibri"/>
              </a:rPr>
              <a:t>)+(Je), (</a:t>
            </a:r>
            <a:r>
              <a:rPr lang="en-US" sz="2800" dirty="0" err="1" smtClean="0">
                <a:latin typeface="Calibri"/>
                <a:cs typeface="Calibri"/>
              </a:rPr>
              <a:t>p,Jp,Je</a:t>
            </a:r>
            <a:r>
              <a:rPr lang="en-US" sz="2800" dirty="0" smtClean="0">
                <a:latin typeface="Calibri"/>
                <a:cs typeface="Calibri"/>
              </a:rPr>
              <a:t>)+(e)</a:t>
            </a:r>
          </a:p>
          <a:p>
            <a:endParaRPr lang="en-US" sz="2800" dirty="0" smtClean="0">
              <a:latin typeface="Calibri"/>
              <a:cs typeface="Calibri"/>
            </a:endParaRPr>
          </a:p>
          <a:p>
            <a:r>
              <a:rPr lang="en-US" sz="2800" dirty="0" smtClean="0">
                <a:latin typeface="Calibri"/>
                <a:cs typeface="Calibri"/>
              </a:rPr>
              <a:t>3-fold coincidence includes: (</a:t>
            </a:r>
            <a:r>
              <a:rPr lang="en-US" sz="2800" dirty="0" err="1" smtClean="0">
                <a:latin typeface="Calibri"/>
                <a:cs typeface="Calibri"/>
              </a:rPr>
              <a:t>e,p</a:t>
            </a:r>
            <a:r>
              <a:rPr lang="en-US" sz="2800" dirty="0" smtClean="0">
                <a:latin typeface="Calibri"/>
                <a:cs typeface="Calibri"/>
              </a:rPr>
              <a:t>)+(Je)+(</a:t>
            </a:r>
            <a:r>
              <a:rPr lang="en-US" sz="2800" dirty="0" err="1" smtClean="0">
                <a:latin typeface="Calibri"/>
                <a:cs typeface="Calibri"/>
              </a:rPr>
              <a:t>Jp</a:t>
            </a:r>
            <a:r>
              <a:rPr lang="en-US" sz="2800" dirty="0" smtClean="0">
                <a:latin typeface="Calibri"/>
                <a:cs typeface="Calibri"/>
              </a:rPr>
              <a:t>), (</a:t>
            </a:r>
            <a:r>
              <a:rPr lang="en-US" sz="2800" dirty="0" err="1" smtClean="0">
                <a:latin typeface="Calibri"/>
                <a:cs typeface="Calibri"/>
              </a:rPr>
              <a:t>e,Je</a:t>
            </a:r>
            <a:r>
              <a:rPr lang="en-US" sz="2800" dirty="0" smtClean="0">
                <a:latin typeface="Calibri"/>
                <a:cs typeface="Calibri"/>
              </a:rPr>
              <a:t>)+(p)+(</a:t>
            </a:r>
            <a:r>
              <a:rPr lang="en-US" sz="2800" dirty="0" err="1" smtClean="0">
                <a:latin typeface="Calibri"/>
                <a:cs typeface="Calibri"/>
              </a:rPr>
              <a:t>Jp</a:t>
            </a:r>
            <a:r>
              <a:rPr lang="en-US" sz="2800" dirty="0" smtClean="0">
                <a:latin typeface="Calibri"/>
                <a:cs typeface="Calibri"/>
              </a:rPr>
              <a:t>), (</a:t>
            </a:r>
            <a:r>
              <a:rPr lang="en-US" sz="2800" dirty="0" err="1" smtClean="0">
                <a:latin typeface="Calibri"/>
                <a:cs typeface="Calibri"/>
              </a:rPr>
              <a:t>e,Jp</a:t>
            </a:r>
            <a:r>
              <a:rPr lang="en-US" sz="2800" dirty="0" smtClean="0">
                <a:latin typeface="Calibri"/>
                <a:cs typeface="Calibri"/>
              </a:rPr>
              <a:t>)+(p)+(Je), (</a:t>
            </a:r>
            <a:r>
              <a:rPr lang="en-US" sz="2800" dirty="0" err="1" smtClean="0">
                <a:latin typeface="Calibri"/>
                <a:cs typeface="Calibri"/>
              </a:rPr>
              <a:t>Je,Jp</a:t>
            </a:r>
            <a:r>
              <a:rPr lang="en-US" sz="2800" dirty="0" smtClean="0">
                <a:latin typeface="Calibri"/>
                <a:cs typeface="Calibri"/>
              </a:rPr>
              <a:t>)+(e)+(p), (</a:t>
            </a:r>
            <a:r>
              <a:rPr lang="en-US" sz="2800" dirty="0" err="1" smtClean="0">
                <a:latin typeface="Calibri"/>
                <a:cs typeface="Calibri"/>
              </a:rPr>
              <a:t>Je,p</a:t>
            </a:r>
            <a:r>
              <a:rPr lang="en-US" sz="2800" dirty="0" smtClean="0">
                <a:latin typeface="Calibri"/>
                <a:cs typeface="Calibri"/>
              </a:rPr>
              <a:t>)+(e)+(</a:t>
            </a:r>
            <a:r>
              <a:rPr lang="en-US" sz="2800" dirty="0" err="1" smtClean="0">
                <a:latin typeface="Calibri"/>
                <a:cs typeface="Calibri"/>
              </a:rPr>
              <a:t>Jp</a:t>
            </a:r>
            <a:r>
              <a:rPr lang="en-US" sz="2800" dirty="0" smtClean="0">
                <a:latin typeface="Calibri"/>
                <a:cs typeface="Calibri"/>
              </a:rPr>
              <a:t>), (</a:t>
            </a:r>
            <a:r>
              <a:rPr lang="en-US" sz="2800" dirty="0" err="1" smtClean="0">
                <a:latin typeface="Calibri"/>
                <a:cs typeface="Calibri"/>
              </a:rPr>
              <a:t>Jp,p</a:t>
            </a:r>
            <a:r>
              <a:rPr lang="en-US" sz="2800" dirty="0" smtClean="0">
                <a:latin typeface="Calibri"/>
                <a:cs typeface="Calibri"/>
              </a:rPr>
              <a:t>)+(e)+(Je)</a:t>
            </a:r>
          </a:p>
          <a:p>
            <a:endParaRPr lang="en-US" sz="2800" dirty="0" smtClean="0">
              <a:latin typeface="Calibri"/>
              <a:cs typeface="Calibri"/>
            </a:endParaRPr>
          </a:p>
          <a:p>
            <a:r>
              <a:rPr lang="en-US" sz="2800" dirty="0" smtClean="0">
                <a:latin typeface="Calibri"/>
                <a:cs typeface="Calibri"/>
              </a:rPr>
              <a:t>4-fold coincidence is (e)+(p)+(Je)+(</a:t>
            </a:r>
            <a:r>
              <a:rPr lang="en-US" sz="2800" dirty="0" err="1" smtClean="0">
                <a:latin typeface="Calibri"/>
                <a:cs typeface="Calibri"/>
              </a:rPr>
              <a:t>Jp</a:t>
            </a:r>
            <a:r>
              <a:rPr lang="en-US" sz="2800" dirty="0" smtClean="0">
                <a:latin typeface="Calibri"/>
                <a:cs typeface="Calibri"/>
              </a:rPr>
              <a:t>)</a:t>
            </a:r>
          </a:p>
          <a:p>
            <a:endParaRPr lang="en-US" sz="2800" dirty="0"/>
          </a:p>
        </p:txBody>
      </p:sp>
      <p:sp>
        <p:nvSpPr>
          <p:cNvPr id="8" name="Date Placeholder 7"/>
          <p:cNvSpPr>
            <a:spLocks noGrp="1"/>
          </p:cNvSpPr>
          <p:nvPr>
            <p:ph type="dt" sz="half" idx="10"/>
          </p:nvPr>
        </p:nvSpPr>
        <p:spPr/>
        <p:txBody>
          <a:bodyPr/>
          <a:lstStyle/>
          <a:p>
            <a:r>
              <a:rPr lang="en-US" smtClean="0"/>
              <a:t>07/08/12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8869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0108"/>
          </a:xfrm>
        </p:spPr>
        <p:txBody>
          <a:bodyPr>
            <a:normAutofit/>
          </a:bodyPr>
          <a:lstStyle/>
          <a:p>
            <a:r>
              <a:rPr lang="en-US" dirty="0" smtClean="0"/>
              <a:t>Suppression Factor is 8e</a:t>
            </a:r>
            <a:r>
              <a:rPr lang="en-US" baseline="30000" dirty="0" smtClean="0"/>
              <a:t>-5</a:t>
            </a:r>
            <a:r>
              <a:rPr lang="en-US" dirty="0" smtClean="0"/>
              <a:t> for </a:t>
            </a:r>
            <a:r>
              <a:rPr lang="en-US" dirty="0" smtClean="0">
                <a:sym typeface="Wingdings" pitchFamily="2" charset="2"/>
              </a:rPr>
              <a:t>(</a:t>
            </a:r>
            <a:r>
              <a:rPr lang="en-US" dirty="0" err="1" smtClean="0">
                <a:sym typeface="Wingdings" pitchFamily="2" charset="2"/>
              </a:rPr>
              <a:t>e,p</a:t>
            </a:r>
            <a:r>
              <a:rPr lang="en-US" dirty="0" smtClean="0">
                <a:sym typeface="Wingdings" pitchFamily="2" charset="2"/>
              </a:rPr>
              <a:t>) + (</a:t>
            </a:r>
            <a:r>
              <a:rPr lang="en-US" dirty="0" err="1" smtClean="0">
                <a:sym typeface="Wingdings" pitchFamily="2" charset="2"/>
              </a:rPr>
              <a:t>Je,Jp</a:t>
            </a:r>
            <a:r>
              <a:rPr lang="en-US" dirty="0" smtClean="0">
                <a:sym typeface="Wingdings" pitchFamily="2" charset="2"/>
              </a:rPr>
              <a:t>)</a:t>
            </a:r>
            <a:r>
              <a:rPr lang="en-US" dirty="0" smtClean="0"/>
              <a:t> </a:t>
            </a:r>
            <a:endParaRPr lang="en-US" dirty="0"/>
          </a:p>
        </p:txBody>
      </p:sp>
      <p:sp>
        <p:nvSpPr>
          <p:cNvPr id="3" name="Content Placeholder 2"/>
          <p:cNvSpPr>
            <a:spLocks noGrp="1"/>
          </p:cNvSpPr>
          <p:nvPr>
            <p:ph idx="1"/>
          </p:nvPr>
        </p:nvSpPr>
        <p:spPr>
          <a:xfrm>
            <a:off x="428596" y="5500702"/>
            <a:ext cx="8229600" cy="1357298"/>
          </a:xfrm>
        </p:spPr>
        <p:txBody>
          <a:bodyPr>
            <a:normAutofit/>
          </a:bodyPr>
          <a:lstStyle/>
          <a:p>
            <a:r>
              <a:rPr lang="en-US" sz="2000" dirty="0" smtClean="0"/>
              <a:t>Random Coincidence Rate is then: 4.3 e-7 Hz</a:t>
            </a:r>
          </a:p>
          <a:p>
            <a:r>
              <a:rPr lang="en-US" sz="2000" dirty="0" smtClean="0"/>
              <a:t> Physics Rate is 0.015 Hz in </a:t>
            </a:r>
            <a:r>
              <a:rPr lang="en-US" sz="2000" dirty="0" err="1" smtClean="0"/>
              <a:t>Pythia</a:t>
            </a:r>
            <a:endParaRPr lang="en-US" sz="2000" dirty="0"/>
          </a:p>
        </p:txBody>
      </p:sp>
      <p:sp>
        <p:nvSpPr>
          <p:cNvPr id="4" name="Footer Placeholder 3"/>
          <p:cNvSpPr>
            <a:spLocks noGrp="1"/>
          </p:cNvSpPr>
          <p:nvPr>
            <p:ph type="ftr" sz="quarter" idx="11"/>
          </p:nvPr>
        </p:nvSpPr>
        <p:spPr/>
        <p:txBody>
          <a:bodyPr/>
          <a:lstStyle/>
          <a:p>
            <a:r>
              <a:rPr lang="en-US" altLang="zh-CN" smtClean="0"/>
              <a:t>SoLID Collaboration Meeting, Newport News</a:t>
            </a:r>
            <a:endParaRPr lang="zh-CN" altLang="en-US" dirty="0"/>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43</a:t>
            </a:fld>
            <a:endParaRPr lang="zh-CN" altLang="en-US"/>
          </a:p>
        </p:txBody>
      </p:sp>
      <p:pic>
        <p:nvPicPr>
          <p:cNvPr id="6" name="Picture 5" descr="14_23.gif"/>
          <p:cNvPicPr>
            <a:picLocks noChangeAspect="1"/>
          </p:cNvPicPr>
          <p:nvPr/>
        </p:nvPicPr>
        <p:blipFill>
          <a:blip r:embed="rId2"/>
          <a:stretch>
            <a:fillRect/>
          </a:stretch>
        </p:blipFill>
        <p:spPr>
          <a:xfrm>
            <a:off x="1214414" y="857232"/>
            <a:ext cx="6500858" cy="4671471"/>
          </a:xfrm>
          <a:prstGeom prst="rect">
            <a:avLst/>
          </a:prstGeom>
        </p:spPr>
      </p:pic>
      <p:sp>
        <p:nvSpPr>
          <p:cNvPr id="7" name="Oval 6"/>
          <p:cNvSpPr/>
          <p:nvPr/>
        </p:nvSpPr>
        <p:spPr>
          <a:xfrm>
            <a:off x="4929190" y="1500174"/>
            <a:ext cx="571504" cy="571504"/>
          </a:xfrm>
          <a:prstGeom prst="ellipse">
            <a:avLst/>
          </a:prstGeom>
          <a:solidFill>
            <a:srgbClr val="FF0000">
              <a:alpha val="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r>
              <a:rPr lang="en-US" smtClean="0"/>
              <a:t>07/08/12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93857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372476" cy="857232"/>
          </a:xfrm>
        </p:spPr>
        <p:txBody>
          <a:bodyPr>
            <a:normAutofit fontScale="90000"/>
          </a:bodyPr>
          <a:lstStyle/>
          <a:p>
            <a:r>
              <a:rPr lang="en-US" sz="3600" dirty="0" smtClean="0"/>
              <a:t>2-Fold Random Coincidence (Can be subtracted)</a:t>
            </a:r>
            <a:endParaRPr lang="en-US" sz="3600" dirty="0"/>
          </a:p>
        </p:txBody>
      </p:sp>
      <p:graphicFrame>
        <p:nvGraphicFramePr>
          <p:cNvPr id="4" name="Content Placeholder 3"/>
          <p:cNvGraphicFramePr>
            <a:graphicFrameLocks noGrp="1"/>
          </p:cNvGraphicFramePr>
          <p:nvPr>
            <p:ph idx="1"/>
          </p:nvPr>
        </p:nvGraphicFramePr>
        <p:xfrm>
          <a:off x="142810" y="714356"/>
          <a:ext cx="9001190" cy="4023360"/>
        </p:xfrm>
        <a:graphic>
          <a:graphicData uri="http://schemas.openxmlformats.org/drawingml/2006/table">
            <a:tbl>
              <a:tblPr firstRow="1" bandRow="1">
                <a:tableStyleId>{5C22544A-7EE6-4342-B048-85BDC9FD1C3A}</a:tableStyleId>
              </a:tblPr>
              <a:tblGrid>
                <a:gridCol w="1800238"/>
                <a:gridCol w="1800238"/>
                <a:gridCol w="1800238"/>
                <a:gridCol w="1800238"/>
                <a:gridCol w="1800238"/>
              </a:tblGrid>
              <a:tr h="370840">
                <a:tc>
                  <a:txBody>
                    <a:bodyPr/>
                    <a:lstStyle/>
                    <a:p>
                      <a:r>
                        <a:rPr lang="en-US" sz="2400" dirty="0" smtClean="0"/>
                        <a:t>Channel</a:t>
                      </a:r>
                      <a:endParaRPr lang="en-US" sz="2400" dirty="0"/>
                    </a:p>
                  </a:txBody>
                  <a:tcPr/>
                </a:tc>
                <a:tc>
                  <a:txBody>
                    <a:bodyPr/>
                    <a:lstStyle/>
                    <a:p>
                      <a:r>
                        <a:rPr lang="en-US" sz="2400" dirty="0" smtClean="0">
                          <a:latin typeface="Calibri"/>
                          <a:cs typeface="Calibri"/>
                        </a:rPr>
                        <a:t>Rate of first coin.</a:t>
                      </a:r>
                      <a:endParaRPr lang="en-US" sz="2400" dirty="0">
                        <a:latin typeface="Calibri"/>
                        <a:cs typeface="Calibri"/>
                      </a:endParaRPr>
                    </a:p>
                  </a:txBody>
                  <a:tcPr/>
                </a:tc>
                <a:tc>
                  <a:txBody>
                    <a:bodyPr/>
                    <a:lstStyle/>
                    <a:p>
                      <a:r>
                        <a:rPr lang="en-US" sz="2400" dirty="0" smtClean="0">
                          <a:latin typeface="Calibri"/>
                          <a:cs typeface="Calibri"/>
                        </a:rPr>
                        <a:t>Rate of second coin.</a:t>
                      </a:r>
                      <a:endParaRPr lang="en-US" sz="2400" dirty="0">
                        <a:latin typeface="Calibri"/>
                        <a:cs typeface="Calibri"/>
                      </a:endParaRPr>
                    </a:p>
                  </a:txBody>
                  <a:tcPr/>
                </a:tc>
                <a:tc>
                  <a:txBody>
                    <a:bodyPr/>
                    <a:lstStyle/>
                    <a:p>
                      <a:r>
                        <a:rPr lang="en-US" sz="2400" dirty="0" smtClean="0">
                          <a:latin typeface="Calibri"/>
                          <a:cs typeface="Calibri"/>
                        </a:rPr>
                        <a:t>Suppression Factor</a:t>
                      </a:r>
                      <a:endParaRPr lang="en-US" sz="2400" dirty="0">
                        <a:latin typeface="Calibri"/>
                        <a:cs typeface="Calibri"/>
                      </a:endParaRPr>
                    </a:p>
                  </a:txBody>
                  <a:tcPr/>
                </a:tc>
                <a:tc>
                  <a:txBody>
                    <a:bodyPr/>
                    <a:lstStyle/>
                    <a:p>
                      <a:r>
                        <a:rPr lang="en-US" sz="2400" dirty="0" smtClean="0">
                          <a:latin typeface="Calibri"/>
                          <a:cs typeface="Calibri"/>
                        </a:rPr>
                        <a:t>Effective Rate (Hz)</a:t>
                      </a:r>
                      <a:endParaRPr lang="en-US" sz="2400" dirty="0">
                        <a:latin typeface="Calibri"/>
                        <a:cs typeface="Calibri"/>
                      </a:endParaRPr>
                    </a:p>
                  </a:txBody>
                  <a:tcPr/>
                </a:tc>
              </a:tr>
              <a:tr h="370840">
                <a:tc>
                  <a:txBody>
                    <a:bodyPr/>
                    <a:lstStyle/>
                    <a:p>
                      <a:r>
                        <a:rPr lang="en-US" sz="2400" dirty="0" smtClean="0">
                          <a:latin typeface="Calibri"/>
                          <a:cs typeface="Calibri"/>
                        </a:rPr>
                        <a:t>(</a:t>
                      </a:r>
                      <a:r>
                        <a:rPr lang="en-US" sz="2400" dirty="0" err="1" smtClean="0">
                          <a:latin typeface="Calibri"/>
                          <a:cs typeface="Calibri"/>
                        </a:rPr>
                        <a:t>e,Je</a:t>
                      </a:r>
                      <a:r>
                        <a:rPr lang="en-US" sz="2400" dirty="0" smtClean="0">
                          <a:latin typeface="Calibri"/>
                          <a:cs typeface="Calibri"/>
                        </a:rPr>
                        <a:t>)+(</a:t>
                      </a:r>
                      <a:r>
                        <a:rPr lang="en-US" sz="2400" dirty="0" err="1" smtClean="0">
                          <a:latin typeface="Calibri"/>
                          <a:cs typeface="Calibri"/>
                        </a:rPr>
                        <a:t>Jp,p</a:t>
                      </a:r>
                      <a:r>
                        <a:rPr lang="en-US" sz="2400" dirty="0" smtClean="0">
                          <a:latin typeface="Calibri"/>
                          <a:cs typeface="Calibri"/>
                        </a:rPr>
                        <a:t>)</a:t>
                      </a:r>
                      <a:endParaRPr lang="en-US" sz="2400" dirty="0">
                        <a:latin typeface="Calibri"/>
                        <a:cs typeface="Calibri"/>
                      </a:endParaRPr>
                    </a:p>
                  </a:txBody>
                  <a:tcPr/>
                </a:tc>
                <a:tc>
                  <a:txBody>
                    <a:bodyPr/>
                    <a:lstStyle/>
                    <a:p>
                      <a:r>
                        <a:rPr lang="en-US" sz="2400" dirty="0" smtClean="0">
                          <a:latin typeface="Calibri"/>
                          <a:cs typeface="Calibri"/>
                        </a:rPr>
                        <a:t>0.28 kHz</a:t>
                      </a:r>
                      <a:endParaRPr lang="en-US" sz="2400" dirty="0">
                        <a:latin typeface="Calibri"/>
                        <a:cs typeface="Calibri"/>
                      </a:endParaRPr>
                    </a:p>
                  </a:txBody>
                  <a:tcPr/>
                </a:tc>
                <a:tc>
                  <a:txBody>
                    <a:bodyPr/>
                    <a:lstStyle/>
                    <a:p>
                      <a:r>
                        <a:rPr lang="en-US" sz="2400" dirty="0" smtClean="0">
                          <a:latin typeface="Calibri"/>
                          <a:cs typeface="Calibri"/>
                        </a:rPr>
                        <a:t>67 kHz</a:t>
                      </a:r>
                      <a:endParaRPr lang="en-US" sz="2400" dirty="0">
                        <a:latin typeface="Calibri"/>
                        <a:cs typeface="Calibri"/>
                      </a:endParaRPr>
                    </a:p>
                  </a:txBody>
                  <a:tcPr/>
                </a:tc>
                <a:tc>
                  <a:txBody>
                    <a:bodyPr/>
                    <a:lstStyle/>
                    <a:p>
                      <a:r>
                        <a:rPr lang="en-US" sz="2400" dirty="0" smtClean="0">
                          <a:latin typeface="Calibri"/>
                          <a:cs typeface="Calibri"/>
                        </a:rPr>
                        <a:t>3e-7</a:t>
                      </a:r>
                      <a:endParaRPr lang="en-US" sz="2400" dirty="0">
                        <a:latin typeface="Calibri"/>
                        <a:cs typeface="Calibri"/>
                      </a:endParaRPr>
                    </a:p>
                  </a:txBody>
                  <a:tcPr/>
                </a:tc>
                <a:tc>
                  <a:txBody>
                    <a:bodyPr/>
                    <a:lstStyle/>
                    <a:p>
                      <a:r>
                        <a:rPr lang="en-US" sz="2400" dirty="0" smtClean="0">
                          <a:latin typeface="Calibri"/>
                          <a:cs typeface="Calibri"/>
                        </a:rPr>
                        <a:t>3.4e-8</a:t>
                      </a:r>
                      <a:endParaRPr lang="en-US" sz="2400" dirty="0">
                        <a:latin typeface="Calibri"/>
                        <a:cs typeface="Calibri"/>
                      </a:endParaRPr>
                    </a:p>
                  </a:txBody>
                  <a:tcPr/>
                </a:tc>
              </a:tr>
              <a:tr h="370840">
                <a:tc>
                  <a:txBody>
                    <a:bodyPr/>
                    <a:lstStyle/>
                    <a:p>
                      <a:r>
                        <a:rPr lang="en-US" sz="2400" dirty="0" smtClean="0">
                          <a:latin typeface="Calibri"/>
                          <a:cs typeface="Calibri"/>
                        </a:rPr>
                        <a:t>(</a:t>
                      </a:r>
                      <a:r>
                        <a:rPr lang="en-US" sz="2400" dirty="0" err="1" smtClean="0">
                          <a:latin typeface="Calibri"/>
                          <a:cs typeface="Calibri"/>
                        </a:rPr>
                        <a:t>e,Jp</a:t>
                      </a:r>
                      <a:r>
                        <a:rPr lang="en-US" sz="2400" dirty="0" smtClean="0">
                          <a:latin typeface="Calibri"/>
                          <a:cs typeface="Calibri"/>
                        </a:rPr>
                        <a:t>)+(</a:t>
                      </a:r>
                      <a:r>
                        <a:rPr lang="en-US" sz="2400" dirty="0" err="1" smtClean="0">
                          <a:latin typeface="Calibri"/>
                          <a:cs typeface="Calibri"/>
                        </a:rPr>
                        <a:t>Je,p</a:t>
                      </a:r>
                      <a:r>
                        <a:rPr lang="en-US" sz="2400" dirty="0" smtClean="0">
                          <a:latin typeface="Calibri"/>
                          <a:cs typeface="Calibri"/>
                        </a:rPr>
                        <a:t>)</a:t>
                      </a:r>
                      <a:endParaRPr lang="en-US" sz="2400" dirty="0">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a:cs typeface="Calibri"/>
                        </a:rPr>
                        <a:t>0.035 kHz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a:cs typeface="Calibri"/>
                        </a:rPr>
                        <a:t>67 kHz</a:t>
                      </a:r>
                    </a:p>
                  </a:txBody>
                  <a:tcPr/>
                </a:tc>
                <a:tc>
                  <a:txBody>
                    <a:bodyPr/>
                    <a:lstStyle/>
                    <a:p>
                      <a:r>
                        <a:rPr lang="en-US" sz="2400" dirty="0" smtClean="0">
                          <a:latin typeface="Calibri"/>
                          <a:cs typeface="Calibri"/>
                        </a:rPr>
                        <a:t>5e-8</a:t>
                      </a:r>
                      <a:endParaRPr lang="en-US" sz="2400" dirty="0">
                        <a:latin typeface="Calibri"/>
                        <a:cs typeface="Calibri"/>
                      </a:endParaRPr>
                    </a:p>
                  </a:txBody>
                  <a:tcPr/>
                </a:tc>
                <a:tc>
                  <a:txBody>
                    <a:bodyPr/>
                    <a:lstStyle/>
                    <a:p>
                      <a:r>
                        <a:rPr lang="en-US" sz="2400" dirty="0" smtClean="0">
                          <a:latin typeface="Calibri"/>
                          <a:cs typeface="Calibri"/>
                        </a:rPr>
                        <a:t>7.0e-10</a:t>
                      </a:r>
                      <a:endParaRPr lang="en-US" sz="2400" dirty="0">
                        <a:latin typeface="Calibri"/>
                        <a:cs typeface="Calibri"/>
                      </a:endParaRPr>
                    </a:p>
                  </a:txBody>
                  <a:tcPr/>
                </a:tc>
              </a:tr>
              <a:tr h="370840">
                <a:tc>
                  <a:txBody>
                    <a:bodyPr/>
                    <a:lstStyle/>
                    <a:p>
                      <a:r>
                        <a:rPr lang="en-US" sz="2400" dirty="0" smtClean="0">
                          <a:latin typeface="Calibri"/>
                          <a:cs typeface="Calibri"/>
                        </a:rPr>
                        <a:t>(</a:t>
                      </a:r>
                      <a:r>
                        <a:rPr lang="en-US" sz="2400" dirty="0" err="1" smtClean="0">
                          <a:latin typeface="Calibri"/>
                          <a:cs typeface="Calibri"/>
                        </a:rPr>
                        <a:t>e,p</a:t>
                      </a:r>
                      <a:r>
                        <a:rPr lang="en-US" sz="2400" dirty="0" smtClean="0">
                          <a:latin typeface="Calibri"/>
                          <a:cs typeface="Calibri"/>
                        </a:rPr>
                        <a:t>)+(</a:t>
                      </a:r>
                      <a:r>
                        <a:rPr lang="en-US" sz="2400" dirty="0" err="1" smtClean="0">
                          <a:latin typeface="Calibri"/>
                          <a:cs typeface="Calibri"/>
                        </a:rPr>
                        <a:t>Je,Jp</a:t>
                      </a:r>
                      <a:r>
                        <a:rPr lang="en-US" sz="2400" dirty="0" smtClean="0">
                          <a:latin typeface="Calibri"/>
                          <a:cs typeface="Calibri"/>
                        </a:rPr>
                        <a:t>)</a:t>
                      </a:r>
                      <a:endParaRPr lang="en-US" sz="2400" dirty="0">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a:cs typeface="Calibri"/>
                        </a:rPr>
                        <a:t>22.3 kHz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a:cs typeface="Calibri"/>
                        </a:rPr>
                        <a:t>0.04 kHz</a:t>
                      </a:r>
                    </a:p>
                  </a:txBody>
                  <a:tcPr/>
                </a:tc>
                <a:tc>
                  <a:txBody>
                    <a:bodyPr/>
                    <a:lstStyle/>
                    <a:p>
                      <a:r>
                        <a:rPr lang="en-US" sz="2400" dirty="0" smtClean="0">
                          <a:latin typeface="Calibri"/>
                          <a:cs typeface="Calibri"/>
                        </a:rPr>
                        <a:t>8e-5</a:t>
                      </a:r>
                      <a:endParaRPr lang="en-US" sz="2400" dirty="0">
                        <a:latin typeface="Calibri"/>
                        <a:cs typeface="Calibri"/>
                      </a:endParaRPr>
                    </a:p>
                  </a:txBody>
                  <a:tcPr/>
                </a:tc>
                <a:tc>
                  <a:txBody>
                    <a:bodyPr/>
                    <a:lstStyle/>
                    <a:p>
                      <a:r>
                        <a:rPr lang="en-US" sz="2400" dirty="0" smtClean="0">
                          <a:latin typeface="Calibri"/>
                          <a:cs typeface="Calibri"/>
                        </a:rPr>
                        <a:t>4.3e-7</a:t>
                      </a:r>
                      <a:endParaRPr lang="en-US" sz="2400" dirty="0">
                        <a:latin typeface="Calibri"/>
                        <a:cs typeface="Calibri"/>
                      </a:endParaRPr>
                    </a:p>
                  </a:txBody>
                  <a:tcPr/>
                </a:tc>
              </a:tr>
              <a:tr h="370840">
                <a:tc>
                  <a:txBody>
                    <a:bodyPr/>
                    <a:lstStyle/>
                    <a:p>
                      <a:r>
                        <a:rPr lang="en-US" sz="2400" dirty="0" smtClean="0">
                          <a:latin typeface="Calibri"/>
                          <a:cs typeface="Calibri"/>
                        </a:rPr>
                        <a:t>(</a:t>
                      </a:r>
                      <a:r>
                        <a:rPr lang="en-US" sz="2400" dirty="0" err="1" smtClean="0">
                          <a:latin typeface="Calibri"/>
                          <a:cs typeface="Calibri"/>
                        </a:rPr>
                        <a:t>e,Je,Jp</a:t>
                      </a:r>
                      <a:r>
                        <a:rPr lang="en-US" sz="2400" dirty="0" smtClean="0">
                          <a:latin typeface="Calibri"/>
                          <a:cs typeface="Calibri"/>
                        </a:rPr>
                        <a:t>)+(p)</a:t>
                      </a:r>
                      <a:endParaRPr lang="en-US" sz="2400" dirty="0">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a:cs typeface="Calibri"/>
                        </a:rPr>
                        <a:t>0.01 kHz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a:cs typeface="Calibri"/>
                        </a:rPr>
                        <a:t>306 kHz</a:t>
                      </a:r>
                    </a:p>
                  </a:txBody>
                  <a:tcPr/>
                </a:tc>
                <a:tc>
                  <a:txBody>
                    <a:bodyPr/>
                    <a:lstStyle/>
                    <a:p>
                      <a:r>
                        <a:rPr lang="en-US" sz="2400" dirty="0" smtClean="0">
                          <a:latin typeface="Calibri"/>
                          <a:cs typeface="Calibri"/>
                        </a:rPr>
                        <a:t>9.3e-5</a:t>
                      </a:r>
                      <a:endParaRPr lang="en-US" sz="2400" dirty="0">
                        <a:latin typeface="Calibri"/>
                        <a:cs typeface="Calibri"/>
                      </a:endParaRPr>
                    </a:p>
                  </a:txBody>
                  <a:tcPr/>
                </a:tc>
                <a:tc>
                  <a:txBody>
                    <a:bodyPr/>
                    <a:lstStyle/>
                    <a:p>
                      <a:r>
                        <a:rPr lang="en-US" sz="2400" dirty="0" smtClean="0">
                          <a:latin typeface="Calibri"/>
                          <a:cs typeface="Calibri"/>
                        </a:rPr>
                        <a:t>1.7e-6</a:t>
                      </a:r>
                      <a:endParaRPr lang="en-US" sz="2400" dirty="0">
                        <a:latin typeface="Calibri"/>
                        <a:cs typeface="Calibri"/>
                      </a:endParaRPr>
                    </a:p>
                  </a:txBody>
                  <a:tcPr/>
                </a:tc>
              </a:tr>
              <a:tr h="370840">
                <a:tc>
                  <a:txBody>
                    <a:bodyPr/>
                    <a:lstStyle/>
                    <a:p>
                      <a:r>
                        <a:rPr lang="en-US" sz="2400" dirty="0" smtClean="0">
                          <a:latin typeface="Calibri"/>
                          <a:cs typeface="Calibri"/>
                        </a:rPr>
                        <a:t>(</a:t>
                      </a:r>
                      <a:r>
                        <a:rPr lang="en-US" sz="2400" dirty="0" err="1" smtClean="0">
                          <a:latin typeface="Calibri"/>
                          <a:cs typeface="Calibri"/>
                        </a:rPr>
                        <a:t>e,Je,p</a:t>
                      </a:r>
                      <a:r>
                        <a:rPr lang="en-US" sz="2400" dirty="0" smtClean="0">
                          <a:latin typeface="Calibri"/>
                          <a:cs typeface="Calibri"/>
                        </a:rPr>
                        <a:t>)+(</a:t>
                      </a:r>
                      <a:r>
                        <a:rPr lang="en-US" sz="2400" dirty="0" err="1" smtClean="0">
                          <a:latin typeface="Calibri"/>
                          <a:cs typeface="Calibri"/>
                        </a:rPr>
                        <a:t>Jp</a:t>
                      </a:r>
                      <a:r>
                        <a:rPr lang="en-US" sz="2400" dirty="0" smtClean="0">
                          <a:latin typeface="Calibri"/>
                          <a:cs typeface="Calibri"/>
                        </a:rPr>
                        <a:t>)</a:t>
                      </a:r>
                      <a:endParaRPr lang="en-US" sz="2400" dirty="0">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a:cs typeface="Calibri"/>
                        </a:rPr>
                        <a:t>0.04 kHz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a:cs typeface="Calibri"/>
                        </a:rPr>
                        <a:t>0.13 kHz</a:t>
                      </a:r>
                    </a:p>
                  </a:txBody>
                  <a:tcPr/>
                </a:tc>
                <a:tc>
                  <a:txBody>
                    <a:bodyPr/>
                    <a:lstStyle/>
                    <a:p>
                      <a:r>
                        <a:rPr lang="en-US" sz="2400" dirty="0" smtClean="0">
                          <a:latin typeface="Calibri"/>
                          <a:cs typeface="Calibri"/>
                        </a:rPr>
                        <a:t>1.3e-8</a:t>
                      </a:r>
                      <a:endParaRPr lang="en-US" sz="2400" dirty="0">
                        <a:latin typeface="Calibri"/>
                        <a:cs typeface="Calibri"/>
                      </a:endParaRPr>
                    </a:p>
                  </a:txBody>
                  <a:tcPr/>
                </a:tc>
                <a:tc>
                  <a:txBody>
                    <a:bodyPr/>
                    <a:lstStyle/>
                    <a:p>
                      <a:r>
                        <a:rPr lang="en-US" sz="2400" dirty="0" smtClean="0">
                          <a:latin typeface="Calibri"/>
                          <a:cs typeface="Calibri"/>
                        </a:rPr>
                        <a:t>4e-13</a:t>
                      </a:r>
                      <a:endParaRPr lang="en-US" sz="2400" dirty="0">
                        <a:latin typeface="Calibri"/>
                        <a:cs typeface="Calibri"/>
                      </a:endParaRPr>
                    </a:p>
                  </a:txBody>
                  <a:tcPr/>
                </a:tc>
              </a:tr>
              <a:tr h="370840">
                <a:tc>
                  <a:txBody>
                    <a:bodyPr/>
                    <a:lstStyle/>
                    <a:p>
                      <a:r>
                        <a:rPr lang="en-US" sz="2400" dirty="0" smtClean="0">
                          <a:latin typeface="Calibri"/>
                          <a:cs typeface="Calibri"/>
                        </a:rPr>
                        <a:t>(</a:t>
                      </a:r>
                      <a:r>
                        <a:rPr lang="en-US" sz="2400" dirty="0" err="1" smtClean="0">
                          <a:latin typeface="Calibri"/>
                          <a:cs typeface="Calibri"/>
                        </a:rPr>
                        <a:t>e,Jp,p</a:t>
                      </a:r>
                      <a:r>
                        <a:rPr lang="en-US" sz="2400" dirty="0" smtClean="0">
                          <a:latin typeface="Calibri"/>
                          <a:cs typeface="Calibri"/>
                        </a:rPr>
                        <a:t>)+(Je)</a:t>
                      </a:r>
                      <a:endParaRPr lang="en-US" sz="2400" dirty="0">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a:cs typeface="Calibri"/>
                        </a:rPr>
                        <a:t>0.0037 kHz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a:cs typeface="Calibri"/>
                        </a:rPr>
                        <a:t>460 kHz</a:t>
                      </a:r>
                    </a:p>
                  </a:txBody>
                  <a:tcPr/>
                </a:tc>
                <a:tc>
                  <a:txBody>
                    <a:bodyPr/>
                    <a:lstStyle/>
                    <a:p>
                      <a:r>
                        <a:rPr lang="en-US" sz="2400" dirty="0" smtClean="0">
                          <a:latin typeface="Calibri"/>
                          <a:cs typeface="Calibri"/>
                        </a:rPr>
                        <a:t>4.7e-7</a:t>
                      </a:r>
                      <a:endParaRPr lang="en-US" sz="2400" dirty="0">
                        <a:latin typeface="Calibri"/>
                        <a:cs typeface="Calibri"/>
                      </a:endParaRPr>
                    </a:p>
                  </a:txBody>
                  <a:tcPr/>
                </a:tc>
                <a:tc>
                  <a:txBody>
                    <a:bodyPr/>
                    <a:lstStyle/>
                    <a:p>
                      <a:r>
                        <a:rPr lang="en-US" sz="2400" dirty="0" smtClean="0">
                          <a:latin typeface="Calibri"/>
                          <a:cs typeface="Calibri"/>
                        </a:rPr>
                        <a:t>4.8e-9</a:t>
                      </a:r>
                      <a:endParaRPr lang="en-US" sz="2400" dirty="0">
                        <a:latin typeface="Calibri"/>
                        <a:cs typeface="Calibri"/>
                      </a:endParaRPr>
                    </a:p>
                  </a:txBody>
                  <a:tcPr/>
                </a:tc>
              </a:tr>
              <a:tr h="370840">
                <a:tc>
                  <a:txBody>
                    <a:bodyPr/>
                    <a:lstStyle/>
                    <a:p>
                      <a:r>
                        <a:rPr lang="en-US" sz="2400" dirty="0" smtClean="0">
                          <a:latin typeface="Calibri"/>
                          <a:cs typeface="Calibri"/>
                        </a:rPr>
                        <a:t>(</a:t>
                      </a:r>
                      <a:r>
                        <a:rPr lang="en-US" sz="2400" dirty="0" err="1" smtClean="0">
                          <a:latin typeface="Calibri"/>
                          <a:cs typeface="Calibri"/>
                        </a:rPr>
                        <a:t>Je,Jp,p</a:t>
                      </a:r>
                      <a:r>
                        <a:rPr lang="en-US" sz="2400" dirty="0" smtClean="0">
                          <a:latin typeface="Calibri"/>
                          <a:cs typeface="Calibri"/>
                        </a:rPr>
                        <a:t>)+(e)</a:t>
                      </a:r>
                      <a:endParaRPr lang="en-US" sz="2400" dirty="0">
                        <a:latin typeface="Calibri"/>
                        <a:cs typeface="Calibri"/>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a:cs typeface="Calibri"/>
                        </a:rPr>
                        <a:t>0.0048 kHz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a:cs typeface="Calibri"/>
                        </a:rPr>
                        <a:t>165 kHz</a:t>
                      </a:r>
                    </a:p>
                  </a:txBody>
                  <a:tcPr/>
                </a:tc>
                <a:tc>
                  <a:txBody>
                    <a:bodyPr/>
                    <a:lstStyle/>
                    <a:p>
                      <a:r>
                        <a:rPr lang="en-US" sz="2400" b="1" dirty="0" smtClean="0">
                          <a:solidFill>
                            <a:srgbClr val="FF0000"/>
                          </a:solidFill>
                          <a:latin typeface="Calibri"/>
                          <a:cs typeface="Calibri"/>
                        </a:rPr>
                        <a:t>1.75e-3</a:t>
                      </a:r>
                      <a:endParaRPr lang="en-US" sz="2400" b="1" dirty="0">
                        <a:solidFill>
                          <a:srgbClr val="FF0000"/>
                        </a:solidFill>
                        <a:latin typeface="Calibri"/>
                        <a:cs typeface="Calibri"/>
                      </a:endParaRPr>
                    </a:p>
                  </a:txBody>
                  <a:tcPr/>
                </a:tc>
                <a:tc>
                  <a:txBody>
                    <a:bodyPr/>
                    <a:lstStyle/>
                    <a:p>
                      <a:r>
                        <a:rPr lang="en-US" sz="2400" dirty="0" smtClean="0">
                          <a:solidFill>
                            <a:srgbClr val="FF0000"/>
                          </a:solidFill>
                          <a:latin typeface="Calibri"/>
                          <a:cs typeface="Calibri"/>
                        </a:rPr>
                        <a:t>8.3e-6</a:t>
                      </a:r>
                      <a:endParaRPr lang="en-US" sz="2400" dirty="0">
                        <a:solidFill>
                          <a:srgbClr val="FF0000"/>
                        </a:solidFill>
                        <a:latin typeface="Calibri"/>
                        <a:cs typeface="Calibri"/>
                      </a:endParaRPr>
                    </a:p>
                  </a:txBody>
                  <a:tcPr/>
                </a:tc>
              </a:tr>
            </a:tbl>
          </a:graphicData>
        </a:graphic>
      </p:graphicFrame>
      <p:sp>
        <p:nvSpPr>
          <p:cNvPr id="5" name="Rectangle 4"/>
          <p:cNvSpPr/>
          <p:nvPr/>
        </p:nvSpPr>
        <p:spPr>
          <a:xfrm>
            <a:off x="0" y="4714884"/>
            <a:ext cx="9144000" cy="1384995"/>
          </a:xfrm>
          <a:prstGeom prst="rect">
            <a:avLst/>
          </a:prstGeom>
        </p:spPr>
        <p:txBody>
          <a:bodyPr wrap="square">
            <a:spAutoFit/>
          </a:bodyPr>
          <a:lstStyle/>
          <a:p>
            <a:r>
              <a:rPr lang="en-US" sz="2800" dirty="0" smtClean="0">
                <a:latin typeface="Calibri"/>
                <a:cs typeface="Calibri"/>
              </a:rPr>
              <a:t>Physics Rate is 0.015 Hz in </a:t>
            </a:r>
            <a:r>
              <a:rPr lang="en-US" sz="2800" dirty="0" err="1" smtClean="0">
                <a:latin typeface="Calibri"/>
                <a:cs typeface="Calibri"/>
              </a:rPr>
              <a:t>Pythia</a:t>
            </a:r>
            <a:r>
              <a:rPr lang="en-US" sz="2800" dirty="0" smtClean="0">
                <a:latin typeface="Calibri"/>
                <a:cs typeface="Calibri"/>
              </a:rPr>
              <a:t>, 1.2e-3 in our calculation </a:t>
            </a:r>
          </a:p>
          <a:p>
            <a:r>
              <a:rPr lang="en-US" sz="2800" dirty="0" smtClean="0">
                <a:latin typeface="Calibri"/>
                <a:cs typeface="Calibri"/>
              </a:rPr>
              <a:t>The background is expected to be </a:t>
            </a:r>
            <a:r>
              <a:rPr lang="en-US" sz="2800" b="1" dirty="0" smtClean="0">
                <a:latin typeface="Calibri"/>
                <a:cs typeface="Calibri"/>
              </a:rPr>
              <a:t>&lt; 1% </a:t>
            </a:r>
            <a:r>
              <a:rPr lang="en-US" sz="2800" dirty="0" smtClean="0">
                <a:latin typeface="Calibri"/>
                <a:cs typeface="Calibri"/>
              </a:rPr>
              <a:t>level for (</a:t>
            </a:r>
            <a:r>
              <a:rPr lang="en-US" sz="2800" dirty="0" err="1" smtClean="0">
                <a:latin typeface="Calibri"/>
                <a:cs typeface="Calibri"/>
              </a:rPr>
              <a:t>e,Je,Jp,p</a:t>
            </a:r>
            <a:r>
              <a:rPr lang="en-US" sz="2800" dirty="0" smtClean="0">
                <a:latin typeface="Calibri"/>
                <a:cs typeface="Calibri"/>
              </a:rPr>
              <a:t>).</a:t>
            </a:r>
          </a:p>
          <a:p>
            <a:r>
              <a:rPr lang="en-US" sz="2800" dirty="0" smtClean="0">
                <a:latin typeface="Calibri"/>
                <a:cs typeface="Calibri"/>
              </a:rPr>
              <a:t>Long extended target at low beam current would help. </a:t>
            </a:r>
          </a:p>
        </p:txBody>
      </p:sp>
      <p:sp>
        <p:nvSpPr>
          <p:cNvPr id="6" name="TextBox 5"/>
          <p:cNvSpPr txBox="1"/>
          <p:nvPr/>
        </p:nvSpPr>
        <p:spPr>
          <a:xfrm>
            <a:off x="571472" y="6143644"/>
            <a:ext cx="7929618" cy="584775"/>
          </a:xfrm>
          <a:prstGeom prst="rect">
            <a:avLst/>
          </a:prstGeom>
          <a:solidFill>
            <a:srgbClr val="FFFF00"/>
          </a:solidFill>
          <a:ln w="38100">
            <a:solidFill>
              <a:schemeClr val="tx1"/>
            </a:solidFill>
          </a:ln>
        </p:spPr>
        <p:txBody>
          <a:bodyPr wrap="square" rtlCol="0">
            <a:spAutoFit/>
          </a:bodyPr>
          <a:lstStyle/>
          <a:p>
            <a:r>
              <a:rPr lang="en-US" sz="3200" dirty="0" smtClean="0">
                <a:latin typeface="Calibri"/>
                <a:cs typeface="Calibri"/>
              </a:rPr>
              <a:t>Random Coincidence should not be a problem</a:t>
            </a:r>
            <a:r>
              <a:rPr lang="en-US" sz="2800" dirty="0" smtClean="0">
                <a:latin typeface="Calibri"/>
                <a:cs typeface="Calibri"/>
              </a:rPr>
              <a:t>.</a:t>
            </a:r>
            <a:endParaRPr lang="en-US" sz="2800" dirty="0">
              <a:latin typeface="Calibri"/>
              <a:cs typeface="Calibri"/>
            </a:endParaRPr>
          </a:p>
        </p:txBody>
      </p:sp>
      <p:sp>
        <p:nvSpPr>
          <p:cNvPr id="7" name="Date Placeholder 6"/>
          <p:cNvSpPr>
            <a:spLocks noGrp="1"/>
          </p:cNvSpPr>
          <p:nvPr>
            <p:ph type="dt" sz="half" idx="10"/>
          </p:nvPr>
        </p:nvSpPr>
        <p:spPr/>
        <p:txBody>
          <a:bodyPr/>
          <a:lstStyle/>
          <a:p>
            <a:r>
              <a:rPr lang="en-US" smtClean="0"/>
              <a:t>07/08/12</a:t>
            </a:r>
            <a:endParaRPr lang="en-US"/>
          </a:p>
        </p:txBody>
      </p:sp>
      <p:sp>
        <p:nvSpPr>
          <p:cNvPr id="8" name="Slide Number Placeholder 7"/>
          <p:cNvSpPr>
            <a:spLocks noGrp="1"/>
          </p:cNvSpPr>
          <p:nvPr>
            <p:ph type="sldNum" sz="quarter" idx="12"/>
          </p:nvPr>
        </p:nvSpPr>
        <p:spPr/>
        <p:txBody>
          <a:bodyPr/>
          <a:lstStyle/>
          <a:p>
            <a:fld id="{05B56A2D-B9AA-9D47-A6A7-53D1638EA1C5}" type="slidenum">
              <a:rPr lang="en-US" smtClean="0"/>
              <a:pPr/>
              <a:t>44</a:t>
            </a:fld>
            <a:endParaRPr lang="en-US"/>
          </a:p>
        </p:txBody>
      </p:sp>
      <p:sp>
        <p:nvSpPr>
          <p:cNvPr id="9" name="Footer Placeholder 8"/>
          <p:cNvSpPr>
            <a:spLocks noGrp="1"/>
          </p:cNvSpPr>
          <p:nvPr>
            <p:ph type="ftr" sz="quarter" idx="11"/>
          </p:nvPr>
        </p:nvSpPr>
        <p:spPr/>
        <p:txBody>
          <a:bodyPr/>
          <a:lstStyle/>
          <a:p>
            <a:r>
              <a:rPr lang="en-US" smtClean="0"/>
              <a:t>SoLID Collaboration Meeting, Newport News</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1462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Space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2399" y="1371600"/>
            <a:ext cx="5264117" cy="5105400"/>
          </a:xfrm>
        </p:spPr>
      </p:pic>
      <p:sp>
        <p:nvSpPr>
          <p:cNvPr id="5" name="TextBox 4"/>
          <p:cNvSpPr txBox="1"/>
          <p:nvPr/>
        </p:nvSpPr>
        <p:spPr>
          <a:xfrm>
            <a:off x="5791200" y="1371600"/>
            <a:ext cx="3124200" cy="3693319"/>
          </a:xfrm>
          <a:prstGeom prst="rect">
            <a:avLst/>
          </a:prstGeom>
          <a:noFill/>
        </p:spPr>
        <p:txBody>
          <a:bodyPr wrap="square" rtlCol="0">
            <a:spAutoFit/>
          </a:bodyPr>
          <a:lstStyle/>
          <a:p>
            <a:r>
              <a:rPr lang="en-US" dirty="0" smtClean="0"/>
              <a:t>Top left: Q2 vs. W</a:t>
            </a:r>
          </a:p>
          <a:p>
            <a:r>
              <a:rPr lang="en-US" dirty="0" smtClean="0"/>
              <a:t>Top Right: t-</a:t>
            </a:r>
            <a:r>
              <a:rPr lang="en-US" dirty="0" err="1" smtClean="0"/>
              <a:t>tmin</a:t>
            </a:r>
            <a:r>
              <a:rPr lang="en-US" dirty="0" smtClean="0"/>
              <a:t>: W</a:t>
            </a:r>
          </a:p>
          <a:p>
            <a:r>
              <a:rPr lang="en-US" dirty="0" smtClean="0"/>
              <a:t>Bottom Left: t: W</a:t>
            </a:r>
          </a:p>
          <a:p>
            <a:r>
              <a:rPr lang="en-US" dirty="0" smtClean="0"/>
              <a:t>Bottom Right: t vs. Effective photon energy</a:t>
            </a:r>
          </a:p>
          <a:p>
            <a:endParaRPr lang="en-US" dirty="0"/>
          </a:p>
          <a:p>
            <a:r>
              <a:rPr lang="en-US" dirty="0" smtClean="0"/>
              <a:t>Here W is calculate in </a:t>
            </a:r>
            <a:r>
              <a:rPr lang="en-US" dirty="0" err="1" smtClean="0"/>
              <a:t>gamma+d</a:t>
            </a:r>
            <a:r>
              <a:rPr lang="en-US" dirty="0" smtClean="0"/>
              <a:t> system</a:t>
            </a:r>
          </a:p>
          <a:p>
            <a:endParaRPr lang="en-US" dirty="0"/>
          </a:p>
          <a:p>
            <a:r>
              <a:rPr lang="en-US" dirty="0" smtClean="0"/>
              <a:t>Effective photon energy is calculated with </a:t>
            </a:r>
          </a:p>
          <a:p>
            <a:endParaRPr lang="en-US" dirty="0"/>
          </a:p>
          <a:p>
            <a:r>
              <a:rPr lang="en-US" dirty="0" smtClean="0"/>
              <a:t>W^2= 2*E*</a:t>
            </a:r>
            <a:r>
              <a:rPr lang="en-US" dirty="0" err="1" smtClean="0"/>
              <a:t>mass_d</a:t>
            </a:r>
            <a:r>
              <a:rPr lang="en-US" dirty="0" smtClean="0"/>
              <a:t> + mass_d^2 </a:t>
            </a:r>
            <a:endParaRPr lang="en-US" dirty="0"/>
          </a:p>
        </p:txBody>
      </p:sp>
      <p:sp>
        <p:nvSpPr>
          <p:cNvPr id="6" name="Date Placeholder 5"/>
          <p:cNvSpPr>
            <a:spLocks noGrp="1"/>
          </p:cNvSpPr>
          <p:nvPr>
            <p:ph type="dt" sz="half" idx="10"/>
          </p:nvPr>
        </p:nvSpPr>
        <p:spPr/>
        <p:txBody>
          <a:bodyPr/>
          <a:lstStyle/>
          <a:p>
            <a:r>
              <a:rPr lang="en-US" smtClean="0"/>
              <a:t>07/08/12</a:t>
            </a:r>
            <a:endParaRPr lang="en-US"/>
          </a:p>
        </p:txBody>
      </p:sp>
      <p:sp>
        <p:nvSpPr>
          <p:cNvPr id="7" name="Slide Number Placeholder 6"/>
          <p:cNvSpPr>
            <a:spLocks noGrp="1"/>
          </p:cNvSpPr>
          <p:nvPr>
            <p:ph type="sldNum" sz="quarter" idx="12"/>
          </p:nvPr>
        </p:nvSpPr>
        <p:spPr/>
        <p:txBody>
          <a:bodyPr/>
          <a:lstStyle/>
          <a:p>
            <a:fld id="{05B56A2D-B9AA-9D47-A6A7-53D1638EA1C5}" type="slidenum">
              <a:rPr lang="en-US" smtClean="0"/>
              <a:pPr/>
              <a:t>45</a:t>
            </a:fld>
            <a:endParaRPr lang="en-US"/>
          </a:p>
        </p:txBody>
      </p:sp>
      <p:sp>
        <p:nvSpPr>
          <p:cNvPr id="8" name="Footer Placeholder 7"/>
          <p:cNvSpPr>
            <a:spLocks noGrp="1"/>
          </p:cNvSpPr>
          <p:nvPr>
            <p:ph type="ftr" sz="quarter" idx="11"/>
          </p:nvPr>
        </p:nvSpPr>
        <p:spPr/>
        <p:txBody>
          <a:bodyPr/>
          <a:lstStyle/>
          <a:p>
            <a:r>
              <a:rPr lang="en-US" smtClean="0"/>
              <a:t>SoLID Collaboration Meeting, Newport News</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4474048"/>
      </p:ext>
    </p:extLst>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3" descr="C:\Users\owner\Google Drive\CLEOV6_SIDIS01.png"/>
          <p:cNvPicPr>
            <a:picLocks noChangeAspect="1" noChangeArrowheads="1"/>
          </p:cNvPicPr>
          <p:nvPr/>
        </p:nvPicPr>
        <p:blipFill>
          <a:blip r:embed="rId2" cstate="print"/>
          <a:srcRect/>
          <a:stretch>
            <a:fillRect/>
          </a:stretch>
        </p:blipFill>
        <p:spPr bwMode="auto">
          <a:xfrm>
            <a:off x="152400" y="1356360"/>
            <a:ext cx="8223956" cy="4572000"/>
          </a:xfrm>
          <a:prstGeom prst="rect">
            <a:avLst/>
          </a:prstGeom>
          <a:noFill/>
        </p:spPr>
      </p:pic>
      <p:pic>
        <p:nvPicPr>
          <p:cNvPr id="2" name="Picture 2" descr="C:\Users\owner\Google Drive\CLEOV6_JPsi_new.png"/>
          <p:cNvPicPr>
            <a:picLocks noChangeAspect="1" noChangeArrowheads="1"/>
          </p:cNvPicPr>
          <p:nvPr/>
        </p:nvPicPr>
        <p:blipFill>
          <a:blip r:embed="rId3" cstate="print"/>
          <a:srcRect/>
          <a:stretch>
            <a:fillRect/>
          </a:stretch>
        </p:blipFill>
        <p:spPr bwMode="auto">
          <a:xfrm>
            <a:off x="3733800" y="1363980"/>
            <a:ext cx="8223956" cy="4572000"/>
          </a:xfrm>
          <a:prstGeom prst="rect">
            <a:avLst/>
          </a:prstGeom>
          <a:noFill/>
        </p:spPr>
      </p:pic>
      <p:cxnSp>
        <p:nvCxnSpPr>
          <p:cNvPr id="8" name="Straight Connector 7"/>
          <p:cNvCxnSpPr/>
          <p:nvPr/>
        </p:nvCxnSpPr>
        <p:spPr>
          <a:xfrm flipH="1">
            <a:off x="1066800" y="5334000"/>
            <a:ext cx="670560" cy="3048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95400" y="5410200"/>
            <a:ext cx="609600" cy="369332"/>
          </a:xfrm>
          <a:prstGeom prst="rect">
            <a:avLst/>
          </a:prstGeom>
          <a:noFill/>
        </p:spPr>
        <p:txBody>
          <a:bodyPr wrap="square" rtlCol="0">
            <a:spAutoFit/>
          </a:bodyPr>
          <a:lstStyle/>
          <a:p>
            <a:r>
              <a:rPr lang="en-US" dirty="0" smtClean="0"/>
              <a:t>24⁰</a:t>
            </a:r>
            <a:endParaRPr lang="en-US" baseline="30000" dirty="0"/>
          </a:p>
        </p:txBody>
      </p:sp>
      <p:sp>
        <p:nvSpPr>
          <p:cNvPr id="17" name="TextBox 16"/>
          <p:cNvSpPr txBox="1"/>
          <p:nvPr/>
        </p:nvSpPr>
        <p:spPr>
          <a:xfrm>
            <a:off x="4800600" y="5410200"/>
            <a:ext cx="609600" cy="369332"/>
          </a:xfrm>
          <a:prstGeom prst="rect">
            <a:avLst/>
          </a:prstGeom>
          <a:noFill/>
        </p:spPr>
        <p:txBody>
          <a:bodyPr wrap="square" rtlCol="0">
            <a:spAutoFit/>
          </a:bodyPr>
          <a:lstStyle/>
          <a:p>
            <a:r>
              <a:rPr lang="en-US" dirty="0" smtClean="0"/>
              <a:t>26⁰</a:t>
            </a:r>
            <a:endParaRPr lang="en-US" baseline="30000" dirty="0"/>
          </a:p>
        </p:txBody>
      </p:sp>
      <p:sp>
        <p:nvSpPr>
          <p:cNvPr id="18" name="TextBox 17"/>
          <p:cNvSpPr txBox="1"/>
          <p:nvPr/>
        </p:nvSpPr>
        <p:spPr>
          <a:xfrm>
            <a:off x="685800" y="2819400"/>
            <a:ext cx="2667000" cy="646331"/>
          </a:xfrm>
          <a:prstGeom prst="rect">
            <a:avLst/>
          </a:prstGeom>
          <a:noFill/>
        </p:spPr>
        <p:txBody>
          <a:bodyPr wrap="square" rtlCol="0">
            <a:spAutoFit/>
          </a:bodyPr>
          <a:lstStyle/>
          <a:p>
            <a:r>
              <a:rPr lang="en-US" dirty="0" err="1" smtClean="0"/>
              <a:t>SoLID</a:t>
            </a:r>
            <a:r>
              <a:rPr lang="en-US" dirty="0" smtClean="0"/>
              <a:t>-SIDIS</a:t>
            </a:r>
          </a:p>
          <a:p>
            <a:r>
              <a:rPr lang="en-US" dirty="0" smtClean="0"/>
              <a:t>target center at -350 cm</a:t>
            </a:r>
            <a:endParaRPr lang="en-US" dirty="0"/>
          </a:p>
        </p:txBody>
      </p:sp>
      <p:sp>
        <p:nvSpPr>
          <p:cNvPr id="19" name="TextBox 18"/>
          <p:cNvSpPr txBox="1"/>
          <p:nvPr/>
        </p:nvSpPr>
        <p:spPr>
          <a:xfrm>
            <a:off x="4114800" y="2819400"/>
            <a:ext cx="2438400" cy="923330"/>
          </a:xfrm>
          <a:prstGeom prst="rect">
            <a:avLst/>
          </a:prstGeom>
          <a:noFill/>
        </p:spPr>
        <p:txBody>
          <a:bodyPr wrap="square" rtlCol="0">
            <a:spAutoFit/>
          </a:bodyPr>
          <a:lstStyle/>
          <a:p>
            <a:r>
              <a:rPr lang="en-US" dirty="0" err="1" smtClean="0"/>
              <a:t>SoLID-JPsi</a:t>
            </a:r>
            <a:endParaRPr lang="en-US" dirty="0" smtClean="0"/>
          </a:p>
          <a:p>
            <a:r>
              <a:rPr lang="en-US" dirty="0" smtClean="0"/>
              <a:t>target center at -360 cm</a:t>
            </a:r>
          </a:p>
          <a:p>
            <a:endParaRPr lang="en-US" dirty="0"/>
          </a:p>
        </p:txBody>
      </p:sp>
      <p:cxnSp>
        <p:nvCxnSpPr>
          <p:cNvPr id="12" name="Straight Connector 11"/>
          <p:cNvCxnSpPr/>
          <p:nvPr/>
        </p:nvCxnSpPr>
        <p:spPr>
          <a:xfrm>
            <a:off x="1762125" y="5105400"/>
            <a:ext cx="0" cy="838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57400" y="5105400"/>
            <a:ext cx="0" cy="838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95800" y="5316855"/>
            <a:ext cx="718186" cy="3981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70038" y="5943600"/>
            <a:ext cx="449162" cy="246221"/>
          </a:xfrm>
          <a:prstGeom prst="rect">
            <a:avLst/>
          </a:prstGeom>
        </p:spPr>
        <p:txBody>
          <a:bodyPr wrap="none">
            <a:spAutoFit/>
          </a:bodyPr>
          <a:lstStyle/>
          <a:p>
            <a:r>
              <a:rPr lang="en-US" sz="1000" dirty="0" smtClean="0"/>
              <a:t>- 350</a:t>
            </a:r>
            <a:endParaRPr lang="en-US" sz="1000" dirty="0"/>
          </a:p>
        </p:txBody>
      </p:sp>
      <p:cxnSp>
        <p:nvCxnSpPr>
          <p:cNvPr id="26" name="Straight Connector 25"/>
          <p:cNvCxnSpPr/>
          <p:nvPr/>
        </p:nvCxnSpPr>
        <p:spPr>
          <a:xfrm>
            <a:off x="1059180" y="5090160"/>
            <a:ext cx="0" cy="838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504788" y="5943600"/>
            <a:ext cx="449162" cy="246221"/>
          </a:xfrm>
          <a:prstGeom prst="rect">
            <a:avLst/>
          </a:prstGeom>
        </p:spPr>
        <p:txBody>
          <a:bodyPr wrap="none">
            <a:spAutoFit/>
          </a:bodyPr>
          <a:lstStyle/>
          <a:p>
            <a:r>
              <a:rPr lang="en-US" sz="1000" dirty="0" smtClean="0"/>
              <a:t>- 244</a:t>
            </a:r>
            <a:endParaRPr lang="en-US" sz="1000" dirty="0"/>
          </a:p>
        </p:txBody>
      </p:sp>
      <p:sp>
        <p:nvSpPr>
          <p:cNvPr id="28" name="Rectangle 27"/>
          <p:cNvSpPr/>
          <p:nvPr/>
        </p:nvSpPr>
        <p:spPr>
          <a:xfrm>
            <a:off x="1832888" y="5943600"/>
            <a:ext cx="449162" cy="246221"/>
          </a:xfrm>
          <a:prstGeom prst="rect">
            <a:avLst/>
          </a:prstGeom>
        </p:spPr>
        <p:txBody>
          <a:bodyPr wrap="none">
            <a:spAutoFit/>
          </a:bodyPr>
          <a:lstStyle/>
          <a:p>
            <a:r>
              <a:rPr lang="en-US" sz="1000" dirty="0" smtClean="0"/>
              <a:t>- 204</a:t>
            </a:r>
            <a:endParaRPr lang="en-US" sz="1000" dirty="0"/>
          </a:p>
        </p:txBody>
      </p:sp>
      <p:cxnSp>
        <p:nvCxnSpPr>
          <p:cNvPr id="31" name="Straight Connector 30"/>
          <p:cNvCxnSpPr/>
          <p:nvPr/>
        </p:nvCxnSpPr>
        <p:spPr>
          <a:xfrm>
            <a:off x="5195075" y="5076825"/>
            <a:ext cx="0" cy="838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90350" y="5076825"/>
            <a:ext cx="0" cy="838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202988" y="5915025"/>
            <a:ext cx="449162" cy="246221"/>
          </a:xfrm>
          <a:prstGeom prst="rect">
            <a:avLst/>
          </a:prstGeom>
        </p:spPr>
        <p:txBody>
          <a:bodyPr wrap="none">
            <a:spAutoFit/>
          </a:bodyPr>
          <a:lstStyle/>
          <a:p>
            <a:r>
              <a:rPr lang="en-US" sz="1000" dirty="0" smtClean="0"/>
              <a:t>- 360</a:t>
            </a:r>
            <a:endParaRPr lang="en-US" sz="1000" dirty="0"/>
          </a:p>
        </p:txBody>
      </p:sp>
      <p:cxnSp>
        <p:nvCxnSpPr>
          <p:cNvPr id="34" name="Straight Connector 33"/>
          <p:cNvCxnSpPr/>
          <p:nvPr/>
        </p:nvCxnSpPr>
        <p:spPr>
          <a:xfrm>
            <a:off x="4499750" y="5061585"/>
            <a:ext cx="0" cy="838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937738" y="5915025"/>
            <a:ext cx="449162" cy="246221"/>
          </a:xfrm>
          <a:prstGeom prst="rect">
            <a:avLst/>
          </a:prstGeom>
        </p:spPr>
        <p:txBody>
          <a:bodyPr wrap="none">
            <a:spAutoFit/>
          </a:bodyPr>
          <a:lstStyle/>
          <a:p>
            <a:r>
              <a:rPr lang="en-US" sz="1000" dirty="0" smtClean="0"/>
              <a:t>- 264</a:t>
            </a:r>
            <a:endParaRPr lang="en-US" sz="1000" dirty="0"/>
          </a:p>
        </p:txBody>
      </p:sp>
      <p:sp>
        <p:nvSpPr>
          <p:cNvPr id="36" name="Rectangle 35"/>
          <p:cNvSpPr/>
          <p:nvPr/>
        </p:nvSpPr>
        <p:spPr>
          <a:xfrm>
            <a:off x="5265838" y="5915025"/>
            <a:ext cx="449162" cy="246221"/>
          </a:xfrm>
          <a:prstGeom prst="rect">
            <a:avLst/>
          </a:prstGeom>
        </p:spPr>
        <p:txBody>
          <a:bodyPr wrap="none">
            <a:spAutoFit/>
          </a:bodyPr>
          <a:lstStyle/>
          <a:p>
            <a:r>
              <a:rPr lang="en-US" sz="1000" dirty="0" smtClean="0"/>
              <a:t>- 224</a:t>
            </a:r>
            <a:endParaRPr lang="en-US" sz="1000" dirty="0"/>
          </a:p>
        </p:txBody>
      </p:sp>
      <p:cxnSp>
        <p:nvCxnSpPr>
          <p:cNvPr id="37" name="Straight Connector 36"/>
          <p:cNvCxnSpPr/>
          <p:nvPr/>
        </p:nvCxnSpPr>
        <p:spPr>
          <a:xfrm rot="-60000">
            <a:off x="327550" y="5331606"/>
            <a:ext cx="14356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4800" y="5181600"/>
            <a:ext cx="1752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60000" flipV="1">
            <a:off x="3886209" y="5335064"/>
            <a:ext cx="1325880" cy="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86200" y="5181600"/>
            <a:ext cx="1600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5559" y="5048250"/>
            <a:ext cx="344966" cy="246221"/>
          </a:xfrm>
          <a:prstGeom prst="rect">
            <a:avLst/>
          </a:prstGeom>
        </p:spPr>
        <p:txBody>
          <a:bodyPr wrap="none">
            <a:spAutoFit/>
          </a:bodyPr>
          <a:lstStyle/>
          <a:p>
            <a:r>
              <a:rPr lang="en-US" sz="1000" dirty="0" smtClean="0"/>
              <a:t> 67</a:t>
            </a:r>
            <a:endParaRPr lang="en-US" sz="1000" dirty="0"/>
          </a:p>
        </p:txBody>
      </p:sp>
      <p:sp>
        <p:nvSpPr>
          <p:cNvPr id="45" name="Rectangle 44"/>
          <p:cNvSpPr/>
          <p:nvPr/>
        </p:nvSpPr>
        <p:spPr>
          <a:xfrm>
            <a:off x="64888" y="5210175"/>
            <a:ext cx="316112" cy="246221"/>
          </a:xfrm>
          <a:prstGeom prst="rect">
            <a:avLst/>
          </a:prstGeom>
        </p:spPr>
        <p:txBody>
          <a:bodyPr wrap="none">
            <a:spAutoFit/>
          </a:bodyPr>
          <a:lstStyle/>
          <a:p>
            <a:r>
              <a:rPr lang="en-US" sz="1000" dirty="0" smtClean="0"/>
              <a:t>47</a:t>
            </a:r>
            <a:endParaRPr lang="en-US" sz="1000" dirty="0"/>
          </a:p>
        </p:txBody>
      </p:sp>
      <p:sp>
        <p:nvSpPr>
          <p:cNvPr id="50" name="Rectangle 49"/>
          <p:cNvSpPr/>
          <p:nvPr/>
        </p:nvSpPr>
        <p:spPr>
          <a:xfrm>
            <a:off x="3569809" y="5048250"/>
            <a:ext cx="344966" cy="246221"/>
          </a:xfrm>
          <a:prstGeom prst="rect">
            <a:avLst/>
          </a:prstGeom>
        </p:spPr>
        <p:txBody>
          <a:bodyPr wrap="none">
            <a:spAutoFit/>
          </a:bodyPr>
          <a:lstStyle/>
          <a:p>
            <a:r>
              <a:rPr lang="en-US" sz="1000" dirty="0" smtClean="0"/>
              <a:t> 67</a:t>
            </a:r>
            <a:endParaRPr lang="en-US" sz="1000" dirty="0"/>
          </a:p>
        </p:txBody>
      </p:sp>
      <p:sp>
        <p:nvSpPr>
          <p:cNvPr id="51" name="Rectangle 50"/>
          <p:cNvSpPr/>
          <p:nvPr/>
        </p:nvSpPr>
        <p:spPr>
          <a:xfrm>
            <a:off x="3589138" y="5210175"/>
            <a:ext cx="316112" cy="246221"/>
          </a:xfrm>
          <a:prstGeom prst="rect">
            <a:avLst/>
          </a:prstGeom>
        </p:spPr>
        <p:txBody>
          <a:bodyPr wrap="none">
            <a:spAutoFit/>
          </a:bodyPr>
          <a:lstStyle/>
          <a:p>
            <a:r>
              <a:rPr lang="en-US" sz="1000" dirty="0" smtClean="0"/>
              <a:t>47</a:t>
            </a:r>
            <a:endParaRPr lang="en-US" sz="1000" dirty="0"/>
          </a:p>
        </p:txBody>
      </p:sp>
      <p:sp>
        <p:nvSpPr>
          <p:cNvPr id="39" name="圆角矩形标注 10"/>
          <p:cNvSpPr/>
          <p:nvPr/>
        </p:nvSpPr>
        <p:spPr>
          <a:xfrm>
            <a:off x="4223725" y="3787140"/>
            <a:ext cx="927395" cy="381000"/>
          </a:xfrm>
          <a:prstGeom prst="wedgeRoundRectCallout">
            <a:avLst>
              <a:gd name="adj1" fmla="val 86744"/>
              <a:gd name="adj2" fmla="val -26478"/>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New Ring</a:t>
            </a:r>
            <a:endParaRPr lang="en-US" sz="1400" dirty="0"/>
          </a:p>
        </p:txBody>
      </p:sp>
      <p:sp>
        <p:nvSpPr>
          <p:cNvPr id="38" name="Date Placeholder 37"/>
          <p:cNvSpPr>
            <a:spLocks noGrp="1"/>
          </p:cNvSpPr>
          <p:nvPr>
            <p:ph type="dt" sz="half" idx="10"/>
          </p:nvPr>
        </p:nvSpPr>
        <p:spPr/>
        <p:txBody>
          <a:bodyPr/>
          <a:lstStyle/>
          <a:p>
            <a:r>
              <a:rPr lang="en-US" smtClean="0"/>
              <a:t>07/08/12</a:t>
            </a:r>
            <a:endParaRPr lang="en-US"/>
          </a:p>
        </p:txBody>
      </p:sp>
      <p:sp>
        <p:nvSpPr>
          <p:cNvPr id="41" name="Slide Number Placeholder 40"/>
          <p:cNvSpPr>
            <a:spLocks noGrp="1"/>
          </p:cNvSpPr>
          <p:nvPr>
            <p:ph type="sldNum" sz="quarter" idx="12"/>
          </p:nvPr>
        </p:nvSpPr>
        <p:spPr/>
        <p:txBody>
          <a:bodyPr/>
          <a:lstStyle/>
          <a:p>
            <a:fld id="{05B56A2D-B9AA-9D47-A6A7-53D1638EA1C5}" type="slidenum">
              <a:rPr lang="en-US" smtClean="0"/>
              <a:pPr/>
              <a:t>46</a:t>
            </a:fld>
            <a:endParaRPr lang="en-US"/>
          </a:p>
        </p:txBody>
      </p:sp>
      <p:sp>
        <p:nvSpPr>
          <p:cNvPr id="46" name="Footer Placeholder 45"/>
          <p:cNvSpPr>
            <a:spLocks noGrp="1"/>
          </p:cNvSpPr>
          <p:nvPr>
            <p:ph type="ftr" sz="quarter" idx="11"/>
          </p:nvPr>
        </p:nvSpPr>
        <p:spPr/>
        <p:txBody>
          <a:bodyPr/>
          <a:lstStyle/>
          <a:p>
            <a:r>
              <a:rPr lang="en-US" smtClean="0"/>
              <a:t>SoLID Collaboration Meeting, Newport News</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486400" y="2596837"/>
            <a:ext cx="3505200" cy="3870638"/>
          </a:xfrm>
        </p:spPr>
        <p:txBody>
          <a:bodyPr>
            <a:normAutofit fontScale="92500" lnSpcReduction="20000"/>
          </a:bodyPr>
          <a:lstStyle/>
          <a:p>
            <a:r>
              <a:rPr lang="en-US" dirty="0" smtClean="0"/>
              <a:t>We expect a 5% increment in electronics and 10% increment in area. </a:t>
            </a:r>
          </a:p>
          <a:p>
            <a:r>
              <a:rPr lang="en-US" dirty="0" smtClean="0"/>
              <a:t>The cost of material is 10% of the overall cost.</a:t>
            </a:r>
          </a:p>
          <a:p>
            <a:r>
              <a:rPr lang="en-US" dirty="0" smtClean="0"/>
              <a:t>So total cost increment is about 6%. </a:t>
            </a:r>
            <a:endParaRPr lang="en-US" dirty="0"/>
          </a:p>
        </p:txBody>
      </p:sp>
      <p:sp>
        <p:nvSpPr>
          <p:cNvPr id="4" name="Footer Placeholder 3"/>
          <p:cNvSpPr>
            <a:spLocks noGrp="1"/>
          </p:cNvSpPr>
          <p:nvPr>
            <p:ph type="ftr" sz="quarter" idx="11"/>
          </p:nvPr>
        </p:nvSpPr>
        <p:spPr>
          <a:xfrm>
            <a:off x="3086100" y="6421416"/>
            <a:ext cx="2895600" cy="365125"/>
          </a:xfrm>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pic>
        <p:nvPicPr>
          <p:cNvPr id="27650"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2350983"/>
            <a:ext cx="5276850" cy="407043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30200" y="685800"/>
            <a:ext cx="7696200" cy="191103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8" name="Date Placeholder 7"/>
          <p:cNvSpPr>
            <a:spLocks noGrp="1"/>
          </p:cNvSpPr>
          <p:nvPr>
            <p:ph type="dt" sz="half" idx="10"/>
          </p:nvPr>
        </p:nvSpPr>
        <p:spPr/>
        <p:txBody>
          <a:bodyPr/>
          <a:lstStyle/>
          <a:p>
            <a:r>
              <a:rPr lang="en-US" smtClean="0"/>
              <a:t>07/08/12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6260134"/>
      </p:ext>
    </p:extLst>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Rate</a:t>
            </a:r>
            <a:endParaRPr lang="en-US" dirty="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pic>
        <p:nvPicPr>
          <p:cNvPr id="266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47800" y="1828800"/>
            <a:ext cx="6153665" cy="2743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t>07/08/12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7021347"/>
      </p:ext>
    </p:extLst>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Longitudinal Polarization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422816" y="1600200"/>
            <a:ext cx="6298368" cy="4525963"/>
          </a:xfrm>
        </p:spPr>
      </p:pic>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
        <p:nvSpPr>
          <p:cNvPr id="7" name="Date Placeholder 6"/>
          <p:cNvSpPr>
            <a:spLocks noGrp="1"/>
          </p:cNvSpPr>
          <p:nvPr>
            <p:ph type="dt" sz="half" idx="10"/>
          </p:nvPr>
        </p:nvSpPr>
        <p:spPr/>
        <p:txBody>
          <a:bodyPr/>
          <a:lstStyle/>
          <a:p>
            <a:r>
              <a:rPr lang="en-US" smtClean="0"/>
              <a:t>07/08/12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975697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Content Placeholder 5"/>
          <p:cNvPicPr>
            <a:picLocks noGrp="1" noChangeAspect="1"/>
          </p:cNvPicPr>
          <p:nvPr/>
        </p:nvPicPr>
        <p:blipFill>
          <a:blip r:embed="rId3">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t="9365" r="8563"/>
          <a:stretch>
            <a:fillRect/>
          </a:stretch>
        </p:blipFill>
        <p:spPr>
          <a:xfrm>
            <a:off x="0" y="1154668"/>
            <a:ext cx="6081419" cy="4331733"/>
          </a:xfrm>
          <a:prstGeom prst="rect">
            <a:avLst/>
          </a:prstGeom>
        </p:spPr>
      </p:pic>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9" name="TextBox 8"/>
          <p:cNvSpPr txBox="1"/>
          <p:nvPr/>
        </p:nvSpPr>
        <p:spPr>
          <a:xfrm>
            <a:off x="6081419" y="1168400"/>
            <a:ext cx="3062581" cy="3139321"/>
          </a:xfrm>
          <a:prstGeom prst="rect">
            <a:avLst/>
          </a:prstGeom>
          <a:noFill/>
        </p:spPr>
        <p:txBody>
          <a:bodyPr wrap="square" rtlCol="0">
            <a:spAutoFit/>
          </a:bodyPr>
          <a:lstStyle/>
          <a:p>
            <a:r>
              <a:rPr lang="en-US" dirty="0" smtClean="0"/>
              <a:t>More data exist with inelastic scattering on nuclei, such as A-dependence.</a:t>
            </a:r>
          </a:p>
          <a:p>
            <a:endParaRPr lang="en-US" dirty="0" smtClean="0"/>
          </a:p>
          <a:p>
            <a:r>
              <a:rPr lang="en-US" dirty="0" smtClean="0"/>
              <a:t>Not included are the most recent results from HERA H1/ZEUS at large momentum transfers and diffractive production with electro-production</a:t>
            </a:r>
            <a:endParaRPr lang="en-US" dirty="0"/>
          </a:p>
        </p:txBody>
      </p:sp>
      <p:sp>
        <p:nvSpPr>
          <p:cNvPr id="10" name="TextBox 9"/>
          <p:cNvSpPr txBox="1"/>
          <p:nvPr/>
        </p:nvSpPr>
        <p:spPr>
          <a:xfrm>
            <a:off x="3633400" y="1778000"/>
            <a:ext cx="2552994" cy="923330"/>
          </a:xfrm>
          <a:prstGeom prst="rect">
            <a:avLst/>
          </a:prstGeom>
          <a:noFill/>
        </p:spPr>
        <p:txBody>
          <a:bodyPr wrap="square" rtlCol="0">
            <a:spAutoFit/>
          </a:bodyPr>
          <a:lstStyle/>
          <a:p>
            <a:r>
              <a:rPr lang="en-US" dirty="0"/>
              <a:t>SLAC, Cornell, </a:t>
            </a:r>
            <a:r>
              <a:rPr lang="en-US" dirty="0" err="1"/>
              <a:t>Fermilab</a:t>
            </a:r>
            <a:r>
              <a:rPr lang="en-US" dirty="0"/>
              <a:t>, HERA …</a:t>
            </a:r>
          </a:p>
          <a:p>
            <a:endParaRPr lang="en-US" dirty="0"/>
          </a:p>
        </p:txBody>
      </p:sp>
      <p:grpSp>
        <p:nvGrpSpPr>
          <p:cNvPr id="18" name="Group 17"/>
          <p:cNvGrpSpPr/>
          <p:nvPr/>
        </p:nvGrpSpPr>
        <p:grpSpPr>
          <a:xfrm>
            <a:off x="198344" y="33212"/>
            <a:ext cx="8261350" cy="692150"/>
            <a:chOff x="0" y="19050"/>
            <a:chExt cx="8261350" cy="692150"/>
          </a:xfrm>
        </p:grpSpPr>
        <p:sp>
          <p:nvSpPr>
            <p:cNvPr id="6" name="Title 1"/>
            <p:cNvSpPr txBox="1">
              <a:spLocks/>
            </p:cNvSpPr>
            <p:nvPr/>
          </p:nvSpPr>
          <p:spPr>
            <a:xfrm>
              <a:off x="0" y="19050"/>
              <a:ext cx="8261350" cy="692150"/>
            </a:xfrm>
            <a:prstGeom prst="rect">
              <a:avLst/>
            </a:prstGeom>
            <a:solidFill>
              <a:srgbClr val="000090"/>
            </a:solidFill>
            <a:effectLst>
              <a:outerShdw blurRad="50800" dist="38100" dir="2700000" algn="tl" rotWithShape="0">
                <a:srgbClr val="000000">
                  <a:alpha val="43000"/>
                </a:srgbClr>
              </a:outerShdw>
            </a:effectLst>
            <a:scene3d>
              <a:camera prst="orthographicFront"/>
              <a:lightRig rig="threePt" dir="t"/>
            </a:scene3d>
            <a:sp3d>
              <a:bevelT/>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rPr>
                <a:t>Experimental status</a:t>
              </a:r>
              <a:endParaRPr lang="en-US" sz="3200" dirty="0">
                <a:solidFill>
                  <a:schemeClr val="bg1"/>
                </a:solidFill>
              </a:endParaRPr>
            </a:p>
          </p:txBody>
        </p:sp>
        <p:pic>
          <p:nvPicPr>
            <p:cNvPr id="13" name="Picture 12"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030369" y="165100"/>
              <a:ext cx="4102100" cy="482600"/>
            </a:xfrm>
            <a:prstGeom prst="rect">
              <a:avLst/>
            </a:prstGeom>
          </p:spPr>
        </p:pic>
      </p:grpSp>
      <p:grpSp>
        <p:nvGrpSpPr>
          <p:cNvPr id="22" name="Group 21"/>
          <p:cNvGrpSpPr/>
          <p:nvPr/>
        </p:nvGrpSpPr>
        <p:grpSpPr>
          <a:xfrm>
            <a:off x="1181100" y="1930400"/>
            <a:ext cx="6402273" cy="4192032"/>
            <a:chOff x="1181100" y="1930400"/>
            <a:chExt cx="6402273" cy="4192032"/>
          </a:xfrm>
        </p:grpSpPr>
        <p:grpSp>
          <p:nvGrpSpPr>
            <p:cNvPr id="20" name="Group 19"/>
            <p:cNvGrpSpPr/>
            <p:nvPr/>
          </p:nvGrpSpPr>
          <p:grpSpPr>
            <a:xfrm>
              <a:off x="1181100" y="1930400"/>
              <a:ext cx="1689099" cy="4064000"/>
              <a:chOff x="1181100" y="1689100"/>
              <a:chExt cx="1689099" cy="4064000"/>
            </a:xfrm>
          </p:grpSpPr>
          <p:sp>
            <p:nvSpPr>
              <p:cNvPr id="11" name="Oval 10"/>
              <p:cNvSpPr/>
              <p:nvPr/>
            </p:nvSpPr>
            <p:spPr>
              <a:xfrm>
                <a:off x="1181100" y="1689100"/>
                <a:ext cx="670858" cy="3048000"/>
              </a:xfrm>
              <a:prstGeom prst="ellipse">
                <a:avLst/>
              </a:prstGeom>
              <a:solidFill>
                <a:schemeClr val="accent4">
                  <a:lumMod val="20000"/>
                  <a:lumOff val="80000"/>
                  <a:alpha val="27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16200000" flipV="1">
                <a:off x="1465728" y="4348629"/>
                <a:ext cx="1790700" cy="10182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2870199" y="5753100"/>
              <a:ext cx="4713174" cy="369332"/>
            </a:xfrm>
            <a:prstGeom prst="rect">
              <a:avLst/>
            </a:prstGeom>
            <a:noFill/>
            <a:ln>
              <a:solidFill>
                <a:srgbClr val="FF0000"/>
              </a:solidFill>
            </a:ln>
          </p:spPr>
          <p:txBody>
            <a:bodyPr wrap="none" rtlCol="0">
              <a:spAutoFit/>
            </a:bodyPr>
            <a:lstStyle/>
            <a:p>
              <a:r>
                <a:rPr lang="en-US" dirty="0" smtClean="0">
                  <a:solidFill>
                    <a:srgbClr val="000090"/>
                  </a:solidFill>
                </a:rPr>
                <a:t>The physics focus is this threshold region</a:t>
              </a:r>
              <a:endParaRPr lang="en-US" dirty="0">
                <a:solidFill>
                  <a:srgbClr val="000090"/>
                </a:solidFill>
              </a:endParaRPr>
            </a:p>
          </p:txBody>
        </p:sp>
      </p:grpSp>
      <p:sp>
        <p:nvSpPr>
          <p:cNvPr id="24" name="Date Placeholder 23"/>
          <p:cNvSpPr>
            <a:spLocks noGrp="1"/>
          </p:cNvSpPr>
          <p:nvPr>
            <p:ph type="dt" sz="half" idx="10"/>
          </p:nvPr>
        </p:nvSpPr>
        <p:spPr/>
        <p:txBody>
          <a:bodyPr/>
          <a:lstStyle/>
          <a:p>
            <a:r>
              <a:rPr lang="en-US" smtClean="0"/>
              <a:t>07/08/12</a:t>
            </a:r>
            <a:endParaRPr lang="en-US"/>
          </a:p>
        </p:txBody>
      </p:sp>
      <p:sp>
        <p:nvSpPr>
          <p:cNvPr id="25" name="Slide Number Placeholder 24"/>
          <p:cNvSpPr>
            <a:spLocks noGrp="1"/>
          </p:cNvSpPr>
          <p:nvPr>
            <p:ph type="sldNum" sz="quarter" idx="12"/>
          </p:nvPr>
        </p:nvSpPr>
        <p:spPr/>
        <p:txBody>
          <a:bodyPr/>
          <a:lstStyle/>
          <a:p>
            <a:fld id="{05B56A2D-B9AA-9D47-A6A7-53D1638EA1C5}" type="slidenum">
              <a:rPr lang="en-US" smtClean="0"/>
              <a:pPr/>
              <a:t>5</a:t>
            </a:fld>
            <a:endParaRPr lang="en-US"/>
          </a:p>
        </p:txBody>
      </p:sp>
      <p:pic>
        <p:nvPicPr>
          <p:cNvPr id="17" name="Picture 16"/>
          <p:cNvPicPr>
            <a:picLocks noChangeAspect="1"/>
          </p:cNvPicPr>
          <p:nvPr/>
        </p:nvPicPr>
        <p:blipFill>
          <a:blip r:embed="rId6"/>
          <a:stretch>
            <a:fillRect/>
          </a:stretch>
        </p:blipFill>
        <p:spPr>
          <a:xfrm>
            <a:off x="8572690" y="39562"/>
            <a:ext cx="571309" cy="685800"/>
          </a:xfrm>
          <a:prstGeom prst="rect">
            <a:avLst/>
          </a:prstGeom>
          <a:scene3d>
            <a:camera prst="orthographicFront"/>
            <a:lightRig rig="threePt" dir="t"/>
          </a:scene3d>
          <a:sp3d>
            <a:bevelT/>
          </a:sp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92909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Comparison With Hall B</a:t>
            </a:r>
            <a:endParaRPr lang="en-US" dirty="0"/>
          </a:p>
        </p:txBody>
      </p:sp>
      <p:sp>
        <p:nvSpPr>
          <p:cNvPr id="6" name="Content Placeholder 5"/>
          <p:cNvSpPr>
            <a:spLocks noGrp="1"/>
          </p:cNvSpPr>
          <p:nvPr>
            <p:ph sz="half" idx="1"/>
          </p:nvPr>
        </p:nvSpPr>
        <p:spPr>
          <a:xfrm>
            <a:off x="76200" y="838200"/>
            <a:ext cx="4419600" cy="2832099"/>
          </a:xfrm>
        </p:spPr>
        <p:txBody>
          <a:bodyPr/>
          <a:lstStyle/>
          <a:p>
            <a:r>
              <a:rPr lang="en-US" dirty="0" smtClean="0"/>
              <a:t>Hall A</a:t>
            </a:r>
          </a:p>
          <a:p>
            <a:pPr lvl="1"/>
            <a:r>
              <a:rPr lang="en-US" dirty="0" smtClean="0"/>
              <a:t>50 days @ 1e37</a:t>
            </a:r>
          </a:p>
          <a:p>
            <a:pPr lvl="1"/>
            <a:r>
              <a:rPr lang="en-US" dirty="0" smtClean="0"/>
              <a:t>Electro-production</a:t>
            </a:r>
          </a:p>
          <a:p>
            <a:pPr lvl="1"/>
            <a:r>
              <a:rPr lang="en-US" dirty="0" smtClean="0"/>
              <a:t>2.1 k events</a:t>
            </a:r>
          </a:p>
          <a:p>
            <a:pPr lvl="2"/>
            <a:r>
              <a:rPr lang="en-US" dirty="0" smtClean="0"/>
              <a:t>All in E&lt;10 </a:t>
            </a:r>
            <a:r>
              <a:rPr lang="en-US" dirty="0" err="1" smtClean="0"/>
              <a:t>GeV</a:t>
            </a:r>
            <a:endParaRPr lang="en-US" dirty="0" smtClean="0"/>
          </a:p>
          <a:p>
            <a:pPr lvl="1"/>
            <a:r>
              <a:rPr lang="en-US" dirty="0" smtClean="0"/>
              <a:t>Resolution from scattered electron only</a:t>
            </a:r>
          </a:p>
          <a:p>
            <a:pPr lvl="2"/>
            <a:r>
              <a:rPr lang="en-US" dirty="0" smtClean="0"/>
              <a:t>δW~0.008 </a:t>
            </a:r>
            <a:r>
              <a:rPr lang="en-US" dirty="0" err="1" smtClean="0"/>
              <a:t>GeV</a:t>
            </a:r>
            <a:endParaRPr lang="en-US" dirty="0"/>
          </a:p>
        </p:txBody>
      </p:sp>
      <p:sp>
        <p:nvSpPr>
          <p:cNvPr id="7" name="Content Placeholder 6"/>
          <p:cNvSpPr>
            <a:spLocks noGrp="1"/>
          </p:cNvSpPr>
          <p:nvPr>
            <p:ph sz="half" idx="2"/>
          </p:nvPr>
        </p:nvSpPr>
        <p:spPr>
          <a:xfrm>
            <a:off x="4495800" y="762000"/>
            <a:ext cx="4495800" cy="2908299"/>
          </a:xfrm>
        </p:spPr>
        <p:txBody>
          <a:bodyPr/>
          <a:lstStyle/>
          <a:p>
            <a:r>
              <a:rPr lang="en-US" dirty="0" smtClean="0"/>
              <a:t>Hall B</a:t>
            </a:r>
          </a:p>
          <a:p>
            <a:pPr lvl="1"/>
            <a:r>
              <a:rPr lang="en-US" dirty="0" smtClean="0"/>
              <a:t>100 days @ 1e35</a:t>
            </a:r>
          </a:p>
          <a:p>
            <a:pPr lvl="1"/>
            <a:r>
              <a:rPr lang="en-US" dirty="0" smtClean="0"/>
              <a:t>Photo-production</a:t>
            </a:r>
          </a:p>
          <a:p>
            <a:pPr lvl="1"/>
            <a:r>
              <a:rPr lang="en-US" dirty="0" smtClean="0"/>
              <a:t>1.2 k events</a:t>
            </a:r>
          </a:p>
          <a:p>
            <a:pPr lvl="2"/>
            <a:r>
              <a:rPr lang="en-US" dirty="0" smtClean="0"/>
              <a:t>Large part in E&gt;10 </a:t>
            </a:r>
            <a:r>
              <a:rPr lang="en-US" dirty="0" err="1" smtClean="0"/>
              <a:t>GeV</a:t>
            </a:r>
            <a:endParaRPr lang="en-US" dirty="0" smtClean="0"/>
          </a:p>
          <a:p>
            <a:pPr lvl="1"/>
            <a:r>
              <a:rPr lang="en-US" dirty="0" smtClean="0"/>
              <a:t>Resolutions from recoil proton as well as decay pair from J/</a:t>
            </a:r>
            <a:r>
              <a:rPr lang="el-GR" dirty="0" smtClean="0"/>
              <a:t>ψ</a:t>
            </a:r>
            <a:endParaRPr lang="en-US" dirty="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pic>
        <p:nvPicPr>
          <p:cNvPr id="28674"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991100" y="3786338"/>
            <a:ext cx="4000500" cy="30861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8" name="Date Placeholder 7"/>
          <p:cNvSpPr>
            <a:spLocks noGrp="1"/>
          </p:cNvSpPr>
          <p:nvPr>
            <p:ph type="dt" sz="half" idx="10"/>
          </p:nvPr>
        </p:nvSpPr>
        <p:spPr/>
        <p:txBody>
          <a:bodyPr/>
          <a:lstStyle/>
          <a:p>
            <a:r>
              <a:rPr lang="en-US" smtClean="0"/>
              <a:t>07/08/12</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6333727"/>
      </p:ext>
    </p:extLst>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56024"/>
          </a:xfrm>
        </p:spPr>
        <p:txBody>
          <a:bodyPr/>
          <a:lstStyle/>
          <a:p>
            <a:r>
              <a:rPr lang="en-US" dirty="0" smtClean="0"/>
              <a:t>100 days at 5 10</a:t>
            </a:r>
            <a:r>
              <a:rPr lang="en-US" baseline="30000" dirty="0" smtClean="0"/>
              <a:t>37</a:t>
            </a:r>
            <a:endParaRPr lang="en-US" baseline="30000" dirty="0"/>
          </a:p>
        </p:txBody>
      </p:sp>
      <p:pic>
        <p:nvPicPr>
          <p:cNvPr id="9" name="Content Placeholder 8" descr="tdep1.eps"/>
          <p:cNvPicPr>
            <a:picLocks noGrp="1" noChangeAspect="1"/>
          </p:cNvPicPr>
          <p:nvPr>
            <p:ph sz="half" idx="2"/>
          </p:nvPr>
        </p:nvPicPr>
        <mc:AlternateContent>
          <mc:Choice xmlns:ma="http://schemas.microsoft.com/office/mac/drawingml/2008/main" Requires="ma">
            <p:blipFill>
              <a:blip r:embed="rId2"/>
              <a:srcRect t="-799" r="6614" b="-118"/>
              <a:stretch>
                <a:fillRect/>
              </a:stretch>
            </p:blipFill>
          </mc:Choice>
          <mc:Fallback>
            <p:blipFill>
              <a:blip r:embed="rId3"/>
              <a:srcRect t="-799" r="6614" b="-118"/>
              <a:stretch>
                <a:fillRect/>
              </a:stretch>
            </p:blipFill>
          </mc:Fallback>
        </mc:AlternateContent>
        <p:spPr>
          <a:xfrm>
            <a:off x="5303520" y="1219200"/>
            <a:ext cx="3586480" cy="3759200"/>
          </a:xfrm>
        </p:spPr>
      </p:pic>
      <p:sp>
        <p:nvSpPr>
          <p:cNvPr id="5" name="Date Placeholder 4"/>
          <p:cNvSpPr>
            <a:spLocks noGrp="1"/>
          </p:cNvSpPr>
          <p:nvPr>
            <p:ph type="dt" sz="half" idx="10"/>
          </p:nvPr>
        </p:nvSpPr>
        <p:spPr/>
        <p:txBody>
          <a:bodyPr/>
          <a:lstStyle/>
          <a:p>
            <a:r>
              <a:rPr lang="en-US" smtClean="0"/>
              <a:t>07/08/12</a:t>
            </a:r>
            <a:endParaRPr lang="en-US"/>
          </a:p>
        </p:txBody>
      </p:sp>
      <p:sp>
        <p:nvSpPr>
          <p:cNvPr id="6" name="Footer Placeholder 5"/>
          <p:cNvSpPr>
            <a:spLocks noGrp="1"/>
          </p:cNvSpPr>
          <p:nvPr>
            <p:ph type="ftr" sz="quarter" idx="11"/>
          </p:nvPr>
        </p:nvSpPr>
        <p:spPr/>
        <p:txBody>
          <a:bodyPr/>
          <a:lstStyle/>
          <a:p>
            <a:r>
              <a:rPr lang="en-US" smtClean="0"/>
              <a:t>SoLID Collaboration Meeting, Newport News</a:t>
            </a:r>
            <a:endParaRPr lang="en-US"/>
          </a:p>
        </p:txBody>
      </p:sp>
      <p:sp>
        <p:nvSpPr>
          <p:cNvPr id="7" name="Slide Number Placeholder 6"/>
          <p:cNvSpPr>
            <a:spLocks noGrp="1"/>
          </p:cNvSpPr>
          <p:nvPr>
            <p:ph type="sldNum" sz="quarter" idx="12"/>
          </p:nvPr>
        </p:nvSpPr>
        <p:spPr/>
        <p:txBody>
          <a:bodyPr/>
          <a:lstStyle/>
          <a:p>
            <a:fld id="{05B56A2D-B9AA-9D47-A6A7-53D1638EA1C5}" type="slidenum">
              <a:rPr lang="en-US" smtClean="0"/>
              <a:pPr/>
              <a:t>51</a:t>
            </a:fld>
            <a:endParaRPr lang="en-US"/>
          </a:p>
        </p:txBody>
      </p:sp>
      <p:pic>
        <p:nvPicPr>
          <p:cNvPr id="8" name="Picture 7" descr="total1.eps"/>
          <p:cNvPicPr>
            <a:picLocks noChangeAspect="1"/>
          </p:cNvPicPr>
          <p:nvPr/>
        </p:nvPicPr>
        <mc:AlternateContent>
          <mc:Choice xmlns:ma="http://schemas.microsoft.com/office/mac/drawingml/2008/main" Requires="ma">
            <p:blipFill>
              <a:blip r:embed="rId4"/>
              <a:srcRect r="6894"/>
              <a:stretch>
                <a:fillRect/>
              </a:stretch>
            </p:blipFill>
          </mc:Choice>
          <mc:Fallback>
            <p:blipFill>
              <a:blip r:embed="rId5"/>
              <a:srcRect r="6894"/>
              <a:stretch>
                <a:fillRect/>
              </a:stretch>
            </p:blipFill>
          </mc:Fallback>
        </mc:AlternateContent>
        <p:spPr>
          <a:xfrm>
            <a:off x="74452" y="1219200"/>
            <a:ext cx="4992848" cy="38492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 name="Content Placeholder 3"/>
          <p:cNvPicPr>
            <a:picLocks noGrp="1" noChangeAspect="1"/>
          </p:cNvPicPr>
          <p:nvPr/>
        </p:nvPicPr>
        <p:blipFill>
          <a:blip r:embed="rId3">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t="6757" r="6453"/>
          <a:stretch>
            <a:fillRect/>
          </a:stretch>
        </p:blipFill>
        <p:spPr>
          <a:xfrm>
            <a:off x="950418" y="704850"/>
            <a:ext cx="6320029" cy="4526803"/>
          </a:xfrm>
          <a:prstGeom prst="rect">
            <a:avLst/>
          </a:prstGeom>
        </p:spPr>
      </p:pic>
      <p:sp>
        <p:nvSpPr>
          <p:cNvPr id="2" name="Title 1"/>
          <p:cNvSpPr>
            <a:spLocks noGrp="1"/>
          </p:cNvSpPr>
          <p:nvPr>
            <p:ph type="title"/>
          </p:nvPr>
        </p:nvSpPr>
        <p:spPr>
          <a:xfrm>
            <a:off x="533400" y="0"/>
            <a:ext cx="8229600" cy="838200"/>
          </a:xfrm>
        </p:spPr>
        <p:txBody>
          <a:bodyPr/>
          <a:lstStyle/>
          <a:p>
            <a:pPr algn="l"/>
            <a:r>
              <a:rPr lang="en-US" dirty="0" smtClean="0"/>
              <a:t>Near Threshold</a:t>
            </a:r>
            <a:endParaRPr lang="en-US" dirty="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pic>
        <p:nvPicPr>
          <p:cNvPr id="11" name="Picture 10"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784600" y="158750"/>
            <a:ext cx="4064000" cy="546100"/>
          </a:xfrm>
          <a:prstGeom prst="rect">
            <a:avLst/>
          </a:prstGeom>
        </p:spPr>
      </p:pic>
      <p:grpSp>
        <p:nvGrpSpPr>
          <p:cNvPr id="13" name="Group 12"/>
          <p:cNvGrpSpPr/>
          <p:nvPr/>
        </p:nvGrpSpPr>
        <p:grpSpPr>
          <a:xfrm>
            <a:off x="2578100" y="901700"/>
            <a:ext cx="978315" cy="3580150"/>
            <a:chOff x="2578100" y="901700"/>
            <a:chExt cx="978315" cy="3580150"/>
          </a:xfrm>
        </p:grpSpPr>
        <p:sp>
          <p:nvSpPr>
            <p:cNvPr id="10" name="TextBox 9"/>
            <p:cNvSpPr txBox="1"/>
            <p:nvPr/>
          </p:nvSpPr>
          <p:spPr>
            <a:xfrm>
              <a:off x="2743200" y="2971800"/>
              <a:ext cx="813215" cy="1446550"/>
            </a:xfrm>
            <a:prstGeom prst="rect">
              <a:avLst/>
            </a:prstGeom>
            <a:noFill/>
          </p:spPr>
          <p:txBody>
            <a:bodyPr wrap="square" rtlCol="0">
              <a:spAutoFit/>
            </a:bodyPr>
            <a:lstStyle/>
            <a:p>
              <a:r>
                <a:rPr lang="en-US" sz="8800" dirty="0" smtClean="0">
                  <a:solidFill>
                    <a:srgbClr val="FF00FF"/>
                  </a:solidFill>
                </a:rPr>
                <a:t>?</a:t>
              </a:r>
              <a:endParaRPr lang="en-US" sz="8800" dirty="0">
                <a:solidFill>
                  <a:srgbClr val="FF00FF"/>
                </a:solidFill>
              </a:endParaRPr>
            </a:p>
          </p:txBody>
        </p:sp>
        <p:sp>
          <p:nvSpPr>
            <p:cNvPr id="12" name="Rectangle 11"/>
            <p:cNvSpPr/>
            <p:nvPr/>
          </p:nvSpPr>
          <p:spPr>
            <a:xfrm>
              <a:off x="2578100" y="901700"/>
              <a:ext cx="165100" cy="3580150"/>
            </a:xfrm>
            <a:prstGeom prst="rect">
              <a:avLst/>
            </a:prstGeom>
            <a:solidFill>
              <a:srgbClr val="FFFF00">
                <a:alpha val="2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533400" y="5257800"/>
            <a:ext cx="8077200" cy="830997"/>
          </a:xfrm>
          <a:prstGeom prst="rect">
            <a:avLst/>
          </a:prstGeom>
          <a:noFill/>
        </p:spPr>
        <p:txBody>
          <a:bodyPr wrap="square" rtlCol="0">
            <a:spAutoFit/>
          </a:bodyPr>
          <a:lstStyle/>
          <a:p>
            <a:pPr algn="ctr"/>
            <a:r>
              <a:rPr lang="en-US" sz="2400" dirty="0" smtClean="0"/>
              <a:t>Intense experimental effort (SLAC, Cornell … ) shortly after the discovery of J/</a:t>
            </a:r>
            <a:r>
              <a:rPr lang="el-GR" sz="2400" dirty="0" smtClean="0"/>
              <a:t>ψ</a:t>
            </a:r>
            <a:endParaRPr lang="en-US" sz="2400" dirty="0" smtClean="0"/>
          </a:p>
        </p:txBody>
      </p:sp>
      <p:sp>
        <p:nvSpPr>
          <p:cNvPr id="15" name="TextBox 14"/>
          <p:cNvSpPr txBox="1"/>
          <p:nvPr/>
        </p:nvSpPr>
        <p:spPr>
          <a:xfrm>
            <a:off x="152400" y="6077240"/>
            <a:ext cx="8991600" cy="769441"/>
          </a:xfrm>
          <a:prstGeom prst="rect">
            <a:avLst/>
          </a:prstGeom>
          <a:noFill/>
        </p:spPr>
        <p:txBody>
          <a:bodyPr wrap="square" rtlCol="0">
            <a:spAutoFit/>
          </a:bodyPr>
          <a:lstStyle/>
          <a:p>
            <a:pPr algn="ctr"/>
            <a:r>
              <a:rPr lang="en-US" sz="2400" dirty="0" smtClean="0"/>
              <a:t>But near threshold not much since </a:t>
            </a:r>
            <a:r>
              <a:rPr lang="en-US" sz="2400" dirty="0" smtClean="0"/>
              <a:t>(</a:t>
            </a:r>
            <a:r>
              <a:rPr lang="en-US" sz="2400" b="1" dirty="0" smtClean="0">
                <a:solidFill>
                  <a:srgbClr val="FF0000"/>
                </a:solidFill>
              </a:rPr>
              <a:t>~</a:t>
            </a:r>
            <a:r>
              <a:rPr lang="en-US" sz="2400" b="1" dirty="0" smtClean="0">
                <a:solidFill>
                  <a:srgbClr val="FF0000"/>
                </a:solidFill>
              </a:rPr>
              <a:t>40</a:t>
            </a:r>
            <a:r>
              <a:rPr lang="en-US" sz="2400" b="1" dirty="0" smtClean="0">
                <a:solidFill>
                  <a:srgbClr val="FF0000"/>
                </a:solidFill>
              </a:rPr>
              <a:t> </a:t>
            </a:r>
            <a:r>
              <a:rPr lang="en-US" sz="2400" b="1" dirty="0" smtClean="0">
                <a:solidFill>
                  <a:srgbClr val="FF0000"/>
                </a:solidFill>
              </a:rPr>
              <a:t>years till now</a:t>
            </a:r>
            <a:r>
              <a:rPr lang="en-US" sz="2400" dirty="0" smtClean="0"/>
              <a:t>)</a:t>
            </a:r>
          </a:p>
          <a:p>
            <a:endParaRPr lang="en-US" sz="2000" dirty="0"/>
          </a:p>
        </p:txBody>
      </p:sp>
      <p:grpSp>
        <p:nvGrpSpPr>
          <p:cNvPr id="19" name="Group 18"/>
          <p:cNvGrpSpPr/>
          <p:nvPr/>
        </p:nvGrpSpPr>
        <p:grpSpPr>
          <a:xfrm rot="20167897">
            <a:off x="2657672" y="1552431"/>
            <a:ext cx="3608294" cy="369332"/>
            <a:chOff x="2818761" y="1320800"/>
            <a:chExt cx="3367633" cy="369332"/>
          </a:xfrm>
        </p:grpSpPr>
        <p:sp>
          <p:nvSpPr>
            <p:cNvPr id="16" name="TextBox 15"/>
            <p:cNvSpPr txBox="1"/>
            <p:nvPr/>
          </p:nvSpPr>
          <p:spPr>
            <a:xfrm>
              <a:off x="4336872" y="1320800"/>
              <a:ext cx="1849522" cy="369332"/>
            </a:xfrm>
            <a:prstGeom prst="rect">
              <a:avLst/>
            </a:prstGeom>
            <a:solidFill>
              <a:srgbClr val="FFD266"/>
            </a:solidFill>
          </p:spPr>
          <p:txBody>
            <a:bodyPr wrap="square" rtlCol="0">
              <a:spAutoFit/>
            </a:bodyPr>
            <a:lstStyle/>
            <a:p>
              <a:r>
                <a:rPr lang="en-US" dirty="0" smtClean="0"/>
                <a:t>Enhancement ?</a:t>
              </a:r>
              <a:endParaRPr lang="en-US" dirty="0"/>
            </a:p>
          </p:txBody>
        </p:sp>
        <p:cxnSp>
          <p:nvCxnSpPr>
            <p:cNvPr id="18" name="Straight Arrow Connector 17"/>
            <p:cNvCxnSpPr/>
            <p:nvPr/>
          </p:nvCxnSpPr>
          <p:spPr>
            <a:xfrm rot="10800000" flipV="1">
              <a:off x="2818761" y="1524000"/>
              <a:ext cx="1475307" cy="1270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0" name="Date Placeholder 19"/>
          <p:cNvSpPr>
            <a:spLocks noGrp="1"/>
          </p:cNvSpPr>
          <p:nvPr>
            <p:ph type="dt" sz="half" idx="10"/>
          </p:nvPr>
        </p:nvSpPr>
        <p:spPr/>
        <p:txBody>
          <a:bodyPr/>
          <a:lstStyle/>
          <a:p>
            <a:r>
              <a:rPr lang="en-US" smtClean="0"/>
              <a:t>07/08/12</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2479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1+#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anim calcmode="lin" valueType="num">
                                      <p:cBhvr>
                                        <p:cTn id="24" dur="2000" fill="hold"/>
                                        <p:tgtEl>
                                          <p:spTgt spid="15"/>
                                        </p:tgtEl>
                                        <p:attrNameLst>
                                          <p:attrName>ppt_x</p:attrName>
                                        </p:attrNameLst>
                                      </p:cBhvr>
                                      <p:tavLst>
                                        <p:tav tm="0">
                                          <p:val>
                                            <p:strVal val="#ppt_x"/>
                                          </p:val>
                                        </p:tav>
                                        <p:tav tm="100000">
                                          <p:val>
                                            <p:strVal val="#ppt_x"/>
                                          </p:val>
                                        </p:tav>
                                      </p:tavLst>
                                    </p:anim>
                                    <p:anim calcmode="lin" valueType="num">
                                      <p:cBhvr>
                                        <p:cTn id="25" dur="1800" decel="100000" fill="hold"/>
                                        <p:tgtEl>
                                          <p:spTgt spid="15"/>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8" name="Picture 10"/>
          <p:cNvPicPr>
            <a:picLocks noChangeAspect="1" noChangeArrowheads="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55132"/>
          <a:stretch/>
        </p:blipFill>
        <p:spPr bwMode="auto">
          <a:xfrm>
            <a:off x="2971800" y="3287299"/>
            <a:ext cx="3838575" cy="166674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a:xfrm>
            <a:off x="152400" y="27535"/>
            <a:ext cx="8839200" cy="823365"/>
          </a:xfrm>
        </p:spPr>
        <p:txBody>
          <a:bodyPr>
            <a:normAutofit/>
          </a:bodyPr>
          <a:lstStyle/>
          <a:p>
            <a:r>
              <a:rPr lang="en-US" dirty="0" smtClean="0"/>
              <a:t>Threshold Enhancement is not rare!</a:t>
            </a:r>
            <a:endParaRPr lang="en-US" dirty="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graphicFrame>
        <p:nvGraphicFramePr>
          <p:cNvPr id="6" name="Object 5"/>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97626929"/>
              </p:ext>
            </p:extLst>
          </p:nvPr>
        </p:nvGraphicFramePr>
        <p:xfrm>
          <a:off x="6858000" y="3962400"/>
          <a:ext cx="2092325" cy="593725"/>
        </p:xfrm>
        <a:graphic>
          <a:graphicData uri="http://schemas.openxmlformats.org/presentationml/2006/ole">
            <p:oleObj spid="_x0000_s78850" name="Equation" r:id="rId5" imgW="850680" imgH="241200" progId="">
              <p:embed/>
            </p:oleObj>
          </a:graphicData>
        </a:graphic>
      </p:graphicFrame>
      <p:pic>
        <p:nvPicPr>
          <p:cNvPr id="22534" name="Picture 6"/>
          <p:cNvPicPr>
            <a:picLocks noChangeAspect="1" noChangeArrowheads="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1611" y="2057400"/>
            <a:ext cx="2800350" cy="33528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6639511"/>
              </p:ext>
            </p:extLst>
          </p:nvPr>
        </p:nvGraphicFramePr>
        <p:xfrm>
          <a:off x="382869" y="914400"/>
          <a:ext cx="2411412" cy="803275"/>
        </p:xfrm>
        <a:graphic>
          <a:graphicData uri="http://schemas.openxmlformats.org/presentationml/2006/ole">
            <p:oleObj spid="_x0000_s78851" name="Equation" r:id="rId7" imgW="723600" imgH="241200" progId="">
              <p:embed/>
            </p:oleObj>
          </a:graphicData>
        </a:graphic>
      </p:graphicFrame>
      <p:pic>
        <p:nvPicPr>
          <p:cNvPr id="22535" name="Picture 7"/>
          <p:cNvPicPr>
            <a:picLocks noChangeAspect="1" noChangeArrowheads="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0" y="838200"/>
            <a:ext cx="6096000" cy="24384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4" name="Picture 10"/>
          <p:cNvPicPr>
            <a:picLocks noChangeAspect="1" noChangeArrowheads="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85669"/>
          <a:stretch/>
        </p:blipFill>
        <p:spPr bwMode="auto">
          <a:xfrm>
            <a:off x="2971800" y="4954044"/>
            <a:ext cx="3838575" cy="53235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1" name="TextBox 10"/>
          <p:cNvSpPr txBox="1"/>
          <p:nvPr/>
        </p:nvSpPr>
        <p:spPr>
          <a:xfrm>
            <a:off x="720725" y="5538768"/>
            <a:ext cx="8229600" cy="954107"/>
          </a:xfrm>
          <a:prstGeom prst="rect">
            <a:avLst/>
          </a:prstGeom>
          <a:solidFill>
            <a:schemeClr val="accent4">
              <a:lumMod val="60000"/>
              <a:lumOff val="40000"/>
            </a:schemeClr>
          </a:solidFill>
          <a:ln w="28575" cap="flat" cmpd="sng" algn="ctr">
            <a:solidFill>
              <a:schemeClr val="accent6">
                <a:lumMod val="60000"/>
                <a:lumOff val="40000"/>
              </a:schemeClr>
            </a:solidFill>
            <a:prstDash val="solid"/>
            <a:round/>
            <a:headEnd type="none" w="med" len="med"/>
            <a:tailEnd type="none" w="med" len="med"/>
          </a:ln>
        </p:spPr>
        <p:txBody>
          <a:bodyPr wrap="square" rtlCol="0">
            <a:spAutoFit/>
          </a:bodyPr>
          <a:lstStyle/>
          <a:p>
            <a:pPr algn="ctr"/>
            <a:r>
              <a:rPr lang="en-US" sz="2800" dirty="0" smtClean="0"/>
              <a:t>Summary of </a:t>
            </a:r>
            <a:r>
              <a:rPr lang="en-US" sz="2800" dirty="0" err="1" smtClean="0"/>
              <a:t>NPCFiQCD</a:t>
            </a:r>
            <a:r>
              <a:rPr lang="en-US" sz="2800" dirty="0" smtClean="0"/>
              <a:t> Workshop</a:t>
            </a:r>
          </a:p>
          <a:p>
            <a:pPr algn="ctr"/>
            <a:r>
              <a:rPr lang="en-US" sz="2800" dirty="0" smtClean="0">
                <a:hlinkClick r:id="rId9"/>
              </a:rPr>
              <a:t>http://quarks.temple.edu/~npcfiqcd</a:t>
            </a:r>
            <a:endParaRPr lang="en-US" sz="2800" dirty="0"/>
          </a:p>
        </p:txBody>
      </p:sp>
      <p:sp>
        <p:nvSpPr>
          <p:cNvPr id="12" name="Date Placeholder 11"/>
          <p:cNvSpPr>
            <a:spLocks noGrp="1"/>
          </p:cNvSpPr>
          <p:nvPr>
            <p:ph type="dt" sz="half" idx="10"/>
          </p:nvPr>
        </p:nvSpPr>
        <p:spPr/>
        <p:txBody>
          <a:bodyPr/>
          <a:lstStyle/>
          <a:p>
            <a:r>
              <a:rPr lang="en-US" smtClean="0"/>
              <a:t>07/08/12</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3184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2800" dirty="0" smtClean="0"/>
              <a:t>J/</a:t>
            </a:r>
            <a:r>
              <a:rPr lang="el-GR" sz="2800" dirty="0" smtClean="0"/>
              <a:t>ψ</a:t>
            </a:r>
            <a:r>
              <a:rPr lang="en-US" sz="2800" dirty="0" smtClean="0"/>
              <a:t>  as probe of the strong color fields in the nucleon!</a:t>
            </a:r>
            <a:endParaRPr lang="en-US" sz="2800" dirty="0"/>
          </a:p>
        </p:txBody>
      </p:sp>
      <p:sp>
        <p:nvSpPr>
          <p:cNvPr id="3" name="Content Placeholder 2"/>
          <p:cNvSpPr>
            <a:spLocks noGrp="1"/>
          </p:cNvSpPr>
          <p:nvPr>
            <p:ph idx="1"/>
          </p:nvPr>
        </p:nvSpPr>
        <p:spPr>
          <a:xfrm>
            <a:off x="152399" y="1524000"/>
            <a:ext cx="8748597" cy="4203700"/>
          </a:xfrm>
        </p:spPr>
        <p:txBody>
          <a:bodyPr/>
          <a:lstStyle/>
          <a:p>
            <a:r>
              <a:rPr lang="en-US" b="1" dirty="0" smtClean="0"/>
              <a:t>J/</a:t>
            </a:r>
            <a:r>
              <a:rPr lang="el-GR" b="1" dirty="0" smtClean="0"/>
              <a:t>ψ</a:t>
            </a:r>
            <a:r>
              <a:rPr lang="en-US" b="1" dirty="0" smtClean="0"/>
              <a:t> is a charm-anti-charm system</a:t>
            </a:r>
          </a:p>
          <a:p>
            <a:pPr lvl="1"/>
            <a:r>
              <a:rPr lang="en-US" dirty="0" smtClean="0"/>
              <a:t>Little (if not zero) </a:t>
            </a:r>
            <a:r>
              <a:rPr lang="en-US" dirty="0"/>
              <a:t>common valence quark between J/</a:t>
            </a:r>
            <a:r>
              <a:rPr lang="el-GR" dirty="0"/>
              <a:t>ψ</a:t>
            </a:r>
            <a:r>
              <a:rPr lang="en-US" dirty="0"/>
              <a:t> and </a:t>
            </a:r>
            <a:r>
              <a:rPr lang="en-US" dirty="0" smtClean="0"/>
              <a:t>nucleon</a:t>
            </a:r>
          </a:p>
          <a:p>
            <a:pPr lvl="1"/>
            <a:r>
              <a:rPr lang="en-US" dirty="0" smtClean="0"/>
              <a:t>Quark exchange interactions are strongly suppressed</a:t>
            </a:r>
          </a:p>
          <a:p>
            <a:pPr lvl="1"/>
            <a:endParaRPr lang="en-US" dirty="0" smtClean="0"/>
          </a:p>
          <a:p>
            <a:r>
              <a:rPr lang="en-US" b="1" dirty="0" smtClean="0"/>
              <a:t>Charm quark is heavy</a:t>
            </a:r>
          </a:p>
          <a:p>
            <a:pPr lvl="1"/>
            <a:r>
              <a:rPr lang="en-US" dirty="0" smtClean="0"/>
              <a:t>Typical size of J/</a:t>
            </a:r>
            <a:r>
              <a:rPr lang="el-GR" dirty="0" smtClean="0"/>
              <a:t>ψ</a:t>
            </a:r>
            <a:r>
              <a:rPr lang="en-US" dirty="0" smtClean="0"/>
              <a:t> is 0.2-0.3 </a:t>
            </a:r>
            <a:r>
              <a:rPr lang="en-US" dirty="0" err="1" smtClean="0"/>
              <a:t>fm</a:t>
            </a:r>
            <a:endParaRPr lang="en-US" dirty="0" smtClean="0"/>
          </a:p>
          <a:p>
            <a:pPr lvl="2"/>
            <a:r>
              <a:rPr lang="en-US" dirty="0" smtClean="0"/>
              <a:t>Probe of “hard” gluon</a:t>
            </a:r>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6" name="Object 5"/>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24337406"/>
              </p:ext>
            </p:extLst>
          </p:nvPr>
        </p:nvGraphicFramePr>
        <p:xfrm>
          <a:off x="1066800" y="838200"/>
          <a:ext cx="3491345" cy="533400"/>
        </p:xfrm>
        <a:graphic>
          <a:graphicData uri="http://schemas.openxmlformats.org/presentationml/2006/ole">
            <p:oleObj spid="_x0000_s71682" name="Equation" r:id="rId4" imgW="1828800" imgH="279360" progId="">
              <p:embed/>
            </p:oleObj>
          </a:graphicData>
        </a:graphic>
      </p:graphicFrame>
      <p:graphicFrame>
        <p:nvGraphicFramePr>
          <p:cNvPr id="7" name="Object 6"/>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69841411"/>
              </p:ext>
            </p:extLst>
          </p:nvPr>
        </p:nvGraphicFramePr>
        <p:xfrm>
          <a:off x="5454316" y="838200"/>
          <a:ext cx="2526632" cy="533400"/>
        </p:xfrm>
        <a:graphic>
          <a:graphicData uri="http://schemas.openxmlformats.org/presentationml/2006/ole">
            <p:oleObj spid="_x0000_s71683" name="Equation" r:id="rId5" imgW="1143000" imgH="241200" progId="">
              <p:embed/>
            </p:oleObj>
          </a:graphicData>
        </a:graphic>
      </p:graphicFrame>
      <p:pic>
        <p:nvPicPr>
          <p:cNvPr id="2058" name="Picture 10"/>
          <p:cNvPicPr>
            <a:picLocks noChangeAspect="1" noChangeArrowheads="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33872" y="3930650"/>
            <a:ext cx="3667125" cy="25622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0" name="Date Placeholder 9"/>
          <p:cNvSpPr>
            <a:spLocks noGrp="1"/>
          </p:cNvSpPr>
          <p:nvPr>
            <p:ph type="dt" sz="half" idx="10"/>
          </p:nvPr>
        </p:nvSpPr>
        <p:spPr/>
        <p:txBody>
          <a:bodyPr/>
          <a:lstStyle/>
          <a:p>
            <a:r>
              <a:rPr lang="en-US" smtClean="0"/>
              <a:t>07/08/12</a:t>
            </a: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26622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62794" cy="838200"/>
          </a:xfrm>
        </p:spPr>
        <p:txBody>
          <a:bodyPr>
            <a:normAutofit/>
          </a:bodyPr>
          <a:lstStyle/>
          <a:p>
            <a:r>
              <a:rPr lang="en-US" dirty="0" smtClean="0"/>
              <a:t>Interaction between J/</a:t>
            </a:r>
            <a:r>
              <a:rPr lang="el-GR" dirty="0" smtClean="0"/>
              <a:t>ψ</a:t>
            </a:r>
            <a:r>
              <a:rPr lang="en-US" dirty="0" smtClean="0"/>
              <a:t>-N</a:t>
            </a:r>
            <a:endParaRPr lang="en-US" dirty="0"/>
          </a:p>
        </p:txBody>
      </p:sp>
      <p:sp>
        <p:nvSpPr>
          <p:cNvPr id="3" name="Content Placeholder 2"/>
          <p:cNvSpPr>
            <a:spLocks noGrp="1"/>
          </p:cNvSpPr>
          <p:nvPr>
            <p:ph idx="1"/>
          </p:nvPr>
        </p:nvSpPr>
        <p:spPr>
          <a:xfrm>
            <a:off x="0" y="685800"/>
            <a:ext cx="8915400" cy="6019800"/>
          </a:xfrm>
        </p:spPr>
        <p:txBody>
          <a:bodyPr>
            <a:normAutofit/>
          </a:bodyPr>
          <a:lstStyle/>
          <a:p>
            <a:r>
              <a:rPr lang="en-US" sz="2400" dirty="0" smtClean="0"/>
              <a:t>New scale provided by the charm quark mass and size of the J/ψ</a:t>
            </a:r>
          </a:p>
          <a:p>
            <a:pPr lvl="1"/>
            <a:r>
              <a:rPr lang="en-US" sz="2000" dirty="0"/>
              <a:t>Lattice QCD, </a:t>
            </a:r>
            <a:r>
              <a:rPr lang="en-US" sz="2000" dirty="0" smtClean="0"/>
              <a:t>OPE, Phenomenology </a:t>
            </a:r>
            <a:r>
              <a:rPr lang="en-US" dirty="0" smtClean="0"/>
              <a:t>…</a:t>
            </a:r>
          </a:p>
          <a:p>
            <a:r>
              <a:rPr lang="en-US" sz="2400" dirty="0" smtClean="0"/>
              <a:t>High </a:t>
            </a:r>
            <a:r>
              <a:rPr lang="en-US" sz="2400" dirty="0"/>
              <a:t>Energy </a:t>
            </a:r>
            <a:r>
              <a:rPr lang="en-US" sz="2400" dirty="0" smtClean="0"/>
              <a:t>region:  </a:t>
            </a:r>
            <a:r>
              <a:rPr lang="en-US" sz="2400" dirty="0" err="1" smtClean="0"/>
              <a:t>Pomeron</a:t>
            </a:r>
            <a:r>
              <a:rPr lang="en-US" sz="2400" dirty="0" smtClean="0"/>
              <a:t> picture …</a:t>
            </a:r>
          </a:p>
          <a:p>
            <a:r>
              <a:rPr lang="en-US" sz="2400" dirty="0" smtClean="0"/>
              <a:t>Medium/Low Energy:  2-gluon exchange</a:t>
            </a:r>
          </a:p>
          <a:p>
            <a:r>
              <a:rPr lang="en-US" sz="2400" dirty="0" smtClean="0"/>
              <a:t>Very low energy: QCD </a:t>
            </a:r>
            <a:r>
              <a:rPr lang="en-US" sz="2400" dirty="0">
                <a:solidFill>
                  <a:srgbClr val="FF0000"/>
                </a:solidFill>
              </a:rPr>
              <a:t>c</a:t>
            </a:r>
            <a:r>
              <a:rPr lang="en-US" sz="2400" dirty="0">
                <a:solidFill>
                  <a:srgbClr val="008000"/>
                </a:solidFill>
              </a:rPr>
              <a:t>o</a:t>
            </a:r>
            <a:r>
              <a:rPr lang="en-US" sz="2400" dirty="0">
                <a:solidFill>
                  <a:srgbClr val="000090"/>
                </a:solidFill>
              </a:rPr>
              <a:t>l</a:t>
            </a:r>
            <a:r>
              <a:rPr lang="en-US" sz="2400" dirty="0">
                <a:solidFill>
                  <a:srgbClr val="FF0000"/>
                </a:solidFill>
              </a:rPr>
              <a:t>o</a:t>
            </a:r>
            <a:r>
              <a:rPr lang="en-US" sz="2400" dirty="0">
                <a:solidFill>
                  <a:srgbClr val="008000"/>
                </a:solidFill>
              </a:rPr>
              <a:t>r</a:t>
            </a:r>
            <a:r>
              <a:rPr lang="en-US" sz="2400" dirty="0"/>
              <a:t> Van der Waals </a:t>
            </a:r>
            <a:r>
              <a:rPr lang="en-US" sz="2400" dirty="0" smtClean="0"/>
              <a:t>force</a:t>
            </a:r>
            <a:endParaRPr lang="en-US" sz="2400" dirty="0"/>
          </a:p>
          <a:p>
            <a:pPr lvl="1"/>
            <a:r>
              <a:rPr lang="en-US" dirty="0"/>
              <a:t>Prediction of J/</a:t>
            </a:r>
            <a:r>
              <a:rPr lang="el-GR" dirty="0"/>
              <a:t>ψ</a:t>
            </a:r>
            <a:r>
              <a:rPr lang="en-US" dirty="0"/>
              <a:t>-Nuclei bound </a:t>
            </a:r>
            <a:r>
              <a:rPr lang="en-US" dirty="0" smtClean="0"/>
              <a:t>state </a:t>
            </a:r>
          </a:p>
          <a:p>
            <a:pPr lvl="2"/>
            <a:r>
              <a:rPr lang="en-US" dirty="0" smtClean="0"/>
              <a:t>Brodsky </a:t>
            </a:r>
            <a:r>
              <a:rPr lang="en-US" dirty="0"/>
              <a:t>et </a:t>
            </a:r>
            <a:r>
              <a:rPr lang="en-US" dirty="0" smtClean="0"/>
              <a:t>al. …. </a:t>
            </a:r>
          </a:p>
          <a:p>
            <a:pPr lvl="2"/>
            <a:endParaRPr lang="en-US" dirty="0" smtClean="0"/>
          </a:p>
          <a:p>
            <a:r>
              <a:rPr lang="en-US" sz="2400" dirty="0" smtClean="0"/>
              <a:t>Experimentally no free J</a:t>
            </a:r>
            <a:r>
              <a:rPr lang="en-US" sz="2400" dirty="0"/>
              <a:t>/</a:t>
            </a:r>
            <a:r>
              <a:rPr lang="el-GR" sz="2400" dirty="0" smtClean="0"/>
              <a:t>ψ</a:t>
            </a:r>
            <a:r>
              <a:rPr lang="en-US" sz="2400" dirty="0" smtClean="0"/>
              <a:t> are available</a:t>
            </a:r>
          </a:p>
          <a:p>
            <a:pPr lvl="1"/>
            <a:r>
              <a:rPr lang="en-US" dirty="0" smtClean="0"/>
              <a:t>Challenging to produce close to threshold! </a:t>
            </a:r>
          </a:p>
          <a:p>
            <a:pPr lvl="1"/>
            <a:r>
              <a:rPr lang="en-US" b="1" dirty="0" smtClean="0"/>
              <a:t>Photo/electro-production of J/</a:t>
            </a:r>
            <a:r>
              <a:rPr lang="el-GR" b="1" dirty="0" smtClean="0"/>
              <a:t>ψ</a:t>
            </a:r>
            <a:r>
              <a:rPr lang="en-US" b="1" dirty="0" smtClean="0"/>
              <a:t> at </a:t>
            </a:r>
            <a:r>
              <a:rPr lang="en-US" b="1" dirty="0" err="1" smtClean="0"/>
              <a:t>JLab</a:t>
            </a:r>
            <a:r>
              <a:rPr lang="en-US" b="1" dirty="0" smtClean="0"/>
              <a:t> is an opportunity</a:t>
            </a:r>
          </a:p>
          <a:p>
            <a:pPr marL="457200" lvl="1" indent="0">
              <a:buNone/>
            </a:pPr>
            <a:endParaRPr lang="en-US" dirty="0" smtClean="0"/>
          </a:p>
          <a:p>
            <a:pPr marL="457200" lvl="1" indent="0">
              <a:buNone/>
            </a:pPr>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SoLID Collaboration Meeting, Newport News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Date Placeholder 5"/>
          <p:cNvSpPr>
            <a:spLocks noGrp="1"/>
          </p:cNvSpPr>
          <p:nvPr>
            <p:ph type="dt" sz="half" idx="10"/>
          </p:nvPr>
        </p:nvSpPr>
        <p:spPr/>
        <p:txBody>
          <a:bodyPr/>
          <a:lstStyle/>
          <a:p>
            <a:r>
              <a:rPr lang="en-US" smtClean="0"/>
              <a:t>07/08/12</a:t>
            </a:r>
            <a:endParaRPr lang="en-US"/>
          </a:p>
        </p:txBody>
      </p:sp>
      <p:pic>
        <p:nvPicPr>
          <p:cNvPr id="7" name="Picture 6"/>
          <p:cNvPicPr>
            <a:picLocks noChangeAspect="1"/>
          </p:cNvPicPr>
          <p:nvPr/>
        </p:nvPicPr>
        <p:blipFill>
          <a:blip r:embed="rId3"/>
          <a:stretch>
            <a:fillRect/>
          </a:stretch>
        </p:blipFill>
        <p:spPr>
          <a:xfrm>
            <a:off x="8572690" y="39562"/>
            <a:ext cx="571309" cy="685800"/>
          </a:xfrm>
          <a:prstGeom prst="rect">
            <a:avLst/>
          </a:prstGeom>
          <a:scene3d>
            <a:camera prst="orthographicFront"/>
            <a:lightRig rig="threePt" dir="t"/>
          </a:scene3d>
          <a:sp3d>
            <a:bevelT/>
          </a:sp3d>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77289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2974</TotalTime>
  <Words>4496</Words>
  <Application>Microsoft Macintosh PowerPoint</Application>
  <PresentationFormat>On-screen Show (4:3)</PresentationFormat>
  <Paragraphs>652</Paragraphs>
  <Slides>51</Slides>
  <Notes>9</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Breeze</vt:lpstr>
      <vt:lpstr>Equation</vt:lpstr>
      <vt:lpstr>Near Threshold Electroproduction of            at 11 GeV     </vt:lpstr>
      <vt:lpstr>Outline</vt:lpstr>
      <vt:lpstr>Physics Motivation</vt:lpstr>
      <vt:lpstr>Statements from experts in the field!</vt:lpstr>
      <vt:lpstr>Slide 5</vt:lpstr>
      <vt:lpstr>Near Threshold</vt:lpstr>
      <vt:lpstr>Threshold Enhancement is not rare!</vt:lpstr>
      <vt:lpstr>J/ψ  as probe of the strong color fields in the nucleon!</vt:lpstr>
      <vt:lpstr>Interaction between J/ψ-N</vt:lpstr>
      <vt:lpstr>Reaction Mechanism ?</vt:lpstr>
      <vt:lpstr>Reaction Mechanism?</vt:lpstr>
      <vt:lpstr>Nucleon Mass Puzzle and the Trace Anomaly</vt:lpstr>
      <vt:lpstr>Conformal (Trace) Anomaly</vt:lpstr>
      <vt:lpstr>Another view: Reaction mechanism with FSI?</vt:lpstr>
      <vt:lpstr>Proposal E12-12-006</vt:lpstr>
      <vt:lpstr>Electroproduction vs Photoproduction</vt:lpstr>
      <vt:lpstr>SoLID -           Setup </vt:lpstr>
      <vt:lpstr>Experimental Overview</vt:lpstr>
      <vt:lpstr>PID and Acceptance</vt:lpstr>
      <vt:lpstr>Rates Estimates</vt:lpstr>
      <vt:lpstr>Event Counts @ 1x1037 in 50 days</vt:lpstr>
      <vt:lpstr>Projections of               with 2-g model</vt:lpstr>
      <vt:lpstr>Projection of Total Cross Section</vt:lpstr>
      <vt:lpstr>Physics Background</vt:lpstr>
      <vt:lpstr>Random Coincidence Background</vt:lpstr>
      <vt:lpstr>Cross Section Validation (with leptonic/photon channels)</vt:lpstr>
      <vt:lpstr>Systematic Budget</vt:lpstr>
      <vt:lpstr>Cross Section Validation Channel (Hadronic)</vt:lpstr>
      <vt:lpstr>Beam request</vt:lpstr>
      <vt:lpstr>ATHENNA Collaboration</vt:lpstr>
      <vt:lpstr>Summary</vt:lpstr>
      <vt:lpstr>Backup slides</vt:lpstr>
      <vt:lpstr>About SoLID-Jpsi Trigger</vt:lpstr>
      <vt:lpstr>Triple Coincidence</vt:lpstr>
      <vt:lpstr>Summary of Rates</vt:lpstr>
      <vt:lpstr>Projection on B-H interference</vt:lpstr>
      <vt:lpstr>Angular Coverage</vt:lpstr>
      <vt:lpstr>Projection in angular distribution</vt:lpstr>
      <vt:lpstr>Backgrounds (GEM + MRPC)</vt:lpstr>
      <vt:lpstr>Backgrounds (Calorimeter)</vt:lpstr>
      <vt:lpstr>3-fold n.s.e.</vt:lpstr>
      <vt:lpstr>Backgrounds (Random Coincidence)</vt:lpstr>
      <vt:lpstr>Suppression Factor is 8e-5 for (e,p) + (Je,Jp) </vt:lpstr>
      <vt:lpstr>2-Fold Random Coincidence (Can be subtracted)</vt:lpstr>
      <vt:lpstr>Phase Space</vt:lpstr>
      <vt:lpstr>Slide 46</vt:lpstr>
      <vt:lpstr>Slide 47</vt:lpstr>
      <vt:lpstr>Background Rate</vt:lpstr>
      <vt:lpstr>Longitudinal Polarization</vt:lpstr>
      <vt:lpstr>Comparison With Hall B</vt:lpstr>
      <vt:lpstr>100 days at 5 1037</vt:lpstr>
    </vt:vector>
  </TitlesOfParts>
  <Company>Temple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Zein-Eddine Meziani</dc:creator>
  <cp:lastModifiedBy>Zein-Eddine Meziani</cp:lastModifiedBy>
  <cp:revision>112</cp:revision>
  <dcterms:created xsi:type="dcterms:W3CDTF">2014-07-09T12:58:09Z</dcterms:created>
  <dcterms:modified xsi:type="dcterms:W3CDTF">2014-07-09T14:33:44Z</dcterms:modified>
</cp:coreProperties>
</file>