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9"/>
  </p:notesMasterIdLst>
  <p:sldIdLst>
    <p:sldId id="256" r:id="rId2"/>
    <p:sldId id="291" r:id="rId3"/>
    <p:sldId id="289" r:id="rId4"/>
    <p:sldId id="311" r:id="rId5"/>
    <p:sldId id="314" r:id="rId6"/>
    <p:sldId id="315" r:id="rId7"/>
    <p:sldId id="327" r:id="rId8"/>
    <p:sldId id="316" r:id="rId9"/>
    <p:sldId id="317" r:id="rId10"/>
    <p:sldId id="319" r:id="rId11"/>
    <p:sldId id="321" r:id="rId12"/>
    <p:sldId id="322" r:id="rId13"/>
    <p:sldId id="323" r:id="rId14"/>
    <p:sldId id="324" r:id="rId15"/>
    <p:sldId id="325" r:id="rId16"/>
    <p:sldId id="326" r:id="rId17"/>
    <p:sldId id="328" r:id="rId18"/>
  </p:sldIdLst>
  <p:sldSz cx="9144000" cy="6858000" type="screen4x3"/>
  <p:notesSz cx="6858000" cy="9144000"/>
  <p:embeddedFontLst>
    <p:embeddedFont>
      <p:font typeface="Calibri" pitchFamily="34" charset="0"/>
      <p:regular r:id="rId20"/>
      <p:bold r:id="rId21"/>
      <p:italic r:id="rId22"/>
      <p:boldItalic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858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E1E706-B550-4D4A-B595-524412356D46}" type="datetimeFigureOut">
              <a:rPr lang="en-US" smtClean="0"/>
              <a:pPr/>
              <a:t>7/9/2014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6CA3DA-5297-4490-A90E-DEE8370CF1A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8/19/2013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8/19/2013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8/19/2013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8/19/2013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8/19/2013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8/19/2013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8/19/2013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8/19/2013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8/19/2013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8/19/2013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8/19/2013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8/19/2013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Study of </a:t>
            </a:r>
            <a:r>
              <a:rPr lang="en-US" dirty="0" err="1" smtClean="0"/>
              <a:t>SoLID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Baffle, Background and Trigger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Zhiwen</a:t>
            </a:r>
            <a:r>
              <a:rPr lang="en-US" dirty="0" smtClean="0"/>
              <a:t> Zhao</a:t>
            </a:r>
          </a:p>
          <a:p>
            <a:r>
              <a:rPr lang="en-US" dirty="0" err="1" smtClean="0"/>
              <a:t>UVa</a:t>
            </a:r>
            <a:r>
              <a:rPr lang="en-US" dirty="0" smtClean="0"/>
              <a:t>, </a:t>
            </a:r>
            <a:r>
              <a:rPr lang="en-US" dirty="0" err="1" smtClean="0"/>
              <a:t>ODU&amp;JLab</a:t>
            </a:r>
            <a:endParaRPr lang="en-US" dirty="0" smtClean="0"/>
          </a:p>
          <a:p>
            <a:r>
              <a:rPr lang="en-US" dirty="0" smtClean="0"/>
              <a:t>2014/07/09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Trigger Rate Study Procedure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Use simulation results </a:t>
            </a:r>
            <a:r>
              <a:rPr lang="en-US" dirty="0" smtClean="0"/>
              <a:t>from the background study</a:t>
            </a:r>
          </a:p>
          <a:p>
            <a:r>
              <a:rPr lang="en-US" dirty="0" smtClean="0"/>
              <a:t>Different detectors with trigger conditions</a:t>
            </a:r>
          </a:p>
          <a:p>
            <a:r>
              <a:rPr lang="en-US" dirty="0" smtClean="0"/>
              <a:t>Estimate trigger rate from individual detectors</a:t>
            </a:r>
          </a:p>
          <a:p>
            <a:r>
              <a:rPr lang="en-US" dirty="0" smtClean="0"/>
              <a:t>Estimate random coincidence trigger rate from a set of detectors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3" name="Picture 5" descr="C:\Users\owner\Google Drive\baffle\solid_baffle_zwzhao_20130910_plot\more1_block_trig_lead\Lead2X0PbBlock_Hex.1.PVDIS_RunALL_GetEfficiencies_Full_bgd_BackGround_Sept2013_Block_Real_Eklog_R_low_R0_ALL.rootTriggerSummarylow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4114800"/>
            <a:ext cx="5068711" cy="2743200"/>
          </a:xfrm>
          <a:prstGeom prst="rect">
            <a:avLst/>
          </a:prstGeom>
          <a:noFill/>
        </p:spPr>
      </p:pic>
      <p:pic>
        <p:nvPicPr>
          <p:cNvPr id="32772" name="Picture 4" descr="C:\Users\owner\Google Drive\baffle\solid_baffle_zwzhao_20130910_plot\more1_block_trig_lead\Lead2X0PbBlock_Hex.1.PVDIS_RunALL_GetEfficiencies_Full_bgd_BackGround_Sept2013_Block_Real_Eklog_R_high_R0_ALL.rootTriggerSummaryhigh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295400"/>
            <a:ext cx="5068711" cy="2743200"/>
          </a:xfrm>
          <a:prstGeom prst="rect">
            <a:avLst/>
          </a:prstGeom>
          <a:noFill/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1524000"/>
            <a:ext cx="390525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763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PVDIS FAEC Radius-dependent Trigger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438400" y="3810000"/>
            <a:ext cx="590226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high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514600" y="6488668"/>
            <a:ext cx="523605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low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5848188" y="4126468"/>
            <a:ext cx="476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3.8</a:t>
            </a:r>
            <a:endParaRPr lang="en-US" dirty="0"/>
          </a:p>
        </p:txBody>
      </p:sp>
      <p:sp>
        <p:nvSpPr>
          <p:cNvPr id="20" name="5-Point Star 19"/>
          <p:cNvSpPr/>
          <p:nvPr/>
        </p:nvSpPr>
        <p:spPr>
          <a:xfrm>
            <a:off x="6172200" y="4038600"/>
            <a:ext cx="152400" cy="152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5-Point Star 20"/>
          <p:cNvSpPr/>
          <p:nvPr/>
        </p:nvSpPr>
        <p:spPr>
          <a:xfrm>
            <a:off x="6400800" y="4343400"/>
            <a:ext cx="152400" cy="152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5-Point Star 21"/>
          <p:cNvSpPr/>
          <p:nvPr/>
        </p:nvSpPr>
        <p:spPr>
          <a:xfrm>
            <a:off x="7010400" y="5105400"/>
            <a:ext cx="152400" cy="152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5-Point Star 23"/>
          <p:cNvSpPr/>
          <p:nvPr/>
        </p:nvSpPr>
        <p:spPr>
          <a:xfrm>
            <a:off x="7467600" y="5435838"/>
            <a:ext cx="152400" cy="152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5-Point Star 24"/>
          <p:cNvSpPr/>
          <p:nvPr/>
        </p:nvSpPr>
        <p:spPr>
          <a:xfrm>
            <a:off x="8035184" y="5799746"/>
            <a:ext cx="152400" cy="152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6076788" y="4431268"/>
            <a:ext cx="476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3.5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6477000" y="4953000"/>
            <a:ext cx="476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2.5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7010400" y="5410200"/>
            <a:ext cx="476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2.0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7620000" y="5715000"/>
            <a:ext cx="476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1.5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000" dirty="0" smtClean="0"/>
              <a:t>SIDIS </a:t>
            </a:r>
            <a:r>
              <a:rPr lang="en-US" sz="3000" baseline="30000" dirty="0" smtClean="0"/>
              <a:t>3</a:t>
            </a:r>
            <a:r>
              <a:rPr lang="en-US" sz="3000" dirty="0" smtClean="0"/>
              <a:t>He FAEC Radius-dependent Electron Trigger</a:t>
            </a:r>
            <a:endParaRPr lang="en-US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49"/>
            <a:ext cx="2133600" cy="118872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4876800"/>
            <a:ext cx="1802594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4953000"/>
            <a:ext cx="187349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7600" y="4953000"/>
            <a:ext cx="192358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92425" y="4953000"/>
            <a:ext cx="189897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1767" y="3352800"/>
            <a:ext cx="181323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05000" y="3352800"/>
            <a:ext cx="1798047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09532" y="3352800"/>
            <a:ext cx="1853068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27405" y="3352800"/>
            <a:ext cx="178779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5" name="AutoShape 11" descr="https://hallaweb.jlab.org/dvcslog/SoLID/131124_201801/acceptance_solid_CLEO_SIDIS_3he_negative.root__acceptanc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7" name="AutoShape 13" descr="https://hallaweb.jlab.org/dvcslog/SoLID/131124_201801/acceptance_solid_CLEO_SIDIS_3he_negative.root__acceptanc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9" name="AutoShape 15" descr="https://hallaweb.jlab.org/dvcslog/SoLID/131124_201801/acceptance_solid_CLEO_SIDIS_3he_negative.root__acceptance.png"/>
          <p:cNvSpPr>
            <a:spLocks noChangeAspect="1" noChangeArrowheads="1"/>
          </p:cNvSpPr>
          <p:nvPr/>
        </p:nvSpPr>
        <p:spPr bwMode="auto">
          <a:xfrm>
            <a:off x="155575" y="-2147888"/>
            <a:ext cx="14058900" cy="44767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61" name="AutoShape 17" descr="https://hallaweb.jlab.org/dvcslog/SoLID/131124_201801/acceptance_solid_CLEO_SIDIS_3he_negative.root__acceptance.png"/>
          <p:cNvSpPr>
            <a:spLocks noChangeAspect="1" noChangeArrowheads="1"/>
          </p:cNvSpPr>
          <p:nvPr/>
        </p:nvSpPr>
        <p:spPr bwMode="auto">
          <a:xfrm>
            <a:off x="155575" y="-2147888"/>
            <a:ext cx="14058900" cy="44767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62" name="Picture 18" descr="C:\Users\owner\Google Drive\SoLID_background\SIDIS_He3\trigger\acceptance_solid_CLEO_SIDIS_3he_negative.root__acceptance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429000" y="1295400"/>
            <a:ext cx="5742176" cy="1828800"/>
          </a:xfrm>
          <a:prstGeom prst="rect">
            <a:avLst/>
          </a:prstGeom>
          <a:noFill/>
        </p:spPr>
      </p:pic>
      <p:sp>
        <p:nvSpPr>
          <p:cNvPr id="20" name="Rectangle 19"/>
          <p:cNvSpPr/>
          <p:nvPr/>
        </p:nvSpPr>
        <p:spPr>
          <a:xfrm>
            <a:off x="304800" y="919877"/>
            <a:ext cx="31242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Radius(cm)   P Threshold (</a:t>
            </a:r>
            <a:r>
              <a:rPr lang="en-US" dirty="0" err="1" smtClean="0"/>
              <a:t>GeV</a:t>
            </a:r>
            <a:r>
              <a:rPr lang="en-US" dirty="0" smtClean="0"/>
              <a:t>)</a:t>
            </a:r>
          </a:p>
          <a:p>
            <a:r>
              <a:rPr lang="en-US" dirty="0" smtClean="0"/>
              <a:t>  90 - 105      5.0    </a:t>
            </a:r>
          </a:p>
          <a:p>
            <a:r>
              <a:rPr lang="en-US" dirty="0" smtClean="0"/>
              <a:t>105 - 115      4.0    </a:t>
            </a:r>
          </a:p>
          <a:p>
            <a:r>
              <a:rPr lang="en-US" dirty="0" smtClean="0"/>
              <a:t>115 - 130      3.0    </a:t>
            </a:r>
          </a:p>
          <a:p>
            <a:r>
              <a:rPr lang="en-US" dirty="0" smtClean="0"/>
              <a:t>130 - 150      2.0    </a:t>
            </a:r>
          </a:p>
          <a:p>
            <a:r>
              <a:rPr lang="en-US" dirty="0" smtClean="0"/>
              <a:t>150 - 200      1.0 </a:t>
            </a:r>
          </a:p>
          <a:p>
            <a:r>
              <a:rPr lang="en-US" dirty="0" smtClean="0"/>
              <a:t>200 - 230      2.0 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6 point cut, right on Q2=1 line and field bend line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315200" y="3352800"/>
            <a:ext cx="179908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315200" y="4953000"/>
            <a:ext cx="173244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20"/>
          <p:cNvSpPr/>
          <p:nvPr/>
        </p:nvSpPr>
        <p:spPr>
          <a:xfrm>
            <a:off x="4038600" y="838200"/>
            <a:ext cx="50588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e(DIS) acceptance for </a:t>
            </a:r>
            <a:r>
              <a:rPr lang="en-US" dirty="0" err="1" smtClean="0"/>
              <a:t>SoLID</a:t>
            </a:r>
            <a:r>
              <a:rPr lang="en-US" dirty="0" smtClean="0"/>
              <a:t> CLEO and 40 long target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8159666" y="3048000"/>
            <a:ext cx="950517" cy="36933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err="1" smtClean="0"/>
              <a:t>pion</a:t>
            </a:r>
            <a:r>
              <a:rPr lang="en-US" dirty="0" smtClean="0"/>
              <a:t> eff.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8344050" y="4736068"/>
            <a:ext cx="647550" cy="36933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e eff.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PVDIS FAEC Trigger Rate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447800"/>
            <a:ext cx="6024185" cy="499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PVDIS Trigger Rate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PVDIS setup has 30 sectors, rates below are for one sector </a:t>
            </a:r>
          </a:p>
          <a:p>
            <a:r>
              <a:rPr lang="en-US" dirty="0" smtClean="0"/>
              <a:t>0.29MHz EC trigger rate </a:t>
            </a:r>
          </a:p>
          <a:p>
            <a:r>
              <a:rPr lang="en-US" dirty="0" smtClean="0"/>
              <a:t>2MHz Cherenkov trigger rate 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EC+LGCC within a 30ns window </a:t>
            </a:r>
          </a:p>
          <a:p>
            <a:pPr>
              <a:buNone/>
            </a:pPr>
            <a:r>
              <a:rPr lang="en-US" dirty="0" smtClean="0">
                <a:solidFill>
                  <a:schemeClr val="accent2"/>
                </a:solidFill>
              </a:rPr>
              <a:t>		20 kHz = 0.29MHz*2Mhz*30e-9ns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SIDIS </a:t>
            </a:r>
            <a:r>
              <a:rPr lang="en-US" baseline="30000" dirty="0" smtClean="0"/>
              <a:t>3</a:t>
            </a:r>
            <a:r>
              <a:rPr lang="en-US" dirty="0" smtClean="0"/>
              <a:t>He FAEC and LAEC Trigger Rate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1219200"/>
            <a:ext cx="2767333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SIDIS </a:t>
            </a:r>
            <a:r>
              <a:rPr lang="en-US" baseline="30000" dirty="0" smtClean="0"/>
              <a:t>3</a:t>
            </a:r>
            <a:r>
              <a:rPr lang="en-US" dirty="0" smtClean="0"/>
              <a:t>He Trigger Rate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27237"/>
            <a:ext cx="822960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FAEC electron trigger rate </a:t>
            </a:r>
          </a:p>
          <a:p>
            <a:pPr>
              <a:buNone/>
            </a:pPr>
            <a:r>
              <a:rPr lang="en-US" dirty="0" smtClean="0"/>
              <a:t>                2170 kHz -&gt; </a:t>
            </a:r>
            <a:r>
              <a:rPr lang="en-US" dirty="0" smtClean="0"/>
              <a:t>129.7 kHz     </a:t>
            </a:r>
            <a:r>
              <a:rPr lang="en-US" dirty="0" smtClean="0"/>
              <a:t>(LGCC and MRPC+SPD) </a:t>
            </a:r>
          </a:p>
          <a:p>
            <a:r>
              <a:rPr lang="en-US" dirty="0" smtClean="0"/>
              <a:t>LAEC electron trigger rate </a:t>
            </a:r>
          </a:p>
          <a:p>
            <a:pPr>
              <a:buNone/>
            </a:pPr>
            <a:r>
              <a:rPr lang="de-DE" dirty="0" smtClean="0"/>
              <a:t>                37 kHz -&gt; 25.5 </a:t>
            </a:r>
            <a:r>
              <a:rPr lang="de-DE" dirty="0" smtClean="0"/>
              <a:t>kHz                                          (</a:t>
            </a:r>
            <a:r>
              <a:rPr lang="de-DE" dirty="0" smtClean="0"/>
              <a:t>SPD) </a:t>
            </a:r>
          </a:p>
          <a:p>
            <a:r>
              <a:rPr lang="en-US" dirty="0" smtClean="0"/>
              <a:t>FAEC charged particle (MIP) trigger rate </a:t>
            </a:r>
          </a:p>
          <a:p>
            <a:pPr>
              <a:buNone/>
            </a:pPr>
            <a:r>
              <a:rPr lang="de-DE" dirty="0" smtClean="0"/>
              <a:t>               </a:t>
            </a:r>
            <a:r>
              <a:rPr lang="de-DE" dirty="0" smtClean="0"/>
              <a:t> 20 MHz </a:t>
            </a:r>
            <a:r>
              <a:rPr lang="de-DE" dirty="0" smtClean="0"/>
              <a:t>-&gt; 14 </a:t>
            </a:r>
            <a:r>
              <a:rPr lang="de-DE" dirty="0" smtClean="0"/>
              <a:t>MHz                             (</a:t>
            </a:r>
            <a:r>
              <a:rPr lang="de-DE" dirty="0" smtClean="0"/>
              <a:t>MRPC+SPD) 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Radom coincidence trigger rate combining electron and charged particle trigger within a 30ns window </a:t>
            </a:r>
          </a:p>
          <a:p>
            <a:pPr>
              <a:buNone/>
            </a:pPr>
            <a:r>
              <a:rPr lang="en-US" dirty="0" smtClean="0">
                <a:solidFill>
                  <a:schemeClr val="accent2"/>
                </a:solidFill>
              </a:rPr>
              <a:t>               65.2kHz = (129.7+25.5)kHz*14MHz*30ns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562600" y="228600"/>
            <a:ext cx="3352800" cy="1676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/>
          <a:p>
            <a:r>
              <a:rPr lang="en-US" dirty="0" smtClean="0"/>
              <a:t>Within a 30ns widow, reduction factors are</a:t>
            </a:r>
          </a:p>
          <a:p>
            <a:r>
              <a:rPr lang="en-US" dirty="0" smtClean="0"/>
              <a:t>  LGCC              </a:t>
            </a:r>
            <a:r>
              <a:rPr lang="en-US" dirty="0" smtClean="0"/>
              <a:t>~50 </a:t>
            </a:r>
            <a:r>
              <a:rPr lang="en-US" dirty="0" smtClean="0"/>
              <a:t>(</a:t>
            </a:r>
            <a:r>
              <a:rPr lang="en-US" dirty="0" err="1" smtClean="0"/>
              <a:t>pion,proton</a:t>
            </a:r>
            <a:r>
              <a:rPr lang="en-US" dirty="0" smtClean="0"/>
              <a:t>)     </a:t>
            </a:r>
          </a:p>
          <a:p>
            <a:r>
              <a:rPr lang="en-US" dirty="0" smtClean="0"/>
              <a:t>  MRPC+SPD            </a:t>
            </a:r>
            <a:r>
              <a:rPr lang="en-US" dirty="0" smtClean="0"/>
              <a:t>~20 </a:t>
            </a:r>
            <a:r>
              <a:rPr lang="en-US" dirty="0" smtClean="0"/>
              <a:t>(gamma) </a:t>
            </a:r>
          </a:p>
          <a:p>
            <a:r>
              <a:rPr lang="en-US" dirty="0" smtClean="0"/>
              <a:t>  SPD                        </a:t>
            </a:r>
            <a:r>
              <a:rPr lang="en-US" dirty="0" smtClean="0"/>
              <a:t>   ~5 </a:t>
            </a:r>
            <a:r>
              <a:rPr lang="en-US" dirty="0" smtClean="0"/>
              <a:t>(gamma) 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Both </a:t>
            </a:r>
            <a:r>
              <a:rPr lang="en-US" dirty="0" err="1" smtClean="0"/>
              <a:t>SoLID</a:t>
            </a:r>
            <a:r>
              <a:rPr lang="en-US" dirty="0" smtClean="0"/>
              <a:t> SIDIS and PVDIS setups are designed to handle the required luminosity</a:t>
            </a:r>
          </a:p>
          <a:p>
            <a:endParaRPr lang="en-US" dirty="0" smtClean="0"/>
          </a:p>
          <a:p>
            <a:r>
              <a:rPr lang="en-US" dirty="0" smtClean="0"/>
              <a:t>It could be extended to other physics which needs such luminosity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 err="1" smtClean="0"/>
              <a:t>SoLID</a:t>
            </a:r>
            <a:r>
              <a:rPr lang="en-US" sz="3000" dirty="0" smtClean="0"/>
              <a:t> (</a:t>
            </a:r>
            <a:r>
              <a:rPr lang="en-US" sz="3000" dirty="0" err="1" smtClean="0"/>
              <a:t>Solenoidal</a:t>
            </a:r>
            <a:r>
              <a:rPr lang="en-US" sz="3000" dirty="0" smtClean="0"/>
              <a:t> </a:t>
            </a:r>
            <a:r>
              <a:rPr lang="en-US" sz="3000" dirty="0" smtClean="0">
                <a:solidFill>
                  <a:schemeClr val="accent1"/>
                </a:solidFill>
              </a:rPr>
              <a:t>Large</a:t>
            </a:r>
            <a:r>
              <a:rPr lang="en-US" sz="3000" dirty="0" smtClean="0"/>
              <a:t> </a:t>
            </a:r>
            <a:r>
              <a:rPr lang="en-US" sz="3000" dirty="0" smtClean="0">
                <a:solidFill>
                  <a:schemeClr val="accent6">
                    <a:lumMod val="75000"/>
                  </a:schemeClr>
                </a:solidFill>
              </a:rPr>
              <a:t>Intensity</a:t>
            </a:r>
            <a:r>
              <a:rPr lang="en-US" sz="3000" dirty="0" smtClean="0"/>
              <a:t> Device)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001000" cy="1752600"/>
          </a:xfrm>
        </p:spPr>
        <p:txBody>
          <a:bodyPr>
            <a:normAutofit/>
          </a:bodyPr>
          <a:lstStyle/>
          <a:p>
            <a:r>
              <a:rPr lang="en-US" dirty="0" smtClean="0"/>
              <a:t>Unique device combines large acceptance and high intensity</a:t>
            </a:r>
            <a:endParaRPr lang="en-US" dirty="0" smtClean="0"/>
          </a:p>
          <a:p>
            <a:r>
              <a:rPr lang="en-US" dirty="0" smtClean="0"/>
              <a:t>Optimize</a:t>
            </a:r>
            <a:r>
              <a:rPr lang="en-US" dirty="0" smtClean="0"/>
              <a:t> the </a:t>
            </a:r>
            <a:r>
              <a:rPr lang="en-US" dirty="0" smtClean="0"/>
              <a:t>design accordingly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3276600"/>
            <a:ext cx="4171666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352800"/>
            <a:ext cx="4015047" cy="301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500" dirty="0" smtClean="0"/>
              <a:t>Estimation of Radiation and Luminosity</a:t>
            </a:r>
            <a:endParaRPr lang="en-US" sz="35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600200" y="1143000"/>
          <a:ext cx="6172200" cy="5425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PVDIS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SIDIS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30000" dirty="0" smtClean="0"/>
                        <a:t>3</a:t>
                      </a:r>
                      <a:r>
                        <a:rPr lang="en-US" baseline="0" dirty="0" smtClean="0"/>
                        <a:t>He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Beam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50uA</a:t>
                      </a:r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15uA</a:t>
                      </a:r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Target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LD2 40cm</a:t>
                      </a:r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10amg He3 40cm</a:t>
                      </a:r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Window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Al 2*100um</a:t>
                      </a:r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Glass 2*120um</a:t>
                      </a:r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Radiation</a:t>
                      </a:r>
                      <a:r>
                        <a:rPr lang="en-US" baseline="0" dirty="0" smtClean="0"/>
                        <a:t> length (target)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5.4e-2</a:t>
                      </a:r>
                      <a:endParaRPr lang="en-US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0.8e-3</a:t>
                      </a:r>
                      <a:endParaRPr lang="en-US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Radiation</a:t>
                      </a:r>
                      <a:r>
                        <a:rPr lang="en-US" baseline="0" dirty="0" smtClean="0"/>
                        <a:t> length (window)</a:t>
                      </a:r>
                      <a:endParaRPr lang="en-US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2.25e-3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3.4e-3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Radiation</a:t>
                      </a:r>
                      <a:r>
                        <a:rPr lang="en-US" baseline="0" dirty="0" smtClean="0"/>
                        <a:t> length (total)</a:t>
                      </a:r>
                      <a:endParaRPr lang="en-US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5.6e-2</a:t>
                      </a:r>
                      <a:endParaRPr lang="en-US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4.2e-3</a:t>
                      </a:r>
                      <a:endParaRPr lang="en-US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Luminosity (target)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1.27e39</a:t>
                      </a:r>
                      <a:endParaRPr lang="en-US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3e36</a:t>
                      </a:r>
                      <a:endParaRPr lang="en-US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Luminosity (window)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1e37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3.7e36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Luminosity (total)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1.27e39</a:t>
                      </a:r>
                      <a:endParaRPr lang="en-US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6.7e36</a:t>
                      </a:r>
                      <a:endParaRPr lang="en-US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Comment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baffle</a:t>
                      </a:r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target window collimator</a:t>
                      </a:r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PVDIS Baffle</a:t>
            </a:r>
            <a:br>
              <a:rPr lang="en-US" dirty="0" smtClean="0"/>
            </a:br>
            <a:r>
              <a:rPr lang="en-US" sz="3300" dirty="0" smtClean="0">
                <a:solidFill>
                  <a:schemeClr val="accent2"/>
                </a:solidFill>
              </a:rPr>
              <a:t>1</a:t>
            </a:r>
            <a:r>
              <a:rPr lang="en-US" sz="3300" baseline="30000" dirty="0" smtClean="0">
                <a:solidFill>
                  <a:schemeClr val="accent2"/>
                </a:solidFill>
              </a:rPr>
              <a:t>st</a:t>
            </a:r>
            <a:r>
              <a:rPr lang="en-US" sz="3300" dirty="0" smtClean="0">
                <a:solidFill>
                  <a:schemeClr val="accent2"/>
                </a:solidFill>
              </a:rPr>
              <a:t> to 11</a:t>
            </a:r>
            <a:r>
              <a:rPr lang="en-US" sz="3300" baseline="30000" dirty="0" smtClean="0">
                <a:solidFill>
                  <a:schemeClr val="accent2"/>
                </a:solidFill>
              </a:rPr>
              <a:t>th</a:t>
            </a:r>
            <a:r>
              <a:rPr lang="en-US" sz="3300" dirty="0" smtClean="0">
                <a:solidFill>
                  <a:schemeClr val="accent2"/>
                </a:solidFill>
              </a:rPr>
              <a:t>, 9cm thick lead plane each</a:t>
            </a:r>
            <a:endParaRPr lang="en-US" sz="3300" dirty="0">
              <a:solidFill>
                <a:schemeClr val="accent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56" y="2286000"/>
            <a:ext cx="7676444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D:\Google Drive\baffle\baffle_babarbafflemore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0"/>
            <a:ext cx="2487523" cy="22860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5715000" y="5486400"/>
            <a:ext cx="2743200" cy="12464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500" dirty="0" smtClean="0"/>
              <a:t>Design guideline:</a:t>
            </a:r>
          </a:p>
          <a:p>
            <a:r>
              <a:rPr lang="en-US" sz="1500" dirty="0" smtClean="0"/>
              <a:t>Follow charge particle bending in </a:t>
            </a:r>
          </a:p>
          <a:p>
            <a:r>
              <a:rPr lang="en-US" sz="1500" dirty="0" err="1" smtClean="0"/>
              <a:t>SoLID</a:t>
            </a:r>
            <a:r>
              <a:rPr lang="en-US" sz="1500" dirty="0" smtClean="0"/>
              <a:t> CLEO field, preserve the </a:t>
            </a:r>
          </a:p>
          <a:p>
            <a:r>
              <a:rPr lang="en-US" sz="1500" dirty="0" smtClean="0"/>
              <a:t>same </a:t>
            </a:r>
            <a:r>
              <a:rPr lang="en-US" sz="1500" dirty="0" err="1" smtClean="0"/>
              <a:t>azimuthal</a:t>
            </a:r>
            <a:r>
              <a:rPr lang="en-US" sz="1500" dirty="0" smtClean="0"/>
              <a:t> slice and </a:t>
            </a:r>
          </a:p>
          <a:p>
            <a:r>
              <a:rPr lang="en-US" sz="1500" dirty="0" smtClean="0"/>
              <a:t>block line of sight</a:t>
            </a:r>
            <a:endParaRPr lang="en-US" sz="1500" dirty="0"/>
          </a:p>
        </p:txBody>
      </p:sp>
      <p:sp>
        <p:nvSpPr>
          <p:cNvPr id="10" name="Rectangle 9"/>
          <p:cNvSpPr/>
          <p:nvPr/>
        </p:nvSpPr>
        <p:spPr>
          <a:xfrm>
            <a:off x="304800" y="1496705"/>
            <a:ext cx="45720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buNone/>
            </a:pPr>
            <a:r>
              <a:rPr lang="en-US" sz="1600" dirty="0" smtClean="0"/>
              <a:t>Placed right after the target, enough material to block photons, </a:t>
            </a:r>
            <a:r>
              <a:rPr lang="en-US" sz="1600" dirty="0" err="1" smtClean="0"/>
              <a:t>pions</a:t>
            </a:r>
            <a:r>
              <a:rPr lang="en-US" sz="1600" dirty="0" smtClean="0"/>
              <a:t> and secondary particles.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0656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PVDIS Baffle </a:t>
            </a:r>
            <a:br>
              <a:rPr lang="en-US" dirty="0" smtClean="0"/>
            </a:br>
            <a:r>
              <a:rPr lang="en-US" sz="3300" dirty="0" smtClean="0">
                <a:solidFill>
                  <a:schemeClr val="accent2"/>
                </a:solidFill>
              </a:rPr>
              <a:t>12</a:t>
            </a:r>
            <a:r>
              <a:rPr lang="en-US" sz="3300" baseline="30000" dirty="0" smtClean="0">
                <a:solidFill>
                  <a:schemeClr val="accent2"/>
                </a:solidFill>
              </a:rPr>
              <a:t>th</a:t>
            </a:r>
            <a:r>
              <a:rPr lang="en-US" sz="3300" dirty="0" smtClean="0">
                <a:solidFill>
                  <a:schemeClr val="accent2"/>
                </a:solidFill>
              </a:rPr>
              <a:t> , 5cm lead plane </a:t>
            </a:r>
            <a:br>
              <a:rPr lang="en-US" sz="3300" dirty="0" smtClean="0">
                <a:solidFill>
                  <a:schemeClr val="accent2"/>
                </a:solidFill>
              </a:rPr>
            </a:br>
            <a:r>
              <a:rPr lang="en-US" sz="3300" dirty="0" smtClean="0">
                <a:solidFill>
                  <a:schemeClr val="accent2"/>
                </a:solidFill>
              </a:rPr>
              <a:t>(EC photon block)</a:t>
            </a:r>
            <a:endParaRPr lang="en-US" sz="3300" dirty="0">
              <a:solidFill>
                <a:schemeClr val="accent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24578" name="Picture 2" descr="D:\Google Drive\baffle\solid_baffle_zwzhao_20130910_plot\baffle_babarbafflemore1_block\ec_bloc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0"/>
            <a:ext cx="3403421" cy="3200400"/>
          </a:xfrm>
          <a:prstGeom prst="rect">
            <a:avLst/>
          </a:prstGeom>
          <a:noFill/>
        </p:spPr>
      </p:pic>
      <p:pic>
        <p:nvPicPr>
          <p:cNvPr id="7" name="Picture 2" descr="C:\Users\owner\Google Drive\baffle\solid_baffle_zwzhao_20131015_plot\compare_hit_bafflelast_0.55x5de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00400"/>
            <a:ext cx="4718873" cy="3657600"/>
          </a:xfrm>
          <a:prstGeom prst="rect">
            <a:avLst/>
          </a:prstGeom>
          <a:noFill/>
        </p:spPr>
      </p:pic>
      <p:pic>
        <p:nvPicPr>
          <p:cNvPr id="8" name="Picture 3" descr="C:\Users\owner\Google Drive\baffle\solid_baffle_zwzhao_20131015_plot\compare_hit_ec_0.55x5de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5127" y="3200400"/>
            <a:ext cx="4718873" cy="365760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457200" y="2209800"/>
            <a:ext cx="45720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None/>
            </a:pPr>
            <a:r>
              <a:rPr lang="en-US" sz="1600" dirty="0" smtClean="0"/>
              <a:t>High energy electrons has least bending, only separate from photons before EC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PVDIS Baffle: Impact on e(DIS)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9600" y="1600201"/>
            <a:ext cx="4267200" cy="20574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en-US" dirty="0" smtClean="0"/>
              <a:t>e(DIS) flat ~30% acceptance at high P and high x</a:t>
            </a:r>
          </a:p>
          <a:p>
            <a:r>
              <a:rPr lang="en-US" dirty="0" smtClean="0"/>
              <a:t>Ensure good FOM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799" y="1752600"/>
            <a:ext cx="4448001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73949" y="3581400"/>
            <a:ext cx="4893852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PVDIS Baffle: Impact on 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500" dirty="0" smtClean="0"/>
              <a:t>EM background on FAEC reduce by factor 20 - 30</a:t>
            </a:r>
            <a:endParaRPr lang="en-US" sz="25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3074" name="Picture 2" descr="D:\Google Drive\SoLID_presentation\solid_2014_07\fluxR_PVDIS_baffleeffec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2133600"/>
            <a:ext cx="5210196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SIDIS </a:t>
            </a:r>
            <a:r>
              <a:rPr lang="en-US" baseline="30000" dirty="0" smtClean="0"/>
              <a:t>3</a:t>
            </a:r>
            <a:r>
              <a:rPr lang="en-US" dirty="0" smtClean="0"/>
              <a:t>He</a:t>
            </a:r>
            <a:br>
              <a:rPr lang="en-US" dirty="0" smtClean="0"/>
            </a:br>
            <a:r>
              <a:rPr lang="en-US" dirty="0" smtClean="0"/>
              <a:t>Target window Collimators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74837"/>
            <a:ext cx="3962400" cy="452596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500" dirty="0" smtClean="0"/>
              <a:t>A pair of Tungsten collimators are optimized to block both low energy EM particles and hadrons from target windows into forward angle detectors</a:t>
            </a:r>
          </a:p>
          <a:p>
            <a:r>
              <a:rPr lang="en-US" sz="2500" dirty="0" smtClean="0"/>
              <a:t>The accepted particles at forward angle and large angle EC are shown with (</a:t>
            </a:r>
            <a:r>
              <a:rPr lang="en-US" sz="2500" b="1" dirty="0" smtClean="0">
                <a:solidFill>
                  <a:schemeClr val="accent2"/>
                </a:solidFill>
              </a:rPr>
              <a:t>red</a:t>
            </a:r>
            <a:r>
              <a:rPr lang="en-US" sz="2500" dirty="0" smtClean="0"/>
              <a:t>) and without (</a:t>
            </a:r>
            <a:r>
              <a:rPr lang="en-US" sz="2500" b="1" dirty="0" smtClean="0"/>
              <a:t>black</a:t>
            </a:r>
            <a:r>
              <a:rPr lang="en-US" sz="2500" dirty="0" smtClean="0"/>
              <a:t>) the collimators</a:t>
            </a:r>
          </a:p>
          <a:p>
            <a:endParaRPr lang="en-US" sz="25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2050" name="Picture 2" descr="http://hallaweb.jlab.org/12GeV/SoLID/download/sim/background/SIDIS_He3/plot/target_collimato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152400"/>
            <a:ext cx="2761343" cy="2539629"/>
          </a:xfrm>
          <a:prstGeom prst="rect">
            <a:avLst/>
          </a:prstGeom>
          <a:noFill/>
        </p:spPr>
      </p:pic>
      <p:pic>
        <p:nvPicPr>
          <p:cNvPr id="2052" name="Picture 4" descr="http://hallaweb.jlab.org/12GeV/SoLID/download/sim/background/SIDIS_He3/plot/compare_pim_targetcollimato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76057" y="2667000"/>
            <a:ext cx="4615543" cy="41148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6189573" y="1764268"/>
            <a:ext cx="744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target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248400" y="533400"/>
            <a:ext cx="1130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collimator</a:t>
            </a:r>
            <a:endParaRPr lang="en-US" dirty="0"/>
          </a:p>
        </p:txBody>
      </p:sp>
      <p:sp>
        <p:nvSpPr>
          <p:cNvPr id="9" name="Up Arrow 8"/>
          <p:cNvSpPr/>
          <p:nvPr/>
        </p:nvSpPr>
        <p:spPr>
          <a:xfrm>
            <a:off x="6553200" y="1524000"/>
            <a:ext cx="76200" cy="304800"/>
          </a:xfrm>
          <a:prstGeom prst="upArrow">
            <a:avLst/>
          </a:prstGeom>
          <a:solidFill>
            <a:schemeClr val="accent2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6400800" y="914400"/>
            <a:ext cx="76200" cy="381000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7010400" y="914400"/>
            <a:ext cx="76200" cy="381000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Backgroud</a:t>
            </a:r>
            <a:r>
              <a:rPr lang="en-US" dirty="0" smtClean="0"/>
              <a:t> Study Procedure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SoLID</a:t>
            </a:r>
            <a:r>
              <a:rPr lang="en-US" dirty="0" smtClean="0"/>
              <a:t> full setup in GEMC (Geant4) with realistic materials</a:t>
            </a:r>
          </a:p>
          <a:p>
            <a:r>
              <a:rPr lang="en-US" dirty="0" smtClean="0"/>
              <a:t>EM background produced from 11GeV e- on different targets, according to the physics models in Geant4</a:t>
            </a:r>
          </a:p>
          <a:p>
            <a:r>
              <a:rPr lang="en-US" dirty="0" err="1" smtClean="0"/>
              <a:t>Hadron</a:t>
            </a:r>
            <a:r>
              <a:rPr lang="en-US" dirty="0" smtClean="0"/>
              <a:t> background, generated from event generators (Wiser fit) on both target and target windows, then passed into GEMC to produce secondary particles according to the physics models in Geant4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1349</TotalTime>
  <Words>590</Words>
  <Application>Microsoft Office PowerPoint</Application>
  <PresentationFormat>On-screen Show (4:3)</PresentationFormat>
  <Paragraphs>130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Calibri</vt:lpstr>
      <vt:lpstr>Office Theme</vt:lpstr>
      <vt:lpstr>Study of SoLID  Baffle, Background and Trigger</vt:lpstr>
      <vt:lpstr>SoLID (Solenoidal Large Intensity Device)</vt:lpstr>
      <vt:lpstr>Estimation of Radiation and Luminosity</vt:lpstr>
      <vt:lpstr>PVDIS Baffle 1st to 11th, 9cm thick lead plane each</vt:lpstr>
      <vt:lpstr>PVDIS Baffle  12th , 5cm lead plane  (EC photon block)</vt:lpstr>
      <vt:lpstr>PVDIS Baffle: Impact on e(DIS)</vt:lpstr>
      <vt:lpstr>PVDIS Baffle: Impact on Background</vt:lpstr>
      <vt:lpstr>SIDIS 3He Target window Collimators</vt:lpstr>
      <vt:lpstr>Backgroud Study Procedure</vt:lpstr>
      <vt:lpstr>Trigger Rate Study Procedure</vt:lpstr>
      <vt:lpstr>PVDIS FAEC Radius-dependent Trigger</vt:lpstr>
      <vt:lpstr>SIDIS 3He FAEC Radius-dependent Electron Trigger</vt:lpstr>
      <vt:lpstr>PVDIS FAEC Trigger Rate</vt:lpstr>
      <vt:lpstr>PVDIS Trigger Rate</vt:lpstr>
      <vt:lpstr>SIDIS 3He FAEC and LAEC Trigger Rate</vt:lpstr>
      <vt:lpstr>SIDIS 3He Trigger Rate</vt:lpstr>
      <vt:lpstr>Summary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SoLID Baffle and  Background Update</dc:title>
  <dc:creator>owner</dc:creator>
  <cp:lastModifiedBy>zhao</cp:lastModifiedBy>
  <cp:revision>179</cp:revision>
  <dcterms:created xsi:type="dcterms:W3CDTF">2006-08-16T00:00:00Z</dcterms:created>
  <dcterms:modified xsi:type="dcterms:W3CDTF">2014-07-09T17:45:32Z</dcterms:modified>
</cp:coreProperties>
</file>