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256" r:id="rId4"/>
    <p:sldId id="346" r:id="rId5"/>
    <p:sldId id="257" r:id="rId6"/>
    <p:sldId id="258" r:id="rId7"/>
    <p:sldId id="259" r:id="rId8"/>
    <p:sldId id="260" r:id="rId9"/>
    <p:sldId id="262" r:id="rId10"/>
    <p:sldId id="304" r:id="rId11"/>
    <p:sldId id="338" r:id="rId12"/>
    <p:sldId id="266" r:id="rId13"/>
    <p:sldId id="265" r:id="rId14"/>
    <p:sldId id="342" r:id="rId15"/>
    <p:sldId id="264" r:id="rId16"/>
    <p:sldId id="270" r:id="rId17"/>
    <p:sldId id="271" r:id="rId18"/>
    <p:sldId id="312" r:id="rId19"/>
    <p:sldId id="336" r:id="rId20"/>
    <p:sldId id="302" r:id="rId21"/>
    <p:sldId id="357" r:id="rId22"/>
    <p:sldId id="358" r:id="rId23"/>
    <p:sldId id="296" r:id="rId24"/>
    <p:sldId id="295" r:id="rId25"/>
    <p:sldId id="319" r:id="rId26"/>
    <p:sldId id="320" r:id="rId27"/>
    <p:sldId id="359" r:id="rId28"/>
    <p:sldId id="344" r:id="rId29"/>
    <p:sldId id="321" r:id="rId30"/>
    <p:sldId id="337" r:id="rId31"/>
    <p:sldId id="290" r:id="rId32"/>
    <p:sldId id="291" r:id="rId33"/>
    <p:sldId id="356" r:id="rId34"/>
    <p:sldId id="315" r:id="rId35"/>
    <p:sldId id="348" r:id="rId36"/>
    <p:sldId id="343" r:id="rId37"/>
    <p:sldId id="351" r:id="rId38"/>
    <p:sldId id="355" r:id="rId39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>
        <a:font>
          <a:latin typeface="Baskerville"/>
          <a:ea typeface="Baskerville"/>
          <a:cs typeface="Baskerville"/>
        </a:font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Baskerville"/>
          <a:ea typeface="Baskerville"/>
          <a:cs typeface="Baskerville"/>
        </a:font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Baskerville"/>
          <a:ea typeface="Baskerville"/>
          <a:cs typeface="Baskerville"/>
        </a:font>
        <a:srgbClr val="FFFFFF"/>
      </a:tcTxStyle>
      <a:tcStyle>
        <a:tcBdr>
          <a:left>
            <a:ln w="25400" cap="flat">
              <a:solidFill>
                <a:srgbClr val="453F3E"/>
              </a:solidFill>
              <a:prstDash val="solid"/>
              <a:miter lim="400000"/>
            </a:ln>
          </a:left>
          <a:right>
            <a:ln w="254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25400" cap="flat">
              <a:solidFill>
                <a:srgbClr val="453F3E"/>
              </a:solidFill>
              <a:prstDash val="solid"/>
              <a:miter lim="400000"/>
            </a:ln>
          </a:bottom>
          <a:insideH>
            <a:ln w="25400" cap="flat">
              <a:solidFill>
                <a:srgbClr val="453F3E"/>
              </a:solidFill>
              <a:prstDash val="solid"/>
              <a:miter lim="400000"/>
            </a:ln>
          </a:insideH>
          <a:insideV>
            <a:ln w="254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>
          <a:latin typeface="Palatino"/>
          <a:ea typeface="Palatino"/>
          <a:cs typeface="Palatino"/>
        </a:font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7E4F3">
              <a:alpha val="4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Palatino"/>
          <a:ea typeface="Palatino"/>
          <a:cs typeface="Palatino"/>
        </a:font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7E4F3">
              <a:alpha val="4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56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Relationship Id="rId2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CDE9-0D32-8A4C-B292-DD156CB7B7C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B3EE-5B07-8B45-AE3D-DEF7C917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74973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741C3FA-72FF-497B-88FC-828E983DADA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parator_tiff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1800" y="4699000"/>
            <a:ext cx="1981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1879600"/>
            <a:ext cx="104648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 b="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5359400"/>
            <a:ext cx="104648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b="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 b="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 b="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defRPr sz="5200" b="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defRPr sz="5200" b="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eatherBook_line-lo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543800" y="2654300"/>
            <a:ext cx="4699000" cy="6146800"/>
          </a:xfrm>
          <a:prstGeom prst="rect">
            <a:avLst/>
          </a:prstGeom>
        </p:spPr>
        <p:txBody>
          <a:bodyPr/>
          <a:lstStyle>
            <a:lvl1pPr marL="698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1430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587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0320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4765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06809" y="9347200"/>
            <a:ext cx="391183" cy="369332"/>
          </a:xfrm>
        </p:spPr>
        <p:txBody>
          <a:bodyPr/>
          <a:lstStyle/>
          <a:p>
            <a:fld id="{AB52EEE8-2954-9C48-8226-89544E8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6809" y="9347200"/>
            <a:ext cx="391183" cy="369332"/>
          </a:xfrm>
        </p:spPr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0240" y="2275841"/>
            <a:ext cx="11704320" cy="6436925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186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6809" y="9347200"/>
            <a:ext cx="391183" cy="369332"/>
          </a:xfrm>
        </p:spPr>
        <p:txBody>
          <a:bodyPr/>
          <a:lstStyle>
            <a:lvl1pPr>
              <a:defRPr/>
            </a:lvl1pPr>
          </a:lstStyle>
          <a:p>
            <a:fld id="{7BE0D583-868C-BB43-AAD6-2D7040870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eatherBook_line-lo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74040" anchor="t"/>
          <a:lstStyle>
            <a:lvl1pPr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333500" indent="-571500"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778000" indent="-571500"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222500" indent="-571500"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2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3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spcBef>
                <a:spcPts val="5000"/>
              </a:spcBef>
              <a:buSzPct val="35000"/>
              <a:buFont typeface="Lucida Grande"/>
              <a:buBlip>
                <a:blip r:embed="rId2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333500" indent="-571500">
              <a:spcBef>
                <a:spcPts val="5000"/>
              </a:spcBef>
              <a:buSzPct val="35000"/>
              <a:buFont typeface="Lucida Grande"/>
              <a:buBlip>
                <a:blip r:embed="rId2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778000" indent="-571500">
              <a:spcBef>
                <a:spcPts val="5000"/>
              </a:spcBef>
              <a:buSzPct val="35000"/>
              <a:buFont typeface="Lucida Grande"/>
              <a:buBlip>
                <a:blip r:embed="rId2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222500" indent="-571500">
              <a:spcBef>
                <a:spcPts val="5000"/>
              </a:spcBef>
              <a:buFont typeface="Lucida Grande"/>
              <a:buBlip>
                <a:blip r:embed="rId2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spcBef>
                <a:spcPts val="5000"/>
              </a:spcBef>
              <a:buFont typeface="Lucida Grande"/>
              <a:buBlip>
                <a:blip r:embed="rId2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4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8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5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8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LeatherBook_line-lo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292850" y="9376598"/>
            <a:ext cx="419101" cy="457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031409" y="9486900"/>
            <a:ext cx="1726509" cy="276999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6C6963"/>
                </a:solidFill>
              </a:rPr>
              <a:t>Physics for PVDIS</a:t>
            </a:r>
            <a:r>
              <a:rPr lang="en-US" baseline="0" dirty="0" smtClean="0">
                <a:solidFill>
                  <a:srgbClr val="6C6963"/>
                </a:solidFill>
              </a:rPr>
              <a:t> </a:t>
            </a:r>
            <a:endParaRPr dirty="0">
              <a:solidFill>
                <a:srgbClr val="6C6963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790066" y="9486900"/>
            <a:ext cx="2500835" cy="276999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6C6963"/>
                </a:solidFill>
              </a:rPr>
              <a:t>P.</a:t>
            </a:r>
            <a:r>
              <a:rPr lang="en-US" baseline="0" dirty="0" smtClean="0">
                <a:solidFill>
                  <a:srgbClr val="6C6963"/>
                </a:solidFill>
              </a:rPr>
              <a:t> A. Souder, Nov 7, </a:t>
            </a:r>
            <a:r>
              <a:rPr dirty="0" smtClean="0">
                <a:solidFill>
                  <a:srgbClr val="6C6963"/>
                </a:solidFill>
              </a:rPr>
              <a:t> </a:t>
            </a:r>
            <a:r>
              <a:rPr dirty="0">
                <a:solidFill>
                  <a:srgbClr val="6C6963"/>
                </a:solidFill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762000" y="7340600"/>
            <a:ext cx="11480800" cy="1574800"/>
          </a:xfrm>
          <a:prstGeom prst="rect">
            <a:avLst/>
          </a:prstGeom>
        </p:spPr>
        <p:txBody>
          <a:bodyPr/>
          <a:lstStyle>
            <a:lvl1pPr>
              <a:defRPr sz="84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LeatherBook_line-sh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4876800"/>
            <a:ext cx="38481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35000" y="1384300"/>
            <a:ext cx="5359400" cy="3340100"/>
          </a:xfrm>
          <a:prstGeom prst="rect">
            <a:avLst/>
          </a:prstGeom>
        </p:spPr>
        <p:txBody>
          <a:bodyPr anchor="b"/>
          <a:lstStyle>
            <a:lvl1pPr>
              <a:defRPr sz="84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5000" y="5156200"/>
            <a:ext cx="5359400" cy="332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b="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b="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defRPr b="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defRPr b="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LeatherBook_line-lo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62000" y="2654300"/>
            <a:ext cx="5334000" cy="6146800"/>
          </a:xfrm>
          <a:prstGeom prst="rect">
            <a:avLst/>
          </a:prstGeom>
        </p:spPr>
        <p:txBody>
          <a:bodyPr/>
          <a:lstStyle>
            <a:lvl1pPr marL="698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1430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587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0320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4765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eatherBook_line-lo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62000" y="2654300"/>
            <a:ext cx="5334000" cy="6146800"/>
          </a:xfrm>
          <a:prstGeom prst="rect">
            <a:avLst/>
          </a:prstGeom>
        </p:spPr>
        <p:txBody>
          <a:bodyPr/>
          <a:lstStyle>
            <a:lvl1pPr marL="698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1430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587500" indent="-381000">
              <a:spcBef>
                <a:spcPts val="4800"/>
              </a:spcBef>
              <a:buSzPct val="35000"/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0320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476500" indent="-381000">
              <a:spcBef>
                <a:spcPts val="4800"/>
              </a:spcBef>
              <a:buBlip>
                <a:blip r:embed="rId3"/>
              </a:buBlip>
              <a:defRPr sz="3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atherBook_line-long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ffectLst>
            <a:outerShdw blurRad="254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333500" indent="-571500">
              <a:buFontTx/>
              <a:buChar char="★"/>
              <a:defRPr sz="3000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defRPr>
            </a:lvl2pPr>
            <a:lvl3pPr marL="1778000" indent="-571500">
              <a:buFont typeface="Palatino"/>
              <a:buChar char="•"/>
              <a:defRPr sz="2400" i="1">
                <a:solidFill>
                  <a:srgbClr val="61177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222500" indent="-571500">
              <a:buBlip>
                <a:blip r:embed="rId17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buBlip>
                <a:blip r:embed="rId17"/>
              </a:buBlip>
              <a:defRPr sz="4200" b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</a:rPr>
              <a:t>Body Level Two</a:t>
            </a:r>
          </a:p>
          <a:p>
            <a:pPr lvl="2">
              <a:defRPr sz="1800" b="0" i="0">
                <a:solidFill>
                  <a:srgbClr val="000000"/>
                </a:solidFill>
              </a:defRPr>
            </a:pPr>
            <a:r>
              <a:rPr sz="2400" b="1" i="1">
                <a:solidFill>
                  <a:srgbClr val="61177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92850" y="9347200"/>
            <a:ext cx="419101" cy="457200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algn="ctr" defTabSz="584200">
              <a:defRPr sz="2400" b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/>
          <p:nvPr/>
        </p:nvSpPr>
        <p:spPr>
          <a:xfrm>
            <a:off x="976039" y="9474200"/>
            <a:ext cx="1726509" cy="276999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6C6963"/>
                </a:solidFill>
              </a:rPr>
              <a:t>Physics for </a:t>
            </a:r>
            <a:r>
              <a:rPr dirty="0" smtClean="0">
                <a:solidFill>
                  <a:srgbClr val="6C6963"/>
                </a:solidFill>
              </a:rPr>
              <a:t>P</a:t>
            </a:r>
            <a:r>
              <a:rPr lang="en-US" dirty="0" smtClean="0">
                <a:solidFill>
                  <a:srgbClr val="6C6963"/>
                </a:solidFill>
              </a:rPr>
              <a:t>VDIS</a:t>
            </a:r>
            <a:endParaRPr dirty="0">
              <a:solidFill>
                <a:srgbClr val="6C6963"/>
              </a:solidFill>
            </a:endParaRPr>
          </a:p>
        </p:txBody>
      </p:sp>
      <p:sp>
        <p:nvSpPr>
          <p:cNvPr id="7" name="Shape 7"/>
          <p:cNvSpPr/>
          <p:nvPr/>
        </p:nvSpPr>
        <p:spPr>
          <a:xfrm>
            <a:off x="9845435" y="9474200"/>
            <a:ext cx="2500835" cy="276999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6C6963"/>
                </a:solidFill>
              </a:rPr>
              <a:t>P.</a:t>
            </a:r>
            <a:r>
              <a:rPr lang="en-US" baseline="0" dirty="0" smtClean="0">
                <a:solidFill>
                  <a:srgbClr val="6C6963"/>
                </a:solidFill>
              </a:rPr>
              <a:t> A. Souder</a:t>
            </a:r>
            <a:r>
              <a:rPr dirty="0" smtClean="0">
                <a:solidFill>
                  <a:srgbClr val="6C6963"/>
                </a:solidFill>
              </a:rPr>
              <a:t>, </a:t>
            </a:r>
            <a:r>
              <a:rPr lang="en-US" dirty="0" smtClean="0">
                <a:solidFill>
                  <a:srgbClr val="6C6963"/>
                </a:solidFill>
              </a:rPr>
              <a:t>Nov.</a:t>
            </a:r>
            <a:r>
              <a:rPr lang="en-US" baseline="0" dirty="0" smtClean="0">
                <a:solidFill>
                  <a:srgbClr val="6C6963"/>
                </a:solidFill>
              </a:rPr>
              <a:t> 7</a:t>
            </a:r>
            <a:r>
              <a:rPr dirty="0" smtClean="0">
                <a:solidFill>
                  <a:srgbClr val="6C6963"/>
                </a:solidFill>
              </a:rPr>
              <a:t>, </a:t>
            </a:r>
            <a:r>
              <a:rPr dirty="0">
                <a:solidFill>
                  <a:srgbClr val="6C6963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86" r:id="rId11"/>
    <p:sldLayoutId id="2147483687" r:id="rId12"/>
    <p:sldLayoutId id="2147483688" r:id="rId13"/>
  </p:sldLayoutIdLst>
  <p:transition xmlns:p14="http://schemas.microsoft.com/office/powerpoint/2010/main" spd="med"/>
  <p:hf hdr="0" dt="0"/>
  <p:txStyles>
    <p:titleStyle>
      <a:lvl1pPr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1pPr>
      <a:lvl2pPr indent="2286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2pPr>
      <a:lvl3pPr indent="4572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3pPr>
      <a:lvl4pPr indent="6858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4pPr>
      <a:lvl5pPr indent="9144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5pPr>
      <a:lvl6pPr indent="11430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6pPr>
      <a:lvl7pPr indent="13716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7pPr>
      <a:lvl8pPr indent="16002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8pPr>
      <a:lvl9pPr indent="1828800" algn="ctr" defTabSz="584200">
        <a:defRPr sz="6400" b="1">
          <a:solidFill>
            <a:srgbClr val="0042AA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j-lt"/>
          <a:ea typeface="+mj-ea"/>
          <a:cs typeface="+mj-cs"/>
          <a:sym typeface="Baskerville SemiBold"/>
        </a:defRPr>
      </a:lvl9pPr>
    </p:titleStyle>
    <p:bodyStyle>
      <a:lvl1pPr marL="889000" indent="-571500" defTabSz="584200">
        <a:spcBef>
          <a:spcPts val="2600"/>
        </a:spcBef>
        <a:buSzPct val="125000"/>
        <a:buFont typeface="Zapf Dingbats"/>
        <a:buChar char="✦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1pPr>
      <a:lvl2pPr marL="1447800" indent="-685800" defTabSz="584200">
        <a:spcBef>
          <a:spcPts val="2600"/>
        </a:spcBef>
        <a:buSzPct val="100000"/>
        <a:buFont typeface="Zapf Dingbats"/>
        <a:buChar char="✦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2pPr>
      <a:lvl3pPr marL="2063750" indent="-857250" defTabSz="584200">
        <a:spcBef>
          <a:spcPts val="2600"/>
        </a:spcBef>
        <a:buSzPct val="100000"/>
        <a:buFont typeface="Zapf Dingbats"/>
        <a:buChar char="✦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3pPr>
      <a:lvl4pPr marL="2140857" indent="-489857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4pPr>
      <a:lvl5pPr marL="2585357" indent="-489857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5pPr>
      <a:lvl6pPr marL="2940957" indent="-489857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6pPr>
      <a:lvl7pPr marL="3296556" indent="-489856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7pPr>
      <a:lvl8pPr marL="3652156" indent="-489856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8pPr>
      <a:lvl9pPr marL="4007756" indent="-489856" defTabSz="584200">
        <a:spcBef>
          <a:spcPts val="2600"/>
        </a:spcBef>
        <a:buSzPct val="35000"/>
        <a:buFont typeface="Zapf Dingbats"/>
        <a:defRPr sz="3600" b="1">
          <a:solidFill>
            <a:srgbClr val="0056D6"/>
          </a:solidFill>
          <a:latin typeface="Bookman Old Style"/>
          <a:ea typeface="Bookman Old Style"/>
          <a:cs typeface="Bookman Old Style"/>
          <a:sym typeface="Bookman Old Style"/>
        </a:defRPr>
      </a:lvl9pPr>
    </p:bodyStyle>
    <p:otherStyle>
      <a:lvl1pPr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CF24-45CE-FF4E-AF2E-2614516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EFBF-8D08-1E49-8ADE-531135E4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53.png"/><Relationship Id="rId8" Type="http://schemas.openxmlformats.org/officeDocument/2006/relationships/image" Target="../media/image66.pn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3.1102v1" TargetMode="External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hyperlink" Target="http://arxiv.org/find/hep-ph/1/au:+Davoudiasl_H/0/1/0/all/0/1" TargetMode="External"/><Relationship Id="rId5" Type="http://schemas.openxmlformats.org/officeDocument/2006/relationships/hyperlink" Target="http://arxiv.org/find/hep-ph/1/au:+Lee_H/0/1/0/all/0/1" TargetMode="External"/><Relationship Id="rId6" Type="http://schemas.openxmlformats.org/officeDocument/2006/relationships/hyperlink" Target="http://arxiv.org/find/hep-ph/1/au:+Marciano_W/0/1/0/all/0/1" TargetMode="External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jpe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jpe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71.png"/><Relationship Id="rId5" Type="http://schemas.openxmlformats.org/officeDocument/2006/relationships/hyperlink" Target="http://arXiv.org/abs/1203.1102v1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7.jpeg"/><Relationship Id="rId5" Type="http://schemas.openxmlformats.org/officeDocument/2006/relationships/image" Target="../media/image110.jpe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3.png"/><Relationship Id="rId3" Type="http://schemas.openxmlformats.org/officeDocument/2006/relationships/image" Target="../media/image1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8.jpe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40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7.wmf"/><Relationship Id="rId7" Type="http://schemas.openxmlformats.org/officeDocument/2006/relationships/image" Target="../media/image1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244078" y="3134436"/>
            <a:ext cx="12760722" cy="269732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1177C"/>
                </a:solidFill>
                <a:latin typeface="Bookman Old Style Bold"/>
                <a:ea typeface="Bookman Old Style Bold"/>
                <a:cs typeface="Bookman Old Style Bold"/>
                <a:sym typeface="Bookman Old Style Bold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r>
              <a:rPr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P</a:t>
            </a:r>
            <a:r>
              <a:rPr lang="en-US"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hysics for </a:t>
            </a:r>
            <a:r>
              <a:rPr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PV</a:t>
            </a:r>
            <a:r>
              <a:rPr lang="en-US"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DI</a:t>
            </a:r>
            <a:r>
              <a:rPr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S</a:t>
            </a:r>
            <a:r>
              <a:rPr lang="en-US" sz="6600" b="1" i="1" dirty="0" smtClean="0">
                <a:solidFill>
                  <a:srgbClr val="61177C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 </a:t>
            </a:r>
          </a:p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endParaRPr lang="en-US" sz="4000" b="1" i="1" dirty="0" smtClean="0">
              <a:solidFill>
                <a:srgbClr val="61177C"/>
              </a:solidFill>
              <a:effectLst>
                <a:outerShdw blurRad="25400" dist="38100" dir="15900000" rotWithShape="0">
                  <a:srgbClr val="000000">
                    <a:alpha val="90000"/>
                  </a:srgbClr>
                </a:outerShdw>
              </a:effectLst>
            </a:endParaRPr>
          </a:p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endParaRPr sz="4000" b="1" i="1" dirty="0">
              <a:solidFill>
                <a:srgbClr val="61177C"/>
              </a:solidFill>
              <a:effectLst>
                <a:outerShdw blurRad="25400" dist="38100" dir="15900000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826857" y="7308618"/>
            <a:ext cx="3351078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200" b="1" dirty="0" smtClean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en-US" sz="4200" b="1" dirty="0" smtClean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P. A. Souder</a:t>
            </a:r>
            <a:endParaRPr sz="4200" b="1" dirty="0">
              <a:solidFill>
                <a:srgbClr val="6C6963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lvl="0" algn="ctr" defTabSz="584200">
              <a:defRPr sz="1800"/>
            </a:pPr>
            <a:r>
              <a:rPr sz="2600" b="1" dirty="0" smtClean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S</a:t>
            </a:r>
            <a:r>
              <a:rPr lang="en-US" sz="2600" b="1" dirty="0" smtClean="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yracuse University</a:t>
            </a:r>
            <a:endParaRPr sz="2600" b="1" dirty="0">
              <a:solidFill>
                <a:srgbClr val="6C6963"/>
              </a:solidFill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fullbeamlin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202" y="4132519"/>
            <a:ext cx="9663912" cy="535663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254000" y="762000"/>
            <a:ext cx="26416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150" marR="57798" defTabSz="914400">
              <a:buClr>
                <a:srgbClr val="000000"/>
              </a:buClr>
              <a:buFont typeface="Calibri"/>
              <a:defRPr sz="2400" b="1" i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uFillTx/>
              </a:defRPr>
            </a:pPr>
            <a:r>
              <a:rPr sz="2400" b="1" i="1">
                <a:uFill>
                  <a:solidFill/>
                </a:uFill>
              </a:rPr>
              <a:t>11 GeV Møller scattering</a:t>
            </a:r>
          </a:p>
        </p:txBody>
      </p:sp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MOLLER at JLab</a:t>
            </a:r>
          </a:p>
        </p:txBody>
      </p:sp>
      <p:sp>
        <p:nvSpPr>
          <p:cNvPr id="391" name="Shape 391"/>
          <p:cNvSpPr/>
          <p:nvPr/>
        </p:nvSpPr>
        <p:spPr>
          <a:xfrm>
            <a:off x="848142" y="168666"/>
            <a:ext cx="11308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 defTabSz="914400">
              <a:defRPr sz="1800"/>
            </a:pPr>
            <a:r>
              <a:rPr sz="2800" b="1" i="1">
                <a:solidFill>
                  <a:srgbClr val="00A3D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Using Møller scattering (</a:t>
            </a:r>
            <a:r>
              <a:rPr sz="2800" b="1" i="1">
                <a:solidFill>
                  <a:srgbClr val="C7422A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purely leptonic!</a:t>
            </a:r>
            <a:r>
              <a:rPr sz="2800" b="1" i="1">
                <a:solidFill>
                  <a:srgbClr val="00A3D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), improve on E158 by a factor of 5</a:t>
            </a:r>
          </a:p>
        </p:txBody>
      </p:sp>
      <p:sp>
        <p:nvSpPr>
          <p:cNvPr id="392" name="Shape 392"/>
          <p:cNvSpPr/>
          <p:nvPr/>
        </p:nvSpPr>
        <p:spPr>
          <a:xfrm>
            <a:off x="4905495" y="3222100"/>
            <a:ext cx="3463714" cy="12716"/>
          </a:xfrm>
          <a:prstGeom prst="line">
            <a:avLst/>
          </a:prstGeom>
          <a:ln w="25400">
            <a:solidFill>
              <a:srgbClr val="78ACFF"/>
            </a:solidFill>
            <a:prstDash val="dash"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3" name="Shape 393"/>
          <p:cNvSpPr/>
          <p:nvPr/>
        </p:nvSpPr>
        <p:spPr>
          <a:xfrm rot="21000000">
            <a:off x="8227014" y="2392624"/>
            <a:ext cx="596901" cy="406401"/>
          </a:xfrm>
          <a:prstGeom prst="rect">
            <a:avLst/>
          </a:prstGeom>
          <a:blipFill>
            <a:blip r:embed="rId3"/>
          </a:blipFill>
          <a:ln w="12700">
            <a:solidFill/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4878401" y="2714101"/>
            <a:ext cx="3363808" cy="489656"/>
          </a:xfrm>
          <a:prstGeom prst="line">
            <a:avLst/>
          </a:prstGeom>
          <a:ln w="25400">
            <a:solidFill>
              <a:srgbClr val="3DAC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5" name="Shape 395"/>
          <p:cNvSpPr/>
          <p:nvPr/>
        </p:nvSpPr>
        <p:spPr>
          <a:xfrm flipV="1">
            <a:off x="4903801" y="2625199"/>
            <a:ext cx="3313008" cy="517034"/>
          </a:xfrm>
          <a:prstGeom prst="line">
            <a:avLst/>
          </a:prstGeom>
          <a:ln w="25400">
            <a:solidFill>
              <a:srgbClr val="3DAC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6" name="Shape 396"/>
          <p:cNvSpPr/>
          <p:nvPr/>
        </p:nvSpPr>
        <p:spPr>
          <a:xfrm flipV="1">
            <a:off x="4929766" y="2663297"/>
            <a:ext cx="3312443" cy="502359"/>
          </a:xfrm>
          <a:prstGeom prst="line">
            <a:avLst/>
          </a:prstGeom>
          <a:ln w="25400">
            <a:solidFill>
              <a:srgbClr val="3DAC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7" name="Shape 397"/>
          <p:cNvSpPr/>
          <p:nvPr/>
        </p:nvSpPr>
        <p:spPr>
          <a:xfrm flipV="1">
            <a:off x="4855259" y="2574399"/>
            <a:ext cx="3374250" cy="548360"/>
          </a:xfrm>
          <a:prstGeom prst="line">
            <a:avLst/>
          </a:prstGeom>
          <a:ln w="25400">
            <a:solidFill>
              <a:srgbClr val="3DACFF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4061086" y="2909398"/>
            <a:ext cx="760872" cy="71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8D6FF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4091284" y="2989267"/>
            <a:ext cx="71111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A8D6FF"/>
              </a:buClr>
              <a:buFont typeface="Comic Sans MS"/>
              <a:defRPr sz="2200" b="1"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</a:rPr>
              <a:t>LH2</a:t>
            </a:r>
          </a:p>
        </p:txBody>
      </p:sp>
      <p:sp>
        <p:nvSpPr>
          <p:cNvPr id="400" name="Shape 400"/>
          <p:cNvSpPr/>
          <p:nvPr/>
        </p:nvSpPr>
        <p:spPr>
          <a:xfrm>
            <a:off x="2463708" y="3066313"/>
            <a:ext cx="1536701" cy="304801"/>
          </a:xfrm>
          <a:prstGeom prst="rightArrow">
            <a:avLst>
              <a:gd name="adj1" fmla="val 61111"/>
              <a:gd name="adj2" fmla="val 132137"/>
            </a:avLst>
          </a:prstGeom>
          <a:gradFill>
            <a:gsLst>
              <a:gs pos="0">
                <a:srgbClr val="FF4C00"/>
              </a:gs>
              <a:gs pos="100000">
                <a:srgbClr val="691900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grpSp>
        <p:nvGrpSpPr>
          <p:cNvPr id="403" name="Group 403"/>
          <p:cNvGrpSpPr/>
          <p:nvPr/>
        </p:nvGrpSpPr>
        <p:grpSpPr>
          <a:xfrm>
            <a:off x="7971418" y="2763600"/>
            <a:ext cx="215901" cy="482601"/>
            <a:chOff x="0" y="0"/>
            <a:chExt cx="215900" cy="482600"/>
          </a:xfrm>
        </p:grpSpPr>
        <p:sp>
          <p:nvSpPr>
            <p:cNvPr id="401" name="Shape 401"/>
            <p:cNvSpPr/>
            <p:nvPr/>
          </p:nvSpPr>
          <p:spPr>
            <a:xfrm>
              <a:off x="0" y="0"/>
              <a:ext cx="21590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04" y="195"/>
                  </a:lnTo>
                  <a:cubicBezTo>
                    <a:pt x="15961" y="195"/>
                    <a:pt x="21600" y="7722"/>
                    <a:pt x="21600" y="17008"/>
                  </a:cubicBezTo>
                  <a:cubicBezTo>
                    <a:pt x="21600" y="17678"/>
                    <a:pt x="21570" y="18347"/>
                    <a:pt x="21510" y="19012"/>
                  </a:cubicBezTo>
                  <a:lnTo>
                    <a:pt x="21280" y="21600"/>
                  </a:lnTo>
                </a:path>
              </a:pathLst>
            </a:custGeom>
            <a:noFill/>
            <a:ln w="25400" cap="flat">
              <a:solidFill>
                <a:srgbClr val="4349A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32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90002" y="4353"/>
              <a:ext cx="125898" cy="42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8641"/>
                    <a:pt x="21600" y="19300"/>
                  </a:cubicBezTo>
                  <a:cubicBezTo>
                    <a:pt x="21600" y="20069"/>
                    <a:pt x="21549" y="20837"/>
                    <a:pt x="21446" y="21600"/>
                  </a:cubicBezTo>
                  <a:lnTo>
                    <a:pt x="0" y="19300"/>
                  </a:lnTo>
                  <a:close/>
                </a:path>
              </a:pathLst>
            </a:custGeom>
            <a:noFill/>
            <a:ln w="254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32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6576815" y="2821909"/>
            <a:ext cx="151204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4349AA"/>
              </a:buClr>
              <a:buFont typeface="Comic Sans MS"/>
              <a:defRPr sz="20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5-10 mrad</a:t>
            </a:r>
          </a:p>
        </p:txBody>
      </p:sp>
      <p:sp>
        <p:nvSpPr>
          <p:cNvPr id="405" name="Shape 405"/>
          <p:cNvSpPr/>
          <p:nvPr/>
        </p:nvSpPr>
        <p:spPr>
          <a:xfrm>
            <a:off x="2287319" y="2659631"/>
            <a:ext cx="18940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000000"/>
              </a:buClr>
              <a:buFont typeface="Times Roman"/>
              <a:defRPr sz="2400" b="1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uFillTx/>
              </a:defRPr>
            </a:pPr>
            <a:r>
              <a:rPr sz="2400" b="1" i="1">
                <a:uFill>
                  <a:solidFill/>
                </a:uFill>
              </a:rPr>
              <a:t>11 GeV Beam</a:t>
            </a:r>
          </a:p>
        </p:txBody>
      </p:sp>
      <p:sp>
        <p:nvSpPr>
          <p:cNvPr id="406" name="Shape 406"/>
          <p:cNvSpPr/>
          <p:nvPr/>
        </p:nvSpPr>
        <p:spPr>
          <a:xfrm>
            <a:off x="1170595" y="1435100"/>
            <a:ext cx="1065530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000">
                <a:solidFill>
                  <a:srgbClr val="002E7A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M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easurement </a:t>
            </a:r>
            <a:r>
              <a:rPr sz="3000">
                <a:solidFill>
                  <a:srgbClr val="1A0A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O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f </a:t>
            </a:r>
            <a:r>
              <a:rPr sz="3000">
                <a:solidFill>
                  <a:srgbClr val="1A0A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L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epton </a:t>
            </a:r>
            <a:r>
              <a:rPr sz="3000">
                <a:solidFill>
                  <a:srgbClr val="1A0A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L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epton </a:t>
            </a:r>
            <a:r>
              <a:rPr sz="3000">
                <a:solidFill>
                  <a:srgbClr val="1A0A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E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lectroweak </a:t>
            </a:r>
            <a:r>
              <a:rPr sz="3000">
                <a:solidFill>
                  <a:srgbClr val="1A0A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R</a:t>
            </a:r>
            <a:r>
              <a:rPr sz="3000">
                <a:solidFill>
                  <a:srgbClr val="6C696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eaction</a:t>
            </a:r>
          </a:p>
        </p:txBody>
      </p:sp>
      <p:sp>
        <p:nvSpPr>
          <p:cNvPr id="408" name="Shape 408"/>
          <p:cNvSpPr/>
          <p:nvPr/>
        </p:nvSpPr>
        <p:spPr>
          <a:xfrm>
            <a:off x="12387521" y="93726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 spc="-20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-20">
                <a:solidFill>
                  <a:srgbClr val="728FBC"/>
                </a:solidFill>
              </a:rPr>
              <a:t>8</a:t>
            </a:r>
          </a:p>
        </p:txBody>
      </p:sp>
      <p:grpSp>
        <p:nvGrpSpPr>
          <p:cNvPr id="411" name="Group 411"/>
          <p:cNvGrpSpPr/>
          <p:nvPr/>
        </p:nvGrpSpPr>
        <p:grpSpPr>
          <a:xfrm>
            <a:off x="265112" y="8572132"/>
            <a:ext cx="6172201" cy="889130"/>
            <a:chOff x="0" y="0"/>
            <a:chExt cx="6172200" cy="889128"/>
          </a:xfrm>
        </p:grpSpPr>
        <p:sp>
          <p:nvSpPr>
            <p:cNvPr id="409" name="Shape 409"/>
            <p:cNvSpPr/>
            <p:nvPr/>
          </p:nvSpPr>
          <p:spPr>
            <a:xfrm>
              <a:off x="0" y="508128"/>
              <a:ext cx="617220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9687" marR="40639" lvl="0" defTabSz="914400">
                <a:buClr>
                  <a:srgbClr val="61177C"/>
                </a:buClr>
                <a:buFont typeface="Times Roman"/>
                <a:defRPr sz="1800"/>
              </a:pPr>
              <a:r>
                <a:rPr sz="2500" b="1" i="1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δ(Q</a:t>
              </a:r>
              <a:r>
                <a:rPr sz="2500" b="1" i="1" baseline="31999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e</a:t>
              </a:r>
              <a:r>
                <a:rPr sz="2500" b="1" i="1" baseline="-5999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W</a:t>
              </a:r>
              <a:r>
                <a:rPr sz="2500" b="1" i="1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) = ± 2.1 % (stat.) ± 1.0 % (syst.) 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0" y="0"/>
              <a:ext cx="413614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39687" marR="40639" lvl="0" defTabSz="914400">
                <a:buClr>
                  <a:srgbClr val="61177C"/>
                </a:buClr>
                <a:buFont typeface="Times Roman"/>
                <a:defRPr sz="1800"/>
              </a:pPr>
              <a:r>
                <a:rPr sz="2600" b="1" i="1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δ(A</a:t>
              </a:r>
              <a:r>
                <a:rPr sz="2600" b="1" i="1" baseline="-5999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PV</a:t>
              </a:r>
              <a:r>
                <a:rPr sz="2600" b="1" i="1">
                  <a:solidFill>
                    <a:srgbClr val="61177C"/>
                  </a:solidFill>
                  <a:uFill>
                    <a:solidFill>
                      <a:srgbClr val="61177C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) = 0.73 parts per billion</a:t>
              </a:r>
            </a:p>
          </p:txBody>
        </p:sp>
      </p:grpSp>
      <p:grpSp>
        <p:nvGrpSpPr>
          <p:cNvPr id="417" name="Group 417"/>
          <p:cNvGrpSpPr/>
          <p:nvPr/>
        </p:nvGrpSpPr>
        <p:grpSpPr>
          <a:xfrm>
            <a:off x="163512" y="7250410"/>
            <a:ext cx="3681637" cy="1244822"/>
            <a:chOff x="0" y="0"/>
            <a:chExt cx="3681635" cy="1244820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2127399" cy="34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39687" marR="40639" lvl="0" defTabSz="914400">
                <a:buClr>
                  <a:srgbClr val="263E0F"/>
                </a:buClr>
                <a:buFont typeface="Arial"/>
                <a:defRPr sz="1800"/>
              </a:pPr>
              <a:r>
                <a:rPr sz="2400" b="1" i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sz="2400" b="1" i="1" baseline="-5999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PV</a:t>
              </a:r>
              <a:r>
                <a:rPr sz="2400" b="1" i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 = 35.6 ppb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622300" y="444612"/>
              <a:ext cx="3059336" cy="283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39687" marR="40639" lvl="0" defTabSz="914400">
                <a:buClr>
                  <a:srgbClr val="263E0F"/>
                </a:buClr>
                <a:buFont typeface="Arial"/>
                <a:defRPr sz="1800"/>
              </a:pPr>
              <a:r>
                <a:rPr sz="2000" b="1" i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Luminosity: 3x10</a:t>
              </a:r>
              <a:r>
                <a:rPr sz="2000" b="1" i="1" baseline="31999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39</a:t>
              </a:r>
              <a:r>
                <a:rPr sz="2000" b="1" i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 cm</a:t>
              </a:r>
              <a:r>
                <a:rPr sz="2000" b="1" i="1" baseline="31999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000" b="1" i="1">
                  <a:solidFill>
                    <a:srgbClr val="263E0F"/>
                  </a:solidFill>
                  <a:uFill>
                    <a:solidFill>
                      <a:srgbClr val="263E0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/s</a:t>
              </a:r>
            </a:p>
          </p:txBody>
        </p:sp>
        <p:grpSp>
          <p:nvGrpSpPr>
            <p:cNvPr id="416" name="Group 416"/>
            <p:cNvGrpSpPr/>
            <p:nvPr/>
          </p:nvGrpSpPr>
          <p:grpSpPr>
            <a:xfrm>
              <a:off x="622300" y="876520"/>
              <a:ext cx="2753172" cy="368301"/>
              <a:chOff x="0" y="0"/>
              <a:chExt cx="2753171" cy="368300"/>
            </a:xfrm>
          </p:grpSpPr>
          <p:sp>
            <p:nvSpPr>
              <p:cNvPr id="414" name="Shape 414"/>
              <p:cNvSpPr/>
              <p:nvPr/>
            </p:nvSpPr>
            <p:spPr>
              <a:xfrm>
                <a:off x="0" y="0"/>
                <a:ext cx="822871" cy="368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marL="39687" marR="40639" defTabSz="914400">
                  <a:buClr>
                    <a:srgbClr val="263E0F"/>
                  </a:buClr>
                  <a:buFont typeface="Times Roman"/>
                  <a:defRPr sz="2400" b="1" i="1">
                    <a:solidFill>
                      <a:srgbClr val="263E0F"/>
                    </a:solidFill>
                    <a:uFill>
                      <a:solidFill>
                        <a:srgbClr val="263E0F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 i="0">
                    <a:solidFill>
                      <a:srgbClr val="000000"/>
                    </a:solidFill>
                    <a:uFillTx/>
                  </a:defRPr>
                </a:pPr>
                <a:r>
                  <a:rPr sz="2400" b="1" i="1">
                    <a:solidFill>
                      <a:srgbClr val="263E0F"/>
                    </a:solidFill>
                    <a:uFill>
                      <a:solidFill>
                        <a:srgbClr val="263E0F"/>
                      </a:solidFill>
                    </a:uFill>
                  </a:rPr>
                  <a:t>75 μA</a:t>
                </a: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914400" y="0"/>
                <a:ext cx="1838772" cy="368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marL="39687" marR="40639" defTabSz="914400">
                  <a:buClr>
                    <a:srgbClr val="263E0F"/>
                  </a:buClr>
                  <a:buFont typeface="Times Roman"/>
                  <a:defRPr sz="2400" b="1" i="1">
                    <a:solidFill>
                      <a:srgbClr val="263E0F"/>
                    </a:solidFill>
                    <a:uFill>
                      <a:solidFill>
                        <a:srgbClr val="263E0F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 i="0">
                    <a:solidFill>
                      <a:srgbClr val="000000"/>
                    </a:solidFill>
                    <a:uFillTx/>
                  </a:defRPr>
                </a:pPr>
                <a:r>
                  <a:rPr sz="2400" b="1" i="1">
                    <a:solidFill>
                      <a:srgbClr val="263E0F"/>
                    </a:solidFill>
                    <a:uFill>
                      <a:solidFill>
                        <a:srgbClr val="263E0F"/>
                      </a:solidFill>
                    </a:uFill>
                  </a:rPr>
                  <a:t>80% polarized</a:t>
                </a:r>
              </a:p>
            </p:txBody>
          </p:sp>
        </p:grpSp>
      </p:grpSp>
      <p:pic>
        <p:nvPicPr>
          <p:cNvPr id="418" name="image.png"/>
          <p:cNvPicPr/>
          <p:nvPr/>
        </p:nvPicPr>
        <p:blipFill>
          <a:blip r:embed="rId4">
            <a:extLst/>
          </a:blip>
          <a:srcRect l="15" t="13491" r="59873" b="7949"/>
          <a:stretch>
            <a:fillRect/>
          </a:stretch>
        </p:blipFill>
        <p:spPr>
          <a:xfrm>
            <a:off x="253206" y="1954212"/>
            <a:ext cx="2120901" cy="133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Group 430"/>
          <p:cNvGrpSpPr/>
          <p:nvPr/>
        </p:nvGrpSpPr>
        <p:grpSpPr>
          <a:xfrm>
            <a:off x="8784676" y="2700100"/>
            <a:ext cx="3860604" cy="5043283"/>
            <a:chOff x="0" y="0"/>
            <a:chExt cx="3860603" cy="5043281"/>
          </a:xfrm>
        </p:grpSpPr>
        <p:pic>
          <p:nvPicPr>
            <p:cNvPr id="41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810" y="3389027"/>
              <a:ext cx="3708401" cy="78995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420" name="Shape 420"/>
            <p:cNvSpPr/>
            <p:nvPr/>
          </p:nvSpPr>
          <p:spPr>
            <a:xfrm rot="5400000">
              <a:off x="1447800" y="2387600"/>
              <a:ext cx="927100" cy="876300"/>
            </a:xfrm>
            <a:prstGeom prst="rightArrow">
              <a:avLst>
                <a:gd name="adj1" fmla="val 48000"/>
                <a:gd name="adj2" fmla="val 39130"/>
              </a:avLst>
            </a:prstGeom>
            <a:solidFill>
              <a:srgbClr val="C6E6E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pic>
          <p:nvPicPr>
            <p:cNvPr id="421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8137"/>
              <a:ext cx="3822700" cy="1244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5" name="Group 425"/>
            <p:cNvGrpSpPr/>
            <p:nvPr/>
          </p:nvGrpSpPr>
          <p:grpSpPr>
            <a:xfrm>
              <a:off x="1144975" y="1736513"/>
              <a:ext cx="1537547" cy="562188"/>
              <a:chOff x="0" y="0"/>
              <a:chExt cx="1537546" cy="562187"/>
            </a:xfrm>
          </p:grpSpPr>
          <p:sp>
            <p:nvSpPr>
              <p:cNvPr id="422" name="Shape 422"/>
              <p:cNvSpPr/>
              <p:nvPr/>
            </p:nvSpPr>
            <p:spPr>
              <a:xfrm flipV="1">
                <a:off x="0" y="0"/>
                <a:ext cx="1441451" cy="5621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0" y="0"/>
                <a:ext cx="1537547" cy="5621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672677" y="160624"/>
                <a:ext cx="192194" cy="240938"/>
              </a:xfrm>
              <a:prstGeom prst="diamond">
                <a:avLst/>
              </a:prstGeom>
              <a:solidFill>
                <a:srgbClr val="929292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57799" marR="57799" lvl="0" defTabSz="1295400">
                  <a:defRPr sz="3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426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30500" y="1549400"/>
              <a:ext cx="1072896" cy="945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7" name="Shape 427"/>
            <p:cNvSpPr/>
            <p:nvPr/>
          </p:nvSpPr>
          <p:spPr>
            <a:xfrm>
              <a:off x="675478" y="1638300"/>
              <a:ext cx="414431" cy="76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3900" b="1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 b="0"/>
              </a:pPr>
              <a:r>
                <a:rPr sz="3900" b="1"/>
                <a:t>+</a:t>
              </a:r>
            </a:p>
          </p:txBody>
        </p:sp>
        <p:pic>
          <p:nvPicPr>
            <p:cNvPr id="428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7646" y="0"/>
              <a:ext cx="2641601" cy="320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2703" y="4262947"/>
              <a:ext cx="3517901" cy="78033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  <p:sp>
        <p:nvSpPr>
          <p:cNvPr id="431" name="Shape 431"/>
          <p:cNvSpPr/>
          <p:nvPr/>
        </p:nvSpPr>
        <p:spPr>
          <a:xfrm>
            <a:off x="3829746" y="4374505"/>
            <a:ext cx="5425277" cy="1206501"/>
          </a:xfrm>
          <a:prstGeom prst="rect">
            <a:avLst/>
          </a:prstGeom>
          <a:solidFill>
            <a:srgbClr val="D8DBD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584200">
              <a:buSzPct val="125000"/>
              <a:buChar char="•"/>
              <a:defRPr sz="1800"/>
            </a:pPr>
            <a:r>
              <a:rPr sz="2400" b="1">
                <a:solidFill>
                  <a:srgbClr val="4F7A2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~ 20M$ MIE funding required</a:t>
            </a:r>
          </a:p>
          <a:p>
            <a:pPr lvl="0" defTabSz="584200">
              <a:buSzPct val="125000"/>
              <a:buChar char="•"/>
              <a:defRPr sz="1800"/>
            </a:pPr>
            <a:r>
              <a:rPr sz="2400" b="1">
                <a:solidFill>
                  <a:srgbClr val="4F7A2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Science review by DOE NP: September 10 at UMass, Amherst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1" animBg="1" advAuto="0"/>
      <p:bldP spid="431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8924874" y="2399639"/>
            <a:ext cx="3870083" cy="578859"/>
          </a:xfrm>
          <a:prstGeom prst="rect">
            <a:avLst/>
          </a:prstGeom>
          <a:solidFill>
            <a:srgbClr val="D8DBDF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290383" y="381000"/>
            <a:ext cx="1217606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The Weak Charge of the Proton</a:t>
            </a:r>
          </a:p>
        </p:txBody>
      </p:sp>
      <p:pic>
        <p:nvPicPr>
          <p:cNvPr id="359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2002" y="2336699"/>
            <a:ext cx="2114625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0310" y="2399639"/>
            <a:ext cx="1679844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954657" y="2051699"/>
            <a:ext cx="112994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40639" marR="40639" lvl="0" defTabSz="914400">
              <a:buClr>
                <a:srgbClr val="009700"/>
              </a:buClr>
              <a:buFont typeface="Times Roman"/>
              <a:defRPr sz="1800"/>
            </a:pPr>
            <a:r>
              <a:rPr sz="2000" b="1" i="1" baseline="29999" dirty="0" smtClean="0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endParaRPr sz="2000" b="1" i="1" baseline="29999" dirty="0">
              <a:solidFill>
                <a:srgbClr val="009700"/>
              </a:solidFill>
              <a:uFill>
                <a:solidFill>
                  <a:srgbClr val="009700"/>
                </a:solidFill>
              </a:u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368" name="pasted-image.pdf"/>
          <p:cNvPicPr/>
          <p:nvPr/>
        </p:nvPicPr>
        <p:blipFill>
          <a:blip r:embed="rId4">
            <a:extLst/>
          </a:blip>
          <a:srcRect l="51699" t="17820" b="34502"/>
          <a:stretch>
            <a:fillRect/>
          </a:stretch>
        </p:blipFill>
        <p:spPr>
          <a:xfrm>
            <a:off x="659420" y="2256883"/>
            <a:ext cx="5633430" cy="37281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Group 379"/>
          <p:cNvGrpSpPr/>
          <p:nvPr/>
        </p:nvGrpSpPr>
        <p:grpSpPr>
          <a:xfrm>
            <a:off x="215899" y="6895910"/>
            <a:ext cx="8550090" cy="2402189"/>
            <a:chOff x="-215900" y="0"/>
            <a:chExt cx="8550088" cy="2402187"/>
          </a:xfrm>
        </p:grpSpPr>
        <p:pic>
          <p:nvPicPr>
            <p:cNvPr id="375" name="pasted-image.pdf"/>
            <p:cNvPicPr/>
            <p:nvPr/>
          </p:nvPicPr>
          <p:blipFill>
            <a:blip r:embed="rId4">
              <a:extLst/>
            </a:blip>
            <a:srcRect r="9701" b="84701"/>
            <a:stretch>
              <a:fillRect/>
            </a:stretch>
          </p:blipFill>
          <p:spPr>
            <a:xfrm>
              <a:off x="106496" y="0"/>
              <a:ext cx="8227693" cy="93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8" name="Group 378"/>
            <p:cNvGrpSpPr/>
            <p:nvPr/>
          </p:nvGrpSpPr>
          <p:grpSpPr>
            <a:xfrm>
              <a:off x="-215901" y="809229"/>
              <a:ext cx="8471378" cy="1592959"/>
              <a:chOff x="-215900" y="-139699"/>
              <a:chExt cx="8471376" cy="1592957"/>
            </a:xfrm>
          </p:grpSpPr>
          <p:pic>
            <p:nvPicPr>
              <p:cNvPr id="377" name="pasted-image.pdf"/>
              <p:cNvPicPr/>
              <p:nvPr/>
            </p:nvPicPr>
            <p:blipFill>
              <a:blip r:embed="rId4">
                <a:extLst/>
              </a:blip>
              <a:srcRect t="80814"/>
              <a:stretch>
                <a:fillRect/>
              </a:stretch>
            </p:blipFill>
            <p:spPr>
              <a:xfrm>
                <a:off x="0" y="0"/>
                <a:ext cx="8039577" cy="103415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6" name="Picture 375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1" y="-139700"/>
                <a:ext cx="8471378" cy="1592958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82" name="Shape 382"/>
          <p:cNvSpPr/>
          <p:nvPr/>
        </p:nvSpPr>
        <p:spPr>
          <a:xfrm>
            <a:off x="290383" y="6313717"/>
            <a:ext cx="774200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/>
            </a:pPr>
            <a:r>
              <a:rPr sz="2200" b="1" dirty="0"/>
              <a:t>Two Production Runs: Feb-May ’11, Nov ’11-May ‘12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35" name="raytraces.pdf"/>
          <p:cNvPicPr/>
          <p:nvPr/>
        </p:nvPicPr>
        <p:blipFill>
          <a:blip r:embed="rId6">
            <a:extLst/>
          </a:blip>
          <a:srcRect l="2758" t="7686" r="2758" b="1839"/>
          <a:stretch>
            <a:fillRect/>
          </a:stretch>
        </p:blipFill>
        <p:spPr>
          <a:xfrm>
            <a:off x="8569261" y="3270301"/>
            <a:ext cx="3897182" cy="39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91025" y="7563723"/>
            <a:ext cx="327541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Noteworthy"/>
                <a:ea typeface="Helvetica"/>
                <a:cs typeface="Helvetica"/>
                <a:sym typeface="Helvetica"/>
              </a:rPr>
              <a:t>P2 at MESA at Mainz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Noteworthy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967195" y="3863893"/>
            <a:ext cx="408183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/>
            </a:pPr>
            <a:r>
              <a:rPr sz="2200" b="1"/>
              <a:t>Physics Run: Oct-Dec 2010</a:t>
            </a:r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304204" y="381000"/>
            <a:ext cx="12409093" cy="1524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lang="en-US"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PVDIS o</a:t>
            </a:r>
            <a:r>
              <a:rPr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n LD</a:t>
            </a:r>
            <a:r>
              <a:rPr sz="6400" b="1" baseline="-5999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2</a:t>
            </a:r>
            <a:r>
              <a:rPr lang="en-US" sz="6400" b="1" baseline="-5999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lang="en-US"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at 6 GeV</a:t>
            </a:r>
            <a:endParaRPr sz="6400" b="1" baseline="-5999" dirty="0">
              <a:solidFill>
                <a:srgbClr val="0042AA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778934" y="1507151"/>
            <a:ext cx="5459632" cy="55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0639" marR="40639" lvl="0" defTabSz="914400">
              <a:buClr>
                <a:srgbClr val="000000"/>
              </a:buClr>
              <a:buFont typeface="Helvetica"/>
              <a:defRPr sz="1800"/>
            </a:pPr>
            <a:r>
              <a:rPr sz="2400" b="1" i="1">
                <a:uFill>
                  <a:solidFill/>
                </a:uFill>
              </a:rPr>
              <a:t>A</a:t>
            </a:r>
            <a:r>
              <a:rPr sz="2400" b="1" i="1" baseline="-20250">
                <a:uFill>
                  <a:solidFill/>
                </a:uFill>
              </a:rPr>
              <a:t>PV</a:t>
            </a:r>
            <a:r>
              <a:rPr sz="2400" b="1" i="1">
                <a:uFill>
                  <a:solidFill/>
                </a:uFill>
              </a:rPr>
              <a:t> in deep inelastic e-D scattering:</a:t>
            </a:r>
          </a:p>
        </p:txBody>
      </p:sp>
      <p:grpSp>
        <p:nvGrpSpPr>
          <p:cNvPr id="308" name="Group 308"/>
          <p:cNvGrpSpPr/>
          <p:nvPr/>
        </p:nvGrpSpPr>
        <p:grpSpPr>
          <a:xfrm>
            <a:off x="256039" y="1916532"/>
            <a:ext cx="2717798" cy="1689102"/>
            <a:chOff x="0" y="0"/>
            <a:chExt cx="2717796" cy="1689100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2710108" cy="16891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2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07" name="Group 307"/>
            <p:cNvGrpSpPr/>
            <p:nvPr/>
          </p:nvGrpSpPr>
          <p:grpSpPr>
            <a:xfrm>
              <a:off x="9963" y="30710"/>
              <a:ext cx="2707834" cy="1648155"/>
              <a:chOff x="0" y="0"/>
              <a:chExt cx="2707833" cy="1648153"/>
            </a:xfrm>
          </p:grpSpPr>
          <p:pic>
            <p:nvPicPr>
              <p:cNvPr id="300" name="image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9672" y="0"/>
                <a:ext cx="2590544" cy="1648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1" name="Shape 301"/>
              <p:cNvSpPr/>
              <p:nvPr/>
            </p:nvSpPr>
            <p:spPr>
              <a:xfrm>
                <a:off x="0" y="0"/>
                <a:ext cx="320779" cy="429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9854" y="1033934"/>
                <a:ext cx="336491" cy="429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N</a:t>
                </a: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2371343" y="941801"/>
                <a:ext cx="336491" cy="429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X</a:t>
                </a: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2311563" y="61421"/>
                <a:ext cx="320780" cy="429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936580" y="491374"/>
                <a:ext cx="398427" cy="429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 b="1" i="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Z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564288" y="483412"/>
                <a:ext cx="342711" cy="450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Symbol"/>
                    <a:ea typeface="Symbol"/>
                    <a:cs typeface="Symbol"/>
                    <a:sym typeface="Symbol"/>
                  </a:rPr>
                  <a:t>γ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</p:grpSp>
      </p:grpSp>
      <p:sp>
        <p:nvSpPr>
          <p:cNvPr id="309" name="Shape 309"/>
          <p:cNvSpPr/>
          <p:nvPr/>
        </p:nvSpPr>
        <p:spPr>
          <a:xfrm>
            <a:off x="3638562" y="1968500"/>
            <a:ext cx="387524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40639" marR="40639" lvl="0" algn="ctr" defTabSz="914400">
              <a:buClr>
                <a:srgbClr val="009700"/>
              </a:buClr>
              <a:buFont typeface="Times Roman"/>
              <a:defRPr sz="1800"/>
            </a:pPr>
            <a:r>
              <a:rPr sz="2400"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Q</a:t>
            </a:r>
            <a:r>
              <a:rPr sz="2400" b="1" i="1" baseline="30500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sz="2400"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&gt;&gt; 1 GeV</a:t>
            </a:r>
            <a:r>
              <a:rPr sz="2400" b="1" i="1" baseline="30500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, W</a:t>
            </a:r>
            <a:r>
              <a:rPr sz="2400" b="1" i="1" baseline="30500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sz="2400"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&gt;&gt; 4 GeV</a:t>
            </a:r>
            <a:r>
              <a:rPr sz="2400" b="1" i="1" baseline="30500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</a:p>
        </p:txBody>
      </p:sp>
      <p:sp>
        <p:nvSpPr>
          <p:cNvPr id="310" name="Shape 310"/>
          <p:cNvSpPr/>
          <p:nvPr/>
        </p:nvSpPr>
        <p:spPr>
          <a:xfrm>
            <a:off x="7311272" y="2535947"/>
            <a:ext cx="736601" cy="596902"/>
          </a:xfrm>
          <a:prstGeom prst="roundRect">
            <a:avLst>
              <a:gd name="adj" fmla="val 31915"/>
            </a:avLst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453F3E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8878102" y="2170711"/>
            <a:ext cx="3759202" cy="457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 defTabSz="584200">
              <a:defRPr sz="1800"/>
            </a:pPr>
            <a:r>
              <a:rPr sz="2400" b="1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a(x): function of C</a:t>
            </a:r>
            <a:r>
              <a:rPr sz="2400" b="1" i="1" baseline="-5999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1i</a:t>
            </a:r>
            <a:r>
              <a:rPr sz="2400" b="1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’s</a:t>
            </a:r>
          </a:p>
        </p:txBody>
      </p:sp>
      <p:sp>
        <p:nvSpPr>
          <p:cNvPr id="313" name="Shape 313"/>
          <p:cNvSpPr/>
          <p:nvPr/>
        </p:nvSpPr>
        <p:spPr>
          <a:xfrm>
            <a:off x="8692217" y="2632059"/>
            <a:ext cx="4130971" cy="558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 defTabSz="584200">
              <a:defRPr sz="1800"/>
            </a:pPr>
            <a:r>
              <a:rPr sz="3100" b="1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b(x): function of C</a:t>
            </a:r>
            <a:r>
              <a:rPr sz="3100" b="1" i="1" baseline="-5999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2i</a:t>
            </a:r>
            <a:r>
              <a:rPr sz="3100" b="1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’s</a:t>
            </a:r>
          </a:p>
        </p:txBody>
      </p:sp>
      <p:sp>
        <p:nvSpPr>
          <p:cNvPr id="315" name="Shape 315"/>
          <p:cNvSpPr/>
          <p:nvPr/>
        </p:nvSpPr>
        <p:spPr>
          <a:xfrm>
            <a:off x="2973878" y="3232455"/>
            <a:ext cx="3875247" cy="72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39" marR="40639" lvl="0" algn="ctr" defTabSz="914400">
              <a:buClr>
                <a:srgbClr val="009700"/>
              </a:buClr>
              <a:buFont typeface="Times Roman"/>
              <a:defRPr sz="1800"/>
            </a:pP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For </a:t>
            </a:r>
            <a:r>
              <a:rPr b="1" i="1" baseline="29999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H, </a:t>
            </a:r>
            <a:r>
              <a:rPr b="1" i="1">
                <a:solidFill>
                  <a:srgbClr val="E324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assuming charge symmetry</a:t>
            </a: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b="1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structure functions cancel in the ratio:</a:t>
            </a:r>
          </a:p>
        </p:txBody>
      </p:sp>
      <p:pic>
        <p:nvPicPr>
          <p:cNvPr id="316" name="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49683" y="3232455"/>
            <a:ext cx="5678488" cy="10545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Group 322"/>
          <p:cNvGrpSpPr/>
          <p:nvPr/>
        </p:nvGrpSpPr>
        <p:grpSpPr>
          <a:xfrm>
            <a:off x="305323" y="4737737"/>
            <a:ext cx="5796903" cy="4740560"/>
            <a:chOff x="0" y="0"/>
            <a:chExt cx="5796901" cy="4740559"/>
          </a:xfrm>
        </p:grpSpPr>
        <p:pic>
          <p:nvPicPr>
            <p:cNvPr id="317" name="pasted-image.pdf"/>
            <p:cNvPicPr/>
            <p:nvPr/>
          </p:nvPicPr>
          <p:blipFill>
            <a:blip r:embed="rId5">
              <a:extLst/>
            </a:blip>
            <a:srcRect t="59320"/>
            <a:stretch>
              <a:fillRect/>
            </a:stretch>
          </p:blipFill>
          <p:spPr>
            <a:xfrm>
              <a:off x="584497" y="914044"/>
              <a:ext cx="4628087" cy="1804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pasted-image.pdf"/>
            <p:cNvPicPr/>
            <p:nvPr/>
          </p:nvPicPr>
          <p:blipFill>
            <a:blip r:embed="rId6">
              <a:extLst/>
            </a:blip>
            <a:srcRect t="53157"/>
            <a:stretch>
              <a:fillRect/>
            </a:stretch>
          </p:blipFill>
          <p:spPr>
            <a:xfrm>
              <a:off x="0" y="2650770"/>
              <a:ext cx="5796902" cy="2089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" name="Shape 319"/>
            <p:cNvSpPr/>
            <p:nvPr/>
          </p:nvSpPr>
          <p:spPr>
            <a:xfrm>
              <a:off x="1049828" y="0"/>
              <a:ext cx="3927681" cy="684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 b="1">
                  <a:solidFill>
                    <a:srgbClr val="C7422A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C7422A"/>
                  </a:solidFill>
                </a:rPr>
                <a:t>6 GeV run results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863093" y="517760"/>
              <a:ext cx="2301151" cy="521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000" b="1"/>
                <a:t>Q</a:t>
              </a:r>
              <a:r>
                <a:rPr sz="2000" b="1" baseline="31999"/>
                <a:t>2</a:t>
              </a:r>
              <a:r>
                <a:rPr sz="2000" b="1"/>
                <a:t> ~ 1.1 GeV</a:t>
              </a:r>
              <a:r>
                <a:rPr sz="2000" b="1" baseline="31999"/>
                <a:t>2</a:t>
              </a:r>
              <a:r>
                <a:rPr sz="2000" b="1"/>
                <a:t> 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863093" y="2604881"/>
              <a:ext cx="2301151" cy="521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000" b="1"/>
                <a:t>Q</a:t>
              </a:r>
              <a:r>
                <a:rPr sz="2000" b="1" baseline="31999"/>
                <a:t>2</a:t>
              </a:r>
              <a:r>
                <a:rPr sz="2000" b="1"/>
                <a:t> ~ 1.9 GeV</a:t>
              </a:r>
              <a:r>
                <a:rPr sz="2000" b="1" baseline="31999"/>
                <a:t>2</a:t>
              </a:r>
              <a:r>
                <a:rPr sz="2000" b="1"/>
                <a:t> 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317631" y="4329317"/>
            <a:ext cx="5723940" cy="449167"/>
            <a:chOff x="0" y="0"/>
            <a:chExt cx="5723938" cy="449166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5723939" cy="3984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tabLst>
                  <a:tab pos="1397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8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0"/>
              <a:ext cx="5723939" cy="449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noAutofit/>
            </a:bodyPr>
            <a:lstStyle>
              <a:lvl1pPr>
                <a:tabLst>
                  <a:tab pos="1397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8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008000"/>
                  </a:solidFill>
                </a:rPr>
                <a:t>Wang et al., Nature 506, no. 7486, 67 (2014);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60" name="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10035" y="5651781"/>
            <a:ext cx="6130094" cy="233851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323"/>
          <p:cNvSpPr/>
          <p:nvPr/>
        </p:nvSpPr>
        <p:spPr>
          <a:xfrm>
            <a:off x="10754850" y="5485215"/>
            <a:ext cx="153729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 dirty="0"/>
              <a:t>W. Marciano</a:t>
            </a:r>
          </a:p>
          <a:p>
            <a:pPr lvl="0">
              <a:defRPr sz="1800"/>
            </a:pPr>
            <a:r>
              <a:rPr sz="1600" dirty="0"/>
              <a:t>article in Nature</a:t>
            </a:r>
          </a:p>
        </p:txBody>
      </p:sp>
      <p:pic>
        <p:nvPicPr>
          <p:cNvPr id="35" name="Picture 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10" y="2365360"/>
            <a:ext cx="466431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84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304204" y="381000"/>
            <a:ext cx="12409093" cy="1524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6400" b="1" baseline="-5999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Implications</a:t>
            </a:r>
            <a:endParaRPr sz="6400" b="1" baseline="-5999" dirty="0">
              <a:solidFill>
                <a:srgbClr val="0042AA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pic>
        <p:nvPicPr>
          <p:cNvPr id="32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962" y="1987583"/>
            <a:ext cx="4410051" cy="41754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Group 342"/>
          <p:cNvGrpSpPr/>
          <p:nvPr/>
        </p:nvGrpSpPr>
        <p:grpSpPr>
          <a:xfrm>
            <a:off x="7569405" y="2550857"/>
            <a:ext cx="4641807" cy="5346701"/>
            <a:chOff x="-896388" y="-225201"/>
            <a:chExt cx="4641806" cy="5346700"/>
          </a:xfrm>
        </p:grpSpPr>
        <p:pic>
          <p:nvPicPr>
            <p:cNvPr id="338" name="image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896388" y="-225201"/>
              <a:ext cx="4246563" cy="534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9" name="Shape 339"/>
            <p:cNvSpPr/>
            <p:nvPr/>
          </p:nvSpPr>
          <p:spPr>
            <a:xfrm>
              <a:off x="1765101" y="608984"/>
              <a:ext cx="1980317" cy="50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>
              <a:lvl1pPr>
                <a:lnSpc>
                  <a:spcPct val="116000"/>
                </a:lnSpc>
                <a:tabLst>
                  <a:tab pos="723900" algn="l"/>
                  <a:tab pos="1447800" algn="l"/>
                </a:tabLst>
                <a:defRPr sz="2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400" dirty="0"/>
                <a:t>PVES/Qweak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1799376" y="2614328"/>
              <a:ext cx="1550799" cy="995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/>
            <a:p>
              <a:pPr lvl="0">
                <a:lnSpc>
                  <a:spcPct val="116000"/>
                </a:lnSpc>
                <a:tabLst>
                  <a:tab pos="723900" algn="l"/>
                  <a:tab pos="1447800" algn="l"/>
                </a:tabLst>
                <a:defRPr sz="1800"/>
              </a:pPr>
              <a:r>
                <a:rPr sz="2400" dirty="0">
                  <a:latin typeface="Comic Sans MS"/>
                  <a:ea typeface="Comic Sans MS"/>
                  <a:cs typeface="Comic Sans MS"/>
                  <a:sym typeface="Comic Sans MS"/>
                </a:rPr>
                <a:t>new best </a:t>
              </a:r>
            </a:p>
            <a:p>
              <a:pPr lvl="0" algn="ctr">
                <a:lnSpc>
                  <a:spcPct val="116000"/>
                </a:lnSpc>
                <a:tabLst>
                  <a:tab pos="723900" algn="l"/>
                  <a:tab pos="1447800" algn="l"/>
                </a:tabLst>
                <a:defRPr sz="1800"/>
              </a:pPr>
              <a:r>
                <a:rPr sz="2400" dirty="0">
                  <a:latin typeface="Comic Sans MS"/>
                  <a:ea typeface="Comic Sans MS"/>
                  <a:cs typeface="Comic Sans MS"/>
                  <a:sym typeface="Comic Sans MS"/>
                </a:rPr>
                <a:t>fit</a:t>
              </a:r>
            </a:p>
          </p:txBody>
        </p:sp>
      </p:grpSp>
      <p:sp>
        <p:nvSpPr>
          <p:cNvPr id="347" name="Shape 347"/>
          <p:cNvSpPr/>
          <p:nvPr/>
        </p:nvSpPr>
        <p:spPr>
          <a:xfrm>
            <a:off x="6679362" y="7895644"/>
            <a:ext cx="545963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/>
            </a:lvl1pPr>
          </a:lstStyle>
          <a:p>
            <a:pPr lvl="0">
              <a:defRPr sz="1800" b="0"/>
            </a:pPr>
            <a:r>
              <a:rPr sz="2400" b="1"/>
              <a:t>first experimental determination that an axial quark coupling combination is non-zero (as predicted)</a:t>
            </a:r>
          </a:p>
        </p:txBody>
      </p:sp>
      <p:sp>
        <p:nvSpPr>
          <p:cNvPr id="349" name="Shape 349"/>
          <p:cNvSpPr/>
          <p:nvPr/>
        </p:nvSpPr>
        <p:spPr>
          <a:xfrm flipV="1">
            <a:off x="7769453" y="3809322"/>
            <a:ext cx="962584" cy="33852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pic>
        <p:nvPicPr>
          <p:cNvPr id="351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2990" y="6361697"/>
            <a:ext cx="3080224" cy="30074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60" name="Shape 421"/>
          <p:cNvSpPr/>
          <p:nvPr/>
        </p:nvSpPr>
        <p:spPr>
          <a:xfrm>
            <a:off x="6094559" y="3894142"/>
            <a:ext cx="1841609" cy="995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numCol="1" anchor="t">
            <a:spAutoFit/>
          </a:bodyPr>
          <a:lstStyle/>
          <a:p>
            <a:pPr lvl="0">
              <a:lnSpc>
                <a:spcPct val="116000"/>
              </a:lnSpc>
              <a:tabLst>
                <a:tab pos="723900" algn="l"/>
                <a:tab pos="1447800" algn="l"/>
              </a:tabLst>
              <a:defRPr sz="1800"/>
            </a:pPr>
            <a:r>
              <a:rPr sz="2400" dirty="0">
                <a:latin typeface="Comic Sans MS"/>
                <a:ea typeface="Comic Sans MS"/>
                <a:cs typeface="Comic Sans MS"/>
                <a:sym typeface="Comic Sans MS"/>
              </a:rPr>
              <a:t>JLab 6 GeV</a:t>
            </a:r>
          </a:p>
          <a:p>
            <a:pPr lvl="0">
              <a:lnSpc>
                <a:spcPct val="116000"/>
              </a:lnSpc>
              <a:tabLst>
                <a:tab pos="723900" algn="l"/>
                <a:tab pos="1447800" algn="l"/>
              </a:tabLst>
              <a:defRPr sz="1800"/>
            </a:pPr>
            <a:r>
              <a:rPr sz="2400" dirty="0">
                <a:latin typeface="Comic Sans MS"/>
                <a:ea typeface="Comic Sans MS"/>
                <a:cs typeface="Comic Sans MS"/>
                <a:sym typeface="Comic Sans MS"/>
              </a:rPr>
              <a:t>Result</a:t>
            </a:r>
          </a:p>
        </p:txBody>
      </p:sp>
      <p:sp>
        <p:nvSpPr>
          <p:cNvPr id="61" name="Shape 402"/>
          <p:cNvSpPr/>
          <p:nvPr/>
        </p:nvSpPr>
        <p:spPr>
          <a:xfrm rot="16140000">
            <a:off x="6236287" y="5445291"/>
            <a:ext cx="1600202" cy="59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ctr">
              <a:lnSpc>
                <a:spcPct val="116000"/>
              </a:lnSpc>
              <a:tabLst>
                <a:tab pos="723900" algn="l"/>
                <a:tab pos="1447800" algn="l"/>
              </a:tabLst>
              <a:defRPr sz="1800"/>
            </a:pPr>
            <a:r>
              <a:rPr sz="2800" dirty="0">
                <a:latin typeface="Comic Sans MS"/>
                <a:ea typeface="Comic Sans MS"/>
                <a:cs typeface="Comic Sans MS"/>
                <a:sym typeface="Comic Sans MS"/>
              </a:rPr>
              <a:t>2C</a:t>
            </a:r>
            <a:r>
              <a:rPr sz="2800" baseline="-33000" dirty="0">
                <a:latin typeface="Comic Sans MS"/>
                <a:ea typeface="Comic Sans MS"/>
                <a:cs typeface="Comic Sans MS"/>
                <a:sym typeface="Comic Sans MS"/>
              </a:rPr>
              <a:t>2u</a:t>
            </a:r>
            <a:r>
              <a:rPr sz="2800" dirty="0">
                <a:latin typeface="Comic Sans MS"/>
                <a:ea typeface="Comic Sans MS"/>
                <a:cs typeface="Comic Sans MS"/>
                <a:sym typeface="Comic Sans MS"/>
              </a:rPr>
              <a:t>-C</a:t>
            </a:r>
            <a:r>
              <a:rPr sz="2800" baseline="-33000" dirty="0">
                <a:latin typeface="Comic Sans MS"/>
                <a:ea typeface="Comic Sans MS"/>
                <a:cs typeface="Comic Sans MS"/>
                <a:sym typeface="Comic Sans MS"/>
              </a:rPr>
              <a:t>2d</a:t>
            </a:r>
          </a:p>
        </p:txBody>
      </p:sp>
      <p:sp>
        <p:nvSpPr>
          <p:cNvPr id="62" name="Shape 402"/>
          <p:cNvSpPr/>
          <p:nvPr/>
        </p:nvSpPr>
        <p:spPr>
          <a:xfrm>
            <a:off x="7776123" y="7409219"/>
            <a:ext cx="1600202" cy="488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ctr">
              <a:lnSpc>
                <a:spcPct val="116000"/>
              </a:lnSpc>
              <a:tabLst>
                <a:tab pos="723900" algn="l"/>
                <a:tab pos="1447800" algn="l"/>
              </a:tabLst>
              <a:defRPr sz="1800"/>
            </a:pPr>
            <a:r>
              <a:rPr sz="2800" dirty="0" smtClean="0">
                <a:latin typeface="Comic Sans MS"/>
                <a:ea typeface="Comic Sans MS"/>
                <a:cs typeface="Comic Sans MS"/>
                <a:sym typeface="Comic Sans MS"/>
              </a:rPr>
              <a:t>2C</a:t>
            </a:r>
            <a:r>
              <a:rPr lang="en-US" sz="2800" baseline="-33000" dirty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2800" baseline="-33000" dirty="0" smtClean="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sz="2800" dirty="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sz="2800" dirty="0" smtClean="0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800" baseline="-33000" dirty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2800" baseline="-33000" dirty="0" smtClean="0"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endParaRPr sz="2800" baseline="-3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9527933" y="5390387"/>
            <a:ext cx="702962" cy="584561"/>
          </a:xfrm>
          <a:prstGeom prst="straightConnector1">
            <a:avLst/>
          </a:prstGeom>
          <a:noFill/>
          <a:ln w="19050" cap="flat" cmpd="sng">
            <a:solidFill>
              <a:srgbClr val="5B7376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527933" y="3205006"/>
            <a:ext cx="702962" cy="423303"/>
          </a:xfrm>
          <a:prstGeom prst="straightConnector1">
            <a:avLst/>
          </a:prstGeom>
          <a:noFill/>
          <a:ln w="28575" cap="flat" cmpd="sng">
            <a:solidFill>
              <a:srgbClr val="A49E92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Shape 407"/>
          <p:cNvSpPr/>
          <p:nvPr/>
        </p:nvSpPr>
        <p:spPr>
          <a:xfrm>
            <a:off x="6096886" y="2550857"/>
            <a:ext cx="1679237" cy="50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lnSpc>
                <a:spcPct val="116000"/>
              </a:lnSpc>
              <a:tabLst>
                <a:tab pos="723900" algn="l"/>
                <a:tab pos="1447800" algn="l"/>
              </a:tabLst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 dirty="0"/>
              <a:t>SLAC E122</a:t>
            </a:r>
          </a:p>
        </p:txBody>
      </p:sp>
      <p:cxnSp>
        <p:nvCxnSpPr>
          <p:cNvPr id="8" name="Straight Arrow Connector 7"/>
          <p:cNvCxnSpPr>
            <a:stCxn id="67" idx="3"/>
          </p:cNvCxnSpPr>
          <p:nvPr/>
        </p:nvCxnSpPr>
        <p:spPr>
          <a:xfrm>
            <a:off x="7776123" y="2805408"/>
            <a:ext cx="955914" cy="254550"/>
          </a:xfrm>
          <a:prstGeom prst="straightConnector1">
            <a:avLst/>
          </a:prstGeom>
          <a:noFill/>
          <a:ln w="28575" cap="flat" cmpd="sng">
            <a:solidFill>
              <a:srgbClr val="A49E92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258700" y="381000"/>
            <a:ext cx="125001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SOLID with the 12 GeV Upgrade</a:t>
            </a:r>
          </a:p>
        </p:txBody>
      </p:sp>
      <p:pic>
        <p:nvPicPr>
          <p:cNvPr id="4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995" y="1645070"/>
            <a:ext cx="5630625" cy="4424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8" name="Group 508"/>
          <p:cNvGrpSpPr/>
          <p:nvPr/>
        </p:nvGrpSpPr>
        <p:grpSpPr>
          <a:xfrm>
            <a:off x="5685935" y="4875867"/>
            <a:ext cx="7175498" cy="4638184"/>
            <a:chOff x="0" y="0"/>
            <a:chExt cx="7175497" cy="4638182"/>
          </a:xfrm>
        </p:grpSpPr>
        <p:pic>
          <p:nvPicPr>
            <p:cNvPr id="492" name="deut_BinEstimate-filtered.png"/>
            <p:cNvPicPr/>
            <p:nvPr/>
          </p:nvPicPr>
          <p:blipFill>
            <a:blip r:embed="rId3">
              <a:extLst/>
            </a:blip>
            <a:srcRect l="2573" t="4595" r="7231" b="3434"/>
            <a:stretch>
              <a:fillRect/>
            </a:stretch>
          </p:blipFill>
          <p:spPr>
            <a:xfrm>
              <a:off x="0" y="44892"/>
              <a:ext cx="7046524" cy="4593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3" name="Shape 493"/>
            <p:cNvSpPr/>
            <p:nvPr/>
          </p:nvSpPr>
          <p:spPr>
            <a:xfrm>
              <a:off x="4805465" y="2021143"/>
              <a:ext cx="2370033" cy="377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40639" marR="40639" defTabSz="914400">
                <a:buClr>
                  <a:srgbClr val="000000"/>
                </a:buClr>
                <a:buFont typeface="Arial"/>
                <a:defRPr sz="1800" b="1">
                  <a:solidFill>
                    <a:srgbClr val="9929BD"/>
                  </a:solidFill>
                  <a:uFill>
                    <a:solidFill>
                      <a:srgbClr val="9929BD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9929BD"/>
                  </a:solidFill>
                  <a:uFill>
                    <a:solidFill>
                      <a:srgbClr val="9929BD"/>
                    </a:solidFill>
                  </a:uFill>
                </a:rPr>
                <a:t>4 months at 11 GeV</a:t>
              </a:r>
            </a:p>
          </p:txBody>
        </p:sp>
        <p:sp>
          <p:nvSpPr>
            <p:cNvPr id="494" name="Shape 494"/>
            <p:cNvSpPr/>
            <p:nvPr/>
          </p:nvSpPr>
          <p:spPr>
            <a:xfrm>
              <a:off x="2771479" y="3776393"/>
              <a:ext cx="2449727" cy="377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40639" marR="40639" defTabSz="914400">
                <a:buClr>
                  <a:srgbClr val="000000"/>
                </a:buClr>
                <a:buFont typeface="Arial"/>
                <a:defRPr sz="1800" b="1">
                  <a:solidFill>
                    <a:srgbClr val="38571A"/>
                  </a:solidFill>
                  <a:uFill>
                    <a:solidFill>
                      <a:srgbClr val="38571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38571A"/>
                  </a:solidFill>
                  <a:uFill>
                    <a:solidFill>
                      <a:srgbClr val="38571A"/>
                    </a:solidFill>
                  </a:uFill>
                </a:rPr>
                <a:t>2 months at 6.6 GeV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644823" y="0"/>
              <a:ext cx="3772326" cy="1060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0639" marR="40639" lvl="0" defTabSz="914400">
                <a:buClr>
                  <a:srgbClr val="000000"/>
                </a:buClr>
                <a:buFont typeface="Arial"/>
                <a:defRPr sz="1800"/>
              </a:pPr>
              <a:r>
                <a:rPr sz="20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statistical error bar σ</a:t>
              </a:r>
              <a:r>
                <a:rPr sz="2000" b="1" baseline="-231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sz="20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/A (%)</a:t>
              </a:r>
            </a:p>
            <a:p>
              <a:pPr marL="40639" marR="40639" lvl="0" defTabSz="914400">
                <a:buClr>
                  <a:srgbClr val="000000"/>
                </a:buClr>
                <a:buFont typeface="Arial"/>
                <a:defRPr sz="1800"/>
              </a:pPr>
              <a:r>
                <a:rPr sz="20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shown at center of bins</a:t>
              </a:r>
            </a:p>
            <a:p>
              <a:pPr marL="40639" marR="40639" lvl="0" defTabSz="914400">
                <a:buClr>
                  <a:srgbClr val="000000"/>
                </a:buClr>
                <a:buFont typeface="Arial"/>
                <a:defRPr sz="1800"/>
              </a:pPr>
              <a:r>
                <a:rPr sz="20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in Q</a:t>
              </a:r>
              <a:r>
                <a:rPr sz="2000" b="1" baseline="30199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000" b="1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, x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2901705" y="1954413"/>
              <a:ext cx="438746" cy="651472"/>
            </a:xfrm>
            <a:prstGeom prst="rect">
              <a:avLst/>
            </a:prstGeom>
            <a:noFill/>
            <a:ln w="381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pic>
          <p:nvPicPr>
            <p:cNvPr id="497" name="Picture 49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74594" y="971749"/>
              <a:ext cx="1327153" cy="2723162"/>
            </a:xfrm>
            <a:prstGeom prst="rect">
              <a:avLst/>
            </a:prstGeom>
            <a:effectLst/>
          </p:spPr>
        </p:pic>
        <p:pic>
          <p:nvPicPr>
            <p:cNvPr id="499" name="Picture 49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49235" y="426641"/>
              <a:ext cx="542729" cy="1127722"/>
            </a:xfrm>
            <a:prstGeom prst="rect">
              <a:avLst/>
            </a:prstGeom>
            <a:effectLst/>
          </p:spPr>
        </p:pic>
        <p:pic>
          <p:nvPicPr>
            <p:cNvPr id="501" name="Picture 500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53705" y="2460826"/>
              <a:ext cx="1327152" cy="1420219"/>
            </a:xfrm>
            <a:prstGeom prst="rect">
              <a:avLst/>
            </a:prstGeom>
            <a:effectLst/>
          </p:spPr>
        </p:pic>
        <p:sp>
          <p:nvSpPr>
            <p:cNvPr id="503" name="Shape 503"/>
            <p:cNvSpPr/>
            <p:nvPr/>
          </p:nvSpPr>
          <p:spPr>
            <a:xfrm>
              <a:off x="694680" y="2805314"/>
              <a:ext cx="840539" cy="71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0639" marR="40639" lvl="0" defTabSz="914400">
                <a:defRPr sz="1800"/>
              </a:pPr>
              <a:r>
                <a:rPr b="1" i="1">
                  <a:solidFill>
                    <a:srgbClr val="160100"/>
                  </a:solidFill>
                  <a:uFill>
                    <a:solidFill>
                      <a:srgbClr val="1601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sea </a:t>
              </a:r>
            </a:p>
            <a:p>
              <a:pPr marL="40639" marR="40639" lvl="0" defTabSz="914400">
                <a:defRPr sz="1800"/>
              </a:pPr>
              <a:r>
                <a:rPr b="1" i="1">
                  <a:solidFill>
                    <a:srgbClr val="160100"/>
                  </a:solidFill>
                  <a:uFill>
                    <a:solidFill>
                      <a:srgbClr val="1601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quarks</a:t>
              </a:r>
            </a:p>
          </p:txBody>
        </p:sp>
        <p:sp>
          <p:nvSpPr>
            <p:cNvPr id="504" name="Shape 504"/>
            <p:cNvSpPr/>
            <p:nvPr/>
          </p:nvSpPr>
          <p:spPr>
            <a:xfrm>
              <a:off x="781318" y="1010444"/>
              <a:ext cx="2991450" cy="491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40639" marR="40639" defTabSz="914400">
                <a:defRPr sz="2400" b="1" i="1">
                  <a:solidFill>
                    <a:srgbClr val="E32400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2400" b="1" i="1">
                  <a:solidFill>
                    <a:srgbClr val="E32400"/>
                  </a:solidFill>
                  <a:uFill>
                    <a:solidFill/>
                  </a:uFill>
                </a:rPr>
                <a:t>standard model test</a:t>
              </a:r>
            </a:p>
          </p:txBody>
        </p:sp>
        <p:sp>
          <p:nvSpPr>
            <p:cNvPr id="505" name="Shape 505"/>
            <p:cNvSpPr/>
            <p:nvPr/>
          </p:nvSpPr>
          <p:spPr>
            <a:xfrm>
              <a:off x="3473404" y="2100661"/>
              <a:ext cx="1325947" cy="412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40639" marR="40639" defTabSz="914400">
                <a:defRPr sz="1800" b="1" i="1">
                  <a:solidFill>
                    <a:srgbClr val="144CDA"/>
                  </a:solidFill>
                  <a:uFill>
                    <a:solidFill>
                      <a:srgbClr val="144CDA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b="0" i="0">
                  <a:solidFill>
                    <a:srgbClr val="000000"/>
                  </a:solidFill>
                  <a:uFillTx/>
                </a:defRPr>
              </a:pPr>
              <a:r>
                <a:rPr b="1" i="1">
                  <a:solidFill>
                    <a:srgbClr val="144CDA"/>
                  </a:solidFill>
                  <a:uFill>
                    <a:solidFill>
                      <a:srgbClr val="144CDA"/>
                    </a:solidFill>
                  </a:uFill>
                </a:rPr>
                <a:t>higher twist</a:t>
              </a:r>
            </a:p>
          </p:txBody>
        </p:sp>
        <p:sp>
          <p:nvSpPr>
            <p:cNvPr id="506" name="Shape 506"/>
            <p:cNvSpPr/>
            <p:nvPr/>
          </p:nvSpPr>
          <p:spPr>
            <a:xfrm>
              <a:off x="5906449" y="611585"/>
              <a:ext cx="1165741" cy="102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0639" marR="40639" lvl="0" defTabSz="914400">
                <a:defRPr sz="1800"/>
              </a:pPr>
              <a:r>
                <a:rPr b="1" i="1">
                  <a:solidFill>
                    <a:srgbClr val="009949"/>
                  </a:solidFill>
                  <a:uFill>
                    <a:solidFill>
                      <a:srgbClr val="009949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charge</a:t>
              </a:r>
            </a:p>
            <a:p>
              <a:pPr marL="40639" marR="40639" lvl="0" defTabSz="914400">
                <a:defRPr sz="1800"/>
              </a:pPr>
              <a:r>
                <a:rPr b="1" i="1">
                  <a:solidFill>
                    <a:srgbClr val="009949"/>
                  </a:solidFill>
                  <a:uFill>
                    <a:solidFill>
                      <a:srgbClr val="009949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symmetry</a:t>
              </a:r>
            </a:p>
            <a:p>
              <a:pPr marL="40639" marR="40639" lvl="0" defTabSz="914400">
                <a:defRPr sz="1800"/>
              </a:pPr>
              <a:r>
                <a:rPr b="1" i="1">
                  <a:solidFill>
                    <a:srgbClr val="009949"/>
                  </a:solidFill>
                  <a:uFill>
                    <a:solidFill>
                      <a:srgbClr val="009949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violation</a:t>
              </a:r>
            </a:p>
          </p:txBody>
        </p:sp>
        <p:sp>
          <p:nvSpPr>
            <p:cNvPr id="507" name="Shape 507"/>
            <p:cNvSpPr/>
            <p:nvPr/>
          </p:nvSpPr>
          <p:spPr>
            <a:xfrm rot="1800000">
              <a:off x="2373174" y="1539498"/>
              <a:ext cx="757835" cy="345679"/>
            </a:xfrm>
            <a:prstGeom prst="rightArrow">
              <a:avLst>
                <a:gd name="adj1" fmla="val 31749"/>
                <a:gd name="adj2" fmla="val 87873"/>
              </a:avLst>
            </a:prstGeom>
            <a:solidFill>
              <a:srgbClr val="E32400"/>
            </a:solidFill>
            <a:ln w="25400" cap="flat">
              <a:solidFill>
                <a:srgbClr val="728FBC">
                  <a:alpha val="5000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400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509" name="Shape 509"/>
          <p:cNvSpPr/>
          <p:nvPr/>
        </p:nvSpPr>
        <p:spPr>
          <a:xfrm>
            <a:off x="403586" y="6082122"/>
            <a:ext cx="5829301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High Luminosity with E &gt; 10 GeV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Large scattering angles (for high x &amp; y) 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Better than 1% errors for small bins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x-range 0.25-0.75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W</a:t>
            </a:r>
            <a:r>
              <a:rPr sz="2400" baseline="30333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2</a:t>
            </a: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  &gt; 4 GeV</a:t>
            </a:r>
            <a:r>
              <a:rPr sz="2400" baseline="30333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2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Q</a:t>
            </a:r>
            <a:r>
              <a:rPr sz="2400" baseline="30333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2</a:t>
            </a: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 range a factor of 2 for each x</a:t>
            </a:r>
          </a:p>
          <a:p>
            <a:pPr marL="783590" marR="40639" lvl="0" indent="-285750" defTabSz="914400">
              <a:spcBef>
                <a:spcPts val="400"/>
              </a:spcBef>
              <a:buClr>
                <a:srgbClr val="D81E00"/>
              </a:buClr>
              <a:buSzPct val="100000"/>
              <a:buFont typeface="Century"/>
              <a:buChar char="–"/>
              <a:defRPr sz="1800"/>
            </a:pPr>
            <a:r>
              <a:rPr sz="2400"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  <a:latin typeface="Century"/>
                <a:ea typeface="Century"/>
                <a:cs typeface="Century"/>
                <a:sym typeface="Century"/>
              </a:rPr>
              <a:t>(Except at very high x)</a:t>
            </a:r>
          </a:p>
          <a:p>
            <a:pPr marL="383540" marR="40639" lvl="0" indent="-342900" defTabSz="914400">
              <a:spcBef>
                <a:spcPts val="400"/>
              </a:spcBef>
              <a:buClr>
                <a:srgbClr val="008F00"/>
              </a:buClr>
              <a:buSzPct val="100000"/>
              <a:buFont typeface="Optima"/>
              <a:buChar char="•"/>
              <a:defRPr sz="1800"/>
            </a:pPr>
            <a:r>
              <a:rPr sz="2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Optima"/>
                <a:ea typeface="Optima"/>
                <a:cs typeface="Optima"/>
                <a:sym typeface="Optima"/>
              </a:rPr>
              <a:t>Moderate running times</a:t>
            </a:r>
          </a:p>
        </p:txBody>
      </p:sp>
      <p:sp>
        <p:nvSpPr>
          <p:cNvPr id="510" name="Shape 510"/>
          <p:cNvSpPr/>
          <p:nvPr/>
        </p:nvSpPr>
        <p:spPr>
          <a:xfrm>
            <a:off x="1595566" y="5403850"/>
            <a:ext cx="304548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584200">
              <a:defRPr sz="3800" b="1" i="1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800" b="1" i="1">
                <a:solidFill>
                  <a:srgbClr val="728FBC"/>
                </a:solidFill>
              </a:rPr>
              <a:t>Requirements</a:t>
            </a:r>
          </a:p>
        </p:txBody>
      </p:sp>
      <p:sp>
        <p:nvSpPr>
          <p:cNvPr id="511" name="Shape 511"/>
          <p:cNvSpPr/>
          <p:nvPr/>
        </p:nvSpPr>
        <p:spPr>
          <a:xfrm>
            <a:off x="6359033" y="3295844"/>
            <a:ext cx="5829301" cy="15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 algn="ctr" defTabSz="914400">
              <a:buClr>
                <a:srgbClr val="4349AA"/>
              </a:buClr>
              <a:buFont typeface="Arial"/>
              <a:defRPr sz="1800"/>
            </a:pPr>
            <a:r>
              <a:rPr sz="2400" b="1" u="sng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Strategy:</a:t>
            </a:r>
            <a:r>
              <a: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 sub-1% precision </a:t>
            </a:r>
            <a:r>
              <a: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over broad kinematic range: </a:t>
            </a:r>
            <a:r>
              <a: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sensitive Standard Model test 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 detailed study of hadronic structure contributions</a:t>
            </a:r>
          </a:p>
        </p:txBody>
      </p:sp>
      <p:sp>
        <p:nvSpPr>
          <p:cNvPr id="512" name="Shape 512"/>
          <p:cNvSpPr/>
          <p:nvPr/>
        </p:nvSpPr>
        <p:spPr>
          <a:xfrm>
            <a:off x="156273" y="196655"/>
            <a:ext cx="1270495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defTabSz="914400">
              <a:defRPr sz="2800" b="1" i="1">
                <a:solidFill>
                  <a:srgbClr val="00A3D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00A3D7"/>
                </a:solidFill>
                <a:uFill>
                  <a:solidFill/>
                </a:uFill>
              </a:rPr>
              <a:t>12 GeV Upgrade: Extraordinary opportunity to do the ultimate PVDIS Measurement</a:t>
            </a:r>
          </a:p>
        </p:txBody>
      </p:sp>
      <p:sp>
        <p:nvSpPr>
          <p:cNvPr id="513" name="Shape 513"/>
          <p:cNvSpPr/>
          <p:nvPr/>
        </p:nvSpPr>
        <p:spPr>
          <a:xfrm>
            <a:off x="11928230" y="2301972"/>
            <a:ext cx="736601" cy="596901"/>
          </a:xfrm>
          <a:prstGeom prst="roundRect">
            <a:avLst>
              <a:gd name="adj" fmla="val 31915"/>
            </a:avLst>
          </a:prstGeom>
          <a:blipFill>
            <a:blip r:embed="rId7"/>
          </a:blipFill>
          <a:ln w="25400">
            <a:solidFill>
              <a:srgbClr val="453F3E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pic>
        <p:nvPicPr>
          <p:cNvPr id="514" name="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38701" y="2143222"/>
            <a:ext cx="4737101" cy="914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4" name="Group 524"/>
          <p:cNvGrpSpPr/>
          <p:nvPr/>
        </p:nvGrpSpPr>
        <p:grpSpPr>
          <a:xfrm>
            <a:off x="5979855" y="2120900"/>
            <a:ext cx="1916096" cy="1190846"/>
            <a:chOff x="0" y="0"/>
            <a:chExt cx="1916094" cy="1190845"/>
          </a:xfrm>
        </p:grpSpPr>
        <p:sp>
          <p:nvSpPr>
            <p:cNvPr id="515" name="Shape 515"/>
            <p:cNvSpPr/>
            <p:nvPr/>
          </p:nvSpPr>
          <p:spPr>
            <a:xfrm>
              <a:off x="0" y="0"/>
              <a:ext cx="1910673" cy="11908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2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523" name="Group 523"/>
            <p:cNvGrpSpPr/>
            <p:nvPr/>
          </p:nvGrpSpPr>
          <p:grpSpPr>
            <a:xfrm>
              <a:off x="7024" y="17087"/>
              <a:ext cx="1909071" cy="1166542"/>
              <a:chOff x="0" y="-4564"/>
              <a:chExt cx="1909069" cy="1166541"/>
            </a:xfrm>
          </p:grpSpPr>
          <p:pic>
            <p:nvPicPr>
              <p:cNvPr id="516" name="image.jp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3220" y="0"/>
                <a:ext cx="1826379" cy="11619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17" name="Shape 517"/>
              <p:cNvSpPr/>
              <p:nvPr/>
            </p:nvSpPr>
            <p:spPr>
              <a:xfrm>
                <a:off x="0" y="0"/>
                <a:ext cx="484510" cy="475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28098" y="530228"/>
                <a:ext cx="416648" cy="5018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N</a:t>
                </a: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1386260" y="505398"/>
                <a:ext cx="522810" cy="461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X</a:t>
                </a: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1414840" y="-4565"/>
                <a:ext cx="465650" cy="484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555127" y="346427"/>
                <a:ext cx="386076" cy="524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 b="1" i="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Z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1040257" y="340814"/>
                <a:ext cx="304211" cy="493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Symbol"/>
                    <a:ea typeface="Symbol"/>
                    <a:cs typeface="Symbol"/>
                    <a:sym typeface="Symbol"/>
                  </a:rPr>
                  <a:t>γ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SOLID New Physics Sensitivity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28" name="Shape 528"/>
          <p:cNvSpPr/>
          <p:nvPr/>
        </p:nvSpPr>
        <p:spPr>
          <a:xfrm>
            <a:off x="403493" y="7892425"/>
            <a:ext cx="69469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r>
              <a:rPr sz="2400" b="1"/>
              <a:t>Qweak and SOLID will expand sensitivity that will match high luminosity LHC reach with complementary chiral and flavor combinations</a:t>
            </a:r>
          </a:p>
        </p:txBody>
      </p:sp>
      <p:sp>
        <p:nvSpPr>
          <p:cNvPr id="529" name="Shape 529"/>
          <p:cNvSpPr/>
          <p:nvPr/>
        </p:nvSpPr>
        <p:spPr>
          <a:xfrm>
            <a:off x="4558860" y="2607457"/>
            <a:ext cx="178193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Courtesy: J. Erler</a:t>
            </a:r>
          </a:p>
        </p:txBody>
      </p:sp>
      <p:sp>
        <p:nvSpPr>
          <p:cNvPr id="530" name="Shape 530"/>
          <p:cNvSpPr/>
          <p:nvPr/>
        </p:nvSpPr>
        <p:spPr>
          <a:xfrm>
            <a:off x="6998341" y="5905499"/>
            <a:ext cx="554295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9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9300"/>
                </a:solidFill>
              </a:rPr>
              <a:t>Final Qweak result + projected SOLID</a:t>
            </a:r>
          </a:p>
        </p:txBody>
      </p:sp>
      <p:pic>
        <p:nvPicPr>
          <p:cNvPr id="531" name="image7.png" descr="Add_SoLID_onl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81929" y="1292682"/>
            <a:ext cx="17644101" cy="8668815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3098722" y="2147008"/>
            <a:ext cx="166259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0504D"/>
                </a:solidFill>
              </a:rPr>
              <a:t>SoLID projection</a:t>
            </a:r>
          </a:p>
        </p:txBody>
      </p:sp>
      <p:sp>
        <p:nvSpPr>
          <p:cNvPr id="533" name="Shape 533"/>
          <p:cNvSpPr/>
          <p:nvPr/>
        </p:nvSpPr>
        <p:spPr>
          <a:xfrm flipH="1">
            <a:off x="2207160" y="2412655"/>
            <a:ext cx="1056943" cy="1056942"/>
          </a:xfrm>
          <a:prstGeom prst="line">
            <a:avLst/>
          </a:prstGeom>
          <a:ln w="25400">
            <a:solidFill>
              <a:srgbClr val="C0504D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/>
            <a:endParaRPr/>
          </a:p>
        </p:txBody>
      </p:sp>
      <p:pic>
        <p:nvPicPr>
          <p:cNvPr id="534" name="image10.png" descr="mass_limits_C_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9974" y="2130534"/>
            <a:ext cx="5926130" cy="4515946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9387885" y="2924978"/>
            <a:ext cx="383435" cy="1047826"/>
          </a:xfrm>
          <a:prstGeom prst="line">
            <a:avLst/>
          </a:prstGeom>
          <a:ln w="25400">
            <a:solidFill>
              <a:srgbClr val="FF00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536" name="Shape 536"/>
          <p:cNvSpPr/>
          <p:nvPr/>
        </p:nvSpPr>
        <p:spPr>
          <a:xfrm flipH="1" flipV="1">
            <a:off x="3052848" y="5487838"/>
            <a:ext cx="1271446" cy="138263"/>
          </a:xfrm>
          <a:prstGeom prst="line">
            <a:avLst/>
          </a:prstGeom>
          <a:ln w="25400">
            <a:solidFill>
              <a:srgbClr val="C0504D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7795958" y="2551015"/>
            <a:ext cx="19777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40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40FF"/>
                </a:solidFill>
              </a:rPr>
              <a:t>6 GeV PVDIS</a:t>
            </a:r>
          </a:p>
        </p:txBody>
      </p:sp>
      <p:sp>
        <p:nvSpPr>
          <p:cNvPr id="538" name="Shape 538"/>
          <p:cNvSpPr/>
          <p:nvPr/>
        </p:nvSpPr>
        <p:spPr>
          <a:xfrm flipH="1" flipV="1">
            <a:off x="9776184" y="4836017"/>
            <a:ext cx="232984" cy="1203996"/>
          </a:xfrm>
          <a:prstGeom prst="line">
            <a:avLst/>
          </a:prstGeom>
          <a:ln w="25400">
            <a:solidFill>
              <a:srgbClr val="FF93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4372150" y="5442325"/>
            <a:ext cx="17475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C7422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7422A"/>
                </a:solidFill>
              </a:rPr>
              <a:t>Current World Fit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Z’ versus Compositeness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5738" y="9347200"/>
            <a:ext cx="333324" cy="369332"/>
          </a:xfrm>
        </p:spPr>
        <p:txBody>
          <a:bodyPr/>
          <a:lstStyle/>
          <a:p>
            <a:fld id="{3EE0221E-B74D-234E-B6B3-48DA9B58AC0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29" y="3496844"/>
            <a:ext cx="5743471" cy="4488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78" y="3146650"/>
            <a:ext cx="5521355" cy="4845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70" y="8292201"/>
            <a:ext cx="3607485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Signal dominates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2609" y="8272004"/>
            <a:ext cx="3510191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Noise dominates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2136" y="5818030"/>
            <a:ext cx="1092046" cy="2453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320107" y="6112082"/>
            <a:ext cx="991330" cy="2159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8133" y="1983145"/>
            <a:ext cx="7703304" cy="117775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8000"/>
                </a:solidFill>
              </a:rPr>
              <a:t>Issue:  PVDIS </a:t>
            </a:r>
            <a:r>
              <a:rPr lang="en-US" sz="3400" dirty="0">
                <a:solidFill>
                  <a:srgbClr val="008000"/>
                </a:solidFill>
              </a:rPr>
              <a:t>determines g</a:t>
            </a:r>
            <a:r>
              <a:rPr lang="en-US" sz="3400" baseline="30000" dirty="0">
                <a:solidFill>
                  <a:srgbClr val="008000"/>
                </a:solidFill>
              </a:rPr>
              <a:t>2</a:t>
            </a:r>
            <a:r>
              <a:rPr lang="en-US" sz="3400" dirty="0">
                <a:solidFill>
                  <a:srgbClr val="008000"/>
                </a:solidFill>
              </a:rPr>
              <a:t>/Λ</a:t>
            </a:r>
            <a:r>
              <a:rPr lang="en-US" sz="3400" baseline="30000" dirty="0">
                <a:solidFill>
                  <a:srgbClr val="008000"/>
                </a:solidFill>
              </a:rPr>
              <a:t>2</a:t>
            </a:r>
            <a:r>
              <a:rPr lang="en-US" sz="3400" dirty="0">
                <a:solidFill>
                  <a:srgbClr val="008000"/>
                </a:solidFill>
              </a:rPr>
              <a:t>: </a:t>
            </a:r>
            <a:endParaRPr lang="en-US" sz="3400" dirty="0" smtClean="0">
              <a:solidFill>
                <a:srgbClr val="008000"/>
              </a:solidFill>
            </a:endParaRPr>
          </a:p>
          <a:p>
            <a:pPr algn="ctr"/>
            <a:r>
              <a:rPr lang="en-US" sz="3400" dirty="0" smtClean="0">
                <a:solidFill>
                  <a:srgbClr val="008000"/>
                </a:solidFill>
              </a:rPr>
              <a:t>LHC </a:t>
            </a:r>
            <a:r>
              <a:rPr lang="en-US" sz="3400" dirty="0">
                <a:solidFill>
                  <a:srgbClr val="008000"/>
                </a:solidFill>
              </a:rPr>
              <a:t>sensitivity to g</a:t>
            </a:r>
            <a:r>
              <a:rPr lang="en-US" sz="3400" baseline="30000" dirty="0">
                <a:solidFill>
                  <a:srgbClr val="008000"/>
                </a:solidFill>
              </a:rPr>
              <a:t>2</a:t>
            </a:r>
            <a:r>
              <a:rPr lang="en-US" sz="3400" dirty="0">
                <a:solidFill>
                  <a:srgbClr val="008000"/>
                </a:solidFill>
              </a:rPr>
              <a:t>/Λ</a:t>
            </a:r>
            <a:r>
              <a:rPr lang="en-US" sz="3400" baseline="30000" dirty="0">
                <a:solidFill>
                  <a:srgbClr val="008000"/>
                </a:solidFill>
              </a:rPr>
              <a:t>2  </a:t>
            </a:r>
            <a:r>
              <a:rPr lang="en-US" sz="3400" dirty="0">
                <a:solidFill>
                  <a:srgbClr val="008000"/>
                </a:solidFill>
              </a:rPr>
              <a:t>depends on </a:t>
            </a:r>
            <a:r>
              <a:rPr lang="en-US" sz="3400" dirty="0" err="1">
                <a:solidFill>
                  <a:srgbClr val="008000"/>
                </a:solidFill>
              </a:rPr>
              <a:t>Λ</a:t>
            </a:r>
            <a:r>
              <a:rPr lang="en-US" sz="3400" dirty="0">
                <a:solidFill>
                  <a:srgbClr val="008000"/>
                </a:solidFill>
              </a:rPr>
              <a:t>. </a:t>
            </a:r>
            <a:r>
              <a:rPr lang="en-US" sz="3400" baseline="30000" dirty="0">
                <a:solidFill>
                  <a:srgbClr val="008000"/>
                </a:solidFill>
              </a:rPr>
              <a:t>       </a:t>
            </a:r>
            <a:endParaRPr lang="en-US" sz="3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066" y="8272003"/>
            <a:ext cx="434734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Are Z’s fat because they decay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8000"/>
                </a:solidFill>
              </a:rPr>
              <a:t>to invisible particles or b’s?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Unique </a:t>
            </a:r>
            <a:r>
              <a:rPr sz="6400" b="1" dirty="0" err="1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</a:t>
            </a:r>
            <a:r>
              <a:rPr lang="en-US" sz="6400" b="1" dirty="0" err="1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o</a:t>
            </a:r>
            <a:r>
              <a:rPr sz="6400" b="1" dirty="0" err="1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LID</a:t>
            </a:r>
            <a:r>
              <a:rPr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 </a:t>
            </a:r>
            <a:r>
              <a:rPr sz="6400" b="1" dirty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Sensitivity</a:t>
            </a:r>
          </a:p>
        </p:txBody>
      </p:sp>
      <p:grpSp>
        <p:nvGrpSpPr>
          <p:cNvPr id="833" name="Group 833"/>
          <p:cNvGrpSpPr/>
          <p:nvPr/>
        </p:nvGrpSpPr>
        <p:grpSpPr>
          <a:xfrm>
            <a:off x="317543" y="2287434"/>
            <a:ext cx="12334026" cy="6377583"/>
            <a:chOff x="114343" y="-3770466"/>
            <a:chExt cx="12334025" cy="6377583"/>
          </a:xfrm>
        </p:grpSpPr>
        <p:sp>
          <p:nvSpPr>
            <p:cNvPr id="827" name="Shape 827"/>
            <p:cNvSpPr/>
            <p:nvPr/>
          </p:nvSpPr>
          <p:spPr>
            <a:xfrm>
              <a:off x="114343" y="-3135466"/>
              <a:ext cx="8001000" cy="1846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 dirty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Virtually all GUT models predict new Z’s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 dirty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LHC reach ~ 5 TeV, but....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 dirty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Little sensitivity if Z’ doesnt couple to leptons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 dirty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Leptophobic Z’ as light as 120 GeV </a:t>
              </a:r>
              <a:r>
                <a:rPr lang="en-US" sz="2400" b="1" i="1" dirty="0" smtClean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might</a:t>
              </a:r>
              <a:r>
                <a:rPr sz="2400" b="1" i="1" dirty="0" smtClean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 escape detection</a:t>
              </a:r>
              <a:endParaRPr lang="en-US" sz="2400" b="1" i="1" dirty="0" smtClean="0">
                <a:solidFill>
                  <a:srgbClr val="B92D5D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lang="en-US" sz="2400" b="1" i="1" dirty="0" err="1" smtClean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Leptophobic</a:t>
              </a:r>
              <a:r>
                <a:rPr lang="en-US" sz="2400" b="1" i="1" dirty="0" smtClean="0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 Z’ might couple to ark matter</a:t>
              </a:r>
              <a:endParaRPr sz="2400" b="1" i="1" dirty="0">
                <a:solidFill>
                  <a:srgbClr val="B92D5D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  <p:pic>
          <p:nvPicPr>
            <p:cNvPr id="828" name="loop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15343" y="-3454169"/>
              <a:ext cx="4053668" cy="2717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9" name="Shape 829"/>
            <p:cNvSpPr/>
            <p:nvPr/>
          </p:nvSpPr>
          <p:spPr>
            <a:xfrm>
              <a:off x="2621990" y="-1112182"/>
              <a:ext cx="3136554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u="sng" dirty="0">
                  <a:solidFill>
                    <a:srgbClr val="728FBC"/>
                  </a:solidFill>
                  <a:latin typeface="Palatino"/>
                  <a:ea typeface="Palatino"/>
                  <a:cs typeface="Palatino"/>
                  <a:sym typeface="Palatino"/>
                  <a:hlinkClick r:id="rId3"/>
                </a:rPr>
                <a:t>arXiv:1203.1102v1</a:t>
              </a:r>
              <a:endParaRPr b="1" dirty="0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endParaRPr>
            </a:p>
            <a:p>
              <a:pPr lvl="0" algn="ctr" defTabSz="584200">
                <a:defRPr sz="1800"/>
              </a:pPr>
              <a:r>
                <a:rPr b="1" dirty="0">
                  <a:solidFill>
                    <a:srgbClr val="728FBC"/>
                  </a:solidFill>
                  <a:latin typeface="Palatino"/>
                  <a:ea typeface="Palatino"/>
                  <a:cs typeface="Palatino"/>
                  <a:sym typeface="Palatino"/>
                </a:rPr>
                <a:t>Buckley and Ramsey-Musolf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6508750" y="-400982"/>
              <a:ext cx="5939618" cy="1579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2400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Since electron vertex must be vector, </a:t>
              </a:r>
              <a:endParaRPr lang="en-US" sz="2400" i="1" dirty="0" smtClean="0">
                <a:solidFill>
                  <a:srgbClr val="0042AA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lvl="0" algn="ctr" defTabSz="584200">
                <a:defRPr sz="1800"/>
              </a:pPr>
              <a:r>
                <a:rPr sz="2400" i="1" dirty="0" smtClean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the </a:t>
              </a:r>
              <a:r>
                <a:rPr sz="2400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Z’ cannot couple to the C</a:t>
              </a:r>
              <a:r>
                <a:rPr sz="2400" i="1" baseline="-5999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1q</a:t>
              </a:r>
              <a:r>
                <a:rPr sz="2400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’s if </a:t>
              </a:r>
              <a:endParaRPr lang="en-US" sz="2400" i="1" dirty="0" smtClean="0">
                <a:solidFill>
                  <a:srgbClr val="0042AA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  <a:p>
              <a:pPr lvl="0" algn="ctr" defTabSz="584200">
                <a:defRPr sz="1800"/>
              </a:pPr>
              <a:r>
                <a:rPr sz="2400" i="1" dirty="0" smtClean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there </a:t>
              </a:r>
              <a:r>
                <a:rPr sz="2400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is no electron coupling: </a:t>
              </a:r>
            </a:p>
            <a:p>
              <a:pPr lvl="0" algn="ctr" defTabSz="584200">
                <a:defRPr sz="1800"/>
              </a:pPr>
              <a:r>
                <a:rPr sz="2400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can only affect </a:t>
              </a:r>
              <a:r>
                <a:rPr sz="2400" b="1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C</a:t>
              </a:r>
              <a:r>
                <a:rPr sz="2400" b="1" i="1" baseline="-5999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2q</a:t>
              </a:r>
              <a:r>
                <a:rPr sz="2400" b="1" i="1" dirty="0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’s</a:t>
              </a:r>
            </a:p>
          </p:txBody>
        </p:sp>
        <p:sp>
          <p:nvSpPr>
            <p:cNvPr id="831" name="Shape 831"/>
            <p:cNvSpPr/>
            <p:nvPr/>
          </p:nvSpPr>
          <p:spPr>
            <a:xfrm>
              <a:off x="7546210" y="1692717"/>
              <a:ext cx="4622801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2400" b="1" dirty="0">
                  <a:solidFill>
                    <a:srgbClr val="0042AA"/>
                  </a:solidFill>
                  <a:latin typeface="Palatino"/>
                  <a:ea typeface="Palatino"/>
                  <a:cs typeface="Palatino"/>
                  <a:sym typeface="Palatino"/>
                </a:rPr>
                <a:t>SOLID can improve sensitivity: </a:t>
              </a:r>
            </a:p>
            <a:p>
              <a:pPr lvl="0" algn="ctr" defTabSz="584200">
                <a:defRPr sz="1800"/>
              </a:pPr>
              <a:r>
                <a:rPr sz="2400" b="1" dirty="0">
                  <a:solidFill>
                    <a:srgbClr val="0042AA"/>
                  </a:solidFill>
                  <a:latin typeface="Palatino"/>
                  <a:ea typeface="Palatino"/>
                  <a:cs typeface="Palatino"/>
                  <a:sym typeface="Palatino"/>
                </a:rPr>
                <a:t>100-200 GeV range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4597401" y="-3770466"/>
              <a:ext cx="3797300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buClr>
                  <a:srgbClr val="942193"/>
                </a:buClr>
                <a:buFont typeface="ArialUnicodeMS"/>
                <a:defRPr sz="3600" b="1" i="1">
                  <a:solidFill>
                    <a:srgbClr val="942193"/>
                  </a:solidFill>
                  <a:uFill>
                    <a:solidFill>
                      <a:srgbClr val="942193"/>
                    </a:solidFill>
                  </a:u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3600" b="1" i="1" dirty="0">
                  <a:solidFill>
                    <a:srgbClr val="942193"/>
                  </a:solidFill>
                  <a:uFill>
                    <a:solidFill>
                      <a:srgbClr val="942193"/>
                    </a:solidFill>
                  </a:uFill>
                </a:rPr>
                <a:t>Leptophobic Z’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17" name="Picture 16" descr="Z_limi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656918"/>
            <a:ext cx="58293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1609" y="7496695"/>
            <a:ext cx="26002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Hard to see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low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mass </a:t>
            </a:r>
            <a:r>
              <a:rPr lang="en-US" sz="2400" dirty="0" err="1" smtClean="0">
                <a:solidFill>
                  <a:srgbClr val="000000"/>
                </a:solidFill>
              </a:rPr>
              <a:t>lepto</a:t>
            </a:r>
            <a:r>
              <a:rPr lang="en-US" sz="2400" dirty="0" smtClean="0">
                <a:solidFill>
                  <a:srgbClr val="000000"/>
                </a:solidFill>
              </a:rPr>
              <a:t>-phobic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Z’s at the LHC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4584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Dark Z to Invisible Particles</a:t>
            </a:r>
          </a:p>
        </p:txBody>
      </p:sp>
      <p:pic>
        <p:nvPicPr>
          <p:cNvPr id="1078" name="figC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55" y="1803400"/>
            <a:ext cx="5550145" cy="513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Shape 1079"/>
          <p:cNvSpPr/>
          <p:nvPr/>
        </p:nvSpPr>
        <p:spPr>
          <a:xfrm>
            <a:off x="3835399" y="5892800"/>
            <a:ext cx="1739901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36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0700" y="2438400"/>
            <a:ext cx="1915231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Shape 1081"/>
          <p:cNvSpPr/>
          <p:nvPr/>
        </p:nvSpPr>
        <p:spPr>
          <a:xfrm>
            <a:off x="5600743" y="2057400"/>
            <a:ext cx="3073401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000" b="1" i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Photons</a:t>
            </a:r>
            <a:r>
              <a:rPr sz="3000" b="1" i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2400" b="1" i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Beyond kinetic mixing; introduce mass mixing with the Z</a:t>
            </a:r>
            <a:r>
              <a:rPr sz="2400" b="1" i="1" baseline="31999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082" name="Shape 1082"/>
          <p:cNvSpPr/>
          <p:nvPr/>
        </p:nvSpPr>
        <p:spPr>
          <a:xfrm>
            <a:off x="1016000" y="2108200"/>
            <a:ext cx="305633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/>
            </a:pPr>
            <a:r>
              <a:rPr sz="2400" b="1"/>
              <a:t>arXiv:1203.2947v2</a:t>
            </a:r>
          </a:p>
        </p:txBody>
      </p:sp>
      <p:sp>
        <p:nvSpPr>
          <p:cNvPr id="1083" name="Shape 1083"/>
          <p:cNvSpPr/>
          <p:nvPr/>
        </p:nvSpPr>
        <p:spPr>
          <a:xfrm>
            <a:off x="8382000" y="1524000"/>
            <a:ext cx="396924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431FA"/>
                </a:solidFill>
                <a:uFill>
                  <a:solidFill>
                    <a:srgbClr val="0431FA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4"/>
              </a:rPr>
              <a:t>Davoudiasl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,</a:t>
            </a:r>
            <a:r>
              <a:rPr sz="2400" u="sng">
                <a:solidFill>
                  <a:srgbClr val="0431FA"/>
                </a:solidFill>
                <a:latin typeface="Lucida Grande"/>
                <a:ea typeface="Lucida Grande"/>
                <a:cs typeface="Lucida Grande"/>
                <a:sym typeface="Lucida Grande"/>
                <a:hlinkClick r:id="rId5"/>
              </a:rPr>
              <a:t> Lee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,</a:t>
            </a:r>
            <a:r>
              <a:rPr sz="2400" u="sng">
                <a:solidFill>
                  <a:srgbClr val="0431FA"/>
                </a:solidFill>
                <a:latin typeface="Lucida Grande"/>
                <a:ea typeface="Lucida Grande"/>
                <a:cs typeface="Lucida Grande"/>
                <a:sym typeface="Lucida Grande"/>
                <a:hlinkClick r:id="rId6"/>
              </a:rPr>
              <a:t> Marciano</a:t>
            </a:r>
          </a:p>
        </p:txBody>
      </p:sp>
      <p:grpSp>
        <p:nvGrpSpPr>
          <p:cNvPr id="1086" name="Group 1086"/>
          <p:cNvGrpSpPr/>
          <p:nvPr/>
        </p:nvGrpSpPr>
        <p:grpSpPr>
          <a:xfrm>
            <a:off x="5803900" y="3627210"/>
            <a:ext cx="6642100" cy="1782990"/>
            <a:chOff x="0" y="0"/>
            <a:chExt cx="6642100" cy="1782989"/>
          </a:xfrm>
        </p:grpSpPr>
        <p:pic>
          <p:nvPicPr>
            <p:cNvPr id="1084" name="billcomment1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642100" cy="1186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5" name="billcomment2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81100" y="1211064"/>
              <a:ext cx="4279900" cy="571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89" name="Group 1089"/>
          <p:cNvGrpSpPr/>
          <p:nvPr/>
        </p:nvGrpSpPr>
        <p:grpSpPr>
          <a:xfrm>
            <a:off x="368300" y="5372100"/>
            <a:ext cx="12407900" cy="4089400"/>
            <a:chOff x="0" y="0"/>
            <a:chExt cx="12407900" cy="4089400"/>
          </a:xfrm>
        </p:grpSpPr>
        <p:pic>
          <p:nvPicPr>
            <p:cNvPr id="1087" name="darkzprojections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02357" y="0"/>
              <a:ext cx="7305543" cy="408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8" name="billcomment3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2108200"/>
              <a:ext cx="5047308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90" name="billcomment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1000" y="8699606"/>
            <a:ext cx="7188200" cy="7621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678180" y="180622"/>
            <a:ext cx="11704320" cy="1373983"/>
          </a:xfrm>
          <a:ln/>
        </p:spPr>
        <p:txBody>
          <a:bodyPr/>
          <a:lstStyle/>
          <a:p>
            <a:r>
              <a:rPr lang="en-US" dirty="0"/>
              <a:t>Charge Symmetry Violation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42889" y="1970955"/>
            <a:ext cx="70739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098" tIns="38098" rIns="38098" bIns="38098" numCol="1" anchor="t" anchorCtr="0" compatLnSpc="1">
            <a:prstTxWarp prst="textNoShape">
              <a:avLst/>
            </a:prstTxWarp>
            <a:normAutofit/>
          </a:bodyPr>
          <a:lstStyle/>
          <a:p>
            <a:pPr marL="203190" indent="0">
              <a:buNone/>
              <a:tabLst>
                <a:tab pos="3162138" algn="l"/>
                <a:tab pos="3162138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We already know CSV exists:</a:t>
            </a:r>
            <a:endParaRPr lang="en-US" sz="2400" dirty="0">
              <a:solidFill>
                <a:srgbClr val="00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marL="203190" indent="279386">
              <a:spcBef>
                <a:spcPts val="100"/>
              </a:spcBef>
              <a:buClr>
                <a:srgbClr val="1F497D"/>
              </a:buClr>
              <a:buFont typeface="Wingdings" charset="0"/>
              <a:buChar char="§"/>
              <a:tabLst>
                <a:tab pos="3162138" algn="l"/>
                <a:tab pos="3162138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u-d mass difference   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= m</a:t>
            </a:r>
            <a:r>
              <a:rPr lang="en-US" sz="24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24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4 MeV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203190" indent="0">
              <a:spcBef>
                <a:spcPts val="100"/>
              </a:spcBef>
              <a:buNone/>
              <a:tabLst>
                <a:tab pos="3162138" algn="l"/>
                <a:tab pos="3162138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M</a:t>
            </a:r>
            <a:r>
              <a:rPr lang="en-US" sz="24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24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</a:t>
            </a:r>
            <a:r>
              <a:rPr lang="en-US" sz="24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1.3 MeV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203190" indent="279386">
              <a:spcBef>
                <a:spcPts val="100"/>
              </a:spcBef>
              <a:buClr>
                <a:srgbClr val="1F497D"/>
              </a:buClr>
              <a:buFont typeface="Wingdings" charset="0"/>
              <a:buChar char="§"/>
              <a:tabLst>
                <a:tab pos="3162138" algn="l"/>
                <a:tab pos="3162138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electromagnetic effects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5738" y="9347200"/>
            <a:ext cx="333324" cy="369332"/>
          </a:xfrm>
        </p:spPr>
        <p:txBody>
          <a:bodyPr/>
          <a:lstStyle/>
          <a:p>
            <a:fld id="{55DA4727-4CF5-6B4F-994C-52B33A0E40B7}" type="slidenum">
              <a:rPr lang="en-US"/>
              <a:pPr/>
              <a:t>19</a:t>
            </a:fld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38549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8212139" y="4317531"/>
            <a:ext cx="399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098" tIns="38098" rIns="38098" bIns="38098"/>
          <a:lstStyle/>
          <a:p>
            <a:pPr algn="l"/>
            <a:r>
              <a:rPr lang="en-US" sz="2000" dirty="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A</a:t>
            </a:r>
            <a:r>
              <a:rPr lang="en-US" sz="2000" baseline="-21000" dirty="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PV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in electron-</a:t>
            </a:r>
            <a:r>
              <a:rPr lang="en-US" sz="2000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 DIS 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100338"/>
            <a:ext cx="609282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4" y="3297239"/>
            <a:ext cx="46243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/>
          </p:cNvSpPr>
          <p:nvPr/>
        </p:nvSpPr>
        <p:spPr bwMode="auto">
          <a:xfrm>
            <a:off x="9951733" y="3039270"/>
            <a:ext cx="195263" cy="5159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2563"/>
                </a:moveTo>
                <a:lnTo>
                  <a:pt x="5400" y="125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63"/>
                </a:lnTo>
                <a:lnTo>
                  <a:pt x="21600" y="12563"/>
                </a:lnTo>
                <a:lnTo>
                  <a:pt x="10800" y="21600"/>
                </a:lnTo>
                <a:close/>
                <a:moveTo>
                  <a:pt x="0" y="12563"/>
                </a:moveTo>
              </a:path>
            </a:pathLst>
          </a:custGeom>
          <a:solidFill>
            <a:srgbClr val="A6C4DE"/>
          </a:solidFill>
          <a:ln w="9525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6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948238"/>
            <a:ext cx="6705600" cy="45466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/>
          </p:cNvSpPr>
          <p:nvPr/>
        </p:nvSpPr>
        <p:spPr bwMode="auto">
          <a:xfrm>
            <a:off x="330200" y="3733801"/>
            <a:ext cx="5524500" cy="14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5" bIns="0"/>
          <a:lstStyle/>
          <a:p>
            <a:pPr marL="203190" indent="-20319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Direct sensitivity to </a:t>
            </a:r>
            <a:r>
              <a:rPr lang="en-US" sz="2400" dirty="0" err="1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parton</a:t>
            </a: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-level CSV</a:t>
            </a:r>
          </a:p>
          <a:p>
            <a:pPr marL="203190" indent="-20319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Important implications for PDF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  <a:p>
            <a:pPr marL="203190" indent="-20319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 smtClean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xplanation </a:t>
            </a: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of the </a:t>
            </a:r>
            <a:r>
              <a:rPr lang="en-US" sz="2400" dirty="0" err="1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NuTeV</a:t>
            </a:r>
            <a:r>
              <a:rPr lang="en-US" sz="2400" dirty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anomaly?</a:t>
            </a:r>
            <a:endParaRPr lang="en-US" sz="2400" dirty="0">
              <a:solidFill>
                <a:srgbClr val="333399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7797800" y="5715000"/>
            <a:ext cx="4584700" cy="3014663"/>
            <a:chOff x="0" y="4"/>
            <a:chExt cx="2888" cy="1899"/>
          </a:xfrm>
        </p:grpSpPr>
        <p:pic>
          <p:nvPicPr>
            <p:cNvPr id="23562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" t="8418" r="6100" b="1910"/>
            <a:stretch>
              <a:fillRect/>
            </a:stretch>
          </p:blipFill>
          <p:spPr bwMode="auto">
            <a:xfrm>
              <a:off x="0" y="4"/>
              <a:ext cx="2888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2148" y="394"/>
              <a:ext cx="43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rgbClr val="F915FF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δd</a:t>
              </a:r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2286" y="1170"/>
              <a:ext cx="4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rgbClr val="00FF80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δu</a:t>
              </a: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01" y="21"/>
              <a:ext cx="217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bag model (solid) Radionov et al.</a:t>
              </a:r>
            </a:p>
            <a:p>
              <a:pPr algn="l"/>
              <a:r>
                <a:rPr lang="en-US" sz="18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QED splitting (dashed) Glueck et al.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2536" y="1682"/>
              <a:ext cx="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x</a:t>
              </a:r>
            </a:p>
          </p:txBody>
        </p:sp>
      </p:grpSp>
      <p:sp>
        <p:nvSpPr>
          <p:cNvPr id="23568" name="Rectangle 16"/>
          <p:cNvSpPr>
            <a:spLocks/>
          </p:cNvSpPr>
          <p:nvPr/>
        </p:nvSpPr>
        <p:spPr bwMode="auto">
          <a:xfrm>
            <a:off x="7086601" y="4767264"/>
            <a:ext cx="56515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Sensitivity will be enhanced if </a:t>
            </a:r>
            <a:r>
              <a:rPr lang="en-US" sz="24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u+d</a:t>
            </a:r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falls off more rapidly than </a:t>
            </a:r>
            <a:r>
              <a:rPr lang="en-US" sz="24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24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u-</a:t>
            </a:r>
            <a:r>
              <a:rPr lang="en-US" sz="24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24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d</a:t>
            </a:r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as </a:t>
            </a:r>
            <a:r>
              <a:rPr lang="en-US" sz="24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2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→</a:t>
            </a:r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1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7150100" y="8959851"/>
            <a:ext cx="5524500" cy="4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300"/>
              </a:spcBef>
            </a:pPr>
            <a:r>
              <a:rPr lang="en-US" sz="24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Significant effects are predicted at high </a:t>
            </a:r>
            <a:r>
              <a:rPr lang="en-US" sz="24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</a:p>
        </p:txBody>
      </p:sp>
      <p:sp>
        <p:nvSpPr>
          <p:cNvPr id="23570" name="Rectangle 18"/>
          <p:cNvSpPr>
            <a:spLocks/>
          </p:cNvSpPr>
          <p:nvPr/>
        </p:nvSpPr>
        <p:spPr bwMode="auto">
          <a:xfrm>
            <a:off x="3779839" y="5537200"/>
            <a:ext cx="2705099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 sensitivity</a:t>
            </a:r>
          </a:p>
        </p:txBody>
      </p:sp>
    </p:spTree>
    <p:extLst>
      <p:ext uri="{BB962C8B-B14F-4D97-AF65-F5344CB8AC3E}">
        <p14:creationId xmlns:p14="http://schemas.microsoft.com/office/powerpoint/2010/main" val="19333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4049" y="4474913"/>
            <a:ext cx="6231374" cy="49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60375" indent="-2333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Calibri" charset="0"/>
              <a:buAutoNum type="roman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Searches for new physics in NP and HEP and role of PVES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in general and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SoLID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in particular.</a:t>
            </a:r>
          </a:p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Calibri" charset="0"/>
              <a:buAutoNum type="roman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PVDIS and QCD 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lvl="1" defTabSz="914400" eaLnBrk="1" hangingPunct="1">
              <a:spcBef>
                <a:spcPct val="20000"/>
              </a:spcBef>
              <a:buClr>
                <a:srgbClr val="1F497D"/>
              </a:buClr>
              <a:buFont typeface="Calibri" charset="0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Charge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Symmetry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1F497D"/>
              </a:buClr>
              <a:buFont typeface="Calibri" charset="0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Higher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Twist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1F497D"/>
              </a:buClr>
              <a:buFont typeface="Calibri" charset="0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Other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Physics and Targets:  d</a:t>
            </a:r>
            <a:r>
              <a:rPr lang="en-US" sz="2800" baseline="-25000" dirty="0">
                <a:solidFill>
                  <a:srgbClr val="000000"/>
                </a:solidFill>
                <a:latin typeface="Calibri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u</a:t>
            </a:r>
            <a:r>
              <a:rPr lang="en-US" sz="2800" baseline="-25000" dirty="0" err="1">
                <a:solidFill>
                  <a:srgbClr val="000000"/>
                </a:solidFill>
                <a:latin typeface="Calibri" charset="0"/>
              </a:rPr>
              <a:t>v</a:t>
            </a:r>
            <a:r>
              <a:rPr lang="en-US" sz="2800" baseline="-25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Isoscaler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EMC effect</a:t>
            </a:r>
          </a:p>
          <a:p>
            <a:pPr marL="0" indent="0" defTabSz="914400" eaLnBrk="1" hangingPunct="1">
              <a:spcBef>
                <a:spcPct val="20000"/>
              </a:spcBef>
              <a:buClr>
                <a:srgbClr val="1F497D"/>
              </a:buClr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0" indent="0" defTabSz="914400" eaLnBrk="1" hangingPunct="1">
              <a:spcBef>
                <a:spcPct val="20000"/>
              </a:spcBef>
              <a:buClr>
                <a:srgbClr val="1F497D"/>
              </a:buClr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Wingdings" charset="0"/>
              <a:buNone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Wingdings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 charset="0"/>
              </a:rPr>
            </a:br>
            <a:endParaRPr lang="en-US" sz="180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8152626" y="2064610"/>
            <a:ext cx="4238448" cy="2773495"/>
            <a:chOff x="36513" y="-2505075"/>
            <a:chExt cx="9067800" cy="5934075"/>
          </a:xfrm>
        </p:grpSpPr>
        <p:pic>
          <p:nvPicPr>
            <p:cNvPr id="8" name="Picture 7" descr="C:\Users\reimer\Documents\tmp\New folder (2)\P1000855lef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-2505075"/>
              <a:ext cx="4533900" cy="593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reimer\Documents\tmp\New folder (2)\P10008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-2505075"/>
              <a:ext cx="4533900" cy="593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SoLID_setup_PVD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50" y="5590830"/>
            <a:ext cx="4818250" cy="3785768"/>
          </a:xfrm>
          <a:prstGeom prst="rect">
            <a:avLst/>
          </a:prstGeom>
        </p:spPr>
      </p:pic>
      <p:grpSp>
        <p:nvGrpSpPr>
          <p:cNvPr id="11" name="Group 170"/>
          <p:cNvGrpSpPr>
            <a:grpSpLocks/>
          </p:cNvGrpSpPr>
          <p:nvPr/>
        </p:nvGrpSpPr>
        <p:grpSpPr bwMode="auto">
          <a:xfrm>
            <a:off x="3112570" y="2453848"/>
            <a:ext cx="3762375" cy="1738312"/>
            <a:chOff x="4989754" y="828432"/>
            <a:chExt cx="3763477" cy="1738554"/>
          </a:xfrm>
        </p:grpSpPr>
        <p:grpSp>
          <p:nvGrpSpPr>
            <p:cNvPr id="12" name="Group 349"/>
            <p:cNvGrpSpPr>
              <a:grpSpLocks/>
            </p:cNvGrpSpPr>
            <p:nvPr/>
          </p:nvGrpSpPr>
          <p:grpSpPr bwMode="auto">
            <a:xfrm>
              <a:off x="5717133" y="1605502"/>
              <a:ext cx="1794128" cy="0"/>
              <a:chOff x="5717133" y="1605502"/>
              <a:chExt cx="1794128" cy="0"/>
            </a:xfrm>
          </p:grpSpPr>
          <p:sp>
            <p:nvSpPr>
              <p:cNvPr id="50" name="Line 166"/>
              <p:cNvSpPr>
                <a:spLocks noChangeAspect="1" noChangeShapeType="1"/>
              </p:cNvSpPr>
              <p:nvPr/>
            </p:nvSpPr>
            <p:spPr bwMode="auto">
              <a:xfrm>
                <a:off x="5717133" y="1605502"/>
                <a:ext cx="914197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6600071" y="1605502"/>
                <a:ext cx="911190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50"/>
            <p:cNvGrpSpPr>
              <a:grpSpLocks/>
            </p:cNvGrpSpPr>
            <p:nvPr/>
          </p:nvGrpSpPr>
          <p:grpSpPr bwMode="auto">
            <a:xfrm>
              <a:off x="7379467" y="828432"/>
              <a:ext cx="1373764" cy="504487"/>
              <a:chOff x="7340390" y="569486"/>
              <a:chExt cx="1831326" cy="677463"/>
            </a:xfrm>
          </p:grpSpPr>
          <p:sp>
            <p:nvSpPr>
              <p:cNvPr id="48" name="Line 169"/>
              <p:cNvSpPr>
                <a:spLocks noChangeAspect="1" noChangeShapeType="1"/>
              </p:cNvSpPr>
              <p:nvPr/>
            </p:nvSpPr>
            <p:spPr bwMode="auto">
              <a:xfrm rot="-2517512">
                <a:off x="7340390" y="1246949"/>
                <a:ext cx="1087773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70"/>
              <p:cNvSpPr>
                <a:spLocks noChangeAspect="1" noChangeShapeType="1"/>
              </p:cNvSpPr>
              <p:nvPr/>
            </p:nvSpPr>
            <p:spPr bwMode="auto">
              <a:xfrm rot="19082488" flipV="1">
                <a:off x="8087521" y="569486"/>
                <a:ext cx="1084195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71"/>
            <p:cNvGrpSpPr>
              <a:grpSpLocks noChangeAspect="1"/>
            </p:cNvGrpSpPr>
            <p:nvPr/>
          </p:nvGrpSpPr>
          <p:grpSpPr bwMode="auto">
            <a:xfrm rot="-1704486">
              <a:off x="7545258" y="1558546"/>
              <a:ext cx="285053" cy="804963"/>
              <a:chOff x="1252" y="2790"/>
              <a:chExt cx="109" cy="360"/>
            </a:xfrm>
          </p:grpSpPr>
          <p:grpSp>
            <p:nvGrpSpPr>
              <p:cNvPr id="20" name="Group 172"/>
              <p:cNvGrpSpPr>
                <a:grpSpLocks noChangeAspect="1"/>
              </p:cNvGrpSpPr>
              <p:nvPr/>
            </p:nvGrpSpPr>
            <p:grpSpPr bwMode="auto">
              <a:xfrm>
                <a:off x="1261" y="2790"/>
                <a:ext cx="100" cy="90"/>
                <a:chOff x="226" y="1825"/>
                <a:chExt cx="1151" cy="2290"/>
              </a:xfrm>
            </p:grpSpPr>
            <p:grpSp>
              <p:nvGrpSpPr>
                <p:cNvPr id="42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801" y="2970"/>
                  <a:ext cx="576" cy="1145"/>
                  <a:chOff x="801" y="2970"/>
                  <a:chExt cx="576" cy="1145"/>
                </a:xfrm>
              </p:grpSpPr>
              <p:sp>
                <p:nvSpPr>
                  <p:cNvPr id="46" name="Arc 174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47" name="Arc 17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43" name="Group 1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26" y="1825"/>
                  <a:ext cx="576" cy="1145"/>
                  <a:chOff x="801" y="2970"/>
                  <a:chExt cx="576" cy="1145"/>
                </a:xfrm>
              </p:grpSpPr>
              <p:sp>
                <p:nvSpPr>
                  <p:cNvPr id="44" name="Arc 177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45" name="Arc 17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21" name="Group 179"/>
              <p:cNvGrpSpPr>
                <a:grpSpLocks noChangeAspect="1"/>
              </p:cNvGrpSpPr>
              <p:nvPr/>
            </p:nvGrpSpPr>
            <p:grpSpPr bwMode="auto">
              <a:xfrm>
                <a:off x="1258" y="2880"/>
                <a:ext cx="100" cy="90"/>
                <a:chOff x="226" y="1825"/>
                <a:chExt cx="1151" cy="2290"/>
              </a:xfrm>
            </p:grpSpPr>
            <p:grpSp>
              <p:nvGrpSpPr>
                <p:cNvPr id="36" name="Group 180"/>
                <p:cNvGrpSpPr>
                  <a:grpSpLocks noChangeAspect="1"/>
                </p:cNvGrpSpPr>
                <p:nvPr/>
              </p:nvGrpSpPr>
              <p:grpSpPr bwMode="auto">
                <a:xfrm>
                  <a:off x="801" y="2970"/>
                  <a:ext cx="576" cy="1145"/>
                  <a:chOff x="801" y="2970"/>
                  <a:chExt cx="576" cy="1145"/>
                </a:xfrm>
              </p:grpSpPr>
              <p:sp>
                <p:nvSpPr>
                  <p:cNvPr id="40" name="Arc 181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41" name="Arc 18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37" name="Group 1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26" y="1825"/>
                  <a:ext cx="576" cy="1145"/>
                  <a:chOff x="801" y="2970"/>
                  <a:chExt cx="576" cy="1145"/>
                </a:xfrm>
              </p:grpSpPr>
              <p:sp>
                <p:nvSpPr>
                  <p:cNvPr id="38" name="Arc 184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39" name="Arc 18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22" name="Group 186"/>
              <p:cNvGrpSpPr>
                <a:grpSpLocks noChangeAspect="1"/>
              </p:cNvGrpSpPr>
              <p:nvPr/>
            </p:nvGrpSpPr>
            <p:grpSpPr bwMode="auto">
              <a:xfrm>
                <a:off x="1255" y="2970"/>
                <a:ext cx="100" cy="90"/>
                <a:chOff x="226" y="1825"/>
                <a:chExt cx="1151" cy="2290"/>
              </a:xfrm>
            </p:grpSpPr>
            <p:grpSp>
              <p:nvGrpSpPr>
                <p:cNvPr id="30" name="Group 187"/>
                <p:cNvGrpSpPr>
                  <a:grpSpLocks noChangeAspect="1"/>
                </p:cNvGrpSpPr>
                <p:nvPr/>
              </p:nvGrpSpPr>
              <p:grpSpPr bwMode="auto">
                <a:xfrm>
                  <a:off x="801" y="2970"/>
                  <a:ext cx="576" cy="1145"/>
                  <a:chOff x="801" y="2970"/>
                  <a:chExt cx="576" cy="1145"/>
                </a:xfrm>
              </p:grpSpPr>
              <p:sp>
                <p:nvSpPr>
                  <p:cNvPr id="34" name="Arc 188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35" name="Arc 18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31" name="Group 19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26" y="1825"/>
                  <a:ext cx="576" cy="1145"/>
                  <a:chOff x="801" y="2970"/>
                  <a:chExt cx="576" cy="1145"/>
                </a:xfrm>
              </p:grpSpPr>
              <p:sp>
                <p:nvSpPr>
                  <p:cNvPr id="32" name="Arc 191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33" name="Arc 19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23" name="Group 193"/>
              <p:cNvGrpSpPr>
                <a:grpSpLocks noChangeAspect="1"/>
              </p:cNvGrpSpPr>
              <p:nvPr/>
            </p:nvGrpSpPr>
            <p:grpSpPr bwMode="auto">
              <a:xfrm>
                <a:off x="1252" y="3060"/>
                <a:ext cx="100" cy="90"/>
                <a:chOff x="226" y="1825"/>
                <a:chExt cx="1151" cy="2290"/>
              </a:xfrm>
            </p:grpSpPr>
            <p:grpSp>
              <p:nvGrpSpPr>
                <p:cNvPr id="24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801" y="2970"/>
                  <a:ext cx="576" cy="1145"/>
                  <a:chOff x="801" y="2970"/>
                  <a:chExt cx="576" cy="1145"/>
                </a:xfrm>
              </p:grpSpPr>
              <p:sp>
                <p:nvSpPr>
                  <p:cNvPr id="28" name="Arc 195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29" name="Arc 19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25" name="Group 197"/>
                <p:cNvGrpSpPr>
                  <a:grpSpLocks noChangeAspect="1"/>
                </p:cNvGrpSpPr>
                <p:nvPr/>
              </p:nvGrpSpPr>
              <p:grpSpPr bwMode="auto">
                <a:xfrm flipH="1">
                  <a:off x="226" y="1825"/>
                  <a:ext cx="576" cy="1145"/>
                  <a:chOff x="801" y="2970"/>
                  <a:chExt cx="576" cy="1145"/>
                </a:xfrm>
              </p:grpSpPr>
              <p:sp>
                <p:nvSpPr>
                  <p:cNvPr id="26" name="Arc 198"/>
                  <p:cNvSpPr>
                    <a:spLocks noChangeAspect="1"/>
                  </p:cNvSpPr>
                  <p:nvPr/>
                </p:nvSpPr>
                <p:spPr bwMode="auto">
                  <a:xfrm>
                    <a:off x="801" y="2970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27" name="Arc 19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801" y="3539"/>
                    <a:ext cx="576" cy="5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</p:grpSp>
        <p:sp>
          <p:nvSpPr>
            <p:cNvPr id="15" name="Oval 200"/>
            <p:cNvSpPr>
              <a:spLocks noChangeAspect="1" noChangeArrowheads="1"/>
            </p:cNvSpPr>
            <p:nvPr/>
          </p:nvSpPr>
          <p:spPr bwMode="auto">
            <a:xfrm>
              <a:off x="7788468" y="2323261"/>
              <a:ext cx="251056" cy="243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Text Box 201"/>
            <p:cNvSpPr txBox="1">
              <a:spLocks noChangeAspect="1" noChangeArrowheads="1"/>
            </p:cNvSpPr>
            <p:nvPr/>
          </p:nvSpPr>
          <p:spPr bwMode="auto">
            <a:xfrm>
              <a:off x="6351710" y="1634635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e</a:t>
              </a:r>
              <a:r>
                <a:rPr lang="en-US" sz="2000" baseline="30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-</a:t>
              </a:r>
              <a:endParaRPr lang="en-US" sz="2000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" name="Text Box 202"/>
            <p:cNvSpPr txBox="1">
              <a:spLocks noChangeAspect="1" noChangeArrowheads="1"/>
            </p:cNvSpPr>
            <p:nvPr/>
          </p:nvSpPr>
          <p:spPr bwMode="auto">
            <a:xfrm>
              <a:off x="7563705" y="853953"/>
              <a:ext cx="3540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e</a:t>
              </a:r>
              <a:r>
                <a:rPr lang="en-US" sz="2000" baseline="30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-</a:t>
              </a:r>
              <a:endParaRPr lang="en-US" sz="200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8" name="Text Box 203"/>
            <p:cNvSpPr txBox="1">
              <a:spLocks noChangeAspect="1" noChangeArrowheads="1"/>
            </p:cNvSpPr>
            <p:nvPr/>
          </p:nvSpPr>
          <p:spPr bwMode="auto">
            <a:xfrm>
              <a:off x="7711831" y="1628164"/>
              <a:ext cx="65405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CC"/>
                  </a:solidFill>
                  <a:latin typeface="Symbol" charset="0"/>
                  <a:cs typeface="Times New Roman" charset="0"/>
                  <a:sym typeface="Symbol" charset="0"/>
                </a:rPr>
                <a:t></a:t>
              </a:r>
              <a:r>
                <a:rPr lang="en-US" sz="2000">
                  <a:latin typeface="Symbol" charset="0"/>
                  <a:cs typeface="Times New Roman" charset="0"/>
                </a:rPr>
                <a:t>,</a:t>
              </a:r>
              <a:r>
                <a:rPr lang="en-US" sz="2000">
                  <a:latin typeface="Times New Roman" charset="0"/>
                  <a:cs typeface="Times New Roman" charset="0"/>
                </a:rPr>
                <a:t> </a:t>
              </a:r>
              <a:r>
                <a:rPr lang="en-US" sz="2000">
                  <a:solidFill>
                    <a:srgbClr val="ED1C24"/>
                  </a:solidFill>
                  <a:latin typeface="Times New Roman" charset="0"/>
                  <a:cs typeface="Times New Roman" charset="0"/>
                </a:rPr>
                <a:t>Z</a:t>
              </a:r>
              <a:r>
                <a:rPr lang="en-US" sz="2000" baseline="30000">
                  <a:solidFill>
                    <a:srgbClr val="ED1C24"/>
                  </a:solidFill>
                  <a:latin typeface="Times New Roman" charset="0"/>
                  <a:cs typeface="Times New Roman" charset="0"/>
                </a:rPr>
                <a:t>0</a:t>
              </a:r>
              <a:endParaRPr lang="el-GR" sz="2000">
                <a:solidFill>
                  <a:srgbClr val="ED1C24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" name="Text Box 204"/>
            <p:cNvSpPr txBox="1">
              <a:spLocks noChangeAspect="1" noChangeArrowheads="1"/>
            </p:cNvSpPr>
            <p:nvPr/>
          </p:nvSpPr>
          <p:spPr bwMode="auto">
            <a:xfrm>
              <a:off x="4989754" y="1888885"/>
              <a:ext cx="24018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Longitudinally polarized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293102" y="5016633"/>
            <a:ext cx="128267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Credit: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P. Reimer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4550" y="5590830"/>
            <a:ext cx="28909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SoLID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Spectrometer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3777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8162" y="119620"/>
            <a:ext cx="11704320" cy="1253569"/>
          </a:xfrm>
          <a:ln/>
        </p:spPr>
        <p:txBody>
          <a:bodyPr/>
          <a:lstStyle/>
          <a:p>
            <a:r>
              <a:rPr lang="en-US" dirty="0"/>
              <a:t>A Special HT Effect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5738" y="9347200"/>
            <a:ext cx="333324" cy="369332"/>
          </a:xfrm>
        </p:spPr>
        <p:txBody>
          <a:bodyPr/>
          <a:lstStyle/>
          <a:p>
            <a:fld id="{6F221F5A-365A-4942-8271-E1DB6B52DC8C}" type="slidenum">
              <a:rPr lang="en-US"/>
              <a:pPr/>
              <a:t>20</a:t>
            </a:fld>
            <a:endParaRPr lang="en-US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949950"/>
            <a:ext cx="9537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7966076" y="5306446"/>
            <a:ext cx="3559927" cy="4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Zero in quark-</a:t>
            </a:r>
            <a:r>
              <a:rPr lang="en-US" sz="2400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parton</a:t>
            </a:r>
            <a:r>
              <a:rPr lang="en-US" sz="2400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model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827821" y="5395659"/>
            <a:ext cx="6032501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098" tIns="38098" rIns="38098" bIns="38098"/>
          <a:lstStyle/>
          <a:p>
            <a:r>
              <a:rPr lang="en-US" sz="2400" dirty="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Higher-Twist valence</a:t>
            </a:r>
            <a:r>
              <a:rPr lang="en-US" sz="2400" dirty="0">
                <a:solidFill>
                  <a:srgbClr val="40404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quark-quark correlation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756400" y="5734050"/>
            <a:ext cx="558800" cy="292100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825501" y="3396626"/>
            <a:ext cx="2905600" cy="82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r>
              <a:rPr lang="en-US" sz="2400" dirty="0" err="1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Isospin</a:t>
            </a:r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decomposition</a:t>
            </a:r>
          </a:p>
          <a:p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before using PDF</a:t>
            </a:r>
            <a:r>
              <a:rPr lang="ja-JP" altLang="en-US" sz="2400" dirty="0">
                <a:solidFill>
                  <a:srgbClr val="002D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7162801" y="8813801"/>
            <a:ext cx="3878310" cy="4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pPr algn="l"/>
            <a:r>
              <a:rPr lang="en-US" sz="24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Use ν data for small b(x) term.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266701" y="2174875"/>
            <a:ext cx="3485679" cy="10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5" bIns="0">
            <a:spAutoFit/>
          </a:bodyPr>
          <a:lstStyle/>
          <a:p>
            <a:pPr marL="57147"/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following the approach of  </a:t>
            </a:r>
          </a:p>
          <a:p>
            <a:pPr marL="57147"/>
            <a:r>
              <a:rPr lang="en-US" sz="2100" dirty="0" err="1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Bjorken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PRD 18, 3239 (78), </a:t>
            </a:r>
          </a:p>
          <a:p>
            <a:pPr marL="57147"/>
            <a:r>
              <a:rPr lang="en-US" sz="2100" dirty="0" err="1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Wolfenstein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NPB146, 477 (78)</a:t>
            </a:r>
          </a:p>
        </p:txBody>
      </p:sp>
      <p:pic>
        <p:nvPicPr>
          <p:cNvPr id="245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18" y="3121364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174875"/>
            <a:ext cx="6286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/>
          </p:cNvSpPr>
          <p:nvPr/>
        </p:nvSpPr>
        <p:spPr bwMode="auto">
          <a:xfrm>
            <a:off x="419101" y="1282700"/>
            <a:ext cx="12166601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5" bIns="0"/>
          <a:lstStyle/>
          <a:p>
            <a:pPr marL="57147"/>
            <a:r>
              <a:rPr lang="en-US" sz="2400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 observation of Higher Twist in PV-DIS would be exciting direct evidence for </a:t>
            </a:r>
            <a:r>
              <a:rPr lang="en-US" sz="2400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diquarks</a:t>
            </a:r>
            <a:endParaRPr lang="en-US" sz="2400" dirty="0">
              <a:solidFill>
                <a:srgbClr val="0000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458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61517"/>
          <a:stretch>
            <a:fillRect/>
          </a:stretch>
        </p:blipFill>
        <p:spPr bwMode="auto">
          <a:xfrm>
            <a:off x="1206500" y="6604000"/>
            <a:ext cx="4114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6451600" y="6789749"/>
            <a:ext cx="5778500" cy="13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7" bIns="0"/>
          <a:lstStyle/>
          <a:p>
            <a:pPr marL="39686"/>
            <a:r>
              <a:rPr lang="en-US" sz="2400" dirty="0">
                <a:solidFill>
                  <a:srgbClr val="00000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(c) type diagram is the only operator that can contribute to a(x) higher twist: theoretically very interesting!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7264400" y="8166100"/>
            <a:ext cx="3318578" cy="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6"/>
            <a:r>
              <a:rPr lang="en-US" sz="24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σ</a:t>
            </a:r>
            <a:r>
              <a:rPr lang="en-US" sz="2400" baseline="-60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</a:t>
            </a:r>
            <a:r>
              <a:rPr lang="en-US" sz="24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 contributions cancel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3429001" y="9123109"/>
            <a:ext cx="189229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7" bIns="0"/>
          <a:lstStyle/>
          <a:p>
            <a:pPr marL="39686"/>
            <a:r>
              <a:rPr lang="en-US" sz="1100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Castorina</a:t>
            </a:r>
            <a:r>
              <a:rPr lang="en-US" sz="1100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&amp; Mulders, </a:t>
            </a:r>
            <a:r>
              <a:rPr lang="ja-JP" altLang="en-US" sz="1100" i="1" dirty="0">
                <a:solidFill>
                  <a:srgbClr val="00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‘</a:t>
            </a:r>
            <a:r>
              <a:rPr lang="en-US" sz="1100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84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324350"/>
            <a:ext cx="27193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1" y="4184649"/>
            <a:ext cx="3824289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480946"/>
            <a:ext cx="3670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a1proj.png"/>
          <p:cNvPicPr/>
          <p:nvPr/>
        </p:nvPicPr>
        <p:blipFill>
          <a:blip r:embed="rId2">
            <a:extLst/>
          </a:blip>
          <a:srcRect r="7829"/>
          <a:stretch>
            <a:fillRect/>
          </a:stretch>
        </p:blipFill>
        <p:spPr>
          <a:xfrm>
            <a:off x="7393803" y="5538035"/>
            <a:ext cx="5408518" cy="3974073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Shape 936"/>
          <p:cNvSpPr/>
          <p:nvPr/>
        </p:nvSpPr>
        <p:spPr>
          <a:xfrm>
            <a:off x="8228680" y="8522630"/>
            <a:ext cx="666041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400" b="1"/>
              <a:t>Unique opportunity with SOLID</a:t>
            </a:r>
          </a:p>
        </p:txBody>
      </p:sp>
      <p:sp>
        <p:nvSpPr>
          <p:cNvPr id="937" name="Shape 937"/>
          <p:cNvSpPr/>
          <p:nvPr/>
        </p:nvSpPr>
        <p:spPr>
          <a:xfrm>
            <a:off x="8915172" y="6857193"/>
            <a:ext cx="2769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rPr dirty="0"/>
              <a:t>Example Model Prediction</a:t>
            </a:r>
          </a:p>
        </p:txBody>
      </p:sp>
      <p:sp>
        <p:nvSpPr>
          <p:cNvPr id="938" name="Shape 938"/>
          <p:cNvSpPr/>
          <p:nvPr/>
        </p:nvSpPr>
        <p:spPr>
          <a:xfrm>
            <a:off x="9237354" y="7902417"/>
            <a:ext cx="302433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2 month run with </a:t>
            </a:r>
            <a:r>
              <a:rPr baseline="31999"/>
              <a:t>48</a:t>
            </a:r>
            <a:r>
              <a:t>Ca Target</a:t>
            </a:r>
          </a:p>
        </p:txBody>
      </p:sp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baseline="31999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48</a:t>
            </a: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Ca PVDIS</a:t>
            </a:r>
          </a:p>
        </p:txBody>
      </p:sp>
      <p:sp>
        <p:nvSpPr>
          <p:cNvPr id="941" name="Shape 941"/>
          <p:cNvSpPr/>
          <p:nvPr/>
        </p:nvSpPr>
        <p:spPr>
          <a:xfrm>
            <a:off x="380144" y="3187348"/>
            <a:ext cx="12090634" cy="1069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0690" marR="57799" lvl="1" indent="-400050" defTabSz="1295400">
              <a:spcBef>
                <a:spcPts val="1200"/>
              </a:spcBef>
              <a:buSzPct val="100000"/>
              <a:buChar char="•"/>
              <a:defRPr sz="1800"/>
            </a:pPr>
            <a:r>
              <a:rPr sz="2800" b="1" dirty="0">
                <a:solidFill>
                  <a:srgbClr val="61177C"/>
                </a:solidFill>
                <a:uFill>
                  <a:solidFill>
                    <a:srgbClr val="AA7942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new insight into medium modification of quark distributions </a:t>
            </a:r>
          </a:p>
        </p:txBody>
      </p:sp>
      <p:sp>
        <p:nvSpPr>
          <p:cNvPr id="942" name="Shape 942"/>
          <p:cNvSpPr/>
          <p:nvPr/>
        </p:nvSpPr>
        <p:spPr>
          <a:xfrm>
            <a:off x="4046241" y="224159"/>
            <a:ext cx="508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def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i="0">
                <a:uFillTx/>
              </a:defRPr>
            </a:pPr>
            <a:r>
              <a:rPr sz="2400" i="1">
                <a:uFill>
                  <a:solidFill/>
                </a:uFill>
              </a:rPr>
              <a:t>Cloet, Bentz, Thomas, arXiv 0901.3559</a:t>
            </a:r>
          </a:p>
        </p:txBody>
      </p:sp>
      <p:sp>
        <p:nvSpPr>
          <p:cNvPr id="943" name="Shape 943"/>
          <p:cNvSpPr/>
          <p:nvPr/>
        </p:nvSpPr>
        <p:spPr>
          <a:xfrm>
            <a:off x="1100885" y="1744854"/>
            <a:ext cx="10970711" cy="1962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83540" marR="57799" lvl="1" indent="-342900" defTabSz="1295400">
              <a:spcBef>
                <a:spcPts val="1200"/>
              </a:spcBef>
              <a:buSzPct val="100000"/>
              <a:buChar char="•"/>
              <a:defRPr sz="1800"/>
            </a:pPr>
            <a:r>
              <a:rPr sz="2400" b="1" dirty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Neutron or proton excess in nuclei leads to a isovector-vector mean field (ρ exchange</a:t>
            </a:r>
            <a:r>
              <a:rPr sz="2400" b="1" dirty="0" smtClean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)</a:t>
            </a:r>
            <a:r>
              <a:rPr lang="en-US" sz="2400" b="1" dirty="0" smtClean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: </a:t>
            </a:r>
            <a:r>
              <a:rPr sz="2400" b="1" dirty="0" smtClean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shifts </a:t>
            </a:r>
            <a:r>
              <a:rPr sz="2400" b="1" dirty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quark distributions: “apparent” charge symmetry violation </a:t>
            </a:r>
          </a:p>
          <a:p>
            <a:pPr marL="383540" marR="57799" lvl="1" indent="-342900" defTabSz="1295400">
              <a:spcBef>
                <a:spcPts val="1200"/>
              </a:spcBef>
              <a:buSzPct val="100000"/>
              <a:buChar char="•"/>
              <a:defRPr sz="1800"/>
            </a:pPr>
            <a:r>
              <a:rPr sz="2400" b="1" dirty="0">
                <a:solidFill>
                  <a:srgbClr val="0042AA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Isovector</a:t>
            </a:r>
            <a:r>
              <a:rPr sz="2400" b="1" dirty="0">
                <a:solidFill>
                  <a:srgbClr val="B51A00"/>
                </a:solidFill>
                <a:uFill>
                  <a:solidFill>
                    <a:srgbClr val="AA794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 EMC effect: explain additional 2/3 of NuTeV anomaly</a:t>
            </a:r>
          </a:p>
        </p:txBody>
      </p:sp>
      <p:sp>
        <p:nvSpPr>
          <p:cNvPr id="944" name="Shape 944"/>
          <p:cNvSpPr/>
          <p:nvPr/>
        </p:nvSpPr>
        <p:spPr>
          <a:xfrm>
            <a:off x="2323132" y="1374854"/>
            <a:ext cx="83585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600" b="1" i="1">
                <a:solidFill>
                  <a:srgbClr val="6C696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6C6963"/>
                </a:solidFill>
              </a:rPr>
              <a:t>Consider PVDIS on a heavy nucleus</a:t>
            </a:r>
          </a:p>
        </p:txBody>
      </p:sp>
      <p:pic>
        <p:nvPicPr>
          <p:cNvPr id="94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558" y="4240465"/>
            <a:ext cx="5643150" cy="897558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Shape 946"/>
          <p:cNvSpPr/>
          <p:nvPr/>
        </p:nvSpPr>
        <p:spPr>
          <a:xfrm>
            <a:off x="6093511" y="4201945"/>
            <a:ext cx="666041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400" b="1"/>
              <a:t>Great leverage for a clean isospin decomposition of the EMC effect in an inclusive measurement</a:t>
            </a:r>
          </a:p>
        </p:txBody>
      </p:sp>
      <p:sp>
        <p:nvSpPr>
          <p:cNvPr id="947" name="Shape 947"/>
          <p:cNvSpPr/>
          <p:nvPr/>
        </p:nvSpPr>
        <p:spPr>
          <a:xfrm>
            <a:off x="192756" y="5361046"/>
            <a:ext cx="7671493" cy="405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lvl="0" indent="-228600">
              <a:buSzPct val="100000"/>
              <a:buChar char="•"/>
              <a:defRPr sz="1800"/>
            </a:pPr>
            <a:r>
              <a:rPr sz="2400" b="1" i="1">
                <a:latin typeface="Bookman Old Style Bold"/>
                <a:ea typeface="Bookman Old Style Bold"/>
                <a:cs typeface="Bookman Old Style Bold"/>
                <a:sym typeface="Bookman Old Style Bold"/>
              </a:rPr>
              <a:t>Flavor separation: clean data sparse to date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400" b="1" i="1">
                <a:latin typeface="Bookman Old Style Bold"/>
                <a:ea typeface="Bookman Old Style Bold"/>
                <a:cs typeface="Bookman Old Style Bold"/>
                <a:sym typeface="Bookman Old Style Bold"/>
              </a:rPr>
              <a:t>With hadrons in the initial or final state, small effects are difficult to disentangle (theoretically and experimentally)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2400" b="1" i="1">
                <a:solidFill>
                  <a:srgbClr val="0042AA"/>
                </a:solidFill>
                <a:latin typeface="Bookman Old Style Bold"/>
                <a:ea typeface="Bookman Old Style Bold"/>
                <a:cs typeface="Bookman Old Style Bold"/>
                <a:sym typeface="Bookman Old Style Bold"/>
              </a:rPr>
              <a:t>Precise isotope cross-section ratios in purely electromagnetic electron scattering: MUCH reduced sensitivity to the isovector combination; potentially see small effects to discriminate models </a:t>
            </a:r>
          </a:p>
          <a:p>
            <a:pPr marL="457200" lvl="1" indent="-228600">
              <a:buSzPct val="100000"/>
              <a:buChar char="•"/>
              <a:defRPr sz="1800"/>
            </a:pPr>
            <a:r>
              <a:rPr sz="2100" b="1" i="1">
                <a:solidFill>
                  <a:srgbClr val="0042AA"/>
                </a:solidFill>
                <a:latin typeface="Bookman Old Style Bold"/>
                <a:ea typeface="Bookman Old Style Bold"/>
                <a:cs typeface="Bookman Old Style Bold"/>
                <a:sym typeface="Bookman Old Style Bold"/>
              </a:rPr>
              <a:t>a flavor decomposition of medium modifications is extremely challenging</a:t>
            </a:r>
          </a:p>
        </p:txBody>
      </p:sp>
      <p:sp>
        <p:nvSpPr>
          <p:cNvPr id="948" name="Shape 948"/>
          <p:cNvSpPr/>
          <p:nvPr/>
        </p:nvSpPr>
        <p:spPr>
          <a:xfrm>
            <a:off x="10840187" y="7132238"/>
            <a:ext cx="274911" cy="274911"/>
          </a:xfrm>
          <a:prstGeom prst="line">
            <a:avLst/>
          </a:prstGeom>
          <a:ln w="12700">
            <a:solidFill>
              <a:srgbClr val="A49E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Proton PVDIS: d/u at high x</a:t>
            </a:r>
          </a:p>
        </p:txBody>
      </p:sp>
      <p:sp>
        <p:nvSpPr>
          <p:cNvPr id="922" name="Shape 922"/>
          <p:cNvSpPr/>
          <p:nvPr/>
        </p:nvSpPr>
        <p:spPr>
          <a:xfrm>
            <a:off x="6337300" y="9486900"/>
            <a:ext cx="342900" cy="355600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FFFFFF">
                <a:alpha val="9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C6963"/>
                </a:solidFill>
              </a:rPr>
              <a:t>￼</a:t>
            </a:r>
          </a:p>
        </p:txBody>
      </p:sp>
      <p:pic>
        <p:nvPicPr>
          <p:cNvPr id="923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7441" y="2995623"/>
            <a:ext cx="4363456" cy="1130047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Shape 924"/>
          <p:cNvSpPr/>
          <p:nvPr/>
        </p:nvSpPr>
        <p:spPr>
          <a:xfrm>
            <a:off x="10102325" y="1764275"/>
            <a:ext cx="11597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942193"/>
              </a:buClr>
              <a:buFont typeface="Times Roman"/>
              <a:defRPr sz="28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SU(6):</a:t>
            </a:r>
          </a:p>
        </p:txBody>
      </p:sp>
      <p:sp>
        <p:nvSpPr>
          <p:cNvPr id="925" name="Shape 925"/>
          <p:cNvSpPr/>
          <p:nvPr/>
        </p:nvSpPr>
        <p:spPr>
          <a:xfrm>
            <a:off x="11396314" y="1764275"/>
            <a:ext cx="13034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942193"/>
              </a:buClr>
              <a:buFont typeface="Times Roman"/>
              <a:defRPr sz="28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d/u~1/2</a:t>
            </a:r>
          </a:p>
        </p:txBody>
      </p:sp>
      <p:sp>
        <p:nvSpPr>
          <p:cNvPr id="926" name="Shape 926"/>
          <p:cNvSpPr/>
          <p:nvPr/>
        </p:nvSpPr>
        <p:spPr>
          <a:xfrm>
            <a:off x="8940801" y="2202425"/>
            <a:ext cx="247360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009700"/>
              </a:buClr>
              <a:buFont typeface="Times Roman"/>
              <a:defRPr sz="2800" b="1" i="1">
                <a:solidFill>
                  <a:srgbClr val="38571A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38571A"/>
                </a:solidFill>
                <a:uFill>
                  <a:solidFill>
                    <a:srgbClr val="009700"/>
                  </a:solidFill>
                </a:uFill>
              </a:rPr>
              <a:t>Broken SU(6):</a:t>
            </a:r>
          </a:p>
        </p:txBody>
      </p:sp>
      <p:sp>
        <p:nvSpPr>
          <p:cNvPr id="927" name="Shape 927"/>
          <p:cNvSpPr/>
          <p:nvPr/>
        </p:nvSpPr>
        <p:spPr>
          <a:xfrm>
            <a:off x="11512025" y="2196075"/>
            <a:ext cx="10268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009700"/>
              </a:buClr>
              <a:buFont typeface="Times Roman"/>
              <a:defRPr sz="2800" b="1" i="1">
                <a:solidFill>
                  <a:srgbClr val="38571A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38571A"/>
                </a:solidFill>
                <a:uFill>
                  <a:solidFill>
                    <a:srgbClr val="009700"/>
                  </a:solidFill>
                </a:uFill>
              </a:rPr>
              <a:t>d/u~0</a:t>
            </a:r>
          </a:p>
        </p:txBody>
      </p:sp>
      <p:sp>
        <p:nvSpPr>
          <p:cNvPr id="928" name="Shape 928"/>
          <p:cNvSpPr/>
          <p:nvPr/>
        </p:nvSpPr>
        <p:spPr>
          <a:xfrm>
            <a:off x="8260825" y="2640575"/>
            <a:ext cx="294744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7C4500"/>
              </a:buClr>
              <a:buFont typeface="Times Roman"/>
              <a:defRPr sz="2800" b="1" i="1">
                <a:solidFill>
                  <a:srgbClr val="7C4500"/>
                </a:solidFill>
                <a:uFill>
                  <a:solidFill>
                    <a:srgbClr val="7C45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7C4500"/>
                </a:solidFill>
                <a:uFill>
                  <a:solidFill>
                    <a:srgbClr val="7C4500"/>
                  </a:solidFill>
                </a:uFill>
              </a:rPr>
              <a:t>Perturbative QCD:</a:t>
            </a:r>
          </a:p>
        </p:txBody>
      </p:sp>
      <p:sp>
        <p:nvSpPr>
          <p:cNvPr id="929" name="Shape 929"/>
          <p:cNvSpPr/>
          <p:nvPr/>
        </p:nvSpPr>
        <p:spPr>
          <a:xfrm>
            <a:off x="11396314" y="2640575"/>
            <a:ext cx="13034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7C4500"/>
              </a:buClr>
              <a:buFont typeface="Times Roman"/>
              <a:defRPr sz="2800" b="1" i="1">
                <a:solidFill>
                  <a:srgbClr val="7C4500"/>
                </a:solidFill>
                <a:uFill>
                  <a:solidFill>
                    <a:srgbClr val="7C45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7C4500"/>
                </a:solidFill>
                <a:uFill>
                  <a:solidFill>
                    <a:srgbClr val="7C4500"/>
                  </a:solidFill>
                </a:uFill>
              </a:rPr>
              <a:t>d/u~1/5</a:t>
            </a:r>
          </a:p>
        </p:txBody>
      </p:sp>
      <p:pic>
        <p:nvPicPr>
          <p:cNvPr id="930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892" y="2120900"/>
            <a:ext cx="4725566" cy="10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Shape 931"/>
          <p:cNvSpPr/>
          <p:nvPr/>
        </p:nvSpPr>
        <p:spPr>
          <a:xfrm>
            <a:off x="3375296" y="1520312"/>
            <a:ext cx="62542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9700"/>
              </a:buClr>
              <a:buFont typeface="Helvetica"/>
              <a:defRPr sz="2800" b="1" i="1">
                <a:solidFill>
                  <a:srgbClr val="006D8F"/>
                </a:solidFill>
                <a:uFill>
                  <a:solidFill>
                    <a:srgbClr val="009700"/>
                  </a:solidFill>
                </a:u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006D8F"/>
                </a:solidFill>
                <a:uFill>
                  <a:solidFill>
                    <a:srgbClr val="009700"/>
                  </a:solidFill>
                </a:uFill>
              </a:rPr>
              <a:t>(high power liquid hydrogen target)</a:t>
            </a:r>
          </a:p>
        </p:txBody>
      </p:sp>
      <p:sp>
        <p:nvSpPr>
          <p:cNvPr id="932" name="Shape 932"/>
          <p:cNvSpPr/>
          <p:nvPr/>
        </p:nvSpPr>
        <p:spPr>
          <a:xfrm>
            <a:off x="2948878" y="127793"/>
            <a:ext cx="71070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defTabSz="1295400">
              <a:buClr>
                <a:srgbClr val="942193"/>
              </a:buClr>
              <a:buFont typeface="Times Roman"/>
              <a:defRPr sz="34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34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Longstanding issue in proton structure</a:t>
            </a:r>
          </a:p>
        </p:txBody>
      </p:sp>
      <p:pic>
        <p:nvPicPr>
          <p:cNvPr id="933" name="doveruseamu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569" y="4162757"/>
            <a:ext cx="12323662" cy="51088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47" y="325121"/>
            <a:ext cx="12571307" cy="9531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Coherent Program of PVDIS Study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5738" y="9347200"/>
            <a:ext cx="333324" cy="369332"/>
          </a:xfrm>
          <a:noFill/>
        </p:spPr>
        <p:txBody>
          <a:bodyPr/>
          <a:lstStyle/>
          <a:p>
            <a:fld id="{C8C0713C-BEBD-4EBB-9815-030D79071FF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428915" y="1272183"/>
            <a:ext cx="1148757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dirty="0">
                <a:solidFill>
                  <a:srgbClr val="000000"/>
                </a:solidFill>
                <a:ea typeface="ＭＳ Ｐゴシック" pitchFamily="1" charset="-128"/>
              </a:rPr>
              <a:t>Strategy: requires precise kinematics and broad range</a:t>
            </a: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8693"/>
              </p:ext>
            </p:extLst>
          </p:nvPr>
        </p:nvGraphicFramePr>
        <p:xfrm>
          <a:off x="3576319" y="3119102"/>
          <a:ext cx="6798118" cy="2163629"/>
        </p:xfrm>
        <a:graphic>
          <a:graphicData uri="http://schemas.openxmlformats.org/drawingml/2006/table">
            <a:tbl>
              <a:tblPr/>
              <a:tblGrid>
                <a:gridCol w="3021386"/>
                <a:gridCol w="1369550"/>
                <a:gridCol w="1148271"/>
                <a:gridCol w="1258911"/>
              </a:tblGrid>
              <a:tr h="520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x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Q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2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New Physics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none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20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CSV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8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Higher Twist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large?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large</a:t>
                      </a:r>
                    </a:p>
                  </a:txBody>
                  <a:tcPr marL="130048" marR="130048" marT="65024" marB="6502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228" name="Text Box 33"/>
          <p:cNvSpPr txBox="1">
            <a:spLocks noChangeArrowheads="1"/>
          </p:cNvSpPr>
          <p:nvPr/>
        </p:nvSpPr>
        <p:spPr bwMode="auto">
          <a:xfrm>
            <a:off x="793668" y="8152202"/>
            <a:ext cx="2322641" cy="6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ea typeface="ＭＳ Ｐゴシック" pitchFamily="1" charset="-128"/>
              </a:rPr>
              <a:t>Fit data to: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6747" y="5264442"/>
            <a:ext cx="1131607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marL="241579" indent="-241579" algn="l" defTabSz="1300460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Measure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narrow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bins of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x, Q</a:t>
            </a:r>
            <a:r>
              <a:rPr lang="en-US" sz="2800" i="1" baseline="30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0.5%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precision</a:t>
            </a:r>
          </a:p>
          <a:p>
            <a:pPr marL="241579" indent="-241579" algn="l" defTabSz="1300460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Cover broad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2800" i="1" baseline="30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range for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[0.3,0.6]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constrain HT</a:t>
            </a:r>
          </a:p>
          <a:p>
            <a:pPr marL="241579" indent="-241579" algn="l" defTabSz="1300460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Search for CSV with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dependence of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at high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</a:t>
            </a:r>
          </a:p>
          <a:p>
            <a:pPr marL="241579" indent="-241579" algn="l" defTabSz="1300460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 &gt; 0.4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high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2800" i="1" baseline="30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measure a combination of the </a:t>
            </a:r>
            <a:r>
              <a:rPr lang="en-US" sz="28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800" i="1" baseline="-25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iq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’s</a:t>
            </a:r>
          </a:p>
          <a:p>
            <a:pPr marL="241579" indent="-241579" algn="l" defTabSz="1300460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73" y="7795559"/>
            <a:ext cx="8339187" cy="1356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168" y="2310409"/>
            <a:ext cx="801853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Kinematic </a:t>
            </a:r>
            <a:r>
              <a:rPr lang="en-US" sz="3400" dirty="0">
                <a:solidFill>
                  <a:srgbClr val="FF0000"/>
                </a:solidFill>
              </a:rPr>
              <a:t>dependence of physics topics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018" y="314181"/>
            <a:ext cx="11704320" cy="134337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Error Budget (%) and Running </a:t>
            </a:r>
            <a:r>
              <a:rPr lang="en-US" sz="5400" dirty="0"/>
              <a:t>time</a:t>
            </a:r>
          </a:p>
        </p:txBody>
      </p:sp>
      <p:graphicFrame>
        <p:nvGraphicFramePr>
          <p:cNvPr id="412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00848"/>
              </p:ext>
            </p:extLst>
          </p:nvPr>
        </p:nvGraphicFramePr>
        <p:xfrm>
          <a:off x="3536687" y="7005720"/>
          <a:ext cx="5783420" cy="1589783"/>
        </p:xfrm>
        <a:graphic>
          <a:graphicData uri="http://schemas.openxmlformats.org/drawingml/2006/table">
            <a:tbl>
              <a:tblPr/>
              <a:tblGrid>
                <a:gridCol w="2082031"/>
                <a:gridCol w="809679"/>
                <a:gridCol w="903660"/>
                <a:gridCol w="992820"/>
                <a:gridCol w="995230"/>
              </a:tblGrid>
              <a:tr h="1589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Energy(GeV)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Days(LD2)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Days(LH2)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4114248" y="6210829"/>
            <a:ext cx="54186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02470" y="8712875"/>
            <a:ext cx="484357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008000"/>
                </a:solidFill>
              </a:rPr>
              <a:t>180 Days are Approved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3EE0221E-B74D-234E-B6B3-48DA9B58AC0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48940"/>
              </p:ext>
            </p:extLst>
          </p:nvPr>
        </p:nvGraphicFramePr>
        <p:xfrm>
          <a:off x="2539733" y="2055003"/>
          <a:ext cx="8957100" cy="4155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550"/>
                <a:gridCol w="4478550"/>
              </a:tblGrid>
              <a:tr h="579836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Total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0.6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  <a:tr h="579836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Polarimetry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0.4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  <a:tr h="579836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Q2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0.2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  <a:tr h="781497">
                <a:tc>
                  <a:txBody>
                    <a:bodyPr/>
                    <a:lstStyle/>
                    <a:p>
                      <a:r>
                        <a:rPr lang="en-US" sz="3400" dirty="0" err="1" smtClean="0"/>
                        <a:t>Radiative</a:t>
                      </a:r>
                      <a:r>
                        <a:rPr lang="en-US" sz="3400" dirty="0" smtClean="0"/>
                        <a:t> Corrections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0.2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  <a:tr h="781497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Event reconstruction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0.2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  <a:tr h="579836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Statistics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0.3</a:t>
                      </a:r>
                      <a:endParaRPr lang="en-US" sz="34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49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47297" cy="1524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7077" y="488941"/>
            <a:ext cx="4031099" cy="3091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a1proj.png"/>
          <p:cNvPicPr/>
          <p:nvPr/>
        </p:nvPicPr>
        <p:blipFill>
          <a:blip r:embed="rId3">
            <a:extLst/>
          </a:blip>
          <a:srcRect r="7829"/>
          <a:stretch>
            <a:fillRect/>
          </a:stretch>
        </p:blipFill>
        <p:spPr>
          <a:xfrm>
            <a:off x="7799126" y="5744824"/>
            <a:ext cx="4759050" cy="346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7.png" descr="Add_SoLID_only.pdf"/>
          <p:cNvPicPr/>
          <p:nvPr/>
        </p:nvPicPr>
        <p:blipFill rotWithShape="1">
          <a:blip r:embed="rId4">
            <a:extLst/>
          </a:blip>
          <a:srcRect l="36797" t="8399" r="42952" b="27468"/>
          <a:stretch/>
        </p:blipFill>
        <p:spPr>
          <a:xfrm>
            <a:off x="5600997" y="2313172"/>
            <a:ext cx="2926080" cy="39995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0577" y="2678833"/>
            <a:ext cx="5120420" cy="508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60375" indent="-2333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 defTabSz="914400" eaLnBrk="1" hangingPunct="1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PVDIS fills out the EW couplings: where is the new physics hiding???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 defTabSz="914400" eaLnBrk="1" hangingPunct="1">
              <a:spcBef>
                <a:spcPct val="200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PVDIS provides a unique window on QCD:</a:t>
            </a:r>
          </a:p>
          <a:p>
            <a:pPr marL="741362" lvl="1" indent="-514350" defTabSz="914400" eaLnBrk="1" hangingPunct="1">
              <a:spcBef>
                <a:spcPct val="2000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CSV at the quark level</a:t>
            </a:r>
          </a:p>
          <a:p>
            <a:pPr marL="741362" lvl="1" indent="-514350" defTabSz="914400" eaLnBrk="1" hangingPunct="1">
              <a:spcBef>
                <a:spcPct val="2000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Isovector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EMC effect</a:t>
            </a:r>
          </a:p>
          <a:p>
            <a:pPr marL="741362" lvl="1" indent="-514350" defTabSz="914400" eaLnBrk="1" hangingPunct="1">
              <a:spcBef>
                <a:spcPct val="2000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Diquark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Higher Twist</a:t>
            </a:r>
          </a:p>
          <a:p>
            <a:pPr marL="741362" lvl="1" indent="-514350" defTabSz="914400" eaLnBrk="1" hangingPunct="1">
              <a:spcBef>
                <a:spcPct val="2000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d/u for the proton</a:t>
            </a:r>
          </a:p>
          <a:p>
            <a:pPr marL="0" indent="0" defTabSz="914400" eaLnBrk="1" hangingPunct="1">
              <a:spcBef>
                <a:spcPct val="20000"/>
              </a:spcBef>
              <a:buClr>
                <a:srgbClr val="1F497D"/>
              </a:buClr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0" indent="0" defTabSz="914400" eaLnBrk="1" hangingPunct="1">
              <a:spcBef>
                <a:spcPct val="20000"/>
              </a:spcBef>
              <a:buClr>
                <a:srgbClr val="1F497D"/>
              </a:buClr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Wingdings" charset="0"/>
              <a:buNone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1F497D"/>
              </a:buClr>
              <a:buFont typeface="Wingdings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 charset="0"/>
              </a:rPr>
            </a:br>
            <a:endParaRPr lang="en-US" sz="1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93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2"/>
          <p:cNvGrpSpPr>
            <a:grpSpLocks/>
          </p:cNvGrpSpPr>
          <p:nvPr/>
        </p:nvGrpSpPr>
        <p:grpSpPr bwMode="auto">
          <a:xfrm>
            <a:off x="7721601" y="6156961"/>
            <a:ext cx="5260622" cy="3576320"/>
            <a:chOff x="0" y="0"/>
            <a:chExt cx="3314" cy="2252"/>
          </a:xfrm>
        </p:grpSpPr>
        <p:pic>
          <p:nvPicPr>
            <p:cNvPr id="6966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56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2" name="Rectangle 14"/>
            <p:cNvSpPr>
              <a:spLocks/>
            </p:cNvSpPr>
            <p:nvPr/>
          </p:nvSpPr>
          <p:spPr bwMode="auto">
            <a:xfrm rot="-5400000">
              <a:off x="-478" y="1014"/>
              <a:ext cx="118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Asymmetry (%)</a:t>
              </a:r>
            </a:p>
          </p:txBody>
        </p:sp>
        <p:sp>
          <p:nvSpPr>
            <p:cNvPr id="69663" name="Rectangle 15"/>
            <p:cNvSpPr>
              <a:spLocks/>
            </p:cNvSpPr>
            <p:nvPr/>
          </p:nvSpPr>
          <p:spPr bwMode="auto">
            <a:xfrm>
              <a:off x="2711" y="2045"/>
              <a:ext cx="60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k (MeV)</a:t>
              </a:r>
            </a:p>
          </p:txBody>
        </p:sp>
        <p:sp>
          <p:nvSpPr>
            <p:cNvPr id="69664" name="Rectangle 16"/>
            <p:cNvSpPr>
              <a:spLocks/>
            </p:cNvSpPr>
            <p:nvPr/>
          </p:nvSpPr>
          <p:spPr bwMode="auto">
            <a:xfrm>
              <a:off x="357" y="270"/>
              <a:ext cx="9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E</a:t>
              </a:r>
              <a:r>
                <a:rPr lang="en-US" sz="2400" baseline="-25000"/>
                <a:t>e</a:t>
              </a:r>
              <a:r>
                <a:rPr lang="en-US" sz="2400"/>
                <a:t>=11GeV</a:t>
              </a:r>
            </a:p>
          </p:txBody>
        </p:sp>
        <p:sp>
          <p:nvSpPr>
            <p:cNvPr id="69665" name="Rectangle 17"/>
            <p:cNvSpPr>
              <a:spLocks/>
            </p:cNvSpPr>
            <p:nvPr/>
          </p:nvSpPr>
          <p:spPr bwMode="auto">
            <a:xfrm>
              <a:off x="399" y="473"/>
              <a:ext cx="80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λ=532nm</a:t>
              </a:r>
            </a:p>
          </p:txBody>
        </p:sp>
      </p:grpSp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Prcision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Compton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Polarimetry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91906" y="9347200"/>
            <a:ext cx="220989" cy="261610"/>
          </a:xfrm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E9B23F2-46E7-0C40-9518-68393BBFBC39}" type="slidenum">
              <a:rPr lang="en-US" sz="17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963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11789"/>
          <a:stretch>
            <a:fillRect/>
          </a:stretch>
        </p:blipFill>
        <p:spPr bwMode="auto">
          <a:xfrm>
            <a:off x="695396" y="2781583"/>
            <a:ext cx="60914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Rectangle 5"/>
          <p:cNvSpPr>
            <a:spLocks/>
          </p:cNvSpPr>
          <p:nvPr/>
        </p:nvSpPr>
        <p:spPr bwMode="auto">
          <a:xfrm>
            <a:off x="444783" y="5495432"/>
            <a:ext cx="6908800" cy="368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/>
              <a:t>For scattered electrons in chicane:</a:t>
            </a:r>
          </a:p>
          <a:p>
            <a:pPr algn="ctr"/>
            <a:r>
              <a:rPr lang="en-US" sz="2800"/>
              <a:t>two Points of well-defined energy!</a:t>
            </a:r>
          </a:p>
          <a:p>
            <a:pPr algn="ctr"/>
            <a:r>
              <a:rPr lang="en-US" sz="2800"/>
              <a:t> Asymmetry zero crossing</a:t>
            </a:r>
          </a:p>
          <a:p>
            <a:pPr algn="ctr"/>
            <a:r>
              <a:rPr lang="en-US" sz="2800"/>
              <a:t> Compton Edge</a:t>
            </a:r>
          </a:p>
          <a:p>
            <a:pPr algn="ctr"/>
            <a:endParaRPr lang="en-US" sz="1100"/>
          </a:p>
          <a:p>
            <a:pPr algn="ctr"/>
            <a:r>
              <a:rPr lang="en-US" sz="2800"/>
              <a:t>Integrate between to minimize error on analyzing power!</a:t>
            </a:r>
          </a:p>
          <a:p>
            <a:pPr algn="ctr"/>
            <a:endParaRPr lang="en-US" sz="1100"/>
          </a:p>
          <a:p>
            <a:pPr algn="ctr"/>
            <a:r>
              <a:rPr lang="ja-JP" altLang="en-US" sz="2800"/>
              <a:t>“</a:t>
            </a:r>
            <a:r>
              <a:rPr lang="en-US" sz="2800"/>
              <a:t>independent</a:t>
            </a:r>
            <a:r>
              <a:rPr lang="ja-JP" altLang="en-US" sz="2800"/>
              <a:t>”</a:t>
            </a:r>
            <a:r>
              <a:rPr lang="en-US" sz="2800"/>
              <a:t> Photon analysis also normalizable at ~0.5%</a:t>
            </a:r>
          </a:p>
        </p:txBody>
      </p:sp>
      <p:sp>
        <p:nvSpPr>
          <p:cNvPr id="69642" name="Line 5"/>
          <p:cNvSpPr>
            <a:spLocks noChangeShapeType="1"/>
          </p:cNvSpPr>
          <p:nvPr/>
        </p:nvSpPr>
        <p:spPr bwMode="auto">
          <a:xfrm>
            <a:off x="10408355" y="7802880"/>
            <a:ext cx="216747" cy="758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9643" name="Line 6"/>
          <p:cNvSpPr>
            <a:spLocks noChangeShapeType="1"/>
          </p:cNvSpPr>
          <p:nvPr/>
        </p:nvSpPr>
        <p:spPr bwMode="auto">
          <a:xfrm>
            <a:off x="12038471" y="7857067"/>
            <a:ext cx="0" cy="6502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grpSp>
        <p:nvGrpSpPr>
          <p:cNvPr id="69644" name="Group 6"/>
          <p:cNvGrpSpPr>
            <a:grpSpLocks/>
          </p:cNvGrpSpPr>
          <p:nvPr/>
        </p:nvGrpSpPr>
        <p:grpSpPr bwMode="auto">
          <a:xfrm>
            <a:off x="7719344" y="2553548"/>
            <a:ext cx="5276426" cy="3560515"/>
            <a:chOff x="0" y="0"/>
            <a:chExt cx="3323" cy="2243"/>
          </a:xfrm>
        </p:grpSpPr>
        <p:pic>
          <p:nvPicPr>
            <p:cNvPr id="6965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6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7" name="Rectangle 8"/>
            <p:cNvSpPr>
              <a:spLocks/>
            </p:cNvSpPr>
            <p:nvPr/>
          </p:nvSpPr>
          <p:spPr bwMode="auto">
            <a:xfrm>
              <a:off x="769" y="269"/>
              <a:ext cx="9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E</a:t>
              </a:r>
              <a:r>
                <a:rPr lang="en-US" sz="2400" baseline="-25000"/>
                <a:t>e</a:t>
              </a:r>
              <a:r>
                <a:rPr lang="en-US" sz="2400"/>
                <a:t>=11GeV</a:t>
              </a:r>
            </a:p>
          </p:txBody>
        </p:sp>
        <p:sp>
          <p:nvSpPr>
            <p:cNvPr id="69658" name="Rectangle 9"/>
            <p:cNvSpPr>
              <a:spLocks/>
            </p:cNvSpPr>
            <p:nvPr/>
          </p:nvSpPr>
          <p:spPr bwMode="auto">
            <a:xfrm>
              <a:off x="808" y="472"/>
              <a:ext cx="80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λ=532nm</a:t>
              </a:r>
            </a:p>
          </p:txBody>
        </p:sp>
        <p:sp>
          <p:nvSpPr>
            <p:cNvPr id="69659" name="Rectangle 10"/>
            <p:cNvSpPr>
              <a:spLocks/>
            </p:cNvSpPr>
            <p:nvPr/>
          </p:nvSpPr>
          <p:spPr bwMode="auto">
            <a:xfrm>
              <a:off x="2720" y="2036"/>
              <a:ext cx="60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k (MeV)</a:t>
              </a:r>
            </a:p>
          </p:txBody>
        </p:sp>
        <p:sp>
          <p:nvSpPr>
            <p:cNvPr id="69660" name="Rectangle 11"/>
            <p:cNvSpPr>
              <a:spLocks/>
            </p:cNvSpPr>
            <p:nvPr/>
          </p:nvSpPr>
          <p:spPr bwMode="auto">
            <a:xfrm rot="-5400000">
              <a:off x="-663" y="1013"/>
              <a:ext cx="15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Cross-section (barn)</a:t>
              </a:r>
            </a:p>
          </p:txBody>
        </p:sp>
      </p:grpSp>
      <p:grpSp>
        <p:nvGrpSpPr>
          <p:cNvPr id="69645" name="Group 6"/>
          <p:cNvGrpSpPr>
            <a:grpSpLocks/>
          </p:cNvGrpSpPr>
          <p:nvPr/>
        </p:nvGrpSpPr>
        <p:grpSpPr bwMode="auto">
          <a:xfrm>
            <a:off x="7719344" y="2553548"/>
            <a:ext cx="5276426" cy="3560515"/>
            <a:chOff x="0" y="0"/>
            <a:chExt cx="3323" cy="2243"/>
          </a:xfrm>
        </p:grpSpPr>
        <p:pic>
          <p:nvPicPr>
            <p:cNvPr id="696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6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2" name="Rectangle 8"/>
            <p:cNvSpPr>
              <a:spLocks/>
            </p:cNvSpPr>
            <p:nvPr/>
          </p:nvSpPr>
          <p:spPr bwMode="auto">
            <a:xfrm>
              <a:off x="769" y="269"/>
              <a:ext cx="9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E</a:t>
              </a:r>
              <a:r>
                <a:rPr lang="en-US" sz="2400" baseline="-25000"/>
                <a:t>e</a:t>
              </a:r>
              <a:r>
                <a:rPr lang="en-US" sz="2400"/>
                <a:t>=11GeV</a:t>
              </a:r>
            </a:p>
          </p:txBody>
        </p:sp>
        <p:sp>
          <p:nvSpPr>
            <p:cNvPr id="69653" name="Rectangle 9"/>
            <p:cNvSpPr>
              <a:spLocks/>
            </p:cNvSpPr>
            <p:nvPr/>
          </p:nvSpPr>
          <p:spPr bwMode="auto">
            <a:xfrm>
              <a:off x="808" y="472"/>
              <a:ext cx="80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λ=532nm</a:t>
              </a:r>
            </a:p>
          </p:txBody>
        </p:sp>
        <p:sp>
          <p:nvSpPr>
            <p:cNvPr id="69654" name="Rectangle 10"/>
            <p:cNvSpPr>
              <a:spLocks/>
            </p:cNvSpPr>
            <p:nvPr/>
          </p:nvSpPr>
          <p:spPr bwMode="auto">
            <a:xfrm>
              <a:off x="2720" y="2036"/>
              <a:ext cx="60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k (MeV)</a:t>
              </a:r>
            </a:p>
          </p:txBody>
        </p:sp>
        <p:sp>
          <p:nvSpPr>
            <p:cNvPr id="69655" name="Rectangle 11"/>
            <p:cNvSpPr>
              <a:spLocks/>
            </p:cNvSpPr>
            <p:nvPr/>
          </p:nvSpPr>
          <p:spPr bwMode="auto">
            <a:xfrm rot="-5400000">
              <a:off x="-663" y="1013"/>
              <a:ext cx="15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Cross-section (barn)</a:t>
              </a:r>
            </a:p>
          </p:txBody>
        </p:sp>
      </p:grpSp>
      <p:grpSp>
        <p:nvGrpSpPr>
          <p:cNvPr id="69646" name="Group 12"/>
          <p:cNvGrpSpPr>
            <a:grpSpLocks/>
          </p:cNvGrpSpPr>
          <p:nvPr/>
        </p:nvGrpSpPr>
        <p:grpSpPr bwMode="auto">
          <a:xfrm>
            <a:off x="3120249" y="10197713"/>
            <a:ext cx="5240303" cy="3148013"/>
            <a:chOff x="13" y="270"/>
            <a:chExt cx="3301" cy="1982"/>
          </a:xfrm>
        </p:grpSpPr>
        <p:sp>
          <p:nvSpPr>
            <p:cNvPr id="69647" name="Rectangle 14"/>
            <p:cNvSpPr>
              <a:spLocks/>
            </p:cNvSpPr>
            <p:nvPr/>
          </p:nvSpPr>
          <p:spPr bwMode="auto">
            <a:xfrm rot="-5400000">
              <a:off x="-478" y="1014"/>
              <a:ext cx="118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Asymmetry (%)</a:t>
              </a:r>
            </a:p>
          </p:txBody>
        </p:sp>
        <p:sp>
          <p:nvSpPr>
            <p:cNvPr id="69648" name="Rectangle 15"/>
            <p:cNvSpPr>
              <a:spLocks/>
            </p:cNvSpPr>
            <p:nvPr/>
          </p:nvSpPr>
          <p:spPr bwMode="auto">
            <a:xfrm>
              <a:off x="2711" y="2045"/>
              <a:ext cx="60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/>
                <a:t>k (MeV)</a:t>
              </a:r>
            </a:p>
          </p:txBody>
        </p:sp>
        <p:sp>
          <p:nvSpPr>
            <p:cNvPr id="69649" name="Rectangle 16"/>
            <p:cNvSpPr>
              <a:spLocks/>
            </p:cNvSpPr>
            <p:nvPr/>
          </p:nvSpPr>
          <p:spPr bwMode="auto">
            <a:xfrm>
              <a:off x="357" y="270"/>
              <a:ext cx="9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E</a:t>
              </a:r>
              <a:r>
                <a:rPr lang="en-US" sz="2400" baseline="-25000"/>
                <a:t>e</a:t>
              </a:r>
              <a:r>
                <a:rPr lang="en-US" sz="2400"/>
                <a:t>=11GeV</a:t>
              </a:r>
            </a:p>
          </p:txBody>
        </p:sp>
        <p:sp>
          <p:nvSpPr>
            <p:cNvPr id="69650" name="Rectangle 17"/>
            <p:cNvSpPr>
              <a:spLocks/>
            </p:cNvSpPr>
            <p:nvPr/>
          </p:nvSpPr>
          <p:spPr bwMode="auto">
            <a:xfrm>
              <a:off x="399" y="473"/>
              <a:ext cx="80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/>
                <a:t>λ=532nm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45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SoLID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Acceptance for PVDIS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91906" y="9347200"/>
            <a:ext cx="220989" cy="261610"/>
          </a:xfrm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83A7199-CDA3-EC41-9F41-0D68B74F8CE3}" type="slidenum">
              <a:rPr lang="en-US" sz="17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3494" name="Picture 2" descr="pvdis_kin_2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5051" r="50000" b="4034"/>
          <a:stretch>
            <a:fillRect/>
          </a:stretch>
        </p:blipFill>
        <p:spPr bwMode="auto">
          <a:xfrm>
            <a:off x="650240" y="1733973"/>
            <a:ext cx="5743787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sol_dis_acc_x_1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64" y="3325708"/>
            <a:ext cx="5721209" cy="433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Higgs and sin</a:t>
            </a:r>
            <a:r>
              <a:rPr lang="en-US" baseline="30000" dirty="0" smtClean="0"/>
              <a:t>2</a:t>
            </a:r>
            <a:r>
              <a:rPr lang="en-US" dirty="0" smtClean="0"/>
              <a:t>θ</a:t>
            </a:r>
            <a:r>
              <a:rPr lang="en-US" baseline="-25000" dirty="0" smtClean="0"/>
              <a:t>W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pic>
        <p:nvPicPr>
          <p:cNvPr id="4" name="sin2thetafutur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4278" y="5274414"/>
            <a:ext cx="6509222" cy="4148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in2thW_wmoll.png"/>
          <p:cNvPicPr/>
          <p:nvPr/>
        </p:nvPicPr>
        <p:blipFill>
          <a:blip r:embed="rId3">
            <a:extLst/>
          </a:blip>
          <a:srcRect l="13751" t="1678" b="2781"/>
          <a:stretch>
            <a:fillRect/>
          </a:stretch>
        </p:blipFill>
        <p:spPr>
          <a:xfrm rot="5400000">
            <a:off x="8201057" y="1091500"/>
            <a:ext cx="3066984" cy="501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t2wvsmh.pdf"/>
          <p:cNvPicPr/>
          <p:nvPr/>
        </p:nvPicPr>
        <p:blipFill>
          <a:blip r:embed="rId4">
            <a:extLst/>
          </a:blip>
          <a:srcRect t="12828" r="4032" b="6186"/>
          <a:stretch>
            <a:fillRect/>
          </a:stretch>
        </p:blipFill>
        <p:spPr>
          <a:xfrm>
            <a:off x="482253" y="1905000"/>
            <a:ext cx="5772025" cy="37638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482253" y="5950019"/>
            <a:ext cx="5545161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i="1" dirty="0" smtClean="0">
                <a:solidFill>
                  <a:srgbClr val="008000"/>
                </a:solidFill>
                <a:latin typeface="Times New Roman"/>
              </a:rPr>
              <a:t>The observation of the Higgs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boson and the measurement of its mass has eliminated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one of the main uncertainties in </a:t>
            </a:r>
            <a:r>
              <a:rPr kumimoji="0" lang="en-US" sz="3600" i="1" u="none" strike="noStrike" cap="none" spc="0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precicse</a:t>
            </a:r>
            <a:r>
              <a:rPr kumimoji="0" lang="en-US" sz="3600" i="1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 predictions of the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Standard Model</a:t>
            </a:r>
            <a:endParaRPr kumimoji="0" lang="en-US" sz="3600" i="1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Times New Roman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9371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SOLID Sensitivity</a:t>
            </a:r>
          </a:p>
        </p:txBody>
      </p:sp>
      <p:pic>
        <p:nvPicPr>
          <p:cNvPr id="822" name="susybox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6100" y="2258205"/>
            <a:ext cx="2171700" cy="1524992"/>
          </a:xfrm>
          <a:prstGeom prst="rect">
            <a:avLst/>
          </a:prstGeom>
          <a:ln w="12700">
            <a:round/>
          </a:ln>
        </p:spPr>
      </p:pic>
      <p:sp>
        <p:nvSpPr>
          <p:cNvPr id="823" name="Shape 823"/>
          <p:cNvSpPr/>
          <p:nvPr/>
        </p:nvSpPr>
        <p:spPr>
          <a:xfrm>
            <a:off x="7823200" y="1930400"/>
            <a:ext cx="5130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defTabSz="914400">
              <a:buClr>
                <a:srgbClr val="942193"/>
              </a:buClr>
              <a:buFont typeface="ArialUnicodeMS"/>
              <a:defRPr sz="24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400" b="1" i="1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</a:rPr>
              <a:t>Does Supersymmetry provide a candidate for dark matter?</a:t>
            </a:r>
          </a:p>
        </p:txBody>
      </p:sp>
      <p:sp>
        <p:nvSpPr>
          <p:cNvPr id="824" name="Shape 824"/>
          <p:cNvSpPr/>
          <p:nvPr/>
        </p:nvSpPr>
        <p:spPr>
          <a:xfrm>
            <a:off x="8216900" y="2959100"/>
            <a:ext cx="43307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40" marR="40639" defTabSz="914400">
              <a:spcBef>
                <a:spcPts val="1200"/>
              </a:spcBef>
              <a:buClr>
                <a:srgbClr val="000000"/>
              </a:buClr>
              <a:buSzPct val="100000"/>
              <a:buFont typeface="Comic Sans MS"/>
              <a:buChar char="•"/>
              <a:def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rPr>
              <a:t>B and/or L need not be conserved: neutralino decay</a:t>
            </a:r>
          </a:p>
        </p:txBody>
      </p:sp>
      <p:sp>
        <p:nvSpPr>
          <p:cNvPr id="825" name="Shape 825"/>
          <p:cNvSpPr/>
          <p:nvPr/>
        </p:nvSpPr>
        <p:spPr>
          <a:xfrm>
            <a:off x="7924800" y="3917950"/>
            <a:ext cx="4914900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6700" marR="40639" lvl="1" indent="0" defTabSz="914400">
              <a:spcBef>
                <a:spcPts val="1200"/>
              </a:spcBef>
              <a:buClr>
                <a:srgbClr val="000000"/>
              </a:buClr>
              <a:buSzPct val="100000"/>
              <a:buFont typeface="Comic Sans MS"/>
              <a:buChar char="•"/>
              <a:defRPr sz="1800"/>
            </a:pPr>
            <a:r>
              <a:rPr sz="2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Depending on size and sign of deviation: could lose appeal as a dark matter candidate</a:t>
            </a:r>
          </a:p>
        </p:txBody>
      </p:sp>
      <p:pic>
        <p:nvPicPr>
          <p:cNvPr id="826" name="rpvsus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1841500"/>
            <a:ext cx="5410808" cy="430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3" name="Group 833"/>
          <p:cNvGrpSpPr/>
          <p:nvPr/>
        </p:nvGrpSpPr>
        <p:grpSpPr>
          <a:xfrm>
            <a:off x="203200" y="6057900"/>
            <a:ext cx="12738144" cy="3505200"/>
            <a:chOff x="0" y="0"/>
            <a:chExt cx="12738143" cy="3505200"/>
          </a:xfrm>
        </p:grpSpPr>
        <p:sp>
          <p:nvSpPr>
            <p:cNvPr id="827" name="Shape 827"/>
            <p:cNvSpPr/>
            <p:nvPr/>
          </p:nvSpPr>
          <p:spPr>
            <a:xfrm>
              <a:off x="0" y="495300"/>
              <a:ext cx="8547100" cy="157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Virtually all GUT models predict new Z’s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LHC reach ~ 5 TeV, but....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Little sensitivity if Z’ doesnt couple to leptons</a:t>
              </a:r>
            </a:p>
            <a:p>
              <a:pPr marL="40639" marR="40639" lvl="0" defTabSz="914400">
                <a:buClr>
                  <a:srgbClr val="B91C14"/>
                </a:buClr>
                <a:buSzPct val="125000"/>
                <a:buChar char="•"/>
                <a:defRPr sz="1800"/>
              </a:pPr>
              <a:r>
                <a:rPr sz="2400" b="1" i="1">
                  <a:solidFill>
                    <a:srgbClr val="B92D5D"/>
                  </a:solidFill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Leptophobic Z’ as light as 120 GeV could have escaped detection</a:t>
              </a:r>
            </a:p>
          </p:txBody>
        </p:sp>
        <p:pic>
          <p:nvPicPr>
            <p:cNvPr id="828" name="loop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94700" y="0"/>
              <a:ext cx="4053668" cy="2717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9" name="Shape 829"/>
            <p:cNvSpPr/>
            <p:nvPr/>
          </p:nvSpPr>
          <p:spPr>
            <a:xfrm>
              <a:off x="5469253" y="596900"/>
              <a:ext cx="3136554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u="sng">
                  <a:solidFill>
                    <a:srgbClr val="728FBC"/>
                  </a:solidFill>
                  <a:latin typeface="Palatino"/>
                  <a:ea typeface="Palatino"/>
                  <a:cs typeface="Palatino"/>
                  <a:sym typeface="Palatino"/>
                  <a:hlinkClick r:id="rId5"/>
                </a:rPr>
                <a:t>arXiv:1203.1102v1</a:t>
              </a:r>
              <a:endParaRPr b="1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endParaRPr>
            </a:p>
            <a:p>
              <a:pPr lvl="0" algn="ctr" defTabSz="584200">
                <a:defRPr sz="1800"/>
              </a:pPr>
              <a:r>
                <a:rPr b="1">
                  <a:solidFill>
                    <a:srgbClr val="728FBC"/>
                  </a:solidFill>
                  <a:latin typeface="Palatino"/>
                  <a:ea typeface="Palatino"/>
                  <a:cs typeface="Palatino"/>
                  <a:sym typeface="Palatino"/>
                </a:rPr>
                <a:t>Buckley and Ramsey-Musolf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114343" y="2216150"/>
              <a:ext cx="7645401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2400" i="1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Since electron vertex must be vector, the Z’ cannot couple to the C</a:t>
              </a:r>
              <a:r>
                <a:rPr sz="2400" i="1" baseline="-5999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1q</a:t>
              </a:r>
              <a:r>
                <a:rPr sz="2400" i="1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’s if there is no electron coupling: </a:t>
              </a:r>
            </a:p>
            <a:p>
              <a:pPr lvl="0" algn="ctr" defTabSz="584200">
                <a:defRPr sz="1800"/>
              </a:pPr>
              <a:r>
                <a:rPr sz="2400" i="1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can only affect </a:t>
              </a:r>
              <a:r>
                <a:rPr sz="2400" b="1" i="1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C</a:t>
              </a:r>
              <a:r>
                <a:rPr sz="2400" b="1" i="1" baseline="-5999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2q</a:t>
              </a:r>
              <a:r>
                <a:rPr sz="2400" b="1" i="1">
                  <a:solidFill>
                    <a:srgbClr val="0042AA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’s</a:t>
              </a:r>
            </a:p>
          </p:txBody>
        </p:sp>
        <p:sp>
          <p:nvSpPr>
            <p:cNvPr id="831" name="Shape 831"/>
            <p:cNvSpPr/>
            <p:nvPr/>
          </p:nvSpPr>
          <p:spPr>
            <a:xfrm>
              <a:off x="8115343" y="2590800"/>
              <a:ext cx="4622801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2400" b="1">
                  <a:solidFill>
                    <a:srgbClr val="0042AA"/>
                  </a:solidFill>
                  <a:latin typeface="Palatino"/>
                  <a:ea typeface="Palatino"/>
                  <a:cs typeface="Palatino"/>
                  <a:sym typeface="Palatino"/>
                </a:rPr>
                <a:t>SOLID can improve sensitivity: </a:t>
              </a:r>
            </a:p>
            <a:p>
              <a:pPr lvl="0" algn="ctr" defTabSz="584200">
                <a:defRPr sz="1800"/>
              </a:pPr>
              <a:r>
                <a:rPr sz="2400" b="1">
                  <a:solidFill>
                    <a:srgbClr val="0042AA"/>
                  </a:solidFill>
                  <a:latin typeface="Palatino"/>
                  <a:ea typeface="Palatino"/>
                  <a:cs typeface="Palatino"/>
                  <a:sym typeface="Palatino"/>
                </a:rPr>
                <a:t>100-200 GeV range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4597400" y="0"/>
              <a:ext cx="3797300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buClr>
                  <a:srgbClr val="942193"/>
                </a:buClr>
                <a:buFont typeface="ArialUnicodeMS"/>
                <a:defRPr sz="3600" b="1" i="1">
                  <a:solidFill>
                    <a:srgbClr val="942193"/>
                  </a:solidFill>
                  <a:uFill>
                    <a:solidFill>
                      <a:srgbClr val="942193"/>
                    </a:solidFill>
                  </a:u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3600" b="1" i="1">
                  <a:solidFill>
                    <a:srgbClr val="942193"/>
                  </a:solidFill>
                  <a:uFill>
                    <a:solidFill>
                      <a:srgbClr val="942193"/>
                    </a:solidFill>
                  </a:uFill>
                </a:rPr>
                <a:t>Leptophobic Z’</a:t>
              </a:r>
            </a:p>
          </p:txBody>
        </p:sp>
      </p:grpSp>
      <p:sp>
        <p:nvSpPr>
          <p:cNvPr id="834" name="Shape 834"/>
          <p:cNvSpPr/>
          <p:nvPr/>
        </p:nvSpPr>
        <p:spPr>
          <a:xfrm>
            <a:off x="1101154" y="5258907"/>
            <a:ext cx="15455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Ramsey-Musolf &amp; Su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9142328" y="2768277"/>
            <a:ext cx="3550197" cy="508001"/>
          </a:xfrm>
          <a:prstGeom prst="rect">
            <a:avLst/>
          </a:prstGeom>
          <a:solidFill>
            <a:srgbClr val="D8DBDF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762000" y="42340"/>
            <a:ext cx="11480800" cy="167234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Context for </a:t>
            </a:r>
            <a:r>
              <a:rPr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</a:t>
            </a:r>
            <a:r>
              <a:rPr lang="en-US" sz="64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VDIS</a:t>
            </a:r>
            <a:endParaRPr sz="6400" b="1" dirty="0">
              <a:solidFill>
                <a:srgbClr val="0042AA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33026" y="3637900"/>
            <a:ext cx="12152360" cy="61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0639" marR="40639" lvl="0" defTabSz="914400">
              <a:buClr>
                <a:srgbClr val="009700"/>
              </a:buClr>
              <a:buFont typeface="Arial"/>
              <a:defRPr sz="1800"/>
            </a:pPr>
            <a:r>
              <a:rPr sz="2800" b="1" i="1" dirty="0" smtClean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800" b="1" i="1" dirty="0" smtClean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800" b="1" i="1" dirty="0" smtClean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2800" b="1" i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Atomic</a:t>
            </a:r>
            <a:r>
              <a:rPr sz="2800" b="1" i="1" dirty="0">
                <a:solidFill>
                  <a:srgbClr val="FFFC41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b="1" i="1" dirty="0"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systems address several topics; unique &amp; complementary</a:t>
            </a:r>
            <a:r>
              <a:rPr sz="2800" b="1" i="1" dirty="0">
                <a:solidFill>
                  <a:srgbClr val="9A244F"/>
                </a:solidFill>
                <a:uFill>
                  <a:solidFill>
                    <a:srgbClr val="DA3E00"/>
                  </a:solidFill>
                </a:u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65" name="Shape 65"/>
          <p:cNvSpPr/>
          <p:nvPr/>
        </p:nvSpPr>
        <p:spPr>
          <a:xfrm>
            <a:off x="294531" y="4252163"/>
            <a:ext cx="12636488" cy="192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97839" marR="40639" lvl="0" indent="-457199" defTabSz="914400">
              <a:spcBef>
                <a:spcPts val="1000"/>
              </a:spcBef>
              <a:buClr>
                <a:srgbClr val="942193"/>
              </a:buClr>
              <a:buSzPct val="100000"/>
              <a:buFont typeface="Times Roman"/>
              <a:buChar char="•"/>
              <a:defRPr sz="1800"/>
            </a:pPr>
            <a:r>
              <a:rPr sz="2400" b="1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Neutrino mass and mixing</a:t>
            </a:r>
            <a:r>
              <a:rPr sz="2400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Symbol"/>
                <a:ea typeface="Symbol"/>
                <a:cs typeface="Symbol"/>
                <a:sym typeface="Symbol"/>
              </a:rPr>
              <a:t>0νββ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 decay, </a:t>
            </a:r>
            <a:r>
              <a: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Symbol"/>
                <a:ea typeface="Symbol"/>
                <a:cs typeface="Symbol"/>
                <a:sym typeface="Symbol"/>
              </a:rPr>
              <a:t>θ</a:t>
            </a:r>
            <a:r>
              <a:rPr sz="2400" i="1" baseline="-2025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Symbol"/>
                <a:ea typeface="Symbol"/>
                <a:cs typeface="Symbol"/>
                <a:sym typeface="Symbol"/>
              </a:rPr>
              <a:t>β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 decay, long baseline neutrino expts…</a:t>
            </a:r>
          </a:p>
          <a:p>
            <a:pPr marL="497839" marR="40639" lvl="0" indent="-457199" defTabSz="914400">
              <a:lnSpc>
                <a:spcPct val="90000"/>
              </a:lnSpc>
              <a:spcBef>
                <a:spcPts val="1000"/>
              </a:spcBef>
              <a:buClr>
                <a:srgbClr val="942193"/>
              </a:buClr>
              <a:buSzPct val="100000"/>
              <a:buFont typeface="Times Roman"/>
              <a:buChar char="•"/>
              <a:defRPr sz="1800"/>
            </a:pPr>
            <a:r>
              <a:rPr sz="2400" b="1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Rare or Forbidden Processes</a:t>
            </a:r>
            <a:r>
              <a:rPr sz="2400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EDMs</a:t>
            </a:r>
            <a:r>
              <a:rPr sz="2400" b="1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400" b="1" i="1">
                <a:solidFill>
                  <a:srgbClr val="61177C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other LNV, charged LFV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Symbol"/>
                <a:ea typeface="Symbol"/>
                <a:cs typeface="Symbol"/>
                <a:sym typeface="Symbol"/>
              </a:rPr>
              <a:t>0νββ 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decay… </a:t>
            </a:r>
          </a:p>
          <a:p>
            <a:pPr marL="497839" marR="40639" lvl="0" indent="-457199" defTabSz="914400">
              <a:spcBef>
                <a:spcPts val="1000"/>
              </a:spcBef>
              <a:buClr>
                <a:srgbClr val="942193"/>
              </a:buClr>
              <a:buSzPct val="100000"/>
              <a:buFont typeface="Times Roman"/>
              <a:buChar char="•"/>
              <a:defRPr sz="1800"/>
            </a:pPr>
            <a:r>
              <a:rPr sz="2400" b="1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Dark Matter Searches </a:t>
            </a:r>
            <a:r>
              <a:rPr sz="2400" i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direct detection, dark photon searches…</a:t>
            </a:r>
            <a:endParaRPr sz="2400" b="1" i="1">
              <a:solidFill>
                <a:srgbClr val="A91500"/>
              </a:solidFill>
              <a:uFill>
                <a:solidFill>
                  <a:srgbClr val="A915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497839" marR="40639" lvl="0" indent="-457199" defTabSz="914400">
              <a:spcBef>
                <a:spcPts val="1000"/>
              </a:spcBef>
              <a:buClr>
                <a:srgbClr val="942193"/>
              </a:buClr>
              <a:buSzPct val="100000"/>
              <a:buFont typeface="Times Roman"/>
              <a:buChar char="•"/>
              <a:defRPr sz="1800"/>
            </a:pPr>
            <a:r>
              <a:rPr sz="2400" b="1" i="1">
                <a:solidFill>
                  <a:srgbClr val="A91500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Precision </a:t>
            </a:r>
            <a:r>
              <a:rPr sz="2400" b="1" i="1">
                <a:solidFill>
                  <a:srgbClr val="C7422A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Electroweak Measurements</a:t>
            </a:r>
            <a:r>
              <a:rPr sz="2400" b="1" i="1">
                <a:solidFill>
                  <a:srgbClr val="2C1376"/>
                </a:solidFill>
                <a:uFill>
                  <a:solidFill>
                    <a:srgbClr val="A91500"/>
                  </a:solidFill>
                </a:u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sz="2400" i="1">
                <a:solidFill>
                  <a:srgbClr val="2C1376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 (g-2)</a:t>
            </a:r>
            <a:r>
              <a:rPr sz="2400" i="1" baseline="-5999">
                <a:solidFill>
                  <a:srgbClr val="2C1376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μ</a:t>
            </a:r>
            <a:r>
              <a:rPr sz="2400" i="1">
                <a:solidFill>
                  <a:srgbClr val="2C1376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, charged &amp; </a:t>
            </a:r>
            <a:r>
              <a:rPr sz="2400" b="1" i="1">
                <a:solidFill>
                  <a:srgbClr val="61177C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rPr>
              <a:t>neutral current amplitudes</a:t>
            </a:r>
          </a:p>
        </p:txBody>
      </p:sp>
      <p:sp>
        <p:nvSpPr>
          <p:cNvPr id="66" name="Shape 66"/>
          <p:cNvSpPr/>
          <p:nvPr/>
        </p:nvSpPr>
        <p:spPr>
          <a:xfrm>
            <a:off x="9149467" y="2776959"/>
            <a:ext cx="353591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40639" marR="40639" lvl="0" defTabSz="914400">
              <a:buClr>
                <a:srgbClr val="DA3E00"/>
              </a:buClr>
              <a:buFont typeface="Times Roman"/>
              <a:defRPr sz="1800"/>
            </a:pPr>
            <a:r>
              <a:rPr sz="2400" b="1">
                <a:solidFill>
                  <a:srgbClr val="C7422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Lower Energy: Q</a:t>
            </a:r>
            <a:r>
              <a:rPr sz="2400" b="1" baseline="29999">
                <a:solidFill>
                  <a:srgbClr val="C7422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sz="2400" b="1">
                <a:solidFill>
                  <a:srgbClr val="C7422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&lt;&lt; M</a:t>
            </a:r>
            <a:r>
              <a:rPr sz="2400" b="1" baseline="-25000">
                <a:solidFill>
                  <a:srgbClr val="C7422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Z</a:t>
            </a:r>
            <a:r>
              <a:rPr sz="2400" b="1" baseline="29999">
                <a:solidFill>
                  <a:srgbClr val="C7422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</a:p>
        </p:txBody>
      </p:sp>
      <p:sp>
        <p:nvSpPr>
          <p:cNvPr id="67" name="Shape 67"/>
          <p:cNvSpPr/>
          <p:nvPr/>
        </p:nvSpPr>
        <p:spPr>
          <a:xfrm>
            <a:off x="533026" y="2808709"/>
            <a:ext cx="73891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defTabSz="914400">
              <a:buClr>
                <a:srgbClr val="DA3E00"/>
              </a:buClr>
              <a:buFont typeface="Times Roman"/>
              <a:defRPr sz="2400" b="1">
                <a:solidFill>
                  <a:srgbClr val="0042AA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42AA"/>
                </a:solidFill>
                <a:uFill>
                  <a:solidFill>
                    <a:srgbClr val="DA3E00"/>
                  </a:solidFill>
                </a:uFill>
              </a:rPr>
              <a:t>The Large Hadron Collider, astrophysical observations </a:t>
            </a:r>
          </a:p>
        </p:txBody>
      </p:sp>
      <p:sp>
        <p:nvSpPr>
          <p:cNvPr id="68" name="Shape 68"/>
          <p:cNvSpPr/>
          <p:nvPr/>
        </p:nvSpPr>
        <p:spPr>
          <a:xfrm>
            <a:off x="7777867" y="2808709"/>
            <a:ext cx="135732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defTabSz="914400">
              <a:buClr>
                <a:srgbClr val="000000"/>
              </a:buClr>
              <a:buFont typeface="Times Roman"/>
              <a:defRPr sz="2400" b="1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uFillTx/>
              </a:defRPr>
            </a:pPr>
            <a:r>
              <a:rPr sz="2400" b="1" i="1">
                <a:uFill>
                  <a:solidFill/>
                </a:uFill>
              </a:rPr>
              <a:t>as well as</a:t>
            </a:r>
          </a:p>
        </p:txBody>
      </p:sp>
      <p:sp>
        <p:nvSpPr>
          <p:cNvPr id="72" name="Shape 72"/>
          <p:cNvSpPr/>
          <p:nvPr/>
        </p:nvSpPr>
        <p:spPr>
          <a:xfrm>
            <a:off x="410996" y="2083445"/>
            <a:ext cx="1252784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defTabSz="914400">
              <a:defRPr sz="2800">
                <a:solidFill>
                  <a:srgbClr val="008CB4"/>
                </a:solidFill>
                <a:uFill>
                  <a:solidFill/>
                </a:u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008CB4"/>
                </a:solidFill>
                <a:uFill>
                  <a:solidFill/>
                </a:uFill>
              </a:rPr>
              <a:t>A comprehensive strategy to understand the origin of matter requires: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title"/>
          </p:nvPr>
        </p:nvSpPr>
        <p:spPr>
          <a:xfrm>
            <a:off x="577336" y="381000"/>
            <a:ext cx="11665464" cy="1524000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2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EW Physics and QCD Interplay</a:t>
            </a:r>
          </a:p>
        </p:txBody>
      </p:sp>
      <p:grpSp>
        <p:nvGrpSpPr>
          <p:cNvPr id="845" name="Group 845"/>
          <p:cNvGrpSpPr/>
          <p:nvPr/>
        </p:nvGrpSpPr>
        <p:grpSpPr>
          <a:xfrm>
            <a:off x="8486532" y="2155825"/>
            <a:ext cx="3923811" cy="1511300"/>
            <a:chOff x="0" y="0"/>
            <a:chExt cx="3923810" cy="1511299"/>
          </a:xfrm>
        </p:grpSpPr>
        <p:sp>
          <p:nvSpPr>
            <p:cNvPr id="838" name="Shape 838"/>
            <p:cNvSpPr/>
            <p:nvPr/>
          </p:nvSpPr>
          <p:spPr>
            <a:xfrm>
              <a:off x="1631615" y="0"/>
              <a:ext cx="2292196" cy="15113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2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39" name="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15887" y="27478"/>
              <a:ext cx="2191070" cy="1474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0" name="Shape 840"/>
            <p:cNvSpPr/>
            <p:nvPr/>
          </p:nvSpPr>
          <p:spPr>
            <a:xfrm>
              <a:off x="1635651" y="763923"/>
              <a:ext cx="3810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buClr>
                  <a:srgbClr val="000000"/>
                </a:buClr>
                <a:buFont typeface="Times Roman"/>
                <a:defRPr sz="2800" b="1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800" b="1"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841" name="Shape 841"/>
            <p:cNvSpPr/>
            <p:nvPr/>
          </p:nvSpPr>
          <p:spPr>
            <a:xfrm>
              <a:off x="3447362" y="84281"/>
              <a:ext cx="45720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57799" marR="57799" lvl="0" defTabSz="1295400">
                <a:buClr>
                  <a:srgbClr val="000000"/>
                </a:buClr>
                <a:buFont typeface="Times Roman"/>
                <a:defRPr sz="1800"/>
              </a:pPr>
              <a:r>
                <a:rPr sz="28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e</a:t>
              </a:r>
              <a:r>
                <a:rPr sz="2800" baseline="30571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rPr>
                <a:t>-</a:t>
              </a:r>
            </a:p>
          </p:txBody>
        </p:sp>
        <p:sp>
          <p:nvSpPr>
            <p:cNvPr id="842" name="Shape 842"/>
            <p:cNvSpPr/>
            <p:nvPr/>
          </p:nvSpPr>
          <p:spPr>
            <a:xfrm>
              <a:off x="2324683" y="468976"/>
              <a:ext cx="571501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57799" marR="57799" lvl="0" defTabSz="1295400">
                <a:buClr>
                  <a:srgbClr val="009700"/>
                </a:buClr>
                <a:buFont typeface="Times Roman"/>
                <a:defRPr sz="1800"/>
              </a:pPr>
              <a:r>
                <a:rPr sz="2800" b="1" i="1">
                  <a:solidFill>
                    <a:srgbClr val="009700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Z</a:t>
              </a:r>
              <a:r>
                <a:rPr sz="2800" b="1" i="1" baseline="30571">
                  <a:solidFill>
                    <a:srgbClr val="009700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*</a:t>
              </a:r>
            </a:p>
          </p:txBody>
        </p:sp>
        <p:sp>
          <p:nvSpPr>
            <p:cNvPr id="843" name="Shape 843"/>
            <p:cNvSpPr/>
            <p:nvPr/>
          </p:nvSpPr>
          <p:spPr>
            <a:xfrm>
              <a:off x="2836110" y="356711"/>
              <a:ext cx="50800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57799" marR="57799" lvl="0" defTabSz="1295400">
                <a:buClr>
                  <a:srgbClr val="009700"/>
                </a:buClr>
                <a:buFont typeface="Times Roman"/>
                <a:defRPr sz="1800"/>
              </a:pPr>
              <a:r>
                <a:rPr sz="2800">
                  <a:solidFill>
                    <a:srgbClr val="009700"/>
                  </a:solidFill>
                  <a:uFill>
                    <a:solidFill>
                      <a:srgbClr val="009700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γ</a:t>
              </a:r>
              <a:r>
                <a:rPr sz="2800" b="1" i="1" baseline="30571">
                  <a:solidFill>
                    <a:srgbClr val="009700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*</a:t>
              </a:r>
            </a:p>
          </p:txBody>
        </p:sp>
        <p:sp>
          <p:nvSpPr>
            <p:cNvPr id="844" name="Shape 844"/>
            <p:cNvSpPr/>
            <p:nvPr/>
          </p:nvSpPr>
          <p:spPr>
            <a:xfrm>
              <a:off x="-1" y="355600"/>
              <a:ext cx="1565822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2400" b="1">
                  <a:solidFill>
                    <a:srgbClr val="6C6963"/>
                  </a:solidFill>
                  <a:latin typeface="Baskerville"/>
                  <a:ea typeface="Baskerville"/>
                  <a:cs typeface="Baskerville"/>
                  <a:sym typeface="Baskerville"/>
                </a:rPr>
                <a:t>electrons </a:t>
              </a:r>
            </a:p>
            <a:p>
              <a:pPr lvl="0" algn="ctr" defTabSz="584200">
                <a:defRPr sz="1800"/>
              </a:pPr>
              <a:r>
                <a:rPr sz="2400" b="1">
                  <a:solidFill>
                    <a:srgbClr val="6C6963"/>
                  </a:solidFill>
                  <a:latin typeface="Baskerville"/>
                  <a:ea typeface="Baskerville"/>
                  <a:cs typeface="Baskerville"/>
                  <a:sym typeface="Baskerville"/>
                </a:rPr>
                <a:t>on LH</a:t>
              </a:r>
              <a:r>
                <a:rPr sz="2400" b="1" baseline="-5999">
                  <a:solidFill>
                    <a:srgbClr val="6C6963"/>
                  </a:solidFill>
                  <a:latin typeface="Baskerville"/>
                  <a:ea typeface="Baskerville"/>
                  <a:cs typeface="Baskerville"/>
                  <a:sym typeface="Baskerville"/>
                </a:rPr>
                <a:t>2</a:t>
              </a:r>
            </a:p>
          </p:txBody>
        </p:sp>
      </p:grpSp>
      <p:pic>
        <p:nvPicPr>
          <p:cNvPr id="846" name="epbox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2752" y="4174331"/>
            <a:ext cx="3014695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7" name="diagrams.jpg"/>
          <p:cNvPicPr/>
          <p:nvPr/>
        </p:nvPicPr>
        <p:blipFill>
          <a:blip r:embed="rId4">
            <a:extLst/>
          </a:blip>
          <a:srcRect t="6113" r="61517"/>
          <a:stretch>
            <a:fillRect/>
          </a:stretch>
        </p:blipFill>
        <p:spPr>
          <a:xfrm>
            <a:off x="9385300" y="7167224"/>
            <a:ext cx="3149600" cy="1811944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Shape 848"/>
          <p:cNvSpPr/>
          <p:nvPr/>
        </p:nvSpPr>
        <p:spPr>
          <a:xfrm>
            <a:off x="5891436" y="7006090"/>
            <a:ext cx="338870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latin typeface="Bookman Old Style Bold"/>
                <a:ea typeface="Bookman Old Style Bold"/>
                <a:cs typeface="Bookman Old Style Bold"/>
                <a:sym typeface="Bookman Old Style Bold"/>
              </a:defRPr>
            </a:lvl1pPr>
          </a:lstStyle>
          <a:p>
            <a:pPr lvl="0">
              <a:defRPr sz="1800" b="0"/>
            </a:pPr>
            <a:r>
              <a:rPr sz="2800" b="1"/>
              <a:t>Physics of SOLID</a:t>
            </a:r>
          </a:p>
        </p:txBody>
      </p:sp>
      <p:sp>
        <p:nvSpPr>
          <p:cNvPr id="849" name="Shape 849"/>
          <p:cNvSpPr>
            <a:spLocks noGrp="1"/>
          </p:cNvSpPr>
          <p:nvPr>
            <p:ph type="body" idx="4294967295"/>
          </p:nvPr>
        </p:nvSpPr>
        <p:spPr>
          <a:xfrm>
            <a:off x="34277" y="1938965"/>
            <a:ext cx="11480801" cy="751397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Strange Quark Form Factors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Inelastic backgrounds</a:t>
            </a:r>
          </a:p>
          <a:p>
            <a:pPr marL="1333500" lvl="1" indent="-571500">
              <a:buFontTx/>
              <a:buChar char="★"/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Inelastic e-p scattering in diffractive region (Q</a:t>
            </a:r>
            <a:r>
              <a:rPr sz="3000" b="1" baseline="31999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2 </a:t>
            </a: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&lt;&lt;1 GeV</a:t>
            </a:r>
            <a:r>
              <a:rPr sz="3000" b="1" baseline="31999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2</a:t>
            </a: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, W</a:t>
            </a:r>
            <a:r>
              <a:rPr sz="3000" b="1" baseline="31999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2 </a:t>
            </a: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&gt; 2 GeV</a:t>
            </a:r>
            <a:r>
              <a:rPr sz="3000" b="1" baseline="31999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2</a:t>
            </a: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) pollutes the Møller peak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Box diagram uncertainties</a:t>
            </a:r>
          </a:p>
          <a:p>
            <a:pPr marL="1333500" lvl="1" indent="-571500">
              <a:buFontTx/>
              <a:buChar char="★"/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Proton weak charge modified; inelastic intermediate states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Parton dynamics in nucleons and nuclei</a:t>
            </a:r>
          </a:p>
          <a:p>
            <a:pPr marL="1333500" lvl="1" indent="-571500">
              <a:buFontTx/>
              <a:buChar char="★"/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Higher twist effects</a:t>
            </a:r>
          </a:p>
          <a:p>
            <a:pPr marL="1333500" lvl="1" indent="-571500">
              <a:buFontTx/>
              <a:buChar char="★"/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charge symmetry violation in the nucleon</a:t>
            </a:r>
          </a:p>
          <a:p>
            <a:pPr marL="1333500" lvl="1" indent="-571500">
              <a:buFontTx/>
              <a:buChar char="★"/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4F7A28"/>
                </a:solidFill>
                <a:latin typeface="Marker Felt"/>
                <a:ea typeface="Marker Felt"/>
                <a:cs typeface="Marker Felt"/>
                <a:sym typeface="Marker Felt"/>
              </a:rPr>
              <a:t>“EMC” style effects: quark pdfs modified in nuclei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Physics with PVDIS</a:t>
            </a:r>
            <a:endParaRPr lang="en-US" dirty="0"/>
          </a:p>
        </p:txBody>
      </p:sp>
      <p:pic>
        <p:nvPicPr>
          <p:cNvPr id="5" name="image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53" y="2052421"/>
            <a:ext cx="5410438" cy="888108"/>
          </a:xfrm>
          <a:prstGeom prst="rect">
            <a:avLst/>
          </a:prstGeom>
          <a:ln w="12700">
            <a:round/>
          </a:ln>
        </p:spPr>
      </p:pic>
      <p:grpSp>
        <p:nvGrpSpPr>
          <p:cNvPr id="6" name="Group 484"/>
          <p:cNvGrpSpPr/>
          <p:nvPr/>
        </p:nvGrpSpPr>
        <p:grpSpPr>
          <a:xfrm>
            <a:off x="368300" y="6463321"/>
            <a:ext cx="12532719" cy="2949914"/>
            <a:chOff x="0" y="1274420"/>
            <a:chExt cx="12532718" cy="2949912"/>
          </a:xfrm>
        </p:grpSpPr>
        <p:pic>
          <p:nvPicPr>
            <p:cNvPr id="7" name="image48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33316" y="1274420"/>
              <a:ext cx="8149184" cy="53395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8" name="Shape 477"/>
            <p:cNvSpPr/>
            <p:nvPr/>
          </p:nvSpPr>
          <p:spPr>
            <a:xfrm>
              <a:off x="8485044" y="1707878"/>
              <a:ext cx="356835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algn="ctr" defTabSz="1295400">
                <a:buClr>
                  <a:srgbClr val="000000"/>
                </a:buClr>
                <a:defRPr sz="2400" b="1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400" b="1">
                  <a:uFill>
                    <a:solidFill/>
                  </a:uFill>
                </a:rPr>
                <a:t>Zero in quark-parton model</a:t>
              </a:r>
            </a:p>
          </p:txBody>
        </p:sp>
        <p:sp>
          <p:nvSpPr>
            <p:cNvPr id="9" name="Shape 478"/>
            <p:cNvSpPr/>
            <p:nvPr/>
          </p:nvSpPr>
          <p:spPr>
            <a:xfrm>
              <a:off x="6321396" y="2336358"/>
              <a:ext cx="603250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 algn="ctr" defTabSz="1295400">
                <a:buClr>
                  <a:srgbClr val="008F00"/>
                </a:buClr>
                <a:defRPr sz="1800"/>
              </a:pPr>
              <a:r>
                <a:rPr sz="2400" b="1">
                  <a:solidFill>
                    <a:srgbClr val="008F00"/>
                  </a:solidFill>
                  <a:uFill>
                    <a:solidFill>
                      <a:srgbClr val="008F00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Higher-Twist valence</a:t>
              </a:r>
              <a:r>
                <a:rPr sz="2400" b="1">
                  <a:solidFill>
                    <a:srgbClr val="515151"/>
                  </a:solidFill>
                  <a:uFill>
                    <a:solidFill>
                      <a:srgbClr val="515151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2400" b="1">
                  <a:solidFill>
                    <a:srgbClr val="008F00"/>
                  </a:solidFill>
                  <a:uFill>
                    <a:solidFill>
                      <a:srgbClr val="008F00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quark-quark correlation</a:t>
              </a:r>
            </a:p>
          </p:txBody>
        </p:sp>
        <p:pic>
          <p:nvPicPr>
            <p:cNvPr id="10" name="diagrams.jpg"/>
            <p:cNvPicPr/>
            <p:nvPr/>
          </p:nvPicPr>
          <p:blipFill>
            <a:blip r:embed="rId4">
              <a:extLst/>
            </a:blip>
            <a:srcRect t="6113" r="61517"/>
            <a:stretch>
              <a:fillRect/>
            </a:stretch>
          </p:blipFill>
          <p:spPr>
            <a:xfrm>
              <a:off x="0" y="1279918"/>
              <a:ext cx="4114800" cy="2944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480"/>
            <p:cNvSpPr/>
            <p:nvPr/>
          </p:nvSpPr>
          <p:spPr>
            <a:xfrm>
              <a:off x="4083099" y="2767988"/>
              <a:ext cx="8449619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defRPr sz="2300" b="1"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300" b="1">
                  <a:uFill>
                    <a:solidFill/>
                  </a:uFill>
                </a:rPr>
                <a:t>(c) type diagram is the only operator that can contribute to a(x) higher twist: theoretically very interesting!</a:t>
              </a:r>
            </a:p>
          </p:txBody>
        </p:sp>
        <p:sp>
          <p:nvSpPr>
            <p:cNvPr id="13" name="Shape 482"/>
            <p:cNvSpPr/>
            <p:nvPr/>
          </p:nvSpPr>
          <p:spPr>
            <a:xfrm>
              <a:off x="2324100" y="3828099"/>
              <a:ext cx="189230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defRPr i="1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i="0">
                  <a:uFillTx/>
                </a:defRPr>
              </a:pPr>
              <a:r>
                <a:rPr sz="1200" i="1">
                  <a:uFill>
                    <a:solidFill/>
                  </a:uFill>
                </a:rPr>
                <a:t>Castorina &amp; Mulders, ‘84</a:t>
              </a:r>
            </a:p>
          </p:txBody>
        </p:sp>
        <p:sp>
          <p:nvSpPr>
            <p:cNvPr id="14" name="Shape 483"/>
            <p:cNvSpPr/>
            <p:nvPr/>
          </p:nvSpPr>
          <p:spPr>
            <a:xfrm flipV="1">
              <a:off x="3341257" y="1864957"/>
              <a:ext cx="5149487" cy="1160986"/>
            </a:xfrm>
            <a:prstGeom prst="line">
              <a:avLst/>
            </a:prstGeom>
            <a:noFill/>
            <a:ln w="38100" cap="flat">
              <a:solidFill>
                <a:srgbClr val="008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5" name="CSV_Compare-filtered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7487" y="2849873"/>
            <a:ext cx="6519882" cy="3613448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16" name="image30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1523" y="2057400"/>
            <a:ext cx="4225002" cy="870565"/>
          </a:xfrm>
          <a:prstGeom prst="rect">
            <a:avLst/>
          </a:prstGeom>
          <a:ln w="12700">
            <a:round/>
          </a:ln>
        </p:spPr>
      </p:pic>
      <p:sp>
        <p:nvSpPr>
          <p:cNvPr id="17" name="Shape 475"/>
          <p:cNvSpPr/>
          <p:nvPr/>
        </p:nvSpPr>
        <p:spPr>
          <a:xfrm>
            <a:off x="277821" y="4711700"/>
            <a:ext cx="5524501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3200" marR="57799" lvl="0" indent="-203200" defTabSz="1295400">
              <a:buClr>
                <a:srgbClr val="4349AA"/>
              </a:buClr>
              <a:buSzPct val="100000"/>
              <a:buFont typeface="Arial Rounded MT Bold"/>
              <a:buChar char="•"/>
              <a:defRPr sz="1800"/>
            </a:pPr>
            <a:r>
              <a:rPr sz="2600" b="1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Direct sensitivity to parton-level CSV</a:t>
            </a:r>
          </a:p>
          <a:p>
            <a:pPr marL="203200" marR="57799" lvl="0" indent="-203200" defTabSz="1295400">
              <a:buClr>
                <a:srgbClr val="4349AA"/>
              </a:buClr>
              <a:buSzPct val="100000"/>
              <a:buFont typeface="Arial Rounded MT Bold"/>
              <a:buChar char="•"/>
              <a:defRPr sz="1800"/>
            </a:pPr>
            <a:r>
              <a:rPr sz="2600" b="1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Important implications for PDF’s</a:t>
            </a:r>
          </a:p>
          <a:p>
            <a:pPr marL="203200" marR="57799" lvl="0" indent="-203200" defTabSz="1295400">
              <a:buClr>
                <a:srgbClr val="4349AA"/>
              </a:buClr>
              <a:buSzPct val="100000"/>
              <a:buFont typeface="Arial Rounded MT Bold"/>
              <a:buChar char="•"/>
              <a:defRPr sz="1800"/>
            </a:pPr>
            <a:r>
              <a:rPr sz="2600" b="1" i="1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Could be</a:t>
            </a:r>
            <a:r>
              <a:rPr sz="2600" b="1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partial explanation of the NuTeV anomaly</a:t>
            </a:r>
          </a:p>
        </p:txBody>
      </p:sp>
      <p:pic>
        <p:nvPicPr>
          <p:cNvPr id="1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83321" y="2286830"/>
            <a:ext cx="16383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69"/>
          <p:cNvSpPr txBox="1">
            <a:spLocks/>
          </p:cNvSpPr>
          <p:nvPr/>
        </p:nvSpPr>
        <p:spPr>
          <a:xfrm>
            <a:off x="320797" y="3233509"/>
            <a:ext cx="5824453" cy="1464734"/>
          </a:xfrm>
          <a:prstGeom prst="rect">
            <a:avLst/>
          </a:prstGeom>
          <a:effectLst/>
        </p:spPr>
        <p:txBody>
          <a:bodyPr lIns="38100" tIns="38100" rIns="38100" bIns="38100" anchor="t"/>
          <a:lstStyle>
            <a:lvl1pPr marL="889000" indent="-571500" defTabSz="584200">
              <a:spcBef>
                <a:spcPts val="2600"/>
              </a:spcBef>
              <a:buSzPct val="125000"/>
              <a:buFont typeface="Zapf Dingbats"/>
              <a:buChar char="✦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1447800" indent="-685800" defTabSz="584200">
              <a:spcBef>
                <a:spcPts val="2600"/>
              </a:spcBef>
              <a:buSzPct val="100000"/>
              <a:buFont typeface="Zapf Dingbats"/>
              <a:buChar char="✦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2063750" indent="-857250" defTabSz="584200">
              <a:spcBef>
                <a:spcPts val="2600"/>
              </a:spcBef>
              <a:buSzPct val="100000"/>
              <a:buFont typeface="Zapf Dingbats"/>
              <a:buChar char="✦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2140857" indent="-489857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2585357" indent="-489857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2940957" indent="-489857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3296556" indent="-489856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3652156" indent="-489856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4007756" indent="-489856" defTabSz="584200">
              <a:spcBef>
                <a:spcPts val="2600"/>
              </a:spcBef>
              <a:buSzPct val="35000"/>
              <a:buFont typeface="Zapf Dingbats"/>
              <a:defRPr sz="3600" b="1">
                <a:solidFill>
                  <a:srgbClr val="0056D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marL="241582" indent="-241582" defTabSz="1295400">
              <a:spcBef>
                <a:spcPts val="100"/>
              </a:spcBef>
              <a:buSzTx/>
              <a:buFont typeface="Zapf Dingbats"/>
              <a:buNone/>
              <a:defRPr sz="1800" b="0">
                <a:solidFill>
                  <a:srgbClr val="000000"/>
                </a:solidFill>
              </a:defRPr>
            </a:pPr>
            <a:r>
              <a:rPr lang="en-US" sz="240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We already know CSV exists:</a:t>
            </a:r>
          </a:p>
          <a:p>
            <a:pPr marL="169863" indent="-169863" defTabSz="1295400">
              <a:spcBef>
                <a:spcPts val="100"/>
              </a:spcBef>
              <a:buClr>
                <a:srgbClr val="275D90"/>
              </a:buClr>
              <a:buSzPct val="100000"/>
              <a:buFont typeface="Wingdings"/>
              <a:buChar char=""/>
              <a:tabLst>
                <a:tab pos="3162300" algn="l"/>
              </a:tabLst>
              <a:defRPr sz="1800" b="0">
                <a:solidFill>
                  <a:srgbClr val="000000"/>
                </a:solidFill>
              </a:defRPr>
            </a:pP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u-d mass difference    δm = m</a:t>
            </a:r>
            <a:r>
              <a:rPr lang="en-US" sz="2400" b="0" baseline="-2025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-m</a:t>
            </a:r>
            <a:r>
              <a:rPr lang="en-US" sz="2400" b="0" baseline="-2025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≈ 4 MeV</a:t>
            </a:r>
          </a:p>
          <a:p>
            <a:pPr marL="241582" indent="-241582" defTabSz="1295400">
              <a:spcBef>
                <a:spcPts val="100"/>
              </a:spcBef>
              <a:buSzTx/>
              <a:buFont typeface="Zapf Dingbats"/>
              <a:buNone/>
              <a:tabLst>
                <a:tab pos="3162300" algn="l"/>
              </a:tabLst>
              <a:defRPr sz="1800" b="0">
                <a:solidFill>
                  <a:srgbClr val="000000"/>
                </a:solidFill>
              </a:defRPr>
            </a:pP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	                                      δM = M</a:t>
            </a:r>
            <a:r>
              <a:rPr lang="en-US" sz="2400" b="0" baseline="-2025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-M</a:t>
            </a:r>
            <a:r>
              <a:rPr lang="en-US" sz="2400" b="0" baseline="-2025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≈ 1.3 MeV</a:t>
            </a:r>
          </a:p>
          <a:p>
            <a:pPr marL="169863" indent="-169863" defTabSz="1295400">
              <a:spcBef>
                <a:spcPts val="100"/>
              </a:spcBef>
              <a:buClr>
                <a:srgbClr val="275D90"/>
              </a:buClr>
              <a:buSzPct val="100000"/>
              <a:buFont typeface="Wingdings"/>
              <a:buChar char=""/>
              <a:defRPr sz="1800" b="0">
                <a:solidFill>
                  <a:srgbClr val="000000"/>
                </a:solidFill>
              </a:defRPr>
            </a:pPr>
            <a:r>
              <a:rPr lang="en-US" sz="2400" b="0" smtClean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electromagnetic effects</a:t>
            </a:r>
            <a:endParaRPr lang="en-US" sz="2400" b="0" dirty="0">
              <a:solidFill>
                <a:srgbClr val="000000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PVDIS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9069" y="9347200"/>
            <a:ext cx="166662" cy="369332"/>
          </a:xfrm>
        </p:spPr>
        <p:txBody>
          <a:bodyPr/>
          <a:lstStyle/>
          <a:p>
            <a:fld id="{3EE0221E-B74D-234E-B6B3-48DA9B58AC04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6" descr="deut_BinEstimate.eps"/>
          <p:cNvPicPr>
            <a:picLocks noChangeAspect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3"/>
          <a:stretch>
            <a:fillRect/>
          </a:stretch>
        </p:blipFill>
        <p:spPr bwMode="auto">
          <a:xfrm>
            <a:off x="650240" y="2639511"/>
            <a:ext cx="6126282" cy="4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dd_SoLID_onl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5509" r="24466" b="25816"/>
          <a:stretch/>
        </p:blipFill>
        <p:spPr>
          <a:xfrm>
            <a:off x="4760195" y="2573918"/>
            <a:ext cx="7841894" cy="4837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1073" y="7183271"/>
            <a:ext cx="2782077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Asymmetries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4099" y="7511566"/>
            <a:ext cx="3971117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Coupling constants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135842"/>
            <a:ext cx="11704320" cy="1253569"/>
          </a:xfrm>
          <a:ln/>
        </p:spPr>
        <p:txBody>
          <a:bodyPr/>
          <a:lstStyle/>
          <a:p>
            <a:r>
              <a:rPr lang="en-US" dirty="0"/>
              <a:t>A Special HT Effect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5738" y="9347200"/>
            <a:ext cx="333324" cy="369332"/>
          </a:xfrm>
        </p:spPr>
        <p:txBody>
          <a:bodyPr/>
          <a:lstStyle/>
          <a:p>
            <a:fld id="{6F221F5A-365A-4942-8271-E1DB6B52DC8C}" type="slidenum">
              <a:rPr lang="en-US"/>
              <a:pPr/>
              <a:t>33</a:t>
            </a:fld>
            <a:endParaRPr lang="en-US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740401"/>
            <a:ext cx="9537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7966076" y="5168901"/>
            <a:ext cx="3559927" cy="4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Zero in quark-parton model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814387" y="5207001"/>
            <a:ext cx="6032501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098" tIns="38098" rIns="38098" bIns="38098"/>
          <a:lstStyle/>
          <a:p>
            <a:r>
              <a:rPr lang="en-US" sz="24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Higher-Twist valence</a:t>
            </a:r>
            <a:r>
              <a:rPr lang="en-US" sz="2400">
                <a:solidFill>
                  <a:srgbClr val="40404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24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quark-quark correlation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756400" y="5588000"/>
            <a:ext cx="558800" cy="292100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825501" y="3348661"/>
            <a:ext cx="2905600" cy="82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r>
              <a:rPr lang="en-US" sz="2400" dirty="0" err="1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Isospin</a:t>
            </a:r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decomposition</a:t>
            </a:r>
          </a:p>
          <a:p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before using PDF</a:t>
            </a:r>
            <a:r>
              <a:rPr lang="ja-JP" altLang="en-US" sz="2400" dirty="0">
                <a:solidFill>
                  <a:srgbClr val="002D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2400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7162801" y="8813801"/>
            <a:ext cx="3878310" cy="4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098" tIns="38098" rIns="38098" bIns="38098">
            <a:spAutoFit/>
          </a:bodyPr>
          <a:lstStyle/>
          <a:p>
            <a:pPr algn="l"/>
            <a:r>
              <a:rPr lang="en-US" sz="24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Use ν data for small b(x) term.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266701" y="1958132"/>
            <a:ext cx="3485679" cy="10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5" bIns="0">
            <a:spAutoFit/>
          </a:bodyPr>
          <a:lstStyle/>
          <a:p>
            <a:pPr marL="57147"/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following the approach of  </a:t>
            </a:r>
          </a:p>
          <a:p>
            <a:pPr marL="57147"/>
            <a:r>
              <a:rPr lang="en-US" sz="2100" dirty="0" err="1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Bjorken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PRD 18, 3239 (78), </a:t>
            </a:r>
          </a:p>
          <a:p>
            <a:pPr marL="57147"/>
            <a:r>
              <a:rPr lang="en-US" sz="2100" dirty="0" err="1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Wolfenstein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21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NPB146, 477 (78)</a:t>
            </a:r>
          </a:p>
        </p:txBody>
      </p:sp>
      <p:pic>
        <p:nvPicPr>
          <p:cNvPr id="24585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1" y="2863132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/>
          </p:cNvSpPr>
          <p:nvPr/>
        </p:nvSpPr>
        <p:spPr bwMode="auto">
          <a:xfrm>
            <a:off x="419101" y="1389411"/>
            <a:ext cx="12166601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5" bIns="0"/>
          <a:lstStyle/>
          <a:p>
            <a:pPr marL="57147"/>
            <a:r>
              <a:rPr lang="en-US" sz="1800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 observation of Higher Twist in PV-DIS would be exciting direct evidence for </a:t>
            </a:r>
            <a:r>
              <a:rPr lang="en-US" sz="1800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diquarks</a:t>
            </a:r>
            <a:endParaRPr lang="en-US" sz="1800" dirty="0">
              <a:solidFill>
                <a:srgbClr val="0000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458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61517"/>
          <a:stretch>
            <a:fillRect/>
          </a:stretch>
        </p:blipFill>
        <p:spPr bwMode="auto">
          <a:xfrm>
            <a:off x="1206500" y="6375402"/>
            <a:ext cx="4114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6451600" y="6604000"/>
            <a:ext cx="5778500" cy="13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7" bIns="0"/>
          <a:lstStyle/>
          <a:p>
            <a:pPr marL="39686"/>
            <a:r>
              <a:rPr lang="en-US" sz="2400">
                <a:solidFill>
                  <a:srgbClr val="00000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(c) type diagram is the only operator that can contribute to a(x) higher twist: theoretically very interesting!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7264400" y="8166100"/>
            <a:ext cx="3318578" cy="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6"/>
            <a:r>
              <a:rPr lang="en-US" sz="24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σ</a:t>
            </a:r>
            <a:r>
              <a:rPr lang="en-US" sz="2400" baseline="-60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</a:t>
            </a:r>
            <a:r>
              <a:rPr lang="en-US" sz="24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 contributions cancel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3429001" y="8966200"/>
            <a:ext cx="189229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7" bIns="0"/>
          <a:lstStyle/>
          <a:p>
            <a:pPr marL="39686"/>
            <a:r>
              <a:rPr lang="en-US" sz="11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Castorina &amp; Mulders, </a:t>
            </a:r>
            <a:r>
              <a:rPr lang="ja-JP" altLang="en-US" sz="1100" i="1">
                <a:solidFill>
                  <a:srgbClr val="00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‘</a:t>
            </a:r>
            <a:r>
              <a:rPr lang="en-US" sz="11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84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822701"/>
            <a:ext cx="27193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759199"/>
            <a:ext cx="3824289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248149"/>
            <a:ext cx="3670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0240" y="3348661"/>
            <a:ext cx="3286761" cy="899488"/>
          </a:xfrm>
          <a:prstGeom prst="roundRect">
            <a:avLst/>
          </a:prstGeom>
          <a:noFill/>
          <a:ln w="57150" cap="flat" cmpd="sng">
            <a:solidFill>
              <a:srgbClr val="FF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8996" y="8271428"/>
            <a:ext cx="2452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u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183" y="8271428"/>
            <a:ext cx="2452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25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9962198"/>
              </p:ext>
            </p:extLst>
          </p:nvPr>
        </p:nvGraphicFramePr>
        <p:xfrm>
          <a:off x="4889501" y="2182812"/>
          <a:ext cx="6468430" cy="68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2539800" imgH="266400" progId="Equation.3">
                  <p:embed/>
                </p:oleObj>
              </mc:Choice>
              <mc:Fallback>
                <p:oleObj name="Equation" r:id="rId9" imgW="2539800" imgH="26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1" y="2182812"/>
                        <a:ext cx="6468430" cy="680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1" y="45156"/>
            <a:ext cx="12849014" cy="1454009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QCD: Charge Symmetry Violation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1" y="2689014"/>
            <a:ext cx="7802880" cy="40414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We already know CSV exists: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u-d mass difference	</a:t>
            </a:r>
            <a:r>
              <a:rPr lang="el-GR" sz="2800" dirty="0">
                <a:latin typeface="Calibri" charset="0"/>
                <a:ea typeface="ヒラギノ角ゴ Pro W3" charset="0"/>
                <a:cs typeface="ヒラギノ角ゴ Pro W3" charset="0"/>
              </a:rPr>
              <a:t>δ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m = m</a:t>
            </a:r>
            <a:r>
              <a:rPr lang="en-US" sz="2800" baseline="-25000" dirty="0">
                <a:latin typeface="Calibri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-m</a:t>
            </a:r>
            <a:r>
              <a:rPr lang="en-US" sz="2800" baseline="-25000" dirty="0">
                <a:latin typeface="Calibri" charset="0"/>
                <a:ea typeface="ヒラギノ角ゴ Pro W3" charset="0"/>
                <a:cs typeface="ヒラギノ角ゴ Pro W3" charset="0"/>
              </a:rPr>
              <a:t>u 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≈ 4 MeV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		</a:t>
            </a:r>
            <a:r>
              <a:rPr lang="el-GR" sz="2800" dirty="0">
                <a:latin typeface="Calibri" charset="0"/>
                <a:ea typeface="ヒラギノ角ゴ Pro W3" charset="0"/>
                <a:cs typeface="ヒラギノ角ゴ Pro W3" charset="0"/>
              </a:rPr>
              <a:t>δ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M = </a:t>
            </a:r>
            <a:r>
              <a:rPr lang="en-US" sz="2800" dirty="0" err="1">
                <a:latin typeface="Calibri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sz="2800" baseline="-25000" dirty="0" err="1">
                <a:latin typeface="Calibri" charset="0"/>
                <a:ea typeface="ヒラギノ角ゴ Pro W3" charset="0"/>
                <a:cs typeface="ヒラギノ角ゴ Pro W3" charset="0"/>
              </a:rPr>
              <a:t>n</a:t>
            </a:r>
            <a:r>
              <a:rPr lang="en-US" sz="2800" dirty="0" err="1">
                <a:latin typeface="Calibri" charset="0"/>
                <a:ea typeface="ヒラギノ角ゴ Pro W3" charset="0"/>
                <a:cs typeface="ヒラギノ角ゴ Pro W3" charset="0"/>
              </a:rPr>
              <a:t>-M</a:t>
            </a:r>
            <a:r>
              <a:rPr lang="en-US" sz="2800" baseline="-25000" dirty="0" err="1">
                <a:latin typeface="Calibri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800" baseline="-25000" dirty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≈ 1.3 MeV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electromagnetic 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effects</a:t>
            </a: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06755"/>
              </p:ext>
            </p:extLst>
          </p:nvPr>
        </p:nvGraphicFramePr>
        <p:xfrm>
          <a:off x="6038752" y="2255176"/>
          <a:ext cx="6545297" cy="108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Formula" r:id="rId3" imgW="2724480" imgH="451080" progId="">
                  <p:embed/>
                </p:oleObj>
              </mc:Choice>
              <mc:Fallback>
                <p:oleObj name="Formula" r:id="rId3" imgW="2724480" imgH="45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752" y="2255176"/>
                        <a:ext cx="6545297" cy="108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43637"/>
              </p:ext>
            </p:extLst>
          </p:nvPr>
        </p:nvGraphicFramePr>
        <p:xfrm>
          <a:off x="7843043" y="3886390"/>
          <a:ext cx="4962596" cy="108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Formula" r:id="rId5" imgW="1760400" imgH="383760" progId="">
                  <p:embed/>
                </p:oleObj>
              </mc:Choice>
              <mc:Fallback>
                <p:oleObj name="Formula" r:id="rId5" imgW="1760400" imgH="3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043" y="3886390"/>
                        <a:ext cx="4962596" cy="1085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6" name="Group 31"/>
          <p:cNvGrpSpPr>
            <a:grpSpLocks/>
          </p:cNvGrpSpPr>
          <p:nvPr/>
        </p:nvGrpSpPr>
        <p:grpSpPr bwMode="auto">
          <a:xfrm>
            <a:off x="5655728" y="5612836"/>
            <a:ext cx="5048391" cy="3427307"/>
            <a:chOff x="5430945" y="2930769"/>
            <a:chExt cx="3548932" cy="2411046"/>
          </a:xfrm>
        </p:grpSpPr>
        <p:pic>
          <p:nvPicPr>
            <p:cNvPr id="3278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81"/>
            <a:stretch>
              <a:fillRect/>
            </a:stretch>
          </p:blipFill>
          <p:spPr bwMode="auto">
            <a:xfrm>
              <a:off x="5430945" y="2930769"/>
              <a:ext cx="3548932" cy="24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Line 8"/>
            <p:cNvSpPr>
              <a:spLocks noChangeShapeType="1"/>
            </p:cNvSpPr>
            <p:nvPr/>
          </p:nvSpPr>
          <p:spPr bwMode="auto">
            <a:xfrm flipV="1">
              <a:off x="6244492" y="3219938"/>
              <a:ext cx="0" cy="166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7"/>
            <p:cNvSpPr>
              <a:spLocks noChangeShapeType="1"/>
            </p:cNvSpPr>
            <p:nvPr/>
          </p:nvSpPr>
          <p:spPr bwMode="auto">
            <a:xfrm>
              <a:off x="8364416" y="3313724"/>
              <a:ext cx="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Box 29"/>
            <p:cNvSpPr txBox="1">
              <a:spLocks noChangeArrowheads="1"/>
            </p:cNvSpPr>
            <p:nvPr/>
          </p:nvSpPr>
          <p:spPr bwMode="auto">
            <a:xfrm>
              <a:off x="6364340" y="3649784"/>
              <a:ext cx="1925014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2600">
                  <a:latin typeface="Calibri" charset="0"/>
                </a:rPr>
                <a:t>Broad </a:t>
              </a:r>
              <a:r>
                <a:rPr lang="el-GR" sz="2600">
                  <a:latin typeface="Calibri" charset="0"/>
                </a:rPr>
                <a:t>χ</a:t>
              </a:r>
              <a:r>
                <a:rPr lang="en-US" sz="2600" baseline="30000">
                  <a:latin typeface="Calibri" charset="0"/>
                </a:rPr>
                <a:t>2</a:t>
              </a:r>
              <a:r>
                <a:rPr lang="en-US" sz="2600">
                  <a:latin typeface="Calibri" charset="0"/>
                </a:rPr>
                <a:t> minimum</a:t>
              </a:r>
            </a:p>
            <a:p>
              <a:pPr algn="ctr" eaLnBrk="1" hangingPunct="1"/>
              <a:r>
                <a:rPr lang="en-US" sz="4000" b="1">
                  <a:solidFill>
                    <a:srgbClr val="FF0000"/>
                  </a:solidFill>
                  <a:latin typeface="Calibri" charset="0"/>
                </a:rPr>
                <a:t>(90% CL)</a:t>
              </a:r>
            </a:p>
          </p:txBody>
        </p:sp>
      </p:grp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236185" y="7326013"/>
            <a:ext cx="5046134" cy="11379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MRST PDF global with fit of CSV</a:t>
            </a: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Martin, Roberts,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Stirling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Thorne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Eur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Phys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J C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35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325 (04)</a:t>
            </a: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9673056" y="3312914"/>
            <a:ext cx="209973" cy="573476"/>
          </a:xfrm>
          <a:prstGeom prst="downArrow">
            <a:avLst>
              <a:gd name="adj1" fmla="val 50000"/>
              <a:gd name="adj2" fmla="val 1142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391906" y="9347200"/>
            <a:ext cx="220989" cy="261610"/>
          </a:xfrm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BFBE2A4-685E-1341-B2A5-B34B38C2523D}" type="slidenum">
              <a:rPr lang="en-US" sz="17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47" y="325120"/>
            <a:ext cx="7316238" cy="119210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QCD: Higher </a:t>
            </a:r>
            <a:r>
              <a:rPr lang="en-US" sz="4000" dirty="0">
                <a:latin typeface="Calibri" charset="0"/>
                <a:ea typeface="ヒラギノ角ゴ Pro W3" charset="0"/>
                <a:cs typeface="ヒラギノ角ゴ Pro W3" charset="0"/>
              </a:rPr>
              <a:t>Twist--MRST Fits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81203"/>
              </p:ext>
            </p:extLst>
          </p:nvPr>
        </p:nvGraphicFramePr>
        <p:xfrm>
          <a:off x="519289" y="3600704"/>
          <a:ext cx="4806808" cy="3511296"/>
        </p:xfrm>
        <a:graphic>
          <a:graphicData uri="http://schemas.openxmlformats.org/drawingml/2006/table">
            <a:tbl>
              <a:tblPr/>
              <a:tblGrid>
                <a:gridCol w="927947"/>
                <a:gridCol w="749582"/>
                <a:gridCol w="767644"/>
                <a:gridCol w="873759"/>
                <a:gridCol w="657014"/>
                <a:gridCol w="830862"/>
              </a:tblGrid>
              <a:tr h="3901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x</a:t>
                      </a:r>
                    </a:p>
                  </a:txBody>
                  <a:tcPr marL="130048" marR="130048" marT="65024" marB="650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Q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min</a:t>
                      </a:r>
                    </a:p>
                  </a:txBody>
                  <a:tcPr marL="130048" marR="130048" marT="65024" marB="650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D(x)</a:t>
                      </a:r>
                      <a:endParaRPr kumimoji="0" lang="en-US" sz="17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D/Q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min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 (%)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LO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3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LO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LO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3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LO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0.1-0.2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-.007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0.001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-14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0.2-0.3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1.0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-.11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0.003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-11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0.3-0.4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1.7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-.06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-0.001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-3.5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-0.5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0.4-0.5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2.6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.22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0.11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8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0.5-0.6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3.8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.85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0.39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10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0.6-0.7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5.8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2.6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1.4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45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0.7-0.8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9.4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7.3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4.4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78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47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05" name="Text Box 75"/>
          <p:cNvSpPr txBox="1">
            <a:spLocks noChangeArrowheads="1"/>
          </p:cNvSpPr>
          <p:nvPr/>
        </p:nvSpPr>
        <p:spPr bwMode="auto">
          <a:xfrm>
            <a:off x="273193" y="1355371"/>
            <a:ext cx="3628624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6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(x,Q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)=F</a:t>
            </a:r>
            <a:r>
              <a:rPr lang="en-US" sz="2600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(x)(1+D(x)/Q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4106" name="Text Box 76"/>
          <p:cNvSpPr txBox="1">
            <a:spLocks noChangeArrowheads="1"/>
          </p:cNvSpPr>
          <p:nvPr/>
        </p:nvSpPr>
        <p:spPr bwMode="auto">
          <a:xfrm>
            <a:off x="439663" y="2018988"/>
            <a:ext cx="2921237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=(W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-M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)/(1/x-1)</a:t>
            </a:r>
          </a:p>
        </p:txBody>
      </p:sp>
      <p:sp>
        <p:nvSpPr>
          <p:cNvPr id="44107" name="Text Box 77"/>
          <p:cNvSpPr txBox="1">
            <a:spLocks noChangeArrowheads="1"/>
          </p:cNvSpPr>
          <p:nvPr/>
        </p:nvSpPr>
        <p:spPr bwMode="auto">
          <a:xfrm>
            <a:off x="839682" y="2802000"/>
            <a:ext cx="2281956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-25000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=Q</a:t>
            </a:r>
            <a:r>
              <a:rPr lang="en-US" sz="2600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(W=2)</a:t>
            </a:r>
          </a:p>
        </p:txBody>
      </p:sp>
      <p:sp>
        <p:nvSpPr>
          <p:cNvPr id="44108" name="Text Box 79"/>
          <p:cNvSpPr txBox="1">
            <a:spLocks noChangeArrowheads="1"/>
          </p:cNvSpPr>
          <p:nvPr/>
        </p:nvSpPr>
        <p:spPr bwMode="auto">
          <a:xfrm>
            <a:off x="973101" y="3069278"/>
            <a:ext cx="4352996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ＭＳ Ｐゴシック" charset="0"/>
              </a:rPr>
              <a:t>MRST, PLB582, 222 (04)</a:t>
            </a:r>
          </a:p>
        </p:txBody>
      </p:sp>
      <p:pic>
        <p:nvPicPr>
          <p:cNvPr id="44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3" r="12962"/>
          <a:stretch>
            <a:fillRect/>
          </a:stretch>
        </p:blipFill>
        <p:spPr bwMode="auto">
          <a:xfrm>
            <a:off x="6500143" y="5694116"/>
            <a:ext cx="4809067" cy="34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10" name="Text Box 4"/>
          <p:cNvSpPr txBox="1">
            <a:spLocks noChangeArrowheads="1"/>
          </p:cNvSpPr>
          <p:nvPr/>
        </p:nvSpPr>
        <p:spPr bwMode="auto">
          <a:xfrm>
            <a:off x="11049565" y="6093743"/>
            <a:ext cx="1955236" cy="21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008000"/>
                </a:solidFill>
                <a:latin typeface="Calibri" charset="0"/>
              </a:rPr>
              <a:t>Higher twist</a:t>
            </a:r>
          </a:p>
          <a:p>
            <a:pPr algn="ctr" eaLnBrk="1" hangingPunct="1"/>
            <a:r>
              <a:rPr lang="en-US" sz="2600">
                <a:solidFill>
                  <a:srgbClr val="008000"/>
                </a:solidFill>
                <a:latin typeface="Calibri" charset="0"/>
              </a:rPr>
              <a:t>falls slowly</a:t>
            </a:r>
          </a:p>
          <a:p>
            <a:pPr algn="ctr" eaLnBrk="1" hangingPunct="1"/>
            <a:r>
              <a:rPr lang="en-US" sz="2600">
                <a:solidFill>
                  <a:srgbClr val="008000"/>
                </a:solidFill>
                <a:latin typeface="Calibri" charset="0"/>
              </a:rPr>
              <a:t>compared to PDF</a:t>
            </a:r>
            <a:r>
              <a:rPr lang="ja-JP" altLang="en-US" sz="2600">
                <a:solidFill>
                  <a:srgbClr val="008000"/>
                </a:solidFill>
                <a:latin typeface="Calibri" charset="0"/>
              </a:rPr>
              <a:t>’</a:t>
            </a:r>
            <a:r>
              <a:rPr lang="en-US" sz="2600">
                <a:solidFill>
                  <a:srgbClr val="008000"/>
                </a:solidFill>
                <a:latin typeface="Calibri" charset="0"/>
              </a:rPr>
              <a:t>s</a:t>
            </a:r>
          </a:p>
          <a:p>
            <a:pPr algn="ctr" eaLnBrk="1" hangingPunct="1"/>
            <a:r>
              <a:rPr lang="en-US" sz="2600">
                <a:solidFill>
                  <a:srgbClr val="008000"/>
                </a:solidFill>
                <a:latin typeface="Calibri" charset="0"/>
              </a:rPr>
              <a:t>at large x.</a:t>
            </a:r>
          </a:p>
        </p:txBody>
      </p:sp>
      <p:sp>
        <p:nvSpPr>
          <p:cNvPr id="44111" name="Text Box 6"/>
          <p:cNvSpPr txBox="1">
            <a:spLocks noChangeArrowheads="1"/>
          </p:cNvSpPr>
          <p:nvPr/>
        </p:nvSpPr>
        <p:spPr bwMode="auto">
          <a:xfrm>
            <a:off x="9986486" y="930205"/>
            <a:ext cx="2406122" cy="13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FF0000"/>
                </a:solidFill>
                <a:latin typeface="Calibri" charset="0"/>
              </a:rPr>
              <a:t>Order of DGLAP</a:t>
            </a:r>
          </a:p>
          <a:p>
            <a:pPr algn="ctr" eaLnBrk="1" hangingPunct="1"/>
            <a:r>
              <a:rPr lang="en-US" sz="2600">
                <a:solidFill>
                  <a:srgbClr val="FF0000"/>
                </a:solidFill>
                <a:latin typeface="Calibri" charset="0"/>
              </a:rPr>
              <a:t>influences size </a:t>
            </a:r>
          </a:p>
          <a:p>
            <a:pPr algn="ctr" eaLnBrk="1" hangingPunct="1"/>
            <a:r>
              <a:rPr lang="en-US" sz="2600">
                <a:solidFill>
                  <a:srgbClr val="FF0000"/>
                </a:solidFill>
                <a:latin typeface="Calibri" charset="0"/>
              </a:rPr>
              <a:t>of HT</a:t>
            </a:r>
          </a:p>
        </p:txBody>
      </p:sp>
      <p:pic>
        <p:nvPicPr>
          <p:cNvPr id="441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3" r="13889"/>
          <a:stretch>
            <a:fillRect/>
          </a:stretch>
        </p:blipFill>
        <p:spPr bwMode="auto">
          <a:xfrm>
            <a:off x="6500143" y="2232943"/>
            <a:ext cx="4775199" cy="342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13" name="Text Box 4"/>
          <p:cNvSpPr txBox="1">
            <a:spLocks noChangeArrowheads="1"/>
          </p:cNvSpPr>
          <p:nvPr/>
        </p:nvSpPr>
        <p:spPr bwMode="auto">
          <a:xfrm>
            <a:off x="1113725" y="8195734"/>
            <a:ext cx="3692445" cy="9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FF0000"/>
                </a:solidFill>
                <a:latin typeface="Calibri" charset="0"/>
              </a:rPr>
              <a:t>If C(x)~D(x), there is large</a:t>
            </a:r>
          </a:p>
          <a:p>
            <a:pPr algn="ctr" eaLnBrk="1" hangingPunct="1"/>
            <a:r>
              <a:rPr lang="en-US" sz="2600">
                <a:solidFill>
                  <a:srgbClr val="FF0000"/>
                </a:solidFill>
                <a:latin typeface="Calibri" charset="0"/>
              </a:rPr>
              <a:t>sensitivity al large x.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19290" y="7112000"/>
          <a:ext cx="4547164" cy="108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Formula" r:id="rId5" imgW="1611720" imgH="384840" progId="">
                  <p:embed/>
                </p:oleObj>
              </mc:Choice>
              <mc:Fallback>
                <p:oleObj name="Formula" r:id="rId5" imgW="1611720" imgH="384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90" y="7112000"/>
                        <a:ext cx="4547164" cy="1083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391906" y="9347200"/>
            <a:ext cx="220989" cy="261610"/>
          </a:xfrm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6AE567F-71E5-3A49-A5B8-E1E561CAD509}" type="slidenum">
              <a:rPr lang="en-US" sz="17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51206400" indent="-51206400"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7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2985" y="4045558"/>
            <a:ext cx="16542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Asymmetry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1082" y="6290572"/>
            <a:ext cx="9404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</a:rPr>
              <a:t>PDF’s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311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263549" y="381000"/>
            <a:ext cx="12477702" cy="1524000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9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PVES Initiatives: Complementarity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369049" y="9312577"/>
            <a:ext cx="266701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2400" b="1"/>
              <a:t>36</a:t>
            </a:fld>
            <a:endParaRPr sz="2400" b="1"/>
          </a:p>
        </p:txBody>
      </p:sp>
      <p:pic>
        <p:nvPicPr>
          <p:cNvPr id="114" name="image9.png"/>
          <p:cNvPicPr/>
          <p:nvPr/>
        </p:nvPicPr>
        <p:blipFill>
          <a:blip r:embed="rId2">
            <a:extLst/>
          </a:blip>
          <a:srcRect l="5070" t="10867" r="5521" b="12546"/>
          <a:stretch>
            <a:fillRect/>
          </a:stretch>
        </p:blipFill>
        <p:spPr>
          <a:xfrm>
            <a:off x="2507825" y="2026514"/>
            <a:ext cx="4299460" cy="2845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0461" y="2783137"/>
            <a:ext cx="26543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7792628" y="3619117"/>
            <a:ext cx="376996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800" b="1"/>
              <a:t>axial-quark couplings</a:t>
            </a:r>
          </a:p>
        </p:txBody>
      </p:sp>
      <p:sp>
        <p:nvSpPr>
          <p:cNvPr id="117" name="Shape 117"/>
          <p:cNvSpPr/>
          <p:nvPr/>
        </p:nvSpPr>
        <p:spPr>
          <a:xfrm>
            <a:off x="2644023" y="2809671"/>
            <a:ext cx="138447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Courtesy:</a:t>
            </a:r>
          </a:p>
          <a:p>
            <a:pPr lvl="0">
              <a:defRPr sz="1800"/>
            </a:pPr>
            <a:r>
              <a:rPr sz="1200"/>
              <a:t>M. Ramsey-Musolf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463931" y="5280562"/>
            <a:ext cx="12411699" cy="4358830"/>
            <a:chOff x="0" y="0"/>
            <a:chExt cx="12411697" cy="4358828"/>
          </a:xfrm>
        </p:grpSpPr>
        <p:sp>
          <p:nvSpPr>
            <p:cNvPr id="118" name="Shape 118"/>
            <p:cNvSpPr/>
            <p:nvPr/>
          </p:nvSpPr>
          <p:spPr>
            <a:xfrm>
              <a:off x="0" y="-1"/>
              <a:ext cx="3817144" cy="4358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SUSY Loops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GUT Z’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Leptophobic Z’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RPV SUSY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Leptoquarks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Lepton Number Violation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4651402" y="-1"/>
              <a:ext cx="7760296" cy="4358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sz="2400" b="1" baseline="-5999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 and Q</a:t>
              </a:r>
              <a:r>
                <a:rPr sz="2400" b="1" baseline="-5999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p:</a:t>
              </a: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:same absolute shift, smaller for others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High for Q</a:t>
              </a:r>
              <a:r>
                <a:rPr sz="2400" b="1" baseline="-5999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(Cs), Q</a:t>
              </a:r>
              <a:r>
                <a:rPr sz="2400" b="1" baseline="-5999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(relative), smaller for others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axial-quark couplings (C</a:t>
              </a:r>
              <a:r>
                <a:rPr sz="2400" b="1" baseline="-5999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’s) only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Different for all four in sign and magnitude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semi-leptonic only; different sensitivities</a:t>
              </a:r>
            </a:p>
            <a:p>
              <a:pPr lvl="0">
                <a:defRPr sz="1800"/>
              </a:pPr>
              <a:endParaRPr sz="2400" b="1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sz="2400" b="1" baseline="-5999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 only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3867881" y="74745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867881" y="786232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867881" y="1497718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3867881" y="2209205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867881" y="2920692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867881" y="3632179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</p:grpSp>
      <p:sp>
        <p:nvSpPr>
          <p:cNvPr id="127" name="Shape 127"/>
          <p:cNvSpPr/>
          <p:nvPr/>
        </p:nvSpPr>
        <p:spPr>
          <a:xfrm>
            <a:off x="2634304" y="4804944"/>
            <a:ext cx="404639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800" b="1"/>
              <a:t>vector-quark couplings</a:t>
            </a:r>
          </a:p>
        </p:txBody>
      </p:sp>
    </p:spTree>
    <p:extLst>
      <p:ext uri="{BB962C8B-B14F-4D97-AF65-F5344CB8AC3E}">
        <p14:creationId xmlns:p14="http://schemas.microsoft.com/office/powerpoint/2010/main" val="3587883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263025" y="381000"/>
            <a:ext cx="1249145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TeV-Scale Probe: Indirect Clues</a:t>
            </a:r>
          </a:p>
        </p:txBody>
      </p:sp>
      <p:sp>
        <p:nvSpPr>
          <p:cNvPr id="76" name="Shape 76"/>
          <p:cNvSpPr/>
          <p:nvPr/>
        </p:nvSpPr>
        <p:spPr>
          <a:xfrm>
            <a:off x="1168400" y="278130"/>
            <a:ext cx="106553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400" b="1">
                <a:solidFill>
                  <a:srgbClr val="0042AA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2AA"/>
                </a:solidFill>
              </a:rPr>
              <a:t>Electroweak Interactions at scales much lower than the W/Z mass</a:t>
            </a:r>
          </a:p>
        </p:txBody>
      </p:sp>
      <p:sp>
        <p:nvSpPr>
          <p:cNvPr id="78" name="Shape 78"/>
          <p:cNvSpPr/>
          <p:nvPr/>
        </p:nvSpPr>
        <p:spPr>
          <a:xfrm>
            <a:off x="4521200" y="4330700"/>
            <a:ext cx="4483100" cy="1104900"/>
          </a:xfrm>
          <a:prstGeom prst="roundRect">
            <a:avLst>
              <a:gd name="adj" fmla="val 17241"/>
            </a:avLst>
          </a:prstGeom>
          <a:ln w="19050">
            <a:solidFill>
              <a:srgbClr val="0056D6"/>
            </a:solidFill>
            <a:round/>
          </a:ln>
        </p:spPr>
        <p:txBody>
          <a:bodyPr lIns="0" tIns="0" rIns="0" bIns="0" anchor="ctr"/>
          <a:lstStyle/>
          <a:p>
            <a:pPr marL="40640" marR="40640" lvl="0" defTabSz="914400">
              <a:defRPr sz="1600">
                <a:solidFill>
                  <a:srgbClr val="FF4013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 flipV="1">
            <a:off x="1918048" y="3343572"/>
            <a:ext cx="8830" cy="2875112"/>
          </a:xfrm>
          <a:prstGeom prst="line">
            <a:avLst/>
          </a:prstGeom>
          <a:ln w="63500">
            <a:solidFill/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15900" y="4152900"/>
            <a:ext cx="173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7799" marR="57799" lvl="0" algn="ctr" defTabSz="1295400">
              <a:buClr>
                <a:srgbClr val="FF2600"/>
              </a:buClr>
              <a:buFont typeface="Arial"/>
              <a:defRPr sz="1800"/>
            </a:pPr>
            <a:r>
              <a:rPr sz="24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Λ</a:t>
            </a:r>
            <a:r>
              <a:rPr sz="2200" b="1">
                <a:solidFill>
                  <a:srgbClr val="0329D6"/>
                </a:solidFill>
                <a:uFill>
                  <a:solidFill>
                    <a:srgbClr val="0329D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(~TeV</a:t>
            </a: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81" name="Shape 81"/>
          <p:cNvSpPr/>
          <p:nvPr/>
        </p:nvSpPr>
        <p:spPr>
          <a:xfrm>
            <a:off x="784793" y="3225800"/>
            <a:ext cx="561757" cy="76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799" marR="57799" algn="ctr" defTabSz="1295400">
              <a:buClr>
                <a:srgbClr val="000000"/>
              </a:buClr>
              <a:buFont typeface="Arial"/>
              <a:defRPr sz="4600">
                <a:solidFill>
                  <a:srgbClr val="E324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E32400"/>
                </a:solidFill>
                <a:uFill>
                  <a:solidFill/>
                </a:uFill>
              </a:rPr>
              <a:t>E</a:t>
            </a:r>
          </a:p>
        </p:txBody>
      </p:sp>
      <p:sp>
        <p:nvSpPr>
          <p:cNvPr id="82" name="Shape 82"/>
          <p:cNvSpPr/>
          <p:nvPr/>
        </p:nvSpPr>
        <p:spPr>
          <a:xfrm>
            <a:off x="3270673" y="4658218"/>
            <a:ext cx="29210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6E6E9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8" name="Group 88"/>
          <p:cNvGrpSpPr/>
          <p:nvPr/>
        </p:nvGrpSpPr>
        <p:grpSpPr>
          <a:xfrm>
            <a:off x="2489200" y="3322319"/>
            <a:ext cx="1825131" cy="643468"/>
            <a:chOff x="0" y="0"/>
            <a:chExt cx="1825130" cy="643466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672937" cy="241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flipV="1">
              <a:off x="0" y="482600"/>
              <a:ext cx="576803" cy="1608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V="1">
              <a:off x="1248328" y="0"/>
              <a:ext cx="576803" cy="241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52194" y="482600"/>
              <a:ext cx="576804" cy="1608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79257" y="160866"/>
              <a:ext cx="865206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92929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3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2643575" y="5711612"/>
            <a:ext cx="1537548" cy="562188"/>
            <a:chOff x="0" y="0"/>
            <a:chExt cx="1537546" cy="562186"/>
          </a:xfrm>
        </p:grpSpPr>
        <p:sp>
          <p:nvSpPr>
            <p:cNvPr id="89" name="Shape 89"/>
            <p:cNvSpPr/>
            <p:nvPr/>
          </p:nvSpPr>
          <p:spPr>
            <a:xfrm flipV="1">
              <a:off x="0" y="0"/>
              <a:ext cx="1441451" cy="5621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1537547" cy="5621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72676" y="160625"/>
              <a:ext cx="192194" cy="240938"/>
            </a:xfrm>
            <a:prstGeom prst="diamond">
              <a:avLst/>
            </a:prstGeom>
            <a:solidFill>
              <a:srgbClr val="92929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3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3" name="Shape 93"/>
          <p:cNvSpPr/>
          <p:nvPr/>
        </p:nvSpPr>
        <p:spPr>
          <a:xfrm>
            <a:off x="-152400" y="4771813"/>
            <a:ext cx="2476500" cy="85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7799" marR="57799" lvl="0" algn="ctr" defTabSz="1295400">
              <a:buClr>
                <a:srgbClr val="FF2600"/>
              </a:buClr>
              <a:buFont typeface="Arial"/>
              <a:defRPr sz="1800"/>
            </a:pPr>
            <a:r>
              <a:rPr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2400" baseline="-218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W,Z</a:t>
            </a:r>
            <a:r>
              <a: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7799" marR="57799" lvl="0" algn="ctr" defTabSz="1295400">
              <a:buClr>
                <a:srgbClr val="FF2600"/>
              </a:buClr>
              <a:buFont typeface="Arial"/>
              <a:defRPr sz="1800"/>
            </a:pPr>
            <a:r>
              <a: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(100 GeV</a:t>
            </a:r>
            <a:r>
              <a: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94" name="Shape 94"/>
          <p:cNvSpPr/>
          <p:nvPr/>
        </p:nvSpPr>
        <p:spPr>
          <a:xfrm>
            <a:off x="243537" y="7124700"/>
            <a:ext cx="1247140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40" marR="40640" algn="ctr" defTabSz="914400">
              <a:buClr>
                <a:srgbClr val="007409"/>
              </a:buClr>
              <a:buFont typeface="Comic Sans MS"/>
              <a:defRPr sz="2400" b="1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Examples: </a:t>
            </a:r>
            <a:r>
              <a:rPr sz="2400" b="1" dirty="0" smtClean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Heavy </a:t>
            </a:r>
            <a:r>
              <a:rPr sz="2400" b="1" dirty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Z’s, light (dark) Z’s, technicolor, compositeness, extra </a:t>
            </a:r>
            <a:r>
              <a:rPr sz="2400" b="1" dirty="0" smtClean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dimensions</a:t>
            </a:r>
            <a:r>
              <a:rPr lang="en-US" sz="2400" b="1" dirty="0" smtClean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, new ideas???, </a:t>
            </a:r>
            <a:r>
              <a:rPr sz="2400" b="1" dirty="0" smtClean="0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</a:rPr>
              <a:t>…</a:t>
            </a:r>
            <a:endParaRPr sz="2400" b="1" dirty="0">
              <a:solidFill>
                <a:srgbClr val="7B219F"/>
              </a:solidFill>
              <a:uFill>
                <a:solidFill>
                  <a:srgbClr val="7B219F"/>
                </a:solidFill>
              </a:uFill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252893" y="6678789"/>
            <a:ext cx="304801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6E6E9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3600" y="4520115"/>
            <a:ext cx="4229100" cy="63608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9332540" y="4216400"/>
            <a:ext cx="33782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200" b="1">
                <a:solidFill>
                  <a:srgbClr val="38571A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38571A"/>
                </a:solidFill>
              </a:rPr>
              <a:t>higher dimensional operators can be systematically classified</a:t>
            </a:r>
          </a:p>
        </p:txBody>
      </p:sp>
      <p:sp>
        <p:nvSpPr>
          <p:cNvPr id="98" name="Shape 98"/>
          <p:cNvSpPr/>
          <p:nvPr/>
        </p:nvSpPr>
        <p:spPr>
          <a:xfrm>
            <a:off x="5057570" y="3505200"/>
            <a:ext cx="76708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400" b="1" i="1">
                <a:solidFill>
                  <a:srgbClr val="38571A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400" b="1" i="1">
                <a:solidFill>
                  <a:srgbClr val="38571A"/>
                </a:solidFill>
              </a:rPr>
              <a:t>SM amplitudes can be very precisely predicted</a:t>
            </a:r>
          </a:p>
        </p:txBody>
      </p:sp>
      <p:sp>
        <p:nvSpPr>
          <p:cNvPr id="99" name="Shape 99"/>
          <p:cNvSpPr/>
          <p:nvPr/>
        </p:nvSpPr>
        <p:spPr>
          <a:xfrm>
            <a:off x="8735702" y="5670550"/>
            <a:ext cx="313238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 b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6C6963"/>
                </a:solidFill>
              </a:rPr>
              <a:t>Dark Sector</a:t>
            </a:r>
          </a:p>
        </p:txBody>
      </p:sp>
      <p:sp>
        <p:nvSpPr>
          <p:cNvPr id="100" name="Shape 100"/>
          <p:cNvSpPr/>
          <p:nvPr/>
        </p:nvSpPr>
        <p:spPr>
          <a:xfrm>
            <a:off x="4550221" y="6503094"/>
            <a:ext cx="4216550" cy="13501"/>
          </a:xfrm>
          <a:prstGeom prst="line">
            <a:avLst/>
          </a:prstGeom>
          <a:ln w="63500">
            <a:solidFill/>
            <a:round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452081" y="6565900"/>
            <a:ext cx="182558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7799" marR="57799" lvl="0" algn="ctr" defTabSz="1295400">
              <a:buClr>
                <a:srgbClr val="000000"/>
              </a:buClr>
              <a:buFont typeface="Arial"/>
              <a:defRPr sz="1800"/>
            </a:pPr>
            <a:r>
              <a:rPr sz="2400" b="1">
                <a:solidFill>
                  <a:srgbClr val="E324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(coupling)</a:t>
            </a:r>
            <a:r>
              <a:rPr sz="2400" b="1" baseline="31999">
                <a:solidFill>
                  <a:srgbClr val="E324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6273800" y="5709919"/>
            <a:ext cx="1825131" cy="643468"/>
            <a:chOff x="0" y="0"/>
            <a:chExt cx="1825130" cy="643466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672937" cy="241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flipV="1">
              <a:off x="0" y="482600"/>
              <a:ext cx="576803" cy="1608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flipV="1">
              <a:off x="1248328" y="0"/>
              <a:ext cx="576803" cy="241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52194" y="482600"/>
              <a:ext cx="576804" cy="1608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79257" y="160866"/>
              <a:ext cx="865206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929292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3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 rot="5400000">
            <a:off x="5070263" y="5735178"/>
            <a:ext cx="3302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6E6E9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341021" y="2571750"/>
            <a:ext cx="595174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 b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6C6963"/>
                </a:solidFill>
              </a:rPr>
              <a:t>High Energy Dynamics</a:t>
            </a:r>
          </a:p>
        </p:txBody>
      </p:sp>
      <p:sp>
        <p:nvSpPr>
          <p:cNvPr id="111" name="Shape 111"/>
          <p:cNvSpPr/>
          <p:nvPr/>
        </p:nvSpPr>
        <p:spPr>
          <a:xfrm>
            <a:off x="241300" y="5562600"/>
            <a:ext cx="16383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rPr>
              <a:t>courtesy </a:t>
            </a:r>
          </a:p>
          <a:p>
            <a:pPr lvl="0" algn="ctr" defTabSz="584200">
              <a:defRPr sz="1800"/>
            </a:pPr>
            <a:r>
              <a:rPr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rPr>
              <a:t>V. Cirigliano, H. Maruyama, M. Pospelov</a:t>
            </a:r>
          </a:p>
        </p:txBody>
      </p:sp>
      <p:sp>
        <p:nvSpPr>
          <p:cNvPr id="112" name="Shape 112"/>
          <p:cNvSpPr/>
          <p:nvPr/>
        </p:nvSpPr>
        <p:spPr>
          <a:xfrm>
            <a:off x="381712" y="1545907"/>
            <a:ext cx="1225407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500" b="1">
                <a:solidFill>
                  <a:srgbClr val="6C696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6C6963"/>
                </a:solidFill>
              </a:rPr>
              <a:t>NP: Fundamental Symmetries; HEP: The Intensity/Precision Frontier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70661" y="8166010"/>
            <a:ext cx="955303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How can the Standard Model, with all of its holes,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i="1" dirty="0" smtClean="0">
                <a:solidFill>
                  <a:srgbClr val="008000"/>
                </a:solidFill>
                <a:latin typeface="Times New Roman"/>
              </a:rPr>
              <a:t>predict precision measurements so well??</a:t>
            </a:r>
            <a:endParaRPr kumimoji="0" lang="en-US" sz="3600" i="1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Times New Roman"/>
              <a:ea typeface="Helvetica"/>
              <a:cs typeface="Helvetica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0" y="8345111"/>
            <a:ext cx="1025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73800" y="7863364"/>
            <a:ext cx="1825132" cy="0"/>
          </a:xfrm>
          <a:prstGeom prst="line">
            <a:avLst/>
          </a:prstGeom>
          <a:noFill/>
          <a:ln w="28575" cap="flat" cmpd="sng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268833" y="381000"/>
            <a:ext cx="12467134" cy="1524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60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PVES: Example of </a:t>
            </a:r>
            <a:r>
              <a:rPr sz="6000" b="1" dirty="0" smtClean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Weak </a:t>
            </a:r>
            <a:r>
              <a:rPr sz="6000" b="1" dirty="0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Neutral Current Interactions</a:t>
            </a:r>
          </a:p>
        </p:txBody>
      </p:sp>
      <p:sp>
        <p:nvSpPr>
          <p:cNvPr id="127" name="Shape 127"/>
          <p:cNvSpPr/>
          <p:nvPr/>
        </p:nvSpPr>
        <p:spPr>
          <a:xfrm>
            <a:off x="350676" y="1936750"/>
            <a:ext cx="9344323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584200">
              <a:buSzPct val="50000"/>
              <a:buBlip>
                <a:blip r:embed="rId2"/>
              </a:buBlip>
              <a:defRPr sz="1800"/>
            </a:pPr>
            <a:r>
              <a:rPr sz="3200" b="1">
                <a:solidFill>
                  <a:srgbClr val="0056D6"/>
                </a:solidFill>
                <a:latin typeface="Palatino"/>
                <a:ea typeface="Palatino"/>
                <a:cs typeface="Palatino"/>
                <a:sym typeface="Palatino"/>
              </a:rPr>
              <a:t>Precision Neutrino Scattering</a:t>
            </a:r>
          </a:p>
          <a:p>
            <a:pPr lvl="0" defTabSz="584200">
              <a:buSzPct val="50000"/>
              <a:buBlip>
                <a:blip r:embed="rId2"/>
              </a:buBlip>
              <a:defRPr sz="1800"/>
            </a:pPr>
            <a:r>
              <a:rPr sz="3200" b="1">
                <a:solidFill>
                  <a:srgbClr val="0056D6"/>
                </a:solidFill>
                <a:latin typeface="Palatino"/>
                <a:ea typeface="Palatino"/>
                <a:cs typeface="Palatino"/>
                <a:sym typeface="Palatino"/>
              </a:rPr>
              <a:t>New Physics/Weak-Electromagnetic Interference</a:t>
            </a:r>
          </a:p>
        </p:txBody>
      </p:sp>
      <p:sp>
        <p:nvSpPr>
          <p:cNvPr id="128" name="Shape 128"/>
          <p:cNvSpPr/>
          <p:nvPr/>
        </p:nvSpPr>
        <p:spPr>
          <a:xfrm>
            <a:off x="2576140" y="3130550"/>
            <a:ext cx="78359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584200">
              <a:buSzPct val="125000"/>
              <a:buChar char="•"/>
              <a:defRPr sz="1800"/>
            </a:pPr>
            <a:r>
              <a:rPr sz="3000" b="1" i="1">
                <a:solidFill>
                  <a:srgbClr val="9929BD"/>
                </a:solidFill>
                <a:latin typeface="Palatino"/>
                <a:ea typeface="Palatino"/>
                <a:cs typeface="Palatino"/>
                <a:sym typeface="Palatino"/>
              </a:rPr>
              <a:t>opposite parity transitions in heavy atoms</a:t>
            </a:r>
          </a:p>
          <a:p>
            <a:pPr lvl="0" defTabSz="584200">
              <a:buSzPct val="125000"/>
              <a:buChar char="•"/>
              <a:defRPr sz="1800"/>
            </a:pPr>
            <a:r>
              <a:rPr sz="3000" b="1" i="1">
                <a:solidFill>
                  <a:srgbClr val="B92D5D"/>
                </a:solidFill>
                <a:latin typeface="Palatino"/>
                <a:ea typeface="Palatino"/>
                <a:cs typeface="Palatino"/>
                <a:sym typeface="Palatino"/>
              </a:rPr>
              <a:t>Spin-dependent electron scattering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685800" y="4489449"/>
            <a:ext cx="12077700" cy="2183386"/>
            <a:chOff x="0" y="-31750"/>
            <a:chExt cx="12077700" cy="2183384"/>
          </a:xfrm>
        </p:grpSpPr>
        <p:sp>
          <p:nvSpPr>
            <p:cNvPr id="129" name="Shape 129"/>
            <p:cNvSpPr/>
            <p:nvPr/>
          </p:nvSpPr>
          <p:spPr>
            <a:xfrm>
              <a:off x="7835900" y="1587500"/>
              <a:ext cx="3784600" cy="533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4200">
                  <a:solidFill>
                    <a:srgbClr val="FFFFFF"/>
                  </a:solidFill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board"/>
                  <a:ea typeface="Chalkboard"/>
                  <a:cs typeface="Chalkboard"/>
                  <a:sym typeface="Chalkboard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877300" y="558800"/>
              <a:ext cx="2870200" cy="952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029700" y="660400"/>
              <a:ext cx="3048000" cy="600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0639" marR="40639" lvl="0" defTabSz="914400">
                <a:buClr>
                  <a:srgbClr val="DA3E00"/>
                </a:buClr>
                <a:buFont typeface="Times Roman"/>
                <a:defRPr sz="1800"/>
              </a:pP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(g</a:t>
              </a:r>
              <a:r>
                <a:rPr sz="2800" b="1" i="1" baseline="-25000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A</a:t>
              </a:r>
              <a:r>
                <a:rPr sz="2800" b="1" i="1" baseline="29999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e</a:t>
              </a: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g</a:t>
              </a:r>
              <a:r>
                <a:rPr sz="2800" b="1" i="1" baseline="-25000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800" b="1" i="1" baseline="29999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T</a:t>
              </a:r>
              <a:r>
                <a:rPr sz="2800" b="1" i="1" baseline="-25000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+</a:t>
              </a:r>
              <a:r>
                <a:rPr sz="280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β</a:t>
              </a: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 g</a:t>
              </a:r>
              <a:r>
                <a:rPr sz="2800" b="1" i="1" baseline="-25000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800" b="1" i="1" baseline="29999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e</a:t>
              </a: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g</a:t>
              </a:r>
              <a:r>
                <a:rPr sz="2800" b="1" i="1" baseline="-25000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A</a:t>
              </a:r>
              <a:r>
                <a:rPr sz="2800" b="1" i="1" baseline="29999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T</a:t>
              </a:r>
              <a:r>
                <a:rPr sz="2800" b="1" i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)</a:t>
              </a:r>
            </a:p>
          </p:txBody>
        </p:sp>
        <p:pic>
          <p:nvPicPr>
            <p:cNvPr id="132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43300" y="563562"/>
              <a:ext cx="5360988" cy="93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82600"/>
              <a:ext cx="2590800" cy="1614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75900" y="1630362"/>
              <a:ext cx="1155700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35900" y="1620837"/>
              <a:ext cx="1828800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Shape 136"/>
            <p:cNvSpPr/>
            <p:nvPr/>
          </p:nvSpPr>
          <p:spPr>
            <a:xfrm>
              <a:off x="9804400" y="1612900"/>
              <a:ext cx="39202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40639" marR="40639" defTabSz="914400">
                <a:buClr>
                  <a:srgbClr val="000000"/>
                </a:buClr>
                <a:buFont typeface="Times Roman"/>
                <a:defRPr sz="2400" b="1" i="1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b="0" i="0">
                  <a:uFillTx/>
                </a:defRPr>
              </a:pPr>
              <a:r>
                <a:rPr sz="2400" b="1" i="1">
                  <a:uFill>
                    <a:solidFill/>
                  </a:uFill>
                </a:rPr>
                <a:t>to</a:t>
              </a:r>
            </a:p>
          </p:txBody>
        </p:sp>
        <p:grpSp>
          <p:nvGrpSpPr>
            <p:cNvPr id="140" name="Group 140"/>
            <p:cNvGrpSpPr/>
            <p:nvPr/>
          </p:nvGrpSpPr>
          <p:grpSpPr>
            <a:xfrm>
              <a:off x="7353300" y="1422400"/>
              <a:ext cx="457200" cy="522708"/>
              <a:chOff x="0" y="0"/>
              <a:chExt cx="457200" cy="522707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0" y="0"/>
                <a:ext cx="457200" cy="52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71" y="0"/>
                      <a:pt x="0" y="3454"/>
                      <a:pt x="0" y="7715"/>
                    </a:cubicBezTo>
                    <a:lnTo>
                      <a:pt x="0" y="12123"/>
                    </a:lnTo>
                    <a:cubicBezTo>
                      <a:pt x="0" y="15392"/>
                      <a:pt x="5770" y="18307"/>
                      <a:pt x="14399" y="19396"/>
                    </a:cubicBezTo>
                    <a:lnTo>
                      <a:pt x="14400" y="21600"/>
                    </a:lnTo>
                    <a:lnTo>
                      <a:pt x="21600" y="17633"/>
                    </a:lnTo>
                    <a:lnTo>
                      <a:pt x="14400" y="12783"/>
                    </a:lnTo>
                    <a:lnTo>
                      <a:pt x="14399" y="14988"/>
                    </a:lnTo>
                    <a:cubicBezTo>
                      <a:pt x="7890" y="14166"/>
                      <a:pt x="2873" y="12282"/>
                      <a:pt x="900" y="9919"/>
                    </a:cubicBezTo>
                    <a:lnTo>
                      <a:pt x="900" y="9919"/>
                    </a:lnTo>
                    <a:cubicBezTo>
                      <a:pt x="3630" y="6649"/>
                      <a:pt x="12048" y="4408"/>
                      <a:pt x="21600" y="4408"/>
                    </a:cubicBezTo>
                    <a:close/>
                  </a:path>
                </a:pathLst>
              </a:custGeom>
              <a:solidFill>
                <a:srgbClr val="C6E6E9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4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0" y="0"/>
                <a:ext cx="457200" cy="240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71" y="0"/>
                      <a:pt x="0" y="7522"/>
                      <a:pt x="0" y="16800"/>
                    </a:cubicBezTo>
                    <a:cubicBezTo>
                      <a:pt x="0" y="18425"/>
                      <a:pt x="303" y="20042"/>
                      <a:pt x="900" y="21600"/>
                    </a:cubicBezTo>
                    <a:lnTo>
                      <a:pt x="900" y="21600"/>
                    </a:lnTo>
                    <a:cubicBezTo>
                      <a:pt x="3630" y="14480"/>
                      <a:pt x="12048" y="9600"/>
                      <a:pt x="21600" y="9600"/>
                    </a:cubicBezTo>
                    <a:close/>
                  </a:path>
                </a:pathLst>
              </a:custGeom>
              <a:solidFill>
                <a:srgbClr val="A6C0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4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0" y="186689"/>
                <a:ext cx="19060" cy="53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7315"/>
                      <a:pt x="7276" y="14590"/>
                      <a:pt x="21600" y="2160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4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endParaRPr/>
              </a:p>
            </p:txBody>
          </p:sp>
        </p:grpSp>
        <p:sp>
          <p:nvSpPr>
            <p:cNvPr id="141" name="Shape 141"/>
            <p:cNvSpPr/>
            <p:nvPr/>
          </p:nvSpPr>
          <p:spPr>
            <a:xfrm>
              <a:off x="2844800" y="1638300"/>
              <a:ext cx="4243199" cy="513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40639" marR="40639" lvl="0" defTabSz="914400">
                <a:buClr>
                  <a:srgbClr val="009700"/>
                </a:buClr>
                <a:buFont typeface="Times Roman"/>
                <a:defRPr sz="1800"/>
              </a:pPr>
              <a:r>
                <a:rPr sz="2400" b="1" i="1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 g</a:t>
              </a:r>
              <a:r>
                <a:rPr sz="2400" b="1" i="1" baseline="-20250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V</a:t>
              </a:r>
              <a:r>
                <a:rPr sz="2400" b="1" i="1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 and g</a:t>
              </a:r>
              <a:r>
                <a:rPr sz="2400" b="1" i="1" baseline="-20250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A </a:t>
              </a:r>
              <a:r>
                <a:rPr sz="2400" b="1" i="1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are function of sin</a:t>
              </a:r>
              <a:r>
                <a:rPr sz="2400" b="1" i="1" baseline="30500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2</a:t>
              </a:r>
              <a:r>
                <a:rPr sz="2400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θ</a:t>
              </a:r>
              <a:r>
                <a:rPr sz="2400" b="1" i="1" baseline="-20250">
                  <a:solidFill>
                    <a:srgbClr val="669C35"/>
                  </a:solidFill>
                  <a:uFill>
                    <a:solidFill>
                      <a:srgbClr val="009700"/>
                    </a:solidFill>
                  </a:uFill>
                  <a:latin typeface="Times Roman"/>
                  <a:ea typeface="Times Roman"/>
                  <a:cs typeface="Times Roman"/>
                  <a:sym typeface="Times Roman"/>
                </a:rPr>
                <a:t>W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2451025" y="-31751"/>
              <a:ext cx="6739931" cy="635001"/>
            </a:xfrm>
            <a:prstGeom prst="rect">
              <a:avLst/>
            </a:prstGeom>
            <a:solidFill>
              <a:srgbClr val="D8DBD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 defTabSz="584200">
                <a:defRPr sz="3200" b="1">
                  <a:solidFill>
                    <a:srgbClr val="0056D6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1">
                  <a:solidFill>
                    <a:srgbClr val="0056D6"/>
                  </a:solidFill>
                </a:rPr>
                <a:t>Parity-violating  Electron Scattering</a:t>
              </a:r>
            </a:p>
          </p:txBody>
        </p:sp>
      </p:grpSp>
      <p:pic>
        <p:nvPicPr>
          <p:cNvPr id="144" name="leptonz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39285" y="1592388"/>
            <a:ext cx="2590801" cy="18571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57200" y="6958012"/>
            <a:ext cx="12090400" cy="282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 defTabSz="914400">
              <a:buClr>
                <a:srgbClr val="009700"/>
              </a:buClr>
              <a:buFont typeface="Arial"/>
              <a:defRPr sz="1800"/>
            </a:pPr>
            <a:r>
              <a:rPr sz="2400" b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rPr>
              <a:t>Specific choices of kinematics and target nuclei probes different physics:</a:t>
            </a:r>
          </a:p>
          <a:p>
            <a:pPr marL="40639" marR="40639" lvl="0" defTabSz="914400">
              <a:buClr>
                <a:srgbClr val="009700"/>
              </a:buClr>
              <a:buFont typeface="Arial"/>
              <a:defRPr sz="1800"/>
            </a:pPr>
            <a:endParaRPr b="1" i="1" dirty="0">
              <a:solidFill>
                <a:srgbClr val="4F7A28"/>
              </a:solidFill>
              <a:uFill>
                <a:solidFill>
                  <a:srgbClr val="0097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40639" marR="40639" lvl="0" defTabSz="914400">
              <a:buClr>
                <a:srgbClr val="343F9B"/>
              </a:buClr>
              <a:buSzPct val="125000"/>
              <a:buFont typeface="Arial"/>
              <a:buChar char="•"/>
              <a:defRPr sz="1800"/>
            </a:pPr>
            <a:r>
              <a:rPr sz="2400" b="1" i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 In mid 70s, goal was to show </a:t>
            </a:r>
            <a:r>
              <a:rPr sz="2400" b="1" i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sin</a:t>
            </a:r>
            <a:r>
              <a:rPr sz="2400" b="1" i="1" baseline="30500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θ</a:t>
            </a:r>
            <a:r>
              <a:rPr sz="2400" b="1" i="1" baseline="-20250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rPr sz="2400" b="1" i="1" baseline="-14249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b="1" i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was the same as in neutrino scattering</a:t>
            </a:r>
          </a:p>
          <a:p>
            <a:pPr marL="40639" marR="40639" lvl="0" defTabSz="914400">
              <a:buClr>
                <a:srgbClr val="2E3E9B"/>
              </a:buClr>
              <a:buSzPct val="125000"/>
              <a:buFont typeface="Arial"/>
              <a:buChar char="•"/>
              <a:defRPr sz="1800"/>
            </a:pPr>
            <a:r>
              <a:rPr sz="2400" b="1" i="1" dirty="0">
                <a:solidFill>
                  <a:srgbClr val="831100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="1" i="1" dirty="0">
                <a:solidFill>
                  <a:srgbClr val="61177C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Since early 90’s: target couplings probe novel aspects of hadron structure (strange quark form factors, neutron RMS radius of nuclei)</a:t>
            </a:r>
          </a:p>
          <a:p>
            <a:pPr marL="40639" marR="40639" lvl="0" defTabSz="914400">
              <a:buClr>
                <a:srgbClr val="2E3E9B"/>
              </a:buClr>
              <a:buSzPct val="125000"/>
              <a:buFont typeface="Arial"/>
              <a:buChar char="•"/>
              <a:defRPr sz="1800"/>
            </a:pPr>
            <a:r>
              <a:rPr sz="2400" b="1" i="1" dirty="0">
                <a:solidFill>
                  <a:srgbClr val="4F7A28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="1" i="1" dirty="0">
                <a:solidFill>
                  <a:srgbClr val="C7422A"/>
                </a:solidFill>
                <a:uFill>
                  <a:solidFill>
                    <a:srgbClr val="009700"/>
                  </a:solidFill>
                </a:uFill>
                <a:latin typeface="Arial"/>
                <a:ea typeface="Arial"/>
                <a:cs typeface="Arial"/>
                <a:sym typeface="Arial"/>
              </a:rPr>
              <a:t>Future: precision measurements with carefully chosen kinematics can probe physics at the multi-TeV scale, and novel aspects of nucleon structure</a:t>
            </a:r>
            <a:endParaRPr b="1" i="1" dirty="0">
              <a:solidFill>
                <a:srgbClr val="C7422A"/>
              </a:solidFill>
              <a:uFill>
                <a:solidFill>
                  <a:srgbClr val="0097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490200" y="5782566"/>
            <a:ext cx="846701" cy="226164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0139285" y="5782566"/>
            <a:ext cx="507982" cy="1753585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557470" y="5782566"/>
            <a:ext cx="211676" cy="29178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VES_SUMMARY_2014_k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066" y="2792413"/>
            <a:ext cx="6946901" cy="666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4 Decades of Progress</a:t>
            </a:r>
          </a:p>
        </p:txBody>
      </p:sp>
      <p:sp>
        <p:nvSpPr>
          <p:cNvPr id="150" name="Shape 150"/>
          <p:cNvSpPr/>
          <p:nvPr/>
        </p:nvSpPr>
        <p:spPr>
          <a:xfrm>
            <a:off x="1170913" y="2009354"/>
            <a:ext cx="10662974" cy="752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0640" lvl="0" defTabSz="914400">
              <a:spcBef>
                <a:spcPts val="900"/>
              </a:spcBef>
              <a:buClr>
                <a:srgbClr val="A9A700"/>
              </a:buClr>
              <a:buFont typeface="Arial Rounded MT Bold"/>
              <a:defRPr sz="1800"/>
            </a:pPr>
            <a:r>
              <a:rPr sz="2200" b="1" i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Arial"/>
                <a:ea typeface="Arial"/>
                <a:cs typeface="Arial"/>
                <a:sym typeface="Arial"/>
              </a:rPr>
              <a:t>photocathodes, polarimetry, high power cryotargets, nanometer beam stability, precision beam diagnostics, low noise electronics, radiation hard detectors</a:t>
            </a:r>
          </a:p>
        </p:txBody>
      </p:sp>
      <p:sp>
        <p:nvSpPr>
          <p:cNvPr id="151" name="Shape 151"/>
          <p:cNvSpPr/>
          <p:nvPr/>
        </p:nvSpPr>
        <p:spPr>
          <a:xfrm>
            <a:off x="6711951" y="6817281"/>
            <a:ext cx="5910395" cy="2215991"/>
          </a:xfrm>
          <a:prstGeom prst="rect">
            <a:avLst/>
          </a:prstGeom>
          <a:solidFill>
            <a:srgbClr val="D8DBD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584200">
              <a:buSzPct val="125000"/>
              <a:buChar char="•"/>
              <a:defRPr sz="1800"/>
            </a:pPr>
            <a:r>
              <a:rPr sz="2400" b="1" i="1" dirty="0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Strange Quark Form Factors</a:t>
            </a:r>
          </a:p>
          <a:p>
            <a:pPr lvl="0" defTabSz="584200">
              <a:buSzPct val="125000"/>
              <a:buChar char="•"/>
              <a:defRPr sz="1800"/>
            </a:pPr>
            <a:r>
              <a:rPr sz="2400" b="1" i="1" dirty="0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Neutron skin of a heavy nucleus</a:t>
            </a:r>
          </a:p>
          <a:p>
            <a:pPr lvl="0" defTabSz="584200">
              <a:buSzPct val="125000"/>
              <a:buChar char="•"/>
              <a:defRPr sz="1800"/>
            </a:pPr>
            <a:r>
              <a:rPr sz="2400" b="1" i="1" dirty="0">
                <a:solidFill>
                  <a:srgbClr val="C7422A"/>
                </a:solidFill>
                <a:latin typeface="Palatino"/>
                <a:ea typeface="Palatino"/>
                <a:cs typeface="Palatino"/>
                <a:sym typeface="Palatino"/>
              </a:rPr>
              <a:t>Indirect Searches for New Interactions</a:t>
            </a:r>
          </a:p>
          <a:p>
            <a:pPr lvl="0" defTabSz="584200">
              <a:buSzPct val="125000"/>
              <a:buChar char="•"/>
              <a:defRPr sz="1800"/>
            </a:pPr>
            <a:r>
              <a:rPr sz="2400" b="1" i="1" dirty="0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Novel Probes of Nucleon </a:t>
            </a:r>
            <a:r>
              <a:rPr sz="2400" b="1" i="1" dirty="0" smtClean="0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Structure</a:t>
            </a:r>
            <a:endParaRPr lang="en-US" sz="2400" b="1" i="1" dirty="0" smtClean="0">
              <a:solidFill>
                <a:srgbClr val="0042AA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584200">
              <a:buSzPct val="125000"/>
              <a:buChar char="•"/>
              <a:defRPr sz="1800"/>
            </a:pPr>
            <a:r>
              <a:rPr lang="en-US" sz="2400" b="1" i="1" dirty="0" smtClean="0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Electroweak Structure functions at EIC</a:t>
            </a:r>
            <a:endParaRPr sz="2400" b="1" i="1" dirty="0">
              <a:solidFill>
                <a:srgbClr val="0042AA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584200">
              <a:buSzPct val="125000"/>
              <a:defRPr sz="1800"/>
            </a:pPr>
            <a:endParaRPr sz="2400" b="1" i="1" dirty="0">
              <a:solidFill>
                <a:srgbClr val="0042AA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4467274" y="6926643"/>
            <a:ext cx="1824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SLAC</a:t>
            </a:r>
          </a:p>
          <a:p>
            <a:pPr lvl="0" algn="ctr" defTabSz="584200">
              <a:defRPr sz="1800"/>
            </a:pP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MIT-Bates</a:t>
            </a:r>
          </a:p>
          <a:p>
            <a:pPr lvl="0" algn="ctr" defTabSz="584200">
              <a:defRPr sz="1800"/>
            </a:pP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Mainz</a:t>
            </a:r>
          </a:p>
          <a:p>
            <a:pPr lvl="0" algn="ctr" defTabSz="584200">
              <a:defRPr sz="1800"/>
            </a:pP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Jefferson Lab</a:t>
            </a:r>
          </a:p>
        </p:txBody>
      </p:sp>
      <p:sp>
        <p:nvSpPr>
          <p:cNvPr id="153" name="Shape 153"/>
          <p:cNvSpPr/>
          <p:nvPr/>
        </p:nvSpPr>
        <p:spPr>
          <a:xfrm>
            <a:off x="7163674" y="4362074"/>
            <a:ext cx="4659859" cy="127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" marR="40640" lvl="0" defTabSz="914400">
              <a:spcBef>
                <a:spcPts val="1000"/>
              </a:spcBef>
              <a:buClr>
                <a:srgbClr val="7A4300"/>
              </a:buClr>
              <a:buSzPct val="100000"/>
              <a:buFont typeface="Arial Rounded MT Bold"/>
              <a:buChar char="•"/>
              <a:defRPr sz="1800"/>
            </a:pPr>
            <a:r>
              <a:rPr sz="2400" b="1" i="1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  <a:latin typeface="Arial"/>
                <a:ea typeface="Arial"/>
                <a:cs typeface="Arial"/>
                <a:sym typeface="Arial"/>
              </a:rPr>
              <a:t> sub-part per billion statistical reach and systematic control</a:t>
            </a:r>
          </a:p>
          <a:p>
            <a:pPr marL="40640" marR="40640" lvl="0" defTabSz="914400">
              <a:spcBef>
                <a:spcPts val="900"/>
              </a:spcBef>
              <a:buClr>
                <a:srgbClr val="7A4300"/>
              </a:buClr>
              <a:buSzPct val="100000"/>
              <a:buFont typeface="Arial Rounded MT Bold"/>
              <a:buChar char="•"/>
              <a:defRPr sz="1800"/>
            </a:pPr>
            <a:r>
              <a:rPr sz="2400" b="1" i="1">
                <a:solidFill>
                  <a:srgbClr val="7A4300"/>
                </a:solidFill>
                <a:uFill>
                  <a:solidFill>
                    <a:srgbClr val="7A4300"/>
                  </a:solidFill>
                </a:uFill>
                <a:latin typeface="Arial"/>
                <a:ea typeface="Arial"/>
                <a:cs typeface="Arial"/>
                <a:sym typeface="Arial"/>
              </a:rPr>
              <a:t> sub-1% normalization control</a:t>
            </a:r>
          </a:p>
        </p:txBody>
      </p:sp>
      <p:sp>
        <p:nvSpPr>
          <p:cNvPr id="154" name="Shape 154"/>
          <p:cNvSpPr/>
          <p:nvPr/>
        </p:nvSpPr>
        <p:spPr>
          <a:xfrm>
            <a:off x="1035050" y="1435100"/>
            <a:ext cx="109347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40" marR="40640" lvl="0" algn="ctr" defTabSz="914400">
              <a:buClr>
                <a:srgbClr val="009700"/>
              </a:buClr>
              <a:buFont typeface="ArialUnicodeMS"/>
              <a:defRPr sz="1800"/>
            </a:pPr>
            <a:r>
              <a:rPr sz="2400" b="1">
                <a:solidFill>
                  <a:srgbClr val="553D00"/>
                </a:solidFill>
                <a:uFill>
                  <a:solidFill>
                    <a:srgbClr val="0097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Parity-violating electron scattering has become a</a:t>
            </a:r>
            <a:r>
              <a:rPr sz="2400" b="1">
                <a:solidFill>
                  <a:srgbClr val="A77B00"/>
                </a:solidFill>
                <a:uFill>
                  <a:solidFill>
                    <a:srgbClr val="0097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b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precision</a:t>
            </a:r>
            <a:r>
              <a:rPr sz="2400" b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b="1">
                <a:solidFill>
                  <a:srgbClr val="7A4A00"/>
                </a:solidFill>
                <a:uFill>
                  <a:solidFill>
                    <a:srgbClr val="0097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tool</a:t>
            </a:r>
            <a:r>
              <a:rPr sz="2400" b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</a:p>
        </p:txBody>
      </p:sp>
      <p:sp>
        <p:nvSpPr>
          <p:cNvPr id="155" name="Shape 155"/>
          <p:cNvSpPr/>
          <p:nvPr/>
        </p:nvSpPr>
        <p:spPr>
          <a:xfrm>
            <a:off x="482600" y="252626"/>
            <a:ext cx="120523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962299"/>
              </a:buClr>
              <a:buFont typeface="Times Roman"/>
              <a:defRPr sz="2800" b="1" i="1">
                <a:solidFill>
                  <a:srgbClr val="962299"/>
                </a:solidFill>
                <a:uFill>
                  <a:solidFill>
                    <a:srgbClr val="962299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800" b="1" i="1">
                <a:solidFill>
                  <a:srgbClr val="962299"/>
                </a:solidFill>
                <a:uFill>
                  <a:solidFill>
                    <a:srgbClr val="962299"/>
                  </a:solidFill>
                </a:uFill>
              </a:rPr>
              <a:t>Continuous interplay between probing hadron structure and electroweak physics</a:t>
            </a:r>
          </a:p>
        </p:txBody>
      </p:sp>
      <p:sp>
        <p:nvSpPr>
          <p:cNvPr id="156" name="Shape 156"/>
          <p:cNvSpPr/>
          <p:nvPr/>
        </p:nvSpPr>
        <p:spPr>
          <a:xfrm>
            <a:off x="7424049" y="3672291"/>
            <a:ext cx="413910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800" b="1" i="1">
                <a:solidFill>
                  <a:srgbClr val="61177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800" b="1" i="1">
                <a:solidFill>
                  <a:srgbClr val="61177C"/>
                </a:solidFill>
              </a:rPr>
              <a:t>State-of-the-art:</a:t>
            </a:r>
          </a:p>
        </p:txBody>
      </p:sp>
      <p:sp>
        <p:nvSpPr>
          <p:cNvPr id="157" name="Shape 157"/>
          <p:cNvSpPr/>
          <p:nvPr/>
        </p:nvSpPr>
        <p:spPr>
          <a:xfrm>
            <a:off x="7177265" y="3214473"/>
            <a:ext cx="52911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/>
            </a:lvl1pPr>
          </a:lstStyle>
          <a:p>
            <a:pPr lvl="0">
              <a:defRPr sz="1800" b="0"/>
            </a:pPr>
            <a:r>
              <a:rPr sz="1500" b="1"/>
              <a:t>Pioneering electron-quark PV DIS experiment SLAC E122</a:t>
            </a:r>
          </a:p>
        </p:txBody>
      </p:sp>
      <p:sp>
        <p:nvSpPr>
          <p:cNvPr id="158" name="Shape 158"/>
          <p:cNvSpPr/>
          <p:nvPr/>
        </p:nvSpPr>
        <p:spPr>
          <a:xfrm flipH="1">
            <a:off x="5578978" y="3580784"/>
            <a:ext cx="2174003" cy="853645"/>
          </a:xfrm>
          <a:prstGeom prst="line">
            <a:avLst/>
          </a:prstGeom>
          <a:ln w="12700">
            <a:solidFill>
              <a:srgbClr val="A49E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628182" y="5959514"/>
            <a:ext cx="413910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800" b="1" i="1">
                <a:solidFill>
                  <a:srgbClr val="4F7A28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800" b="1" i="1">
                <a:solidFill>
                  <a:srgbClr val="4F7A28"/>
                </a:solidFill>
              </a:rPr>
              <a:t>Physics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76100" y="6325877"/>
            <a:ext cx="4425545" cy="6631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91526" y="381000"/>
            <a:ext cx="12634448" cy="1524000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3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Weak Neutral Current Couplings</a:t>
            </a:r>
          </a:p>
        </p:txBody>
      </p:sp>
      <p:sp>
        <p:nvSpPr>
          <p:cNvPr id="211" name="Shape 211"/>
          <p:cNvSpPr/>
          <p:nvPr/>
        </p:nvSpPr>
        <p:spPr>
          <a:xfrm>
            <a:off x="353038" y="3588530"/>
            <a:ext cx="4709618" cy="36332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212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052" y="3633946"/>
            <a:ext cx="1274667" cy="350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2812" y="3633946"/>
            <a:ext cx="1250070" cy="33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rity_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604" y="2680215"/>
            <a:ext cx="1425138" cy="92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rity_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3915" y="2680215"/>
            <a:ext cx="1509055" cy="98353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920357" y="2607549"/>
            <a:ext cx="280177" cy="35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A</a:t>
            </a:r>
          </a:p>
        </p:txBody>
      </p:sp>
      <p:sp>
        <p:nvSpPr>
          <p:cNvPr id="217" name="Shape 217"/>
          <p:cNvSpPr/>
          <p:nvPr/>
        </p:nvSpPr>
        <p:spPr>
          <a:xfrm>
            <a:off x="902191" y="3361451"/>
            <a:ext cx="280177" cy="35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V</a:t>
            </a:r>
          </a:p>
        </p:txBody>
      </p:sp>
      <p:sp>
        <p:nvSpPr>
          <p:cNvPr id="218" name="Shape 218"/>
          <p:cNvSpPr/>
          <p:nvPr/>
        </p:nvSpPr>
        <p:spPr>
          <a:xfrm>
            <a:off x="2568950" y="2612091"/>
            <a:ext cx="280177" cy="35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V</a:t>
            </a:r>
          </a:p>
        </p:txBody>
      </p:sp>
      <p:sp>
        <p:nvSpPr>
          <p:cNvPr id="219" name="Shape 219"/>
          <p:cNvSpPr/>
          <p:nvPr/>
        </p:nvSpPr>
        <p:spPr>
          <a:xfrm>
            <a:off x="2568950" y="3429575"/>
            <a:ext cx="280177" cy="35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A</a:t>
            </a:r>
          </a:p>
        </p:txBody>
      </p:sp>
      <p:sp>
        <p:nvSpPr>
          <p:cNvPr id="220" name="Shape 220"/>
          <p:cNvSpPr/>
          <p:nvPr/>
        </p:nvSpPr>
        <p:spPr>
          <a:xfrm>
            <a:off x="887040" y="31750"/>
            <a:ext cx="112141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600" b="1">
                <a:solidFill>
                  <a:srgbClr val="0056D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56D6"/>
                </a:solidFill>
              </a:rPr>
              <a:t>Elastic and deep-inelastic PV scattering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385634" y="7291984"/>
            <a:ext cx="11938001" cy="802829"/>
            <a:chOff x="0" y="0"/>
            <a:chExt cx="11938000" cy="802828"/>
          </a:xfrm>
        </p:grpSpPr>
        <p:pic>
          <p:nvPicPr>
            <p:cNvPr id="221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90088"/>
              <a:ext cx="6896100" cy="457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Shape 222"/>
            <p:cNvSpPr/>
            <p:nvPr/>
          </p:nvSpPr>
          <p:spPr>
            <a:xfrm>
              <a:off x="7099300" y="292100"/>
              <a:ext cx="736600" cy="330200"/>
            </a:xfrm>
            <a:prstGeom prst="rightArrow">
              <a:avLst>
                <a:gd name="adj1" fmla="val 56364"/>
                <a:gd name="adj2" fmla="val 120000"/>
              </a:avLst>
            </a:prstGeom>
            <a:solidFill>
              <a:srgbClr val="C6E6E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8051800" y="0"/>
              <a:ext cx="3886200" cy="802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def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</a:rPr>
                <a:t>PV elastic e-p scattering, Atomic parity violation</a:t>
              </a:r>
            </a:p>
          </p:txBody>
        </p:sp>
      </p:grpSp>
      <p:pic>
        <p:nvPicPr>
          <p:cNvPr id="225" name="image1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381" y="4677344"/>
            <a:ext cx="4381501" cy="1536701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226" name="image.pdf"/>
          <p:cNvPicPr/>
          <p:nvPr/>
        </p:nvPicPr>
        <p:blipFill>
          <a:blip r:embed="rId7">
            <a:extLst/>
          </a:blip>
          <a:srcRect l="77838" r="25" b="27613"/>
          <a:stretch>
            <a:fillRect/>
          </a:stretch>
        </p:blipFill>
        <p:spPr>
          <a:xfrm>
            <a:off x="5928869" y="5062636"/>
            <a:ext cx="16383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15069" y="4666574"/>
            <a:ext cx="14986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56169" y="5326317"/>
            <a:ext cx="4255912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5009552" y="5032944"/>
            <a:ext cx="60682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4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6400" b="1" dirty="0"/>
              <a:t>+</a:t>
            </a:r>
          </a:p>
        </p:txBody>
      </p:sp>
      <p:sp>
        <p:nvSpPr>
          <p:cNvPr id="230" name="Shape 230"/>
          <p:cNvSpPr/>
          <p:nvPr/>
        </p:nvSpPr>
        <p:spPr>
          <a:xfrm>
            <a:off x="5831951" y="4793574"/>
            <a:ext cx="18322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400" b="1"/>
              <a:t>new physics</a:t>
            </a:r>
          </a:p>
        </p:txBody>
      </p:sp>
      <p:grpSp>
        <p:nvGrpSpPr>
          <p:cNvPr id="234" name="Group 234"/>
          <p:cNvGrpSpPr/>
          <p:nvPr/>
        </p:nvGrpSpPr>
        <p:grpSpPr>
          <a:xfrm>
            <a:off x="396282" y="8150135"/>
            <a:ext cx="12206265" cy="485044"/>
            <a:chOff x="0" y="0"/>
            <a:chExt cx="12206263" cy="485042"/>
          </a:xfrm>
        </p:grpSpPr>
        <p:pic>
          <p:nvPicPr>
            <p:cNvPr id="231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8386"/>
              <a:ext cx="6731000" cy="4466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Shape 232"/>
            <p:cNvSpPr/>
            <p:nvPr/>
          </p:nvSpPr>
          <p:spPr>
            <a:xfrm>
              <a:off x="7088163" y="63500"/>
              <a:ext cx="736601" cy="330200"/>
            </a:xfrm>
            <a:prstGeom prst="rightArrow">
              <a:avLst>
                <a:gd name="adj1" fmla="val 56364"/>
                <a:gd name="adj2" fmla="val 120000"/>
              </a:avLst>
            </a:prstGeom>
            <a:solidFill>
              <a:srgbClr val="C6E6E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926363" y="0"/>
              <a:ext cx="42799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def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</a:rPr>
                <a:t>PV deep inelastic scattering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430700" y="8766662"/>
            <a:ext cx="9723801" cy="493925"/>
            <a:chOff x="0" y="0"/>
            <a:chExt cx="9723799" cy="493924"/>
          </a:xfrm>
        </p:grpSpPr>
        <p:pic>
          <p:nvPicPr>
            <p:cNvPr id="235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36724"/>
              <a:ext cx="3820886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Shape 236"/>
            <p:cNvSpPr/>
            <p:nvPr/>
          </p:nvSpPr>
          <p:spPr>
            <a:xfrm>
              <a:off x="4264092" y="100224"/>
              <a:ext cx="736601" cy="330201"/>
            </a:xfrm>
            <a:prstGeom prst="rightArrow">
              <a:avLst>
                <a:gd name="adj1" fmla="val 56364"/>
                <a:gd name="adj2" fmla="val 120000"/>
              </a:avLst>
            </a:prstGeom>
            <a:solidFill>
              <a:srgbClr val="C6E6E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400">
                  <a:uFill>
                    <a:solidFill/>
                  </a:u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443899" y="0"/>
              <a:ext cx="42799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0639" marR="40639" defTabSz="914400">
                <a:def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2400" b="1" i="1">
                  <a:solidFill>
                    <a:srgbClr val="7B219F"/>
                  </a:solidFill>
                  <a:uFill>
                    <a:solidFill>
                      <a:srgbClr val="7B219F"/>
                    </a:solidFill>
                  </a:uFill>
                </a:rPr>
                <a:t>PV Møller scattering</a:t>
              </a:r>
            </a:p>
          </p:txBody>
        </p:sp>
      </p:grpSp>
      <p:pic>
        <p:nvPicPr>
          <p:cNvPr id="239" name="parity_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3513" y="2668719"/>
            <a:ext cx="1509055" cy="98353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3885220" y="3341471"/>
            <a:ext cx="101769" cy="145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634520" y="3341471"/>
            <a:ext cx="101769" cy="145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819658" y="3274548"/>
            <a:ext cx="23289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e</a:t>
            </a:r>
            <a:r>
              <a:rPr sz="1200" baseline="31999"/>
              <a:t>-</a:t>
            </a:r>
          </a:p>
        </p:txBody>
      </p:sp>
      <p:sp>
        <p:nvSpPr>
          <p:cNvPr id="243" name="Shape 243"/>
          <p:cNvSpPr/>
          <p:nvPr/>
        </p:nvSpPr>
        <p:spPr>
          <a:xfrm>
            <a:off x="4568958" y="3274548"/>
            <a:ext cx="23289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e</a:t>
            </a:r>
            <a:r>
              <a:rPr sz="1200" baseline="31999"/>
              <a:t>-</a:t>
            </a:r>
          </a:p>
        </p:txBody>
      </p:sp>
      <p:pic>
        <p:nvPicPr>
          <p:cNvPr id="244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36595" y="3690103"/>
            <a:ext cx="1342892" cy="24968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4214517" y="2593082"/>
            <a:ext cx="280177" cy="35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V</a:t>
            </a:r>
          </a:p>
        </p:txBody>
      </p:sp>
      <p:sp>
        <p:nvSpPr>
          <p:cNvPr id="246" name="Shape 246"/>
          <p:cNvSpPr/>
          <p:nvPr/>
        </p:nvSpPr>
        <p:spPr>
          <a:xfrm>
            <a:off x="4203446" y="3355441"/>
            <a:ext cx="280177" cy="35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defTabSz="914400">
              <a:buClr>
                <a:srgbClr val="DA3E00"/>
              </a:buClr>
              <a:buFont typeface="Times Roman"/>
              <a:defRPr sz="1800"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DA3E00"/>
                </a:solidFill>
                <a:uFill>
                  <a:solidFill>
                    <a:srgbClr val="DA3E00"/>
                  </a:solidFill>
                </a:uFill>
              </a:rPr>
              <a:t>A</a:t>
            </a:r>
          </a:p>
        </p:txBody>
      </p:sp>
      <p:pic>
        <p:nvPicPr>
          <p:cNvPr id="247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17867" y="6383437"/>
            <a:ext cx="4176529" cy="547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44382" y="3875081"/>
            <a:ext cx="3070829" cy="40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400299" y="2026764"/>
            <a:ext cx="6576353" cy="14602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2850" y="6480016"/>
            <a:ext cx="48703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Two  equivalent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notations!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/>
          </p:cNvSpPr>
          <p:nvPr>
            <p:ph type="title"/>
          </p:nvPr>
        </p:nvSpPr>
        <p:spPr>
          <a:xfrm>
            <a:off x="768350" y="-3432"/>
            <a:ext cx="11480800" cy="1524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PV Deep Inelastic Scattering</a:t>
            </a:r>
          </a:p>
        </p:txBody>
      </p:sp>
      <p:grpSp>
        <p:nvGrpSpPr>
          <p:cNvPr id="1137" name="Group 1137"/>
          <p:cNvGrpSpPr/>
          <p:nvPr/>
        </p:nvGrpSpPr>
        <p:grpSpPr>
          <a:xfrm>
            <a:off x="342900" y="1993900"/>
            <a:ext cx="3464203" cy="2095500"/>
            <a:chOff x="0" y="0"/>
            <a:chExt cx="3464202" cy="2095500"/>
          </a:xfrm>
        </p:grpSpPr>
        <p:sp>
          <p:nvSpPr>
            <p:cNvPr id="1128" name="Shape 1128"/>
            <p:cNvSpPr/>
            <p:nvPr/>
          </p:nvSpPr>
          <p:spPr>
            <a:xfrm>
              <a:off x="0" y="0"/>
              <a:ext cx="3454400" cy="20955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57799" marR="57799" lvl="0" defTabSz="1295400">
                <a:defRPr sz="2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136" name="Group 1136"/>
            <p:cNvGrpSpPr/>
            <p:nvPr/>
          </p:nvGrpSpPr>
          <p:grpSpPr>
            <a:xfrm>
              <a:off x="12699" y="38100"/>
              <a:ext cx="3451504" cy="2044700"/>
              <a:chOff x="0" y="0"/>
              <a:chExt cx="3451502" cy="2044700"/>
            </a:xfrm>
          </p:grpSpPr>
          <p:pic>
            <p:nvPicPr>
              <p:cNvPr id="1129" name="image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14300" y="0"/>
                <a:ext cx="3302000" cy="20447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30" name="Shape 1130"/>
              <p:cNvSpPr/>
              <p:nvPr/>
            </p:nvSpPr>
            <p:spPr>
              <a:xfrm>
                <a:off x="0" y="0"/>
                <a:ext cx="408877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50800" y="1282700"/>
                <a:ext cx="428903" cy="533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N</a:t>
                </a:r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3022600" y="1168400"/>
                <a:ext cx="428903" cy="533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marL="57799" marR="57799" defTabSz="1295400">
                  <a:buClr>
                    <a:srgbClr val="000000"/>
                  </a:buClr>
                  <a:buFont typeface="Times Roman"/>
                  <a:defRPr sz="2800" b="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2800" b="1">
                    <a:uFill>
                      <a:solidFill/>
                    </a:uFill>
                  </a:rPr>
                  <a:t>X</a:t>
                </a: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2946400" y="76200"/>
                <a:ext cx="408877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57799" marR="57799" lvl="0" defTabSz="1295400">
                  <a:buClr>
                    <a:srgbClr val="000000"/>
                  </a:buClr>
                  <a:buFont typeface="Times Roman"/>
                  <a:defRPr sz="1800"/>
                </a:pPr>
                <a:r>
                  <a:rPr sz="2800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e</a:t>
                </a:r>
                <a:r>
                  <a:rPr sz="2800" baseline="30571">
                    <a:uFill>
                      <a:solidFill/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-</a:t>
                </a:r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1193800" y="609600"/>
                <a:ext cx="507848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 b="1" i="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Z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1993900" y="599722"/>
                <a:ext cx="436832" cy="550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57799" marR="57799" lvl="0" defTabSz="1295400">
                  <a:buClr>
                    <a:srgbClr val="009700"/>
                  </a:buClr>
                  <a:buFont typeface="Times Roman"/>
                  <a:defRPr sz="1800"/>
                </a:pPr>
                <a:r>
                  <a:rPr sz="2800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Symbol"/>
                    <a:ea typeface="Symbol"/>
                    <a:cs typeface="Symbol"/>
                    <a:sym typeface="Symbol"/>
                  </a:rPr>
                  <a:t>γ</a:t>
                </a:r>
                <a:r>
                  <a:rPr sz="2800" b="1" i="1" baseline="30571">
                    <a:solidFill>
                      <a:srgbClr val="009700"/>
                    </a:solidFill>
                    <a:uFill>
                      <a:solidFill>
                        <a:srgbClr val="0097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rPr>
                  <a:t>*</a:t>
                </a:r>
              </a:p>
            </p:txBody>
          </p:sp>
        </p:grpSp>
      </p:grpSp>
      <p:grpSp>
        <p:nvGrpSpPr>
          <p:cNvPr id="1141" name="Group 1141"/>
          <p:cNvGrpSpPr/>
          <p:nvPr/>
        </p:nvGrpSpPr>
        <p:grpSpPr>
          <a:xfrm>
            <a:off x="681848" y="4460804"/>
            <a:ext cx="11633201" cy="4525435"/>
            <a:chOff x="0" y="0"/>
            <a:chExt cx="11633200" cy="4525433"/>
          </a:xfrm>
        </p:grpSpPr>
        <p:pic>
          <p:nvPicPr>
            <p:cNvPr id="1138" name="image1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3134"/>
              <a:ext cx="11633200" cy="2197101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1139" name="Shape 1139"/>
            <p:cNvSpPr/>
            <p:nvPr/>
          </p:nvSpPr>
          <p:spPr>
            <a:xfrm>
              <a:off x="3420250" y="0"/>
              <a:ext cx="7912101" cy="1034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7799" marR="57799" lvl="0" algn="ctr" defTabSz="1295400">
                <a:buClr>
                  <a:srgbClr val="4349AA"/>
                </a:buClr>
                <a:buFont typeface="Arial"/>
                <a:defRPr sz="1800"/>
              </a:pPr>
              <a:r>
                <a:rPr sz="2800" b="1">
                  <a:solidFill>
                    <a:srgbClr val="4349AA"/>
                  </a:solidFill>
                  <a:uFill>
                    <a:solidFill>
                      <a:srgbClr val="4349AA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At high x, A</a:t>
              </a:r>
              <a:r>
                <a:rPr sz="2800" b="1" baseline="-18214">
                  <a:solidFill>
                    <a:srgbClr val="4349AA"/>
                  </a:solidFill>
                  <a:uFill>
                    <a:solidFill>
                      <a:srgbClr val="4349AA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iso</a:t>
              </a:r>
              <a:r>
                <a:rPr sz="2800" b="1">
                  <a:solidFill>
                    <a:srgbClr val="4349AA"/>
                  </a:solidFill>
                  <a:uFill>
                    <a:solidFill>
                      <a:srgbClr val="4349AA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 becomes independent of pdfs, x &amp; W, with well-defined SM prediction for Q</a:t>
              </a:r>
              <a:r>
                <a:rPr sz="2800" b="1" baseline="30714">
                  <a:solidFill>
                    <a:srgbClr val="4349AA"/>
                  </a:solidFill>
                  <a:uFill>
                    <a:solidFill>
                      <a:srgbClr val="4349AA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sz="2800" b="1">
                  <a:solidFill>
                    <a:srgbClr val="4349AA"/>
                  </a:solidFill>
                  <a:uFill>
                    <a:solidFill>
                      <a:srgbClr val="4349AA"/>
                    </a:solidFill>
                  </a:uFill>
                  <a:latin typeface="Calibri"/>
                  <a:ea typeface="Calibri"/>
                  <a:cs typeface="Calibri"/>
                  <a:sym typeface="Calibri"/>
                </a:rPr>
                <a:t> and y</a:t>
              </a:r>
            </a:p>
          </p:txBody>
        </p:sp>
        <p:pic>
          <p:nvPicPr>
            <p:cNvPr id="1140" name="image28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1951" y="2798233"/>
              <a:ext cx="5029201" cy="1727201"/>
            </a:xfrm>
            <a:prstGeom prst="rect">
              <a:avLst/>
            </a:prstGeom>
            <a:ln w="2857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142" name="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9400" y="2527300"/>
            <a:ext cx="18415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3" name="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0" y="2006600"/>
            <a:ext cx="1632374" cy="51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image1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33404" y="3009909"/>
            <a:ext cx="3048001" cy="1257301"/>
          </a:xfrm>
          <a:prstGeom prst="rect">
            <a:avLst/>
          </a:prstGeom>
          <a:ln>
            <a:solidFill/>
            <a:round/>
          </a:ln>
        </p:spPr>
      </p:pic>
      <p:sp>
        <p:nvSpPr>
          <p:cNvPr id="1145" name="Shape 1145"/>
          <p:cNvSpPr/>
          <p:nvPr/>
        </p:nvSpPr>
        <p:spPr>
          <a:xfrm>
            <a:off x="7442200" y="6824567"/>
            <a:ext cx="5295900" cy="2599399"/>
          </a:xfrm>
          <a:prstGeom prst="rect">
            <a:avLst/>
          </a:prstGeom>
          <a:gradFill>
            <a:gsLst>
              <a:gs pos="47000">
                <a:srgbClr val="FFFB00">
                  <a:alpha val="29000"/>
                </a:srgbClr>
              </a:gs>
              <a:gs pos="100000">
                <a:srgbClr val="F5FAFE"/>
              </a:gs>
            </a:gsLst>
            <a:path>
              <a:fillToRect l="50000" t="50000" r="50000" b="50000"/>
            </a:path>
          </a:gradFill>
          <a:ln w="28575">
            <a:solidFill>
              <a:srgbClr val="7B2C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marL="241582" lvl="0" indent="-241582" defTabSz="1295400">
              <a:spcBef>
                <a:spcPts val="600"/>
              </a:spcBef>
              <a:buClr>
                <a:srgbClr val="275D90"/>
              </a:buClr>
              <a:defRPr sz="1800"/>
            </a:pPr>
            <a:r>
              <a:rPr sz="2800" b="1">
                <a:solidFill>
                  <a:srgbClr val="7B2CD6"/>
                </a:solidFill>
                <a:uFill>
                  <a:solidFill>
                    <a:srgbClr val="7B2CD6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Interplay with QCD</a:t>
            </a:r>
            <a:endParaRPr sz="2400">
              <a:solidFill>
                <a:srgbClr val="515151"/>
              </a:solidFill>
              <a:uFill>
                <a:solidFill>
                  <a:srgbClr val="515151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169863" lvl="0" indent="-169863" defTabSz="1295400">
              <a:spcBef>
                <a:spcPts val="600"/>
              </a:spcBef>
              <a:buClr>
                <a:srgbClr val="275D90"/>
              </a:buClr>
              <a:buSzPct val="100000"/>
              <a:buFont typeface="Wingdings"/>
              <a:buChar char=""/>
              <a:defRPr sz="1800"/>
            </a:pPr>
            <a:r>
              <a: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Parton distributions (u, d, s, c)</a:t>
            </a:r>
            <a:endParaRPr sz="2400">
              <a:solidFill>
                <a:srgbClr val="515151"/>
              </a:solidFill>
              <a:uFill>
                <a:solidFill>
                  <a:srgbClr val="515151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169863" lvl="0" indent="-169863" defTabSz="1295400">
              <a:spcBef>
                <a:spcPts val="600"/>
              </a:spcBef>
              <a:buClr>
                <a:srgbClr val="275D90"/>
              </a:buClr>
              <a:buSzPct val="100000"/>
              <a:buFont typeface="Wingdings"/>
              <a:buChar char=""/>
              <a:defRPr sz="1800"/>
            </a:pPr>
            <a:r>
              <a: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Charge Symmetry Violation (CSV)</a:t>
            </a:r>
            <a:endParaRPr sz="2400">
              <a:solidFill>
                <a:srgbClr val="515151"/>
              </a:solidFill>
              <a:uFill>
                <a:solidFill>
                  <a:srgbClr val="515151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169863" lvl="0" indent="-169863" defTabSz="1295400">
              <a:spcBef>
                <a:spcPts val="600"/>
              </a:spcBef>
              <a:buClr>
                <a:srgbClr val="275D90"/>
              </a:buClr>
              <a:buSzPct val="100000"/>
              <a:buFont typeface="Wingdings"/>
              <a:buChar char=""/>
              <a:defRPr sz="1800"/>
            </a:pPr>
            <a:r>
              <a: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Higher Twist (HT)</a:t>
            </a:r>
            <a:endParaRPr sz="2400">
              <a:solidFill>
                <a:srgbClr val="515151"/>
              </a:solidFill>
              <a:uFill>
                <a:solidFill>
                  <a:srgbClr val="515151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169863" lvl="0" indent="-169863" defTabSz="1295400">
              <a:spcBef>
                <a:spcPts val="600"/>
              </a:spcBef>
              <a:buClr>
                <a:srgbClr val="275D90"/>
              </a:buClr>
              <a:buSzPct val="100000"/>
              <a:buFont typeface="Wingdings"/>
              <a:buChar char=""/>
              <a:defRPr sz="1800"/>
            </a:pPr>
            <a:r>
              <a: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Nuclear Effects (EMC)</a:t>
            </a:r>
          </a:p>
        </p:txBody>
      </p:sp>
      <p:sp>
        <p:nvSpPr>
          <p:cNvPr id="1146" name="Shape 1146"/>
          <p:cNvSpPr/>
          <p:nvPr/>
        </p:nvSpPr>
        <p:spPr>
          <a:xfrm>
            <a:off x="678569" y="1292275"/>
            <a:ext cx="116476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 b="1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off the simplest isoscalar nucleus and at high Bjorken </a:t>
            </a:r>
            <a:r>
              <a:rPr sz="3600" b="1" i="1">
                <a:solidFill>
                  <a:srgbClr val="0042AA"/>
                </a:solidFill>
                <a:latin typeface="Palatino"/>
                <a:ea typeface="Palatino"/>
                <a:cs typeface="Palatino"/>
                <a:sym typeface="Palatino"/>
              </a:rPr>
              <a:t>x</a:t>
            </a:r>
          </a:p>
        </p:txBody>
      </p:sp>
      <p:pic>
        <p:nvPicPr>
          <p:cNvPr id="114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02100" y="1916552"/>
            <a:ext cx="5342467" cy="812801"/>
          </a:xfrm>
          <a:prstGeom prst="rect">
            <a:avLst/>
          </a:prstGeom>
          <a:ln w="12700">
            <a:round/>
          </a:ln>
        </p:spPr>
      </p:pic>
      <p:sp>
        <p:nvSpPr>
          <p:cNvPr id="1149" name="Shape 1149"/>
          <p:cNvSpPr/>
          <p:nvPr/>
        </p:nvSpPr>
        <p:spPr>
          <a:xfrm>
            <a:off x="5301277" y="2870200"/>
            <a:ext cx="294517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40639" marR="40639" lvl="0" algn="ctr" defTabSz="914400">
              <a:buClr>
                <a:srgbClr val="009700"/>
              </a:buClr>
              <a:buFont typeface="Times Roman"/>
              <a:defRPr sz="1800"/>
            </a:pP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Q</a:t>
            </a:r>
            <a:r>
              <a:rPr b="1" i="1" baseline="29999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&gt;&gt; 1 GeV</a:t>
            </a:r>
            <a:r>
              <a:rPr b="1" i="1" baseline="29999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, W</a:t>
            </a:r>
            <a:r>
              <a:rPr b="1" i="1" baseline="29999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b="1" i="1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&gt;&gt; 4 GeV</a:t>
            </a:r>
            <a:r>
              <a:rPr b="1" i="1" baseline="29999">
                <a:solidFill>
                  <a:srgbClr val="009700"/>
                </a:solidFill>
                <a:uFill>
                  <a:solidFill>
                    <a:srgbClr val="009700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26" name="Picture 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89" y="3276600"/>
            <a:ext cx="4138761" cy="9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263549" y="381000"/>
            <a:ext cx="12477702" cy="1524000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900" b="1">
                <a:solidFill>
                  <a:srgbClr val="0042AA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PVES Initiatives: Complementarity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369049" y="9312577"/>
            <a:ext cx="266701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2400" b="1"/>
              <a:t>9</a:t>
            </a:fld>
            <a:endParaRPr sz="2400" b="1"/>
          </a:p>
        </p:txBody>
      </p:sp>
      <p:grpSp>
        <p:nvGrpSpPr>
          <p:cNvPr id="126" name="Group 126"/>
          <p:cNvGrpSpPr/>
          <p:nvPr/>
        </p:nvGrpSpPr>
        <p:grpSpPr>
          <a:xfrm>
            <a:off x="463931" y="5280561"/>
            <a:ext cx="12411700" cy="4358832"/>
            <a:chOff x="0" y="-1"/>
            <a:chExt cx="12411698" cy="4358830"/>
          </a:xfrm>
        </p:grpSpPr>
        <p:sp>
          <p:nvSpPr>
            <p:cNvPr id="118" name="Shape 118"/>
            <p:cNvSpPr/>
            <p:nvPr/>
          </p:nvSpPr>
          <p:spPr>
            <a:xfrm>
              <a:off x="0" y="96793"/>
              <a:ext cx="2376652" cy="4165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SUSY Loops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GUT Z’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Leptophobic Z’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RPV SUSY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Leptoquarks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lang="en-US" sz="2400" b="1" dirty="0" smtClean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H++</a:t>
              </a:r>
              <a:endParaRPr sz="2400" b="1" dirty="0">
                <a:solidFill>
                  <a:srgbClr val="4F7A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4651402" y="-1"/>
              <a:ext cx="7760296" cy="4358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sz="2400" b="1" baseline="-5999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 and Q</a:t>
              </a:r>
              <a:r>
                <a:rPr sz="2400" b="1" baseline="-5999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p:</a:t>
              </a: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:same absolute shift, smaller for others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High for Q</a:t>
              </a:r>
              <a:r>
                <a:rPr sz="2400" b="1" baseline="-5999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(Cs), Q</a:t>
              </a:r>
              <a:r>
                <a:rPr sz="2400" b="1" baseline="-5999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(relative), smaller for others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axial-quark couplings (C</a:t>
              </a:r>
              <a:r>
                <a:rPr sz="2400" b="1" baseline="-5999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’s) only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Different for all four in sign and magnitude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61177C"/>
                  </a:solidFill>
                  <a:latin typeface="Arial"/>
                  <a:ea typeface="Arial"/>
                  <a:cs typeface="Arial"/>
                  <a:sym typeface="Arial"/>
                </a:rPr>
                <a:t>semi-leptonic only; different sensitivities</a:t>
              </a:r>
            </a:p>
            <a:p>
              <a:pPr lvl="0">
                <a:defRPr sz="1800"/>
              </a:pPr>
              <a:endParaRPr sz="24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>
                <a:defRPr sz="1800"/>
              </a:pP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sz="2400" b="1" baseline="-5999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sz="2400" b="1" baseline="31999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sz="2400" b="1" dirty="0">
                  <a:solidFill>
                    <a:srgbClr val="4F7A28"/>
                  </a:solidFill>
                  <a:latin typeface="Arial"/>
                  <a:ea typeface="Arial"/>
                  <a:cs typeface="Arial"/>
                  <a:sym typeface="Arial"/>
                </a:rPr>
                <a:t> only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3867881" y="74745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867881" y="786232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867881" y="1497718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3867881" y="2209205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867881" y="2920692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867881" y="3632179"/>
              <a:ext cx="651374" cy="355601"/>
            </a:xfrm>
            <a:prstGeom prst="rightArrow">
              <a:avLst>
                <a:gd name="adj1" fmla="val 49070"/>
                <a:gd name="adj2" fmla="val 88932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200">
                  <a:solidFill>
                    <a:srgbClr val="FFFFFF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2449029" y="2420317"/>
            <a:ext cx="2925230" cy="2613799"/>
          </a:xfrm>
          <a:prstGeom prst="triangle">
            <a:avLst/>
          </a:prstGeom>
          <a:noFill/>
          <a:ln w="38100" cap="flat" cmpd="sng">
            <a:solidFill>
              <a:srgbClr val="660066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1813" y="2122799"/>
            <a:ext cx="6311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/>
                <a:ea typeface="Helvetica"/>
                <a:cs typeface="Helvetica"/>
                <a:sym typeface="Helvetica"/>
              </a:rPr>
              <a:t>C</a:t>
            </a:r>
            <a:r>
              <a:rPr kumimoji="0" lang="en-US" sz="3200" b="0" i="0" u="none" strike="noStrike" cap="none" spc="0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/>
                <a:ea typeface="Helvetica"/>
                <a:cs typeface="Helvetica"/>
                <a:sym typeface="Helvetica"/>
              </a:rPr>
              <a:t>ee</a:t>
            </a:r>
            <a:endParaRPr kumimoji="0" lang="en-US" sz="3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/>
              <a:ea typeface="Helvetica"/>
              <a:cs typeface="Helvetica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749" y="4611852"/>
            <a:ext cx="6402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Chalkboard"/>
                <a:sym typeface="Helvetica"/>
              </a:rPr>
              <a:t>C</a:t>
            </a:r>
            <a:r>
              <a:rPr lang="en-US" sz="3200" baseline="-25000" dirty="0">
                <a:solidFill>
                  <a:srgbClr val="008000"/>
                </a:solidFill>
                <a:latin typeface="Chalkboard"/>
              </a:rPr>
              <a:t>2</a:t>
            </a:r>
            <a:r>
              <a:rPr kumimoji="0" lang="en-US" sz="3200" b="0" i="0" u="none" strike="noStrike" cap="none" spc="0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Chalkboard"/>
                <a:sym typeface="Helvetica"/>
              </a:rPr>
              <a:t>q</a:t>
            </a:r>
            <a:endParaRPr kumimoji="0" lang="en-US" sz="3200" b="0" i="0" u="none" strike="noStrike" cap="none" spc="0" normalizeH="0" baseline="-25000" dirty="0">
              <a:ln>
                <a:noFill/>
              </a:ln>
              <a:solidFill>
                <a:srgbClr val="008000"/>
              </a:solidFill>
              <a:effectLst/>
              <a:uFillTx/>
              <a:latin typeface="Chalkboard"/>
              <a:sym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285" y="4706878"/>
            <a:ext cx="6681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latinLnBrk="1" hangingPunct="0"/>
            <a:r>
              <a:rPr lang="en-US" sz="3200" dirty="0">
                <a:solidFill>
                  <a:srgbClr val="FF0000"/>
                </a:solidFill>
                <a:latin typeface="Chalkboard"/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  <a:latin typeface="Chalkboard"/>
              </a:rPr>
              <a:t>1q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50458" y="5528028"/>
            <a:ext cx="182880" cy="18288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838160" y="5518907"/>
            <a:ext cx="182880" cy="182880"/>
          </a:xfrm>
          <a:prstGeom prst="ellipse">
            <a:avLst/>
          </a:prstGeom>
          <a:solidFill>
            <a:srgbClr val="008000"/>
          </a:solidFill>
          <a:ln w="12700" cap="flat">
            <a:solidFill>
              <a:srgbClr val="008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495074" y="8556856"/>
            <a:ext cx="182880" cy="18288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040815" y="9085464"/>
            <a:ext cx="182880" cy="182880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39097" y="5528028"/>
            <a:ext cx="182880" cy="182880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017157" y="6308279"/>
            <a:ext cx="182880" cy="182880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062022" y="7706952"/>
            <a:ext cx="182880" cy="18288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522897" y="7731253"/>
            <a:ext cx="182880" cy="18288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445968" y="6290749"/>
            <a:ext cx="182880" cy="18288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932991" y="8556856"/>
            <a:ext cx="182880" cy="182880"/>
          </a:xfrm>
          <a:prstGeom prst="ellipse">
            <a:avLst/>
          </a:prstGeom>
          <a:solidFill>
            <a:srgbClr val="008000"/>
          </a:solidFill>
          <a:ln w="12700" cap="flat">
            <a:solidFill>
              <a:srgbClr val="008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918855" y="6269413"/>
            <a:ext cx="182880" cy="182880"/>
          </a:xfrm>
          <a:prstGeom prst="ellipse">
            <a:avLst/>
          </a:prstGeom>
          <a:solidFill>
            <a:srgbClr val="008000"/>
          </a:solidFill>
          <a:ln w="12700" cap="flat">
            <a:solidFill>
              <a:srgbClr val="008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918855" y="6980301"/>
            <a:ext cx="182880" cy="182880"/>
          </a:xfrm>
          <a:prstGeom prst="ellipse">
            <a:avLst/>
          </a:prstGeom>
          <a:solidFill>
            <a:srgbClr val="008000"/>
          </a:solidFill>
          <a:ln w="12700" cap="flat">
            <a:solidFill>
              <a:srgbClr val="008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933727" y="7706952"/>
            <a:ext cx="182880" cy="182880"/>
          </a:xfrm>
          <a:prstGeom prst="ellipse">
            <a:avLst/>
          </a:prstGeom>
          <a:solidFill>
            <a:srgbClr val="008000"/>
          </a:solidFill>
          <a:ln w="12700" cap="flat">
            <a:solidFill>
              <a:srgbClr val="008000"/>
            </a:solidFill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750" y="2783201"/>
            <a:ext cx="5310949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Different experiments address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different vertices of the triangle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Helvetica"/>
                <a:cs typeface="Helvetica"/>
                <a:sym typeface="Helvetica"/>
              </a:rPr>
              <a:t>which in turn address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different new physics.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 SemiBold"/>
        <a:ea typeface="Baskerville SemiBold"/>
        <a:cs typeface="Baskerville SemiBold"/>
      </a:majorFont>
      <a:minorFont>
        <a:latin typeface="Bell MT"/>
        <a:ea typeface="Bell MT"/>
        <a:cs typeface="Bell MT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 SemiBold"/>
        <a:ea typeface="Baskerville SemiBold"/>
        <a:cs typeface="Baskerville SemiBold"/>
      </a:majorFont>
      <a:minorFont>
        <a:latin typeface="Bell MT"/>
        <a:ea typeface="Bell MT"/>
        <a:cs typeface="Bell MT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2903</Words>
  <Application>Microsoft Macintosh PowerPoint</Application>
  <PresentationFormat>Custom</PresentationFormat>
  <Paragraphs>604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LeatherBook</vt:lpstr>
      <vt:lpstr>Custom Design</vt:lpstr>
      <vt:lpstr>1_Custom Design</vt:lpstr>
      <vt:lpstr>Formula</vt:lpstr>
      <vt:lpstr>Equation</vt:lpstr>
      <vt:lpstr>PowerPoint Presentation</vt:lpstr>
      <vt:lpstr>PVDIS Outline</vt:lpstr>
      <vt:lpstr>Context for PVDIS</vt:lpstr>
      <vt:lpstr>TeV-Scale Probe: Indirect Clues</vt:lpstr>
      <vt:lpstr>PVES: Example of Weak Neutral Current Interactions</vt:lpstr>
      <vt:lpstr>4 Decades of Progress</vt:lpstr>
      <vt:lpstr>Weak Neutral Current Couplings</vt:lpstr>
      <vt:lpstr>PV Deep Inelastic Scattering</vt:lpstr>
      <vt:lpstr>PVES Initiatives: Complementarity</vt:lpstr>
      <vt:lpstr>MOLLER at JLab</vt:lpstr>
      <vt:lpstr>The Weak Charge of the Proton</vt:lpstr>
      <vt:lpstr> PVDIS on LD2 at 6 GeV</vt:lpstr>
      <vt:lpstr>Implications</vt:lpstr>
      <vt:lpstr>SOLID with the 12 GeV Upgrade</vt:lpstr>
      <vt:lpstr>SOLID New Physics Sensitivity</vt:lpstr>
      <vt:lpstr>Z’ versus Compositeness</vt:lpstr>
      <vt:lpstr>Unique SoLID Sensitivity</vt:lpstr>
      <vt:lpstr>Dark Z to Invisible Particles</vt:lpstr>
      <vt:lpstr>Charge Symmetry Violation</vt:lpstr>
      <vt:lpstr>A Special HT Effect</vt:lpstr>
      <vt:lpstr>48Ca PVDIS</vt:lpstr>
      <vt:lpstr>Proton PVDIS: d/u at high x</vt:lpstr>
      <vt:lpstr>Coherent Program of PVDIS Study</vt:lpstr>
      <vt:lpstr>Error Budget (%) and Running time</vt:lpstr>
      <vt:lpstr>Summary</vt:lpstr>
      <vt:lpstr>Prcision Compton Polarimetry</vt:lpstr>
      <vt:lpstr>SoLID Acceptance for PVDIS</vt:lpstr>
      <vt:lpstr>The Higgs and sin2θW</vt:lpstr>
      <vt:lpstr>SOLID Sensitivity</vt:lpstr>
      <vt:lpstr>EW Physics and QCD Interplay</vt:lpstr>
      <vt:lpstr>QCD Physics with PVDIS</vt:lpstr>
      <vt:lpstr>Projected PVDIS Data</vt:lpstr>
      <vt:lpstr>A Special HT Effect</vt:lpstr>
      <vt:lpstr>QCD: Charge Symmetry Violation</vt:lpstr>
      <vt:lpstr>QCD: Higher Twist--MRST Fits</vt:lpstr>
      <vt:lpstr>PVES Initiatives: Complementarity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Results and Future Prospects</dc:title>
  <cp:lastModifiedBy>Paul Souder</cp:lastModifiedBy>
  <cp:revision>88</cp:revision>
  <dcterms:modified xsi:type="dcterms:W3CDTF">2014-11-07T13:41:44Z</dcterms:modified>
</cp:coreProperties>
</file>