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sldIdLst>
    <p:sldId id="256" r:id="rId2"/>
    <p:sldId id="260" r:id="rId3"/>
    <p:sldId id="372" r:id="rId4"/>
    <p:sldId id="384" r:id="rId5"/>
    <p:sldId id="365" r:id="rId6"/>
    <p:sldId id="362" r:id="rId7"/>
    <p:sldId id="363" r:id="rId8"/>
    <p:sldId id="364" r:id="rId9"/>
    <p:sldId id="374" r:id="rId10"/>
    <p:sldId id="378" r:id="rId11"/>
    <p:sldId id="375" r:id="rId12"/>
    <p:sldId id="398" r:id="rId13"/>
    <p:sldId id="399" r:id="rId14"/>
    <p:sldId id="400" r:id="rId15"/>
    <p:sldId id="376" r:id="rId16"/>
    <p:sldId id="380" r:id="rId17"/>
    <p:sldId id="370" r:id="rId18"/>
    <p:sldId id="391" r:id="rId19"/>
    <p:sldId id="373" r:id="rId20"/>
    <p:sldId id="386" r:id="rId21"/>
    <p:sldId id="387" r:id="rId22"/>
    <p:sldId id="266" r:id="rId23"/>
    <p:sldId id="366" r:id="rId24"/>
    <p:sldId id="367" r:id="rId25"/>
    <p:sldId id="265" r:id="rId26"/>
    <p:sldId id="396" r:id="rId27"/>
    <p:sldId id="382" r:id="rId28"/>
    <p:sldId id="315" r:id="rId29"/>
    <p:sldId id="390" r:id="rId30"/>
    <p:sldId id="312" r:id="rId31"/>
    <p:sldId id="392" r:id="rId32"/>
    <p:sldId id="395" r:id="rId33"/>
    <p:sldId id="358" r:id="rId34"/>
    <p:sldId id="278" r:id="rId35"/>
    <p:sldId id="317" r:id="rId36"/>
    <p:sldId id="341" r:id="rId37"/>
    <p:sldId id="318" r:id="rId38"/>
    <p:sldId id="328" r:id="rId39"/>
    <p:sldId id="329" r:id="rId40"/>
    <p:sldId id="321" r:id="rId41"/>
    <p:sldId id="355" r:id="rId42"/>
    <p:sldId id="275" r:id="rId43"/>
    <p:sldId id="319" r:id="rId44"/>
    <p:sldId id="326" r:id="rId45"/>
    <p:sldId id="327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97" r:id="rId54"/>
    <p:sldId id="350" r:id="rId55"/>
    <p:sldId id="324" r:id="rId56"/>
    <p:sldId id="323" r:id="rId57"/>
    <p:sldId id="393" r:id="rId58"/>
    <p:sldId id="325" r:id="rId59"/>
    <p:sldId id="348" r:id="rId60"/>
    <p:sldId id="314" r:id="rId61"/>
    <p:sldId id="267" r:id="rId62"/>
    <p:sldId id="269" r:id="rId63"/>
    <p:sldId id="39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1" autoAdjust="0"/>
    <p:restoredTop sz="94660"/>
  </p:normalViewPr>
  <p:slideViewPr>
    <p:cSldViewPr>
      <p:cViewPr varScale="1">
        <p:scale>
          <a:sx n="107" d="100"/>
          <a:sy n="107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104C-5552-4E69-A16D-21450A91C7D5}" type="datetimeFigureOut">
              <a:rPr lang="en-US" smtClean="0"/>
              <a:pPr/>
              <a:t>11/8/2014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E60A-308E-4FC5-A1B1-FADA0A9B8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5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3FB1B-5F96-9E41-92FB-4BED730B16E9}" type="slidenum">
              <a:rPr lang="de-DE"/>
              <a:pPr/>
              <a:t>40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9F02-F0C5-2046-BF3C-951F114018BC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599"/>
          </a:xfrm>
        </p:spPr>
        <p:txBody>
          <a:bodyPr>
            <a:normAutofit/>
          </a:bodyPr>
          <a:lstStyle/>
          <a:p>
            <a:r>
              <a:rPr lang="en-US" dirty="0" smtClean="0"/>
              <a:t>SoLID DAQ</a:t>
            </a:r>
            <a:br>
              <a:rPr lang="en-US" dirty="0" smtClean="0"/>
            </a:br>
            <a:r>
              <a:rPr lang="en-US" dirty="0" smtClean="0"/>
              <a:t> for Transversity</a:t>
            </a:r>
            <a:br>
              <a:rPr lang="en-US" dirty="0" smtClean="0"/>
            </a:br>
            <a:r>
              <a:rPr lang="en-US" dirty="0" smtClean="0"/>
              <a:t>and PVDIS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3152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Alexandre Camsonne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collaboration meeting</a:t>
            </a:r>
          </a:p>
          <a:p>
            <a:r>
              <a:rPr lang="en-US" dirty="0" smtClean="0"/>
              <a:t>November 8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9 PMTs per sectors</a:t>
            </a:r>
          </a:p>
          <a:p>
            <a:r>
              <a:rPr lang="en-US" dirty="0" smtClean="0"/>
              <a:t>Correct gain per channel</a:t>
            </a:r>
          </a:p>
          <a:p>
            <a:r>
              <a:rPr lang="en-US" dirty="0" smtClean="0"/>
              <a:t>Look for channels above low threshold and coincidence between PMTs ( more than one PMT hit usually )</a:t>
            </a:r>
          </a:p>
          <a:p>
            <a:r>
              <a:rPr lang="en-US" dirty="0" smtClean="0"/>
              <a:t>Sum of all channels with higher threshold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Efficiency need to be studied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Cerenkov L1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Event size FADC PVDIS with waveform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144365"/>
              </p:ext>
            </p:extLst>
          </p:nvPr>
        </p:nvGraphicFramePr>
        <p:xfrm>
          <a:off x="533400" y="1143000"/>
          <a:ext cx="8077202" cy="475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886"/>
                <a:gridCol w="1153886"/>
                <a:gridCol w="1153886"/>
                <a:gridCol w="1153886"/>
                <a:gridCol w="1153886"/>
                <a:gridCol w="1153886"/>
                <a:gridCol w="1153886"/>
              </a:tblGrid>
              <a:tr h="1451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number of 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channels</a:t>
                      </a:r>
                    </a:p>
                    <a:p>
                      <a:pPr algn="ctr"/>
                      <a:r>
                        <a:rPr lang="en-US" dirty="0" smtClean="0"/>
                        <a:t>firing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samples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size detector</a:t>
                      </a:r>
                    </a:p>
                    <a:p>
                      <a:pPr algn="ctr"/>
                      <a:r>
                        <a:rPr lang="en-US" dirty="0" smtClean="0"/>
                        <a:t>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Minimal  size detector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bytes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Typical</a:t>
                      </a:r>
                    </a:p>
                    <a:p>
                      <a:pPr algn="ctr"/>
                      <a:r>
                        <a:rPr lang="en-US" b="1" dirty="0" smtClean="0"/>
                        <a:t>size</a:t>
                      </a:r>
                      <a:endParaRPr lang="en-US" b="1" dirty="0"/>
                    </a:p>
                  </a:txBody>
                  <a:tcPr/>
                </a:tc>
              </a:tr>
              <a:tr h="452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772</a:t>
                      </a:r>
                      <a:endParaRPr lang="en-US" b="1" dirty="0"/>
                    </a:p>
                  </a:txBody>
                  <a:tcPr/>
                </a:tc>
              </a:tr>
              <a:tr h="452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Preshower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772</a:t>
                      </a:r>
                      <a:endParaRPr lang="en-US" b="1" dirty="0"/>
                    </a:p>
                  </a:txBody>
                  <a:tcPr/>
                </a:tc>
              </a:tr>
              <a:tr h="452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 Cerenkov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432</a:t>
                      </a:r>
                      <a:endParaRPr lang="en-US" b="1" dirty="0"/>
                    </a:p>
                  </a:txBody>
                  <a:tcPr/>
                </a:tc>
              </a:tr>
              <a:tr h="4529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total size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0.816KB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1.544KB</a:t>
                      </a:r>
                      <a:endParaRPr lang="en-US" b="1" dirty="0"/>
                    </a:p>
                  </a:txBody>
                  <a:tcPr/>
                </a:tc>
              </a:tr>
              <a:tr h="452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rate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Assuming</a:t>
                      </a:r>
                      <a:r>
                        <a:rPr lang="en-US" baseline="0" dirty="0" smtClean="0"/>
                        <a:t> 100 MB/s per crate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 crate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2.1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121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60 KHz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FADC data rate for 30 KHz = 60 MB/s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E:\Camsonne\Documents\histo_babarmore1_krypto_merged_octant_level_DIS_t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9144000" cy="343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3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E:\Camsonne\Documents\histo_babarmore1_krypto_merged_octant_level_pim_t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343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0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over </a:t>
            </a:r>
            <a:r>
              <a:rPr lang="en-US" smtClean="0"/>
              <a:t>30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E:\Camsonne\Documents\histo_babarmore1_krypto_merged_trig_multipc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5" y="1379806"/>
            <a:ext cx="895801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3326587"/>
            <a:ext cx="1478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1.522 clusters</a:t>
            </a:r>
          </a:p>
          <a:p>
            <a:pPr algn="ctr"/>
            <a:r>
              <a:rPr lang="en-US" dirty="0" smtClean="0"/>
              <a:t>In average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314750"/>
            <a:ext cx="124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 clusters</a:t>
            </a:r>
          </a:p>
          <a:p>
            <a:pPr algn="ctr"/>
            <a:r>
              <a:rPr lang="en-US" dirty="0" smtClean="0"/>
              <a:t>In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0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event occupancy and size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42296"/>
              </p:ext>
            </p:extLst>
          </p:nvPr>
        </p:nvGraphicFramePr>
        <p:xfrm>
          <a:off x="1752600" y="1143000"/>
          <a:ext cx="5987145" cy="3753075"/>
        </p:xfrm>
        <a:graphic>
          <a:graphicData uri="http://schemas.openxmlformats.org/drawingml/2006/table">
            <a:tbl>
              <a:tblPr/>
              <a:tblGrid>
                <a:gridCol w="1197429"/>
                <a:gridCol w="1197429"/>
                <a:gridCol w="1197429"/>
                <a:gridCol w="1197429"/>
                <a:gridCol w="1197429"/>
              </a:tblGrid>
              <a:tr h="447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Bytes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samples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 bytes)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hits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157680000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473040000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( sector Mb/s)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157,68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detector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14191.2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Occupancy detector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5181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 rate to front end reading 3 samples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4 Gigabit link = 512 MB/s not an issue with SRS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9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event occupancy and size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42296"/>
              </p:ext>
            </p:extLst>
          </p:nvPr>
        </p:nvGraphicFramePr>
        <p:xfrm>
          <a:off x="1752600" y="1143000"/>
          <a:ext cx="5987145" cy="3753075"/>
        </p:xfrm>
        <a:graphic>
          <a:graphicData uri="http://schemas.openxmlformats.org/drawingml/2006/table">
            <a:tbl>
              <a:tblPr/>
              <a:tblGrid>
                <a:gridCol w="1197429"/>
                <a:gridCol w="1197429"/>
                <a:gridCol w="1197429"/>
                <a:gridCol w="1197429"/>
                <a:gridCol w="1197429"/>
              </a:tblGrid>
              <a:tr h="447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Bytes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samples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 bytes)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hits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77760000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( sector Mb/s)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detector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Occupancy detector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5181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Rates with deconvolution 3 samples readout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 after processing going to tape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9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electron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Coincidence ECAL and Gas Cerenkov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21841"/>
              </p:ext>
            </p:extLst>
          </p:nvPr>
        </p:nvGraphicFramePr>
        <p:xfrm>
          <a:off x="1143000" y="1857118"/>
          <a:ext cx="7086600" cy="4434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3300"/>
                <a:gridCol w="3543300"/>
              </a:tblGrid>
              <a:tr h="749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Singles ECAL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290 KHz</a:t>
                      </a:r>
                      <a:endParaRPr lang="en-US" sz="2800" dirty="0"/>
                    </a:p>
                  </a:txBody>
                  <a:tcPr anchor="ctr"/>
                </a:tc>
              </a:tr>
              <a:tr h="898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Singles rates Cerenkov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1.9 MHz</a:t>
                      </a:r>
                      <a:endParaRPr lang="en-US" sz="2800" dirty="0"/>
                    </a:p>
                  </a:txBody>
                  <a:tcPr anchor="ctr"/>
                </a:tc>
              </a:tr>
              <a:tr h="928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Accidental 30</a:t>
                      </a:r>
                      <a:r>
                        <a:rPr lang="en-US" sz="2800" baseline="0" dirty="0" smtClean="0"/>
                        <a:t> ns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16.5 KHz</a:t>
                      </a:r>
                      <a:endParaRPr lang="en-US" sz="2800" dirty="0"/>
                    </a:p>
                  </a:txBody>
                  <a:tcPr anchor="ctr"/>
                </a:tc>
              </a:tr>
              <a:tr h="928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DIS electron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 KHz max</a:t>
                      </a:r>
                      <a:endParaRPr lang="en-US" sz="2800" dirty="0"/>
                    </a:p>
                  </a:txBody>
                  <a:tcPr anchor="ctr"/>
                </a:tc>
              </a:tr>
              <a:tr h="928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Total rate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27 KHz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PVDIS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Simulation and trigger were checked and optimized</a:t>
            </a:r>
          </a:p>
          <a:p>
            <a:r>
              <a:rPr lang="en-US" dirty="0" smtClean="0"/>
              <a:t>Max trigger rate estimated to be 27 KHz ( can handle 60 KHz )</a:t>
            </a:r>
          </a:p>
          <a:p>
            <a:r>
              <a:rPr lang="en-US" dirty="0" smtClean="0"/>
              <a:t>GEM data rate assuming 30 KHz around 480 MB/s</a:t>
            </a:r>
          </a:p>
          <a:p>
            <a:r>
              <a:rPr lang="en-US" dirty="0" smtClean="0"/>
              <a:t>GEM data rate after </a:t>
            </a:r>
            <a:r>
              <a:rPr lang="en-US" dirty="0" err="1" smtClean="0"/>
              <a:t>deconvolution</a:t>
            </a:r>
            <a:r>
              <a:rPr lang="en-US" dirty="0" smtClean="0"/>
              <a:t> around 46 MB/s </a:t>
            </a:r>
          </a:p>
          <a:p>
            <a:r>
              <a:rPr lang="en-US" dirty="0" smtClean="0"/>
              <a:t>FADC data 60 MB/s </a:t>
            </a:r>
          </a:p>
          <a:p>
            <a:r>
              <a:rPr lang="en-US" dirty="0" smtClean="0"/>
              <a:t>Total about 108 MB/s to L3, total 3.24 GB/s </a:t>
            </a:r>
          </a:p>
          <a:p>
            <a:r>
              <a:rPr lang="en-US" dirty="0" smtClean="0"/>
              <a:t>Use L3 to reduce to 250 MB/s ( similar to Hall D ) need to reduce data by a factor of 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SIDIS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610600" cy="53641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PVDIS</a:t>
            </a:r>
          </a:p>
          <a:p>
            <a:pPr lvl="1"/>
            <a:r>
              <a:rPr lang="en-US" dirty="0" smtClean="0"/>
              <a:t>Calorimeter trigger</a:t>
            </a:r>
          </a:p>
          <a:p>
            <a:pPr lvl="1"/>
            <a:r>
              <a:rPr lang="en-US" dirty="0" smtClean="0"/>
              <a:t>Trigger rates</a:t>
            </a:r>
          </a:p>
          <a:p>
            <a:pPr lvl="1"/>
            <a:r>
              <a:rPr lang="en-US" dirty="0" smtClean="0"/>
              <a:t>Event sizes / data rates</a:t>
            </a:r>
          </a:p>
          <a:p>
            <a:r>
              <a:rPr lang="en-US" dirty="0" smtClean="0"/>
              <a:t>SIDIS</a:t>
            </a:r>
          </a:p>
          <a:p>
            <a:pPr lvl="1"/>
            <a:r>
              <a:rPr lang="en-US" dirty="0" smtClean="0"/>
              <a:t>Electronics layout</a:t>
            </a:r>
          </a:p>
          <a:p>
            <a:pPr lvl="1"/>
            <a:r>
              <a:rPr lang="en-US" dirty="0" smtClean="0"/>
              <a:t>Trigger rates</a:t>
            </a:r>
          </a:p>
          <a:p>
            <a:pPr lvl="1"/>
            <a:r>
              <a:rPr lang="en-US" dirty="0" smtClean="0"/>
              <a:t>Event size / data rates</a:t>
            </a:r>
          </a:p>
          <a:p>
            <a:r>
              <a:rPr lang="en-US" dirty="0" smtClean="0"/>
              <a:t>Costs</a:t>
            </a:r>
          </a:p>
          <a:p>
            <a:r>
              <a:rPr lang="en-US" dirty="0" smtClean="0"/>
              <a:t>Tasks list</a:t>
            </a:r>
          </a:p>
          <a:p>
            <a:r>
              <a:rPr lang="en-US" dirty="0" smtClean="0"/>
              <a:t>Timeline 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5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057400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65 KHz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1676400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120 KHz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88620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 MHz pions</a:t>
            </a:r>
            <a:endParaRPr lang="en-US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0" y="2438400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MRPC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Coincidences and threshold for global</a:t>
            </a:r>
          </a:p>
          <a:p>
            <a:pPr algn="ctr"/>
            <a:r>
              <a:rPr lang="en-US" dirty="0" smtClean="0"/>
              <a:t>60 KHz</a:t>
            </a:r>
          </a:p>
          <a:p>
            <a:pPr algn="ctr"/>
            <a:r>
              <a:rPr lang="en-US" dirty="0" smtClean="0"/>
              <a:t>trigger rates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22098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23622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1000"/>
            <a:ext cx="609600" cy="1295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24384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85250"/>
              </p:ext>
            </p:extLst>
          </p:nvPr>
        </p:nvGraphicFramePr>
        <p:xfrm>
          <a:off x="990600" y="1371600"/>
          <a:ext cx="7162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1150 x 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144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450</a:t>
                      </a:r>
                      <a:r>
                        <a:rPr lang="en-US" sz="2000" b="0" i="0" u="none" strike="noStrike" baseline="0" dirty="0" smtClean="0">
                          <a:latin typeface="Arial"/>
                        </a:rPr>
                        <a:t> x 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57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270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480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MRPC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TRB3+Input Register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3300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3029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integral and time</a:t>
            </a:r>
          </a:p>
          <a:p>
            <a:endParaRPr lang="en-US" dirty="0"/>
          </a:p>
          <a:p>
            <a:r>
              <a:rPr lang="en-US" dirty="0" smtClean="0"/>
              <a:t>Standard zero suppression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J/Psi, look for two clusters instead of one for trigger close to SIDIS trigger</a:t>
            </a:r>
          </a:p>
          <a:p>
            <a:r>
              <a:rPr lang="en-US" dirty="0" smtClean="0"/>
              <a:t>Trigger of a few KHz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J/Psi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17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SIDIS: Coincidence </a:t>
            </a:r>
            <a:r>
              <a:rPr lang="en-US" sz="4000" smtClean="0"/>
              <a:t>@ 30 </a:t>
            </a:r>
            <a:r>
              <a:rPr lang="en-US" sz="4000" dirty="0" smtClean="0"/>
              <a:t>ns window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64357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Assuming a 30 ns gate</a:t>
            </a:r>
          </a:p>
          <a:p>
            <a:r>
              <a:rPr lang="en-US" sz="2800" dirty="0" smtClean="0"/>
              <a:t>Coincidence rate: 14MHz x 155.5KHz x 30 ns = 65.2 kHz</a:t>
            </a:r>
          </a:p>
          <a:p>
            <a:r>
              <a:rPr lang="en-US" sz="2800" dirty="0" smtClean="0"/>
              <a:t>Total with 4 KHz Physics = 70 KHz</a:t>
            </a:r>
          </a:p>
          <a:p>
            <a:r>
              <a:rPr lang="en-US" sz="2800" dirty="0" smtClean="0"/>
              <a:t>Given the safety margin, expected to handle about 100 KHz.</a:t>
            </a:r>
          </a:p>
          <a:p>
            <a:pPr lvl="1"/>
            <a:r>
              <a:rPr lang="en-US" sz="2400" dirty="0" smtClean="0"/>
              <a:t>Include some single trigger to study detector performance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MRPC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1550 detectors = 3300 channels</a:t>
            </a:r>
          </a:p>
          <a:p>
            <a:r>
              <a:rPr lang="en-US" dirty="0" smtClean="0"/>
              <a:t>Rutgers proposes use GSI TRB3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ps</a:t>
            </a:r>
            <a:r>
              <a:rPr lang="en-US" dirty="0" smtClean="0"/>
              <a:t> resolution 256 channels around 3.5 K$</a:t>
            </a:r>
          </a:p>
          <a:p>
            <a:pPr lvl="1"/>
            <a:r>
              <a:rPr lang="en-US" dirty="0" smtClean="0"/>
              <a:t>Front end PADIWA amplifier discriminator 200 $ for 16 channels</a:t>
            </a:r>
          </a:p>
          <a:p>
            <a:r>
              <a:rPr lang="en-US" dirty="0" smtClean="0"/>
              <a:t>Development Tsinghua and USTC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VETROC trigger interface board to put signal in L1 trigger ( prototype available 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event occupancy and size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42296"/>
              </p:ext>
            </p:extLst>
          </p:nvPr>
        </p:nvGraphicFramePr>
        <p:xfrm>
          <a:off x="1752600" y="1143000"/>
          <a:ext cx="5987145" cy="3753075"/>
        </p:xfrm>
        <a:graphic>
          <a:graphicData uri="http://schemas.openxmlformats.org/drawingml/2006/table">
            <a:tbl>
              <a:tblPr/>
              <a:tblGrid>
                <a:gridCol w="1197429"/>
                <a:gridCol w="1197429"/>
                <a:gridCol w="1197429"/>
                <a:gridCol w="1197429"/>
                <a:gridCol w="1197429"/>
              </a:tblGrid>
              <a:tr h="447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Bytes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samples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 bytes)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hits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detector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168000000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504000000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( sector Mb/s)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Occupancy detector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518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 err="1" smtClean="0"/>
              <a:t>deconvolution</a:t>
            </a:r>
            <a:r>
              <a:rPr lang="en-US" dirty="0" smtClean="0"/>
              <a:t> gives 168 MB/s for 100 KHz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94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50 ns windows, 11 GeV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7723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00201"/>
                <a:gridCol w="1161585"/>
                <a:gridCol w="1642945"/>
                <a:gridCol w="2148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Size per</a:t>
                      </a:r>
                      <a:r>
                        <a:rPr lang="en-US" baseline="0" dirty="0" smtClean="0"/>
                        <a:t> hit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r>
                        <a:rPr lang="en-US" baseline="0" dirty="0" smtClean="0"/>
                        <a:t>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</a:t>
                      </a:r>
                      <a:r>
                        <a:rPr lang="en-US" baseline="0" dirty="0" smtClean="0"/>
                        <a:t>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2.04kB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48960" y="5181600"/>
            <a:ext cx="277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204 MB/s at 100 KHz</a:t>
            </a:r>
            <a:endParaRPr lang="en-US" sz="2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Readout only one sample, time and integral for GEM and FADC</a:t>
            </a:r>
          </a:p>
          <a:p>
            <a:r>
              <a:rPr lang="en-US" dirty="0" smtClean="0"/>
              <a:t>70 KHz coincidence rate</a:t>
            </a:r>
          </a:p>
          <a:p>
            <a:r>
              <a:rPr lang="en-US" dirty="0" smtClean="0"/>
              <a:t>Design for 100 KHz gives 368 MB/s to L3 need less than factor 2 reduction</a:t>
            </a:r>
          </a:p>
          <a:p>
            <a:r>
              <a:rPr lang="en-US" dirty="0" smtClean="0"/>
              <a:t>Study feasibility to take all singles ( 150 KHz ) </a:t>
            </a:r>
            <a:br>
              <a:rPr lang="en-US" dirty="0" smtClean="0"/>
            </a:br>
            <a:r>
              <a:rPr lang="en-US" dirty="0" smtClean="0"/>
              <a:t>should be doable but need more L3 processing power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PVDIS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 rough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398"/>
            <a:ext cx="2286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JLAB</a:t>
            </a:r>
          </a:p>
          <a:p>
            <a:pPr marL="0" indent="0">
              <a:buNone/>
            </a:pPr>
            <a:r>
              <a:rPr lang="en-US" sz="2400" dirty="0" smtClean="0"/>
              <a:t>Alexandre </a:t>
            </a:r>
            <a:br>
              <a:rPr lang="en-US" sz="2400" dirty="0" smtClean="0"/>
            </a:br>
            <a:r>
              <a:rPr lang="en-US" sz="2400" dirty="0" err="1" smtClean="0"/>
              <a:t>Camsonne</a:t>
            </a:r>
            <a:r>
              <a:rPr lang="en-US" sz="2400" dirty="0" smtClean="0"/>
              <a:t> Yi Qiang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1295398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Ston</a:t>
            </a:r>
            <a:r>
              <a:rPr lang="en-US" sz="2400" dirty="0" smtClean="0"/>
              <a:t>y Brook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Krishna Kumar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Abbey </a:t>
            </a:r>
            <a:r>
              <a:rPr lang="en-US" sz="2400" dirty="0" err="1" smtClean="0"/>
              <a:t>Deshpandes</a:t>
            </a:r>
            <a:endParaRPr lang="en-US" sz="2400" dirty="0" smtClean="0"/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Seamus Riordan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58145"/>
              </p:ext>
            </p:extLst>
          </p:nvPr>
        </p:nvGraphicFramePr>
        <p:xfrm>
          <a:off x="990600" y="3429000"/>
          <a:ext cx="7467600" cy="266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5049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5</a:t>
                      </a:r>
                      <a:endParaRPr lang="en-US" dirty="0" smtClean="0"/>
                    </a:p>
                  </a:txBody>
                  <a:tcPr/>
                </a:tc>
              </a:tr>
              <a:tr h="476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postdoc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electronics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 cabling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Experiment</a:t>
                      </a:r>
                    </a:p>
                  </a:txBody>
                  <a:tcPr marL="9525" marR="9525" marT="9525" marB="0" anchor="ctr"/>
                </a:tc>
              </a:tr>
              <a:tr h="476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student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electronics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 cabling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Experiment</a:t>
                      </a:r>
                    </a:p>
                  </a:txBody>
                  <a:tcPr marL="9525" marR="9525" marT="9525" marB="0" anchor="ctr"/>
                </a:tc>
              </a:tr>
              <a:tr h="476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tech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Rack,cables,weldment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 / detector cabling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4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Designer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Layout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Layout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46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Electronics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Trigger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Trigger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0600" y="1285780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Rutgers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Gilman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smtClean="0"/>
              <a:t>MRPC readout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10400" y="1277640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Tsinghua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/USTC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Yi Wang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and cables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69225"/>
              </p:ext>
            </p:extLst>
          </p:nvPr>
        </p:nvGraphicFramePr>
        <p:xfrm>
          <a:off x="1143000" y="1524000"/>
          <a:ext cx="6705600" cy="4343400"/>
        </p:xfrm>
        <a:graphic>
          <a:graphicData uri="http://schemas.openxmlformats.org/drawingml/2006/table">
            <a:tbl>
              <a:tblPr/>
              <a:tblGrid>
                <a:gridCol w="2235200"/>
                <a:gridCol w="2235200"/>
                <a:gridCol w="2235200"/>
              </a:tblGrid>
              <a:tr h="6682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Calorimeter shower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FADC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1800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3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Large angle calorimeter preshower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FADC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114.375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3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Forward angle calorimeter preshower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FADC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SPD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FADC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18.75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Light Gas Cerenkov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2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Heavy Gas Cerenkov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480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2714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and cables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676400"/>
          <a:ext cx="6705600" cy="3672840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  <a:gridCol w="1676400"/>
              </a:tblGrid>
              <a:tr h="762000"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Needed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Cables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2714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27 K$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HV boards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 K$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HV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mainframe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 K$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278 K$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867400"/>
            <a:ext cx="669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we can reuse 2000 HV channels so need around 714 channels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Trigger design</a:t>
            </a:r>
          </a:p>
          <a:p>
            <a:pPr lvl="1"/>
            <a:r>
              <a:rPr lang="en-US" dirty="0" smtClean="0"/>
              <a:t>Electronics performance testing</a:t>
            </a:r>
          </a:p>
          <a:p>
            <a:pPr lvl="1"/>
            <a:r>
              <a:rPr lang="en-US" dirty="0" smtClean="0"/>
              <a:t>Shielding</a:t>
            </a:r>
          </a:p>
          <a:p>
            <a:pPr lvl="1"/>
            <a:r>
              <a:rPr lang="en-US" dirty="0" smtClean="0"/>
              <a:t>Cabling layout / installation</a:t>
            </a:r>
          </a:p>
          <a:p>
            <a:pPr lvl="1"/>
            <a:r>
              <a:rPr lang="en-US" dirty="0" smtClean="0"/>
              <a:t>L3 / event filtering</a:t>
            </a:r>
          </a:p>
          <a:p>
            <a:r>
              <a:rPr lang="en-US" dirty="0" smtClean="0"/>
              <a:t>Simulation </a:t>
            </a:r>
          </a:p>
          <a:p>
            <a:pPr lvl="1"/>
            <a:r>
              <a:rPr lang="en-US" dirty="0" smtClean="0"/>
              <a:t>Radiation and shielding</a:t>
            </a:r>
          </a:p>
          <a:p>
            <a:pPr lvl="1"/>
            <a:r>
              <a:rPr lang="en-US" dirty="0" smtClean="0"/>
              <a:t>Background in detector event size</a:t>
            </a:r>
          </a:p>
          <a:p>
            <a:pPr lvl="1"/>
            <a:r>
              <a:rPr lang="en-US" dirty="0" smtClean="0"/>
              <a:t>Background in detector event/trigger rates</a:t>
            </a:r>
          </a:p>
          <a:p>
            <a:pPr lvl="1"/>
            <a:r>
              <a:rPr lang="en-US" dirty="0" smtClean="0"/>
              <a:t>Trigger simulation for logic and timing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Test stand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Ordered parts / collaboration with Hall A Compton</a:t>
            </a:r>
          </a:p>
          <a:p>
            <a:pPr lvl="1"/>
            <a:r>
              <a:rPr lang="en-US" dirty="0" smtClean="0"/>
              <a:t>2 VXS crates</a:t>
            </a:r>
          </a:p>
          <a:p>
            <a:pPr lvl="1"/>
            <a:r>
              <a:rPr lang="en-US" dirty="0" smtClean="0"/>
              <a:t>4 FADC</a:t>
            </a:r>
          </a:p>
          <a:p>
            <a:pPr lvl="1"/>
            <a:r>
              <a:rPr lang="en-US" dirty="0" smtClean="0"/>
              <a:t>1 CTP, 1SSP</a:t>
            </a:r>
          </a:p>
          <a:p>
            <a:pPr lvl="1"/>
            <a:r>
              <a:rPr lang="en-US" dirty="0" smtClean="0"/>
              <a:t>4 Intel VME CPUs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CODA3 still in the work : test L3 Farm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DVCS : test Intel VME CPU for large amount of data</a:t>
            </a:r>
          </a:p>
          <a:p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Small scale setup for testing  : FADC + trigger + APV25</a:t>
            </a:r>
          </a:p>
          <a:p>
            <a:pPr lvl="1"/>
            <a:r>
              <a:rPr lang="en-US" dirty="0" smtClean="0"/>
              <a:t>HCAL Trigger development ( SBS funding accepted )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5F71-495C-48BB-A74D-67C68C92F8D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SoLID requires high rates low dead time, flexible trigger capability</a:t>
            </a:r>
          </a:p>
          <a:p>
            <a:r>
              <a:rPr lang="en-US" dirty="0" smtClean="0"/>
              <a:t>Rates optimization for SIDIS but push for highest rate depending of GEM chip performances</a:t>
            </a:r>
          </a:p>
          <a:p>
            <a:r>
              <a:rPr lang="en-US" dirty="0" smtClean="0"/>
              <a:t>GEM electronics R&amp;D </a:t>
            </a:r>
          </a:p>
          <a:p>
            <a:r>
              <a:rPr lang="en-US" dirty="0" smtClean="0"/>
              <a:t>Background and trigger rates where checked and close proposal, data rates are sustainable by the DAQ hardware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37" name="Striped Right Arrow 236"/>
          <p:cNvSpPr/>
          <p:nvPr/>
        </p:nvSpPr>
        <p:spPr bwMode="auto">
          <a:xfrm>
            <a:off x="3657600" y="5181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81764"/>
              <a:gd name="adj2" fmla="val -10061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 Gbps</a:t>
            </a:r>
          </a:p>
        </p:txBody>
      </p:sp>
      <p:sp>
        <p:nvSpPr>
          <p:cNvPr id="247" name="Rectangular Callout 246"/>
          <p:cNvSpPr/>
          <p:nvPr/>
        </p:nvSpPr>
        <p:spPr bwMode="auto">
          <a:xfrm>
            <a:off x="304800" y="3810000"/>
            <a:ext cx="2819400" cy="1600200"/>
          </a:xfrm>
          <a:prstGeom prst="wedgeRectCallout">
            <a:avLst>
              <a:gd name="adj1" fmla="val 69558"/>
              <a:gd name="adj2" fmla="val -6003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FADC250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12 bit @ 250 MHz, 16 ch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amplitude from all channels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CTP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6096000" y="5105400"/>
            <a:ext cx="2819400" cy="1143000"/>
          </a:xfrm>
          <a:prstGeom prst="wedgeRectCallout">
            <a:avLst>
              <a:gd name="adj1" fmla="val -104412"/>
              <a:gd name="adj2" fmla="val -4191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Crate Trigger Processor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energies from FADCs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SSP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100873"/>
              <a:gd name="adj2" fmla="val -55772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Fiber Optics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64 bit @ 125 MHz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9" name="Group 375"/>
          <p:cNvGrpSpPr/>
          <p:nvPr/>
        </p:nvGrpSpPr>
        <p:grpSpPr>
          <a:xfrm>
            <a:off x="14478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SSP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pic>
        <p:nvPicPr>
          <p:cNvPr id="379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78394" y="893606"/>
            <a:ext cx="1882923" cy="238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0" name="TextBox 379"/>
          <p:cNvSpPr txBox="1"/>
          <p:nvPr/>
        </p:nvSpPr>
        <p:spPr>
          <a:xfrm>
            <a:off x="4191000" y="31242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grpSp>
        <p:nvGrpSpPr>
          <p:cNvPr id="9" name="Group 375"/>
          <p:cNvGrpSpPr/>
          <p:nvPr/>
        </p:nvGrpSpPr>
        <p:grpSpPr>
          <a:xfrm>
            <a:off x="44958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CTP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0" name="Group 375"/>
          <p:cNvGrpSpPr/>
          <p:nvPr/>
        </p:nvGrpSpPr>
        <p:grpSpPr>
          <a:xfrm>
            <a:off x="78486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5" name="Rectangle 234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TS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1" name="Rectangular Callout 240"/>
          <p:cNvSpPr/>
          <p:nvPr/>
        </p:nvSpPr>
        <p:spPr bwMode="auto">
          <a:xfrm>
            <a:off x="6096000" y="4876800"/>
            <a:ext cx="2819400" cy="1371600"/>
          </a:xfrm>
          <a:prstGeom prst="wedgeRectCallout">
            <a:avLst>
              <a:gd name="adj1" fmla="val -180378"/>
              <a:gd name="adj2" fmla="val -203091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Global 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Processor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Collect L1 data from SSPs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Calculate trigger equations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32 bit trigger pattern to 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>
            <a:off x="1524000" y="18288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5176"/>
              <a:gd name="adj2" fmla="val -656439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Gbps</a:t>
            </a: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371600"/>
          </a:xfrm>
          <a:prstGeom prst="wedgeRectCallout">
            <a:avLst>
              <a:gd name="adj1" fmla="val -1413"/>
              <a:gd name="adj2" fmla="val -11955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Sub-System Processor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 Consolidates multiple crate subsystems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Report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total energy or hit pattern to GTP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4" name="Rectangular Callout 243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3421"/>
              <a:gd name="adj2" fmla="val -464873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Copper Ribbon Cable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Gbps</a:t>
            </a:r>
          </a:p>
        </p:txBody>
      </p:sp>
      <p:pic>
        <p:nvPicPr>
          <p:cNvPr id="24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3886200" y="1371600"/>
            <a:ext cx="2828978" cy="14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9" name="TextBox 248"/>
          <p:cNvSpPr txBox="1"/>
          <p:nvPr/>
        </p:nvSpPr>
        <p:spPr>
          <a:xfrm>
            <a:off x="4876800" y="28956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237" name="Date Placeholder 236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40" name="Footer Placeholder 239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PVDIS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447800"/>
            <a:ext cx="6340235" cy="490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05600" y="1752600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 and Gas Cerenkov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200 to 500 KHz of electrons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individual sectors</a:t>
            </a:r>
          </a:p>
          <a:p>
            <a:pPr algn="ctr"/>
            <a:r>
              <a:rPr lang="en-US" dirty="0" smtClean="0"/>
              <a:t>to reduce rate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Max 30 KHz/sector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9200" y="2286000"/>
            <a:ext cx="304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10200" y="25908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460500" y="1470025"/>
            <a:ext cx="1612900" cy="1133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620838" y="1739900"/>
            <a:ext cx="134937" cy="68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65163" y="4298950"/>
            <a:ext cx="115887" cy="3063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654050" y="4735513"/>
            <a:ext cx="115888" cy="300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65163" y="5159375"/>
            <a:ext cx="100012" cy="312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68338" y="5592763"/>
            <a:ext cx="10001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935038" y="4221163"/>
            <a:ext cx="923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/>
              <a:t>fADC250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923925" y="4657725"/>
            <a:ext cx="2528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/>
              <a:t>CTP</a:t>
            </a:r>
            <a:r>
              <a:rPr lang="en-US" sz="1400" dirty="0"/>
              <a:t> Crate Trigger Processor 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900113" y="5516563"/>
            <a:ext cx="17383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 </a:t>
            </a:r>
            <a:r>
              <a:rPr lang="en-US" sz="1400" b="1" dirty="0"/>
              <a:t>TI</a:t>
            </a:r>
            <a:r>
              <a:rPr lang="en-US" sz="1400" dirty="0"/>
              <a:t> Trigger Interface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935038" y="5121275"/>
            <a:ext cx="1911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/>
              <a:t>SD</a:t>
            </a:r>
            <a:r>
              <a:rPr lang="en-US" sz="1400" dirty="0"/>
              <a:t> Signal Distribution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95288" y="1773238"/>
            <a:ext cx="800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/>
              <a:t>Detector</a:t>
            </a:r>
          </a:p>
          <a:p>
            <a:pPr algn="ctr" eaLnBrk="0" hangingPunct="0"/>
            <a:r>
              <a:rPr lang="en-US" sz="1200" b="1" i="1" dirty="0"/>
              <a:t>Signals</a:t>
            </a:r>
          </a:p>
        </p:txBody>
      </p:sp>
      <p:sp>
        <p:nvSpPr>
          <p:cNvPr id="94229" name="WordArt 21"/>
          <p:cNvSpPr>
            <a:spLocks noChangeArrowheads="1" noChangeShapeType="1" noTextEdit="1"/>
          </p:cNvSpPr>
          <p:nvPr/>
        </p:nvSpPr>
        <p:spPr bwMode="auto">
          <a:xfrm rot="1443512">
            <a:off x="2074863" y="12398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6645275" y="1431925"/>
            <a:ext cx="1612900" cy="1131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6805613" y="1700213"/>
            <a:ext cx="134937" cy="687387"/>
          </a:xfrm>
          <a:prstGeom prst="rect">
            <a:avLst/>
          </a:prstGeom>
          <a:solidFill>
            <a:srgbClr val="00FF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2" name="WordArt 24"/>
          <p:cNvSpPr>
            <a:spLocks noChangeArrowheads="1" noChangeShapeType="1" noTextEdit="1"/>
          </p:cNvSpPr>
          <p:nvPr/>
        </p:nvSpPr>
        <p:spPr bwMode="auto">
          <a:xfrm rot="1443512">
            <a:off x="7413625" y="11636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4627563" y="3305175"/>
            <a:ext cx="2074862" cy="137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4859338" y="3536950"/>
            <a:ext cx="174625" cy="928688"/>
          </a:xfrm>
          <a:prstGeom prst="rect">
            <a:avLst/>
          </a:prstGeom>
          <a:solidFill>
            <a:srgbClr val="FF0066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5" name="WordArt 27"/>
          <p:cNvSpPr>
            <a:spLocks noChangeArrowheads="1" noChangeShapeType="1" noTextEdit="1"/>
          </p:cNvSpPr>
          <p:nvPr/>
        </p:nvSpPr>
        <p:spPr bwMode="auto">
          <a:xfrm rot="1443512">
            <a:off x="7272338" y="728663"/>
            <a:ext cx="1306512" cy="623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Trigger Distribution Crate</a:t>
            </a:r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 rot="5400000">
            <a:off x="4810125" y="3814763"/>
            <a:ext cx="7302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SSP 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5688013" y="3644900"/>
            <a:ext cx="171450" cy="1031875"/>
          </a:xfrm>
          <a:prstGeom prst="rect">
            <a:avLst/>
          </a:prstGeom>
          <a:solidFill>
            <a:srgbClr val="FFFF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8" name="WordArt 30"/>
          <p:cNvSpPr>
            <a:spLocks noChangeArrowheads="1" noChangeShapeType="1" noTextEdit="1"/>
          </p:cNvSpPr>
          <p:nvPr/>
        </p:nvSpPr>
        <p:spPr bwMode="auto">
          <a:xfrm rot="5400000">
            <a:off x="5622925" y="3998913"/>
            <a:ext cx="8064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GTP 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2916238" y="3357563"/>
            <a:ext cx="1568450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Fiber Optic Link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(~100 m)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(64bits @ 125 MHz)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4705350" y="4379913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(8)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572125" y="4567238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(2)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624638" y="2384425"/>
            <a:ext cx="4540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/>
              <a:t>(12)</a:t>
            </a:r>
          </a:p>
        </p:txBody>
      </p:sp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 rot="5400000">
            <a:off x="6781800" y="1911350"/>
            <a:ext cx="382588" cy="1158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TD 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2159000" y="1844675"/>
            <a:ext cx="125413" cy="687388"/>
          </a:xfrm>
          <a:prstGeom prst="rect">
            <a:avLst/>
          </a:prstGeom>
          <a:solidFill>
            <a:srgbClr val="9966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2306638" y="1892300"/>
            <a:ext cx="134937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7812088" y="2600325"/>
            <a:ext cx="3698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/>
              <a:t>(1)</a:t>
            </a:r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7299325" y="1816100"/>
            <a:ext cx="134938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7885113" y="1916113"/>
            <a:ext cx="133350" cy="687387"/>
          </a:xfrm>
          <a:prstGeom prst="rect">
            <a:avLst/>
          </a:prstGeom>
          <a:solidFill>
            <a:srgbClr val="0000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1658F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 rot="1443512">
            <a:off x="5549900" y="2997200"/>
            <a:ext cx="695325" cy="38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2843213" y="1952625"/>
            <a:ext cx="134937" cy="687388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2987675" y="1592263"/>
            <a:ext cx="36513" cy="108267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54" name="Freeform 46"/>
          <p:cNvSpPr>
            <a:spLocks/>
          </p:cNvSpPr>
          <p:nvPr/>
        </p:nvSpPr>
        <p:spPr bwMode="auto">
          <a:xfrm rot="-665623">
            <a:off x="684213" y="2312988"/>
            <a:ext cx="612775" cy="49212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114" y="182"/>
              </a:cxn>
              <a:cxn ang="0">
                <a:pos x="159" y="295"/>
              </a:cxn>
              <a:cxn ang="0">
                <a:pos x="250" y="91"/>
              </a:cxn>
              <a:cxn ang="0">
                <a:pos x="386" y="0"/>
              </a:cxn>
            </a:cxnLst>
            <a:rect l="0" t="0" r="r" b="b"/>
            <a:pathLst>
              <a:path w="386" h="310">
                <a:moveTo>
                  <a:pt x="0" y="227"/>
                </a:moveTo>
                <a:cubicBezTo>
                  <a:pt x="43" y="199"/>
                  <a:pt x="87" y="171"/>
                  <a:pt x="114" y="182"/>
                </a:cubicBezTo>
                <a:cubicBezTo>
                  <a:pt x="141" y="193"/>
                  <a:pt x="136" y="310"/>
                  <a:pt x="159" y="295"/>
                </a:cubicBezTo>
                <a:cubicBezTo>
                  <a:pt x="182" y="280"/>
                  <a:pt x="212" y="140"/>
                  <a:pt x="250" y="91"/>
                </a:cubicBezTo>
                <a:cubicBezTo>
                  <a:pt x="288" y="42"/>
                  <a:pt x="363" y="19"/>
                  <a:pt x="38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 flipV="1">
            <a:off x="1187450" y="1989138"/>
            <a:ext cx="468313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6" name="Freeform 48"/>
          <p:cNvSpPr>
            <a:spLocks/>
          </p:cNvSpPr>
          <p:nvPr/>
        </p:nvSpPr>
        <p:spPr bwMode="auto">
          <a:xfrm>
            <a:off x="2003425" y="2312988"/>
            <a:ext cx="2928938" cy="2303462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8" y="567"/>
              </a:cxn>
              <a:cxn ang="0">
                <a:pos x="98" y="726"/>
              </a:cxn>
              <a:cxn ang="0">
                <a:pos x="439" y="771"/>
              </a:cxn>
              <a:cxn ang="0">
                <a:pos x="1232" y="1406"/>
              </a:cxn>
              <a:cxn ang="0">
                <a:pos x="2253" y="1043"/>
              </a:cxn>
            </a:cxnLst>
            <a:rect l="0" t="0" r="r" b="b"/>
            <a:pathLst>
              <a:path w="2253" h="1451">
                <a:moveTo>
                  <a:pt x="144" y="0"/>
                </a:moveTo>
                <a:cubicBezTo>
                  <a:pt x="80" y="223"/>
                  <a:pt x="16" y="446"/>
                  <a:pt x="8" y="567"/>
                </a:cubicBezTo>
                <a:cubicBezTo>
                  <a:pt x="0" y="688"/>
                  <a:pt x="26" y="692"/>
                  <a:pt x="98" y="726"/>
                </a:cubicBezTo>
                <a:cubicBezTo>
                  <a:pt x="170" y="760"/>
                  <a:pt x="250" y="658"/>
                  <a:pt x="439" y="771"/>
                </a:cubicBezTo>
                <a:cubicBezTo>
                  <a:pt x="628" y="884"/>
                  <a:pt x="930" y="1361"/>
                  <a:pt x="1232" y="1406"/>
                </a:cubicBezTo>
                <a:cubicBezTo>
                  <a:pt x="1534" y="1451"/>
                  <a:pt x="2132" y="1066"/>
                  <a:pt x="2253" y="104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diamond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2124075" y="1628775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 flipH="1" flipV="1">
            <a:off x="2808288" y="1773238"/>
            <a:ext cx="142875" cy="349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5449888" y="3413125"/>
            <a:ext cx="382587" cy="873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0" name="Text Box 52"/>
          <p:cNvSpPr txBox="1">
            <a:spLocks noChangeArrowheads="1"/>
          </p:cNvSpPr>
          <p:nvPr/>
        </p:nvSpPr>
        <p:spPr bwMode="auto">
          <a:xfrm>
            <a:off x="7092950" y="4760913"/>
            <a:ext cx="1744663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/>
              <a:t>Copper Ribbon Cable</a:t>
            </a:r>
          </a:p>
          <a:p>
            <a:pPr algn="ctr" eaLnBrk="0" hangingPunct="0"/>
            <a:r>
              <a:rPr lang="en-US" sz="1200" b="1" i="1" dirty="0"/>
              <a:t>(~1.5 m)</a:t>
            </a:r>
          </a:p>
          <a:p>
            <a:pPr algn="ctr" eaLnBrk="0" hangingPunct="0"/>
            <a:r>
              <a:rPr lang="en-US" sz="1200" b="1" i="1" dirty="0"/>
              <a:t>(32bits @ 250 MHz)</a:t>
            </a:r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6443663" y="3789363"/>
            <a:ext cx="134937" cy="974725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6588125" y="3465513"/>
            <a:ext cx="36513" cy="13335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 flipH="1" flipV="1">
            <a:off x="6227763" y="3644900"/>
            <a:ext cx="323850" cy="714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 flipH="1" flipV="1">
            <a:off x="7775575" y="1665288"/>
            <a:ext cx="323850" cy="714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8172450" y="1520825"/>
            <a:ext cx="36513" cy="115252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66" name="Line 58"/>
          <p:cNvSpPr>
            <a:spLocks noChangeShapeType="1"/>
          </p:cNvSpPr>
          <p:nvPr/>
        </p:nvSpPr>
        <p:spPr bwMode="auto">
          <a:xfrm flipH="1" flipV="1">
            <a:off x="7308850" y="1592263"/>
            <a:ext cx="250825" cy="365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7" name="Freeform 59"/>
          <p:cNvSpPr>
            <a:spLocks/>
          </p:cNvSpPr>
          <p:nvPr/>
        </p:nvSpPr>
        <p:spPr bwMode="auto">
          <a:xfrm>
            <a:off x="6516688" y="2205038"/>
            <a:ext cx="760412" cy="2214562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90" y="204"/>
              </a:cxn>
              <a:cxn ang="0">
                <a:pos x="249" y="408"/>
              </a:cxn>
              <a:cxn ang="0">
                <a:pos x="453" y="680"/>
              </a:cxn>
              <a:cxn ang="0">
                <a:pos x="408" y="1089"/>
              </a:cxn>
              <a:cxn ang="0">
                <a:pos x="136" y="1361"/>
              </a:cxn>
              <a:cxn ang="0">
                <a:pos x="0" y="1293"/>
              </a:cxn>
            </a:cxnLst>
            <a:rect l="0" t="0" r="r" b="b"/>
            <a:pathLst>
              <a:path w="479" h="1395">
                <a:moveTo>
                  <a:pt x="204" y="0"/>
                </a:moveTo>
                <a:cubicBezTo>
                  <a:pt x="143" y="68"/>
                  <a:pt x="83" y="136"/>
                  <a:pt x="90" y="204"/>
                </a:cubicBezTo>
                <a:cubicBezTo>
                  <a:pt x="97" y="272"/>
                  <a:pt x="189" y="329"/>
                  <a:pt x="249" y="408"/>
                </a:cubicBezTo>
                <a:cubicBezTo>
                  <a:pt x="309" y="487"/>
                  <a:pt x="427" y="567"/>
                  <a:pt x="453" y="680"/>
                </a:cubicBezTo>
                <a:cubicBezTo>
                  <a:pt x="479" y="793"/>
                  <a:pt x="461" y="976"/>
                  <a:pt x="408" y="1089"/>
                </a:cubicBezTo>
                <a:cubicBezTo>
                  <a:pt x="355" y="1202"/>
                  <a:pt x="204" y="1327"/>
                  <a:pt x="136" y="1361"/>
                </a:cubicBezTo>
                <a:cubicBezTo>
                  <a:pt x="68" y="1395"/>
                  <a:pt x="11" y="1312"/>
                  <a:pt x="0" y="129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8" name="Freeform 60"/>
          <p:cNvSpPr>
            <a:spLocks/>
          </p:cNvSpPr>
          <p:nvPr/>
        </p:nvSpPr>
        <p:spPr bwMode="auto">
          <a:xfrm>
            <a:off x="5280025" y="2528888"/>
            <a:ext cx="2640013" cy="2814637"/>
          </a:xfrm>
          <a:custGeom>
            <a:avLst/>
            <a:gdLst/>
            <a:ahLst/>
            <a:cxnLst>
              <a:cxn ang="0">
                <a:pos x="302" y="1089"/>
              </a:cxn>
              <a:cxn ang="0">
                <a:pos x="30" y="1429"/>
              </a:cxn>
              <a:cxn ang="0">
                <a:pos x="121" y="1656"/>
              </a:cxn>
              <a:cxn ang="0">
                <a:pos x="643" y="1769"/>
              </a:cxn>
              <a:cxn ang="0">
                <a:pos x="960" y="1633"/>
              </a:cxn>
              <a:cxn ang="0">
                <a:pos x="1414" y="953"/>
              </a:cxn>
              <a:cxn ang="0">
                <a:pos x="1459" y="476"/>
              </a:cxn>
              <a:cxn ang="0">
                <a:pos x="1663" y="0"/>
              </a:cxn>
            </a:cxnLst>
            <a:rect l="0" t="0" r="r" b="b"/>
            <a:pathLst>
              <a:path w="1663" h="1773">
                <a:moveTo>
                  <a:pt x="302" y="1089"/>
                </a:moveTo>
                <a:cubicBezTo>
                  <a:pt x="181" y="1212"/>
                  <a:pt x="60" y="1335"/>
                  <a:pt x="30" y="1429"/>
                </a:cubicBezTo>
                <a:cubicBezTo>
                  <a:pt x="0" y="1523"/>
                  <a:pt x="19" y="1599"/>
                  <a:pt x="121" y="1656"/>
                </a:cubicBezTo>
                <a:cubicBezTo>
                  <a:pt x="223" y="1713"/>
                  <a:pt x="503" y="1773"/>
                  <a:pt x="643" y="1769"/>
                </a:cubicBezTo>
                <a:cubicBezTo>
                  <a:pt x="783" y="1765"/>
                  <a:pt x="832" y="1769"/>
                  <a:pt x="960" y="1633"/>
                </a:cubicBezTo>
                <a:cubicBezTo>
                  <a:pt x="1088" y="1497"/>
                  <a:pt x="1331" y="1146"/>
                  <a:pt x="1414" y="953"/>
                </a:cubicBezTo>
                <a:cubicBezTo>
                  <a:pt x="1497" y="760"/>
                  <a:pt x="1418" y="635"/>
                  <a:pt x="1459" y="476"/>
                </a:cubicBezTo>
                <a:cubicBezTo>
                  <a:pt x="1500" y="317"/>
                  <a:pt x="1581" y="158"/>
                  <a:pt x="1663" y="0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9" name="Freeform 61"/>
          <p:cNvSpPr>
            <a:spLocks/>
          </p:cNvSpPr>
          <p:nvPr/>
        </p:nvSpPr>
        <p:spPr bwMode="auto">
          <a:xfrm>
            <a:off x="2717800" y="1952625"/>
            <a:ext cx="4159250" cy="1260475"/>
          </a:xfrm>
          <a:custGeom>
            <a:avLst/>
            <a:gdLst/>
            <a:ahLst/>
            <a:cxnLst>
              <a:cxn ang="0">
                <a:pos x="2620" y="0"/>
              </a:cxn>
              <a:cxn ang="0">
                <a:pos x="2438" y="204"/>
              </a:cxn>
              <a:cxn ang="0">
                <a:pos x="1690" y="114"/>
              </a:cxn>
              <a:cxn ang="0">
                <a:pos x="1191" y="136"/>
              </a:cxn>
              <a:cxn ang="0">
                <a:pos x="624" y="431"/>
              </a:cxn>
              <a:cxn ang="0">
                <a:pos x="306" y="749"/>
              </a:cxn>
              <a:cxn ang="0">
                <a:pos x="34" y="703"/>
              </a:cxn>
              <a:cxn ang="0">
                <a:pos x="102" y="295"/>
              </a:cxn>
            </a:cxnLst>
            <a:rect l="0" t="0" r="r" b="b"/>
            <a:pathLst>
              <a:path w="2620" h="794">
                <a:moveTo>
                  <a:pt x="2620" y="0"/>
                </a:moveTo>
                <a:cubicBezTo>
                  <a:pt x="2606" y="92"/>
                  <a:pt x="2593" y="185"/>
                  <a:pt x="2438" y="204"/>
                </a:cubicBezTo>
                <a:cubicBezTo>
                  <a:pt x="2283" y="223"/>
                  <a:pt x="1898" y="125"/>
                  <a:pt x="1690" y="114"/>
                </a:cubicBezTo>
                <a:cubicBezTo>
                  <a:pt x="1482" y="103"/>
                  <a:pt x="1369" y="83"/>
                  <a:pt x="1191" y="136"/>
                </a:cubicBezTo>
                <a:cubicBezTo>
                  <a:pt x="1013" y="189"/>
                  <a:pt x="771" y="329"/>
                  <a:pt x="624" y="431"/>
                </a:cubicBezTo>
                <a:cubicBezTo>
                  <a:pt x="477" y="533"/>
                  <a:pt x="404" y="704"/>
                  <a:pt x="306" y="749"/>
                </a:cubicBezTo>
                <a:cubicBezTo>
                  <a:pt x="208" y="794"/>
                  <a:pt x="68" y="779"/>
                  <a:pt x="34" y="703"/>
                </a:cubicBezTo>
                <a:cubicBezTo>
                  <a:pt x="0" y="627"/>
                  <a:pt x="79" y="374"/>
                  <a:pt x="102" y="295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5040313" y="2276475"/>
            <a:ext cx="1517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Fiber Optic Links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Clock/Trigger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(16bits @ 62.5MHz</a:t>
            </a:r>
          </a:p>
        </p:txBody>
      </p:sp>
      <p:sp>
        <p:nvSpPr>
          <p:cNvPr id="94271" name="WordArt 63"/>
          <p:cNvSpPr>
            <a:spLocks noChangeArrowheads="1" noChangeShapeType="1" noTextEdit="1"/>
          </p:cNvSpPr>
          <p:nvPr/>
        </p:nvSpPr>
        <p:spPr bwMode="auto">
          <a:xfrm rot="1774848">
            <a:off x="4464050" y="5029200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Global Trigger Crate</a:t>
            </a:r>
          </a:p>
        </p:txBody>
      </p:sp>
      <p:sp>
        <p:nvSpPr>
          <p:cNvPr id="94272" name="WordArt 64"/>
          <p:cNvSpPr>
            <a:spLocks noChangeArrowheads="1" noChangeShapeType="1" noTextEdit="1"/>
          </p:cNvSpPr>
          <p:nvPr/>
        </p:nvSpPr>
        <p:spPr bwMode="auto">
          <a:xfrm rot="1563895">
            <a:off x="2124075" y="657225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0648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Front-End Crate</a:t>
            </a:r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>
            <a:off x="684213" y="6057900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900113" y="5913438"/>
            <a:ext cx="1468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 </a:t>
            </a:r>
            <a:r>
              <a:rPr lang="en-US" sz="1400" b="1" dirty="0"/>
              <a:t>VXS </a:t>
            </a:r>
            <a:r>
              <a:rPr lang="en-US" sz="1400" dirty="0"/>
              <a:t>Backplane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1368425" y="2420938"/>
            <a:ext cx="498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(16)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2051050" y="256540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2303463" y="26003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735263" y="27082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6300788" y="47974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80" name="Text Box 72"/>
          <p:cNvSpPr txBox="1">
            <a:spLocks noChangeArrowheads="1"/>
          </p:cNvSpPr>
          <p:nvPr/>
        </p:nvSpPr>
        <p:spPr bwMode="auto">
          <a:xfrm>
            <a:off x="7092950" y="245745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81" name="Text Box 73"/>
          <p:cNvSpPr txBox="1">
            <a:spLocks noChangeArrowheads="1"/>
          </p:cNvSpPr>
          <p:nvPr/>
        </p:nvSpPr>
        <p:spPr bwMode="auto">
          <a:xfrm>
            <a:off x="6396228" y="5638800"/>
            <a:ext cx="2160207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 Trigger Latency ~ 3 </a:t>
            </a:r>
            <a:r>
              <a:rPr lang="el-GR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μ</a:t>
            </a:r>
            <a:r>
              <a:rPr lang="en-US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s</a:t>
            </a:r>
          </a:p>
          <a:p>
            <a:pPr algn="ctr" eaLnBrk="0" hangingPunct="0"/>
            <a:r>
              <a:rPr lang="en-US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   </a:t>
            </a:r>
            <a:endParaRPr lang="el-GR" b="1" dirty="0">
              <a:solidFill>
                <a:schemeClr val="accent2"/>
              </a:solidFill>
            </a:endParaRPr>
          </a:p>
        </p:txBody>
      </p:sp>
      <p:sp>
        <p:nvSpPr>
          <p:cNvPr id="94282" name="Text Box 74"/>
          <p:cNvSpPr txBox="1">
            <a:spLocks noChangeArrowheads="1"/>
          </p:cNvSpPr>
          <p:nvPr/>
        </p:nvSpPr>
        <p:spPr bwMode="auto">
          <a:xfrm>
            <a:off x="152400" y="3413125"/>
            <a:ext cx="1757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/>
              <a:t>( ) – Number in parentheses</a:t>
            </a:r>
          </a:p>
          <a:p>
            <a:pPr eaLnBrk="0" hangingPunct="0"/>
            <a:r>
              <a:rPr lang="en-US" sz="1000" i="1" dirty="0"/>
              <a:t> refer to number of modules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3962400" y="914400"/>
            <a:ext cx="22002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Custom Designed </a:t>
            </a:r>
          </a:p>
          <a:p>
            <a:r>
              <a:rPr lang="en-US" b="1" dirty="0">
                <a:solidFill>
                  <a:srgbClr val="FF0000"/>
                </a:solidFill>
              </a:rPr>
              <a:t>  Boards at JLAB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>
            <a:off x="2700338" y="5715000"/>
            <a:ext cx="3193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  Pipelined detector readout  electronics: </a:t>
            </a:r>
          </a:p>
          <a:p>
            <a:r>
              <a:rPr lang="en-US" sz="1400" dirty="0"/>
              <a:t>                fADC </a:t>
            </a:r>
            <a:endParaRPr lang="de-DE" sz="1400" dirty="0"/>
          </a:p>
        </p:txBody>
      </p:sp>
      <p:sp>
        <p:nvSpPr>
          <p:cNvPr id="78" name="Title 17"/>
          <p:cNvSpPr txBox="1">
            <a:spLocks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Level-1 Trigger Electronics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Hall staging</a:t>
            </a:r>
            <a:endParaRPr lang="en-US" dirty="0"/>
          </a:p>
        </p:txBody>
      </p:sp>
      <p:pic>
        <p:nvPicPr>
          <p:cNvPr id="68611" name="Picture 3" descr="X:\SoLIDCleo.jpg"/>
          <p:cNvPicPr>
            <a:picLocks noChangeAspect="1" noChangeArrowheads="1"/>
          </p:cNvPicPr>
          <p:nvPr/>
        </p:nvPicPr>
        <p:blipFill>
          <a:blip r:embed="rId2" cstate="print"/>
          <a:srcRect l="12683" t="22371" r="976" b="7781"/>
          <a:stretch>
            <a:fillRect/>
          </a:stretch>
        </p:blipFill>
        <p:spPr bwMode="auto">
          <a:xfrm>
            <a:off x="1411807" y="1136280"/>
            <a:ext cx="6149846" cy="499045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57600" y="4343400"/>
            <a:ext cx="457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43434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4953000"/>
            <a:ext cx="1676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racks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patch panels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MRPC</a:t>
            </a:r>
          </a:p>
          <a:p>
            <a:pPr lvl="1"/>
            <a:r>
              <a:rPr lang="en-US" dirty="0" smtClean="0"/>
              <a:t>V1290</a:t>
            </a:r>
          </a:p>
          <a:p>
            <a:pPr lvl="1"/>
            <a:r>
              <a:rPr lang="en-US" dirty="0" smtClean="0"/>
              <a:t>JLAB or SIS FADC</a:t>
            </a:r>
          </a:p>
          <a:p>
            <a:r>
              <a:rPr lang="en-US" dirty="0" smtClean="0"/>
              <a:t>GEM / Hadron Blind Detector</a:t>
            </a:r>
          </a:p>
          <a:p>
            <a:pPr lvl="1"/>
            <a:r>
              <a:rPr lang="en-US" dirty="0" smtClean="0"/>
              <a:t>APV25 (UVA)</a:t>
            </a:r>
          </a:p>
          <a:p>
            <a:pPr lvl="2"/>
            <a:r>
              <a:rPr lang="en-US" dirty="0" smtClean="0"/>
              <a:t>SRS readout</a:t>
            </a:r>
          </a:p>
          <a:p>
            <a:pPr lvl="2"/>
            <a:r>
              <a:rPr lang="en-US" dirty="0" smtClean="0"/>
              <a:t>MPD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49190"/>
              </p:ext>
            </p:extLst>
          </p:nvPr>
        </p:nvGraphicFramePr>
        <p:xfrm>
          <a:off x="990600" y="1371600"/>
          <a:ext cx="7162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modules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2x1150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2x450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270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480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VME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164K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321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Hall D L1 Trigger-DAQ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172200" cy="2057400"/>
          </a:xfrm>
        </p:spPr>
        <p:txBody>
          <a:bodyPr/>
          <a:lstStyle/>
          <a:p>
            <a:r>
              <a:rPr lang="en-US" sz="1800" dirty="0" smtClean="0">
                <a:cs typeface="Times New Roman" pitchFamily="18" charset="0"/>
              </a:rPr>
              <a:t>Low luminosity (10</a:t>
            </a:r>
            <a:r>
              <a:rPr lang="en-US" sz="1800" baseline="30000" dirty="0" smtClean="0">
                <a:cs typeface="Times New Roman" pitchFamily="18" charset="0"/>
              </a:rPr>
              <a:t>7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GeV)</a:t>
            </a:r>
          </a:p>
          <a:p>
            <a:pPr lvl="1"/>
            <a:r>
              <a:rPr lang="en-US" sz="1800" dirty="0" smtClean="0"/>
              <a:t>20 kHz L1</a:t>
            </a:r>
          </a:p>
          <a:p>
            <a:r>
              <a:rPr lang="en-US" sz="1800" dirty="0" smtClean="0">
                <a:cs typeface="Times New Roman" pitchFamily="18" charset="0"/>
              </a:rPr>
              <a:t>High luminosity (10</a:t>
            </a:r>
            <a:r>
              <a:rPr lang="en-US" sz="1800" baseline="30000" dirty="0" smtClean="0">
                <a:cs typeface="Times New Roman" pitchFamily="18" charset="0"/>
              </a:rPr>
              <a:t>8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GeV)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200 kHz L1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Reduced to 20 kHz L3 by online farm</a:t>
            </a:r>
          </a:p>
          <a:p>
            <a:r>
              <a:rPr lang="en-US" sz="1800" dirty="0" smtClean="0"/>
              <a:t>Event size: 15 kB; Rate to disk: 3 GB/s</a:t>
            </a:r>
          </a:p>
          <a:p>
            <a:endParaRPr lang="en-US" sz="1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028890"/>
            <a:ext cx="5925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cs typeface="Times New Roman" pitchFamily="18" charset="0"/>
              </a:rPr>
              <a:t>Detectors which can be used in the Level-1 trigger:</a:t>
            </a:r>
            <a:endParaRPr lang="de-DE" sz="2000" u="sng" dirty="0">
              <a:cs typeface="Times New Roman" pitchFamily="18" charset="0"/>
            </a:endParaRPr>
          </a:p>
        </p:txBody>
      </p:sp>
      <p:pic>
        <p:nvPicPr>
          <p:cNvPr id="8" name="Picture 28" descr="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124200" cy="1938338"/>
          </a:xfrm>
          <a:prstGeom prst="rect">
            <a:avLst/>
          </a:prstGeom>
          <a:noFill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553200" y="21336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3399"/>
                </a:solidFill>
              </a:rPr>
              <a:t>SC</a:t>
            </a:r>
            <a:endParaRPr lang="de-DE" sz="1200">
              <a:solidFill>
                <a:srgbClr val="FF3399"/>
              </a:solidFill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858000" y="2286000"/>
            <a:ext cx="304800" cy="762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429000"/>
          <a:ext cx="3276600" cy="1524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4600"/>
                <a:gridCol w="76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Forward Calorimeter (FCAL)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Barrel Calorimeter (BCAL)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Start Counter (SC)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Time of Flight (TOF)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Photon Tagger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21"/>
          <p:cNvGrpSpPr/>
          <p:nvPr/>
        </p:nvGrpSpPr>
        <p:grpSpPr>
          <a:xfrm>
            <a:off x="4141788" y="3810000"/>
            <a:ext cx="5002212" cy="2119313"/>
            <a:chOff x="3962400" y="4191000"/>
            <a:chExt cx="5002212" cy="2119313"/>
          </a:xfrm>
        </p:grpSpPr>
        <p:pic>
          <p:nvPicPr>
            <p:cNvPr id="12" name="Picture 5" descr="fcal_bcal_sc1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267200"/>
              <a:ext cx="4849812" cy="201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848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FCAL  (GeV)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0960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FCAL  (GeV)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FCAL  (GeV)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16200000">
              <a:off x="3522662" y="4873625"/>
              <a:ext cx="1122363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BCAL  (GeV)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 rot="16200000">
              <a:off x="51863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BCAL  (GeV</a:t>
              </a:r>
              <a:r>
                <a:rPr lang="en-US" sz="800" b="0" dirty="0"/>
                <a:t>)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 rot="16200000">
              <a:off x="67992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BCAL  (GeV</a:t>
              </a:r>
              <a:r>
                <a:rPr lang="en-US" sz="800" b="0" dirty="0"/>
                <a:t>)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962400" y="4191000"/>
              <a:ext cx="1667444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Electromagnetic background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118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&lt; 8 GeV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4120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&gt; 8 GeV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502920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Basic Trigger Requirement:</a:t>
            </a:r>
            <a:endParaRPr lang="en-US" u="sng" dirty="0"/>
          </a:p>
        </p:txBody>
      </p:sp>
      <p:sp>
        <p:nvSpPr>
          <p:cNvPr id="25" name="Rectangle 24"/>
          <p:cNvSpPr/>
          <p:nvPr/>
        </p:nvSpPr>
        <p:spPr>
          <a:xfrm>
            <a:off x="838200" y="5486400"/>
            <a:ext cx="284404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E</a:t>
            </a:r>
            <a:r>
              <a:rPr lang="en-US" baseline="-25000" dirty="0" smtClean="0">
                <a:cs typeface="Times New Roman" pitchFamily="18" charset="0"/>
              </a:rPr>
              <a:t>BCAL</a:t>
            </a:r>
            <a:r>
              <a:rPr lang="en-US" dirty="0" smtClean="0">
                <a:cs typeface="Times New Roman" pitchFamily="18" charset="0"/>
              </a:rPr>
              <a:t> + 4 ∙ E</a:t>
            </a:r>
            <a:r>
              <a:rPr lang="en-US" baseline="-25000" dirty="0" smtClean="0">
                <a:cs typeface="Times New Roman" pitchFamily="18" charset="0"/>
              </a:rPr>
              <a:t>FCAL</a:t>
            </a:r>
            <a:r>
              <a:rPr lang="en-US" dirty="0" smtClean="0">
                <a:cs typeface="Times New Roman" pitchFamily="18" charset="0"/>
              </a:rPr>
              <a:t> &gt; 2 GeV</a:t>
            </a:r>
          </a:p>
          <a:p>
            <a:pPr algn="ctr"/>
            <a:r>
              <a:rPr lang="en-US" dirty="0" smtClean="0">
                <a:cs typeface="Times New Roman" pitchFamily="18" charset="0"/>
              </a:rPr>
              <a:t>and a hit in Start Counter</a:t>
            </a:r>
            <a:endParaRPr lang="de-DE" dirty="0"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Custom Electronics for 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181600"/>
          </a:xfrm>
        </p:spPr>
        <p:txBody>
          <a:bodyPr/>
          <a:lstStyle/>
          <a:p>
            <a:r>
              <a:rPr lang="en-US" sz="1800" dirty="0" smtClean="0">
                <a:latin typeface="Century Gothic"/>
                <a:cs typeface="Century Gothic"/>
              </a:rPr>
              <a:t>VME Switched Serial (VXS) backplate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10 Gbps to switch module (J</a:t>
            </a:r>
            <a:r>
              <a:rPr lang="en-US" sz="1800" baseline="-25000" dirty="0" smtClean="0">
                <a:latin typeface="Century Gothic"/>
                <a:cs typeface="Century Gothic"/>
              </a:rPr>
              <a:t>0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320 MB/s VME-2eSST (J</a:t>
            </a:r>
            <a:r>
              <a:rPr lang="en-US" sz="1800" baseline="-25000" dirty="0" smtClean="0">
                <a:latin typeface="Century Gothic"/>
                <a:cs typeface="Century Gothic"/>
              </a:rPr>
              <a:t>1</a:t>
            </a:r>
            <a:r>
              <a:rPr lang="en-US" sz="1800" dirty="0" smtClean="0">
                <a:latin typeface="Century Gothic"/>
                <a:cs typeface="Century Gothic"/>
              </a:rPr>
              <a:t>/J</a:t>
            </a:r>
            <a:r>
              <a:rPr lang="en-US" sz="1800" baseline="-25000" dirty="0" smtClean="0">
                <a:latin typeface="Century Gothic"/>
                <a:cs typeface="Century Gothic"/>
              </a:rPr>
              <a:t>2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  <a:cs typeface="Century Gothic"/>
              </a:rPr>
              <a:t>All payload modules are fully pipelined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FADC125</a:t>
            </a:r>
            <a:r>
              <a:rPr lang="en-US" sz="1800" dirty="0" smtClean="0">
                <a:latin typeface="Century Gothic"/>
              </a:rPr>
              <a:t> (12 bit, 72 ch)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FADC250</a:t>
            </a:r>
            <a:r>
              <a:rPr lang="en-US" sz="1800" dirty="0" smtClean="0">
                <a:latin typeface="Century Gothic"/>
              </a:rPr>
              <a:t> (12 bit, 16 ch)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F1-TDC</a:t>
            </a:r>
            <a:r>
              <a:rPr lang="en-US" sz="1800" dirty="0" smtClean="0">
                <a:latin typeface="Century Gothic"/>
              </a:rPr>
              <a:t> (60 ps, 32 ch or 115 ps, 48 ch)</a:t>
            </a:r>
          </a:p>
          <a:p>
            <a:r>
              <a:rPr lang="en-US" sz="1800" dirty="0" smtClean="0">
                <a:latin typeface="Century Gothic"/>
              </a:rPr>
              <a:t>Trigger Related Modules</a:t>
            </a:r>
          </a:p>
          <a:p>
            <a:pPr lvl="1"/>
            <a:r>
              <a:rPr lang="en-US" sz="1800" b="1" dirty="0" smtClean="0">
                <a:latin typeface="Century Gothic"/>
              </a:rPr>
              <a:t>C</a:t>
            </a:r>
            <a:r>
              <a:rPr lang="en-US" sz="1800" dirty="0" smtClean="0">
                <a:latin typeface="Century Gothic"/>
              </a:rPr>
              <a:t>rate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CTP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ub-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ystem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SSP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G</a:t>
            </a:r>
            <a:r>
              <a:rPr lang="en-US" sz="1800" dirty="0" smtClean="0">
                <a:latin typeface="Century Gothic"/>
              </a:rPr>
              <a:t>lobal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GTP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upervisor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TS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I</a:t>
            </a:r>
            <a:r>
              <a:rPr lang="en-US" sz="1800" dirty="0" smtClean="0">
                <a:latin typeface="Century Gothic"/>
              </a:rPr>
              <a:t>nterface/Distribution(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TI/D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ignal </a:t>
            </a:r>
            <a:r>
              <a:rPr lang="en-US" sz="1800" b="1" dirty="0" smtClean="0">
                <a:latin typeface="Century Gothic"/>
              </a:rPr>
              <a:t>D</a:t>
            </a:r>
            <a:r>
              <a:rPr lang="en-US" sz="1800" dirty="0" smtClean="0">
                <a:latin typeface="Century Gothic"/>
              </a:rPr>
              <a:t>istribution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SD</a:t>
            </a:r>
            <a:r>
              <a:rPr lang="en-US" sz="1800" dirty="0" smtClean="0">
                <a:latin typeface="Century Gothic"/>
              </a:rPr>
              <a:t>)</a:t>
            </a:r>
          </a:p>
        </p:txBody>
      </p:sp>
      <p:pic>
        <p:nvPicPr>
          <p:cNvPr id="4" name="Picture 3" descr="PICT0546.JPG"/>
          <p:cNvPicPr>
            <a:picLocks noChangeAspect="1"/>
          </p:cNvPicPr>
          <p:nvPr/>
        </p:nvPicPr>
        <p:blipFill>
          <a:blip r:embed="rId2" cstate="print">
            <a:lum bright="-15000"/>
          </a:blip>
          <a:stretch>
            <a:fillRect/>
          </a:stretch>
        </p:blipFill>
        <p:spPr>
          <a:xfrm>
            <a:off x="5410200" y="990600"/>
            <a:ext cx="3075940" cy="22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1T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16650" y="3327400"/>
            <a:ext cx="1463040" cy="3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470" y="3429000"/>
            <a:ext cx="1295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FADC125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470" y="5791200"/>
            <a:ext cx="1295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F1-TDC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4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247"/>
          <p:cNvGrpSpPr/>
          <p:nvPr/>
        </p:nvGrpSpPr>
        <p:grpSpPr>
          <a:xfrm>
            <a:off x="57150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9" name="Rectangle 248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TI</a:t>
              </a: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8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9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1" name="Rectangular Callout 240"/>
          <p:cNvSpPr/>
          <p:nvPr/>
        </p:nvSpPr>
        <p:spPr bwMode="auto">
          <a:xfrm>
            <a:off x="6096000" y="4648200"/>
            <a:ext cx="2819400" cy="1600200"/>
          </a:xfrm>
          <a:prstGeom prst="wedgeRectCallout">
            <a:avLst>
              <a:gd name="adj1" fmla="val 14608"/>
              <a:gd name="adj2" fmla="val -157651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Supervisor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Calculate 8 bit trigger types from 32 bit trigger pattern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Prescale triggers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Transfer trigger and sync signal to TD (16 bit total)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 rot="10800000">
            <a:off x="7010400" y="2514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897"/>
              <a:gd name="adj2" fmla="val -23535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 Gbps</a:t>
            </a: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066800"/>
          </a:xfrm>
          <a:prstGeom prst="wedgeRectCallout">
            <a:avLst>
              <a:gd name="adj1" fmla="val 150981"/>
              <a:gd name="adj2" fmla="val -138032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Distribution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trigger, clock and synchronize signals to TI in each Crate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4" name="Rectangular Callout 243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142330"/>
              <a:gd name="adj2" fmla="val -356439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Fiber Optics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1 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bps</a:t>
            </a:r>
          </a:p>
        </p:txBody>
      </p:sp>
      <p:grpSp>
        <p:nvGrpSpPr>
          <p:cNvPr id="10" name="Group 233"/>
          <p:cNvGrpSpPr/>
          <p:nvPr/>
        </p:nvGrpSpPr>
        <p:grpSpPr>
          <a:xfrm>
            <a:off x="2362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7" name="Rectangle 236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GTP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/>
          <p:nvPr/>
        </p:nvSpPr>
        <p:spPr bwMode="auto">
          <a:xfrm>
            <a:off x="304800" y="3810000"/>
            <a:ext cx="2819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VME Readout Controller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Gigabit ethernet</a:t>
            </a:r>
          </a:p>
        </p:txBody>
      </p:sp>
      <p:grpSp>
        <p:nvGrpSpPr>
          <p:cNvPr id="3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4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5"/>
          <p:cNvGrpSpPr/>
          <p:nvPr/>
        </p:nvGrpSpPr>
        <p:grpSpPr>
          <a:xfrm>
            <a:off x="7696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TD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9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304800" y="5105400"/>
            <a:ext cx="2819400" cy="1143000"/>
          </a:xfrm>
          <a:prstGeom prst="wedgeRectCallout">
            <a:avLst>
              <a:gd name="adj1" fmla="val 105813"/>
              <a:gd name="adj2" fmla="val -3999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Signal Distribution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common signals to all modules: busy, sync</a:t>
            </a:r>
            <a:r>
              <a:rPr lang="en-US" sz="1600" dirty="0" smtClean="0"/>
              <a:t> and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 1/2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4" name="Striped Right Arrow 233"/>
          <p:cNvSpPr/>
          <p:nvPr/>
        </p:nvSpPr>
        <p:spPr bwMode="auto">
          <a:xfrm rot="10800000">
            <a:off x="4724400" y="5181600"/>
            <a:ext cx="10668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6096000" y="5638800"/>
            <a:ext cx="2819400" cy="609600"/>
          </a:xfrm>
          <a:prstGeom prst="wedgeRectCallout">
            <a:avLst>
              <a:gd name="adj1" fmla="val -77523"/>
              <a:gd name="adj2" fmla="val -100838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4 bit @ 250 MHz: 1 Gbps</a:t>
            </a: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1371600"/>
          </a:xfrm>
          <a:prstGeom prst="wedgeRectCallout">
            <a:avLst>
              <a:gd name="adj1" fmla="val -61798"/>
              <a:gd name="adj2" fmla="val -3105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Interface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Receive trigger, clock and sync signals from TD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Make crate trigger decision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Pass signals to SD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" name="Left Arrow 234"/>
          <p:cNvSpPr/>
          <p:nvPr/>
        </p:nvSpPr>
        <p:spPr bwMode="auto">
          <a:xfrm>
            <a:off x="2667000" y="4267200"/>
            <a:ext cx="838200" cy="381000"/>
          </a:xfrm>
          <a:prstGeom prst="leftArrow">
            <a:avLst>
              <a:gd name="adj1" fmla="val 50000"/>
              <a:gd name="adj2" fmla="val 685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39" name="Picture 238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26843" y="1402357"/>
            <a:ext cx="2103120" cy="158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TextBox 240"/>
          <p:cNvSpPr txBox="1"/>
          <p:nvPr/>
        </p:nvSpPr>
        <p:spPr>
          <a:xfrm>
            <a:off x="4267200" y="3352800"/>
            <a:ext cx="914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TID</a:t>
            </a:r>
            <a:endParaRPr lang="en-US" dirty="0"/>
          </a:p>
        </p:txBody>
      </p:sp>
      <p:sp>
        <p:nvSpPr>
          <p:cNvPr id="236" name="Date Placeholder 235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37" name="Footer Placeholder 236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123" t="19358" r="10864" b="20199"/>
          <a:stretch>
            <a:fillRect/>
          </a:stretch>
        </p:blipFill>
        <p:spPr bwMode="auto">
          <a:xfrm>
            <a:off x="0" y="1066800"/>
            <a:ext cx="4588162" cy="2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etector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493896"/>
            <a:ext cx="5437619" cy="3830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53300" y="4229100"/>
            <a:ext cx="1447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995" y="2667000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TOF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time of flight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8048092" y="3066235"/>
            <a:ext cx="469662" cy="409856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ame Side Corner Rectangle 14"/>
          <p:cNvSpPr/>
          <p:nvPr/>
        </p:nvSpPr>
        <p:spPr>
          <a:xfrm rot="5400000">
            <a:off x="5100358" y="3992286"/>
            <a:ext cx="102867" cy="466017"/>
          </a:xfrm>
          <a:prstGeom prst="snip2SameRect">
            <a:avLst>
              <a:gd name="adj1" fmla="val 30081"/>
              <a:gd name="adj2" fmla="val 0"/>
            </a:avLst>
          </a:prstGeom>
          <a:solidFill>
            <a:schemeClr val="tx1">
              <a:lumMod val="75000"/>
              <a:lumOff val="2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33213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SC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start counter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256" y="3658394"/>
            <a:ext cx="901047" cy="563290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83199" y="1066800"/>
            <a:ext cx="375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2.2T superconducting solenoidal magnet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Fixed target (LH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tagged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dirty="0" smtClean="0"/>
              <a:t>/s (8.4-9.0GeV)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hermetic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7343" y="805190"/>
            <a:ext cx="87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2.2 Tesla</a:t>
            </a:r>
          </a:p>
          <a:p>
            <a:pPr algn="ctr"/>
            <a:r>
              <a:rPr lang="en-US" sz="1400" b="1" i="1" dirty="0" smtClean="0"/>
              <a:t>Solenoid</a:t>
            </a:r>
            <a:endParaRPr lang="en-US" sz="1400" b="1" i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529620" y="1478930"/>
            <a:ext cx="913798" cy="612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/>
          <p:nvPr/>
        </p:nvGrpSpPr>
        <p:grpSpPr>
          <a:xfrm>
            <a:off x="274125" y="3657600"/>
            <a:ext cx="6641025" cy="882646"/>
            <a:chOff x="274125" y="3657600"/>
            <a:chExt cx="6641025" cy="882646"/>
          </a:xfrm>
        </p:grpSpPr>
        <p:sp>
          <p:nvSpPr>
            <p:cNvPr id="48" name="Rectangle 47"/>
            <p:cNvSpPr/>
            <p:nvPr/>
          </p:nvSpPr>
          <p:spPr>
            <a:xfrm>
              <a:off x="274125" y="3657600"/>
              <a:ext cx="3026198" cy="8002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24550" y="3914775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88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9550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11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4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38875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9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61175" y="4251328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67276" y="3914775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67276" y="4286252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90483" y="3585839"/>
            <a:ext cx="8015342" cy="1705572"/>
            <a:chOff x="490483" y="3585839"/>
            <a:chExt cx="8015342" cy="1705572"/>
          </a:xfrm>
        </p:grpSpPr>
        <p:sp>
          <p:nvSpPr>
            <p:cNvPr id="50" name="Rectangle 49"/>
            <p:cNvSpPr/>
            <p:nvPr/>
          </p:nvSpPr>
          <p:spPr>
            <a:xfrm>
              <a:off x="490483" y="4572000"/>
              <a:ext cx="3255095" cy="71941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3150" y="3756024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3150" y="4559300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24825" y="3585839"/>
              <a:ext cx="381000" cy="127826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1620" y="4572000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Calorimetry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 (lead, fiber sandwich)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Calorimeter (lead-glass blocks)</a:t>
            </a:r>
            <a:endParaRPr lang="en-US" sz="1200" dirty="0"/>
          </a:p>
        </p:txBody>
      </p:sp>
      <p:grpSp>
        <p:nvGrpSpPr>
          <p:cNvPr id="4" name="Group 52"/>
          <p:cNvGrpSpPr/>
          <p:nvPr/>
        </p:nvGrpSpPr>
        <p:grpSpPr>
          <a:xfrm>
            <a:off x="1006365" y="3505994"/>
            <a:ext cx="7090361" cy="2729826"/>
            <a:chOff x="1006365" y="3505994"/>
            <a:chExt cx="7090361" cy="2729826"/>
          </a:xfrm>
        </p:grpSpPr>
        <p:sp>
          <p:nvSpPr>
            <p:cNvPr id="42" name="Snip Same Side Corner Rectangle 41"/>
            <p:cNvSpPr/>
            <p:nvPr/>
          </p:nvSpPr>
          <p:spPr>
            <a:xfrm rot="5400000">
              <a:off x="5103533" y="3995461"/>
              <a:ext cx="102867" cy="466017"/>
            </a:xfrm>
            <a:prstGeom prst="snip2SameRect">
              <a:avLst>
                <a:gd name="adj1" fmla="val 30081"/>
                <a:gd name="adj2" fmla="val 0"/>
              </a:avLst>
            </a:prstGeom>
            <a:solidFill>
              <a:srgbClr val="FFFF00">
                <a:alpha val="49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51007" y="3505994"/>
              <a:ext cx="45719" cy="1453356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6365" y="5410200"/>
              <a:ext cx="2575035" cy="8256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90600" y="5355848"/>
            <a:ext cx="25026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PID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Time of Flight wall (scintillators)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Start counter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125" y="3711714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Charged particle tracking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Central drift chamber (straw tube)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drift chamber (cathode strip)</a:t>
            </a:r>
            <a:endParaRPr lang="en-US" sz="1200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GlueX Detector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7861150" y="5006601"/>
            <a:ext cx="922867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313615" cy="4572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62723"/>
                <a:gridCol w="1462723"/>
                <a:gridCol w="1462723"/>
                <a:gridCol w="1462723"/>
                <a:gridCol w="1462723"/>
              </a:tblGrid>
              <a:tr h="8382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 End</a:t>
                      </a:r>
                    </a:p>
                    <a:p>
                      <a:pPr algn="ctr"/>
                      <a:r>
                        <a:rPr lang="en-US" dirty="0" smtClean="0"/>
                        <a:t>DAQ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</a:p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 Trigger</a:t>
                      </a:r>
                    </a:p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to mass</a:t>
                      </a:r>
                    </a:p>
                    <a:p>
                      <a:pPr algn="ctr"/>
                      <a:r>
                        <a:rPr lang="en-US" dirty="0" smtClean="0"/>
                        <a:t>Storage</a:t>
                      </a:r>
                    </a:p>
                  </a:txBody>
                  <a:tcPr anchor="ctr"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GlueX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15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CLAS12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2,500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ATLAS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113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1,500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75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</a:t>
                      </a:r>
                      <a:r>
                        <a:rPr lang="en-US" sz="2400" b="1" baseline="0" dirty="0" smtClean="0"/>
                        <a:t> k</a:t>
                      </a:r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LHCb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0.6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PHENIX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0.9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/>
                        <a:t>~</a:t>
                      </a:r>
                      <a:r>
                        <a:rPr lang="en-US" sz="2400" b="1" dirty="0" smtClean="0"/>
                        <a:t>60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~</a:t>
                      </a:r>
                      <a:r>
                        <a:rPr lang="en-US" sz="2400" b="1" baseline="0" dirty="0" smtClean="0"/>
                        <a:t> 15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395762" y="3795238"/>
            <a:ext cx="18245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LHC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7895" y="2427871"/>
            <a:ext cx="901703" cy="338554"/>
          </a:xfrm>
          <a:prstGeom prst="rect">
            <a:avLst/>
          </a:prstGeom>
          <a:solidFill>
            <a:srgbClr val="B0A2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JLab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737" y="5168533"/>
            <a:ext cx="922019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BNL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3649" y="5075766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12415" y="3635002"/>
            <a:ext cx="18203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CHEP2007 talk</a:t>
            </a:r>
          </a:p>
          <a:p>
            <a:pPr algn="ctr"/>
            <a:r>
              <a:rPr lang="en-US" sz="1200" b="1" dirty="0" smtClean="0"/>
              <a:t>Sylvain Chapelin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73850" y="2276101"/>
            <a:ext cx="897466" cy="646331"/>
          </a:xfrm>
          <a:prstGeom prst="rect">
            <a:avLst/>
          </a:prstGeom>
          <a:solidFill>
            <a:srgbClr val="B0A2F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private comm.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75511" y="5867400"/>
            <a:ext cx="282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* Jeff Landgraf Private Comm. 2/11/2010</a:t>
            </a:r>
          </a:p>
          <a:p>
            <a:r>
              <a:rPr lang="en-US" sz="1200" b="1" dirty="0" smtClean="0"/>
              <a:t>** CHEP2006 talk MartinL. Purschke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16348" y="5505735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**</a:t>
            </a:r>
            <a:endParaRPr lang="en-US" sz="1200" b="1" dirty="0"/>
          </a:p>
        </p:txBody>
      </p:sp>
      <p:sp>
        <p:nvSpPr>
          <p:cNvPr id="19" name="Oval 18"/>
          <p:cNvSpPr/>
          <p:nvPr/>
        </p:nvSpPr>
        <p:spPr>
          <a:xfrm>
            <a:off x="6415893" y="2092953"/>
            <a:ext cx="1752600" cy="55831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GlueX Data Rate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FADC readout full waveform 10 samples </a:t>
            </a:r>
          </a:p>
          <a:p>
            <a:r>
              <a:rPr lang="en-US" dirty="0" smtClean="0"/>
              <a:t>Only want to readout FADC channel in the cluster to reduce number of channels readout because of background</a:t>
            </a:r>
            <a:endParaRPr lang="en-US" dirty="0"/>
          </a:p>
          <a:p>
            <a:r>
              <a:rPr lang="en-US" dirty="0" smtClean="0"/>
              <a:t>CTP generates a 64 bit pattern</a:t>
            </a:r>
            <a:endParaRPr lang="en-US" dirty="0"/>
          </a:p>
          <a:p>
            <a:r>
              <a:rPr lang="en-US" dirty="0" smtClean="0"/>
              <a:t>Send pattern to TI or FADC directly to trigger FADC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Only channels from pattern are put in buffer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readout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47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CODA3 – What’s different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36718" cy="423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59"/>
                <a:gridCol w="4018359"/>
              </a:tblGrid>
              <a:tr h="604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2.5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3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Control</a:t>
                      </a:r>
                      <a:r>
                        <a:rPr lang="en-US" sz="1400" baseline="0" dirty="0" smtClean="0"/>
                        <a:t> (X, Motif, C++)</a:t>
                      </a:r>
                    </a:p>
                    <a:p>
                      <a:r>
                        <a:rPr lang="en-US" sz="1400" baseline="0" dirty="0" smtClean="0"/>
                        <a:t>(rcServer, runcontrol)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Experiment</a:t>
                      </a:r>
                      <a:r>
                        <a:rPr lang="en-US" sz="1400" baseline="0" dirty="0" smtClean="0"/>
                        <a:t> Control – AFECS (pure JAVA)</a:t>
                      </a:r>
                    </a:p>
                    <a:p>
                      <a:r>
                        <a:rPr lang="en-US" sz="1400" baseline="0" dirty="0" smtClean="0"/>
                        <a:t>(rcPlatform, rcgui)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Communication/Database</a:t>
                      </a:r>
                    </a:p>
                    <a:p>
                      <a:r>
                        <a:rPr lang="en-US" sz="1400" dirty="0" smtClean="0"/>
                        <a:t>(msql, cdev, dptcl, CMLOG)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cMsg</a:t>
                      </a:r>
                      <a:r>
                        <a:rPr lang="en-US" sz="1400" baseline="0" dirty="0" smtClean="0"/>
                        <a:t> – CODA Publish/Subscribe messaging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r>
                        <a:rPr lang="en-US" sz="1400" baseline="0" dirty="0" smtClean="0"/>
                        <a:t> I/O</a:t>
                      </a:r>
                    </a:p>
                    <a:p>
                      <a:r>
                        <a:rPr lang="en-US" sz="1400" baseline="0" dirty="0" smtClean="0"/>
                        <a:t>C-based simple API (open/close read/write)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EVIO – JAVA/C++/C APIs </a:t>
                      </a:r>
                    </a:p>
                    <a:p>
                      <a:r>
                        <a:rPr lang="en-US" sz="1400" dirty="0" smtClean="0"/>
                        <a:t>Tools for creating data objects,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serializing, etc…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 Builder / ET System</a:t>
                      </a:r>
                      <a:r>
                        <a:rPr lang="en-US" sz="1400" baseline="0" dirty="0" smtClean="0"/>
                        <a:t> / Event Recorder</a:t>
                      </a:r>
                    </a:p>
                    <a:p>
                      <a:r>
                        <a:rPr lang="en-US" sz="1400" dirty="0" smtClean="0"/>
                        <a:t>(single</a:t>
                      </a:r>
                      <a:r>
                        <a:rPr lang="en-US" sz="1400" baseline="0" dirty="0" smtClean="0"/>
                        <a:t> build stream)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EMU (Event</a:t>
                      </a:r>
                      <a:r>
                        <a:rPr lang="en-US" sz="1400" baseline="0" dirty="0" smtClean="0"/>
                        <a:t> Management Unit)</a:t>
                      </a:r>
                    </a:p>
                    <a:p>
                      <a:r>
                        <a:rPr lang="en-US" sz="1400" dirty="0" smtClean="0"/>
                        <a:t>Parallel</a:t>
                      </a:r>
                      <a:r>
                        <a:rPr lang="en-US" sz="1400" baseline="0" dirty="0" smtClean="0"/>
                        <a:t>/Staged event building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Front-End</a:t>
                      </a:r>
                      <a:r>
                        <a:rPr lang="en-US" sz="1400" baseline="0" dirty="0" smtClean="0"/>
                        <a:t> – vxWorks ROC</a:t>
                      </a:r>
                    </a:p>
                    <a:p>
                      <a:r>
                        <a:rPr lang="en-US" sz="1400" baseline="0" dirty="0" smtClean="0"/>
                        <a:t>(Interrupt driven – event by event readout)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Linux ROC, Multithreaded</a:t>
                      </a:r>
                    </a:p>
                    <a:p>
                      <a:r>
                        <a:rPr lang="en-US" sz="1400" dirty="0" smtClean="0"/>
                        <a:t>(polling</a:t>
                      </a:r>
                      <a:r>
                        <a:rPr lang="en-US" sz="1400" baseline="0" dirty="0" smtClean="0"/>
                        <a:t> – event blocking)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Triggering</a:t>
                      </a:r>
                      <a:r>
                        <a:rPr lang="en-US" sz="1400" baseline="0" dirty="0" smtClean="0"/>
                        <a:t>: 32 ROC limit, (12 trigger bits -&gt; 16 types)</a:t>
                      </a:r>
                    </a:p>
                    <a:p>
                      <a:r>
                        <a:rPr lang="en-US" sz="1400" baseline="0" dirty="0" smtClean="0"/>
                        <a:t>TS required for buffered mode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 ROC limit,</a:t>
                      </a:r>
                      <a:r>
                        <a:rPr lang="en-US" sz="1400" baseline="0" dirty="0" smtClean="0"/>
                        <a:t> (32 trigger bits -&gt; 256 types)</a:t>
                      </a:r>
                    </a:p>
                    <a:p>
                      <a:r>
                        <a:rPr lang="en-US" sz="1400" baseline="0" dirty="0" smtClean="0"/>
                        <a:t>TI supports TS functionality. Timestamping (4ns)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FADC Encoding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25" t="12163" r="6864" b="7847"/>
          <a:stretch>
            <a:fillRect/>
          </a:stretch>
        </p:blipFill>
        <p:spPr bwMode="auto">
          <a:xfrm>
            <a:off x="836919" y="935643"/>
            <a:ext cx="7468881" cy="53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GTP Trigger Bit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5832"/>
            <a:ext cx="8704898" cy="53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Pile up detection</a:t>
            </a:r>
          </a:p>
          <a:p>
            <a:pPr lvl="1"/>
            <a:r>
              <a:rPr lang="en-US" dirty="0"/>
              <a:t>Only record sample for event with pile up </a:t>
            </a:r>
          </a:p>
          <a:p>
            <a:r>
              <a:rPr lang="en-US" dirty="0"/>
              <a:t>Calorimeter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GEM readout</a:t>
            </a:r>
          </a:p>
          <a:p>
            <a:pPr lvl="1"/>
            <a:r>
              <a:rPr lang="en-US" dirty="0" smtClean="0"/>
              <a:t>Timing cut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Crude tracking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5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5146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Jefferson Laboratory Pipelined electronics with CODA 3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1600200"/>
            <a:ext cx="800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4"/>
          <p:cNvGrpSpPr/>
          <p:nvPr/>
        </p:nvGrpSpPr>
        <p:grpSpPr>
          <a:xfrm>
            <a:off x="1330569" y="1590431"/>
            <a:ext cx="633046" cy="466969"/>
            <a:chOff x="4454769" y="2657231"/>
            <a:chExt cx="633046" cy="466969"/>
          </a:xfrm>
        </p:grpSpPr>
        <p:sp>
          <p:nvSpPr>
            <p:cNvPr id="9" name="Freeform 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381000" y="1600200"/>
            <a:ext cx="633046" cy="466969"/>
            <a:chOff x="4454769" y="2657231"/>
            <a:chExt cx="633046" cy="466969"/>
          </a:xfrm>
        </p:grpSpPr>
        <p:sp>
          <p:nvSpPr>
            <p:cNvPr id="27" name="Freeform 26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114800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mbol" pitchFamily="18" charset="2"/>
              </a:rPr>
              <a:t>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mbol" pitchFamily="18" charset="2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85800" y="23622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4"/>
          <p:cNvGrpSpPr/>
          <p:nvPr/>
        </p:nvGrpSpPr>
        <p:grpSpPr>
          <a:xfrm>
            <a:off x="2590800" y="2362200"/>
            <a:ext cx="633046" cy="466969"/>
            <a:chOff x="4454769" y="2657231"/>
            <a:chExt cx="633046" cy="466969"/>
          </a:xfrm>
        </p:grpSpPr>
        <p:sp>
          <p:nvSpPr>
            <p:cNvPr id="46" name="Freeform 45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1371600" y="2362200"/>
            <a:ext cx="633046" cy="990600"/>
            <a:chOff x="4454769" y="2657231"/>
            <a:chExt cx="633046" cy="466969"/>
          </a:xfrm>
        </p:grpSpPr>
        <p:sp>
          <p:nvSpPr>
            <p:cNvPr id="40" name="Freeform 39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685800" y="44958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7"/>
          <p:cNvGrpSpPr/>
          <p:nvPr/>
        </p:nvGrpSpPr>
        <p:grpSpPr>
          <a:xfrm>
            <a:off x="7239000" y="4495800"/>
            <a:ext cx="633046" cy="466969"/>
            <a:chOff x="4454769" y="2657231"/>
            <a:chExt cx="633046" cy="466969"/>
          </a:xfrm>
        </p:grpSpPr>
        <p:sp>
          <p:nvSpPr>
            <p:cNvPr id="59" name="Freeform 5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6019800" y="4495800"/>
            <a:ext cx="633046" cy="1981200"/>
            <a:chOff x="4454769" y="2657231"/>
            <a:chExt cx="633046" cy="466969"/>
          </a:xfrm>
        </p:grpSpPr>
        <p:sp>
          <p:nvSpPr>
            <p:cNvPr id="65" name="Freeform 64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4800600" y="4495800"/>
            <a:ext cx="633046" cy="466969"/>
            <a:chOff x="4454769" y="2657231"/>
            <a:chExt cx="633046" cy="466969"/>
          </a:xfrm>
        </p:grpSpPr>
        <p:sp>
          <p:nvSpPr>
            <p:cNvPr id="71" name="Freeform 70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1981200" y="33528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81400" y="2971800"/>
            <a:ext cx="12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us latency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4876800" y="5334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800" y="5334000"/>
            <a:ext cx="10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</a:t>
            </a:r>
          </a:p>
          <a:p>
            <a:r>
              <a:rPr lang="en-US" dirty="0" smtClean="0"/>
              <a:t>threshold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1676400" y="6248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1606378" y="3657600"/>
            <a:ext cx="70022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219200" y="16002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133600" y="1524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1143000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shower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429000" y="26670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28194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cxnSp>
        <p:nvCxnSpPr>
          <p:cNvPr id="108" name="Straight Arrow Connector 107"/>
          <p:cNvCxnSpPr>
            <a:stCxn id="99" idx="1"/>
          </p:cNvCxnSpPr>
          <p:nvPr/>
        </p:nvCxnSpPr>
        <p:spPr>
          <a:xfrm flipH="1" flipV="1">
            <a:off x="3124200" y="2590800"/>
            <a:ext cx="304800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29" idx="2"/>
          </p:cNvCxnSpPr>
          <p:nvPr/>
        </p:nvCxnSpPr>
        <p:spPr>
          <a:xfrm flipV="1">
            <a:off x="533400" y="2067169"/>
            <a:ext cx="79131" cy="59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828800"/>
            <a:ext cx="914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1447800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6576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51054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276600"/>
            <a:ext cx="19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Gas Cerenkov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724400"/>
            <a:ext cx="20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Heavy Gas Cerenkov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908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908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194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43000" y="2133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3000" y="2286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43000" y="2438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94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480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90800" y="1295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1242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724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66800" y="41148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endCxn id="21" idx="2"/>
          </p:cNvCxnSpPr>
          <p:nvPr/>
        </p:nvCxnSpPr>
        <p:spPr>
          <a:xfrm flipV="1">
            <a:off x="914400" y="4724400"/>
            <a:ext cx="2019300" cy="914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6"/>
          <p:cNvGrpSpPr/>
          <p:nvPr/>
        </p:nvGrpSpPr>
        <p:grpSpPr>
          <a:xfrm>
            <a:off x="3200400" y="1828800"/>
            <a:ext cx="369332" cy="1219200"/>
            <a:chOff x="3200400" y="1828800"/>
            <a:chExt cx="369332" cy="1219200"/>
          </a:xfrm>
        </p:grpSpPr>
        <p:sp>
          <p:nvSpPr>
            <p:cNvPr id="34" name="Rectangle 33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2971800" y="3505200"/>
            <a:ext cx="369332" cy="1219200"/>
            <a:chOff x="3200400" y="1828800"/>
            <a:chExt cx="369332" cy="1219200"/>
          </a:xfrm>
        </p:grpSpPr>
        <p:sp>
          <p:nvSpPr>
            <p:cNvPr id="39" name="Rectangle 38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4343400" y="2819400"/>
            <a:ext cx="1752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5720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Elbow Connector 43"/>
          <p:cNvCxnSpPr>
            <a:stCxn id="35" idx="2"/>
          </p:cNvCxnSpPr>
          <p:nvPr/>
        </p:nvCxnSpPr>
        <p:spPr>
          <a:xfrm>
            <a:off x="3569732" y="2400300"/>
            <a:ext cx="1078468" cy="800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3200400" y="3657600"/>
            <a:ext cx="14478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4423024" y="327317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8006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628957" y="3295843"/>
            <a:ext cx="56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GTP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6172200" y="3276600"/>
            <a:ext cx="7620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239000" y="19812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L1 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Pion</a:t>
            </a:r>
          </a:p>
          <a:p>
            <a:pPr algn="ctr"/>
            <a:r>
              <a:rPr lang="en-US" dirty="0" smtClean="0"/>
              <a:t>In</a:t>
            </a:r>
          </a:p>
          <a:p>
            <a:pPr algn="ctr"/>
            <a:r>
              <a:rPr lang="en-US" dirty="0" smtClean="0"/>
              <a:t>3 us</a:t>
            </a:r>
            <a:endParaRPr lang="en-US" dirty="0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666" y="838200"/>
            <a:ext cx="94876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5666" y="1828800"/>
            <a:ext cx="94876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666" y="2819400"/>
            <a:ext cx="94876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6229" y="4100824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8020" y="4079488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1524000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83520" y="1535151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34429" y="1295400"/>
            <a:ext cx="71089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34429" y="1866900"/>
            <a:ext cx="646771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2"/>
          </p:cNvCxnSpPr>
          <p:nvPr/>
        </p:nvCxnSpPr>
        <p:spPr>
          <a:xfrm flipV="1">
            <a:off x="1334429" y="2209800"/>
            <a:ext cx="710891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173560" y="1752600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88102" y="3078886"/>
            <a:ext cx="609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59702" y="3078886"/>
            <a:ext cx="609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359902" y="3067735"/>
            <a:ext cx="609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64302" y="324295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25627" y="3253847"/>
            <a:ext cx="67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59902" y="325384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Silo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2775307">
            <a:off x="3302452" y="2459721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6066469" y="3294012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7521702" y="3313320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25822" y="793595"/>
            <a:ext cx="10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VME</a:t>
            </a:r>
          </a:p>
          <a:p>
            <a:pPr algn="ctr"/>
            <a:r>
              <a:rPr lang="en-US" dirty="0" smtClean="0"/>
              <a:t>100 MB/s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74959" y="1483506"/>
            <a:ext cx="10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Ethernet</a:t>
            </a:r>
          </a:p>
          <a:p>
            <a:pPr algn="ctr"/>
            <a:r>
              <a:rPr lang="en-US" dirty="0" smtClean="0"/>
              <a:t>100 MB/s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63770" y="2380075"/>
            <a:ext cx="10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SAS</a:t>
            </a:r>
          </a:p>
          <a:p>
            <a:pPr algn="ctr"/>
            <a:r>
              <a:rPr lang="en-US" dirty="0" smtClean="0"/>
              <a:t>250 MB/s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43336" y="1989603"/>
            <a:ext cx="1266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DLO6</a:t>
            </a:r>
          </a:p>
          <a:p>
            <a:pPr algn="ctr"/>
            <a:r>
              <a:rPr lang="en-US" dirty="0" smtClean="0"/>
              <a:t>Tape</a:t>
            </a:r>
          </a:p>
          <a:p>
            <a:pPr algn="ctr"/>
            <a:r>
              <a:rPr lang="en-US" dirty="0" smtClean="0"/>
              <a:t>250 MB/s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005360" y="4079488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1146168" y="4308088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947640" y="4079488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8613" y="97483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Calo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30382" y="1987034"/>
            <a:ext cx="105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Cerenkov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9126" y="2977634"/>
            <a:ext cx="10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Scintillator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618613" y="4847233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</a:t>
            </a:r>
          </a:p>
          <a:p>
            <a:r>
              <a:rPr lang="en-US" dirty="0" smtClean="0"/>
              <a:t>APV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1833362" y="430522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MPD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925822" y="2724834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642838" y="369435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070289" y="2995476"/>
            <a:ext cx="854721" cy="852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006176" y="3118355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</a:t>
            </a:r>
          </a:p>
          <a:p>
            <a:r>
              <a:rPr lang="en-US" dirty="0" smtClean="0"/>
              <a:t>Builder</a:t>
            </a:r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 rot="19568840">
            <a:off x="3292722" y="4129720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>
            <a:off x="2184710" y="4292291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1036" y="3628186"/>
            <a:ext cx="135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APV transfer</a:t>
            </a:r>
          </a:p>
          <a:p>
            <a:pPr algn="ctr"/>
            <a:r>
              <a:rPr lang="en-US" dirty="0"/>
              <a:t>8</a:t>
            </a:r>
            <a:r>
              <a:rPr lang="en-US" dirty="0" smtClean="0"/>
              <a:t>0 MB/s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009078" y="5170399"/>
            <a:ext cx="10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VME</a:t>
            </a:r>
          </a:p>
          <a:p>
            <a:pPr algn="ctr"/>
            <a:r>
              <a:rPr lang="en-US" dirty="0" smtClean="0"/>
              <a:t>100 MB/s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2788783" y="4283888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CPU</a:t>
            </a:r>
            <a:endParaRPr lang="en-US" sz="1200" dirty="0"/>
          </a:p>
        </p:txBody>
      </p:sp>
      <p:cxnSp>
        <p:nvCxnSpPr>
          <p:cNvPr id="53" name="Straight Arrow Connector 52"/>
          <p:cNvCxnSpPr>
            <a:stCxn id="7" idx="3"/>
            <a:endCxn id="8" idx="3"/>
          </p:cNvCxnSpPr>
          <p:nvPr/>
        </p:nvCxnSpPr>
        <p:spPr>
          <a:xfrm flipV="1">
            <a:off x="624469" y="4422388"/>
            <a:ext cx="291791" cy="2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5029200" y="3316188"/>
            <a:ext cx="304800" cy="189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012915" y="1345024"/>
            <a:ext cx="942280" cy="1011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002292" y="3900920"/>
            <a:ext cx="942280" cy="1011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4912262"/>
            <a:ext cx="21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DAQ bottle necks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73261" y="2356366"/>
            <a:ext cx="2990509" cy="2490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856128" y="4786624"/>
            <a:ext cx="3173072" cy="31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2788782" y="1739551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2438400" y="0"/>
            <a:ext cx="8229600" cy="1143000"/>
          </a:xfrm>
        </p:spPr>
        <p:txBody>
          <a:bodyPr/>
          <a:lstStyle/>
          <a:p>
            <a:r>
              <a:rPr lang="en-US" dirty="0" smtClean="0"/>
              <a:t>Data readout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704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"/>
          <p:cNvGrpSpPr/>
          <p:nvPr/>
        </p:nvGrpSpPr>
        <p:grpSpPr>
          <a:xfrm>
            <a:off x="86116" y="1635867"/>
            <a:ext cx="1320543" cy="4679297"/>
            <a:chOff x="86116" y="1635867"/>
            <a:chExt cx="1320543" cy="4679297"/>
          </a:xfrm>
        </p:grpSpPr>
        <p:sp>
          <p:nvSpPr>
            <p:cNvPr id="4" name="Cube 3"/>
            <p:cNvSpPr/>
            <p:nvPr/>
          </p:nvSpPr>
          <p:spPr>
            <a:xfrm>
              <a:off x="455448" y="201175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455448" y="238763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455448" y="276352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455448" y="313940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455448" y="163586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455448" y="351529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455448" y="389117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455448" y="426706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455448" y="464294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8" name="Left Brace 77"/>
            <p:cNvSpPr/>
            <p:nvPr/>
          </p:nvSpPr>
          <p:spPr>
            <a:xfrm rot="16200000">
              <a:off x="721270" y="4761622"/>
              <a:ext cx="230352" cy="762000"/>
            </a:xfrm>
            <a:prstGeom prst="leftBrac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115" y="5257798"/>
              <a:ext cx="91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Front-End Crates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977179" y="3075048"/>
              <a:ext cx="249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R</a:t>
              </a:r>
              <a:r>
                <a:rPr lang="en-US" dirty="0" smtClean="0">
                  <a:latin typeface="Century Gothic"/>
                  <a:cs typeface="Century Gothic"/>
                </a:rPr>
                <a:t>ead </a:t>
              </a:r>
              <a:r>
                <a:rPr lang="en-US" b="1" dirty="0" smtClean="0">
                  <a:latin typeface="Century Gothic"/>
                  <a:cs typeface="Century Gothic"/>
                </a:rPr>
                <a:t>O</a:t>
              </a:r>
              <a:r>
                <a:rPr lang="en-US" dirty="0" smtClean="0">
                  <a:latin typeface="Century Gothic"/>
                  <a:cs typeface="Century Gothic"/>
                </a:rPr>
                <a:t>ut </a:t>
              </a:r>
              <a:r>
                <a:rPr lang="en-US" b="1" dirty="0" smtClean="0">
                  <a:latin typeface="Century Gothic"/>
                  <a:cs typeface="Century Gothic"/>
                </a:rPr>
                <a:t>C</a:t>
              </a:r>
              <a:r>
                <a:rPr lang="en-US" dirty="0" smtClean="0">
                  <a:latin typeface="Century Gothic"/>
                  <a:cs typeface="Century Gothic"/>
                </a:rPr>
                <a:t>ontrollers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4415" y="5715000"/>
              <a:ext cx="12122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~60 crates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~50MB/s out per crate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" name="Group 163"/>
          <p:cNvGrpSpPr/>
          <p:nvPr/>
        </p:nvGrpSpPr>
        <p:grpSpPr>
          <a:xfrm>
            <a:off x="914400" y="831620"/>
            <a:ext cx="4114800" cy="5492980"/>
            <a:chOff x="914400" y="831620"/>
            <a:chExt cx="4114800" cy="5492980"/>
          </a:xfrm>
        </p:grpSpPr>
        <p:cxnSp>
          <p:nvCxnSpPr>
            <p:cNvPr id="36" name="Straight Connector 35"/>
            <p:cNvCxnSpPr>
              <a:stCxn id="16" idx="3"/>
            </p:cNvCxnSpPr>
            <p:nvPr/>
          </p:nvCxnSpPr>
          <p:spPr>
            <a:xfrm>
              <a:off x="3124200" y="2080278"/>
              <a:ext cx="609601" cy="19048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6" idx="3"/>
              <a:endCxn id="34" idx="1"/>
            </p:cNvCxnSpPr>
            <p:nvPr/>
          </p:nvCxnSpPr>
          <p:spPr>
            <a:xfrm>
              <a:off x="3124200" y="2080278"/>
              <a:ext cx="609600" cy="6121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3"/>
            </p:cNvCxnSpPr>
            <p:nvPr/>
          </p:nvCxnSpPr>
          <p:spPr>
            <a:xfrm>
              <a:off x="3124200" y="3291807"/>
              <a:ext cx="609600" cy="693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4" idx="1"/>
            </p:cNvCxnSpPr>
            <p:nvPr/>
          </p:nvCxnSpPr>
          <p:spPr>
            <a:xfrm flipV="1">
              <a:off x="3124200" y="2692437"/>
              <a:ext cx="609600" cy="586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34" idx="1"/>
            </p:cNvCxnSpPr>
            <p:nvPr/>
          </p:nvCxnSpPr>
          <p:spPr>
            <a:xfrm flipV="1">
              <a:off x="3124200" y="2692437"/>
              <a:ext cx="609600" cy="18108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3"/>
            </p:cNvCxnSpPr>
            <p:nvPr/>
          </p:nvCxnSpPr>
          <p:spPr>
            <a:xfrm flipV="1">
              <a:off x="3124200" y="3985148"/>
              <a:ext cx="609600" cy="51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7448" y="4058925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217448" y="4389036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217448" y="4389036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7448" y="2903266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17448" y="3233377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217448" y="3233377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5"/>
              <a:endCxn id="16" idx="1"/>
            </p:cNvCxnSpPr>
            <p:nvPr/>
          </p:nvCxnSpPr>
          <p:spPr>
            <a:xfrm>
              <a:off x="1217448" y="1750167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5"/>
              <a:endCxn id="16" idx="1"/>
            </p:cNvCxnSpPr>
            <p:nvPr/>
          </p:nvCxnSpPr>
          <p:spPr>
            <a:xfrm flipV="1">
              <a:off x="1217448" y="2080278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5"/>
              <a:endCxn id="16" idx="1"/>
            </p:cNvCxnSpPr>
            <p:nvPr/>
          </p:nvCxnSpPr>
          <p:spPr>
            <a:xfrm flipV="1">
              <a:off x="1217448" y="2080278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828800" y="2847396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28800" y="1635867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28800" y="4058925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733800" y="2248026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733800" y="3545988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79" name="Left Brace 78"/>
            <p:cNvSpPr/>
            <p:nvPr/>
          </p:nvSpPr>
          <p:spPr>
            <a:xfrm rot="16200000">
              <a:off x="3298496" y="3525341"/>
              <a:ext cx="230352" cy="323105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66998" y="5261301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Staged Event Building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4400" y="83162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blocked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2" name="Left Brace 91"/>
            <p:cNvSpPr/>
            <p:nvPr/>
          </p:nvSpPr>
          <p:spPr>
            <a:xfrm rot="5400000">
              <a:off x="1407947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Left Brace 92"/>
            <p:cNvSpPr/>
            <p:nvPr/>
          </p:nvSpPr>
          <p:spPr>
            <a:xfrm rot="5400000">
              <a:off x="3314700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46131" y="8320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partially recombined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33600" y="5724436"/>
              <a:ext cx="2743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N x M array of nodes (exact number to be determined by available hardware at time of purchase)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3" name="Group 164"/>
          <p:cNvGrpSpPr/>
          <p:nvPr/>
        </p:nvGrpSpPr>
        <p:grpSpPr>
          <a:xfrm>
            <a:off x="4769069" y="990600"/>
            <a:ext cx="2087173" cy="5096442"/>
            <a:chOff x="4769069" y="990600"/>
            <a:chExt cx="2087173" cy="5096442"/>
          </a:xfrm>
        </p:grpSpPr>
        <p:sp>
          <p:nvSpPr>
            <p:cNvPr id="80" name="Left Brace 79"/>
            <p:cNvSpPr/>
            <p:nvPr/>
          </p:nvSpPr>
          <p:spPr>
            <a:xfrm rot="16200000">
              <a:off x="6018922" y="4494922"/>
              <a:ext cx="230352" cy="1295399"/>
            </a:xfrm>
            <a:prstGeom prst="leftBrac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8798" y="5256045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Level-3 Trigger and monitoring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5" name="Left Brace 94"/>
            <p:cNvSpPr/>
            <p:nvPr/>
          </p:nvSpPr>
          <p:spPr>
            <a:xfrm rot="5400000">
              <a:off x="5143504" y="1178984"/>
              <a:ext cx="230352" cy="458955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69069" y="990600"/>
              <a:ext cx="102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full events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7" name="Cloud 96"/>
            <p:cNvSpPr/>
            <p:nvPr/>
          </p:nvSpPr>
          <p:spPr>
            <a:xfrm>
              <a:off x="5334000" y="1931565"/>
              <a:ext cx="1522242" cy="2879129"/>
            </a:xfrm>
            <a:prstGeom prst="cloud">
              <a:avLst/>
            </a:prstGeom>
            <a:gradFill>
              <a:gsLst>
                <a:gs pos="0">
                  <a:srgbClr val="660066"/>
                </a:gs>
                <a:gs pos="100000">
                  <a:schemeClr val="accent4">
                    <a:lumMod val="7500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L3 Farm</a:t>
              </a:r>
              <a:endParaRPr lang="en-US" dirty="0"/>
            </a:p>
          </p:txBody>
        </p:sp>
        <p:sp>
          <p:nvSpPr>
            <p:cNvPr id="112" name="Bevel 111"/>
            <p:cNvSpPr/>
            <p:nvPr/>
          </p:nvSpPr>
          <p:spPr>
            <a:xfrm>
              <a:off x="5767989" y="2387637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5" name="Bevel 114"/>
            <p:cNvSpPr/>
            <p:nvPr/>
          </p:nvSpPr>
          <p:spPr>
            <a:xfrm>
              <a:off x="5629383" y="2763522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31" name="Straight Connector 130"/>
            <p:cNvCxnSpPr>
              <a:stCxn id="35" idx="3"/>
              <a:endCxn id="116" idx="5"/>
            </p:cNvCxnSpPr>
            <p:nvPr/>
          </p:nvCxnSpPr>
          <p:spPr>
            <a:xfrm flipV="1">
              <a:off x="5029200" y="3655036"/>
              <a:ext cx="915709" cy="335363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Bevel 115"/>
            <p:cNvSpPr/>
            <p:nvPr/>
          </p:nvSpPr>
          <p:spPr>
            <a:xfrm>
              <a:off x="5920389" y="3556958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Bevel 116"/>
            <p:cNvSpPr/>
            <p:nvPr/>
          </p:nvSpPr>
          <p:spPr>
            <a:xfrm>
              <a:off x="5488158" y="3655036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Bevel 117"/>
            <p:cNvSpPr/>
            <p:nvPr/>
          </p:nvSpPr>
          <p:spPr>
            <a:xfrm>
              <a:off x="5767989" y="3794243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9" name="Bevel 118"/>
            <p:cNvSpPr/>
            <p:nvPr/>
          </p:nvSpPr>
          <p:spPr>
            <a:xfrm>
              <a:off x="5920388" y="3952041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112" idx="4"/>
            </p:cNvCxnSpPr>
            <p:nvPr/>
          </p:nvCxnSpPr>
          <p:spPr>
            <a:xfrm flipV="1">
              <a:off x="5029201" y="2485715"/>
              <a:ext cx="738788" cy="27652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14" idx="5"/>
            </p:cNvCxnSpPr>
            <p:nvPr/>
          </p:nvCxnSpPr>
          <p:spPr>
            <a:xfrm flipV="1">
              <a:off x="5029202" y="2692437"/>
              <a:ext cx="1054312" cy="7108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4"/>
            </p:cNvCxnSpPr>
            <p:nvPr/>
          </p:nvCxnSpPr>
          <p:spPr>
            <a:xfrm>
              <a:off x="5029202" y="2762241"/>
              <a:ext cx="600181" cy="99359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35" idx="3"/>
              <a:endCxn id="117" idx="5"/>
            </p:cNvCxnSpPr>
            <p:nvPr/>
          </p:nvCxnSpPr>
          <p:spPr>
            <a:xfrm flipV="1">
              <a:off x="5029200" y="3753114"/>
              <a:ext cx="483478" cy="237285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35" idx="3"/>
              <a:endCxn id="118" idx="5"/>
            </p:cNvCxnSpPr>
            <p:nvPr/>
          </p:nvCxnSpPr>
          <p:spPr>
            <a:xfrm flipV="1">
              <a:off x="5029200" y="3892321"/>
              <a:ext cx="763309" cy="9807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35" idx="3"/>
              <a:endCxn id="119" idx="4"/>
            </p:cNvCxnSpPr>
            <p:nvPr/>
          </p:nvCxnSpPr>
          <p:spPr>
            <a:xfrm>
              <a:off x="5029200" y="3990399"/>
              <a:ext cx="891188" cy="5972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Bevel 113"/>
            <p:cNvSpPr/>
            <p:nvPr/>
          </p:nvSpPr>
          <p:spPr>
            <a:xfrm>
              <a:off x="6058994" y="2594359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66"/>
          <p:cNvGrpSpPr/>
          <p:nvPr/>
        </p:nvGrpSpPr>
        <p:grpSpPr>
          <a:xfrm>
            <a:off x="6186875" y="1194881"/>
            <a:ext cx="2869257" cy="5027206"/>
            <a:chOff x="6186875" y="1194881"/>
            <a:chExt cx="2869257" cy="5027206"/>
          </a:xfrm>
        </p:grpSpPr>
        <p:sp>
          <p:nvSpPr>
            <p:cNvPr id="87" name="TextBox 86"/>
            <p:cNvSpPr txBox="1"/>
            <p:nvPr/>
          </p:nvSpPr>
          <p:spPr>
            <a:xfrm rot="16200000">
              <a:off x="8265554" y="3259541"/>
              <a:ext cx="1211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entury Gothic"/>
                  <a:cs typeface="Century Gothic"/>
                </a:rPr>
                <a:t>Raid Disk</a:t>
              </a:r>
              <a:endParaRPr lang="en-US" i="1" dirty="0">
                <a:latin typeface="Century Gothic"/>
                <a:cs typeface="Century Gothic"/>
              </a:endParaRPr>
            </a:p>
          </p:txBody>
        </p:sp>
        <p:cxnSp>
          <p:nvCxnSpPr>
            <p:cNvPr id="89" name="Straight Arrow Connector 88"/>
            <p:cNvCxnSpPr>
              <a:endCxn id="87" idx="0"/>
            </p:cNvCxnSpPr>
            <p:nvPr/>
          </p:nvCxnSpPr>
          <p:spPr>
            <a:xfrm>
              <a:off x="8305801" y="3444207"/>
              <a:ext cx="38099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7010400" y="3002355"/>
              <a:ext cx="1295400" cy="888822"/>
            </a:xfrm>
            <a:prstGeom prst="roundRect">
              <a:avLst/>
            </a:prstGeom>
            <a:gradFill>
              <a:gsLst>
                <a:gs pos="0">
                  <a:srgbClr val="0000FF"/>
                </a:gs>
                <a:gs pos="100000">
                  <a:schemeClr val="accent5">
                    <a:lumMod val="75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Recorder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81" name="Left Brace 80"/>
            <p:cNvSpPr/>
            <p:nvPr/>
          </p:nvSpPr>
          <p:spPr>
            <a:xfrm rot="16200000">
              <a:off x="7542922" y="4498425"/>
              <a:ext cx="230352" cy="1295400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10398" y="5264806"/>
              <a:ext cx="1219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Event Recording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93555" y="5791200"/>
              <a:ext cx="12122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entury Gothic"/>
                  <a:cs typeface="Century Gothic"/>
                </a:rPr>
                <a:t>3</a:t>
              </a:r>
              <a:r>
                <a:rPr lang="en-US" sz="1100" dirty="0" smtClean="0">
                  <a:latin typeface="Century Gothic"/>
                  <a:cs typeface="Century Gothic"/>
                </a:rPr>
                <a:t>00MB/s in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300MB/s out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141" name="Straight Connector 140"/>
            <p:cNvCxnSpPr>
              <a:stCxn id="112" idx="0"/>
              <a:endCxn id="74" idx="1"/>
            </p:cNvCxnSpPr>
            <p:nvPr/>
          </p:nvCxnSpPr>
          <p:spPr>
            <a:xfrm>
              <a:off x="6350000" y="2485715"/>
              <a:ext cx="660400" cy="961051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4" idx="1"/>
              <a:endCxn id="74" idx="1"/>
            </p:cNvCxnSpPr>
            <p:nvPr/>
          </p:nvCxnSpPr>
          <p:spPr>
            <a:xfrm>
              <a:off x="6616486" y="2692437"/>
              <a:ext cx="393914" cy="754329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15" idx="1"/>
              <a:endCxn id="74" idx="1"/>
            </p:cNvCxnSpPr>
            <p:nvPr/>
          </p:nvCxnSpPr>
          <p:spPr>
            <a:xfrm>
              <a:off x="6186875" y="2861600"/>
              <a:ext cx="823525" cy="585166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6" idx="1"/>
              <a:endCxn id="74" idx="1"/>
            </p:cNvCxnSpPr>
            <p:nvPr/>
          </p:nvCxnSpPr>
          <p:spPr>
            <a:xfrm flipV="1">
              <a:off x="6477881" y="3446766"/>
              <a:ext cx="532519" cy="208270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18" idx="1"/>
              <a:endCxn id="74" idx="1"/>
            </p:cNvCxnSpPr>
            <p:nvPr/>
          </p:nvCxnSpPr>
          <p:spPr>
            <a:xfrm flipV="1">
              <a:off x="6325481" y="3446766"/>
              <a:ext cx="684919" cy="445555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19" idx="0"/>
              <a:endCxn id="74" idx="1"/>
            </p:cNvCxnSpPr>
            <p:nvPr/>
          </p:nvCxnSpPr>
          <p:spPr>
            <a:xfrm flipV="1">
              <a:off x="6502399" y="3446766"/>
              <a:ext cx="508001" cy="603353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856242" y="1194881"/>
              <a:ext cx="19050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All nodes connected with 1GB/s links</a:t>
              </a:r>
              <a:br>
                <a:rPr lang="en-US" sz="1100" i="1" dirty="0" smtClean="0">
                  <a:latin typeface="Century Gothic"/>
                  <a:cs typeface="Century Gothic"/>
                </a:rPr>
              </a:br>
              <a:endParaRPr lang="en-US" sz="1100" i="1" dirty="0" smtClean="0">
                <a:latin typeface="Century Gothic"/>
                <a:cs typeface="Century Gothic"/>
              </a:endParaRPr>
            </a:p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Switches connected with 10GB/s fiber optics</a:t>
              </a:r>
              <a:endParaRPr lang="en-US" sz="1100" i="1" dirty="0">
                <a:latin typeface="Century Gothic"/>
                <a:cs typeface="Century Gothic"/>
              </a:endParaRPr>
            </a:p>
          </p:txBody>
        </p:sp>
      </p:grpSp>
      <p:sp>
        <p:nvSpPr>
          <p:cNvPr id="86" name="Title 8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99" name="Date Placeholder 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ECAL trigger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96" y="1143000"/>
            <a:ext cx="766658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xagon 3"/>
          <p:cNvSpPr/>
          <p:nvPr/>
        </p:nvSpPr>
        <p:spPr>
          <a:xfrm rot="9054240">
            <a:off x="1493274" y="1908543"/>
            <a:ext cx="1524000" cy="13716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APV25 Front GEM ASICs</a:t>
            </a:r>
          </a:p>
          <a:p>
            <a:r>
              <a:rPr lang="en-US" dirty="0" smtClean="0"/>
              <a:t>Up to 164 000 channels</a:t>
            </a:r>
          </a:p>
          <a:p>
            <a:r>
              <a:rPr lang="en-US" dirty="0" smtClean="0"/>
              <a:t>APV 25 : 128 channels</a:t>
            </a:r>
          </a:p>
          <a:p>
            <a:r>
              <a:rPr lang="en-US" dirty="0" smtClean="0"/>
              <a:t>Readout  </a:t>
            </a:r>
          </a:p>
          <a:p>
            <a:pPr lvl="1"/>
            <a:r>
              <a:rPr lang="en-US" dirty="0" smtClean="0"/>
              <a:t>VME based readout  : 16 APV25 = 2048 channels</a:t>
            </a:r>
          </a:p>
          <a:p>
            <a:pPr lvl="1">
              <a:buNone/>
            </a:pPr>
            <a:r>
              <a:rPr lang="en-US" dirty="0" smtClean="0"/>
              <a:t>( ~ 10 $ / channels )</a:t>
            </a:r>
          </a:p>
          <a:p>
            <a:pPr lvl="1"/>
            <a:r>
              <a:rPr lang="en-US" dirty="0" smtClean="0"/>
              <a:t>SRS readout : ethernet /PC based = 2048 channels</a:t>
            </a:r>
            <a:br>
              <a:rPr lang="en-US" dirty="0" smtClean="0"/>
            </a:br>
            <a:r>
              <a:rPr lang="en-US" dirty="0" smtClean="0"/>
              <a:t>( ~ 3 $ / channels )</a:t>
            </a:r>
          </a:p>
          <a:p>
            <a:r>
              <a:rPr lang="en-US" dirty="0" smtClean="0"/>
              <a:t>1 crate per sectors for FADC and GEM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4038600" cy="51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APV25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181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 smtClean="0"/>
              <a:t>Switch Capacitor Array ASICS with buffer length 192 samples  at 40 MHz : </a:t>
            </a:r>
            <a:br>
              <a:rPr lang="en-US" sz="4000" dirty="0" smtClean="0"/>
            </a:br>
            <a:r>
              <a:rPr lang="en-US" sz="4000" dirty="0" smtClean="0"/>
              <a:t>4.8 us  Look back 160 samples : 4 us</a:t>
            </a:r>
          </a:p>
          <a:p>
            <a:pPr>
              <a:buNone/>
            </a:pPr>
            <a:r>
              <a:rPr lang="en-US" sz="4000" dirty="0" smtClean="0"/>
              <a:t>	</a:t>
            </a:r>
          </a:p>
          <a:p>
            <a:r>
              <a:rPr lang="en-US" sz="4000" dirty="0" smtClean="0"/>
              <a:t>Estimated occupancy : 220 hits per trigger, X Y data, 440 strips</a:t>
            </a:r>
          </a:p>
          <a:p>
            <a:pPr>
              <a:buNone/>
            </a:pPr>
            <a:r>
              <a:rPr lang="en-US" sz="4000" dirty="0" smtClean="0"/>
              <a:t>GEM : 6 Layers 164 000 channels total, 28 000 channels per planes </a:t>
            </a:r>
            <a:br>
              <a:rPr lang="en-US" sz="4000" dirty="0" smtClean="0"/>
            </a:b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Occupancy :  1.6 %</a:t>
            </a:r>
          </a:p>
          <a:p>
            <a:endParaRPr lang="en-US" sz="4000" dirty="0" smtClean="0"/>
          </a:p>
          <a:p>
            <a:r>
              <a:rPr lang="en-US" sz="4000" dirty="0" smtClean="0"/>
              <a:t>APV readout time : </a:t>
            </a:r>
          </a:p>
          <a:p>
            <a:pPr>
              <a:buNone/>
            </a:pPr>
            <a:r>
              <a:rPr lang="en-US" sz="4000" dirty="0" smtClean="0"/>
              <a:t>t_APV = 141 x number_of_sample / 40 MHz </a:t>
            </a:r>
          </a:p>
          <a:p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t_APV(1 sample) = 3.7 us.</a:t>
            </a:r>
          </a:p>
          <a:p>
            <a:pPr algn="ctr">
              <a:buNone/>
            </a:pPr>
            <a:r>
              <a:rPr lang="en-US" sz="4000" dirty="0" smtClean="0"/>
              <a:t>Max rate APV front end :  </a:t>
            </a:r>
          </a:p>
          <a:p>
            <a:pPr algn="ctr">
              <a:buNone/>
            </a:pPr>
            <a:r>
              <a:rPr lang="en-US" sz="4000" dirty="0" smtClean="0"/>
              <a:t>270 KHz in 1 sample mode</a:t>
            </a:r>
          </a:p>
          <a:p>
            <a:pPr algn="ctr">
              <a:buNone/>
            </a:pPr>
            <a:r>
              <a:rPr lang="en-US" sz="4000" dirty="0" smtClean="0"/>
              <a:t>90 KHz in 3 samples mode</a:t>
            </a:r>
          </a:p>
          <a:p>
            <a:pPr algn="ctr">
              <a:buNone/>
            </a:pPr>
            <a:r>
              <a:rPr lang="en-US" sz="4000" dirty="0" smtClean="0"/>
              <a:t>Will be triggered at max 60 KHz in 3 samples</a:t>
            </a:r>
          </a:p>
          <a:p>
            <a:pPr algn="ctr">
              <a:buNone/>
            </a:pPr>
            <a:r>
              <a:rPr lang="en-US" sz="4000" dirty="0" smtClean="0"/>
              <a:t>100KHz Max in 1 sample</a:t>
            </a:r>
          </a:p>
          <a:p>
            <a:pPr algn="ctr">
              <a:buNone/>
            </a:pPr>
            <a:r>
              <a:rPr lang="en-US" sz="4000" dirty="0" err="1" smtClean="0"/>
              <a:t>Deadtimeless</a:t>
            </a:r>
            <a:r>
              <a:rPr lang="en-US" sz="4000" dirty="0" smtClean="0"/>
              <a:t> electronics / parallel read and write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GEM readout chips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00200"/>
            <a:ext cx="769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APV25 limiting factor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Need to confirm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Optimize hardware and readout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Chip in development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CLAS12 Dream CEA/Saclay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ATLAS VMM1 BNL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gDSP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…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SRS readout compatible with other chips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Ethernet + PC based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447800"/>
          <a:ext cx="9144000" cy="4572001"/>
        </p:xfrm>
        <a:graphic>
          <a:graphicData uri="http://schemas.openxmlformats.org/drawingml/2006/table">
            <a:tbl>
              <a:tblPr/>
              <a:tblGrid>
                <a:gridCol w="1524000"/>
                <a:gridCol w="1676400"/>
                <a:gridCol w="690919"/>
                <a:gridCol w="975841"/>
                <a:gridCol w="867417"/>
                <a:gridCol w="1024032"/>
                <a:gridCol w="698750"/>
                <a:gridCol w="855368"/>
                <a:gridCol w="831273"/>
              </a:tblGrid>
              <a:tr h="653143">
                <a:tc>
                  <a:txBody>
                    <a:bodyPr/>
                    <a:lstStyle/>
                    <a:p>
                      <a:pPr algn="ctr" rtl="0" fontAlgn="b"/>
                      <a:endParaRPr lang="en-US" sz="1800" dirty="0"/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94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/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Days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Data rate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Seconds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Total data TB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Double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DLO5 in $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DLO6 in $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E12-11-108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Pol proton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120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10368000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2592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5184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259200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155520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E12-12-006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J/Psi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60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5184000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1296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2592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129600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77760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E12-10-006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Transv. Pol. 3He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90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7776000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1944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3888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194400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116640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E12-11-007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Long. Pol. 3 He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35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3024000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756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1512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75600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45360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E12-10-007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PVDIS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169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14601600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3650.4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7300.8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365040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219024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endParaRPr lang="en-US" sz="1800"/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Total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474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/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40953600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10238.4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20476.8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1023840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614304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Detector segmented in 30 sectors</a:t>
            </a:r>
          </a:p>
          <a:p>
            <a:r>
              <a:rPr lang="en-US" dirty="0" smtClean="0"/>
              <a:t>One crate per sector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Geometry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286000" y="2209800"/>
            <a:ext cx="7162800" cy="4351445"/>
            <a:chOff x="1600200" y="2199768"/>
            <a:chExt cx="7162800" cy="4351445"/>
          </a:xfrm>
        </p:grpSpPr>
        <p:pic>
          <p:nvPicPr>
            <p:cNvPr id="2050" name="Picture 2" descr="Y:\public_html\SoLID\DAQ\figs\SVG\calorimeterge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199768"/>
              <a:ext cx="5029200" cy="4099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1600200" y="4762500"/>
              <a:ext cx="7162800" cy="13335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600200" y="3429000"/>
              <a:ext cx="6705600" cy="26670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Hexagon 14"/>
            <p:cNvSpPr/>
            <p:nvPr/>
          </p:nvSpPr>
          <p:spPr>
            <a:xfrm>
              <a:off x="7453777" y="6017777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6974998" y="6024520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>
              <a:off x="6473292" y="603261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>
              <a:off x="5994513" y="6039356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>
              <a:off x="5500931" y="6000055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>
              <a:off x="5022152" y="6006798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4520446" y="6014891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4041667" y="6021634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>
              <a:off x="3581400" y="603261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>
              <a:off x="7203598" y="5029200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7453777" y="4922278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/>
            <p:cNvSpPr/>
            <p:nvPr/>
          </p:nvSpPr>
          <p:spPr>
            <a:xfrm>
              <a:off x="6959089" y="514674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/>
          </p:nvSpPr>
          <p:spPr>
            <a:xfrm>
              <a:off x="6731415" y="504514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>
              <a:off x="6502895" y="514674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/>
            <p:cNvSpPr/>
            <p:nvPr/>
          </p:nvSpPr>
          <p:spPr>
            <a:xfrm>
              <a:off x="6244692" y="5327650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/>
            <p:nvPr/>
          </p:nvSpPr>
          <p:spPr>
            <a:xfrm>
              <a:off x="6000347" y="5177459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/>
            <p:nvPr/>
          </p:nvSpPr>
          <p:spPr>
            <a:xfrm>
              <a:off x="5745165" y="5326316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/>
          </p:nvSpPr>
          <p:spPr>
            <a:xfrm>
              <a:off x="5521882" y="5464539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/>
            <p:cNvSpPr/>
            <p:nvPr/>
          </p:nvSpPr>
          <p:spPr>
            <a:xfrm>
              <a:off x="5022152" y="5464539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>
              <a:off x="5288006" y="5326316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/>
            <p:cNvSpPr/>
            <p:nvPr/>
          </p:nvSpPr>
          <p:spPr>
            <a:xfrm>
              <a:off x="4762580" y="5570865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4520446" y="5469265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4291846" y="5575591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>
              <a:off x="4042593" y="5724447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3799407" y="5592130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3570807" y="574689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42"/>
            <p:cNvSpPr/>
            <p:nvPr/>
          </p:nvSpPr>
          <p:spPr>
            <a:xfrm>
              <a:off x="3311235" y="5865628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5944620" y="4752900"/>
              <a:ext cx="828743" cy="778238"/>
            </a:xfrm>
            <a:prstGeom prst="hexagon">
              <a:avLst/>
            </a:prstGeom>
            <a:solidFill>
              <a:schemeClr val="accent3">
                <a:lumMod val="40000"/>
                <a:lumOff val="60000"/>
                <a:alpha val="2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/>
            <p:cNvSpPr/>
            <p:nvPr/>
          </p:nvSpPr>
          <p:spPr>
            <a:xfrm rot="5400000">
              <a:off x="6190608" y="5746741"/>
              <a:ext cx="828743" cy="778238"/>
            </a:xfrm>
            <a:prstGeom prst="hexagon">
              <a:avLst/>
            </a:prstGeom>
            <a:solidFill>
              <a:schemeClr val="accent3">
                <a:lumMod val="40000"/>
                <a:lumOff val="60000"/>
                <a:alpha val="2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xagon 45"/>
            <p:cNvSpPr/>
            <p:nvPr/>
          </p:nvSpPr>
          <p:spPr>
            <a:xfrm>
              <a:off x="7225177" y="472764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xagon 46"/>
            <p:cNvSpPr/>
            <p:nvPr/>
          </p:nvSpPr>
          <p:spPr>
            <a:xfrm>
              <a:off x="6974998" y="488004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xagon 47"/>
            <p:cNvSpPr/>
            <p:nvPr/>
          </p:nvSpPr>
          <p:spPr>
            <a:xfrm>
              <a:off x="6494169" y="4906623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48"/>
            <p:cNvSpPr/>
            <p:nvPr/>
          </p:nvSpPr>
          <p:spPr>
            <a:xfrm>
              <a:off x="6228947" y="498164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>
              <a:off x="6016092" y="4906911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>
              <a:off x="5750482" y="5029200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>
              <a:off x="5500931" y="5157664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>
              <a:off x="5250752" y="5014726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>
              <a:off x="5022152" y="5157664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>
              <a:off x="4762580" y="527934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>
              <a:off x="4505737" y="5173618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>
              <a:off x="4277137" y="5290268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>
              <a:off x="4037904" y="5454791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>
              <a:off x="3784698" y="5344920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>
              <a:off x="3539835" y="546482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>
              <a:off x="3296526" y="5592130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>
              <a:off x="7225177" y="617017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>
              <a:off x="6746354" y="6134213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>
              <a:off x="5753464" y="617017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>
              <a:off x="5227059" y="6152455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>
              <a:off x="4786420" y="6159198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>
              <a:off x="4299927" y="6167291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>
              <a:off x="3810000" y="6174034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>
              <a:off x="3322793" y="6167291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>
              <a:off x="6244691" y="6174034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>
              <a:off x="7484518" y="6344156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>
              <a:off x="7005695" y="6308192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xagon 72"/>
            <p:cNvSpPr/>
            <p:nvPr/>
          </p:nvSpPr>
          <p:spPr>
            <a:xfrm>
              <a:off x="6012805" y="6344156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exagon 73"/>
            <p:cNvSpPr/>
            <p:nvPr/>
          </p:nvSpPr>
          <p:spPr>
            <a:xfrm>
              <a:off x="5486400" y="6326434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/>
            <p:cNvSpPr/>
            <p:nvPr/>
          </p:nvSpPr>
          <p:spPr>
            <a:xfrm>
              <a:off x="5045761" y="633317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xagon 75"/>
            <p:cNvSpPr/>
            <p:nvPr/>
          </p:nvSpPr>
          <p:spPr>
            <a:xfrm>
              <a:off x="4559268" y="6341270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Hexagon 76"/>
            <p:cNvSpPr/>
            <p:nvPr/>
          </p:nvSpPr>
          <p:spPr>
            <a:xfrm>
              <a:off x="4069341" y="6348013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582134" y="6341270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504032" y="6348013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6737067" y="4740088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04800" y="2286000"/>
            <a:ext cx="1955390" cy="1638300"/>
            <a:chOff x="152400" y="2247900"/>
            <a:chExt cx="2819400" cy="2362200"/>
          </a:xfrm>
        </p:grpSpPr>
        <p:grpSp>
          <p:nvGrpSpPr>
            <p:cNvPr id="83" name="Group 9"/>
            <p:cNvGrpSpPr/>
            <p:nvPr/>
          </p:nvGrpSpPr>
          <p:grpSpPr>
            <a:xfrm>
              <a:off x="152400" y="2247900"/>
              <a:ext cx="2819400" cy="2362200"/>
              <a:chOff x="1066800" y="2171700"/>
              <a:chExt cx="2895600" cy="23622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066800" y="2171700"/>
                <a:ext cx="2895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3716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114764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3622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219200" y="3200400"/>
                <a:ext cx="14478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03950" y="2894606"/>
              <a:ext cx="11172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800" y="4876800"/>
            <a:ext cx="1955390" cy="1638300"/>
            <a:chOff x="152400" y="2247900"/>
            <a:chExt cx="2819400" cy="2362200"/>
          </a:xfrm>
        </p:grpSpPr>
        <p:grpSp>
          <p:nvGrpSpPr>
            <p:cNvPr id="100" name="Group 9"/>
            <p:cNvGrpSpPr/>
            <p:nvPr/>
          </p:nvGrpSpPr>
          <p:grpSpPr>
            <a:xfrm>
              <a:off x="152400" y="2247900"/>
              <a:ext cx="2819400" cy="2362200"/>
              <a:chOff x="1066800" y="2171700"/>
              <a:chExt cx="2895600" cy="23622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066800" y="2171700"/>
                <a:ext cx="2895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3716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114764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3622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19200" y="3200400"/>
                <a:ext cx="14478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203950" y="2894606"/>
              <a:ext cx="11172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cxnSp>
        <p:nvCxnSpPr>
          <p:cNvPr id="108" name="Straight Arrow Connector 107"/>
          <p:cNvCxnSpPr>
            <a:stCxn id="103" idx="0"/>
            <a:endCxn id="86" idx="2"/>
          </p:cNvCxnSpPr>
          <p:nvPr/>
        </p:nvCxnSpPr>
        <p:spPr>
          <a:xfrm flipV="1">
            <a:off x="562089" y="3792179"/>
            <a:ext cx="0" cy="19037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6" idx="0"/>
          </p:cNvCxnSpPr>
          <p:nvPr/>
        </p:nvCxnSpPr>
        <p:spPr>
          <a:xfrm flipH="1" flipV="1">
            <a:off x="533400" y="2133600"/>
            <a:ext cx="28689" cy="9715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03" idx="2"/>
          </p:cNvCxnSpPr>
          <p:nvPr/>
        </p:nvCxnSpPr>
        <p:spPr>
          <a:xfrm flipH="1" flipV="1">
            <a:off x="562089" y="6382979"/>
            <a:ext cx="1" cy="4750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ight Arrow 112"/>
          <p:cNvSpPr/>
          <p:nvPr/>
        </p:nvSpPr>
        <p:spPr>
          <a:xfrm rot="12203909">
            <a:off x="1612705" y="3851886"/>
            <a:ext cx="2639740" cy="609600"/>
          </a:xfrm>
          <a:prstGeom prst="rightArrow">
            <a:avLst>
              <a:gd name="adj1" fmla="val 511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10800000">
            <a:off x="1676400" y="5749314"/>
            <a:ext cx="2057400" cy="609600"/>
          </a:xfrm>
          <a:prstGeom prst="rightArrow">
            <a:avLst>
              <a:gd name="adj1" fmla="val 511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 connections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29200" y="4800600"/>
            <a:ext cx="0" cy="1374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71599"/>
            <a:ext cx="7053262" cy="493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5400" y="2099388"/>
            <a:ext cx="73914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88463" y="1371599"/>
            <a:ext cx="0" cy="127518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09457" y="5115998"/>
            <a:ext cx="0" cy="136100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1371599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neighbor CTP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399" y="5427167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neighbor CTP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5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Neighboring sectors</a:t>
            </a:r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3295436" y="2247900"/>
            <a:ext cx="2724364" cy="2362200"/>
            <a:chOff x="1066800" y="2171700"/>
            <a:chExt cx="2895600" cy="2362200"/>
          </a:xfrm>
        </p:grpSpPr>
        <p:sp>
          <p:nvSpPr>
            <p:cNvPr id="13" name="Rectangle 12"/>
            <p:cNvSpPr/>
            <p:nvPr/>
          </p:nvSpPr>
          <p:spPr>
            <a:xfrm>
              <a:off x="1066800" y="2171700"/>
              <a:ext cx="2895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71600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14764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2200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3200400"/>
              <a:ext cx="14478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6343436" y="2247900"/>
            <a:ext cx="2648164" cy="2362200"/>
            <a:chOff x="1066800" y="2171700"/>
            <a:chExt cx="2895600" cy="2362200"/>
          </a:xfrm>
        </p:grpSpPr>
        <p:sp>
          <p:nvSpPr>
            <p:cNvPr id="19" name="Rectangle 18"/>
            <p:cNvSpPr/>
            <p:nvPr/>
          </p:nvSpPr>
          <p:spPr>
            <a:xfrm>
              <a:off x="1066800" y="2171700"/>
              <a:ext cx="2895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71600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4764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62200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9200" y="3200400"/>
              <a:ext cx="14478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H="1">
            <a:off x="517118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45620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30832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659334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687577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716079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5621" y="5219700"/>
            <a:ext cx="3085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76356" y="5214399"/>
            <a:ext cx="3011221" cy="5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16079" y="5211748"/>
            <a:ext cx="3011221" cy="53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2400" y="5198496"/>
            <a:ext cx="393220" cy="53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52400" y="2247900"/>
            <a:ext cx="2819400" cy="2362200"/>
            <a:chOff x="152400" y="2247900"/>
            <a:chExt cx="2819400" cy="2362200"/>
          </a:xfrm>
        </p:grpSpPr>
        <p:grpSp>
          <p:nvGrpSpPr>
            <p:cNvPr id="2" name="Group 9"/>
            <p:cNvGrpSpPr/>
            <p:nvPr/>
          </p:nvGrpSpPr>
          <p:grpSpPr>
            <a:xfrm>
              <a:off x="152400" y="2247900"/>
              <a:ext cx="2819400" cy="2362200"/>
              <a:chOff x="1066800" y="2171700"/>
              <a:chExt cx="2895600" cy="2362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66800" y="2171700"/>
                <a:ext cx="2895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3716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114764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622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3200400"/>
                <a:ext cx="14478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03950" y="2894606"/>
              <a:ext cx="11172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46769" y="2895600"/>
            <a:ext cx="1117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10916" y="2857831"/>
            <a:ext cx="1117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0" y="1295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CTP : has two </a:t>
            </a:r>
            <a:r>
              <a:rPr lang="en-US" dirty="0" err="1" smtClean="0"/>
              <a:t>additionnal</a:t>
            </a:r>
            <a:r>
              <a:rPr lang="en-US" dirty="0" smtClean="0"/>
              <a:t> optical links</a:t>
            </a:r>
          </a:p>
          <a:p>
            <a:r>
              <a:rPr lang="en-US" dirty="0" smtClean="0"/>
              <a:t>Can send Cerenkov and </a:t>
            </a:r>
            <a:r>
              <a:rPr lang="en-US" dirty="0"/>
              <a:t>c</a:t>
            </a:r>
            <a:r>
              <a:rPr lang="en-US" dirty="0" smtClean="0"/>
              <a:t>alorimeter edges to other sectors.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927390" y="481965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Gbp</a:t>
            </a:r>
            <a:r>
              <a:rPr lang="en-US" dirty="0" smtClean="0"/>
              <a:t>/s optical link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2562" y="48503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Gbp</a:t>
            </a:r>
            <a:r>
              <a:rPr lang="en-US" dirty="0" smtClean="0"/>
              <a:t>/s optical link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727954" y="48503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Gbp</a:t>
            </a:r>
            <a:r>
              <a:rPr lang="en-US" dirty="0" smtClean="0"/>
              <a:t>/s optical link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22395" y="5333907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calorimeters</a:t>
            </a:r>
          </a:p>
          <a:p>
            <a:r>
              <a:rPr lang="en-US" dirty="0" smtClean="0"/>
              <a:t>9   Cherenkov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537165" y="547240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862485" y="5472406"/>
            <a:ext cx="466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150ns      + 5 ns per m+ 300 ns ( data ) = 500 ns</a:t>
            </a:r>
            <a:br>
              <a:rPr lang="en-US" dirty="0" smtClean="0"/>
            </a:br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403033" y="547240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295400" y="6172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 decision = 500 ns (Transfer ) + 1us ( clustering ) &lt; 4 us (APV)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0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10134</TotalTime>
  <Words>3325</Words>
  <Application>Microsoft Office PowerPoint</Application>
  <PresentationFormat>On-screen Show (4:3)</PresentationFormat>
  <Paragraphs>1456</Paragraphs>
  <Slides>63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SoLID DAQ  for Transversity and PVDIS  </vt:lpstr>
      <vt:lpstr>Outline</vt:lpstr>
      <vt:lpstr>PVDIS</vt:lpstr>
      <vt:lpstr>Detector layout and trigger for PVDIS</vt:lpstr>
      <vt:lpstr>FADC readout</vt:lpstr>
      <vt:lpstr>ECAL trigger</vt:lpstr>
      <vt:lpstr>Calorimeter Geometry</vt:lpstr>
      <vt:lpstr>CTP connections</vt:lpstr>
      <vt:lpstr>Neighboring sectors</vt:lpstr>
      <vt:lpstr>Cerenkov L1 trigger</vt:lpstr>
      <vt:lpstr>Event size FADC PVDIS with waveform</vt:lpstr>
      <vt:lpstr>Occupancy</vt:lpstr>
      <vt:lpstr>Occupancy</vt:lpstr>
      <vt:lpstr>Occupancy over 30 sectors</vt:lpstr>
      <vt:lpstr>GEM event occupancy and size</vt:lpstr>
      <vt:lpstr>GEM event occupancy and size</vt:lpstr>
      <vt:lpstr>PVDIS electron trigger</vt:lpstr>
      <vt:lpstr>Summary PVDIS</vt:lpstr>
      <vt:lpstr>SIDIS</vt:lpstr>
      <vt:lpstr>PowerPoint Presentation</vt:lpstr>
      <vt:lpstr>Detector layout and trigger for SIDIS</vt:lpstr>
      <vt:lpstr>SIDIS channel count</vt:lpstr>
      <vt:lpstr>SIDIS</vt:lpstr>
      <vt:lpstr>SIDIS J/Psi</vt:lpstr>
      <vt:lpstr>SIDIS: Coincidence @ 30 ns window</vt:lpstr>
      <vt:lpstr>MRPC readout</vt:lpstr>
      <vt:lpstr>GEM event occupancy and size</vt:lpstr>
      <vt:lpstr>FADC data</vt:lpstr>
      <vt:lpstr>Summary SIDIS</vt:lpstr>
      <vt:lpstr>Man power rough estimate</vt:lpstr>
      <vt:lpstr>HV and cables</vt:lpstr>
      <vt:lpstr>HV and cables</vt:lpstr>
      <vt:lpstr>Tasks</vt:lpstr>
      <vt:lpstr>DAQ Test stand</vt:lpstr>
      <vt:lpstr>Time line</vt:lpstr>
      <vt:lpstr>Conclusion</vt:lpstr>
      <vt:lpstr>Backup slides</vt:lpstr>
      <vt:lpstr>L1 Trigger Diagram</vt:lpstr>
      <vt:lpstr>L1 Trigger Diagram</vt:lpstr>
      <vt:lpstr>PowerPoint Presentation</vt:lpstr>
      <vt:lpstr>Hall staging</vt:lpstr>
      <vt:lpstr>Test run setup</vt:lpstr>
      <vt:lpstr>SIDIS channel count</vt:lpstr>
      <vt:lpstr>Hall D L1 Trigger-DAQ Rate</vt:lpstr>
      <vt:lpstr>Custom Electronics for JLab</vt:lpstr>
      <vt:lpstr>L1 Trigger Diagram</vt:lpstr>
      <vt:lpstr>L1 Trigger Diagram</vt:lpstr>
      <vt:lpstr>The GlueX Detector</vt:lpstr>
      <vt:lpstr>GlueX Data Rate</vt:lpstr>
      <vt:lpstr>CODA3 – What’s different</vt:lpstr>
      <vt:lpstr>FADC Encoding Example</vt:lpstr>
      <vt:lpstr>GTP Trigger Bit Example</vt:lpstr>
      <vt:lpstr>L3 data reduction</vt:lpstr>
      <vt:lpstr>PowerPoint Presentation</vt:lpstr>
      <vt:lpstr>Pipelined Hall D DAQ </vt:lpstr>
      <vt:lpstr>Pipelined Hall D DAQ </vt:lpstr>
      <vt:lpstr>Data readout</vt:lpstr>
      <vt:lpstr>L3 Farm</vt:lpstr>
      <vt:lpstr>GEM READOUT</vt:lpstr>
      <vt:lpstr>GEM readout</vt:lpstr>
      <vt:lpstr>APV25 readout</vt:lpstr>
      <vt:lpstr>Other GEM readout chips</vt:lpstr>
      <vt:lpstr>Tape size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DAQ</dc:title>
  <dc:creator>Camsonne</dc:creator>
  <cp:lastModifiedBy>Alexandre Camsonne</cp:lastModifiedBy>
  <cp:revision>118</cp:revision>
  <dcterms:created xsi:type="dcterms:W3CDTF">2012-06-04T12:58:42Z</dcterms:created>
  <dcterms:modified xsi:type="dcterms:W3CDTF">2014-11-08T16:11:01Z</dcterms:modified>
</cp:coreProperties>
</file>