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  <p:sldMasterId id="2147483885" r:id="rId4"/>
    <p:sldMasterId id="2147483913" r:id="rId5"/>
    <p:sldMasterId id="2147483915" r:id="rId6"/>
    <p:sldMasterId id="2147483919" r:id="rId7"/>
    <p:sldMasterId id="2147483931" r:id="rId8"/>
    <p:sldMasterId id="2147483944" r:id="rId9"/>
    <p:sldMasterId id="2147483956" r:id="rId10"/>
  </p:sldMasterIdLst>
  <p:notesMasterIdLst>
    <p:notesMasterId r:id="rId42"/>
  </p:notesMasterIdLst>
  <p:sldIdLst>
    <p:sldId id="266" r:id="rId11"/>
    <p:sldId id="330" r:id="rId12"/>
    <p:sldId id="327" r:id="rId13"/>
    <p:sldId id="329" r:id="rId14"/>
    <p:sldId id="339" r:id="rId15"/>
    <p:sldId id="340" r:id="rId16"/>
    <p:sldId id="304" r:id="rId17"/>
    <p:sldId id="334" r:id="rId18"/>
    <p:sldId id="341" r:id="rId19"/>
    <p:sldId id="335" r:id="rId20"/>
    <p:sldId id="271" r:id="rId21"/>
    <p:sldId id="320" r:id="rId22"/>
    <p:sldId id="338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348" r:id="rId31"/>
    <p:sldId id="359" r:id="rId32"/>
    <p:sldId id="356" r:id="rId33"/>
    <p:sldId id="358" r:id="rId34"/>
    <p:sldId id="355" r:id="rId35"/>
    <p:sldId id="350" r:id="rId36"/>
    <p:sldId id="351" r:id="rId37"/>
    <p:sldId id="352" r:id="rId38"/>
    <p:sldId id="353" r:id="rId39"/>
    <p:sldId id="354" r:id="rId40"/>
    <p:sldId id="25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2"/>
    <a:srgbClr val="0F0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BE02AE7-59C9-C646-8E19-5F0FF5A1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65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529138" cy="3395663"/>
          </a:xfrm>
          <a:ln/>
        </p:spPr>
      </p:sp>
      <p:sp>
        <p:nvSpPr>
          <p:cNvPr id="27033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AD143-8BF8-8B47-A004-1EAC7AD8FC79}" type="slidenum">
              <a:rPr lang="en-US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9</a:t>
            </a:fld>
            <a:endParaRPr lang="en-US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1873-B3EA-9443-A04F-171D5AFBAF2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31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927C-CA40-254E-88A4-187CB6CC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C886-BE86-084A-B2CA-C3145600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E1F-5C6E-7444-8FEA-54B983D4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92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922" y="1600013"/>
            <a:ext cx="8229600" cy="18289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2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6EB4-012D-5145-B455-9D07D9A5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1/27/2009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PR-12-09-12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43CEE-5241-F040-A3D4-37838F045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/>
              <a:pPr>
                <a:defRPr/>
              </a:pPr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25/05/2010 RD51 Collaboration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Cisbani-Musico-Minutoli / Status JLab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E86970-A8FA-774C-9FDF-2F2AF76BAE1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10/15/2013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RD51 Electronic School,  Feb 03,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FCBF-7FF4-41B8-BA4D-C7524EB884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45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21470" y="1113769"/>
            <a:ext cx="2339984" cy="17671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PAVI 11 - 07 September  2011 - Rome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4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48" y="3886492"/>
            <a:ext cx="6400801" cy="1752099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CC3B8761-CA19-6643-8ED6-D4D2879A6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28C6-28A2-6040-B529-4F840768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2CD45B38-ED71-5B42-9896-BBB963A1F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30" y="4406566"/>
            <a:ext cx="7772400" cy="136232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30" y="2906384"/>
            <a:ext cx="7772400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383448" indent="0">
              <a:buNone/>
              <a:defRPr sz="1500"/>
            </a:lvl2pPr>
            <a:lvl3pPr marL="766900" indent="0">
              <a:buNone/>
              <a:defRPr sz="1300"/>
            </a:lvl3pPr>
            <a:lvl4pPr marL="1150350" indent="0">
              <a:buNone/>
              <a:defRPr sz="1200"/>
            </a:lvl4pPr>
            <a:lvl5pPr marL="1533798" indent="0">
              <a:buNone/>
              <a:defRPr sz="1200"/>
            </a:lvl5pPr>
            <a:lvl6pPr marL="1917249" indent="0">
              <a:buNone/>
              <a:defRPr sz="1200"/>
            </a:lvl6pPr>
            <a:lvl7pPr marL="2300697" indent="0">
              <a:buNone/>
              <a:defRPr sz="1200"/>
            </a:lvl7pPr>
            <a:lvl8pPr marL="2684144" indent="0">
              <a:buNone/>
              <a:defRPr sz="1200"/>
            </a:lvl8pPr>
            <a:lvl9pPr marL="3067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20F61622-0548-2C41-875E-81E5FCAFA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5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49" y="1981458"/>
            <a:ext cx="3825239" cy="41145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084" y="1981458"/>
            <a:ext cx="3825239" cy="41145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F42AEBF6-EF7A-7E49-BD2C-DD112D6D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16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8" y="274471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535287"/>
            <a:ext cx="4039870" cy="63917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448" indent="0">
              <a:buNone/>
              <a:defRPr sz="1800" b="1"/>
            </a:lvl2pPr>
            <a:lvl3pPr marL="766900" indent="0">
              <a:buNone/>
              <a:defRPr sz="1500" b="1"/>
            </a:lvl3pPr>
            <a:lvl4pPr marL="1150350" indent="0">
              <a:buNone/>
              <a:defRPr sz="1300" b="1"/>
            </a:lvl4pPr>
            <a:lvl5pPr marL="1533798" indent="0">
              <a:buNone/>
              <a:defRPr sz="1300" b="1"/>
            </a:lvl5pPr>
            <a:lvl6pPr marL="1917249" indent="0">
              <a:buNone/>
              <a:defRPr sz="1300" b="1"/>
            </a:lvl6pPr>
            <a:lvl7pPr marL="2300697" indent="0">
              <a:buNone/>
              <a:defRPr sz="1300" b="1"/>
            </a:lvl7pPr>
            <a:lvl8pPr marL="2684144" indent="0">
              <a:buNone/>
              <a:defRPr sz="1300" b="1"/>
            </a:lvl8pPr>
            <a:lvl9pPr marL="306759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2" y="2174491"/>
            <a:ext cx="4039870" cy="39516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60" y="1535287"/>
            <a:ext cx="4041140" cy="63917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448" indent="0">
              <a:buNone/>
              <a:defRPr sz="1800" b="1"/>
            </a:lvl2pPr>
            <a:lvl3pPr marL="766900" indent="0">
              <a:buNone/>
              <a:defRPr sz="1500" b="1"/>
            </a:lvl3pPr>
            <a:lvl4pPr marL="1150350" indent="0">
              <a:buNone/>
              <a:defRPr sz="1300" b="1"/>
            </a:lvl4pPr>
            <a:lvl5pPr marL="1533798" indent="0">
              <a:buNone/>
              <a:defRPr sz="1300" b="1"/>
            </a:lvl5pPr>
            <a:lvl6pPr marL="1917249" indent="0">
              <a:buNone/>
              <a:defRPr sz="1300" b="1"/>
            </a:lvl6pPr>
            <a:lvl7pPr marL="2300697" indent="0">
              <a:buNone/>
              <a:defRPr sz="1300" b="1"/>
            </a:lvl7pPr>
            <a:lvl8pPr marL="2684144" indent="0">
              <a:buNone/>
              <a:defRPr sz="1300" b="1"/>
            </a:lvl8pPr>
            <a:lvl9pPr marL="306759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60" y="2174491"/>
            <a:ext cx="4041140" cy="39516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D4BF8FA3-F3B9-0441-B386-AEA59D93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C8E32A69-2DB4-404F-9FC9-68200217E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01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EA132AFF-A5C8-A64A-8346-D2027B26D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24"/>
            <a:ext cx="3008630" cy="11618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221"/>
            <a:ext cx="5111750" cy="585286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17"/>
            <a:ext cx="3008630" cy="4691062"/>
          </a:xfrm>
        </p:spPr>
        <p:txBody>
          <a:bodyPr/>
          <a:lstStyle>
            <a:lvl1pPr marL="0" indent="0">
              <a:buNone/>
              <a:defRPr sz="1200"/>
            </a:lvl1pPr>
            <a:lvl2pPr marL="383448" indent="0">
              <a:buNone/>
              <a:defRPr sz="1100"/>
            </a:lvl2pPr>
            <a:lvl3pPr marL="766900" indent="0">
              <a:buNone/>
              <a:defRPr sz="800"/>
            </a:lvl3pPr>
            <a:lvl4pPr marL="1150350" indent="0">
              <a:buNone/>
              <a:defRPr sz="800"/>
            </a:lvl4pPr>
            <a:lvl5pPr marL="1533798" indent="0">
              <a:buNone/>
              <a:defRPr sz="800"/>
            </a:lvl5pPr>
            <a:lvl6pPr marL="1917249" indent="0">
              <a:buNone/>
              <a:defRPr sz="800"/>
            </a:lvl6pPr>
            <a:lvl7pPr marL="2300697" indent="0">
              <a:buNone/>
              <a:defRPr sz="800"/>
            </a:lvl7pPr>
            <a:lvl8pPr marL="2684144" indent="0">
              <a:buNone/>
              <a:defRPr sz="800"/>
            </a:lvl8pPr>
            <a:lvl9pPr marL="30675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6E1B2365-CE80-3244-8874-2E70EF1E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4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75" y="4800331"/>
            <a:ext cx="5486400" cy="567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75" y="612886"/>
            <a:ext cx="5486400" cy="4114549"/>
          </a:xfrm>
        </p:spPr>
        <p:txBody>
          <a:bodyPr/>
          <a:lstStyle>
            <a:lvl1pPr marL="0" indent="0">
              <a:buNone/>
              <a:defRPr sz="2600"/>
            </a:lvl1pPr>
            <a:lvl2pPr marL="383448" indent="0">
              <a:buNone/>
              <a:defRPr sz="2400"/>
            </a:lvl2pPr>
            <a:lvl3pPr marL="766900" indent="0">
              <a:buNone/>
              <a:defRPr sz="2000"/>
            </a:lvl3pPr>
            <a:lvl4pPr marL="1150350" indent="0">
              <a:buNone/>
              <a:defRPr sz="1800"/>
            </a:lvl4pPr>
            <a:lvl5pPr marL="1533798" indent="0">
              <a:buNone/>
              <a:defRPr sz="1800"/>
            </a:lvl5pPr>
            <a:lvl6pPr marL="1917249" indent="0">
              <a:buNone/>
              <a:defRPr sz="1800"/>
            </a:lvl6pPr>
            <a:lvl7pPr marL="2300697" indent="0">
              <a:buNone/>
              <a:defRPr sz="1800"/>
            </a:lvl7pPr>
            <a:lvl8pPr marL="2684144" indent="0">
              <a:buNone/>
              <a:defRPr sz="1800"/>
            </a:lvl8pPr>
            <a:lvl9pPr marL="3067593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75" y="5368058"/>
            <a:ext cx="5486400" cy="804613"/>
          </a:xfrm>
        </p:spPr>
        <p:txBody>
          <a:bodyPr/>
          <a:lstStyle>
            <a:lvl1pPr marL="0" indent="0">
              <a:buNone/>
              <a:defRPr sz="1200"/>
            </a:lvl1pPr>
            <a:lvl2pPr marL="383448" indent="0">
              <a:buNone/>
              <a:defRPr sz="1100"/>
            </a:lvl2pPr>
            <a:lvl3pPr marL="766900" indent="0">
              <a:buNone/>
              <a:defRPr sz="800"/>
            </a:lvl3pPr>
            <a:lvl4pPr marL="1150350" indent="0">
              <a:buNone/>
              <a:defRPr sz="800"/>
            </a:lvl4pPr>
            <a:lvl5pPr marL="1533798" indent="0">
              <a:buNone/>
              <a:defRPr sz="800"/>
            </a:lvl5pPr>
            <a:lvl6pPr marL="1917249" indent="0">
              <a:buNone/>
              <a:defRPr sz="800"/>
            </a:lvl6pPr>
            <a:lvl7pPr marL="2300697" indent="0">
              <a:buNone/>
              <a:defRPr sz="800"/>
            </a:lvl7pPr>
            <a:lvl8pPr marL="2684144" indent="0">
              <a:buNone/>
              <a:defRPr sz="800"/>
            </a:lvl8pPr>
            <a:lvl9pPr marL="30675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BE6542F7-93E0-B444-A5F4-341E92CE6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47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B93EF86D-4223-544A-9905-9AB93638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1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8" y="609149"/>
            <a:ext cx="1943100" cy="54869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149"/>
            <a:ext cx="5707380" cy="54869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/>
            </a:lvl1pPr>
          </a:lstStyle>
          <a:p>
            <a:pPr>
              <a:defRPr/>
            </a:pPr>
            <a:fld id="{F5C83ACA-5227-CB42-9F1B-DCEA8C9A4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9A5-E736-5641-80B3-71DCD016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20" tIns="182842" rIns="91420" bIns="182842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829" indent="-342829" algn="ctr" defTabSz="914210" rtl="0" eaLnBrk="1" latinLnBrk="0" hangingPunct="1">
              <a:lnSpc>
                <a:spcPts val="5199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2"/>
            <a:ext cx="5029200" cy="1447800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06181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1749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6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199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3002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3913188"/>
            <a:ext cx="7823200" cy="554694"/>
          </a:xfrm>
        </p:spPr>
        <p:txBody>
          <a:bodyPr vert="horz" lIns="91420" tIns="45711" rIns="91420" bIns="45711" rtlCol="0">
            <a:normAutofit/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4517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40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47840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69008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74942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94711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7854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8"/>
            <a:ext cx="3794760" cy="968189"/>
          </a:xfrm>
        </p:spPr>
        <p:txBody>
          <a:bodyPr anchor="b"/>
          <a:lstStyle>
            <a:lvl1pPr algn="l">
              <a:lnSpc>
                <a:spcPts val="3998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32201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2" y="793378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210" rtl="0" eaLnBrk="1" latinLnBrk="0" hangingPunct="1">
              <a:lnSpc>
                <a:spcPts val="3998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2" y="1748118"/>
            <a:ext cx="3807293" cy="3585882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marL="0" lvl="0" indent="0" algn="l" defTabSz="91421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6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20" tIns="45711" rIns="91420" bIns="45711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829" indent="-342829" algn="l" defTabSz="91421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06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7677-7124-8348-A123-85E36D3C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1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17456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09895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2787-92E1-4CD8-938A-B41D5E7107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6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AF1-3EE4-4253-88AC-8008AC4047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55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BAE7-51A3-4F66-AB16-7D7FB6987A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883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6B5-8384-4116-8C60-C353D6DA83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318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3768-7055-4608-8B57-EC585B96CF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628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0742-A507-45F9-B535-8E69EB9885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281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BE26-BC22-4C36-AF88-2733A2E006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781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1A49-4C5E-45A6-A1E6-5E297C2C09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C150-CD1B-314E-B317-74AB3048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01DD-BC91-4BB3-A06D-B8C105E3DBC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194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99E0-47BD-4C27-BF06-E460D45415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93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83D-3671-4134-A70A-FD9654BCDBE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517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2787-92E1-4CD8-938A-B41D5E7107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69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AF1-3EE4-4253-88AC-8008AC4047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943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BAE7-51A3-4F66-AB16-7D7FB6987A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267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6B5-8384-4116-8C60-C353D6DA83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667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3768-7055-4608-8B57-EC585B96CF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484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0742-A507-45F9-B535-8E69EB9885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397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BE26-BC22-4C36-AF88-2733A2E006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64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AC18-EE70-DE4A-8E9B-A8F07C07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1A49-4C5E-45A6-A1E6-5E297C2C09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840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01DD-BC91-4BB3-A06D-B8C105E3DBC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289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99E0-47BD-4C27-BF06-E460D45415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19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83D-3671-4134-A70A-FD9654BCDBE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1BD9-1EB2-F545-BFA3-51730A9C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4892-707E-DD42-B366-9135FA289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99E-8159-AC4D-8C99-6A0884A1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85D1B75-22F4-F64A-87AA-100F1E34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FC898C-4BF2-4F4C-A427-C6DD9ECF68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2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3482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82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6A6F9B9-58B8-7A4F-B007-712598F9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14468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28936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43404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57872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-106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06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470979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885448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29991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71438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604BD2E-66CE-AA46-BFA4-BE6A8EE9B26C}" type="datetime1">
              <a:rPr lang="en-US"/>
              <a:pPr>
                <a:defRPr/>
              </a:pPr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8978900" y="0"/>
            <a:ext cx="163513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wrap="none" lIns="81639" tIns="42452" rIns="81639" bIns="42452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59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457200" y="9525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460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 rot="5400000">
            <a:off x="7662863" y="3467100"/>
            <a:ext cx="2339975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09 Jun 2011 - Rome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 rot="5400000">
            <a:off x="7303295" y="6965156"/>
            <a:ext cx="3059112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6th JLab12 Coll. / ISS Activity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 rot="5400000">
            <a:off x="8382000" y="7291388"/>
            <a:ext cx="1149350" cy="1079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81639" tIns="42452" rIns="81639" bIns="42452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rgbClr val="FFFFFF"/>
                </a:solidFill>
                <a:latin typeface="Liberation Serif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C35F48-F904-174B-A07E-3F7DE3E3B2D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lang="en-US" sz="2900" kern="1200">
          <a:solidFill>
            <a:srgbClr val="000099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5pPr>
      <a:lvl6pPr marL="414726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6pPr>
      <a:lvl7pPr marL="829452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7pPr>
      <a:lvl8pPr marL="1244178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8pPr>
      <a:lvl9pPr marL="1658904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725"/>
        </a:spcBef>
        <a:spcAft>
          <a:spcPct val="0"/>
        </a:spcAft>
        <a:tabLst>
          <a:tab pos="515938" algn="l"/>
          <a:tab pos="1346200" algn="l"/>
          <a:tab pos="2174875" algn="l"/>
          <a:tab pos="3005138" algn="l"/>
          <a:tab pos="3833813" algn="l"/>
          <a:tab pos="4664075" algn="l"/>
          <a:tab pos="5492750" algn="l"/>
          <a:tab pos="6323013" algn="l"/>
          <a:tab pos="7151688" algn="l"/>
          <a:tab pos="7981950" algn="l"/>
          <a:tab pos="8810625" algn="l"/>
        </a:tabLst>
        <a:defRPr lang="en-US" sz="2900" kern="1200">
          <a:solidFill>
            <a:srgbClr val="000000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marL="673100" indent="-25876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-107" charset="0"/>
          <a:ea typeface="ＭＳ Ｐゴシック" pitchFamily="-107" charset="-128"/>
        </a:defRPr>
      </a:lvl2pPr>
      <a:lvl3pPr marL="10366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-107" charset="0"/>
          <a:ea typeface="ＭＳ Ｐゴシック" pitchFamily="-107" charset="-128"/>
        </a:defRPr>
      </a:lvl3pPr>
      <a:lvl4pPr marL="1450975" indent="-206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4pPr>
      <a:lvl5pPr marL="1865313" indent="-2063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5pPr>
      <a:lvl6pPr marL="2280994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6pPr>
      <a:lvl7pPr marL="2695720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7pPr>
      <a:lvl8pPr marL="3110446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8pPr>
      <a:lvl9pPr marL="3525172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8" r:id="rId2"/>
  </p:sldLayoutIdLst>
  <p:hf hdr="0" ftr="0" dt="0"/>
  <p:txStyles>
    <p:titleStyle>
      <a:lvl1pPr algn="ctr" defTabSz="45691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6915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383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0748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766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686" indent="-342686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488" indent="-285571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2292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599206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6121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977872" y="0"/>
            <a:ext cx="165235" cy="68582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eaLnBrk="1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56845" y="10124"/>
            <a:ext cx="8229090" cy="581322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6845" y="907908"/>
            <a:ext cx="8229090" cy="583444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 rot="5400000">
            <a:off x="8725939" y="6419898"/>
            <a:ext cx="693617" cy="118318"/>
          </a:xfrm>
          <a:prstGeom prst="rect">
            <a:avLst/>
          </a:prstGeom>
        </p:spPr>
        <p:txBody>
          <a:bodyPr vert="vert270" lIns="82945" tIns="41473" rIns="82945" bIns="41473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6A547-40D2-45BC-99C8-EE0AEE0D2302}" type="slidenum">
              <a:rPr lang="it-IT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921470" y="1113768"/>
            <a:ext cx="2339984" cy="17671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white"/>
                </a:solidFill>
                <a:ea typeface="+mn-ea"/>
              </a:rPr>
              <a:t>PAVI 11 - 07 September  2011 - Rome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white"/>
                </a:solidFill>
                <a:ea typeface="+mn-ea"/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829452" algn="l"/>
          <a:tab pos="1658904" algn="l"/>
          <a:tab pos="2488356" algn="l"/>
          <a:tab pos="3317809" algn="l"/>
          <a:tab pos="4147261" algn="l"/>
          <a:tab pos="4976713" algn="l"/>
          <a:tab pos="5806165" algn="l"/>
          <a:tab pos="6635618" algn="l"/>
          <a:tab pos="7465070" algn="l"/>
          <a:tab pos="8294522" algn="l"/>
          <a:tab pos="9123975" algn="l"/>
        </a:tabLst>
        <a:defRPr lang="en-US" sz="2900" b="0" i="0" u="none" strike="noStrike" kern="1200" baseline="0">
          <a:ln>
            <a:noFill/>
          </a:ln>
          <a:solidFill>
            <a:srgbClr val="000099"/>
          </a:solidFill>
          <a:latin typeface="Arial" pitchFamily="18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25"/>
        </a:spcBef>
        <a:spcAft>
          <a:spcPts val="0"/>
        </a:spcAft>
        <a:tabLst>
          <a:tab pos="518244" algn="l"/>
          <a:tab pos="1347696" algn="l"/>
          <a:tab pos="2177148" algn="l"/>
          <a:tab pos="3006600" algn="l"/>
          <a:tab pos="3836052" algn="l"/>
          <a:tab pos="4665506" algn="l"/>
          <a:tab pos="5494958" algn="l"/>
          <a:tab pos="6324410" algn="l"/>
          <a:tab pos="7153862" algn="l"/>
          <a:tab pos="7983315" algn="l"/>
          <a:tab pos="8812767" algn="l"/>
        </a:tabLst>
        <a:defRPr lang="en-US" sz="29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3" y="609600"/>
            <a:ext cx="7772977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407" tIns="48208" rIns="96407" bIns="48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3" y="1981200"/>
            <a:ext cx="7772977" cy="411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407" tIns="48208" rIns="96407" bIns="48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407" tIns="48208" rIns="96407" bIns="48208" numCol="1" anchor="t" anchorCtr="0" compatLnSpc="1">
            <a:prstTxWarp prst="textNoShape">
              <a:avLst/>
            </a:prstTxWarp>
          </a:bodyPr>
          <a:lstStyle>
            <a:lvl1pPr>
              <a:defRPr sz="1500" b="0" i="0">
                <a:solidFill>
                  <a:srgbClr val="FFFFFF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cs typeface="ＭＳ Ｐゴシック"/>
              </a:rPr>
              <a:t>K. Slifer Crimea07</a:t>
            </a:r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0" y="6248400"/>
            <a:ext cx="2895023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407" tIns="48208" rIns="96407" bIns="48208" numCol="1" anchor="t" anchorCtr="0" compatLnSpc="1">
            <a:prstTxWarp prst="textNoShape">
              <a:avLst/>
            </a:prstTxWarp>
          </a:bodyPr>
          <a:lstStyle>
            <a:lvl1pPr algn="ctr">
              <a:defRPr sz="1500" b="0" i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37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407" tIns="48208" rIns="96407" bIns="48208" numCol="1" anchor="t" anchorCtr="0" compatLnSpc="1">
            <a:prstTxWarp prst="textNoShape">
              <a:avLst/>
            </a:prstTxWarp>
          </a:bodyPr>
          <a:lstStyle>
            <a:lvl1pPr algn="r">
              <a:defRPr sz="1500" b="0" i="0" smtClean="0">
                <a:solidFill>
                  <a:srgbClr val="FFFFFF"/>
                </a:solidFill>
                <a:latin typeface="Verdan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40461EB-0BE6-334E-B1DF-270854D9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2pPr>
      <a:lvl3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3pPr>
      <a:lvl4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4pPr>
      <a:lvl5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5pPr>
      <a:lvl6pPr marL="383448" algn="ctr" defTabSz="96395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6pPr>
      <a:lvl7pPr marL="766900" algn="ctr" defTabSz="96395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7pPr>
      <a:lvl8pPr marL="1150350" algn="ctr" defTabSz="96395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8pPr>
      <a:lvl9pPr marL="1533798" algn="ctr" defTabSz="963951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58775" indent="-358775" algn="l" defTabSz="960438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3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77875" indent="-296863" algn="l" defTabSz="960438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9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201738" indent="-236538" algn="l" defTabSz="960438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82750" indent="-236538" algn="l" defTabSz="960438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166938" indent="-236538" algn="l" defTabSz="960438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52334" indent="-240989" algn="l" defTabSz="963951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100">
          <a:solidFill>
            <a:schemeClr val="tx1"/>
          </a:solidFill>
          <a:latin typeface="+mn-lt"/>
          <a:ea typeface="+mn-ea"/>
        </a:defRPr>
      </a:lvl6pPr>
      <a:lvl7pPr marL="2935782" indent="-240989" algn="l" defTabSz="963951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100">
          <a:solidFill>
            <a:schemeClr val="tx1"/>
          </a:solidFill>
          <a:latin typeface="+mn-lt"/>
          <a:ea typeface="+mn-ea"/>
        </a:defRPr>
      </a:lvl7pPr>
      <a:lvl8pPr marL="3319231" indent="-240989" algn="l" defTabSz="963951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100">
          <a:solidFill>
            <a:schemeClr val="tx1"/>
          </a:solidFill>
          <a:latin typeface="+mn-lt"/>
          <a:ea typeface="+mn-ea"/>
        </a:defRPr>
      </a:lvl8pPr>
      <a:lvl9pPr marL="3702685" indent="-240989" algn="l" defTabSz="963951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48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900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350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798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249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0697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144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7593" algn="l" defTabSz="3834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40"/>
            <a:ext cx="7313613" cy="4303338"/>
          </a:xfrm>
          <a:prstGeom prst="rect">
            <a:avLst/>
          </a:prstGeo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l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B3A930-FF22-194A-8755-4F3924F65D7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11/6/14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ctr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r" defTabSz="91421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E57974-4917-2946-9B2F-3494A651FBC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02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defTabSz="91421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658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4836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316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494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FC898C-4BF2-4F4C-A427-C6DD9ECF68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4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jpeg"/><Relationship Id="rId3" Type="http://schemas.openxmlformats.org/officeDocument/2006/relationships/image" Target="../media/image3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8.pn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7.png"/><Relationship Id="rId3" Type="http://schemas.openxmlformats.org/officeDocument/2006/relationships/image" Target="../media/image37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808913" cy="3240088"/>
          </a:xfrm>
          <a:solidFill>
            <a:srgbClr val="000052"/>
          </a:solidFill>
        </p:spPr>
        <p:txBody>
          <a:bodyPr/>
          <a:lstStyle/>
          <a:p>
            <a:pPr defTabSz="912813" eaLnBrk="1" hangingPunct="1">
              <a:spcBef>
                <a:spcPct val="30000"/>
              </a:spcBef>
              <a:spcAft>
                <a:spcPct val="25000"/>
              </a:spcAft>
              <a:tabLst>
                <a:tab pos="4659313" algn="l"/>
              </a:tabLst>
            </a:pP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GEM chambers for SoLID</a:t>
            </a:r>
            <a: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Nilanga Liyanage</a:t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chemeClr val="bg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University of Virginia</a:t>
            </a: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700">
              <a:solidFill>
                <a:srgbClr val="CCECFF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DIS detail assembly 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0" y="-228600"/>
            <a:ext cx="9144000" cy="49498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47800" y="0"/>
            <a:ext cx="662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7" charset="-128"/>
                <a:cs typeface="ＭＳ Ｐゴシック" pitchFamily="-107" charset="-128"/>
              </a:rPr>
              <a:t>SIDIS GEM configuration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" name="Picture 9" descr="SIDIS detail assembly fro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36684"/>
            <a:ext cx="6557892" cy="3549915"/>
          </a:xfrm>
          <a:prstGeom prst="rect">
            <a:avLst/>
          </a:prstGeom>
        </p:spPr>
      </p:pic>
      <p:pic>
        <p:nvPicPr>
          <p:cNvPr id="11" name="Picture 10" descr="SIDIS detail assembly iso det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38600"/>
            <a:ext cx="5208385" cy="2819400"/>
          </a:xfrm>
          <a:prstGeom prst="rect">
            <a:avLst/>
          </a:prstGeom>
        </p:spPr>
      </p:pic>
      <p:pic>
        <p:nvPicPr>
          <p:cNvPr id="12" name="Picture 11" descr="SIDIS detail assembly inner r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899" y="685800"/>
            <a:ext cx="506761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r>
              <a:rPr lang="en-US" sz="2500">
                <a:solidFill>
                  <a:srgbClr val="FFFF00"/>
                </a:solidFill>
                <a:latin typeface="Comic Sans MS" pitchFamily="-106" charset="0"/>
              </a:rPr>
              <a:t>large area GEM chamber challenges</a:t>
            </a:r>
          </a:p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52400" y="1126034"/>
            <a:ext cx="8991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needs GEM modules as large at 100 cm </a:t>
            </a: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x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40 cm.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The biggest challenge used to be the non-availability of large area GEM foils.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Not a problem anymore: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CERN shop can make foils as large as 200 cm x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55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cm now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Previously limited by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</a:rPr>
              <a:t>double </a:t>
            </a:r>
            <a:r>
              <a:rPr lang="en-US" sz="2000" dirty="0">
                <a:solidFill>
                  <a:prstClr val="black"/>
                </a:solidFill>
                <a:latin typeface="Comic Sans MS" pitchFamily="-106" charset="0"/>
              </a:rPr>
              <a:t>mask technique for etching: hard to the two masks accurately: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 Max area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was limited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to ~ 45 cm x 45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cm</a:t>
            </a:r>
            <a:endParaRPr lang="en-US" sz="2000" dirty="0" smtClean="0">
              <a:solidFill>
                <a:srgbClr val="000000"/>
              </a:solidFill>
              <a:latin typeface="Comic Sans MS" pitchFamily="-10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omic Sans MS" pitchFamily="-106" charset="0"/>
              </a:rPr>
              <a:t>New Single </a:t>
            </a:r>
            <a:r>
              <a:rPr lang="en-US" sz="2000" dirty="0">
                <a:solidFill>
                  <a:srgbClr val="000090"/>
                </a:solidFill>
                <a:latin typeface="Comic Sans MS" pitchFamily="-106" charset="0"/>
              </a:rPr>
              <a:t>Mask technique allows to make GEM foils as large as 200 cm x  50 </a:t>
            </a:r>
            <a:r>
              <a:rPr lang="en-US" sz="2000" dirty="0" smtClean="0">
                <a:solidFill>
                  <a:srgbClr val="000090"/>
                </a:solidFill>
                <a:latin typeface="Comic Sans MS" pitchFamily="-106" charset="0"/>
              </a:rPr>
              <a:t>cm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One problem may be the production capacity of the CERN shop: especially if a LHC related large GEM project gets underway.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work going on to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develop large GEM production capabilities in China.</a:t>
            </a:r>
            <a:endParaRPr lang="en-US" sz="2000" dirty="0">
              <a:solidFill>
                <a:srgbClr val="0F0D3F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F0D3F"/>
          </a:solidFill>
        </p:spPr>
        <p:txBody>
          <a:bodyPr anchor="ctr">
            <a:normAutofit fontScale="975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omic Sans MS"/>
              </a:rPr>
              <a:t>Major recent development at CERN PCB shop towards large GEM foils</a:t>
            </a: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304800" y="10668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</a:rPr>
              <a:t> Base material only ~ 45 cm wide roll.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</a:rPr>
              <a:t> Used a double mask technique for etching: hard to the two masks accurately: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Max area limited to ~ 45 cm x 45 cm previously.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379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276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28289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6553994" y="4418806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3434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3810000"/>
            <a:ext cx="1600200" cy="107791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Bias  top surface to – </a:t>
            </a:r>
            <a:r>
              <a:rPr lang="en-US" sz="1600" dirty="0" err="1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w.r.t</a:t>
            </a: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 chemical bath</a:t>
            </a:r>
          </a:p>
        </p:txBody>
      </p:sp>
      <p:sp>
        <p:nvSpPr>
          <p:cNvPr id="33802" name="TextBox 23"/>
          <p:cNvSpPr txBox="1">
            <a:spLocks noChangeArrowheads="1"/>
          </p:cNvSpPr>
          <p:nvPr/>
        </p:nvSpPr>
        <p:spPr bwMode="auto">
          <a:xfrm>
            <a:off x="1219200" y="53340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Double Mask</a:t>
            </a:r>
          </a:p>
        </p:txBody>
      </p:sp>
      <p:sp>
        <p:nvSpPr>
          <p:cNvPr id="33803" name="TextBox 24"/>
          <p:cNvSpPr txBox="1">
            <a:spLocks noChangeArrowheads="1"/>
          </p:cNvSpPr>
          <p:nvPr/>
        </p:nvSpPr>
        <p:spPr bwMode="auto">
          <a:xfrm>
            <a:off x="4953000" y="56388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Single  Mask</a:t>
            </a:r>
          </a:p>
        </p:txBody>
      </p:sp>
      <p:sp>
        <p:nvSpPr>
          <p:cNvPr id="33804" name="TextBox 25"/>
          <p:cNvSpPr txBox="1">
            <a:spLocks noChangeArrowheads="1"/>
          </p:cNvSpPr>
          <p:nvPr/>
        </p:nvSpPr>
        <p:spPr bwMode="auto">
          <a:xfrm>
            <a:off x="381000" y="6211888"/>
            <a:ext cx="83820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Single Mask technique allows to make GEM foils as large as 200 cm x  50 cm</a:t>
            </a:r>
          </a:p>
        </p:txBody>
      </p:sp>
      <p:pic>
        <p:nvPicPr>
          <p:cNvPr id="33805" name="Picture 26"/>
          <p:cNvPicPr>
            <a:picLocks noChangeAspect="1" noChangeArrowheads="1"/>
          </p:cNvPicPr>
          <p:nvPr/>
        </p:nvPicPr>
        <p:blipFill>
          <a:blip r:embed="rId4"/>
          <a:srcRect l="5231" t="26616" r="3923" b="30165"/>
          <a:stretch>
            <a:fillRect/>
          </a:stretch>
        </p:blipFill>
        <p:spPr bwMode="auto">
          <a:xfrm>
            <a:off x="6980238" y="5486400"/>
            <a:ext cx="21637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Industrial Production of </a:t>
            </a:r>
            <a:r>
              <a:rPr lang="en-US" sz="2800" dirty="0" err="1" smtClean="0">
                <a:latin typeface="Comic Sans MS"/>
                <a:cs typeface="Comic Sans MS"/>
              </a:rPr>
              <a:t>GEMs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8600" y="609600"/>
            <a:ext cx="8458200" cy="409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Many anticipated users of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GEMs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in the near future; CERN shop can’t keep up.</a:t>
            </a:r>
          </a:p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Several Industrial production around the world starting with CERN technology transfer: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TechEtch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,  Plymouth, MA,  USA : GEM foils up to ~ 40 cm; produced all foils for  STAR FGT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: currently a proposal led by Bernd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Surrow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 to get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TechEtch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 to do large area single mask GEMs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NewFlex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Technology, South Korea: produced the tested foils up to 10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x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10 cm2; plans for large production up to 1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foils.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TechTra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in Poland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India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China</a:t>
            </a:r>
          </a:p>
          <a:p>
            <a:pPr lvl="1" defTabSz="8288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5505774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297296"/>
            <a:ext cx="6324600" cy="15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</a:rPr>
              <a:t>Large Area GEM prototype approaching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-106" charset="0"/>
              </a:rPr>
              <a:t> dimensions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1" y="685799"/>
            <a:ext cx="9149081" cy="59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8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8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mic Sans MS"/>
                <a:cs typeface="Comic Sans MS"/>
              </a:rPr>
              <a:t>Tracking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needs</a:t>
            </a:r>
            <a:r>
              <a:rPr lang="it-IT" dirty="0" smtClean="0">
                <a:latin typeface="Comic Sans MS"/>
                <a:cs typeface="Comic Sans MS"/>
              </a:rPr>
              <a:t>  </a:t>
            </a:r>
            <a:r>
              <a:rPr lang="it-IT" dirty="0" err="1" smtClean="0">
                <a:latin typeface="Comic Sans MS"/>
                <a:cs typeface="Comic Sans MS"/>
              </a:rPr>
              <a:t>for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SoLID</a:t>
            </a:r>
            <a:r>
              <a:rPr lang="it-IT" dirty="0" smtClean="0">
                <a:latin typeface="Comic Sans MS"/>
                <a:cs typeface="Comic Sans MS"/>
              </a:rPr>
              <a:t> (PVDIS)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45" y="620054"/>
            <a:ext cx="8229090" cy="2717065"/>
          </a:xfrm>
        </p:spPr>
        <p:txBody>
          <a:bodyPr/>
          <a:lstStyle/>
          <a:p>
            <a:r>
              <a:rPr lang="it-IT" sz="2000" dirty="0" smtClean="0">
                <a:latin typeface="Comic Sans MS"/>
                <a:cs typeface="Comic Sans MS"/>
              </a:rPr>
              <a:t>Rate: from 100 kHz to 600 kHz (with baffles), GEANT4 estimation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Spatial Resolution: </a:t>
            </a:r>
            <a:r>
              <a:rPr lang="it-IT" sz="2000" dirty="0" smtClean="0">
                <a:latin typeface="Comic Sans MS"/>
                <a:cs typeface="Comic Sans MS"/>
                <a:sym typeface="Symbol"/>
              </a:rPr>
              <a:t></a:t>
            </a:r>
            <a:r>
              <a:rPr lang="it-IT" sz="2000" dirty="0" smtClean="0">
                <a:latin typeface="Comic Sans MS"/>
                <a:cs typeface="Comic Sans MS"/>
              </a:rPr>
              <a:t>0.2 mm (sigma)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Total area: ~37 m</a:t>
            </a:r>
            <a:r>
              <a:rPr lang="it-IT" sz="2000" baseline="30000" dirty="0" smtClean="0">
                <a:latin typeface="Comic Sans MS"/>
                <a:cs typeface="Comic Sans MS"/>
              </a:rPr>
              <a:t>2</a:t>
            </a:r>
            <a:r>
              <a:rPr lang="it-IT" sz="2000" dirty="0" smtClean="0">
                <a:latin typeface="Comic Sans MS"/>
                <a:cs typeface="Comic Sans MS"/>
              </a:rPr>
              <a:t> total area (30 </a:t>
            </a:r>
            <a:r>
              <a:rPr lang="it-IT" sz="2000" dirty="0" err="1" smtClean="0">
                <a:latin typeface="Comic Sans MS"/>
                <a:cs typeface="Comic Sans MS"/>
              </a:rPr>
              <a:t>sectors</a:t>
            </a:r>
            <a:r>
              <a:rPr lang="it-IT" sz="2000" dirty="0" smtClean="0">
                <a:latin typeface="Comic Sans MS"/>
                <a:cs typeface="Comic Sans MS"/>
              </a:rPr>
              <a:t> x 5 planes, each </a:t>
            </a:r>
            <a:r>
              <a:rPr lang="it-IT" sz="2000" dirty="0" err="1" smtClean="0">
                <a:latin typeface="Comic Sans MS"/>
                <a:cs typeface="Comic Sans MS"/>
              </a:rPr>
              <a:t>sector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covering</a:t>
            </a:r>
            <a:r>
              <a:rPr lang="it-IT" sz="2000" dirty="0" smtClean="0">
                <a:latin typeface="Comic Sans MS"/>
                <a:cs typeface="Comic Sans MS"/>
              </a:rPr>
              <a:t>  12 degree)</a:t>
            </a:r>
          </a:p>
          <a:p>
            <a:r>
              <a:rPr lang="it-IT" sz="2000" dirty="0" err="1" smtClean="0">
                <a:latin typeface="Comic Sans MS"/>
                <a:cs typeface="Comic Sans MS"/>
              </a:rPr>
              <a:t>Need</a:t>
            </a:r>
            <a:r>
              <a:rPr lang="it-IT" sz="2000" dirty="0" smtClean="0">
                <a:latin typeface="Comic Sans MS"/>
                <a:cs typeface="Comic Sans MS"/>
              </a:rPr>
              <a:t> to be </a:t>
            </a:r>
            <a:r>
              <a:rPr lang="it-IT" sz="2000" dirty="0" err="1" smtClean="0">
                <a:latin typeface="Comic Sans MS"/>
                <a:cs typeface="Comic Sans MS"/>
              </a:rPr>
              <a:t>radiation</a:t>
            </a:r>
            <a:r>
              <a:rPr lang="it-IT" sz="2000" dirty="0" smtClean="0">
                <a:latin typeface="Comic Sans MS"/>
                <a:cs typeface="Comic Sans MS"/>
              </a:rPr>
              <a:t> and </a:t>
            </a:r>
            <a:r>
              <a:rPr lang="it-IT" sz="2000" dirty="0" err="1">
                <a:latin typeface="Comic Sans MS"/>
                <a:cs typeface="Comic Sans MS"/>
              </a:rPr>
              <a:t>m</a:t>
            </a:r>
            <a:r>
              <a:rPr lang="it-IT" sz="2000" dirty="0" err="1" smtClean="0">
                <a:latin typeface="Comic Sans MS"/>
                <a:cs typeface="Comic Sans MS"/>
              </a:rPr>
              <a:t>agnetic</a:t>
            </a:r>
            <a:r>
              <a:rPr lang="it-IT" sz="2000" dirty="0" smtClean="0">
                <a:latin typeface="Comic Sans MS"/>
                <a:cs typeface="Comic Sans MS"/>
              </a:rPr>
              <a:t> field tolerant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065" y="4699792"/>
            <a:ext cx="1773366" cy="3299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Lumi = 10°</a:t>
            </a:r>
            <a:r>
              <a:rPr lang="it-IT" sz="16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39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/cm</a:t>
            </a:r>
            <a:r>
              <a:rPr lang="it-IT" sz="16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/s  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C:\Users\owner\Google Drive\solid_presentation\solid_2012_06\solid_CLEO_PVDIS_t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931289"/>
            <a:ext cx="4572000" cy="395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3763" r="2736" b="45238"/>
          <a:stretch/>
        </p:blipFill>
        <p:spPr>
          <a:xfrm>
            <a:off x="0" y="3505200"/>
            <a:ext cx="9144000" cy="2899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152-2B04-4A0B-8809-EEC961BA7D81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20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Beam @ FNAL (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2013)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" b="6944"/>
          <a:stretch/>
        </p:blipFill>
        <p:spPr>
          <a:xfrm>
            <a:off x="4876801" y="373962"/>
            <a:ext cx="4267199" cy="32033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3505200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GEM Test Beam Setup @ (FNAL) </a:t>
            </a:r>
            <a:r>
              <a:rPr lang="en-US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FIT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598" y="4839582"/>
            <a:ext cx="5914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SBS GEM1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839582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SBS GEM2</a:t>
            </a:r>
            <a:endParaRPr lang="en-US" sz="1200" baseline="30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858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Successful test beam campaign with SBS 50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 cm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prototype alongside the EIC-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GEM prototype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 analysis for spatial resolution,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ain efficiency, gain uniformity, timing of the APV25 signal …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FNAL test beam data reveals big issues (timing of the APV25 vs. gas flow, Quality of readout board vs charge sharing …)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Medium size APV25 electronic tested at moderate trigger rate 400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4800600"/>
            <a:ext cx="819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EIC-</a:t>
            </a:r>
            <a:r>
              <a:rPr lang="en-US" sz="1200" dirty="0" err="1" smtClean="0">
                <a:solidFill>
                  <a:srgbClr val="002060"/>
                </a:solidFill>
              </a:rPr>
              <a:t>SoLID</a:t>
            </a:r>
            <a:r>
              <a:rPr lang="en-US" sz="1200" dirty="0" smtClean="0">
                <a:solidFill>
                  <a:srgbClr val="002060"/>
                </a:solidFill>
              </a:rPr>
              <a:t> GEM</a:t>
            </a:r>
          </a:p>
        </p:txBody>
      </p:sp>
    </p:spTree>
    <p:extLst>
      <p:ext uri="{BB962C8B-B14F-4D97-AF65-F5344CB8AC3E}">
        <p14:creationId xmlns:p14="http://schemas.microsoft.com/office/powerpoint/2010/main" val="278693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RD51 Electronic School,  Feb 03, 2014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10/15/2013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FCBF-7FF4-41B8-BA4D-C7524EB884F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pPr/>
              <a:t>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" y="533400"/>
            <a:ext cx="9144001" cy="6175289"/>
            <a:chOff x="-1" y="529404"/>
            <a:chExt cx="9144001" cy="61752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6" t="15154" r="10151" b="8906"/>
            <a:stretch/>
          </p:blipFill>
          <p:spPr>
            <a:xfrm>
              <a:off x="-1" y="3425004"/>
              <a:ext cx="9144000" cy="327968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t="13763" r="2736" b="45238"/>
            <a:stretch/>
          </p:blipFill>
          <p:spPr>
            <a:xfrm>
              <a:off x="0" y="529404"/>
              <a:ext cx="9144000" cy="2899596"/>
            </a:xfrm>
            <a:prstGeom prst="rect">
              <a:avLst/>
            </a:prstGeom>
          </p:spPr>
        </p:pic>
        <p:sp>
          <p:nvSpPr>
            <p:cNvPr id="29" name="TextBox 28"/>
            <p:cNvSpPr txBox="1">
              <a:spLocks noChangeAspect="1"/>
            </p:cNvSpPr>
            <p:nvPr/>
          </p:nvSpPr>
          <p:spPr>
            <a:xfrm rot="16200000">
              <a:off x="4349995" y="4120009"/>
              <a:ext cx="59343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SBS1</a:t>
              </a:r>
              <a:endPara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>
              <a:spLocks noChangeAspect="1"/>
            </p:cNvSpPr>
            <p:nvPr/>
          </p:nvSpPr>
          <p:spPr>
            <a:xfrm rot="16200000">
              <a:off x="5871536" y="3828263"/>
              <a:ext cx="1266693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TRK_4: SBS2</a:t>
              </a:r>
              <a:endPara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>
              <a:spLocks noChangeAspect="1"/>
            </p:cNvSpPr>
            <p:nvPr/>
          </p:nvSpPr>
          <p:spPr>
            <a:xfrm rot="16200000">
              <a:off x="4452258" y="3838294"/>
              <a:ext cx="1156862" cy="3077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EIC-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</a:t>
              </a:r>
              <a:endPara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 rot="16200000">
              <a:off x="1831446" y="4084743"/>
              <a:ext cx="753732" cy="30777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TRK_0</a:t>
              </a:r>
              <a:endPara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 rot="16200000">
              <a:off x="3587023" y="4084743"/>
              <a:ext cx="753732" cy="30777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TRK_1</a:t>
              </a:r>
              <a:endPara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 rot="16200000">
              <a:off x="6863623" y="4084743"/>
              <a:ext cx="753732" cy="30777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TRK_2</a:t>
              </a:r>
              <a:endParaRPr 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 flipV="1">
              <a:off x="7240490" y="2133600"/>
              <a:ext cx="1446310" cy="1728166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</p:cNvCxnSpPr>
            <p:nvPr/>
          </p:nvCxnSpPr>
          <p:spPr>
            <a:xfrm flipV="1">
              <a:off x="5030690" y="2117779"/>
              <a:ext cx="1217710" cy="129597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3"/>
            </p:cNvCxnSpPr>
            <p:nvPr/>
          </p:nvCxnSpPr>
          <p:spPr>
            <a:xfrm flipV="1">
              <a:off x="6504883" y="2117779"/>
              <a:ext cx="1458762" cy="123102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</p:cNvCxnSpPr>
            <p:nvPr/>
          </p:nvCxnSpPr>
          <p:spPr>
            <a:xfrm flipV="1">
              <a:off x="4646712" y="2056014"/>
              <a:ext cx="383977" cy="192116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3"/>
            </p:cNvCxnSpPr>
            <p:nvPr/>
          </p:nvCxnSpPr>
          <p:spPr>
            <a:xfrm flipV="1">
              <a:off x="3963890" y="2434404"/>
              <a:ext cx="227110" cy="1427362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3"/>
            </p:cNvCxnSpPr>
            <p:nvPr/>
          </p:nvCxnSpPr>
          <p:spPr>
            <a:xfrm flipH="1" flipV="1">
              <a:off x="228601" y="2358204"/>
              <a:ext cx="1979712" cy="1503562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0" y="-152400"/>
            <a:ext cx="914068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Size GEMs in MT6-2B @ FTBF (Fermilab) </a:t>
            </a:r>
          </a:p>
        </p:txBody>
      </p:sp>
    </p:spTree>
    <p:extLst>
      <p:ext uri="{BB962C8B-B14F-4D97-AF65-F5344CB8AC3E}">
        <p14:creationId xmlns:p14="http://schemas.microsoft.com/office/powerpoint/2010/main" val="366106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RD51 Electronic School,  Feb 03, 2014</a:t>
            </a:r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1" y="0"/>
            <a:ext cx="9140687" cy="54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with Fermilab Test Beam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FCBF-7FF4-41B8-BA4D-C7524EB884FA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37537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57" y="4069338"/>
            <a:ext cx="3077029" cy="23774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43" y="4069338"/>
            <a:ext cx="307702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338"/>
            <a:ext cx="2671900" cy="2377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99359"/>
            <a:ext cx="5486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307" y="2899755"/>
            <a:ext cx="1198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SBS Proto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1143000"/>
            <a:ext cx="16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EIC-</a:t>
            </a:r>
            <a:r>
              <a:rPr lang="en-US" dirty="0" err="1" smtClean="0">
                <a:solidFill>
                  <a:srgbClr val="FF0000"/>
                </a:solidFill>
              </a:rPr>
              <a:t>SoLID</a:t>
            </a:r>
            <a:r>
              <a:rPr lang="en-US" dirty="0" smtClean="0">
                <a:solidFill>
                  <a:srgbClr val="FF0000"/>
                </a:solidFill>
              </a:rPr>
              <a:t> Proto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9319" y="545068"/>
            <a:ext cx="561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GeV Hadron Beam: Position Scan of SBS1 and EIC Chambers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7038" y="3669268"/>
            <a:ext cx="5408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GeV Proton Beam: Position Resolution of SBS1 Chambers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800600"/>
            <a:ext cx="108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58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800600"/>
            <a:ext cx="108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67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4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GEM chamber electronics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457200" y="6858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The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RD-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51 Scalable Readout System provides a low-cost,  common platform that can accommodate different readout chips.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tested with APV25-S1 chip.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The cost is &lt; $ 4 /chan.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0077"/>
            <a:ext cx="7467600" cy="472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98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5CD-1E6F-4788-B00A-08DF0535A9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Experience with APV25-SRS @ </a:t>
            </a:r>
            <a:r>
              <a:rPr lang="en-US" sz="2400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UVa</a:t>
            </a:r>
            <a:endParaRPr lang="en-US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398988"/>
            <a:ext cx="4343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Shortcomings of the current APV25-SRS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APV25 hybrids are not rad hard compliant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HDMI cables length is a limitation for a system that need to be at some distance from the detector area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Limitation on acquisition rate: 5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khz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expected for SBS GEp5 experiment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afety concerned and crate certification issues raised for operation in environment like JLab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6745"/>
            <a:ext cx="4040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SRS with the SRU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Small size (2k channels) in use in the detector lab at 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UVa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lab the last 3 years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Successful run with medium size (8k channels) SRS during test beam at FNAL and JLab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But current system not designed for real experiment-environment like the SBS GEMs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5" y="626147"/>
            <a:ext cx="5103625" cy="26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" b="6944"/>
          <a:stretch/>
        </p:blipFill>
        <p:spPr>
          <a:xfrm>
            <a:off x="0" y="3044798"/>
            <a:ext cx="4572000" cy="34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ATCA-SRS architecture</a:t>
            </a:r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0" y="762782"/>
            <a:ext cx="9144000" cy="5485618"/>
            <a:chOff x="220029" y="858919"/>
            <a:chExt cx="8771578" cy="526619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53153" y="2981452"/>
              <a:ext cx="0" cy="2493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3" descr="C:\Hans\R&amp;D\RD51\WG52\Production files SRS\SRS-ATCA\Views 14 slot new\14 Slot ATCA crate SRS with SRU, transparen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2" r="29356"/>
            <a:stretch/>
          </p:blipFill>
          <p:spPr bwMode="auto">
            <a:xfrm>
              <a:off x="6660232" y="2327852"/>
              <a:ext cx="2286526" cy="261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Hans\R&amp;D\RD51\WG52\Production files SRS\SRS-ATCA\Views 14 slot new\optical  ATAC  mezzanin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86"/>
            <a:stretch/>
          </p:blipFill>
          <p:spPr bwMode="auto">
            <a:xfrm>
              <a:off x="3563888" y="2666544"/>
              <a:ext cx="3312000" cy="2098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2701754" y="2328116"/>
              <a:ext cx="1169350" cy="26453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white"/>
                  </a:solidFill>
                  <a:latin typeface="Calibri"/>
                </a:rPr>
                <a:t>OC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white"/>
                  </a:solidFill>
                  <a:latin typeface="Calibri"/>
                </a:rPr>
                <a:t>box</a:t>
              </a: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740" y="5139303"/>
              <a:ext cx="20858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Optical SRS-adapter mezzanine**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for ATCA:   8 x SFP+</a:t>
              </a:r>
              <a:endParaRPr lang="en-GB" sz="105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8671" y="4064169"/>
              <a:ext cx="129715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APV hybrids”=</a:t>
              </a:r>
              <a:r>
                <a:rPr lang="en-GB" sz="9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frontend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ASICs with SEU-hard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Companion chip* </a:t>
              </a:r>
              <a:endParaRPr lang="en-GB" sz="9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36274" y="1256626"/>
              <a:ext cx="1881549" cy="4827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80027" y="1256626"/>
              <a:ext cx="1881549" cy="4827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10987" y="1256626"/>
              <a:ext cx="2833421" cy="4827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5548" y="860734"/>
              <a:ext cx="1053160" cy="33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DETECTOR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21778" y="871347"/>
              <a:ext cx="1965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DETECTOR- FRAME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89393" y="858919"/>
              <a:ext cx="1432156" cy="33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Counting room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Down Arrow 88"/>
            <p:cNvSpPr/>
            <p:nvPr/>
          </p:nvSpPr>
          <p:spPr>
            <a:xfrm rot="5400000">
              <a:off x="1891712" y="4768797"/>
              <a:ext cx="452220" cy="7410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5465" y="5528102"/>
              <a:ext cx="14782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Low –dissipation , clean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ASIC power 5mW/</a:t>
              </a:r>
              <a:r>
                <a:rPr lang="en-GB" sz="105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</a:t>
              </a:r>
              <a:endParaRPr lang="en-GB" sz="105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187316" y="2654239"/>
              <a:ext cx="12170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</a:t>
              </a: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i-</a:t>
              </a:r>
              <a:r>
                <a:rPr lang="en-GB" sz="105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dir</a:t>
              </a: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optical fibres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&lt;</a:t>
              </a: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200m,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1..10 </a:t>
              </a:r>
              <a:r>
                <a:rPr lang="en-GB" sz="105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Gbit</a:t>
              </a: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SFP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850 nm MM fibre</a:t>
              </a:r>
              <a:endParaRPr lang="en-GB" sz="105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0029" y="1416252"/>
              <a:ext cx="2009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High radiation up 1MRad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Magnetic fields up 2T</a:t>
              </a:r>
              <a:endParaRPr lang="en-GB" sz="14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47172" y="1447030"/>
              <a:ext cx="1898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Moderate radiation 20kRad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Magnetic fields &lt; 1 T</a:t>
              </a:r>
              <a:endParaRPr lang="en-GB" sz="16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89393" y="1385475"/>
              <a:ext cx="2297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Low  radiation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Low magnetic field &lt; 5 Gauss</a:t>
              </a:r>
              <a:endParaRPr lang="en-GB" sz="14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46565" y="4381544"/>
              <a:ext cx="861533" cy="468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4-ch Buck controller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6" name="Elbow Connector 95"/>
            <p:cNvCxnSpPr/>
            <p:nvPr/>
          </p:nvCxnSpPr>
          <p:spPr>
            <a:xfrm rot="16200000" flipV="1">
              <a:off x="2674998" y="3804181"/>
              <a:ext cx="1136292" cy="71625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027848" y="1948911"/>
              <a:ext cx="1280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SRS –ATCA*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03240" y="2921770"/>
              <a:ext cx="631025" cy="369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FPGA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55495" y="4119934"/>
              <a:ext cx="100540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DTCC protocol: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Data,Trigger</a:t>
              </a: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Clock, Control </a:t>
              </a:r>
              <a:endParaRPr lang="en-GB" sz="105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45303" y="5523535"/>
              <a:ext cx="1249060" cy="415498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Unregulated power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4.5  … 15 V /10A</a:t>
              </a:r>
              <a:endParaRPr lang="en-GB" sz="105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Elbow Connector 100"/>
            <p:cNvCxnSpPr/>
            <p:nvPr/>
          </p:nvCxnSpPr>
          <p:spPr>
            <a:xfrm rot="5400000" flipH="1" flipV="1">
              <a:off x="3066266" y="5139969"/>
              <a:ext cx="501224" cy="168270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5416295" y="5616540"/>
              <a:ext cx="171874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*</a:t>
              </a:r>
              <a:r>
                <a:rPr lang="en-GB" sz="9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EicSys</a:t>
              </a: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GmbH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**short term: ATCA /RTM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with 16 x SFP already available</a:t>
              </a:r>
              <a:endParaRPr lang="en-GB" sz="9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5259" y="5863503"/>
              <a:ext cx="10070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*initially FPGA</a:t>
              </a:r>
              <a:endParaRPr lang="en-GB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eft-Right Arrow 103"/>
            <p:cNvSpPr/>
            <p:nvPr/>
          </p:nvSpPr>
          <p:spPr>
            <a:xfrm>
              <a:off x="1706371" y="2947531"/>
              <a:ext cx="862039" cy="3498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24663" y="3678565"/>
              <a:ext cx="8386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Data, Trigger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Clock, Control</a:t>
              </a:r>
              <a:endParaRPr lang="en-GB" sz="9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96104" y="2195079"/>
              <a:ext cx="101181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HDMI Micro </a:t>
              </a:r>
              <a:endParaRPr lang="en-GB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Copper link 5m</a:t>
              </a:r>
              <a:endParaRPr lang="en-GB" sz="105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67544" y="5465083"/>
              <a:ext cx="3712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61461" y="5504164"/>
              <a:ext cx="1856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17530" y="5562600"/>
              <a:ext cx="914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233546" y="1348389"/>
              <a:ext cx="1212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noisy &amp; harsh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environment</a:t>
              </a:r>
              <a:endParaRPr lang="en-GB" sz="14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01590" y="881453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Cavern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55496" y="1256626"/>
              <a:ext cx="1089554" cy="4827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89784" y="887294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Online</a:t>
              </a:r>
              <a:endPara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308840" y="1256626"/>
              <a:ext cx="672915" cy="4827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343452" y="1385475"/>
              <a:ext cx="564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Multi-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err="1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Gbit</a:t>
              </a:r>
              <a:r>
                <a:rPr lang="en-GB" sz="12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fibres</a:t>
              </a:r>
              <a:endParaRPr lang="en-GB" sz="12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48776" y="2550929"/>
              <a:ext cx="2315439" cy="649978"/>
              <a:chOff x="548776" y="2550929"/>
              <a:chExt cx="2315439" cy="649978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047548" y="2625721"/>
                <a:ext cx="1816667" cy="220830"/>
                <a:chOff x="1403649" y="2312876"/>
                <a:chExt cx="2016223" cy="240443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431087" y="2343929"/>
                  <a:ext cx="1840676" cy="96861"/>
                </a:xfrm>
                <a:custGeom>
                  <a:avLst/>
                  <a:gdLst>
                    <a:gd name="connsiteX0" fmla="*/ 0 w 1840676"/>
                    <a:gd name="connsiteY0" fmla="*/ 0 h 202005"/>
                    <a:gd name="connsiteX1" fmla="*/ 1045029 w 1840676"/>
                    <a:gd name="connsiteY1" fmla="*/ 201881 h 202005"/>
                    <a:gd name="connsiteX2" fmla="*/ 1840676 w 1840676"/>
                    <a:gd name="connsiteY2" fmla="*/ 23751 h 202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0676" h="202005">
                      <a:moveTo>
                        <a:pt x="0" y="0"/>
                      </a:moveTo>
                      <a:cubicBezTo>
                        <a:pt x="369125" y="98961"/>
                        <a:pt x="738250" y="197923"/>
                        <a:pt x="1045029" y="201881"/>
                      </a:cubicBezTo>
                      <a:cubicBezTo>
                        <a:pt x="1351808" y="205839"/>
                        <a:pt x="1596242" y="114795"/>
                        <a:pt x="1840676" y="237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403649" y="2312876"/>
                  <a:ext cx="65549" cy="697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3131841" y="2312876"/>
                  <a:ext cx="288031" cy="2404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548776" y="2550929"/>
                <a:ext cx="573419" cy="649978"/>
                <a:chOff x="548776" y="2550929"/>
                <a:chExt cx="573419" cy="649978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548776" y="2550929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550032" y="2905285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48" name="Rectangle 147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7" name="Freeform 146"/>
                <p:cNvSpPr/>
                <p:nvPr/>
              </p:nvSpPr>
              <p:spPr>
                <a:xfrm>
                  <a:off x="1064419" y="2787177"/>
                  <a:ext cx="57776" cy="190411"/>
                </a:xfrm>
                <a:custGeom>
                  <a:avLst/>
                  <a:gdLst>
                    <a:gd name="connsiteX0" fmla="*/ 0 w 57776"/>
                    <a:gd name="connsiteY0" fmla="*/ 8411 h 190411"/>
                    <a:gd name="connsiteX1" fmla="*/ 54769 w 57776"/>
                    <a:gd name="connsiteY1" fmla="*/ 17936 h 190411"/>
                    <a:gd name="connsiteX2" fmla="*/ 45244 w 57776"/>
                    <a:gd name="connsiteY2" fmla="*/ 167954 h 190411"/>
                    <a:gd name="connsiteX3" fmla="*/ 0 w 57776"/>
                    <a:gd name="connsiteY3" fmla="*/ 187004 h 19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76" h="190411">
                      <a:moveTo>
                        <a:pt x="0" y="8411"/>
                      </a:moveTo>
                      <a:cubicBezTo>
                        <a:pt x="23614" y="-122"/>
                        <a:pt x="47228" y="-8654"/>
                        <a:pt x="54769" y="17936"/>
                      </a:cubicBezTo>
                      <a:cubicBezTo>
                        <a:pt x="62310" y="44526"/>
                        <a:pt x="54372" y="139776"/>
                        <a:pt x="45244" y="167954"/>
                      </a:cubicBezTo>
                      <a:cubicBezTo>
                        <a:pt x="36116" y="196132"/>
                        <a:pt x="18058" y="191568"/>
                        <a:pt x="0" y="18700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548776" y="4572000"/>
              <a:ext cx="2315439" cy="649978"/>
              <a:chOff x="548776" y="2550929"/>
              <a:chExt cx="2315439" cy="649978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1047548" y="2625721"/>
                <a:ext cx="1816667" cy="220830"/>
                <a:chOff x="1403649" y="2312876"/>
                <a:chExt cx="2016223" cy="240443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>
                  <a:off x="1431087" y="2343929"/>
                  <a:ext cx="1840676" cy="96861"/>
                </a:xfrm>
                <a:custGeom>
                  <a:avLst/>
                  <a:gdLst>
                    <a:gd name="connsiteX0" fmla="*/ 0 w 1840676"/>
                    <a:gd name="connsiteY0" fmla="*/ 0 h 202005"/>
                    <a:gd name="connsiteX1" fmla="*/ 1045029 w 1840676"/>
                    <a:gd name="connsiteY1" fmla="*/ 201881 h 202005"/>
                    <a:gd name="connsiteX2" fmla="*/ 1840676 w 1840676"/>
                    <a:gd name="connsiteY2" fmla="*/ 23751 h 202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0676" h="202005">
                      <a:moveTo>
                        <a:pt x="0" y="0"/>
                      </a:moveTo>
                      <a:cubicBezTo>
                        <a:pt x="369125" y="98961"/>
                        <a:pt x="738250" y="197923"/>
                        <a:pt x="1045029" y="201881"/>
                      </a:cubicBezTo>
                      <a:cubicBezTo>
                        <a:pt x="1351808" y="205839"/>
                        <a:pt x="1596242" y="114795"/>
                        <a:pt x="1840676" y="237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1403649" y="2312876"/>
                  <a:ext cx="65549" cy="697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3131841" y="2312876"/>
                  <a:ext cx="288031" cy="2404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548776" y="2550929"/>
                <a:ext cx="573419" cy="649978"/>
                <a:chOff x="548776" y="2550929"/>
                <a:chExt cx="573419" cy="649978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548776" y="2550929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38" name="Rectangle 137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550032" y="2905285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5" name="Freeform 134"/>
                <p:cNvSpPr/>
                <p:nvPr/>
              </p:nvSpPr>
              <p:spPr>
                <a:xfrm>
                  <a:off x="1064419" y="2787177"/>
                  <a:ext cx="57776" cy="190411"/>
                </a:xfrm>
                <a:custGeom>
                  <a:avLst/>
                  <a:gdLst>
                    <a:gd name="connsiteX0" fmla="*/ 0 w 57776"/>
                    <a:gd name="connsiteY0" fmla="*/ 8411 h 190411"/>
                    <a:gd name="connsiteX1" fmla="*/ 54769 w 57776"/>
                    <a:gd name="connsiteY1" fmla="*/ 17936 h 190411"/>
                    <a:gd name="connsiteX2" fmla="*/ 45244 w 57776"/>
                    <a:gd name="connsiteY2" fmla="*/ 167954 h 190411"/>
                    <a:gd name="connsiteX3" fmla="*/ 0 w 57776"/>
                    <a:gd name="connsiteY3" fmla="*/ 187004 h 19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76" h="190411">
                      <a:moveTo>
                        <a:pt x="0" y="8411"/>
                      </a:moveTo>
                      <a:cubicBezTo>
                        <a:pt x="23614" y="-122"/>
                        <a:pt x="47228" y="-8654"/>
                        <a:pt x="54769" y="17936"/>
                      </a:cubicBezTo>
                      <a:cubicBezTo>
                        <a:pt x="62310" y="44526"/>
                        <a:pt x="54372" y="139776"/>
                        <a:pt x="45244" y="167954"/>
                      </a:cubicBezTo>
                      <a:cubicBezTo>
                        <a:pt x="36116" y="196132"/>
                        <a:pt x="18058" y="191568"/>
                        <a:pt x="0" y="18700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/>
          </p:nvGrpSpPr>
          <p:grpSpPr>
            <a:xfrm>
              <a:off x="548776" y="3388622"/>
              <a:ext cx="2315439" cy="649978"/>
              <a:chOff x="548776" y="2550929"/>
              <a:chExt cx="2315439" cy="649978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047548" y="2625721"/>
                <a:ext cx="1816667" cy="220830"/>
                <a:chOff x="1403649" y="2312876"/>
                <a:chExt cx="2016223" cy="240443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1431087" y="2343929"/>
                  <a:ext cx="1840676" cy="96861"/>
                </a:xfrm>
                <a:custGeom>
                  <a:avLst/>
                  <a:gdLst>
                    <a:gd name="connsiteX0" fmla="*/ 0 w 1840676"/>
                    <a:gd name="connsiteY0" fmla="*/ 0 h 202005"/>
                    <a:gd name="connsiteX1" fmla="*/ 1045029 w 1840676"/>
                    <a:gd name="connsiteY1" fmla="*/ 201881 h 202005"/>
                    <a:gd name="connsiteX2" fmla="*/ 1840676 w 1840676"/>
                    <a:gd name="connsiteY2" fmla="*/ 23751 h 202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0676" h="202005">
                      <a:moveTo>
                        <a:pt x="0" y="0"/>
                      </a:moveTo>
                      <a:cubicBezTo>
                        <a:pt x="369125" y="98961"/>
                        <a:pt x="738250" y="197923"/>
                        <a:pt x="1045029" y="201881"/>
                      </a:cubicBezTo>
                      <a:cubicBezTo>
                        <a:pt x="1351808" y="205839"/>
                        <a:pt x="1596242" y="114795"/>
                        <a:pt x="1840676" y="237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403649" y="2312876"/>
                  <a:ext cx="65549" cy="697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3131841" y="2312876"/>
                  <a:ext cx="288031" cy="2404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548776" y="2550929"/>
                <a:ext cx="573419" cy="649978"/>
                <a:chOff x="548776" y="2550929"/>
                <a:chExt cx="573419" cy="649978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548776" y="2550929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550032" y="2905285"/>
                  <a:ext cx="519572" cy="295622"/>
                  <a:chOff x="553128" y="2522316"/>
                  <a:chExt cx="603264" cy="462941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 rot="16200000">
                    <a:off x="621175" y="2461822"/>
                    <a:ext cx="462941" cy="58392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53128" y="2660800"/>
                    <a:ext cx="603264" cy="180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APV25</a:t>
                    </a:r>
                    <a:endParaRPr lang="en-GB" sz="8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3" name="Freeform 122"/>
                <p:cNvSpPr/>
                <p:nvPr/>
              </p:nvSpPr>
              <p:spPr>
                <a:xfrm>
                  <a:off x="1064419" y="2787177"/>
                  <a:ext cx="57776" cy="190411"/>
                </a:xfrm>
                <a:custGeom>
                  <a:avLst/>
                  <a:gdLst>
                    <a:gd name="connsiteX0" fmla="*/ 0 w 57776"/>
                    <a:gd name="connsiteY0" fmla="*/ 8411 h 190411"/>
                    <a:gd name="connsiteX1" fmla="*/ 54769 w 57776"/>
                    <a:gd name="connsiteY1" fmla="*/ 17936 h 190411"/>
                    <a:gd name="connsiteX2" fmla="*/ 45244 w 57776"/>
                    <a:gd name="connsiteY2" fmla="*/ 167954 h 190411"/>
                    <a:gd name="connsiteX3" fmla="*/ 0 w 57776"/>
                    <a:gd name="connsiteY3" fmla="*/ 187004 h 19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76" h="190411">
                      <a:moveTo>
                        <a:pt x="0" y="8411"/>
                      </a:moveTo>
                      <a:cubicBezTo>
                        <a:pt x="23614" y="-122"/>
                        <a:pt x="47228" y="-8654"/>
                        <a:pt x="54769" y="17936"/>
                      </a:cubicBezTo>
                      <a:cubicBezTo>
                        <a:pt x="62310" y="44526"/>
                        <a:pt x="54372" y="139776"/>
                        <a:pt x="45244" y="167954"/>
                      </a:cubicBezTo>
                      <a:cubicBezTo>
                        <a:pt x="36116" y="196132"/>
                        <a:pt x="18058" y="191568"/>
                        <a:pt x="0" y="18700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3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5CD-1E6F-4788-B00A-08DF0535A9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Upgrades needed for SRS </a:t>
            </a:r>
            <a:endParaRPr lang="en-US" sz="28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91440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Optical to Copper Box with ADC option 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Link from OC directly to the RTM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Skip digital mezzanine adapter board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APV-hybrid with radiation tolerant capability 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Remove the voltage regulator 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hybrids powered from OC boxes through HDMI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New development must be compatible with the ATCA version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High density readout and high rate capability </a:t>
            </a:r>
          </a:p>
          <a:p>
            <a:pPr marL="742950" lvl="1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certified ATCA crate, safety concerns need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109672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7F29-512C-448A-A822-C7B7DB7C31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5" name="Picture 2" descr="C:\Hans\R&amp;D\RD51\WG52\Production files SRS\OC adapter\views\PCB with jitter clean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" r="15545" b="5630"/>
          <a:stretch/>
        </p:blipFill>
        <p:spPr bwMode="auto">
          <a:xfrm>
            <a:off x="9314" y="3602182"/>
            <a:ext cx="5553286" cy="28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5537278" y="2374880"/>
            <a:ext cx="3606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Initial development by RD51 is a digital OC for BNL VMM chip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feature of interest for SBS is an “</a:t>
            </a:r>
            <a:r>
              <a:rPr lang="en-GB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analog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OC box with the ADCs chip on the board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OC box will also provide the power to the APV25 hybrids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RD51 and </a:t>
            </a:r>
            <a:r>
              <a:rPr lang="en-GB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EicSys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(ATCA manufacturer) to work together for an ATCA version of the </a:t>
            </a:r>
            <a:r>
              <a:rPr lang="en-GB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analog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OC</a:t>
            </a:r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0" y="637401"/>
            <a:ext cx="5562601" cy="2640484"/>
            <a:chOff x="76200" y="808973"/>
            <a:chExt cx="6515120" cy="3022552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5953496" y="1981200"/>
              <a:ext cx="210327" cy="255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76200" y="914399"/>
              <a:ext cx="6485461" cy="2917126"/>
              <a:chOff x="76200" y="914399"/>
              <a:chExt cx="6485461" cy="2917126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76200" y="914399"/>
                <a:ext cx="6485461" cy="2917126"/>
                <a:chOff x="745897" y="2113546"/>
                <a:chExt cx="7431257" cy="3319445"/>
              </a:xfrm>
            </p:grpSpPr>
            <p:pic>
              <p:nvPicPr>
                <p:cNvPr id="164" name="Picture 2" descr="C:\Hans\R&amp;D\RD51\WG52\Production files SRS\OC adapter\views\OC overview shadowed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044"/>
                <a:stretch/>
              </p:blipFill>
              <p:spPr bwMode="auto">
                <a:xfrm>
                  <a:off x="745897" y="2113546"/>
                  <a:ext cx="7431257" cy="33194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5" name="TextBox 164"/>
                <p:cNvSpPr txBox="1"/>
                <p:nvPr/>
              </p:nvSpPr>
              <p:spPr>
                <a:xfrm>
                  <a:off x="745897" y="3558737"/>
                  <a:ext cx="2365178" cy="665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dirty="0" err="1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bidir</a:t>
                  </a:r>
                  <a:r>
                    <a:rPr lang="en-GB" sz="16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. optical link 200m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MM, 850 nm</a:t>
                  </a:r>
                  <a:endParaRPr lang="en-GB" sz="16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065224" y="2547826"/>
                  <a:ext cx="1339376" cy="525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HDMI links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L=5m, D = 4mm</a:t>
                  </a:r>
                  <a:endParaRPr lang="en-GB" sz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2842352" y="4627084"/>
                  <a:ext cx="1222872" cy="804232"/>
                </a:xfrm>
                <a:custGeom>
                  <a:avLst/>
                  <a:gdLst>
                    <a:gd name="connsiteX0" fmla="*/ 0 w 1222872"/>
                    <a:gd name="connsiteY0" fmla="*/ 804232 h 804232"/>
                    <a:gd name="connsiteX1" fmla="*/ 374573 w 1222872"/>
                    <a:gd name="connsiteY1" fmla="*/ 198304 h 804232"/>
                    <a:gd name="connsiteX2" fmla="*/ 1222872 w 1222872"/>
                    <a:gd name="connsiteY2" fmla="*/ 0 h 80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2872" h="804232">
                      <a:moveTo>
                        <a:pt x="0" y="804232"/>
                      </a:moveTo>
                      <a:cubicBezTo>
                        <a:pt x="85380" y="568287"/>
                        <a:pt x="170761" y="332343"/>
                        <a:pt x="374573" y="198304"/>
                      </a:cubicBezTo>
                      <a:cubicBezTo>
                        <a:pt x="578385" y="64265"/>
                        <a:pt x="900628" y="32132"/>
                        <a:pt x="1222872" y="0"/>
                      </a:cubicBez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1315528" y="990600"/>
                <a:ext cx="1264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optical SFP+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magnetics </a:t>
                </a:r>
                <a:r>
                  <a:rPr lang="en-GB" sz="14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free</a:t>
                </a:r>
                <a:endParaRPr lang="en-GB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1948009" y="1513820"/>
                <a:ext cx="431227" cy="1101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>
              <a:stCxn id="165" idx="2"/>
            </p:cNvCxnSpPr>
            <p:nvPr/>
          </p:nvCxnSpPr>
          <p:spPr>
            <a:xfrm>
              <a:off x="1108278" y="2769207"/>
              <a:ext cx="568122" cy="241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055058" y="2895600"/>
              <a:ext cx="1257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</a:t>
              </a:r>
              <a:r>
                <a:rPr lang="en-GB" sz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hielded ALU box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DC-DC inside</a:t>
              </a:r>
              <a:endParaRPr lang="en-GB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8" name="Straight Connector 157"/>
            <p:cNvCxnSpPr>
              <a:stCxn id="157" idx="1"/>
            </p:cNvCxnSpPr>
            <p:nvPr/>
          </p:nvCxnSpPr>
          <p:spPr>
            <a:xfrm flipH="1" flipV="1">
              <a:off x="3886200" y="2895600"/>
              <a:ext cx="168858" cy="230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4256297" y="808973"/>
              <a:ext cx="2335023" cy="31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APV  hybrids up 16 chips</a:t>
              </a:r>
              <a:endParaRPr lang="en-GB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76800" y="2133600"/>
              <a:ext cx="1202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micro-HDMI</a:t>
              </a:r>
              <a:endPara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5562601" y="1161871"/>
            <a:ext cx="35813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optical link (up 200m) </a:t>
            </a: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SRS </a:t>
            </a: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multiplexed DTCC protocol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</a:t>
            </a:r>
            <a:r>
              <a:rPr lang="en-GB" sz="18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fiber</a:t>
            </a: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= 4 x copper = 1k </a:t>
            </a:r>
            <a:r>
              <a:rPr lang="en-GB" sz="18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ch.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9" name="Title 6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Optical to Copper (OC) Box (with ADC option for APV25)</a:t>
            </a:r>
            <a:endParaRPr lang="en-US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>
                <a:latin typeface="Comic Sans MS"/>
                <a:cs typeface="Comic Sans MS"/>
              </a:rPr>
              <a:t>GEM working principle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98416" y="765178"/>
            <a:ext cx="6326188" cy="4876800"/>
            <a:chOff x="392" y="482"/>
            <a:chExt cx="3985" cy="3072"/>
          </a:xfrm>
        </p:grpSpPr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482"/>
              <a:ext cx="3084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21" name="Text Box 5"/>
            <p:cNvSpPr txBox="1">
              <a:spLocks noChangeArrowheads="1"/>
            </p:cNvSpPr>
            <p:nvPr/>
          </p:nvSpPr>
          <p:spPr bwMode="auto">
            <a:xfrm>
              <a:off x="603" y="1041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Ionization</a:t>
              </a:r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392" y="135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5" name="Text Box 9"/>
            <p:cNvSpPr txBox="1">
              <a:spLocks noChangeArrowheads="1"/>
            </p:cNvSpPr>
            <p:nvPr/>
          </p:nvSpPr>
          <p:spPr bwMode="auto">
            <a:xfrm>
              <a:off x="723" y="307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Readout</a:t>
              </a:r>
            </a:p>
          </p:txBody>
        </p:sp>
        <p:sp>
          <p:nvSpPr>
            <p:cNvPr id="162826" name="Text Box 10"/>
            <p:cNvSpPr txBox="1">
              <a:spLocks noChangeArrowheads="1"/>
            </p:cNvSpPr>
            <p:nvPr/>
          </p:nvSpPr>
          <p:spPr bwMode="auto">
            <a:xfrm>
              <a:off x="392" y="1921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392" y="250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0" y="5562600"/>
            <a:ext cx="7520422" cy="3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Recent technology: F.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Sauli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Nucl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Instrum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Methods A386(1997)531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269046" y="754063"/>
            <a:ext cx="2874962" cy="2746375"/>
            <a:chOff x="3949" y="475"/>
            <a:chExt cx="1811" cy="1730"/>
          </a:xfrm>
        </p:grpSpPr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3955" y="475"/>
              <a:ext cx="180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GEM foil: 50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</a:t>
              </a:r>
              <a:r>
                <a:rPr lang="en-US" sz="1400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Kapton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 + few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copper on both sides with 70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holes, 140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pitch</a:t>
              </a:r>
            </a:p>
          </p:txBody>
        </p:sp>
        <p:pic>
          <p:nvPicPr>
            <p:cNvPr id="16283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970"/>
              <a:ext cx="1653" cy="12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4211639" y="3068638"/>
            <a:ext cx="936625" cy="576262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 anchor="ctr"/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2835" name="AutoShape 19"/>
          <p:cNvCxnSpPr>
            <a:cxnSpLocks noChangeShapeType="1"/>
            <a:stCxn id="162833" idx="3"/>
            <a:endCxn id="162831" idx="1"/>
          </p:cNvCxnSpPr>
          <p:nvPr/>
        </p:nvCxnSpPr>
        <p:spPr bwMode="auto">
          <a:xfrm flipV="1">
            <a:off x="5148271" y="2520958"/>
            <a:ext cx="1120775" cy="8366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610353" y="3573463"/>
            <a:ext cx="2152650" cy="2116135"/>
            <a:chOff x="4196" y="2251"/>
            <a:chExt cx="1356" cy="1333"/>
          </a:xfrm>
        </p:grpSpPr>
        <p:pic>
          <p:nvPicPr>
            <p:cNvPr id="16283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251"/>
              <a:ext cx="999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38" name="Text Box 22"/>
            <p:cNvSpPr txBox="1">
              <a:spLocks noChangeArrowheads="1"/>
            </p:cNvSpPr>
            <p:nvPr/>
          </p:nvSpPr>
          <p:spPr bwMode="auto">
            <a:xfrm>
              <a:off x="4196" y="3254"/>
              <a:ext cx="13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99"/>
                  </a:solidFill>
                  <a:latin typeface="Comic Sans MS"/>
                  <a:cs typeface="Comic Sans MS"/>
                </a:rPr>
                <a:t>Strong electrostatic field in the GEM holes</a:t>
              </a:r>
            </a:p>
          </p:txBody>
        </p:sp>
      </p:grpSp>
      <p:cxnSp>
        <p:nvCxnSpPr>
          <p:cNvPr id="162842" name="AutoShape 26"/>
          <p:cNvCxnSpPr>
            <a:cxnSpLocks noChangeShapeType="1"/>
            <a:stCxn id="162833" idx="3"/>
            <a:endCxn id="162836" idx="1"/>
          </p:cNvCxnSpPr>
          <p:nvPr/>
        </p:nvCxnSpPr>
        <p:spPr bwMode="auto">
          <a:xfrm>
            <a:off x="5148266" y="3357563"/>
            <a:ext cx="1639887" cy="1009650"/>
          </a:xfrm>
          <a:prstGeom prst="curvedConnector3">
            <a:avLst>
              <a:gd name="adj1" fmla="val 51111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" y="5903893"/>
            <a:ext cx="80645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60000"/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COMPASS: </a:t>
            </a:r>
            <a:r>
              <a:rPr lang="en-US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A tracker of twenty two  31 cm x 31 cm  GEM chambers successfully   operated for years</a:t>
            </a:r>
          </a:p>
          <a:p>
            <a:pPr>
              <a:buSzPct val="60000"/>
              <a:buFont typeface="Wingdings" charset="2"/>
              <a:buChar char="q"/>
            </a:pPr>
            <a:r>
              <a:rPr lang="en-US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Rates as high as 2.5 MHz/cm</a:t>
            </a:r>
            <a:r>
              <a:rPr lang="en-US" sz="1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1800" baseline="30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221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AF1-3EE4-4253-88AC-8008AC4047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SBS Coll Meeting 07/07/2014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Radiation tolerant APV25-SRS hybrids v5</a:t>
            </a:r>
            <a:endParaRPr lang="en-US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Hans\R&amp;D\rd51\WG52\Production files SRS\Hybrids\revised APV V5\APV-master modified wout L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071994" cy="29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-4998" y="640140"/>
            <a:ext cx="9148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APV25 chip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specified for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 hard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 up to O (10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MRad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but 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linear voltage regulators (LDO) 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hybrids for local power conversion will most likely fail at integrated radiation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levels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Ongoing study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feasibility of an LDO-free APV25 hybrid revision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(v5)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remote powering via the readout cables. Such a scheme eliminates local voltage regulators from the hybrids.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1994" y="2362200"/>
            <a:ext cx="507575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status of the development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APV25 without the voltage regulators and external powering system was tested earlier this year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Powering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scheme of the VMM chip via OC box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understood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(supported by ATLAS NSW group)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 scheme for the analog OC for APV hybrids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Likely 2 versions of APV25-SRS v5 to be available: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 voltage regulators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standard SRS user, 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voltages via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HDMI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OC box users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 from SBS will be needed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2743200" cy="1600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cost </a:t>
            </a:r>
            <a:r>
              <a:rPr lang="en-US" sz="3200" dirty="0"/>
              <a:t>estimate</a:t>
            </a:r>
          </a:p>
        </p:txBody>
      </p:sp>
      <p:sp>
        <p:nvSpPr>
          <p:cNvPr id="43111" name="Text Box 37"/>
          <p:cNvSpPr txBox="1">
            <a:spLocks noChangeArrowheads="1"/>
          </p:cNvSpPr>
          <p:nvPr/>
        </p:nvSpPr>
        <p:spPr bwMode="auto">
          <a:xfrm>
            <a:off x="1812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-25400"/>
            <a:ext cx="43819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sz="2800" dirty="0" smtClean="0">
                <a:latin typeface="Comic Sans MS"/>
                <a:cs typeface="Comic Sans MS"/>
              </a:rPr>
              <a:t>GEM  Rate </a:t>
            </a:r>
            <a:r>
              <a:rPr lang="it-IT" sz="2800" dirty="0">
                <a:latin typeface="Comic Sans MS"/>
                <a:cs typeface="Comic Sans MS"/>
              </a:rPr>
              <a:t>capability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960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029200" y="5791200"/>
            <a:ext cx="3543300" cy="58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Triple GEM</a:t>
            </a:r>
          </a:p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Poli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Lener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PhD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Thesis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-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Rome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2005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038998" y="3504802"/>
            <a:ext cx="3658391" cy="1588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28800" y="5257800"/>
            <a:ext cx="3200400" cy="5846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Maximum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rate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expected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for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SoLID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GEM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trackers</a:t>
            </a:r>
            <a:endParaRPr lang="it-IT" sz="1600" dirty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724400"/>
            <a:ext cx="7620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267200"/>
            <a:ext cx="1600200" cy="646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~ 600 kHz/cm</a:t>
            </a:r>
            <a:r>
              <a:rPr lang="it-IT" sz="1800" baseline="30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2</a:t>
            </a:r>
            <a:endParaRPr lang="it-IT" sz="1800" baseline="30000" dirty="0">
              <a:solidFill>
                <a:srgbClr val="FF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3000"/>
            <a:ext cx="426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Multiplication stages shielded from  each other: much reduced feed back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Slow moving positive ions localized to holes, away from the induction region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Most of the created electrons contribute to signal:  can operate at low gains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Much higher rates compared to wire chambers:  ~ 50 MHz/cm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7920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3F2FCBF-7FF4-41B8-BA4D-C7524EB884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79" y="685800"/>
            <a:ext cx="1488844" cy="5223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6364" r="2544" b="18586"/>
          <a:stretch/>
        </p:blipFill>
        <p:spPr>
          <a:xfrm>
            <a:off x="1676400" y="2799568"/>
            <a:ext cx="5852160" cy="3079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7620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ea typeface="Arial Unicode MS" pitchFamily="34" charset="-128"/>
                <a:cs typeface="Comic Sans MS"/>
              </a:rPr>
              <a:t>Back Tracker </a:t>
            </a:r>
            <a:endParaRPr lang="en-US" sz="1400" dirty="0" smtClean="0">
              <a:solidFill>
                <a:srgbClr val="000090"/>
              </a:solidFill>
              <a:latin typeface="Comic Sans MS"/>
              <a:ea typeface="Arial Unicode MS" pitchFamily="34" charset="-128"/>
              <a:cs typeface="Comic Sans M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10 GEM Layers (200 × 60 cm</a:t>
            </a:r>
            <a:r>
              <a:rPr lang="en-US" sz="1400" baseline="300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2</a:t>
            </a: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Each Layer = 4 GEM modules (50 × 60 cm</a:t>
            </a:r>
            <a:r>
              <a:rPr lang="en-US" sz="1400" baseline="300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2</a:t>
            </a: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R&amp;D and Production @ University of Virginia</a:t>
            </a:r>
            <a:endParaRPr lang="en-US" sz="1400" dirty="0">
              <a:solidFill>
                <a:srgbClr val="000090"/>
              </a:solidFill>
              <a:latin typeface="Comic Sans MS"/>
              <a:ea typeface="Arial Unicode MS" pitchFamily="34" charset="-128"/>
              <a:cs typeface="Comic Sans MS"/>
            </a:endParaRPr>
          </a:p>
        </p:txBody>
      </p:sp>
      <p:pic>
        <p:nvPicPr>
          <p:cNvPr id="15" name="Picture 2" descr="U:\home\cisbani\proj\jlab\sbs\tracking\design\meccanica\ServiceFrame\1112_xMPGD11\gem_Chamber_compos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02166" y="3188834"/>
            <a:ext cx="3685743" cy="16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964049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ea typeface="Arial Unicode MS" pitchFamily="34" charset="-128"/>
                <a:cs typeface="Comic Sans MS"/>
              </a:rPr>
              <a:t>Front Tracker: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6 GEM Layers (150 × 40 cm</a:t>
            </a:r>
            <a:r>
              <a:rPr lang="en-US" sz="1400" baseline="300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2</a:t>
            </a: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Each layer = 3 GEM modules (50 × 40 cm</a:t>
            </a:r>
            <a:r>
              <a:rPr lang="en-US" sz="1400" baseline="300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2</a:t>
            </a: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Comic Sans MS"/>
                <a:ea typeface="Arial Unicode MS" pitchFamily="34" charset="-128"/>
                <a:cs typeface="Comic Sans MS"/>
              </a:rPr>
              <a:t>R&amp;D and Production by INFN Roma, Catania</a:t>
            </a:r>
            <a:endParaRPr lang="en-US" sz="1400" dirty="0">
              <a:solidFill>
                <a:srgbClr val="000090"/>
              </a:solidFill>
              <a:latin typeface="Comic Sans MS"/>
              <a:ea typeface="Arial Unicode MS" pitchFamily="34" charset="-128"/>
              <a:cs typeface="Comic Sans MS"/>
            </a:endParaRPr>
          </a:p>
        </p:txBody>
      </p:sp>
      <p:sp>
        <p:nvSpPr>
          <p:cNvPr id="17" name="Left Brace 16"/>
          <p:cNvSpPr/>
          <p:nvPr/>
        </p:nvSpPr>
        <p:spPr>
          <a:xfrm rot="4338059">
            <a:off x="4496975" y="3830684"/>
            <a:ext cx="107073" cy="240661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 rot="4338059">
            <a:off x="4875482" y="3433310"/>
            <a:ext cx="107073" cy="235427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eft Brace 19"/>
          <p:cNvSpPr/>
          <p:nvPr/>
        </p:nvSpPr>
        <p:spPr>
          <a:xfrm rot="4338059">
            <a:off x="5328734" y="3237879"/>
            <a:ext cx="107073" cy="227140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Elbow Connector 20"/>
          <p:cNvCxnSpPr>
            <a:stCxn id="17" idx="1"/>
          </p:cNvCxnSpPr>
          <p:nvPr/>
        </p:nvCxnSpPr>
        <p:spPr>
          <a:xfrm rot="16200000" flipV="1">
            <a:off x="2289377" y="1652061"/>
            <a:ext cx="1650732" cy="2843673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1"/>
          </p:cNvCxnSpPr>
          <p:nvPr/>
        </p:nvCxnSpPr>
        <p:spPr>
          <a:xfrm rot="5400000" flipH="1" flipV="1">
            <a:off x="5598932" y="1615498"/>
            <a:ext cx="1199894" cy="2567689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1"/>
          </p:cNvCxnSpPr>
          <p:nvPr/>
        </p:nvCxnSpPr>
        <p:spPr>
          <a:xfrm flipV="1">
            <a:off x="5368206" y="2299395"/>
            <a:ext cx="0" cy="10003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6"/>
          <p:cNvSpPr txBox="1">
            <a:spLocks/>
          </p:cNvSpPr>
          <p:nvPr/>
        </p:nvSpPr>
        <p:spPr>
          <a:xfrm>
            <a:off x="1905000" y="5715000"/>
            <a:ext cx="5562600" cy="55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Proton arm layout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for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GEp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5)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experiment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924800" y="944777"/>
            <a:ext cx="0" cy="1036423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24800" y="2209800"/>
            <a:ext cx="914400" cy="0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5400000">
            <a:off x="7789346" y="1305945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50 cm</a:t>
            </a:r>
            <a:endParaRPr lang="en-US" sz="1100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54282" y="22098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6</a:t>
            </a:r>
            <a:r>
              <a:rPr lang="en-US" sz="11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0 cm</a:t>
            </a:r>
            <a:endParaRPr lang="en-US" sz="1100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57200" y="2359567"/>
            <a:ext cx="0" cy="1036423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96240" y="3505200"/>
            <a:ext cx="822960" cy="0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321746" y="2720735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50 cm</a:t>
            </a:r>
            <a:endParaRPr lang="en-US" sz="1100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35052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4</a:t>
            </a:r>
            <a:r>
              <a:rPr lang="en-US" sz="11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0 cm</a:t>
            </a:r>
            <a:endParaRPr lang="en-US" sz="1100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0"/>
            <a:ext cx="8488615" cy="461665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GEM Trackers for SBS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371600" y="6248400"/>
            <a:ext cx="65532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omic Sans MS" pitchFamily="-107" charset="0"/>
              </a:rPr>
              <a:t>Total Area  ~ 16 m</a:t>
            </a:r>
            <a:r>
              <a:rPr lang="en-US" sz="1800" baseline="30000" dirty="0" smtClean="0">
                <a:solidFill>
                  <a:srgbClr val="FF0000"/>
                </a:solidFill>
                <a:latin typeface="Comic Sans MS" pitchFamily="-107" charset="0"/>
              </a:rPr>
              <a:t>2</a:t>
            </a:r>
            <a:endParaRPr lang="en-US" sz="1800" dirty="0">
              <a:solidFill>
                <a:srgbClr val="FF0000"/>
              </a:solidFill>
              <a:latin typeface="Comic Sans M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ounded Rectangle 16"/>
          <p:cNvSpPr>
            <a:spLocks noChangeArrowheads="1"/>
          </p:cNvSpPr>
          <p:nvPr/>
        </p:nvSpPr>
        <p:spPr bwMode="auto">
          <a:xfrm>
            <a:off x="5668818" y="5594354"/>
            <a:ext cx="171348" cy="3681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687" tIns="38343" rIns="76687" bIns="38343">
            <a:spAutoFit/>
          </a:bodyPr>
          <a:lstStyle/>
          <a:p>
            <a:endParaRPr lang="en-US" sz="1800" smtClean="0">
              <a:solidFill>
                <a:srgbClr val="000000"/>
              </a:solidFill>
              <a:latin typeface="Chalkboard" charset="0"/>
              <a:ea typeface="MS PGothic" charset="0"/>
              <a:cs typeface="MS PGothic" charset="0"/>
            </a:endParaRPr>
          </a:p>
        </p:txBody>
      </p:sp>
      <p:sp>
        <p:nvSpPr>
          <p:cNvPr id="269314" name="TextBox 4"/>
          <p:cNvSpPr txBox="1">
            <a:spLocks noChangeArrowheads="1"/>
          </p:cNvSpPr>
          <p:nvPr/>
        </p:nvSpPr>
        <p:spPr bwMode="auto">
          <a:xfrm>
            <a:off x="4141707" y="4059243"/>
            <a:ext cx="154872" cy="4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687" tIns="38343" rIns="76687" bIns="38343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lang="en-US" sz="2400" b="0" i="0" smtClean="0">
              <a:solidFill>
                <a:srgbClr val="000000"/>
              </a:solidFill>
              <a:latin typeface="Chalkboard" charset="0"/>
              <a:ea typeface="MS PGothic" charset="0"/>
              <a:cs typeface="MS PGothic" charset="0"/>
            </a:endParaRPr>
          </a:p>
        </p:txBody>
      </p:sp>
      <p:pic>
        <p:nvPicPr>
          <p:cNvPr id="269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4483100" cy="416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7" y="1752600"/>
            <a:ext cx="4523204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30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Comic Sans MS" pitchFamily="-106" charset="0"/>
              </a:rPr>
              <a:t>I</a:t>
            </a:r>
            <a:r>
              <a:rPr lang="en-US" sz="2000" dirty="0" smtClean="0">
                <a:latin typeface="Comic Sans MS" pitchFamily="-106" charset="0"/>
              </a:rPr>
              <a:t>nstrument </a:t>
            </a:r>
            <a:r>
              <a:rPr lang="en-US" sz="2000" dirty="0">
                <a:latin typeface="Comic Sans MS" pitchFamily="-106" charset="0"/>
              </a:rPr>
              <a:t>locations</a:t>
            </a:r>
            <a:r>
              <a:rPr lang="en-US" sz="2000" dirty="0" smtClean="0">
                <a:latin typeface="Comic Sans MS" pitchFamily="-106" charset="0"/>
              </a:rPr>
              <a:t> 1,2,3,4, and 5 GEM:</a:t>
            </a: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30 GEM modules at each location: each module with a </a:t>
            </a:r>
            <a:r>
              <a:rPr lang="en-US" sz="2000" dirty="0" smtClean="0">
                <a:latin typeface="Comic Sans MS" pitchFamily="-106" charset="0"/>
              </a:rPr>
              <a:t>12-</a:t>
            </a:r>
            <a:r>
              <a:rPr lang="en-US" sz="2000" dirty="0">
                <a:latin typeface="Comic Sans MS" pitchFamily="-106" charset="0"/>
              </a:rPr>
              <a:t>degree angular width.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371600" y="4800600"/>
            <a:ext cx="69342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latin typeface="Comic Sans MS" pitchFamily="-106" charset="0"/>
              </a:rPr>
              <a:t>Largest GEM module size required: 113 cm x (21-44) cm</a:t>
            </a:r>
          </a:p>
          <a:p>
            <a:pPr algn="ctr"/>
            <a:endParaRPr lang="en-US" sz="1800" dirty="0" smtClean="0">
              <a:latin typeface="Comic Sans MS" pitchFamily="-106" charset="0"/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~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</a:rPr>
              <a:t>5% 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spares, we will need about 170 k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</a:rPr>
              <a:t>readout channels.</a:t>
            </a:r>
            <a:r>
              <a:rPr lang="en-US" sz="1800" dirty="0" smtClean="0">
                <a:latin typeface="Comic Sans MS" pitchFamily="-106" charset="0"/>
              </a:rPr>
              <a:t> </a:t>
            </a:r>
            <a:endParaRPr lang="en-US" sz="1800" dirty="0">
              <a:latin typeface="Comic Sans MS" pitchFamily="-10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2788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dirty="0">
              <a:solidFill>
                <a:srgbClr val="000000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mic Sans MS" pitchFamily="-106" charset="0"/>
              </a:rPr>
              <a:t>Good news: </a:t>
            </a:r>
            <a:r>
              <a:rPr lang="en-US" sz="1800" dirty="0">
                <a:latin typeface="Comic Sans MS" pitchFamily="-106" charset="0"/>
              </a:rPr>
              <a:t>cost of electronics going down – cost per channel for the RD51 SRS APV-25 based readout is </a:t>
            </a:r>
            <a:r>
              <a:rPr lang="en-US" sz="1800" dirty="0" smtClean="0">
                <a:latin typeface="Comic Sans MS" pitchFamily="-106" charset="0"/>
              </a:rPr>
              <a:t> </a:t>
            </a:r>
            <a:r>
              <a:rPr lang="en-US" sz="1800" dirty="0">
                <a:latin typeface="Comic Sans MS" pitchFamily="-106" charset="0"/>
              </a:rPr>
              <a:t>~ </a:t>
            </a:r>
            <a:r>
              <a:rPr lang="en-US" sz="1800" dirty="0" smtClean="0">
                <a:latin typeface="Comic Sans MS" pitchFamily="-106" charset="0"/>
              </a:rPr>
              <a:t> </a:t>
            </a:r>
            <a:r>
              <a:rPr lang="en-US" sz="1800" dirty="0">
                <a:latin typeface="Comic Sans MS" pitchFamily="-106" charset="0"/>
              </a:rPr>
              <a:t>$ 3.00 +  R&amp;D expenses to optimize electronics for </a:t>
            </a:r>
            <a:r>
              <a:rPr lang="en-US" sz="1800" dirty="0" err="1">
                <a:latin typeface="Comic Sans MS" pitchFamily="-106" charset="0"/>
              </a:rPr>
              <a:t>SoLID</a:t>
            </a:r>
            <a:r>
              <a:rPr lang="en-US" sz="1800" dirty="0">
                <a:latin typeface="Comic Sans MS" pitchFamily="-106" charset="0"/>
              </a:rPr>
              <a:t> needs.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162800" cy="639762"/>
          </a:xfrm>
        </p:spPr>
        <p:txBody>
          <a:bodyPr/>
          <a:lstStyle/>
          <a:p>
            <a:r>
              <a:rPr lang="en-US" dirty="0" smtClean="0"/>
              <a:t>PVDIS GEM configuration</a:t>
            </a:r>
            <a:endParaRPr lang="en-US" dirty="0"/>
          </a:p>
        </p:txBody>
      </p:sp>
      <p:pic>
        <p:nvPicPr>
          <p:cNvPr id="4" name="Picture 3" descr="PVDIS detail assembly 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800" y="838200"/>
            <a:ext cx="10378753" cy="5791200"/>
          </a:xfrm>
          <a:prstGeom prst="rect">
            <a:avLst/>
          </a:prstGeom>
        </p:spPr>
      </p:pic>
      <p:pic>
        <p:nvPicPr>
          <p:cNvPr id="5" name="Picture 4" descr="PVDIS detail assembly iso detail top fro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85800"/>
            <a:ext cx="4953000" cy="2763705"/>
          </a:xfrm>
          <a:prstGeom prst="rect">
            <a:avLst/>
          </a:prstGeom>
        </p:spPr>
      </p:pic>
      <p:pic>
        <p:nvPicPr>
          <p:cNvPr id="6" name="Picture 5" descr="PVDIS detail assembly iso detail bt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733800"/>
            <a:ext cx="6007100" cy="335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Six locations instrumented with GEM: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PVDIS GEM modules can be re-arranged to make all chamber layers for SIDIS. – </a:t>
            </a:r>
            <a:r>
              <a:rPr lang="en-US" sz="2000">
                <a:solidFill>
                  <a:srgbClr val="008000"/>
                </a:solidFill>
                <a:latin typeface="Comic Sans MS" pitchFamily="-106" charset="0"/>
              </a:rPr>
              <a:t>move the PVDIS modules closer to the axis so that they are next to each other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More than enough electronic channels from PVDIS setup.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The two configurations will work well with no need for new GEM or electronics fabrication. 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SIDIS GEM configuration</a:t>
            </a:r>
          </a:p>
        </p:txBody>
      </p:sp>
      <p:graphicFrame>
        <p:nvGraphicFramePr>
          <p:cNvPr id="8" name="Group 176"/>
          <p:cNvGraphicFramePr>
            <a:graphicFrameLocks noGrp="1"/>
          </p:cNvGraphicFramePr>
          <p:nvPr/>
        </p:nvGraphicFramePr>
        <p:xfrm>
          <a:off x="304800" y="2362200"/>
          <a:ext cx="5334000" cy="3159125"/>
        </p:xfrm>
        <a:graphic>
          <a:graphicData uri="http://schemas.openxmlformats.org/drawingml/2006/table">
            <a:tbl>
              <a:tblPr/>
              <a:tblGrid>
                <a:gridCol w="703263"/>
                <a:gridCol w="822325"/>
                <a:gridCol w="877887"/>
                <a:gridCol w="876300"/>
                <a:gridCol w="874713"/>
                <a:gridCol w="1179512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Plane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Z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Activearea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24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33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26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161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114800"/>
            <a:ext cx="14271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0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82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PVDIS</a:t>
            </a:r>
          </a:p>
        </p:txBody>
      </p:sp>
      <p:sp>
        <p:nvSpPr>
          <p:cNvPr id="27721" name="TextBox 9"/>
          <p:cNvSpPr txBox="1">
            <a:spLocks noChangeArrowheads="1"/>
          </p:cNvSpPr>
          <p:nvPr/>
        </p:nvSpPr>
        <p:spPr bwMode="auto">
          <a:xfrm>
            <a:off x="8316913" y="3657600"/>
            <a:ext cx="84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0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pitchFamily="-112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28112</TotalTime>
  <Words>1842</Words>
  <Application>Microsoft Macintosh PowerPoint</Application>
  <PresentationFormat>On-screen Show (4:3)</PresentationFormat>
  <Paragraphs>302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Blank Presentation</vt:lpstr>
      <vt:lpstr>Beam</vt:lpstr>
      <vt:lpstr>Office Theme</vt:lpstr>
      <vt:lpstr>Title1</vt:lpstr>
      <vt:lpstr>2_Office Theme</vt:lpstr>
      <vt:lpstr>1_Title1</vt:lpstr>
      <vt:lpstr>Columns</vt:lpstr>
      <vt:lpstr>1_Studio</vt:lpstr>
      <vt:lpstr>1_Office Theme</vt:lpstr>
      <vt:lpstr>3_Office Theme</vt:lpstr>
      <vt:lpstr> GEM chambers for SoLID Nilanga Liyanage  University of Virginia    </vt:lpstr>
      <vt:lpstr>Tracking needs  for SoLID (PVDIS)</vt:lpstr>
      <vt:lpstr>GEM working principle</vt:lpstr>
      <vt:lpstr>GEM  Rate capability</vt:lpstr>
      <vt:lpstr>PowerPoint Presentation</vt:lpstr>
      <vt:lpstr>PowerPoint Presentation</vt:lpstr>
      <vt:lpstr>PowerPoint Presentation</vt:lpstr>
      <vt:lpstr>PVDIS GEM configuration</vt:lpstr>
      <vt:lpstr>PowerPoint Presentation</vt:lpstr>
      <vt:lpstr>PowerPoint Presentation</vt:lpstr>
      <vt:lpstr>PowerPoint Presentation</vt:lpstr>
      <vt:lpstr>PowerPoint Presentation</vt:lpstr>
      <vt:lpstr>Industrial Production of GEMs</vt:lpstr>
      <vt:lpstr>Large Area GEM prototype approaching SoLID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GEM chamber electronics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estimate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FGT</dc:title>
  <dc:creator>Kent Paschke</dc:creator>
  <cp:lastModifiedBy>Nilanga Liyanage</cp:lastModifiedBy>
  <cp:revision>121</cp:revision>
  <cp:lastPrinted>2011-09-30T17:00:57Z</cp:lastPrinted>
  <dcterms:created xsi:type="dcterms:W3CDTF">2012-06-13T13:23:39Z</dcterms:created>
  <dcterms:modified xsi:type="dcterms:W3CDTF">2014-11-06T19:10:22Z</dcterms:modified>
</cp:coreProperties>
</file>