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649" r:id="rId2"/>
  </p:sldMasterIdLst>
  <p:notesMasterIdLst>
    <p:notesMasterId r:id="rId27"/>
  </p:notesMasterIdLst>
  <p:sldIdLst>
    <p:sldId id="256" r:id="rId3"/>
    <p:sldId id="331" r:id="rId4"/>
    <p:sldId id="332" r:id="rId5"/>
    <p:sldId id="333" r:id="rId6"/>
    <p:sldId id="334" r:id="rId7"/>
    <p:sldId id="335" r:id="rId8"/>
    <p:sldId id="336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50" r:id="rId20"/>
    <p:sldId id="351" r:id="rId21"/>
    <p:sldId id="348" r:id="rId22"/>
    <p:sldId id="319" r:id="rId23"/>
    <p:sldId id="352" r:id="rId24"/>
    <p:sldId id="281" r:id="rId25"/>
    <p:sldId id="304" r:id="rId2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530" y="-3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宋体" charset="-122"/>
              </a:defRPr>
            </a:lvl1pPr>
          </a:lstStyle>
          <a:p>
            <a:pPr>
              <a:defRPr/>
            </a:pPr>
            <a:fld id="{20FCBD78-D6AF-4428-A827-BC7A2E794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D30EB-7D30-4E11-ABFF-4EC64BD9DC47}" type="slidenum">
              <a:rPr lang="en-US" altLang="zh-CN" smtClean="0">
                <a:latin typeface="Calibri" pitchFamily="34" charset="0"/>
                <a:ea typeface="宋体" pitchFamily="2" charset="-122"/>
              </a:rPr>
              <a:pPr/>
              <a:t>1</a:t>
            </a:fld>
            <a:endParaRPr lang="en-US" altLang="zh-CN" smtClean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zh-CN" altLang="zh-CN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C04DE-52DA-4A5F-9E5A-3086241B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7D6C3-626B-41FB-8D23-F39399CBE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A2B9-6B20-4A7A-923C-BB3B433C8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F3E2-0362-4030-8488-21B7CF0D2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FF4C3-6B8B-4587-A0DC-EFAD44C74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9444B-665B-4EE1-99B2-B3276D53A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348E-3E5F-4E00-99C0-653977FA5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2243868" cy="428604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3071802" y="6429396"/>
            <a:ext cx="2767274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dirty="0" err="1" smtClean="0">
                <a:solidFill>
                  <a:srgbClr val="0070C0"/>
                </a:solidFill>
                <a:latin typeface="Calibri" pitchFamily="32" charset="0"/>
                <a:ea typeface="宋体" charset="-122"/>
              </a:rPr>
              <a:t>SoLID</a:t>
            </a:r>
            <a:r>
              <a:rPr lang="en-US" sz="1200" dirty="0" smtClean="0">
                <a:solidFill>
                  <a:srgbClr val="0070C0"/>
                </a:solidFill>
                <a:latin typeface="Calibri" pitchFamily="32" charset="0"/>
                <a:ea typeface="宋体" charset="-122"/>
              </a:rPr>
              <a:t> collaboration meeting, 2014.11.7-7</a:t>
            </a:r>
            <a:endParaRPr lang="en-US" sz="1200" dirty="0">
              <a:solidFill>
                <a:srgbClr val="0070C0"/>
              </a:solidFill>
              <a:latin typeface="Calibri" pitchFamily="32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155F-7128-4F23-A823-8868545C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DE6F-A3C1-44C6-B2AB-E21B2CC83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6CC-AA1D-4720-87F1-78D277E2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CADC-898C-4A52-8C9D-40CBF4AD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714375" y="1071563"/>
            <a:ext cx="7500938" cy="1587"/>
          </a:xfrm>
          <a:prstGeom prst="line">
            <a:avLst/>
          </a:prstGeom>
          <a:noFill/>
          <a:ln w="255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114300"/>
            <a:ext cx="92868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6525" y="6429375"/>
            <a:ext cx="240665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70C0"/>
                </a:solidFill>
                <a:latin typeface="Calibri" pitchFamily="32" charset="0"/>
                <a:ea typeface="宋体" charset="-122"/>
              </a:rPr>
              <a:t>Wang Yi, Tsinghua University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0" y="6429375"/>
            <a:ext cx="374658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dirty="0" smtClean="0">
                <a:solidFill>
                  <a:srgbClr val="0070C0"/>
                </a:solidFill>
                <a:latin typeface="Calibri" pitchFamily="32" charset="0"/>
                <a:ea typeface="宋体" charset="-122"/>
              </a:rPr>
              <a:t>AIDA,</a:t>
            </a:r>
            <a:r>
              <a:rPr lang="en-US" sz="1200" baseline="0" dirty="0" smtClean="0">
                <a:solidFill>
                  <a:srgbClr val="0070C0"/>
                </a:solidFill>
                <a:latin typeface="Calibri" pitchFamily="32" charset="0"/>
                <a:ea typeface="宋体" charset="-122"/>
              </a:rPr>
              <a:t> 24-25 March 2014 Vienna University of Technology</a:t>
            </a:r>
            <a:endParaRPr lang="en-US" sz="1200" dirty="0">
              <a:solidFill>
                <a:srgbClr val="0070C0"/>
              </a:solidFill>
              <a:latin typeface="Calibri" pitchFamily="32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714375" y="1071563"/>
            <a:ext cx="7500938" cy="1587"/>
          </a:xfrm>
          <a:prstGeom prst="line">
            <a:avLst/>
          </a:prstGeom>
          <a:noFill/>
          <a:ln w="25560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77200" y="114300"/>
            <a:ext cx="92868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6525" y="6429375"/>
            <a:ext cx="240665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70C0"/>
                </a:solidFill>
                <a:latin typeface="Calibri" pitchFamily="32" charset="0"/>
                <a:ea typeface="宋体" charset="-122"/>
              </a:rPr>
              <a:t>Wang Yi, Tsinghua University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857500" y="3000375"/>
            <a:ext cx="36623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5278BDB3-D970-4EA4-8439-C0C5469EF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Calibri" pitchFamily="32" charset="0"/>
          <a:ea typeface="宋体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em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00125" y="1500188"/>
            <a:ext cx="7286625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4000" b="1" dirty="0" smtClean="0">
                <a:solidFill>
                  <a:srgbClr val="FF0000"/>
                </a:solidFill>
                <a:latin typeface="Calibri" pitchFamily="34" charset="0"/>
              </a:rPr>
              <a:t>Status of MRPC-TOF</a:t>
            </a:r>
            <a:endParaRPr lang="en-US" altLang="zh-CN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15313" y="6356350"/>
            <a:ext cx="4714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5EC579-DB52-4504-912A-F23C313EA58A}" type="slidenum">
              <a:rPr lang="en-US" altLang="zh-CN" sz="1400">
                <a:solidFill>
                  <a:srgbClr val="000000"/>
                </a:solidFill>
                <a:latin typeface="Calibri" pitchFamily="34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US" altLang="zh-CN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625725" y="3571875"/>
            <a:ext cx="416163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rgbClr val="17375E"/>
                </a:solidFill>
              </a:rPr>
              <a:t>                        Wang Yi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dirty="0">
              <a:solidFill>
                <a:srgbClr val="17375E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rgbClr val="17375E"/>
                </a:solidFill>
              </a:rPr>
              <a:t>   Department of Engineering Physics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rgbClr val="17375E"/>
                </a:solidFill>
              </a:rPr>
              <a:t>   </a:t>
            </a:r>
            <a:r>
              <a:rPr lang="en-US" altLang="zh-CN" dirty="0" err="1" smtClean="0">
                <a:solidFill>
                  <a:srgbClr val="17375E"/>
                </a:solidFill>
              </a:rPr>
              <a:t>Tsinghua</a:t>
            </a:r>
            <a:r>
              <a:rPr lang="en-US" altLang="zh-CN" dirty="0" smtClean="0">
                <a:solidFill>
                  <a:srgbClr val="17375E"/>
                </a:solidFill>
              </a:rPr>
              <a:t> University, Beijing, China</a:t>
            </a:r>
            <a:endParaRPr lang="en-US" altLang="zh-CN" dirty="0">
              <a:solidFill>
                <a:srgbClr val="17375E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dirty="0">
              <a:solidFill>
                <a:srgbClr val="17375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143108" y="214290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Beam test @ Hall A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灯片编号占位符 6"/>
          <p:cNvSpPr txBox="1">
            <a:spLocks/>
          </p:cNvSpPr>
          <p:nvPr/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86345" y="1214422"/>
            <a:ext cx="785818" cy="2500330"/>
          </a:xfrm>
          <a:prstGeom prst="rect">
            <a:avLst/>
          </a:prstGeom>
          <a:solidFill>
            <a:srgbClr val="7F7F7F">
              <a:alpha val="7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Shield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1928825" y="1928778"/>
            <a:ext cx="3786213" cy="18573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TextBox 16"/>
          <p:cNvSpPr txBox="1"/>
          <p:nvPr/>
        </p:nvSpPr>
        <p:spPr>
          <a:xfrm rot="1561742">
            <a:off x="142907" y="118564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High Energy </a:t>
            </a:r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e-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60965" y="1736141"/>
            <a:ext cx="256444" cy="148076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1166" y="2219612"/>
            <a:ext cx="44274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43667" y="2000240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43667" y="2603513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14796" y="2229728"/>
            <a:ext cx="45801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40136" y="2010356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40136" y="2613629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04520" y="2284571"/>
            <a:ext cx="205155" cy="219372"/>
          </a:xfrm>
          <a:prstGeom prst="ellipse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90888" y="2284571"/>
            <a:ext cx="39662" cy="21937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6350">
                <a:solidFill>
                  <a:sysClr val="windowText" lastClr="000000"/>
                </a:solidFill>
                <a:prstDash val="sysDash"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TextBox 72"/>
          <p:cNvSpPr txBox="1"/>
          <p:nvPr/>
        </p:nvSpPr>
        <p:spPr>
          <a:xfrm>
            <a:off x="5929353" y="3214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Top View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429287" y="2389704"/>
            <a:ext cx="2714644" cy="15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173"/>
          <p:cNvSpPr txBox="1"/>
          <p:nvPr/>
        </p:nvSpPr>
        <p:spPr>
          <a:xfrm>
            <a:off x="5987969" y="170437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PMT1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1" name="TextBox 174"/>
          <p:cNvSpPr txBox="1"/>
          <p:nvPr/>
        </p:nvSpPr>
        <p:spPr>
          <a:xfrm>
            <a:off x="5987969" y="277594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PMT2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2" name="TextBox 175"/>
          <p:cNvSpPr txBox="1"/>
          <p:nvPr/>
        </p:nvSpPr>
        <p:spPr>
          <a:xfrm>
            <a:off x="7000923" y="1723241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PMT3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3" name="TextBox 176"/>
          <p:cNvSpPr txBox="1"/>
          <p:nvPr/>
        </p:nvSpPr>
        <p:spPr>
          <a:xfrm>
            <a:off x="7000923" y="278605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PMT4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4" name="TextBox 177"/>
          <p:cNvSpPr txBox="1"/>
          <p:nvPr/>
        </p:nvSpPr>
        <p:spPr>
          <a:xfrm>
            <a:off x="6286543" y="2500306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PMT0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5" name="圆柱形 54"/>
          <p:cNvSpPr/>
          <p:nvPr/>
        </p:nvSpPr>
        <p:spPr>
          <a:xfrm rot="6908072">
            <a:off x="2089017" y="1814704"/>
            <a:ext cx="627858" cy="721460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43140" y="24288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rot="10800000">
            <a:off x="0" y="1000108"/>
            <a:ext cx="2071702" cy="1000108"/>
          </a:xfrm>
          <a:prstGeom prst="line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8" name="图片 57" descr="F:\工作\JLab\文章和报告\Jlab文章经过修改并修正的图表\1. System of T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86190"/>
            <a:ext cx="5143500" cy="25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 descr="C:\Users\Fan\Desktop\P1000430.jpg"/>
          <p:cNvPicPr>
            <a:picLocks noChangeAspect="1" noChangeArrowheads="1"/>
          </p:cNvPicPr>
          <p:nvPr/>
        </p:nvPicPr>
        <p:blipFill>
          <a:blip r:embed="rId3" cstate="print"/>
          <a:srcRect l="1501" t="11333"/>
          <a:stretch>
            <a:fillRect/>
          </a:stretch>
        </p:blipFill>
        <p:spPr bwMode="auto">
          <a:xfrm>
            <a:off x="285720" y="3643314"/>
            <a:ext cx="3597686" cy="242889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85786" y="6286520"/>
            <a:ext cx="8303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Target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1" name="直接箭头连接符 60"/>
          <p:cNvCxnSpPr>
            <a:stCxn id="60" idx="0"/>
          </p:cNvCxnSpPr>
          <p:nvPr/>
        </p:nvCxnSpPr>
        <p:spPr>
          <a:xfrm rot="5400000" flipH="1" flipV="1">
            <a:off x="386152" y="5458258"/>
            <a:ext cx="1643074" cy="1345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28926" y="6286520"/>
            <a:ext cx="1170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Test setup</a:t>
            </a:r>
            <a:endParaRPr lang="zh-CN" altLang="en-US" b="1" dirty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 flipH="1" flipV="1">
            <a:off x="3321835" y="5822173"/>
            <a:ext cx="642942" cy="28575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43504" y="6143644"/>
            <a:ext cx="3143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diagram of DAQ system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85918" y="142852"/>
            <a:ext cx="60722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 : Calibration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2214554"/>
            <a:ext cx="5357818" cy="464344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/>
          <a:srcRect t="1788"/>
          <a:stretch>
            <a:fillRect/>
          </a:stretch>
        </p:blipFill>
        <p:spPr bwMode="auto">
          <a:xfrm>
            <a:off x="214282" y="2500306"/>
            <a:ext cx="2444877" cy="39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灯片编号占位符 4"/>
          <p:cNvSpPr txBox="1">
            <a:spLocks/>
          </p:cNvSpPr>
          <p:nvPr/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1000108"/>
            <a:ext cx="167065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Example: r175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Operated on May 13</a:t>
            </a:r>
            <a:r>
              <a:rPr lang="en-US" altLang="zh-CN" sz="1200" b="1" baseline="30000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th</a:t>
            </a:r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</a:p>
          <a:p>
            <a:endParaRPr lang="en-US" altLang="zh-CN" sz="1200" b="1" dirty="0" smtClean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High Voltage: ±6800V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Condition: 10m from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	target, shielded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596" y="6357958"/>
            <a:ext cx="210987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PMT before calibration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 t="957" b="391"/>
          <a:stretch>
            <a:fillRect/>
          </a:stretch>
        </p:blipFill>
        <p:spPr bwMode="auto">
          <a:xfrm>
            <a:off x="2643174" y="2500306"/>
            <a:ext cx="2510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857488" y="6357958"/>
            <a:ext cx="222208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MRPC before calibration</a:t>
            </a:r>
          </a:p>
        </p:txBody>
      </p:sp>
      <p:pic>
        <p:nvPicPr>
          <p:cNvPr id="25" name="Picture 5" descr="E:\Users\fanxm\Desktop\Calibration\ChargeCut2-1678 48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357298"/>
            <a:ext cx="3323689" cy="2292355"/>
          </a:xfrm>
          <a:prstGeom prst="rect">
            <a:avLst/>
          </a:prstGeom>
          <a:noFill/>
        </p:spPr>
      </p:pic>
      <p:pic>
        <p:nvPicPr>
          <p:cNvPr id="26" name="Picture 6" descr="E:\Users\fanxm\Desktop\Calibration\PositionCu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4"/>
            <a:ext cx="3292499" cy="2270842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6000760" y="6357958"/>
            <a:ext cx="228601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C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alibration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method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72132" y="1000108"/>
            <a:ext cx="17393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Charge Cut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：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σ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43570" y="3643314"/>
            <a:ext cx="18359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Position Cut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：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σ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009724" y="428604"/>
            <a:ext cx="7134276" cy="5929354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4857760"/>
            <a:ext cx="2714612" cy="200024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 b="1688"/>
          <a:stretch>
            <a:fillRect/>
          </a:stretch>
        </p:blipFill>
        <p:spPr bwMode="auto">
          <a:xfrm>
            <a:off x="5572132" y="500042"/>
            <a:ext cx="33329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 r="3746" b="1198"/>
          <a:stretch>
            <a:fillRect/>
          </a:stretch>
        </p:blipFill>
        <p:spPr bwMode="auto">
          <a:xfrm>
            <a:off x="2357422" y="500042"/>
            <a:ext cx="32861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灯片编号占位符 4"/>
          <p:cNvSpPr txBox="1">
            <a:spLocks/>
          </p:cNvSpPr>
          <p:nvPr/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1802" y="5857892"/>
            <a:ext cx="149432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Calibration of PMT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57950" y="5857892"/>
            <a:ext cx="1612942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Calibration of MRPC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0232" y="-24"/>
            <a:ext cx="60007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Results: Calibration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5794"/>
            <a:ext cx="1670650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Example: r175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Operated on May 13</a:t>
            </a:r>
            <a:r>
              <a:rPr lang="en-US" altLang="zh-CN" sz="1200" b="1" baseline="30000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th</a:t>
            </a:r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</a:t>
            </a:r>
          </a:p>
          <a:p>
            <a:endParaRPr lang="en-US" altLang="zh-CN" sz="1200" b="1" dirty="0" smtClean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High Voltage: ±6800V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Condition: 10m from</a:t>
            </a: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	target, shielded</a:t>
            </a:r>
          </a:p>
          <a:p>
            <a:endParaRPr lang="en-US" altLang="zh-CN" sz="1200" b="1" dirty="0" smtClean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r>
              <a:rPr lang="en-US" altLang="zh-CN" sz="12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76ps</a:t>
            </a:r>
          </a:p>
        </p:txBody>
      </p:sp>
      <p:sp>
        <p:nvSpPr>
          <p:cNvPr id="27" name="矩形 26"/>
          <p:cNvSpPr/>
          <p:nvPr/>
        </p:nvSpPr>
        <p:spPr>
          <a:xfrm>
            <a:off x="142844" y="5000636"/>
            <a:ext cx="2283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σ</a:t>
            </a:r>
            <a:r>
              <a:rPr kumimoji="0" lang="en-US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PMT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2.937(102.8ps)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2844" y="5429264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σ</a:t>
            </a:r>
            <a:r>
              <a:rPr kumimoji="0" lang="en-US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-MRPC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3.646(127.6ps)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2844" y="5857892"/>
            <a:ext cx="2132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σ</a:t>
            </a:r>
            <a:r>
              <a:rPr kumimoji="0" lang="en-US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-MRPC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2.16(75.6ps)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14282" y="5429264"/>
            <a:ext cx="6500858" cy="1285883"/>
            <a:chOff x="214282" y="5429264"/>
            <a:chExt cx="6500858" cy="1285883"/>
          </a:xfrm>
        </p:grpSpPr>
        <p:sp>
          <p:nvSpPr>
            <p:cNvPr id="31" name="内容占位符 2"/>
            <p:cNvSpPr txBox="1">
              <a:spLocks/>
            </p:cNvSpPr>
            <p:nvPr/>
          </p:nvSpPr>
          <p:spPr>
            <a:xfrm>
              <a:off x="214282" y="6357958"/>
              <a:ext cx="6500858" cy="357189"/>
            </a:xfrm>
            <a:prstGeom prst="rect">
              <a:avLst/>
            </a:prstGeom>
            <a:solidFill>
              <a:srgbClr val="FFC000"/>
            </a:solidFill>
          </p:spPr>
          <p:txBody>
            <a:bodyPr/>
            <a:lstStyle/>
            <a:p>
              <a:pPr marL="342900" marR="0" lvl="0" indent="-34290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</a:rPr>
                <a:t>In this test, T</a:t>
              </a:r>
              <a:r>
                <a:rPr kumimoji="0" lang="en-US" altLang="zh-CN" sz="18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</a:rPr>
                <a:t>0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</a:rPr>
                <a:t> is about </a:t>
              </a: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</a:rPr>
                <a:t>100ps</a:t>
              </a: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宋体"/>
                </a:rPr>
                <a:t>, the time resolution is deteriorated.   </a:t>
              </a:r>
            </a:p>
          </p:txBody>
        </p:sp>
        <p:cxnSp>
          <p:nvCxnSpPr>
            <p:cNvPr id="32" name="直接箭头连接符 31"/>
            <p:cNvCxnSpPr/>
            <p:nvPr/>
          </p:nvCxnSpPr>
          <p:spPr>
            <a:xfrm rot="16200000" flipV="1">
              <a:off x="1750199" y="5679297"/>
              <a:ext cx="1000132" cy="50006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0232" y="214290"/>
            <a:ext cx="60722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 : HV Scan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灯片编号占位符 4"/>
          <p:cNvSpPr txBox="1">
            <a:spLocks/>
          </p:cNvSpPr>
          <p:nvPr/>
        </p:nvSpPr>
        <p:spPr>
          <a:xfrm>
            <a:off x="6715140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12" name="Picture 2" descr="C:\Users\Fan\Desktop\Volt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500174"/>
            <a:ext cx="6470899" cy="4572031"/>
          </a:xfrm>
          <a:prstGeom prst="rect">
            <a:avLst/>
          </a:prstGeom>
          <a:noFill/>
        </p:spPr>
      </p:pic>
      <p:cxnSp>
        <p:nvCxnSpPr>
          <p:cNvPr id="13" name="直接连接符 12"/>
          <p:cNvCxnSpPr/>
          <p:nvPr/>
        </p:nvCxnSpPr>
        <p:spPr>
          <a:xfrm>
            <a:off x="5000628" y="5000636"/>
            <a:ext cx="1571636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00826" y="4857760"/>
            <a:ext cx="244650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Time Resolution: ~75ps</a:t>
            </a:r>
            <a:endParaRPr lang="zh-CN" altLang="en-US" sz="14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786314" y="2714620"/>
            <a:ext cx="1857388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72264" y="2571744"/>
            <a:ext cx="176202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Efficiency: &gt;95%</a:t>
            </a:r>
            <a:endParaRPr lang="zh-CN" altLang="en-US" sz="14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3108" y="214290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Results: Rate Scan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4" descr="C:\Users\Fan\Desktop\Graph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" y="1428736"/>
            <a:ext cx="6500201" cy="45927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500175"/>
            <a:ext cx="158408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Voltage: 6800V</a:t>
            </a:r>
            <a:endParaRPr lang="zh-CN" altLang="en-US" sz="14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72000" y="3714753"/>
            <a:ext cx="2000264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72264" y="350043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Flux:11kHz/cm²</a:t>
            </a:r>
          </a:p>
          <a:p>
            <a:endParaRPr lang="en-US" altLang="zh-CN" sz="1400" b="1" dirty="0" smtClean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78ps</a:t>
            </a:r>
            <a:endParaRPr lang="zh-CN" altLang="en-US" sz="1400" b="1" dirty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 flipH="1" flipV="1">
            <a:off x="3608381" y="3678240"/>
            <a:ext cx="3214710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5214942" y="4786323"/>
            <a:ext cx="1357322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572264" y="457200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Flux:16kHz/cm²</a:t>
            </a:r>
          </a:p>
          <a:p>
            <a:endParaRPr lang="en-US" altLang="zh-CN" sz="1400" b="1" dirty="0" smtClean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82ps</a:t>
            </a:r>
            <a:endParaRPr lang="zh-CN" altLang="en-US" sz="1400" b="1" dirty="0">
              <a:solidFill>
                <a:schemeClr val="tx1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工作\JLab\文章和报告\Jlab文章经过修改并修正的图表\3. Flux - Tim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36790"/>
            <a:ext cx="4286248" cy="3021210"/>
          </a:xfrm>
          <a:prstGeom prst="rect">
            <a:avLst/>
          </a:prstGeom>
          <a:noFill/>
        </p:spPr>
      </p:pic>
      <p:pic>
        <p:nvPicPr>
          <p:cNvPr id="18" name="Picture 1" descr="F:\工作\JLab\文章和报告\Jlab文章经过修改并修正的图表\3. Flux - Tim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6429420" cy="272912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000232" y="214290"/>
            <a:ext cx="607223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Results:</a:t>
            </a:r>
            <a:r>
              <a:rPr kumimoji="0" lang="en-US" altLang="zh-CN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Flux vs. Time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灯片编号占位符 4"/>
          <p:cNvSpPr txBox="1">
            <a:spLocks/>
          </p:cNvSpPr>
          <p:nvPr/>
        </p:nvSpPr>
        <p:spPr>
          <a:xfrm>
            <a:off x="685801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928670"/>
            <a:ext cx="386516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Run188, 6800V (5m to target, shielded)</a:t>
            </a:r>
            <a:endParaRPr lang="zh-CN" altLang="en-US" sz="14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3857628"/>
            <a:ext cx="425308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Run193, 6800V (5m to target, not shielded)</a:t>
            </a:r>
            <a:endParaRPr lang="zh-CN" altLang="en-US" sz="1400" b="1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00166" y="1285860"/>
            <a:ext cx="4365851" cy="1655216"/>
            <a:chOff x="1500166" y="1000108"/>
            <a:chExt cx="4365851" cy="1655216"/>
          </a:xfrm>
        </p:grpSpPr>
        <p:sp>
          <p:nvSpPr>
            <p:cNvPr id="24" name="TextBox 23"/>
            <p:cNvSpPr txBox="1"/>
            <p:nvPr/>
          </p:nvSpPr>
          <p:spPr>
            <a:xfrm>
              <a:off x="2143108" y="2285992"/>
              <a:ext cx="1283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2.5kHz/cm²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00166" y="1714488"/>
              <a:ext cx="1105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6kHz/cm²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3438" y="1000108"/>
              <a:ext cx="122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12kHz/cm²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71538" y="4429132"/>
            <a:ext cx="3598851" cy="583646"/>
            <a:chOff x="1071538" y="4143380"/>
            <a:chExt cx="3598851" cy="583646"/>
          </a:xfrm>
        </p:grpSpPr>
        <p:sp>
          <p:nvSpPr>
            <p:cNvPr id="28" name="TextBox 27"/>
            <p:cNvSpPr txBox="1"/>
            <p:nvPr/>
          </p:nvSpPr>
          <p:spPr>
            <a:xfrm>
              <a:off x="3143240" y="4357694"/>
              <a:ext cx="152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14-15kHz/cm²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71538" y="4143380"/>
              <a:ext cx="152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16-18kHz/cm²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内容占位符 1"/>
          <p:cNvSpPr txBox="1">
            <a:spLocks/>
          </p:cNvSpPr>
          <p:nvPr/>
        </p:nvSpPr>
        <p:spPr>
          <a:xfrm>
            <a:off x="4857752" y="3929066"/>
            <a:ext cx="4143404" cy="20002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0" rIns="91440" bIns="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During a run, flux is not on a stable level, which from less than  3kHz/cm² to 16kHz/cm².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We can observe the performance by selecting data from different flux.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000860" y="3143248"/>
            <a:ext cx="2000296" cy="64294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lIns="0" tIns="0" rIns="0" bIns="0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Charge spectrum at   different rate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00042"/>
            <a:ext cx="3000364" cy="371477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noFill/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1670" y="0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Results: Charge Distribution</a:t>
            </a:r>
            <a:endParaRPr kumimoji="0" lang="en-US" altLang="zh-CN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6" name="Picture 3" descr="K:\Wavefo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44" y="747694"/>
            <a:ext cx="2754059" cy="1671119"/>
          </a:xfrm>
          <a:prstGeom prst="rect">
            <a:avLst/>
          </a:prstGeom>
          <a:noFill/>
        </p:spPr>
      </p:pic>
      <p:pic>
        <p:nvPicPr>
          <p:cNvPr id="27" name="Picture 4" descr="K:\R1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444" y="2533644"/>
            <a:ext cx="2774304" cy="1538602"/>
          </a:xfrm>
          <a:prstGeom prst="rect">
            <a:avLst/>
          </a:prstGeom>
          <a:noFill/>
        </p:spPr>
      </p:pic>
      <p:sp>
        <p:nvSpPr>
          <p:cNvPr id="28" name="左箭头 27"/>
          <p:cNvSpPr/>
          <p:nvPr/>
        </p:nvSpPr>
        <p:spPr>
          <a:xfrm rot="5400000" flipH="1">
            <a:off x="1339404" y="2311816"/>
            <a:ext cx="331171" cy="346199"/>
          </a:xfrm>
          <a:prstGeom prst="leftArrow">
            <a:avLst>
              <a:gd name="adj1" fmla="val 44074"/>
              <a:gd name="adj2" fmla="val 5000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3145" y="1306498"/>
            <a:ext cx="2143191" cy="894697"/>
            <a:chOff x="714348" y="1500174"/>
            <a:chExt cx="2653480" cy="997931"/>
          </a:xfrm>
        </p:grpSpPr>
        <p:grpSp>
          <p:nvGrpSpPr>
            <p:cNvPr id="30" name="组合 34"/>
            <p:cNvGrpSpPr/>
            <p:nvPr/>
          </p:nvGrpSpPr>
          <p:grpSpPr>
            <a:xfrm>
              <a:off x="714348" y="1928802"/>
              <a:ext cx="2653480" cy="569303"/>
              <a:chOff x="775512" y="1928802"/>
              <a:chExt cx="2653480" cy="569303"/>
            </a:xfrm>
          </p:grpSpPr>
          <p:grpSp>
            <p:nvGrpSpPr>
              <p:cNvPr id="32" name="组合 17"/>
              <p:cNvGrpSpPr/>
              <p:nvPr/>
            </p:nvGrpSpPr>
            <p:grpSpPr>
              <a:xfrm>
                <a:off x="775512" y="2221106"/>
                <a:ext cx="2653480" cy="276999"/>
                <a:chOff x="1132702" y="5929330"/>
                <a:chExt cx="2653480" cy="276999"/>
              </a:xfrm>
            </p:grpSpPr>
            <p:cxnSp>
              <p:nvCxnSpPr>
                <p:cNvPr id="35" name="直接连接符 8"/>
                <p:cNvCxnSpPr/>
                <p:nvPr/>
              </p:nvCxnSpPr>
              <p:spPr>
                <a:xfrm>
                  <a:off x="1132702" y="5983942"/>
                  <a:ext cx="2643206" cy="158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2819251" y="5929330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Gungsuh" pitchFamily="18" charset="-127"/>
                      <a:ea typeface="Gungsuh" pitchFamily="18" charset="-127"/>
                    </a:rPr>
                    <a:t>Base Line</a:t>
                  </a:r>
                  <a:endParaRPr kumimoji="0" lang="zh-CN" alt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ungsuh" pitchFamily="18" charset="-127"/>
                    <a:ea typeface="Gungsuh" pitchFamily="18" charset="-127"/>
                  </a:endParaRPr>
                </a:p>
              </p:txBody>
            </p:sp>
          </p:grpSp>
          <p:cxnSp>
            <p:nvCxnSpPr>
              <p:cNvPr id="33" name="直接连接符 32"/>
              <p:cNvCxnSpPr/>
              <p:nvPr/>
            </p:nvCxnSpPr>
            <p:spPr>
              <a:xfrm rot="5400000" flipH="1" flipV="1">
                <a:off x="1286602" y="2142366"/>
                <a:ext cx="427878" cy="75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 rot="5400000" flipH="1" flipV="1">
                <a:off x="1858106" y="2142366"/>
                <a:ext cx="427878" cy="75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285852" y="1500174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ungsuh" pitchFamily="18" charset="-127"/>
                  <a:ea typeface="Gungsuh" pitchFamily="18" charset="-127"/>
                </a:rPr>
                <a:t>Signal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37" name="灯片编号占位符 4"/>
          <p:cNvSpPr txBox="1">
            <a:spLocks/>
          </p:cNvSpPr>
          <p:nvPr/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8" name="内容占位符 1"/>
          <p:cNvSpPr txBox="1">
            <a:spLocks/>
          </p:cNvSpPr>
          <p:nvPr/>
        </p:nvSpPr>
        <p:spPr>
          <a:xfrm>
            <a:off x="0" y="4000504"/>
            <a:ext cx="4357686" cy="2571744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Significant reduction of charge distribution can be seen as the background rate increases.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The reduction of electrical field is caused mainly by both background irradiation and electron beams. 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Rate capability of the counter is higher than </a:t>
            </a:r>
            <a:r>
              <a:rPr lang="en-US" altLang="zh-CN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16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kHz/cm².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39" name="Picture 1" descr="F:\工作\JLab\文章和报告\Jlab电荷随计数率的变化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571480"/>
            <a:ext cx="2666556" cy="1500198"/>
          </a:xfrm>
          <a:prstGeom prst="rect">
            <a:avLst/>
          </a:prstGeom>
          <a:noFill/>
        </p:spPr>
      </p:pic>
      <p:pic>
        <p:nvPicPr>
          <p:cNvPr id="40" name="Picture 2" descr="F:\工作\JLab\文章和报告\Jlab电荷随计数率的变化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143116"/>
            <a:ext cx="2643206" cy="1487061"/>
          </a:xfrm>
          <a:prstGeom prst="rect">
            <a:avLst/>
          </a:prstGeom>
          <a:noFill/>
        </p:spPr>
      </p:pic>
      <p:pic>
        <p:nvPicPr>
          <p:cNvPr id="41" name="Picture 3" descr="F:\工作\JLab\文章和报告\Jlab电荷随计数率的变化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14753"/>
            <a:ext cx="2428892" cy="1366488"/>
          </a:xfrm>
          <a:prstGeom prst="rect">
            <a:avLst/>
          </a:prstGeom>
          <a:noFill/>
        </p:spPr>
      </p:pic>
      <p:pic>
        <p:nvPicPr>
          <p:cNvPr id="42" name="Picture 4" descr="F:\工作\JLab\文章和报告\Jlab电荷随计数率的变化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214950"/>
            <a:ext cx="2643206" cy="148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00232" y="214290"/>
            <a:ext cx="6072230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Calibri" pitchFamily="34" charset="0"/>
              </a:rPr>
              <a:t>TOF electronics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14480" y="1071546"/>
            <a:ext cx="5715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Fast preamplifier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Maxim3760 (RICE Univ.)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Ninos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(TOT)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(ALICE)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Padi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(TOT)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(GSI)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CAD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(TOT)(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Tsinghua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QDC (CAEN, 25fC/bin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TDC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HPTDC (ALICE, 25ps/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GET4    (GSI, 25ps/</a:t>
            </a:r>
            <a:r>
              <a:rPr kumimoji="0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FPGA TDC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(GSI and other)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DAQ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071538" y="214290"/>
            <a:ext cx="7143800" cy="7143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  <a:cs typeface="Arial" pitchFamily="34" charset="0"/>
              </a:rPr>
              <a:t>CAD: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  <a:cs typeface="Arial" pitchFamily="34" charset="0"/>
              </a:rPr>
              <a:t>Tsinghua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  <a:cs typeface="Arial" pitchFamily="34" charset="0"/>
              </a:rPr>
              <a:t> amplifier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/>
              <a:cs typeface="Arial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9029088"/>
              </p:ext>
            </p:extLst>
          </p:nvPr>
        </p:nvGraphicFramePr>
        <p:xfrm>
          <a:off x="142844" y="3929066"/>
          <a:ext cx="6786610" cy="2414016"/>
        </p:xfrm>
        <a:graphic>
          <a:graphicData uri="http://schemas.openxmlformats.org/drawingml/2006/table">
            <a:tbl>
              <a:tblPr firstRow="1" firstCol="1" bandRow="1"/>
              <a:tblGrid>
                <a:gridCol w="3393305"/>
                <a:gridCol w="3393305"/>
              </a:tblGrid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Supply Voltage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V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Technology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0.35μm CMOS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Chip Package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BGA package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Preamplifier Current Gain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Preamplifier Bandwidth 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&gt;100 MHz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Power Consumption 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&lt;10 </a:t>
                      </a:r>
                      <a:r>
                        <a:rPr lang="en-US" sz="1800" dirty="0" err="1">
                          <a:effectLst/>
                        </a:rPr>
                        <a:t>mW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dirty="0" err="1">
                          <a:effectLst/>
                        </a:rPr>
                        <a:t>ch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input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Single-end input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output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28829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Single-end CMOS logical output</a:t>
                      </a:r>
                      <a:endParaRPr lang="zh-CN" sz="18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图片 5" descr="PCB_x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643050"/>
            <a:ext cx="22193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643314"/>
            <a:ext cx="3019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on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142984"/>
            <a:ext cx="42386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2976" y="3500438"/>
            <a:ext cx="3143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Specifications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>
          <a:xfrm>
            <a:off x="8501090" y="6286520"/>
            <a:ext cx="469900" cy="363538"/>
          </a:xfrm>
        </p:spPr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00108"/>
            <a:ext cx="3429024" cy="237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信号发生器测试框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4572032" cy="127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4286280" cy="304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154722" cy="252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786182" y="6072206"/>
          <a:ext cx="3766731" cy="571504"/>
        </p:xfrm>
        <a:graphic>
          <a:graphicData uri="http://schemas.openxmlformats.org/presentationml/2006/ole">
            <p:oleObj spid="_x0000_s73731" name="Equation" r:id="rId7" imgW="1841400" imgH="279360" progId="Equation.3">
              <p:embed/>
            </p:oleObj>
          </a:graphicData>
        </a:graphic>
      </p:graphicFrame>
      <p:sp>
        <p:nvSpPr>
          <p:cNvPr id="12" name="标题 1"/>
          <p:cNvSpPr txBox="1">
            <a:spLocks/>
          </p:cNvSpPr>
          <p:nvPr/>
        </p:nvSpPr>
        <p:spPr>
          <a:xfrm>
            <a:off x="1071538" y="214290"/>
            <a:ext cx="7143800" cy="71435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  <a:cs typeface="Arial" pitchFamily="34" charset="0"/>
              </a:rPr>
              <a:t>Test with signal generator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/>
                <a:cs typeface="Arial" pitchFamily="34" charset="0"/>
              </a:rPr>
              <a:t> and 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宋体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57158" y="164305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Requirement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of TOF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Conceptual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design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Prototype design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Cosmic test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Beam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test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Progress on electronics</a:t>
            </a: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ASIC FEE</a:t>
            </a: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FPGA TDC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Production workshop</a:t>
            </a: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Conclusions</a:t>
            </a: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endParaRPr lang="en-US" altLang="zh-CN" sz="2000" dirty="0" smtClean="0">
              <a:solidFill>
                <a:sysClr val="windowText" lastClr="000000"/>
              </a:solidFill>
              <a:latin typeface="Calibri"/>
              <a:ea typeface="宋体"/>
            </a:endParaRPr>
          </a:p>
          <a:p>
            <a:pPr lvl="1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altLang="zh-CN" sz="2000" dirty="0" smtClean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528638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MRPC-TOF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67" y="1428736"/>
            <a:ext cx="5097633" cy="36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箭头连接符 10"/>
          <p:cNvCxnSpPr/>
          <p:nvPr/>
        </p:nvCxnSpPr>
        <p:spPr bwMode="auto">
          <a:xfrm rot="5400000" flipH="1" flipV="1">
            <a:off x="7857751" y="4786719"/>
            <a:ext cx="100092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灯片编号占位符 1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0232" y="214290"/>
            <a:ext cx="6072230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 err="1" smtClean="0">
                <a:solidFill>
                  <a:schemeClr val="tx1"/>
                </a:solidFill>
                <a:latin typeface="Calibri" pitchFamily="34" charset="0"/>
              </a:rPr>
              <a:t>Tsinghua</a:t>
            </a:r>
            <a:r>
              <a:rPr lang="en-US" altLang="zh-CN" sz="3200" b="1" dirty="0" smtClean="0">
                <a:solidFill>
                  <a:schemeClr val="tx1"/>
                </a:solidFill>
                <a:latin typeface="Calibri" pitchFamily="34" charset="0"/>
              </a:rPr>
              <a:t>-FPGA TDC</a:t>
            </a:r>
            <a:endParaRPr lang="en-US" altLang="zh-CN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0" y="928670"/>
            <a:ext cx="4955966" cy="5191248"/>
            <a:chOff x="0" y="991374"/>
            <a:chExt cx="4955966" cy="5191248"/>
          </a:xfrm>
        </p:grpSpPr>
        <p:pic>
          <p:nvPicPr>
            <p:cNvPr id="24" name="Picture 3" descr="C:\Users\AlexGong\Desktop\IMG_010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95" t="18595" r="8179" b="11571"/>
            <a:stretch/>
          </p:blipFill>
          <p:spPr bwMode="auto">
            <a:xfrm rot="16200000">
              <a:off x="712181" y="1938836"/>
              <a:ext cx="5031186" cy="34563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2579702" y="3748614"/>
              <a:ext cx="1440160" cy="1440160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 flipV="1">
              <a:off x="1403648" y="3667027"/>
              <a:ext cx="1176054" cy="647998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0276" y="3205362"/>
              <a:ext cx="1674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Cyclone-II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FPGA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EP2C35F484C6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0" y="1772816"/>
              <a:ext cx="16026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100M Ethernet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Readout with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TCP/IP support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939742" y="991374"/>
              <a:ext cx="1584176" cy="2675653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 flipV="1">
              <a:off x="1499581" y="2564904"/>
              <a:ext cx="1440165" cy="300419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31" name="矩形 30"/>
            <p:cNvSpPr/>
            <p:nvPr/>
          </p:nvSpPr>
          <p:spPr>
            <a:xfrm>
              <a:off x="3087454" y="5193933"/>
              <a:ext cx="1868512" cy="988689"/>
            </a:xfrm>
            <a:prstGeom prst="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756" y="4665647"/>
              <a:ext cx="16684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Socket for TCXO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(opt.)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 flipV="1">
              <a:off x="1117876" y="5023823"/>
              <a:ext cx="1969578" cy="576311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072066" y="1428736"/>
          <a:ext cx="3746530" cy="2640687"/>
        </p:xfrm>
        <a:graphic>
          <a:graphicData uri="http://schemas.openxmlformats.org/presentationml/2006/ole">
            <p:oleObj spid="_x0000_s72706" name="Graph" r:id="rId4" imgW="3510874" imgH="2484138" progId="Origin50.Graph">
              <p:embed/>
            </p:oleObj>
          </a:graphicData>
        </a:graphic>
      </p:graphicFrame>
      <p:sp>
        <p:nvSpPr>
          <p:cNvPr id="42" name="内容占位符 1"/>
          <p:cNvSpPr txBox="1">
            <a:spLocks/>
          </p:cNvSpPr>
          <p:nvPr/>
        </p:nvSpPr>
        <p:spPr>
          <a:xfrm>
            <a:off x="5143504" y="4572008"/>
            <a:ext cx="3786214" cy="7143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0" rIns="91440" bIns="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24 channels, 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E</a:t>
            </a:r>
            <a:r>
              <a:rPr kumimoji="0" lang="en-US" altLang="zh-CN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thernet</a:t>
            </a:r>
            <a:r>
              <a:rPr kumimoji="0" lang="en-US" altLang="zh-CN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readout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000" b="1" baseline="0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  Resolution</a:t>
            </a:r>
            <a:r>
              <a:rPr lang="en-US" altLang="zh-CN" sz="20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 ~30ps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灯片编号占位符 1"/>
          <p:cNvSpPr>
            <a:spLocks noGrp="1"/>
          </p:cNvSpPr>
          <p:nvPr>
            <p:ph type="sldNum" idx="10"/>
          </p:nvPr>
        </p:nvSpPr>
        <p:spPr>
          <a:xfrm>
            <a:off x="8215313" y="6356350"/>
            <a:ext cx="469900" cy="363538"/>
          </a:xfrm>
        </p:spPr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08427-1AB7-4994-AFF2-3853EA369EA2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RPC workshop: </a:t>
            </a:r>
            <a:r>
              <a:rPr lang="de-DE" altLang="zh-CN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http://www.nuctech.com/en/index.aspx</a:t>
            </a:r>
            <a:endParaRPr lang="de-DE" altLang="zh-CN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idx="10"/>
          </p:nvPr>
        </p:nvSpPr>
        <p:spPr>
          <a:xfrm>
            <a:off x="8674100" y="6357958"/>
            <a:ext cx="469900" cy="363538"/>
          </a:xfrm>
        </p:spPr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816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DSCN07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24844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:\工作\MRPC\测试系统照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786322"/>
            <a:ext cx="2928958" cy="168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5" descr="all pad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grayscl/>
            <a:lum bright="-84000" contrast="-100000"/>
          </a:blip>
          <a:srcRect/>
          <a:stretch>
            <a:fillRect/>
          </a:stretch>
        </p:blipFill>
        <p:spPr bwMode="auto">
          <a:xfrm>
            <a:off x="4929190" y="4643446"/>
            <a:ext cx="3055924" cy="2071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" descr="E:\Sam\Pictures\Photo\2012\01\IMG_22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142984"/>
            <a:ext cx="2601912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CP_08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000372"/>
            <a:ext cx="2500330" cy="170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00232" y="214290"/>
            <a:ext cx="6072230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tx1"/>
                </a:solidFill>
                <a:latin typeface="Calibri" pitchFamily="34" charset="0"/>
              </a:rPr>
              <a:t>MRPC mass production</a:t>
            </a:r>
            <a:endParaRPr lang="en-US" altLang="zh-CN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785813" y="357188"/>
            <a:ext cx="7358062" cy="58737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>
          <a:xfrm>
            <a:off x="8501090" y="6357958"/>
            <a:ext cx="469900" cy="363538"/>
          </a:xfrm>
        </p:spPr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357158" y="1214422"/>
            <a:ext cx="8401080" cy="428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  High rate MRPC will be used to construct TOF for </a:t>
            </a:r>
            <a:r>
              <a:rPr lang="en-US" altLang="zh-CN" sz="2400" b="1" dirty="0" err="1" smtClean="0">
                <a:solidFill>
                  <a:sysClr val="windowText" lastClr="000000"/>
                </a:solidFill>
                <a:latin typeface="Calibri"/>
                <a:ea typeface="宋体"/>
              </a:rPr>
              <a:t>SoLID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.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265113" marR="0" lvl="0" indent="-265113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A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prototype of 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high rate MRPC was developed. The test results show  that 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he time resolution can reach 70-80ps and the flux is up to 16kHz/cm².</a:t>
            </a:r>
          </a:p>
          <a:p>
            <a:pPr marL="180975" marR="0" lvl="0" indent="-18097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During beam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test, 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he MRPC module 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Calibri"/>
                <a:ea typeface="宋体"/>
              </a:rPr>
              <a:t>was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placed at high radiation region for 2 months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and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no significant performance deterioration was observed. This means that the module can withstand long time irradiation.</a:t>
            </a:r>
          </a:p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 Research on ASIC FEE and FPGA TDC goes smoothly.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2339752" y="2276872"/>
            <a:ext cx="4536504" cy="24430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</a:rPr>
              <a:t>Thank you!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</a:rPr>
              <a:t>  谢谢大家！</a:t>
            </a:r>
            <a:r>
              <a:rPr kumimoji="0" lang="en-US" altLang="zh-CN" sz="5400" b="1" i="0" u="none" strike="noStrike" kern="0" cap="none" spc="0" normalizeH="0" baseline="0" noProof="0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宋体" pitchFamily="2" charset="-122"/>
              </a:rPr>
              <a:t> </a:t>
            </a:r>
            <a:endParaRPr kumimoji="0" lang="zh-CN" altLang="en-US" sz="5400" b="1" i="0" u="none" strike="noStrike" kern="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:\工作\JLab\本底计数率\background_solid_CLEO_SIDIS_3he_rateall_mrpc.png"/>
          <p:cNvPicPr>
            <a:picLocks noChangeAspect="1" noChangeArrowheads="1"/>
          </p:cNvPicPr>
          <p:nvPr/>
        </p:nvPicPr>
        <p:blipFill>
          <a:blip r:embed="rId2"/>
          <a:srcRect l="1521" t="6341" r="4158"/>
          <a:stretch>
            <a:fillRect/>
          </a:stretch>
        </p:blipFill>
        <p:spPr bwMode="auto">
          <a:xfrm>
            <a:off x="214282" y="1357298"/>
            <a:ext cx="4286280" cy="4084831"/>
          </a:xfrm>
          <a:prstGeom prst="rect">
            <a:avLst/>
          </a:prstGeom>
          <a:noFill/>
        </p:spPr>
      </p:pic>
      <p:pic>
        <p:nvPicPr>
          <p:cNvPr id="71683" name="Picture 3" descr="F:\工作\JLab\本底计数率\background_solid_CLEO_SIDIS_3he_Eklog_mrp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971" y="1285860"/>
            <a:ext cx="4261747" cy="4090133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Backgrounds ( </a:t>
            </a:r>
            <a:r>
              <a:rPr lang="en-US" altLang="zh-CN" sz="3200" b="1" dirty="0" smtClean="0">
                <a:solidFill>
                  <a:sysClr val="windowText" lastClr="000000"/>
                </a:solidFill>
                <a:latin typeface="Calibri"/>
                <a:ea typeface="宋体"/>
                <a:cs typeface="+mj-cs"/>
              </a:rPr>
              <a:t>γ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,e</a:t>
            </a:r>
            <a:r>
              <a:rPr lang="en-US" altLang="zh-CN" sz="3200" b="1" dirty="0" smtClean="0">
                <a:solidFill>
                  <a:sysClr val="windowText" lastClr="000000"/>
                </a:solidFill>
                <a:latin typeface="Calibri"/>
                <a:ea typeface="宋体"/>
                <a:cs typeface="+mj-cs"/>
              </a:rPr>
              <a:t>, e</a:t>
            </a:r>
            <a:r>
              <a:rPr lang="en-US" altLang="zh-CN" sz="3200" b="1" baseline="30000" dirty="0" smtClean="0">
                <a:solidFill>
                  <a:sysClr val="windowText" lastClr="000000"/>
                </a:solidFill>
                <a:latin typeface="Calibri"/>
                <a:ea typeface="宋体"/>
                <a:cs typeface="+mj-cs"/>
              </a:rPr>
              <a:t>+</a:t>
            </a:r>
            <a:r>
              <a:rPr lang="en-US" altLang="zh-CN" sz="3200" b="1" dirty="0" smtClean="0">
                <a:solidFill>
                  <a:sysClr val="windowText" lastClr="000000"/>
                </a:solidFill>
                <a:latin typeface="Calibri"/>
                <a:ea typeface="宋体"/>
                <a:cs typeface="+mj-cs"/>
              </a:rPr>
              <a:t> and n)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8645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The rate in TOF area &lt;100kHz/cm</a:t>
            </a:r>
            <a:r>
              <a:rPr lang="en-US" altLang="zh-CN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535782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Simulated by </a:t>
            </a:r>
            <a:r>
              <a:rPr lang="en-US" altLang="zh-CN" dirty="0" err="1" smtClean="0">
                <a:solidFill>
                  <a:schemeClr val="tx1"/>
                </a:solidFill>
              </a:rPr>
              <a:t>Zhihong</a:t>
            </a:r>
            <a:r>
              <a:rPr lang="en-US" altLang="zh-CN" dirty="0" smtClean="0">
                <a:solidFill>
                  <a:schemeClr val="tx1"/>
                </a:solidFill>
              </a:rPr>
              <a:t> Ye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00034" y="214290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Main requirements for 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500034" y="1357298"/>
            <a:ext cx="8072494" cy="3429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MRPC is developed for the TOF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Requirements for TOF: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 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/k separation up to 2.5GeV/c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Time resolution &lt; 80ps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Rate capability &gt; 10kHz/cm²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57752" y="4429132"/>
            <a:ext cx="3714776" cy="1421928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/>
                </a:solidFill>
              </a:rPr>
              <a:t>   It can be seen from left panel that 180ps resolution is enough for the </a:t>
            </a:r>
            <a:r>
              <a:rPr lang="zh-CN" altLang="en-US" b="1" kern="0" dirty="0" smtClean="0">
                <a:solidFill>
                  <a:srgbClr val="000000"/>
                </a:solidFill>
                <a:sym typeface="Symbol"/>
              </a:rPr>
              <a:t> </a:t>
            </a:r>
            <a:r>
              <a:rPr lang="en-US" altLang="zh-CN" b="1" kern="0" dirty="0" smtClean="0">
                <a:solidFill>
                  <a:srgbClr val="000000"/>
                </a:solidFill>
                <a:sym typeface="Symbol"/>
              </a:rPr>
              <a:t>/k separation. So 80ps </a:t>
            </a:r>
            <a:r>
              <a:rPr lang="en-US" altLang="zh-CN" b="1" kern="0" dirty="0" smtClean="0">
                <a:solidFill>
                  <a:schemeClr val="tx1"/>
                </a:solidFill>
                <a:sym typeface="Symbol"/>
              </a:rPr>
              <a:t>is sufficient!</a:t>
            </a:r>
            <a:endParaRPr lang="en-US" altLang="zh-CN" b="1" kern="0" dirty="0" smtClean="0">
              <a:solidFill>
                <a:srgbClr val="000000"/>
              </a:solidFill>
              <a:sym typeface="Symbol"/>
            </a:endParaRPr>
          </a:p>
        </p:txBody>
      </p:sp>
      <p:pic>
        <p:nvPicPr>
          <p:cNvPr id="5" name="Picture 1" descr="F:\工作\JLab\文章和报告\PID L=9m.jpg"/>
          <p:cNvPicPr>
            <a:picLocks noChangeAspect="1" noChangeArrowheads="1"/>
          </p:cNvPicPr>
          <p:nvPr/>
        </p:nvPicPr>
        <p:blipFill>
          <a:blip r:embed="rId2" cstate="print"/>
          <a:srcRect l="8511" t="7675" r="11983" b="4745"/>
          <a:stretch>
            <a:fillRect/>
          </a:stretch>
        </p:blipFill>
        <p:spPr bwMode="auto">
          <a:xfrm>
            <a:off x="714348" y="3571876"/>
            <a:ext cx="3714776" cy="287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728" y="214290"/>
            <a:ext cx="66629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</a:rPr>
              <a:t>Conceptual design of SOLID-TOF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500034" y="1214422"/>
            <a:ext cx="8072494" cy="1143008"/>
          </a:xfrm>
          <a:prstGeom prst="rect">
            <a:avLst/>
          </a:prstGeom>
        </p:spPr>
        <p:txBody>
          <a:bodyPr/>
          <a:lstStyle/>
          <a:p>
            <a:pPr marR="0" lvl="0" algn="just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MRPC TOF wall we designed contain 150 MRPC modules in total, with 50 gas boxes and 3 counters in each box, covering the area of 10m².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9" descr="F:\工作\12GeV\JLa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29"/>
            <a:ext cx="2813649" cy="29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组合 62"/>
          <p:cNvGrpSpPr/>
          <p:nvPr/>
        </p:nvGrpSpPr>
        <p:grpSpPr>
          <a:xfrm>
            <a:off x="0" y="2714620"/>
            <a:ext cx="5272833" cy="2441033"/>
            <a:chOff x="-1285884" y="3786191"/>
            <a:chExt cx="5272833" cy="2441033"/>
          </a:xfrm>
        </p:grpSpPr>
        <p:grpSp>
          <p:nvGrpSpPr>
            <p:cNvPr id="64" name="组合 123"/>
            <p:cNvGrpSpPr/>
            <p:nvPr/>
          </p:nvGrpSpPr>
          <p:grpSpPr>
            <a:xfrm rot="16200000">
              <a:off x="357175" y="2928921"/>
              <a:ext cx="2000235" cy="3714776"/>
              <a:chOff x="4286248" y="2610122"/>
              <a:chExt cx="2000235" cy="3714776"/>
            </a:xfrm>
          </p:grpSpPr>
          <p:sp>
            <p:nvSpPr>
              <p:cNvPr id="77" name="梯形 76"/>
              <p:cNvSpPr/>
              <p:nvPr/>
            </p:nvSpPr>
            <p:spPr>
              <a:xfrm flipV="1">
                <a:off x="4286248" y="2610122"/>
                <a:ext cx="1643074" cy="3714776"/>
              </a:xfrm>
              <a:prstGeom prst="trapezoid">
                <a:avLst>
                  <a:gd name="adj" fmla="val 204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grpSp>
            <p:nvGrpSpPr>
              <p:cNvPr id="78" name="组合 113"/>
              <p:cNvGrpSpPr/>
              <p:nvPr/>
            </p:nvGrpSpPr>
            <p:grpSpPr>
              <a:xfrm>
                <a:off x="4429124" y="2681560"/>
                <a:ext cx="1357322" cy="3558252"/>
                <a:chOff x="1098834" y="2799706"/>
                <a:chExt cx="1357322" cy="3558252"/>
              </a:xfrm>
            </p:grpSpPr>
            <p:grpSp>
              <p:nvGrpSpPr>
                <p:cNvPr id="82" name="组合 86"/>
                <p:cNvGrpSpPr/>
                <p:nvPr/>
              </p:nvGrpSpPr>
              <p:grpSpPr>
                <a:xfrm rot="16200000">
                  <a:off x="1178695" y="5322107"/>
                  <a:ext cx="1214446" cy="857256"/>
                  <a:chOff x="1200981" y="4429134"/>
                  <a:chExt cx="1214446" cy="857256"/>
                </a:xfrm>
              </p:grpSpPr>
              <p:sp>
                <p:nvSpPr>
                  <p:cNvPr id="109" name="梯形 108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1" name="矩形 21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2" name="矩形 22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3" name="矩形 23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83" name="组合 87"/>
                <p:cNvGrpSpPr/>
                <p:nvPr/>
              </p:nvGrpSpPr>
              <p:grpSpPr>
                <a:xfrm rot="16200000">
                  <a:off x="1173470" y="4068744"/>
                  <a:ext cx="1214446" cy="1071570"/>
                  <a:chOff x="1200981" y="4429134"/>
                  <a:chExt cx="1214446" cy="857256"/>
                </a:xfrm>
              </p:grpSpPr>
              <p:sp>
                <p:nvSpPr>
                  <p:cNvPr id="97" name="梯形 96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84" name="组合 100"/>
                <p:cNvGrpSpPr/>
                <p:nvPr/>
              </p:nvGrpSpPr>
              <p:grpSpPr>
                <a:xfrm rot="16200000">
                  <a:off x="1170272" y="2728268"/>
                  <a:ext cx="1214446" cy="1357322"/>
                  <a:chOff x="1200981" y="4429134"/>
                  <a:chExt cx="1214446" cy="857256"/>
                </a:xfrm>
              </p:grpSpPr>
              <p:sp>
                <p:nvSpPr>
                  <p:cNvPr id="85" name="梯形 84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7" name="矩形 86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8" name="矩形 87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</p:grpSp>
          <p:sp>
            <p:nvSpPr>
              <p:cNvPr id="79" name="TextBox 78"/>
              <p:cNvSpPr txBox="1"/>
              <p:nvPr/>
            </p:nvSpPr>
            <p:spPr>
              <a:xfrm rot="5400000">
                <a:off x="5328494" y="556495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MRPC1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5400000">
                <a:off x="5462651" y="4421942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MRPC2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5400000">
                <a:off x="5605527" y="3350374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MRPC3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5" name="直接箭头连接符 64"/>
            <p:cNvCxnSpPr/>
            <p:nvPr/>
          </p:nvCxnSpPr>
          <p:spPr>
            <a:xfrm rot="5400000">
              <a:off x="3072596" y="5000636"/>
              <a:ext cx="570710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rot="5400000">
              <a:off x="-1393073" y="4964917"/>
              <a:ext cx="135732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>
              <a:off x="-428660" y="5929330"/>
              <a:ext cx="35719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 rot="5400000">
              <a:off x="2858282" y="5857098"/>
              <a:ext cx="57150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68"/>
            <p:cNvCxnSpPr/>
            <p:nvPr/>
          </p:nvCxnSpPr>
          <p:spPr>
            <a:xfrm rot="5400000">
              <a:off x="-536611" y="5964255"/>
              <a:ext cx="21431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>
              <a:off x="3214678" y="528638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>
              <a:off x="3214678" y="464185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71"/>
            <p:cNvCxnSpPr/>
            <p:nvPr/>
          </p:nvCxnSpPr>
          <p:spPr>
            <a:xfrm>
              <a:off x="-857288" y="4286256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箭头连接符 72"/>
            <p:cNvCxnSpPr/>
            <p:nvPr/>
          </p:nvCxnSpPr>
          <p:spPr>
            <a:xfrm>
              <a:off x="-857288" y="564357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000100" y="585789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</a:rPr>
                <a:t>100cm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86116" y="4786322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16cm</a:t>
              </a:r>
              <a:endParaRPr lang="zh-CN" alt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1285884" y="471488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28cm</a:t>
              </a:r>
              <a:endParaRPr lang="zh-CN" altLang="en-US" dirty="0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714744" y="3714751"/>
            <a:ext cx="4786346" cy="2214554"/>
            <a:chOff x="3714744" y="4643446"/>
            <a:chExt cx="4786346" cy="2214554"/>
          </a:xfrm>
        </p:grpSpPr>
        <p:sp>
          <p:nvSpPr>
            <p:cNvPr id="122" name="矩形 121"/>
            <p:cNvSpPr/>
            <p:nvPr/>
          </p:nvSpPr>
          <p:spPr>
            <a:xfrm>
              <a:off x="5000628" y="6211669"/>
              <a:ext cx="350046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chemeClr val="tx1"/>
                  </a:solidFill>
                </a:rPr>
                <a:t>The MRPC module we tested is the prototype of smallest one.</a:t>
              </a:r>
            </a:p>
          </p:txBody>
        </p:sp>
        <p:cxnSp>
          <p:nvCxnSpPr>
            <p:cNvPr id="123" name="直接箭头连接符 122"/>
            <p:cNvCxnSpPr/>
            <p:nvPr/>
          </p:nvCxnSpPr>
          <p:spPr>
            <a:xfrm rot="10800000">
              <a:off x="3714744" y="4643446"/>
              <a:ext cx="1362805" cy="15732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1428728" y="5286388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Total channel ~3600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5" name="灯片编号占位符 12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4414" y="214290"/>
            <a:ext cx="707091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chemeClr val="tx1"/>
                </a:solidFill>
              </a:rPr>
              <a:t>Tsinghua’s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activity in high rate TOF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084" r="50847" b="59207"/>
          <a:stretch>
            <a:fillRect/>
          </a:stretch>
        </p:blipFill>
        <p:spPr bwMode="auto">
          <a:xfrm>
            <a:off x="571472" y="1214422"/>
            <a:ext cx="3714776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6E99"/>
            </a:prstShdw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1428736"/>
            <a:ext cx="15568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32cm x 30cm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1" descr="resistiv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6793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:\Users\wjb\Desktop\glass stability.tif"/>
          <p:cNvPicPr>
            <a:picLocks noChangeAspect="1" noChangeArrowheads="1"/>
          </p:cNvPicPr>
          <p:nvPr/>
        </p:nvPicPr>
        <p:blipFill>
          <a:blip r:embed="rId4"/>
          <a:srcRect l="8070" t="8786" r="3726"/>
          <a:stretch>
            <a:fillRect/>
          </a:stretch>
        </p:blipFill>
        <p:spPr bwMode="auto">
          <a:xfrm>
            <a:off x="4786314" y="1142984"/>
            <a:ext cx="3908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08" y="4286256"/>
            <a:ext cx="5000692" cy="2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内容占位符 1"/>
          <p:cNvSpPr txBox="1">
            <a:spLocks/>
          </p:cNvSpPr>
          <p:nvPr/>
        </p:nvSpPr>
        <p:spPr>
          <a:xfrm>
            <a:off x="4786314" y="3929066"/>
            <a:ext cx="3857652" cy="4286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R="0" lvl="0" algn="just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of low resistive glass  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4414" y="214290"/>
            <a:ext cx="707091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solidFill>
                  <a:schemeClr val="tx1"/>
                </a:solidFill>
              </a:rPr>
              <a:t>Tsinghua’s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activity in high rate TOF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3" name="图片 14"/>
          <p:cNvPicPr>
            <a:picLocks noChangeAspect="1" noChangeArrowheads="1"/>
          </p:cNvPicPr>
          <p:nvPr/>
        </p:nvPicPr>
        <p:blipFill>
          <a:blip r:embed="rId2"/>
          <a:srcRect l="2625" r="55539"/>
          <a:stretch>
            <a:fillRect/>
          </a:stretch>
        </p:blipFill>
        <p:spPr bwMode="auto">
          <a:xfrm>
            <a:off x="428596" y="928670"/>
            <a:ext cx="21907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图片 15"/>
          <p:cNvPicPr>
            <a:picLocks noChangeAspect="1" noChangeArrowheads="1"/>
          </p:cNvPicPr>
          <p:nvPr/>
        </p:nvPicPr>
        <p:blipFill>
          <a:blip r:embed="rId3"/>
          <a:srcRect t="3703" r="53123"/>
          <a:stretch>
            <a:fillRect/>
          </a:stretch>
        </p:blipFill>
        <p:spPr bwMode="auto">
          <a:xfrm>
            <a:off x="571472" y="2714620"/>
            <a:ext cx="2171700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图片 3" descr="High_Rate_.tif"/>
          <p:cNvPicPr>
            <a:picLocks noChangeAspect="1"/>
          </p:cNvPicPr>
          <p:nvPr/>
        </p:nvPicPr>
        <p:blipFill>
          <a:blip r:embed="rId4"/>
          <a:srcRect l="7463" t="6949" b="5498"/>
          <a:stretch>
            <a:fillRect/>
          </a:stretch>
        </p:blipFill>
        <p:spPr bwMode="auto">
          <a:xfrm>
            <a:off x="4500562" y="1000108"/>
            <a:ext cx="3929090" cy="28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" descr="D:\工作\CBM合作\TDR\assem2_____1(1_11)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357694"/>
            <a:ext cx="4214842" cy="223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内容占位符 5" descr="24pad-size.TIF"/>
          <p:cNvPicPr>
            <a:picLocks noChangeAspect="1"/>
          </p:cNvPicPr>
          <p:nvPr/>
        </p:nvPicPr>
        <p:blipFill>
          <a:blip r:embed="rId6" cstate="print"/>
          <a:srcRect l="10655" r="10656" b="4855"/>
          <a:stretch>
            <a:fillRect/>
          </a:stretch>
        </p:blipFill>
        <p:spPr>
          <a:xfrm>
            <a:off x="214282" y="4444348"/>
            <a:ext cx="3643338" cy="2159584"/>
          </a:xfrm>
          <a:prstGeom prst="rect">
            <a:avLst/>
          </a:prstGeom>
        </p:spPr>
      </p:pic>
      <p:sp>
        <p:nvSpPr>
          <p:cNvPr id="8" name="内容占位符 1"/>
          <p:cNvSpPr txBox="1">
            <a:spLocks/>
          </p:cNvSpPr>
          <p:nvPr/>
        </p:nvSpPr>
        <p:spPr>
          <a:xfrm>
            <a:off x="5000628" y="3857628"/>
            <a:ext cx="3643338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R="0" lvl="0" algn="just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kern="0" dirty="0" smtClean="0">
                <a:solidFill>
                  <a:srgbClr val="000000"/>
                </a:solidFill>
                <a:latin typeface="+mn-lt"/>
                <a:ea typeface="+mn-ea"/>
              </a:rPr>
              <a:t>    Performance of high rate MRPC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内容占位符 1"/>
          <p:cNvSpPr txBox="1">
            <a:spLocks/>
          </p:cNvSpPr>
          <p:nvPr/>
        </p:nvSpPr>
        <p:spPr>
          <a:xfrm>
            <a:off x="5214942" y="6500810"/>
            <a:ext cx="2500330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R="0" lvl="0" algn="just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altLang="zh-CN" kern="0" dirty="0" smtClean="0">
                <a:solidFill>
                  <a:srgbClr val="000000"/>
                </a:solidFill>
                <a:latin typeface="+mn-lt"/>
                <a:ea typeface="+mn-ea"/>
              </a:rPr>
              <a:t>Layout of CBM-TOF wall 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2285984" y="4572008"/>
            <a:ext cx="1714512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R="0" lvl="0" algn="just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module 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内容占位符 1"/>
          <p:cNvSpPr txBox="1">
            <a:spLocks/>
          </p:cNvSpPr>
          <p:nvPr/>
        </p:nvSpPr>
        <p:spPr>
          <a:xfrm>
            <a:off x="2428860" y="2214554"/>
            <a:ext cx="1714512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marR="0" lvl="0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high rate MRPC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F:\工作\12GeV\文章和报告\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44575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071935" y="1214422"/>
            <a:ext cx="207170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solidFill>
                  <a:schemeClr val="tx1"/>
                </a:solidFill>
                <a:latin typeface="Calibri" pitchFamily="34" charset="0"/>
              </a:rPr>
              <a:t>Volume resistivity:         ~10</a:t>
            </a:r>
            <a:r>
              <a:rPr lang="en-US" altLang="zh-CN" b="1" baseline="30000" dirty="0" smtClean="0">
                <a:solidFill>
                  <a:schemeClr val="tx1"/>
                </a:solidFill>
                <a:latin typeface="Calibri" pitchFamily="34" charset="0"/>
              </a:rPr>
              <a:t>10</a:t>
            </a:r>
            <a:r>
              <a:rPr lang="en-US" altLang="zh-CN" b="1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.cm</a:t>
            </a:r>
            <a:endParaRPr lang="en-US" altLang="zh-CN" b="1" dirty="0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4" name="图片 3" descr="F:\工作\JLab\文章和报告\Fig-MRP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92905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40"/>
          <p:cNvGrpSpPr/>
          <p:nvPr/>
        </p:nvGrpSpPr>
        <p:grpSpPr>
          <a:xfrm>
            <a:off x="0" y="3714752"/>
            <a:ext cx="4206110" cy="2736171"/>
            <a:chOff x="4378598" y="785795"/>
            <a:chExt cx="4206110" cy="2736171"/>
          </a:xfrm>
        </p:grpSpPr>
        <p:pic>
          <p:nvPicPr>
            <p:cNvPr id="20" name="图片 19" descr="%FVUJN`UDCHTU9P_W`6)PL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389787" y="496878"/>
              <a:ext cx="2007945" cy="31572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直接连接符 20"/>
            <p:cNvCxnSpPr/>
            <p:nvPr/>
          </p:nvCxnSpPr>
          <p:spPr>
            <a:xfrm rot="5400000">
              <a:off x="7658957" y="3016057"/>
              <a:ext cx="501986" cy="1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4552038" y="2970041"/>
              <a:ext cx="786445" cy="1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rot="10800000">
              <a:off x="4945261" y="3204291"/>
              <a:ext cx="2964689" cy="13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5400000">
              <a:off x="7186766" y="2043458"/>
              <a:ext cx="1819701" cy="13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5400000">
              <a:off x="6023790" y="3063988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363m</a:t>
              </a:r>
              <a:r>
                <a:rPr lang="en-US" altLang="zh-CN" sz="1100" dirty="0" smtClean="0"/>
                <a:t>m</a:t>
              </a:r>
              <a:endParaRPr lang="zh-CN" altLang="en-US" sz="11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 rot="10800000" flipH="1" flipV="1">
              <a:off x="7909950" y="1133597"/>
              <a:ext cx="30950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10800000" flipH="1" flipV="1">
              <a:off x="7898970" y="2953297"/>
              <a:ext cx="32048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5400000">
              <a:off x="8126730" y="1824461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219mm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 rot="5400000">
              <a:off x="4100127" y="2043458"/>
              <a:ext cx="1443211" cy="13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10800000" flipH="1" flipV="1">
              <a:off x="4635066" y="1321841"/>
              <a:ext cx="30950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0800000" flipH="1" flipV="1">
              <a:off x="4625459" y="2765750"/>
              <a:ext cx="32048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5400000">
              <a:off x="4482633" y="1887209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171m</a:t>
              </a:r>
              <a:r>
                <a:rPr lang="en-US" altLang="zh-CN" sz="1100" dirty="0" smtClean="0"/>
                <a:t>m</a:t>
              </a:r>
              <a:endParaRPr lang="zh-CN" altLang="en-US" sz="11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5400000">
              <a:off x="6515029" y="721034"/>
              <a:ext cx="353943" cy="4834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/>
                  </a:solidFill>
                </a:rPr>
                <a:t>25mm</a:t>
              </a:r>
              <a:endParaRPr lang="zh-CN" altLang="en-US" sz="11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4214810" y="4500570"/>
          <a:ext cx="4429125" cy="2194560"/>
        </p:xfrm>
        <a:graphic>
          <a:graphicData uri="http://schemas.openxmlformats.org/drawingml/2006/table">
            <a:tbl>
              <a:tblPr bandRow="1"/>
              <a:tblGrid>
                <a:gridCol w="956289"/>
                <a:gridCol w="1157612"/>
                <a:gridCol w="1157612"/>
                <a:gridCol w="1157612"/>
              </a:tblGrid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Length/mm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Width/mm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Thickness/mm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Gas gap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0.25×10</a:t>
                      </a:r>
                      <a:endParaRPr lang="zh-CN" altLang="en-US" sz="1200" b="0" dirty="0" smtClean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Inner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320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130-171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0.7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138-182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Mylar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335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 Inner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smtClean="0"/>
                        <a:t>182-228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172-218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Honeycomb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矩形 35"/>
          <p:cNvSpPr/>
          <p:nvPr/>
        </p:nvSpPr>
        <p:spPr>
          <a:xfrm>
            <a:off x="5357818" y="4071942"/>
            <a:ext cx="22365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Material d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imensions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 rot="5400000" flipH="1" flipV="1">
            <a:off x="1892281" y="4250537"/>
            <a:ext cx="500860" cy="7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/>
          <p:cNvCxnSpPr/>
          <p:nvPr/>
        </p:nvCxnSpPr>
        <p:spPr bwMode="auto">
          <a:xfrm rot="5400000" flipH="1" flipV="1">
            <a:off x="2107389" y="4250537"/>
            <a:ext cx="50006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箭头连接符 40"/>
          <p:cNvCxnSpPr/>
          <p:nvPr/>
        </p:nvCxnSpPr>
        <p:spPr bwMode="auto">
          <a:xfrm>
            <a:off x="1785918" y="4000504"/>
            <a:ext cx="35719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直接箭头连接符 42"/>
          <p:cNvCxnSpPr/>
          <p:nvPr/>
        </p:nvCxnSpPr>
        <p:spPr bwMode="auto">
          <a:xfrm rot="10800000">
            <a:off x="2357422" y="4000504"/>
            <a:ext cx="28575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矩形 46"/>
          <p:cNvSpPr/>
          <p:nvPr/>
        </p:nvSpPr>
        <p:spPr>
          <a:xfrm>
            <a:off x="1214414" y="285728"/>
            <a:ext cx="669741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</a:rPr>
              <a:t>A MRPC prototype for </a:t>
            </a:r>
            <a:r>
              <a:rPr lang="en-US" altLang="zh-CN" sz="3200" b="1" dirty="0" err="1" smtClean="0">
                <a:solidFill>
                  <a:schemeClr val="tx1"/>
                </a:solidFill>
              </a:rPr>
              <a:t>SoLID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-TOF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8" name="灯片编号占位符 47"/>
          <p:cNvSpPr>
            <a:spLocks noGrp="1"/>
          </p:cNvSpPr>
          <p:nvPr>
            <p:ph type="sldNum" idx="10"/>
          </p:nvPr>
        </p:nvSpPr>
        <p:spPr>
          <a:xfrm>
            <a:off x="8674100" y="6494462"/>
            <a:ext cx="469900" cy="363538"/>
          </a:xfrm>
        </p:spPr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:\Sam\Pictures\N82\2010-09\1509201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07646"/>
            <a:ext cx="3071834" cy="23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00298" y="142852"/>
            <a:ext cx="50720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Cosmic test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1071546"/>
            <a:ext cx="495039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dbl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华文彩云" pitchFamily="2" charset="-122"/>
                <a:cs typeface="Times New Roman" pitchFamily="18" charset="0"/>
              </a:rPr>
              <a:t>Cosmic ray </a:t>
            </a:r>
            <a:r>
              <a:rPr kumimoji="0" lang="en-US" altLang="zh-CN" sz="2000" b="1" i="0" u="dbl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test@Tsinghua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August, 2011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5643578"/>
            <a:ext cx="42148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Efficiency &gt; 95% @ 96kV/cm (6.0kV)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 resolution: ~ 52ps</a:t>
            </a:r>
          </a:p>
        </p:txBody>
      </p:sp>
      <p:grpSp>
        <p:nvGrpSpPr>
          <p:cNvPr id="29" name="组合 483"/>
          <p:cNvGrpSpPr/>
          <p:nvPr/>
        </p:nvGrpSpPr>
        <p:grpSpPr>
          <a:xfrm>
            <a:off x="1142976" y="3000372"/>
            <a:ext cx="1857388" cy="214314"/>
            <a:chOff x="2928926" y="357166"/>
            <a:chExt cx="1857388" cy="214314"/>
          </a:xfrm>
        </p:grpSpPr>
        <p:sp>
          <p:nvSpPr>
            <p:cNvPr id="30" name="矩形 29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ungsuh" pitchFamily="18" charset="-127"/>
                  <a:ea typeface="Gungsuh" pitchFamily="18" charset="-127"/>
                  <a:cs typeface="+mn-cs"/>
                </a:rPr>
                <a:t>PMT3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ungsuh" pitchFamily="18" charset="-127"/>
                  <a:ea typeface="Gungsuh" pitchFamily="18" charset="-127"/>
                  <a:cs typeface="+mn-cs"/>
                </a:rPr>
                <a:t>PMT4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85918" y="1785926"/>
            <a:ext cx="1214058" cy="214314"/>
            <a:chOff x="1357290" y="2571744"/>
            <a:chExt cx="1214058" cy="214314"/>
          </a:xfrm>
        </p:grpSpPr>
        <p:sp>
          <p:nvSpPr>
            <p:cNvPr id="34" name="矩形 33"/>
            <p:cNvSpPr/>
            <p:nvPr/>
          </p:nvSpPr>
          <p:spPr>
            <a:xfrm>
              <a:off x="1357290" y="260984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 flipH="1">
              <a:off x="1928794" y="2571744"/>
              <a:ext cx="642554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ungsuh" pitchFamily="18" charset="-127"/>
                  <a:ea typeface="Gungsuh" pitchFamily="18" charset="-127"/>
                  <a:cs typeface="+mn-cs"/>
                </a:rPr>
                <a:t>PMT0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</p:grpSp>
      <p:grpSp>
        <p:nvGrpSpPr>
          <p:cNvPr id="36" name="组合 612"/>
          <p:cNvGrpSpPr/>
          <p:nvPr/>
        </p:nvGrpSpPr>
        <p:grpSpPr>
          <a:xfrm>
            <a:off x="1142976" y="2071678"/>
            <a:ext cx="1857388" cy="214314"/>
            <a:chOff x="1357290" y="1785926"/>
            <a:chExt cx="1857388" cy="214314"/>
          </a:xfrm>
        </p:grpSpPr>
        <p:sp>
          <p:nvSpPr>
            <p:cNvPr id="37" name="矩形 36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ungsuh" pitchFamily="18" charset="-127"/>
                  <a:ea typeface="Gungsuh" pitchFamily="18" charset="-127"/>
                  <a:cs typeface="+mn-cs"/>
                </a:rPr>
                <a:t>PMT2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ungsuh" pitchFamily="18" charset="-127"/>
                  <a:ea typeface="Gungsuh" pitchFamily="18" charset="-127"/>
                  <a:cs typeface="+mn-cs"/>
                </a:rPr>
                <a:t>PMT1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071538" y="2428868"/>
            <a:ext cx="2071702" cy="428628"/>
          </a:xfrm>
          <a:prstGeom prst="rect">
            <a:avLst/>
          </a:prstGeom>
          <a:solidFill>
            <a:srgbClr val="7F7F7F">
              <a:alpha val="54902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MRPC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rot="5400000">
            <a:off x="928663" y="2357433"/>
            <a:ext cx="2357453" cy="50006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TextBox 41"/>
          <p:cNvSpPr txBox="1"/>
          <p:nvPr/>
        </p:nvSpPr>
        <p:spPr>
          <a:xfrm>
            <a:off x="1071538" y="3714752"/>
            <a:ext cx="18587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Cosmic Ray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Muon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3" name="Picture 1" descr="F:\工作\JLab\文章和报告\efficiency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599000" cy="2500330"/>
          </a:xfrm>
          <a:prstGeom prst="rect">
            <a:avLst/>
          </a:prstGeom>
          <a:noFill/>
        </p:spPr>
      </p:pic>
      <p:pic>
        <p:nvPicPr>
          <p:cNvPr id="44" name="Picture 1" descr="F:\工作\JLab\文章和报告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703836" cy="2071702"/>
          </a:xfrm>
          <a:prstGeom prst="rect">
            <a:avLst/>
          </a:prstGeom>
          <a:noFill/>
        </p:spPr>
      </p:pic>
      <p:pic>
        <p:nvPicPr>
          <p:cNvPr id="45" name="Picture 1" descr="F:\工作\JLab\文章和报告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643314"/>
            <a:ext cx="2651589" cy="1785950"/>
          </a:xfrm>
          <a:prstGeom prst="rect">
            <a:avLst/>
          </a:prstGeom>
          <a:noFill/>
        </p:spPr>
      </p:pic>
      <p:sp>
        <p:nvSpPr>
          <p:cNvPr id="46" name="灯片编号占位符 47"/>
          <p:cNvSpPr>
            <a:spLocks noGrp="1"/>
          </p:cNvSpPr>
          <p:nvPr>
            <p:ph type="sldNum" idx="10"/>
          </p:nvPr>
        </p:nvSpPr>
        <p:spPr>
          <a:xfrm>
            <a:off x="8674100" y="6494462"/>
            <a:ext cx="469900" cy="363538"/>
          </a:xfrm>
        </p:spPr>
        <p:txBody>
          <a:bodyPr/>
          <a:lstStyle/>
          <a:p>
            <a:pPr>
              <a:defRPr/>
            </a:pPr>
            <a:fld id="{BF46348E-3E5F-4E00-99C0-653977FA52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10305</TotalTime>
  <Words>845</Words>
  <PresentationFormat>全屏显示(4:3)</PresentationFormat>
  <Paragraphs>247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Office 主题</vt:lpstr>
      <vt:lpstr>1_Office 主题</vt:lpstr>
      <vt:lpstr>Equation</vt:lpstr>
      <vt:lpstr>Graph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 Yi</cp:lastModifiedBy>
  <cp:revision>451</cp:revision>
  <cp:lastPrinted>1601-01-01T00:00:00Z</cp:lastPrinted>
  <dcterms:created xsi:type="dcterms:W3CDTF">2010-04-07T04:49:35Z</dcterms:created>
  <dcterms:modified xsi:type="dcterms:W3CDTF">2014-11-05T02:30:18Z</dcterms:modified>
</cp:coreProperties>
</file>