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89" r:id="rId4"/>
    <p:sldId id="311" r:id="rId5"/>
    <p:sldId id="314" r:id="rId6"/>
    <p:sldId id="315" r:id="rId7"/>
    <p:sldId id="327" r:id="rId8"/>
    <p:sldId id="316" r:id="rId9"/>
    <p:sldId id="317" r:id="rId10"/>
    <p:sldId id="319" r:id="rId11"/>
    <p:sldId id="321" r:id="rId12"/>
    <p:sldId id="322" r:id="rId13"/>
    <p:sldId id="323" r:id="rId14"/>
    <p:sldId id="324" r:id="rId15"/>
    <p:sldId id="325" r:id="rId16"/>
    <p:sldId id="326" r:id="rId17"/>
    <p:sldId id="328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E706-B550-4D4A-B595-524412356D4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CA3DA-5297-4490-A90E-DEE8370CF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CA3DA-5297-4490-A90E-DEE8370CF1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for </a:t>
            </a:r>
            <a:r>
              <a:rPr lang="en-US" dirty="0" err="1" smtClean="0"/>
              <a:t>SoLID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Baffle, Background and Trigger 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err="1" smtClean="0"/>
              <a:t>JLab&amp;ODU</a:t>
            </a:r>
            <a:r>
              <a:rPr lang="en-US" dirty="0" smtClean="0"/>
              <a:t>, </a:t>
            </a:r>
            <a:r>
              <a:rPr lang="en-US" dirty="0" err="1" smtClean="0"/>
              <a:t>UVa</a:t>
            </a:r>
            <a:endParaRPr lang="en-US" dirty="0" smtClean="0"/>
          </a:p>
          <a:p>
            <a:r>
              <a:rPr lang="en-US" dirty="0" smtClean="0"/>
              <a:t>2014/11/07</a:t>
            </a:r>
            <a:endParaRPr lang="en-US" dirty="0"/>
          </a:p>
        </p:txBody>
      </p:sp>
      <p:pic>
        <p:nvPicPr>
          <p:cNvPr id="5" name="Picture 2" descr="C:\Users\zhiwen\Pictures\jlab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5943600"/>
            <a:ext cx="2990850" cy="847725"/>
          </a:xfrm>
          <a:prstGeom prst="rect">
            <a:avLst/>
          </a:prstGeom>
          <a:noFill/>
        </p:spPr>
      </p:pic>
      <p:pic>
        <p:nvPicPr>
          <p:cNvPr id="6" name="Picture 3" descr="C:\Users\zhiwen\Pictures\135550235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5867400"/>
            <a:ext cx="1714500" cy="9144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47" y="15240"/>
            <a:ext cx="4787153" cy="914400"/>
          </a:xfrm>
          <a:prstGeom prst="rect">
            <a:avLst/>
          </a:prstGeom>
        </p:spPr>
      </p:pic>
      <p:pic>
        <p:nvPicPr>
          <p:cNvPr id="8" name="Picture 2" descr="J:\talk\UVA_Rotund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867400"/>
            <a:ext cx="901641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Rate Study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simulation results from the background study</a:t>
            </a:r>
          </a:p>
          <a:p>
            <a:r>
              <a:rPr lang="en-US" dirty="0" smtClean="0"/>
              <a:t>Different detectors with trigger conditions</a:t>
            </a:r>
          </a:p>
          <a:p>
            <a:r>
              <a:rPr lang="en-US" dirty="0" smtClean="0"/>
              <a:t>Estimate trigger rate from individual detectors</a:t>
            </a:r>
          </a:p>
          <a:p>
            <a:r>
              <a:rPr lang="en-US" dirty="0" smtClean="0"/>
              <a:t>Estimate random coincidence trigger rate from a set of 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Users\owner\Google Drive\baffle\solid_baffle_zwzhao_20130910_plot\more1_block_trig_lead\Lead2X0PbBlock_Hex.1.PVDIS_RunALL_GetEfficiencies_Full_bgd_BackGround_Sept2013_Block_Real_Eklog_R_low_R0_ALL.rootTriggerSummary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0"/>
            <a:ext cx="5068711" cy="2743200"/>
          </a:xfrm>
          <a:prstGeom prst="rect">
            <a:avLst/>
          </a:prstGeom>
          <a:noFill/>
        </p:spPr>
      </p:pic>
      <p:pic>
        <p:nvPicPr>
          <p:cNvPr id="32772" name="Picture 4" descr="C:\Users\owner\Google Drive\baffle\solid_baffle_zwzhao_20130910_plot\more1_block_trig_lead\Lead2X0PbBlock_Hex.1.PVDIS_RunALL_GetEfficiencies_Full_bgd_BackGround_Sept2013_Block_Real_Eklog_R_high_R0_ALL.rootTriggerSummaryhig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5068711" cy="27432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3905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PVDIS FAEC Radius-dependent Trigger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810000"/>
            <a:ext cx="59022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6488668"/>
            <a:ext cx="52360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48188" y="412646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3.8</a:t>
            </a:r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6172200" y="4038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400800" y="4343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010400" y="5105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467600" y="543583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035184" y="5799746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76788" y="443126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477000" y="495300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010400" y="541020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620000" y="571500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53000"/>
            <a:ext cx="17324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SIDIS </a:t>
            </a:r>
            <a:r>
              <a:rPr lang="en-US" sz="3000" baseline="30000" dirty="0" smtClean="0"/>
              <a:t>3</a:t>
            </a:r>
            <a:r>
              <a:rPr lang="en-US" sz="3000" dirty="0" smtClean="0"/>
              <a:t>He FAEC Radius-dependent Electron Trigger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11887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876800"/>
            <a:ext cx="180259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953000"/>
            <a:ext cx="187349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953000"/>
            <a:ext cx="19235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2425" y="4953000"/>
            <a:ext cx="1898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767" y="3352800"/>
            <a:ext cx="18132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3352800"/>
            <a:ext cx="17980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9532" y="3352800"/>
            <a:ext cx="185306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27405" y="3352800"/>
            <a:ext cx="178779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AutoShape 11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AutoShape 15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2147888"/>
            <a:ext cx="140589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AutoShape 17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2147888"/>
            <a:ext cx="140589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2" name="Picture 18" descr="C:\Users\owner\Google Drive\SoLID_background\SIDIS_He3\trigger\acceptance_solid_CLEO_SIDIS_3he_negative.root__acceptanc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1295400"/>
            <a:ext cx="5742176" cy="18288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04800" y="919877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Radius(cm)   P Threshold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90 - 105      5.0    </a:t>
            </a:r>
          </a:p>
          <a:p>
            <a:r>
              <a:rPr lang="en-US" dirty="0" smtClean="0"/>
              <a:t>105 - 115      4.0    </a:t>
            </a:r>
          </a:p>
          <a:p>
            <a:r>
              <a:rPr lang="en-US" dirty="0" smtClean="0"/>
              <a:t>115 - 130      3.0    </a:t>
            </a:r>
          </a:p>
          <a:p>
            <a:r>
              <a:rPr lang="en-US" dirty="0" smtClean="0"/>
              <a:t>130 - 150      2.0    </a:t>
            </a:r>
          </a:p>
          <a:p>
            <a:r>
              <a:rPr lang="en-US" dirty="0" smtClean="0"/>
              <a:t>150 - 200      1.0 </a:t>
            </a:r>
          </a:p>
          <a:p>
            <a:r>
              <a:rPr lang="en-US" dirty="0" smtClean="0"/>
              <a:t>200 - 230      2.0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6 point cut, right on Q2=1 line and field bend 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3352800"/>
            <a:ext cx="17990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038600" y="838200"/>
            <a:ext cx="505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e(DIS) acceptance for </a:t>
            </a:r>
            <a:r>
              <a:rPr lang="en-US" dirty="0" err="1" smtClean="0"/>
              <a:t>SoLID</a:t>
            </a:r>
            <a:r>
              <a:rPr lang="en-US" dirty="0" smtClean="0"/>
              <a:t> CLEO and 40 long target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3048000"/>
            <a:ext cx="179555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eff</a:t>
            </a:r>
            <a:r>
              <a:rPr lang="en-US" dirty="0" smtClean="0"/>
              <a:t>. VS Mom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575212" y="4659868"/>
            <a:ext cx="149258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 eff</a:t>
            </a:r>
            <a:r>
              <a:rPr lang="en-US" dirty="0" smtClean="0"/>
              <a:t>. VS Mom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PVDIS FAEC Trigger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024185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PVDIS Trigger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PVDIS setup has 30 sectors, rates below are for one sector </a:t>
            </a:r>
          </a:p>
          <a:p>
            <a:r>
              <a:rPr lang="en-US" dirty="0" smtClean="0"/>
              <a:t>0.276MHz EC trigger rate </a:t>
            </a:r>
          </a:p>
          <a:p>
            <a:r>
              <a:rPr lang="en-US" dirty="0" smtClean="0"/>
              <a:t>2MHz Cherenkov trigger rate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Radom coincidence trigger rate combining EC and LGCC within a 30ns window 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		16.6 kHz = 0.28MHz*2Mhz*30e-9ns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PVDIS physics rate is about 10.4kHz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Total rate 27kHz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SIDIS </a:t>
            </a:r>
            <a:r>
              <a:rPr lang="en-US" baseline="30000" dirty="0" smtClean="0"/>
              <a:t>3</a:t>
            </a:r>
            <a:r>
              <a:rPr lang="en-US" dirty="0" smtClean="0"/>
              <a:t>He FAEC and LAEC Trigger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27673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SIDIS </a:t>
            </a:r>
            <a:r>
              <a:rPr lang="en-US" baseline="30000" dirty="0" smtClean="0"/>
              <a:t>3</a:t>
            </a:r>
            <a:r>
              <a:rPr lang="en-US" dirty="0" smtClean="0"/>
              <a:t>He Trigger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FAEC electron trigger rate </a:t>
            </a:r>
          </a:p>
          <a:p>
            <a:pPr>
              <a:buNone/>
            </a:pPr>
            <a:r>
              <a:rPr lang="en-US" dirty="0" smtClean="0"/>
              <a:t>                2170 kHz -&gt; 129.7 kHz     (LGCC and MRPC+FASPD) </a:t>
            </a:r>
          </a:p>
          <a:p>
            <a:r>
              <a:rPr lang="en-US" dirty="0" smtClean="0"/>
              <a:t>LAEC electron trigger rate </a:t>
            </a:r>
          </a:p>
          <a:p>
            <a:pPr>
              <a:buNone/>
            </a:pPr>
            <a:r>
              <a:rPr lang="de-DE" dirty="0" smtClean="0"/>
              <a:t>                37 kHz -&gt; 25.5 kHz                                          (LASPD) </a:t>
            </a:r>
          </a:p>
          <a:p>
            <a:r>
              <a:rPr lang="en-US" dirty="0" smtClean="0"/>
              <a:t>FAEC charged particle (MIP) trigger rate </a:t>
            </a:r>
          </a:p>
          <a:p>
            <a:pPr>
              <a:buNone/>
            </a:pPr>
            <a:r>
              <a:rPr lang="de-DE" dirty="0" smtClean="0"/>
              <a:t>                20 MHz -&gt; 14 MHz                             (MRPC+FASPD)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Radom coincidence trigger rate combining electron and charged particle trigger within a 30ns window 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65.2kHz = (129.7+25.5)kHz*14MHz*30ns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SIDIS physics rate is 6kHz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Total rate 72kHz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228600"/>
            <a:ext cx="33528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 smtClean="0"/>
              <a:t>Within a 30ns widow, reduction factors are</a:t>
            </a:r>
          </a:p>
          <a:p>
            <a:r>
              <a:rPr lang="en-US" dirty="0" smtClean="0"/>
              <a:t>  LGCC                    ~50 (</a:t>
            </a:r>
            <a:r>
              <a:rPr lang="en-US" dirty="0" err="1" smtClean="0"/>
              <a:t>pion,proton</a:t>
            </a:r>
            <a:r>
              <a:rPr lang="en-US" dirty="0" smtClean="0"/>
              <a:t>)     </a:t>
            </a:r>
          </a:p>
          <a:p>
            <a:r>
              <a:rPr lang="en-US" dirty="0" smtClean="0"/>
              <a:t>  MRPC+FASPD            ~20 (gamma) </a:t>
            </a:r>
          </a:p>
          <a:p>
            <a:r>
              <a:rPr lang="en-US" dirty="0" smtClean="0"/>
              <a:t>  LASPD                         ~10 (gamma)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/>
              <a:t>SoLID</a:t>
            </a:r>
            <a:r>
              <a:rPr lang="en-US" dirty="0" smtClean="0"/>
              <a:t> SIDIS and PVDIS setups are designed to handle the required luminosity</a:t>
            </a:r>
          </a:p>
          <a:p>
            <a:endParaRPr lang="en-US" dirty="0" smtClean="0"/>
          </a:p>
          <a:p>
            <a:r>
              <a:rPr lang="en-US" dirty="0" smtClean="0"/>
              <a:t>It could be extended to other physics which needs such luminosity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304" y="3246120"/>
            <a:ext cx="4514096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SoLID</a:t>
            </a:r>
            <a:r>
              <a:rPr lang="en-US" sz="3000" dirty="0" smtClean="0"/>
              <a:t> (</a:t>
            </a:r>
            <a:r>
              <a:rPr lang="en-US" sz="3000" dirty="0" err="1" smtClean="0">
                <a:solidFill>
                  <a:srgbClr val="FF0000"/>
                </a:solidFill>
              </a:rPr>
              <a:t>So</a:t>
            </a:r>
            <a:r>
              <a:rPr lang="en-US" sz="3000" dirty="0" err="1" smtClean="0"/>
              <a:t>lenoidal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L</a:t>
            </a:r>
            <a:r>
              <a:rPr lang="en-US" sz="3000" dirty="0" smtClean="0"/>
              <a:t>arge </a:t>
            </a:r>
            <a:r>
              <a:rPr lang="en-US" sz="3000" dirty="0" smtClean="0">
                <a:solidFill>
                  <a:srgbClr val="FF0000"/>
                </a:solidFill>
              </a:rPr>
              <a:t>I</a:t>
            </a:r>
            <a:r>
              <a:rPr lang="en-US" sz="3000" dirty="0" smtClean="0"/>
              <a:t>ntensity </a:t>
            </a:r>
            <a:r>
              <a:rPr lang="en-US" sz="3000" dirty="0" smtClean="0">
                <a:solidFill>
                  <a:srgbClr val="FF0000"/>
                </a:solidFill>
              </a:rPr>
              <a:t>D</a:t>
            </a:r>
            <a:r>
              <a:rPr lang="en-US" sz="3000" dirty="0" smtClean="0"/>
              <a:t>evice)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Unique device combines large acceptance and high intensity</a:t>
            </a:r>
          </a:p>
          <a:p>
            <a:r>
              <a:rPr lang="en-US" dirty="0" smtClean="0"/>
              <a:t>Optimize the design accordingly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09" y="3276600"/>
            <a:ext cx="42700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Estimation of Radiation and Luminosity</a:t>
            </a:r>
            <a:endParaRPr lang="en-US" sz="3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00200" y="1143000"/>
          <a:ext cx="61722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PVDIS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SIDIS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50uA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15uA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LD2 40cm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10amg He3 40cm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 2*100um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Glass 2*120um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length (target)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5.4e-2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0.8e-3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length (window)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2.25e-3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3.4e-3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length (total)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5.6e-2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4.2e-3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 (target)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1.27e39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3e36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Luminosity (window)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1e37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3.7e36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Luminosity (total)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1.27e39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6.7e36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baffle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window collimator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PVDIS Baffle</a:t>
            </a:r>
            <a:br>
              <a:rPr lang="en-US" dirty="0" smtClean="0"/>
            </a:br>
            <a:r>
              <a:rPr lang="en-US" sz="3300" dirty="0" smtClean="0">
                <a:solidFill>
                  <a:schemeClr val="accent2"/>
                </a:solidFill>
              </a:rPr>
              <a:t>1</a:t>
            </a:r>
            <a:r>
              <a:rPr lang="en-US" sz="3300" baseline="30000" dirty="0" smtClean="0">
                <a:solidFill>
                  <a:schemeClr val="accent2"/>
                </a:solidFill>
              </a:rPr>
              <a:t>st</a:t>
            </a:r>
            <a:r>
              <a:rPr lang="en-US" sz="3300" dirty="0" smtClean="0">
                <a:solidFill>
                  <a:schemeClr val="accent2"/>
                </a:solidFill>
              </a:rPr>
              <a:t> to 11</a:t>
            </a:r>
            <a:r>
              <a:rPr lang="en-US" sz="3300" baseline="30000" dirty="0" smtClean="0">
                <a:solidFill>
                  <a:schemeClr val="accent2"/>
                </a:solidFill>
              </a:rPr>
              <a:t>th</a:t>
            </a:r>
            <a:r>
              <a:rPr lang="en-US" sz="3300" dirty="0" smtClean="0">
                <a:solidFill>
                  <a:schemeClr val="accent2"/>
                </a:solidFill>
              </a:rPr>
              <a:t>, 9cm thick lead plane each</a:t>
            </a:r>
            <a:endParaRPr lang="en-US" sz="33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6" y="2286000"/>
            <a:ext cx="76764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Google Drive\baffle\baffle_babarbafflemo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487523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15000" y="5486400"/>
            <a:ext cx="2743200" cy="1246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500" dirty="0" smtClean="0"/>
              <a:t>Design guideline:</a:t>
            </a:r>
          </a:p>
          <a:p>
            <a:r>
              <a:rPr lang="en-US" sz="1500" dirty="0" smtClean="0"/>
              <a:t>Follow charge particle bending in </a:t>
            </a:r>
          </a:p>
          <a:p>
            <a:r>
              <a:rPr lang="en-US" sz="1500" dirty="0" err="1" smtClean="0"/>
              <a:t>SoLID</a:t>
            </a:r>
            <a:r>
              <a:rPr lang="en-US" sz="1500" dirty="0" smtClean="0"/>
              <a:t> CLEO field, preserve the </a:t>
            </a:r>
          </a:p>
          <a:p>
            <a:r>
              <a:rPr lang="en-US" sz="1500" dirty="0" smtClean="0"/>
              <a:t>same </a:t>
            </a:r>
            <a:r>
              <a:rPr lang="en-US" sz="1500" dirty="0" err="1" smtClean="0"/>
              <a:t>azimuthal</a:t>
            </a:r>
            <a:r>
              <a:rPr lang="en-US" sz="1500" dirty="0" smtClean="0"/>
              <a:t> slice and </a:t>
            </a:r>
          </a:p>
          <a:p>
            <a:r>
              <a:rPr lang="en-US" sz="1500" dirty="0" smtClean="0"/>
              <a:t>block line of sight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304800" y="1496705"/>
            <a:ext cx="4572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en-US" sz="1600" dirty="0" smtClean="0"/>
              <a:t>Placed right after the target, enough material to block photons, </a:t>
            </a:r>
            <a:r>
              <a:rPr lang="en-US" sz="1600" dirty="0" err="1" smtClean="0"/>
              <a:t>pions</a:t>
            </a:r>
            <a:r>
              <a:rPr lang="en-US" sz="1600" dirty="0" smtClean="0"/>
              <a:t> and secondary particles.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wner\Google Drive\baffle\solid_baffle_zwzhao_20131015_plot\compare_hit_ec_0.55x5d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127" y="3200400"/>
            <a:ext cx="4718873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PVDIS Baffle </a:t>
            </a:r>
            <a:br>
              <a:rPr lang="en-US" dirty="0" smtClean="0"/>
            </a:br>
            <a:r>
              <a:rPr lang="en-US" sz="3300" dirty="0" smtClean="0">
                <a:solidFill>
                  <a:schemeClr val="accent2"/>
                </a:solidFill>
              </a:rPr>
              <a:t>12</a:t>
            </a:r>
            <a:r>
              <a:rPr lang="en-US" sz="3300" baseline="30000" dirty="0" smtClean="0">
                <a:solidFill>
                  <a:schemeClr val="accent2"/>
                </a:solidFill>
              </a:rPr>
              <a:t>th</a:t>
            </a:r>
            <a:r>
              <a:rPr lang="en-US" sz="3300" dirty="0" smtClean="0">
                <a:solidFill>
                  <a:schemeClr val="accent2"/>
                </a:solidFill>
              </a:rPr>
              <a:t> , 5cm lead plane </a:t>
            </a:r>
            <a:br>
              <a:rPr lang="en-US" sz="3300" dirty="0" smtClean="0">
                <a:solidFill>
                  <a:schemeClr val="accent2"/>
                </a:solidFill>
              </a:rPr>
            </a:br>
            <a:r>
              <a:rPr lang="en-US" sz="3300" dirty="0" smtClean="0">
                <a:solidFill>
                  <a:schemeClr val="accent2"/>
                </a:solidFill>
              </a:rPr>
              <a:t>(EC photon block)</a:t>
            </a:r>
            <a:endParaRPr lang="en-US" sz="33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4578" name="Picture 2" descr="D:\Google Drive\baffle\solid_baffle_zwzhao_20130910_plot\baffle_babarbafflemore1_block\ec_blo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403421" cy="3200400"/>
          </a:xfrm>
          <a:prstGeom prst="rect">
            <a:avLst/>
          </a:prstGeom>
          <a:noFill/>
        </p:spPr>
      </p:pic>
      <p:pic>
        <p:nvPicPr>
          <p:cNvPr id="7" name="Picture 2" descr="C:\Users\owner\Google Drive\baffle\solid_baffle_zwzhao_20131015_plot\compare_hit_bafflelast_0.55x5d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718873" cy="3657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2209800"/>
            <a:ext cx="4572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/>
              <a:t>High energy electrons have least bending, only separate from photons before EC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949" y="3581400"/>
            <a:ext cx="489385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PVDIS Baffle: Impact on e(DIS)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1"/>
            <a:ext cx="4267200" cy="2057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e(DIS) flat ~30% acceptance at high P and high x</a:t>
            </a:r>
          </a:p>
          <a:p>
            <a:r>
              <a:rPr lang="en-US" dirty="0" smtClean="0"/>
              <a:t>Ensure good FOM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" y="1752600"/>
            <a:ext cx="44480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PVDIS Baffle: Impact on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500" dirty="0" smtClean="0"/>
              <a:t>EM background on FAEC reduce by factor 20 - 30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D:\Google Drive\SoLID_presentation\solid_2014_07\fluxR_PVDIS_baffleeff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21019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hallaweb.jlab.org/12GeV/SoLID/download/sim/background/SIDIS_He3/plot/compare_pim_targetcollima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057" y="2667000"/>
            <a:ext cx="4615543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SIDIS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br>
              <a:rPr lang="en-US" dirty="0" smtClean="0"/>
            </a:br>
            <a:r>
              <a:rPr lang="en-US" dirty="0" smtClean="0"/>
              <a:t>Target window Collimators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39624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500" dirty="0" smtClean="0"/>
              <a:t>A pair of Tungsten collimators are optimized to block both low energy EM particles and hadrons from target windows into forward angle detectors</a:t>
            </a:r>
          </a:p>
          <a:p>
            <a:r>
              <a:rPr lang="en-US" sz="2500" dirty="0" smtClean="0"/>
              <a:t>The accepted particles at forward angle and large angle EC are shown with (</a:t>
            </a:r>
            <a:r>
              <a:rPr lang="en-US" sz="2500" b="1" dirty="0" smtClean="0">
                <a:solidFill>
                  <a:schemeClr val="accent2"/>
                </a:solidFill>
              </a:rPr>
              <a:t>red</a:t>
            </a:r>
            <a:r>
              <a:rPr lang="en-US" sz="2500" dirty="0" smtClean="0"/>
              <a:t>) and without (</a:t>
            </a:r>
            <a:r>
              <a:rPr lang="en-US" sz="2500" b="1" dirty="0" smtClean="0"/>
              <a:t>black</a:t>
            </a:r>
            <a:r>
              <a:rPr lang="en-US" sz="2500" dirty="0" smtClean="0"/>
              <a:t>) the collimators</a:t>
            </a:r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http://hallaweb.jlab.org/12GeV/SoLID/download/sim/background/SIDIS_He3/plot/target_collima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"/>
            <a:ext cx="2761343" cy="253962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89573" y="1764268"/>
            <a:ext cx="74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533400"/>
            <a:ext cx="113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6553200" y="1524000"/>
            <a:ext cx="76200" cy="3048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00800" y="914400"/>
            <a:ext cx="762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10400" y="914400"/>
            <a:ext cx="762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Study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full setup in GEMC (Geant4) with realistic materials</a:t>
            </a:r>
          </a:p>
          <a:p>
            <a:r>
              <a:rPr lang="en-US" dirty="0" smtClean="0"/>
              <a:t>EM background produced from 11GeV e- on different targets, according to the physics models in Geant4</a:t>
            </a:r>
          </a:p>
          <a:p>
            <a:r>
              <a:rPr lang="en-US" dirty="0" err="1" smtClean="0"/>
              <a:t>Hadron</a:t>
            </a:r>
            <a:r>
              <a:rPr lang="en-US" dirty="0" smtClean="0"/>
              <a:t> background, generated from event generators (Wiser fit) on both target and target windows, then passed into GEMC to produce secondary particles according to the physics models in Geant4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609</Words>
  <Application>Microsoft Office PowerPoint</Application>
  <PresentationFormat>On-screen Show (4:3)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Study for SoLID Baffle, Background and Trigger Rate</vt:lpstr>
      <vt:lpstr>SoLID (Solenoidal Large Intensity Device)</vt:lpstr>
      <vt:lpstr>Estimation of Radiation and Luminosity</vt:lpstr>
      <vt:lpstr>PVDIS Baffle 1st to 11th, 9cm thick lead plane each</vt:lpstr>
      <vt:lpstr>PVDIS Baffle  12th , 5cm lead plane  (EC photon block)</vt:lpstr>
      <vt:lpstr>PVDIS Baffle: Impact on e(DIS)</vt:lpstr>
      <vt:lpstr>PVDIS Baffle: Impact on Background</vt:lpstr>
      <vt:lpstr>SIDIS 3He Target window Collimators</vt:lpstr>
      <vt:lpstr>Background Study Procedure</vt:lpstr>
      <vt:lpstr>Trigger Rate Study Procedure</vt:lpstr>
      <vt:lpstr>PVDIS FAEC Radius-dependent Trigger</vt:lpstr>
      <vt:lpstr>SIDIS 3He FAEC Radius-dependent Electron Trigger</vt:lpstr>
      <vt:lpstr>PVDIS FAEC Trigger Rate</vt:lpstr>
      <vt:lpstr>PVDIS Trigger Rate</vt:lpstr>
      <vt:lpstr>SIDIS 3He FAEC and LAEC Trigger Rate</vt:lpstr>
      <vt:lpstr>SIDIS 3He Trigger Rate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Baffle and  Background Update</dc:title>
  <dc:creator>owner</dc:creator>
  <cp:lastModifiedBy>zhiwen zhao</cp:lastModifiedBy>
  <cp:revision>194</cp:revision>
  <dcterms:created xsi:type="dcterms:W3CDTF">2006-08-16T00:00:00Z</dcterms:created>
  <dcterms:modified xsi:type="dcterms:W3CDTF">2014-11-07T04:18:49Z</dcterms:modified>
</cp:coreProperties>
</file>