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9" r:id="rId2"/>
    <p:sldId id="291" r:id="rId3"/>
    <p:sldId id="309" r:id="rId4"/>
    <p:sldId id="292" r:id="rId5"/>
    <p:sldId id="310" r:id="rId6"/>
    <p:sldId id="320" r:id="rId7"/>
    <p:sldId id="321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22" r:id="rId18"/>
    <p:sldId id="323" r:id="rId19"/>
    <p:sldId id="335" r:id="rId20"/>
    <p:sldId id="324" r:id="rId21"/>
    <p:sldId id="336" r:id="rId22"/>
    <p:sldId id="337" r:id="rId23"/>
    <p:sldId id="338" r:id="rId24"/>
    <p:sldId id="339" r:id="rId25"/>
    <p:sldId id="340" r:id="rId26"/>
    <p:sldId id="34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21D52-7FFC-40F8-8F80-D54C8A11A94C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349EF-788E-4433-8057-6BF9F3092C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9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7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4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5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3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5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8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4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2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0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8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9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8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DDVCS with </a:t>
            </a:r>
            <a:r>
              <a:rPr lang="en-US" dirty="0" err="1" smtClean="0"/>
              <a:t>SoLID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Alexandre </a:t>
            </a:r>
            <a:r>
              <a:rPr lang="en-US" dirty="0" err="1" smtClean="0"/>
              <a:t>Camsonne</a:t>
            </a:r>
            <a:endParaRPr lang="en-US" dirty="0" smtClean="0"/>
          </a:p>
          <a:p>
            <a:r>
              <a:rPr lang="en-US" dirty="0" smtClean="0"/>
              <a:t>Hall A</a:t>
            </a:r>
          </a:p>
          <a:p>
            <a:r>
              <a:rPr lang="en-US" dirty="0" err="1" smtClean="0"/>
              <a:t>SoLID</a:t>
            </a:r>
            <a:r>
              <a:rPr lang="en-US" dirty="0" smtClean="0"/>
              <a:t> collaboration meeting</a:t>
            </a:r>
            <a:endParaRPr lang="en-US" dirty="0" smtClean="0"/>
          </a:p>
          <a:p>
            <a:r>
              <a:rPr lang="en-US" dirty="0" smtClean="0"/>
              <a:t>May 15</a:t>
            </a:r>
            <a:r>
              <a:rPr lang="en-US" baseline="30000" dirty="0" smtClean="0"/>
              <a:t>th</a:t>
            </a:r>
            <a:r>
              <a:rPr lang="en-US" dirty="0" smtClean="0"/>
              <a:t> 2015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11GeV, 3uA 1cm LH2 target, 1e37/cm2/s, 50 days, 85% eff.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7600" y="1676400"/>
            <a:ext cx="23621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Decay pair accepted at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both forward and large</a:t>
            </a:r>
          </a:p>
        </p:txBody>
      </p:sp>
      <p:pic>
        <p:nvPicPr>
          <p:cNvPr id="1027" name="Picture 3" descr="D:\Dropbox\DDVCS\grape_dilepton_work\compare_acceptance\count_DDVCS_acceptance_forwardandlarge_log_cutQ2_compa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0"/>
            <a:ext cx="5898591" cy="4572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04800" y="4038600"/>
            <a:ext cx="23275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Dot line: before cut Q2</a:t>
            </a:r>
          </a:p>
          <a:p>
            <a:r>
              <a:rPr lang="en-US" dirty="0" smtClean="0"/>
              <a:t>Solid line: cut Q2&gt;=1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13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Topology of detecting scattered </a:t>
            </a:r>
            <a:r>
              <a:rPr lang="en-US" dirty="0" err="1" smtClean="0"/>
              <a:t>ele</a:t>
            </a:r>
            <a:r>
              <a:rPr lang="en-US" dirty="0" smtClean="0"/>
              <a:t> and decay pair is best</a:t>
            </a:r>
          </a:p>
          <a:p>
            <a:r>
              <a:rPr lang="en-US" dirty="0" smtClean="0"/>
              <a:t>plots in the next slides are only for this topology with cut Q2&gt;1 applied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1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Dropbox\DDVCS\ThetaP_final_beforeQp2c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4389540" cy="3200400"/>
          </a:xfrm>
          <a:prstGeom prst="rect">
            <a:avLst/>
          </a:prstGeom>
          <a:noFill/>
        </p:spPr>
      </p:pic>
      <p:pic>
        <p:nvPicPr>
          <p:cNvPr id="1027" name="Picture 3" descr="D:\Dropbox\DDVCS\ThetaP_final_afterQp2cu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95600"/>
            <a:ext cx="4389540" cy="3200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71600" y="2438400"/>
            <a:ext cx="200144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Before cut 3&lt;Q’2&lt;9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5000" y="2438400"/>
            <a:ext cx="185659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After cut 3&lt;Q’2&lt;9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7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Dropbox\DDVCS\decayangle1_beforeQp2c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4389539" cy="3200400"/>
          </a:xfrm>
          <a:prstGeom prst="rect">
            <a:avLst/>
          </a:prstGeom>
          <a:noFill/>
        </p:spPr>
      </p:pic>
      <p:pic>
        <p:nvPicPr>
          <p:cNvPr id="2051" name="Picture 3" descr="D:\Dropbox\DDVCS\decayangle1_afterQp2cu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461" y="3124200"/>
            <a:ext cx="4389539" cy="3200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71600" y="2438400"/>
            <a:ext cx="200144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Before cut 3&lt;Q’2&lt;9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5000" y="2438400"/>
            <a:ext cx="185659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After cut 3&lt;Q’2&lt;9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14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Dropbox\DDVCS\kinematics_beforeQp2c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05000"/>
            <a:ext cx="8893351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1600" y="1524000"/>
            <a:ext cx="200144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Before cut 3&lt;Q’2&lt;9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60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1524000"/>
            <a:ext cx="185659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After cut 3&lt;Q’2&lt;9</a:t>
            </a:r>
            <a:endParaRPr lang="en-US" dirty="0"/>
          </a:p>
        </p:txBody>
      </p:sp>
      <p:pic>
        <p:nvPicPr>
          <p:cNvPr id="4098" name="Picture 2" descr="D:\Dropbox\DDVCS\kinematics_afterQp2c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05000"/>
            <a:ext cx="8893351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6297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Pion</a:t>
            </a:r>
            <a:r>
              <a:rPr lang="en-US" dirty="0" smtClean="0"/>
              <a:t> rate before and after iron flux return</a:t>
            </a:r>
            <a:endParaRPr lang="en-US" dirty="0"/>
          </a:p>
        </p:txBody>
      </p:sp>
      <p:pic>
        <p:nvPicPr>
          <p:cNvPr id="6146" name="Picture 2" descr="D:\Dropbox\DDVCS\compare_DDVCS_p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4718873" cy="3657600"/>
          </a:xfrm>
          <a:prstGeom prst="rect">
            <a:avLst/>
          </a:prstGeom>
          <a:noFill/>
        </p:spPr>
      </p:pic>
      <p:pic>
        <p:nvPicPr>
          <p:cNvPr id="6147" name="Picture 3" descr="D:\Dropbox\DDVCS\compare_DDVCS_p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127" y="2819400"/>
            <a:ext cx="4718873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30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Kinematical coverage </a:t>
            </a:r>
            <a:r>
              <a:rPr lang="en-US" dirty="0" err="1" smtClean="0"/>
              <a:t>JPSi</a:t>
            </a:r>
            <a:r>
              <a:rPr lang="en-US" dirty="0" smtClean="0"/>
              <a:t> setup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20" y="1600200"/>
            <a:ext cx="66993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970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Counts J/psi setup 60 days at 10^37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1777206"/>
            <a:ext cx="62388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790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sections / Asymmetry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362200"/>
            <a:ext cx="951218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36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DVCS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/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Double DVCS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Symbol" pitchFamily="18" charset="2"/>
              </a:rPr>
              <a:t>g</a:t>
            </a:r>
            <a:r>
              <a:rPr lang="en-US" altLang="ko-KR" sz="4000" baseline="30000" dirty="0" smtClean="0">
                <a:latin typeface="Symbol" pitchFamily="18" charset="2"/>
              </a:rPr>
              <a:t>* </a:t>
            </a:r>
            <a:r>
              <a:rPr lang="en-US" altLang="ko-KR" sz="4000" dirty="0" smtClean="0">
                <a:latin typeface="Symbol" pitchFamily="18" charset="2"/>
              </a:rPr>
              <a:t>+ </a:t>
            </a:r>
            <a:r>
              <a:rPr lang="en-US" altLang="ko-KR" sz="3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</a:t>
            </a:r>
            <a:endParaRPr lang="ko-KR" altLang="en-US" sz="36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362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Symbol" pitchFamily="18" charset="2"/>
              </a:rPr>
              <a:t>g</a:t>
            </a:r>
            <a:r>
              <a:rPr lang="en-US" altLang="ko-KR" sz="4000" dirty="0" smtClean="0">
                <a:latin typeface="+mj-lt"/>
              </a:rPr>
              <a:t>‘(</a:t>
            </a:r>
            <a:r>
              <a:rPr lang="en-US" altLang="ko-KR" sz="4000" dirty="0" smtClean="0">
                <a:latin typeface="Symbol" pitchFamily="18" charset="2"/>
              </a:rPr>
              <a:t>*) + </a:t>
            </a:r>
            <a:r>
              <a:rPr lang="en-US" altLang="ko-KR" sz="3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p’</a:t>
            </a:r>
            <a:endParaRPr lang="ko-KR" altLang="en-US" sz="36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2971800" y="2743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5105400" y="39624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5105400" y="31242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48400" y="3581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+mj-lt"/>
              </a:rPr>
              <a:t>l</a:t>
            </a:r>
            <a:r>
              <a:rPr lang="en-US" altLang="ko-KR" sz="4000" baseline="30000" dirty="0" smtClean="0">
                <a:latin typeface="+mj-lt"/>
              </a:rPr>
              <a:t>+ </a:t>
            </a:r>
            <a:r>
              <a:rPr lang="en-US" altLang="ko-KR" sz="4000" dirty="0" smtClean="0">
                <a:latin typeface="+mj-lt"/>
              </a:rPr>
              <a:t>+</a:t>
            </a:r>
            <a:r>
              <a:rPr lang="en-US" altLang="ko-KR" sz="4000" baseline="30000" dirty="0" smtClean="0">
                <a:latin typeface="+mj-lt"/>
              </a:rPr>
              <a:t> </a:t>
            </a:r>
            <a:r>
              <a:rPr lang="en-US" altLang="ko-KR" sz="4000" dirty="0" smtClean="0">
                <a:latin typeface="+mj-lt"/>
              </a:rPr>
              <a:t>l</a:t>
            </a:r>
            <a:r>
              <a:rPr lang="en-US" altLang="ko-KR" sz="4000" baseline="30000" dirty="0" smtClean="0">
                <a:latin typeface="+mj-lt"/>
              </a:rPr>
              <a:t>-</a:t>
            </a:r>
            <a:endParaRPr lang="ko-KR" altLang="en-US" sz="3600" baseline="30000" dirty="0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48768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Guidal and Vanderhaegen  : Double </a:t>
            </a:r>
            <a:r>
              <a:rPr lang="en-US" dirty="0"/>
              <a:t>deeply virtual Compton scattering off the </a:t>
            </a:r>
            <a:r>
              <a:rPr lang="en-US" dirty="0" smtClean="0"/>
              <a:t>nucleon</a:t>
            </a:r>
            <a:r>
              <a:rPr lang="en-US" dirty="0"/>
              <a:t> </a:t>
            </a:r>
            <a:r>
              <a:rPr lang="en-US" dirty="0" smtClean="0"/>
              <a:t>(arXiv:hep-ph/0208275v1 </a:t>
            </a:r>
            <a:r>
              <a:rPr lang="en-US" dirty="0"/>
              <a:t>30 Aug </a:t>
            </a:r>
            <a:r>
              <a:rPr lang="en-US" dirty="0" smtClean="0"/>
              <a:t>2002)</a:t>
            </a:r>
          </a:p>
          <a:p>
            <a:r>
              <a:rPr lang="en-US" dirty="0" smtClean="0"/>
              <a:t>Belitsky Radyushkin  : </a:t>
            </a:r>
            <a:r>
              <a:rPr lang="en-US" dirty="0"/>
              <a:t>Unraveling hadron structure with generalized parton </a:t>
            </a:r>
            <a:r>
              <a:rPr lang="en-US" dirty="0" smtClean="0"/>
              <a:t>distributions</a:t>
            </a:r>
            <a:r>
              <a:rPr lang="en-US" dirty="0"/>
              <a:t> </a:t>
            </a:r>
            <a:r>
              <a:rPr lang="en-US" dirty="0" smtClean="0"/>
              <a:t>(arXiv:hep-ph/0504030v3 </a:t>
            </a:r>
            <a:r>
              <a:rPr lang="en-US" dirty="0"/>
              <a:t>27 Jun </a:t>
            </a:r>
            <a:r>
              <a:rPr lang="en-US" dirty="0" smtClean="0"/>
              <a:t>2005)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Dedicated setup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439111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86200" y="2667000"/>
            <a:ext cx="15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73843" y="4191000"/>
            <a:ext cx="15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1843220"/>
            <a:ext cx="117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Iron plates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13304" y="2233147"/>
            <a:ext cx="0" cy="814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6200" y="2233147"/>
            <a:ext cx="228600" cy="780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52900" y="2233146"/>
            <a:ext cx="228600" cy="780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52600" y="2819400"/>
            <a:ext cx="1676400" cy="7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52600" y="4724400"/>
            <a:ext cx="1828800" cy="7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3758514" y="3009899"/>
            <a:ext cx="762000" cy="762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>
            <a:off x="3762633" y="4533900"/>
            <a:ext cx="762000" cy="762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5400000">
            <a:off x="3924300" y="3009900"/>
            <a:ext cx="762000" cy="762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5400000">
            <a:off x="3928419" y="4533901"/>
            <a:ext cx="762000" cy="762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943600" y="1843220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Target moved 2m from </a:t>
            </a:r>
            <a:r>
              <a:rPr lang="en-US" dirty="0" err="1" smtClean="0"/>
              <a:t>Jpsi</a:t>
            </a:r>
            <a:r>
              <a:rPr lang="en-US" dirty="0" smtClean="0"/>
              <a:t> position inside and switch to 45 cm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Iron plate from 3</a:t>
            </a:r>
            <a:r>
              <a:rPr lang="en-US" baseline="30000" dirty="0" smtClean="0"/>
              <a:t>rd</a:t>
            </a:r>
            <a:r>
              <a:rPr lang="en-US" dirty="0" smtClean="0"/>
              <a:t> layer yoke in </a:t>
            </a:r>
            <a:r>
              <a:rPr lang="en-US" dirty="0" err="1" smtClean="0"/>
              <a:t>fron</a:t>
            </a:r>
            <a:r>
              <a:rPr lang="en-US" dirty="0" smtClean="0"/>
              <a:t> and behind calorimeter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Remove Gas Cerenkov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Try to reach 10^38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 </a:t>
            </a:r>
            <a:r>
              <a:rPr lang="en-US" dirty="0" err="1" smtClean="0"/>
              <a:t>uA</a:t>
            </a:r>
            <a:r>
              <a:rPr lang="en-US" dirty="0" smtClean="0"/>
              <a:t> on 45 cm target</a:t>
            </a:r>
          </a:p>
        </p:txBody>
      </p:sp>
    </p:spTree>
    <p:extLst>
      <p:ext uri="{BB962C8B-B14F-4D97-AF65-F5344CB8AC3E}">
        <p14:creationId xmlns:p14="http://schemas.microsoft.com/office/powerpoint/2010/main" val="4183360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Kinematical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W:\figs\ddvcs\HighQHigh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" y="1309816"/>
            <a:ext cx="7848600" cy="532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39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1672431"/>
            <a:ext cx="61245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104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Eta and xi coverage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78" y="1524000"/>
            <a:ext cx="7021122" cy="45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565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Eta Xi coverage large bin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1724819"/>
            <a:ext cx="62388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284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luminosity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Current could go up to 60 </a:t>
            </a:r>
            <a:r>
              <a:rPr lang="en-US" dirty="0" err="1" smtClean="0"/>
              <a:t>uA</a:t>
            </a:r>
            <a:endParaRPr lang="en-US" dirty="0" smtClean="0"/>
          </a:p>
          <a:p>
            <a:r>
              <a:rPr lang="en-US" dirty="0" smtClean="0"/>
              <a:t>Tracker occupancy and photon background</a:t>
            </a:r>
          </a:p>
          <a:p>
            <a:pPr lvl="1"/>
            <a:r>
              <a:rPr lang="en-US" dirty="0" smtClean="0"/>
              <a:t>Reduce amount of Copper in GEM</a:t>
            </a:r>
          </a:p>
          <a:p>
            <a:pPr lvl="1"/>
            <a:r>
              <a:rPr lang="en-US" dirty="0" err="1" smtClean="0"/>
              <a:t>Micromegas</a:t>
            </a:r>
            <a:r>
              <a:rPr lang="en-US" dirty="0" smtClean="0"/>
              <a:t> option</a:t>
            </a:r>
          </a:p>
          <a:p>
            <a:pPr lvl="1"/>
            <a:r>
              <a:rPr lang="en-US" dirty="0" smtClean="0"/>
              <a:t>Build smaller chambers and add more channels</a:t>
            </a:r>
          </a:p>
          <a:p>
            <a:pPr lvl="1"/>
            <a:r>
              <a:rPr lang="en-US" dirty="0" smtClean="0"/>
              <a:t>Study complement with 2D pad readout </a:t>
            </a:r>
          </a:p>
          <a:p>
            <a:pPr lvl="1"/>
            <a:r>
              <a:rPr lang="en-US" dirty="0" smtClean="0"/>
              <a:t>Superconducting tracker option</a:t>
            </a:r>
          </a:p>
          <a:p>
            <a:r>
              <a:rPr lang="en-US" dirty="0" smtClean="0"/>
              <a:t>Calorimetry</a:t>
            </a:r>
          </a:p>
          <a:p>
            <a:pPr lvl="1"/>
            <a:r>
              <a:rPr lang="en-US" dirty="0" smtClean="0"/>
              <a:t>Study liquid scintillator and cryogenics calorimeter option</a:t>
            </a:r>
          </a:p>
          <a:p>
            <a:pPr lvl="1"/>
            <a:r>
              <a:rPr lang="en-US" dirty="0"/>
              <a:t>Superconducting detector to replace PMT ( 1 ns width pulse to increase rate capability </a:t>
            </a:r>
            <a:r>
              <a:rPr lang="en-US" dirty="0" smtClean="0"/>
              <a:t>)</a:t>
            </a:r>
          </a:p>
          <a:p>
            <a:r>
              <a:rPr lang="en-US" dirty="0" smtClean="0"/>
              <a:t>Cerenkov</a:t>
            </a:r>
          </a:p>
          <a:p>
            <a:pPr lvl="1"/>
            <a:r>
              <a:rPr lang="en-US" dirty="0" smtClean="0"/>
              <a:t>Superconducting detector to replace PMT ( 1 ns width pulse to increase rate capability )</a:t>
            </a:r>
          </a:p>
          <a:p>
            <a:pPr lvl="1"/>
            <a:r>
              <a:rPr lang="en-US" dirty="0" smtClean="0"/>
              <a:t>HBD type Cerenkov for Large Angle calorimeter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6172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6. 10^38 </a:t>
            </a:r>
            <a:r>
              <a:rPr lang="en-US" dirty="0"/>
              <a:t>cm</a:t>
            </a:r>
            <a:r>
              <a:rPr lang="en-US" baseline="30000" dirty="0"/>
              <a:t>-2</a:t>
            </a:r>
            <a:r>
              <a:rPr lang="en-US" dirty="0"/>
              <a:t>s</a:t>
            </a:r>
            <a:r>
              <a:rPr lang="en-US" baseline="30000" dirty="0"/>
              <a:t>-1</a:t>
            </a:r>
            <a:endParaRPr lang="en-US" dirty="0"/>
          </a:p>
          <a:p>
            <a:pPr algn="ctr"/>
            <a:r>
              <a:rPr lang="en-US" dirty="0" smtClean="0"/>
              <a:t>Technically doable mostly matter of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66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CLEO muon detector is a good opportunity to look at </a:t>
            </a:r>
            <a:r>
              <a:rPr lang="en-US" dirty="0" err="1" smtClean="0"/>
              <a:t>dimuon</a:t>
            </a:r>
            <a:r>
              <a:rPr lang="en-US" dirty="0" smtClean="0"/>
              <a:t> physics</a:t>
            </a:r>
          </a:p>
          <a:p>
            <a:r>
              <a:rPr lang="en-US" dirty="0" smtClean="0"/>
              <a:t>Parasitic measurement on J/Psi give a first measurement of DDVCS with low statistics</a:t>
            </a:r>
          </a:p>
          <a:p>
            <a:r>
              <a:rPr lang="en-US" dirty="0" smtClean="0"/>
              <a:t>Dedicated setup could increase luminosity by a factor of 10</a:t>
            </a:r>
          </a:p>
          <a:p>
            <a:r>
              <a:rPr lang="en-US" dirty="0" smtClean="0"/>
              <a:t>High statistics would allow binning in different variables to look a binning in Q’2 to probe xi eta surface with xi different of eta of GPDs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3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DDVCS cross section</a:t>
            </a:r>
            <a:endParaRPr lang="ko-KR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5811106" cy="528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267200" y="4038600"/>
            <a:ext cx="1447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1447800"/>
            <a:ext cx="2971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VGG model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Order of  </a:t>
            </a:r>
          </a:p>
          <a:p>
            <a:r>
              <a:rPr lang="en-US" sz="2000" dirty="0" smtClean="0"/>
              <a:t>~0.1 pb = 10</a:t>
            </a:r>
            <a:r>
              <a:rPr lang="en-US" sz="2000" baseline="30000" dirty="0" smtClean="0"/>
              <a:t>-36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2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About 100 smaller than DVCS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Virtual Beth and Heitler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Interference term enhanced by BH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Contributions from mesons small when far from meson mass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752600" y="2209800"/>
            <a:ext cx="1447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Double Deeply Virtual Compton Scattering</a:t>
            </a:r>
            <a:endParaRPr lang="en-US" dirty="0"/>
          </a:p>
        </p:txBody>
      </p:sp>
      <p:pic>
        <p:nvPicPr>
          <p:cNvPr id="1031" name="Picture 7" descr="K:\EarlyCarreer\DDVCS\unraveling\kinematicspai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549" y="1850178"/>
            <a:ext cx="5357812" cy="50022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9349" y="2737590"/>
            <a:ext cx="18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cattered electron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1349" y="3804390"/>
            <a:ext cx="174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cattered proton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6658" y="4635208"/>
            <a:ext cx="2437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outgoing virtual photon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31749" y="6166590"/>
            <a:ext cx="310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lepton pair from virtual photon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48802" y="161467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 = p1-p2 = q2-q1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98197" y="4380614"/>
            <a:ext cx="50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 =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77192" y="5306310"/>
            <a:ext cx="60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bj</a:t>
            </a:r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77348" y="2007832"/>
            <a:ext cx="1479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 = p1+p2</a:t>
            </a:r>
            <a:endParaRPr lang="en-US" dirty="0"/>
          </a:p>
          <a:p>
            <a:pPr algn="ctr"/>
            <a:r>
              <a:rPr lang="en-US" dirty="0" smtClean="0"/>
              <a:t>q </a:t>
            </a:r>
            <a:r>
              <a:rPr lang="en-US" dirty="0"/>
              <a:t>= ½ </a:t>
            </a:r>
            <a:r>
              <a:rPr lang="en-US" dirty="0" smtClean="0"/>
              <a:t>(q1+q2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61085" y="4265876"/>
            <a:ext cx="50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D.</a:t>
            </a:r>
            <a:r>
              <a:rPr lang="en-US" dirty="0" smtClean="0"/>
              <a:t>q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261085" y="4631530"/>
            <a:ext cx="505031" cy="36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87532" y="4635208"/>
            <a:ext cx="50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 smtClean="0">
                <a:latin typeface="Symbol" pitchFamily="18" charset="2"/>
              </a:rPr>
              <a:t>.</a:t>
            </a:r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211204" y="5256521"/>
            <a:ext cx="50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Q</a:t>
            </a:r>
            <a:r>
              <a:rPr lang="en-US" baseline="30000" dirty="0" smtClean="0">
                <a:latin typeface="Symbol" pitchFamily="18" charset="2"/>
              </a:rPr>
              <a:t>2</a:t>
            </a:r>
            <a:endParaRPr lang="en-US" baseline="300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100453" y="5622175"/>
            <a:ext cx="505031" cy="36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50008" y="5627022"/>
            <a:ext cx="77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2p</a:t>
            </a:r>
            <a:r>
              <a:rPr lang="en-US" baseline="-25000" dirty="0" smtClean="0"/>
              <a:t>1</a:t>
            </a: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691742" y="3358410"/>
            <a:ext cx="50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x</a:t>
            </a:r>
            <a:r>
              <a:rPr lang="en-US" dirty="0" smtClean="0"/>
              <a:t> =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54630" y="3243672"/>
            <a:ext cx="50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30000" dirty="0">
                <a:latin typeface="Symbol" pitchFamily="18" charset="2"/>
              </a:rPr>
              <a:t>2</a:t>
            </a:r>
            <a:endParaRPr lang="en-US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254630" y="3609326"/>
            <a:ext cx="505031" cy="36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55453" y="3613004"/>
            <a:ext cx="87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2p</a:t>
            </a:r>
            <a:r>
              <a:rPr lang="en-US" dirty="0" smtClean="0">
                <a:latin typeface="Symbol" pitchFamily="18" charset="2"/>
              </a:rPr>
              <a:t>.</a:t>
            </a:r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69240" y="2737590"/>
            <a:ext cx="161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30000" dirty="0" smtClean="0">
                <a:latin typeface="Symbol" pitchFamily="18" charset="2"/>
              </a:rPr>
              <a:t>2</a:t>
            </a:r>
            <a:r>
              <a:rPr lang="en-US" dirty="0" smtClean="0">
                <a:latin typeface="Symbol" pitchFamily="18" charset="2"/>
              </a:rPr>
              <a:t>= - </a:t>
            </a:r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3711" y="5329809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Q</a:t>
            </a:r>
            <a:r>
              <a:rPr lang="en-US" baseline="30000" dirty="0" smtClean="0">
                <a:latin typeface="Symbol" pitchFamily="18" charset="2"/>
              </a:rPr>
              <a:t>2</a:t>
            </a:r>
            <a:r>
              <a:rPr lang="en-US" dirty="0" smtClean="0">
                <a:latin typeface="Symbol" pitchFamily="18" charset="2"/>
              </a:rPr>
              <a:t>= </a:t>
            </a:r>
            <a:r>
              <a:rPr lang="en-US" dirty="0" smtClean="0"/>
              <a:t>-(k-k’)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K:\EarlyCarreer\DDVCS\unraveling\surface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074" y="1946604"/>
            <a:ext cx="4114800" cy="432054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757074" y="4689804"/>
            <a:ext cx="99060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662074" y="5680404"/>
            <a:ext cx="2438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20283" y="608247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x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598" y="548880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h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1864" y="152400"/>
            <a:ext cx="8229600" cy="1143000"/>
          </a:xfrm>
        </p:spPr>
        <p:txBody>
          <a:bodyPr/>
          <a:lstStyle/>
          <a:p>
            <a:r>
              <a:rPr lang="en-US" dirty="0" smtClean="0"/>
              <a:t>Kinematical coverage</a:t>
            </a:r>
            <a:endParaRPr lang="en-US" dirty="0"/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2357274" y="2243784"/>
            <a:ext cx="324000" cy="13030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5691" y="1911324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DVCS</a:t>
            </a:r>
          </a:p>
          <a:p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 smtClean="0"/>
              <a:t> = </a:t>
            </a:r>
            <a:r>
              <a:rPr lang="en-US" dirty="0" smtClean="0">
                <a:latin typeface="Symbol" pitchFamily="18" charset="2"/>
              </a:rPr>
              <a:t>x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814474" y="1746525"/>
            <a:ext cx="1894500" cy="7334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08974" y="1377193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JLab 11 GeV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20946" y="1700358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GeV </a:t>
            </a:r>
          </a:p>
          <a:p>
            <a:r>
              <a:rPr lang="en-US" dirty="0" smtClean="0"/>
              <a:t>40 GeV 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2357273" y="3546804"/>
            <a:ext cx="390525" cy="2505075"/>
          </a:xfrm>
          <a:custGeom>
            <a:avLst/>
            <a:gdLst>
              <a:gd name="connsiteX0" fmla="*/ 314325 w 352057"/>
              <a:gd name="connsiteY0" fmla="*/ 0 h 3752850"/>
              <a:gd name="connsiteX1" fmla="*/ 323850 w 352057"/>
              <a:gd name="connsiteY1" fmla="*/ 1647825 h 3752850"/>
              <a:gd name="connsiteX2" fmla="*/ 0 w 352057"/>
              <a:gd name="connsiteY2" fmla="*/ 3752850 h 3752850"/>
              <a:gd name="connsiteX3" fmla="*/ 0 w 352057"/>
              <a:gd name="connsiteY3" fmla="*/ 3752850 h 3752850"/>
              <a:gd name="connsiteX0" fmla="*/ 361950 w 379408"/>
              <a:gd name="connsiteY0" fmla="*/ 0 h 3771900"/>
              <a:gd name="connsiteX1" fmla="*/ 323850 w 379408"/>
              <a:gd name="connsiteY1" fmla="*/ 1666875 h 3771900"/>
              <a:gd name="connsiteX2" fmla="*/ 0 w 379408"/>
              <a:gd name="connsiteY2" fmla="*/ 3771900 h 3771900"/>
              <a:gd name="connsiteX3" fmla="*/ 0 w 379408"/>
              <a:gd name="connsiteY3" fmla="*/ 3771900 h 3771900"/>
              <a:gd name="connsiteX0" fmla="*/ 361950 w 379408"/>
              <a:gd name="connsiteY0" fmla="*/ 0 h 2514600"/>
              <a:gd name="connsiteX1" fmla="*/ 323850 w 379408"/>
              <a:gd name="connsiteY1" fmla="*/ 409575 h 2514600"/>
              <a:gd name="connsiteX2" fmla="*/ 0 w 379408"/>
              <a:gd name="connsiteY2" fmla="*/ 2514600 h 2514600"/>
              <a:gd name="connsiteX3" fmla="*/ 0 w 379408"/>
              <a:gd name="connsiteY3" fmla="*/ 2514600 h 2514600"/>
              <a:gd name="connsiteX0" fmla="*/ 361950 w 371771"/>
              <a:gd name="connsiteY0" fmla="*/ 0 h 2514600"/>
              <a:gd name="connsiteX1" fmla="*/ 285750 w 371771"/>
              <a:gd name="connsiteY1" fmla="*/ 876300 h 2514600"/>
              <a:gd name="connsiteX2" fmla="*/ 0 w 371771"/>
              <a:gd name="connsiteY2" fmla="*/ 2514600 h 2514600"/>
              <a:gd name="connsiteX3" fmla="*/ 0 w 371771"/>
              <a:gd name="connsiteY3" fmla="*/ 2514600 h 2514600"/>
              <a:gd name="connsiteX0" fmla="*/ 361950 w 369854"/>
              <a:gd name="connsiteY0" fmla="*/ 0 h 2514600"/>
              <a:gd name="connsiteX1" fmla="*/ 266700 w 369854"/>
              <a:gd name="connsiteY1" fmla="*/ 1181100 h 2514600"/>
              <a:gd name="connsiteX2" fmla="*/ 0 w 369854"/>
              <a:gd name="connsiteY2" fmla="*/ 2514600 h 2514600"/>
              <a:gd name="connsiteX3" fmla="*/ 0 w 369854"/>
              <a:gd name="connsiteY3" fmla="*/ 2514600 h 2514600"/>
              <a:gd name="connsiteX0" fmla="*/ 390525 w 396830"/>
              <a:gd name="connsiteY0" fmla="*/ 0 h 2505075"/>
              <a:gd name="connsiteX1" fmla="*/ 266700 w 396830"/>
              <a:gd name="connsiteY1" fmla="*/ 1171575 h 2505075"/>
              <a:gd name="connsiteX2" fmla="*/ 0 w 396830"/>
              <a:gd name="connsiteY2" fmla="*/ 2505075 h 2505075"/>
              <a:gd name="connsiteX3" fmla="*/ 0 w 396830"/>
              <a:gd name="connsiteY3" fmla="*/ 2505075 h 2505075"/>
              <a:gd name="connsiteX0" fmla="*/ 390525 w 390525"/>
              <a:gd name="connsiteY0" fmla="*/ 0 h 2505075"/>
              <a:gd name="connsiteX1" fmla="*/ 266700 w 390525"/>
              <a:gd name="connsiteY1" fmla="*/ 1171575 h 2505075"/>
              <a:gd name="connsiteX2" fmla="*/ 0 w 390525"/>
              <a:gd name="connsiteY2" fmla="*/ 2505075 h 2505075"/>
              <a:gd name="connsiteX3" fmla="*/ 0 w 390525"/>
              <a:gd name="connsiteY3" fmla="*/ 2505075 h 25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2505075">
                <a:moveTo>
                  <a:pt x="390525" y="0"/>
                </a:moveTo>
                <a:cubicBezTo>
                  <a:pt x="373856" y="520700"/>
                  <a:pt x="331787" y="754063"/>
                  <a:pt x="266700" y="1171575"/>
                </a:cubicBezTo>
                <a:cubicBezTo>
                  <a:pt x="201613" y="1589087"/>
                  <a:pt x="44450" y="2282825"/>
                  <a:pt x="0" y="2505075"/>
                </a:cubicBezTo>
                <a:lnTo>
                  <a:pt x="0" y="25050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>
            <a:endCxn id="15" idx="2"/>
          </p:cNvCxnSpPr>
          <p:nvPr/>
        </p:nvCxnSpPr>
        <p:spPr>
          <a:xfrm flipH="1">
            <a:off x="2357273" y="5680404"/>
            <a:ext cx="76201" cy="371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2719224" y="2260929"/>
            <a:ext cx="23755" cy="1350244"/>
          </a:xfrm>
          <a:custGeom>
            <a:avLst/>
            <a:gdLst>
              <a:gd name="connsiteX0" fmla="*/ 0 w 19050"/>
              <a:gd name="connsiteY0" fmla="*/ 0 h 1276350"/>
              <a:gd name="connsiteX1" fmla="*/ 19050 w 19050"/>
              <a:gd name="connsiteY1" fmla="*/ 1276350 h 1276350"/>
              <a:gd name="connsiteX2" fmla="*/ 19050 w 19050"/>
              <a:gd name="connsiteY2" fmla="*/ 1276350 h 1276350"/>
              <a:gd name="connsiteX0" fmla="*/ 0 w 31744"/>
              <a:gd name="connsiteY0" fmla="*/ 0 h 1276350"/>
              <a:gd name="connsiteX1" fmla="*/ 31744 w 31744"/>
              <a:gd name="connsiteY1" fmla="*/ 686393 h 1276350"/>
              <a:gd name="connsiteX2" fmla="*/ 19050 w 31744"/>
              <a:gd name="connsiteY2" fmla="*/ 1276350 h 1276350"/>
              <a:gd name="connsiteX3" fmla="*/ 19050 w 31744"/>
              <a:gd name="connsiteY3" fmla="*/ 1276350 h 1276350"/>
              <a:gd name="connsiteX0" fmla="*/ 0 w 31744"/>
              <a:gd name="connsiteY0" fmla="*/ 0 h 1317673"/>
              <a:gd name="connsiteX1" fmla="*/ 31744 w 31744"/>
              <a:gd name="connsiteY1" fmla="*/ 686393 h 1317673"/>
              <a:gd name="connsiteX2" fmla="*/ 19050 w 31744"/>
              <a:gd name="connsiteY2" fmla="*/ 1276350 h 1317673"/>
              <a:gd name="connsiteX3" fmla="*/ 19050 w 31744"/>
              <a:gd name="connsiteY3" fmla="*/ 1266896 h 1317673"/>
              <a:gd name="connsiteX0" fmla="*/ 0 w 20314"/>
              <a:gd name="connsiteY0" fmla="*/ 0 h 1317672"/>
              <a:gd name="connsiteX1" fmla="*/ 20314 w 20314"/>
              <a:gd name="connsiteY1" fmla="*/ 686393 h 1317672"/>
              <a:gd name="connsiteX2" fmla="*/ 19050 w 20314"/>
              <a:gd name="connsiteY2" fmla="*/ 1276350 h 1317672"/>
              <a:gd name="connsiteX3" fmla="*/ 19050 w 20314"/>
              <a:gd name="connsiteY3" fmla="*/ 1266896 h 1317672"/>
              <a:gd name="connsiteX0" fmla="*/ 11859 w 32776"/>
              <a:gd name="connsiteY0" fmla="*/ 0 h 1331427"/>
              <a:gd name="connsiteX1" fmla="*/ 32173 w 32776"/>
              <a:gd name="connsiteY1" fmla="*/ 686393 h 1331427"/>
              <a:gd name="connsiteX2" fmla="*/ 30909 w 32776"/>
              <a:gd name="connsiteY2" fmla="*/ 1276350 h 1331427"/>
              <a:gd name="connsiteX3" fmla="*/ 0 w 32776"/>
              <a:gd name="connsiteY3" fmla="*/ 1303848 h 1331427"/>
              <a:gd name="connsiteX0" fmla="*/ 12889 w 33879"/>
              <a:gd name="connsiteY0" fmla="*/ 0 h 1331427"/>
              <a:gd name="connsiteX1" fmla="*/ 33203 w 33879"/>
              <a:gd name="connsiteY1" fmla="*/ 686393 h 1331427"/>
              <a:gd name="connsiteX2" fmla="*/ 31939 w 33879"/>
              <a:gd name="connsiteY2" fmla="*/ 1276350 h 1331427"/>
              <a:gd name="connsiteX3" fmla="*/ 0 w 33879"/>
              <a:gd name="connsiteY3" fmla="*/ 1303849 h 1331427"/>
              <a:gd name="connsiteX0" fmla="*/ 12889 w 33879"/>
              <a:gd name="connsiteY0" fmla="*/ 0 h 1331428"/>
              <a:gd name="connsiteX1" fmla="*/ 33203 w 33879"/>
              <a:gd name="connsiteY1" fmla="*/ 686393 h 1331428"/>
              <a:gd name="connsiteX2" fmla="*/ 31939 w 33879"/>
              <a:gd name="connsiteY2" fmla="*/ 1276350 h 1331428"/>
              <a:gd name="connsiteX3" fmla="*/ 0 w 33879"/>
              <a:gd name="connsiteY3" fmla="*/ 1303850 h 1331428"/>
              <a:gd name="connsiteX0" fmla="*/ 12889 w 33879"/>
              <a:gd name="connsiteY0" fmla="*/ 0 h 1331428"/>
              <a:gd name="connsiteX1" fmla="*/ 33203 w 33879"/>
              <a:gd name="connsiteY1" fmla="*/ 686393 h 1331428"/>
              <a:gd name="connsiteX2" fmla="*/ 31939 w 33879"/>
              <a:gd name="connsiteY2" fmla="*/ 1276350 h 1331428"/>
              <a:gd name="connsiteX3" fmla="*/ 0 w 33879"/>
              <a:gd name="connsiteY3" fmla="*/ 1303850 h 1331428"/>
              <a:gd name="connsiteX0" fmla="*/ 12889 w 33203"/>
              <a:gd name="connsiteY0" fmla="*/ 0 h 1303883"/>
              <a:gd name="connsiteX1" fmla="*/ 33203 w 33203"/>
              <a:gd name="connsiteY1" fmla="*/ 686393 h 1303883"/>
              <a:gd name="connsiteX2" fmla="*/ 30909 w 33203"/>
              <a:gd name="connsiteY2" fmla="*/ 983369 h 1303883"/>
              <a:gd name="connsiteX3" fmla="*/ 0 w 33203"/>
              <a:gd name="connsiteY3" fmla="*/ 1303850 h 1303883"/>
              <a:gd name="connsiteX0" fmla="*/ 0 w 20314"/>
              <a:gd name="connsiteY0" fmla="*/ 0 h 1343472"/>
              <a:gd name="connsiteX1" fmla="*/ 20314 w 20314"/>
              <a:gd name="connsiteY1" fmla="*/ 686393 h 1343472"/>
              <a:gd name="connsiteX2" fmla="*/ 18020 w 20314"/>
              <a:gd name="connsiteY2" fmla="*/ 983369 h 1343472"/>
              <a:gd name="connsiteX3" fmla="*/ 10808 w 20314"/>
              <a:gd name="connsiteY3" fmla="*/ 1343443 h 1343472"/>
              <a:gd name="connsiteX0" fmla="*/ 0 w 18029"/>
              <a:gd name="connsiteY0" fmla="*/ 0 h 1343472"/>
              <a:gd name="connsiteX1" fmla="*/ 8884 w 18029"/>
              <a:gd name="connsiteY1" fmla="*/ 686393 h 1343472"/>
              <a:gd name="connsiteX2" fmla="*/ 18020 w 18029"/>
              <a:gd name="connsiteY2" fmla="*/ 983369 h 1343472"/>
              <a:gd name="connsiteX3" fmla="*/ 10808 w 18029"/>
              <a:gd name="connsiteY3" fmla="*/ 1343443 h 1343472"/>
              <a:gd name="connsiteX0" fmla="*/ 0 w 10808"/>
              <a:gd name="connsiteY0" fmla="*/ 0 h 1343478"/>
              <a:gd name="connsiteX1" fmla="*/ 8884 w 10808"/>
              <a:gd name="connsiteY1" fmla="*/ 686393 h 1343478"/>
              <a:gd name="connsiteX2" fmla="*/ 6590 w 10808"/>
              <a:gd name="connsiteY2" fmla="*/ 1032171 h 1343478"/>
              <a:gd name="connsiteX3" fmla="*/ 10808 w 10808"/>
              <a:gd name="connsiteY3" fmla="*/ 1343443 h 1343478"/>
              <a:gd name="connsiteX0" fmla="*/ 0 w 12114"/>
              <a:gd name="connsiteY0" fmla="*/ 0 h 1407054"/>
              <a:gd name="connsiteX1" fmla="*/ 8884 w 12114"/>
              <a:gd name="connsiteY1" fmla="*/ 686393 h 1407054"/>
              <a:gd name="connsiteX2" fmla="*/ 6590 w 12114"/>
              <a:gd name="connsiteY2" fmla="*/ 1032171 h 1407054"/>
              <a:gd name="connsiteX3" fmla="*/ 12114 w 12114"/>
              <a:gd name="connsiteY3" fmla="*/ 1407026 h 1407054"/>
              <a:gd name="connsiteX0" fmla="*/ 0 w 9502"/>
              <a:gd name="connsiteY0" fmla="*/ 0 h 1383631"/>
              <a:gd name="connsiteX1" fmla="*/ 8884 w 9502"/>
              <a:gd name="connsiteY1" fmla="*/ 686393 h 1383631"/>
              <a:gd name="connsiteX2" fmla="*/ 6590 w 9502"/>
              <a:gd name="connsiteY2" fmla="*/ 1032171 h 1383631"/>
              <a:gd name="connsiteX3" fmla="*/ 9502 w 9502"/>
              <a:gd name="connsiteY3" fmla="*/ 1383601 h 138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2" h="1383631">
                <a:moveTo>
                  <a:pt x="0" y="0"/>
                </a:moveTo>
                <a:cubicBezTo>
                  <a:pt x="2961" y="216192"/>
                  <a:pt x="5923" y="470201"/>
                  <a:pt x="8884" y="686393"/>
                </a:cubicBezTo>
                <a:cubicBezTo>
                  <a:pt x="4653" y="883045"/>
                  <a:pt x="6487" y="915970"/>
                  <a:pt x="6590" y="1032171"/>
                </a:cubicBezTo>
                <a:cubicBezTo>
                  <a:pt x="6693" y="1148372"/>
                  <a:pt x="9502" y="1386752"/>
                  <a:pt x="9502" y="1383601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278955" y="2480004"/>
            <a:ext cx="1240319" cy="4152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966874" y="1946604"/>
            <a:ext cx="2133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19274" y="2289504"/>
            <a:ext cx="1981200" cy="6057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434" y="302861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30000" dirty="0" smtClean="0"/>
              <a:t>u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h </a:t>
            </a:r>
            <a:r>
              <a:rPr lang="en-US" dirty="0" smtClean="0"/>
              <a:t>,</a:t>
            </a:r>
            <a:r>
              <a:rPr lang="en-US" dirty="0" smtClean="0">
                <a:latin typeface="Symbol" pitchFamily="18" charset="2"/>
              </a:rPr>
              <a:t> x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23208" y="3104532"/>
                <a:ext cx="1334262" cy="293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&gt;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  <m:sup/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208" y="3104532"/>
                <a:ext cx="1334262" cy="29341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87349" y="2957825"/>
                <a:ext cx="1334262" cy="293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&lt;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  <m:sup/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349" y="2957825"/>
                <a:ext cx="1334262" cy="29341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063867" y="30286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244423" y="28901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828190" y="3305613"/>
            <a:ext cx="2858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DVCS only probes  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x</a:t>
            </a:r>
            <a:endParaRPr lang="en-US" dirty="0"/>
          </a:p>
          <a:p>
            <a:r>
              <a:rPr lang="en-US" dirty="0" smtClean="0"/>
              <a:t>      line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Example with  model of GPD H for up quark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Jlab  : Q</a:t>
            </a:r>
            <a:r>
              <a:rPr lang="en-US" baseline="30000" dirty="0" smtClean="0"/>
              <a:t>2</a:t>
            </a:r>
            <a:r>
              <a:rPr lang="en-US" dirty="0" smtClean="0"/>
              <a:t>&gt;0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Kinematical range increases with beam energy ( larger dilepton mass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 coverage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3" y="1600200"/>
            <a:ext cx="55208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90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CLEO muon detector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00" y="1066800"/>
            <a:ext cx="57816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01" y="4191000"/>
            <a:ext cx="61626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07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ropbox\DDVCS\setup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E5FA"/>
              </a:clrFrom>
              <a:clrTo>
                <a:srgbClr val="CCE5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447800"/>
            <a:ext cx="6400800" cy="640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</a:t>
            </a:r>
            <a:r>
              <a:rPr lang="en-US" dirty="0" err="1" smtClean="0"/>
              <a:t>JPsi</a:t>
            </a:r>
            <a:r>
              <a:rPr lang="en-US" dirty="0" smtClean="0"/>
              <a:t>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Particle can be accepted by both forward and large angle detectors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981200" y="1828800"/>
            <a:ext cx="5257800" cy="2743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981200" y="2667000"/>
            <a:ext cx="6096000" cy="1981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981200" y="3810000"/>
            <a:ext cx="6324600" cy="838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781800" y="2133600"/>
            <a:ext cx="64767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large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96200" y="3124200"/>
            <a:ext cx="92551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5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Some low energy </a:t>
            </a:r>
            <a:r>
              <a:rPr lang="en-US" dirty="0" err="1" smtClean="0"/>
              <a:t>muon</a:t>
            </a:r>
            <a:r>
              <a:rPr lang="en-US" dirty="0" smtClean="0"/>
              <a:t> are lost, especially at large angle</a:t>
            </a:r>
          </a:p>
        </p:txBody>
      </p:sp>
      <p:pic>
        <p:nvPicPr>
          <p:cNvPr id="1026" name="Picture 2" descr="D:\Dropbox\tmp\t\BH_muon_3fold_decaypairproton_deg5-50\acceptance_forwardandlarge\accepta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657600"/>
            <a:ext cx="4389540" cy="3200400"/>
          </a:xfrm>
          <a:prstGeom prst="rect">
            <a:avLst/>
          </a:prstGeom>
          <a:noFill/>
        </p:spPr>
      </p:pic>
      <p:pic>
        <p:nvPicPr>
          <p:cNvPr id="1027" name="Picture 3" descr="D:\Dropbox\tmp\t\BH_muon_3fold_decaypairproton_deg5-50\acceptance_forwardandlarge\acceptance_mu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261" y="381000"/>
            <a:ext cx="4389539" cy="3200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05200" y="5105400"/>
            <a:ext cx="93487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 and p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7344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muon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71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591</Words>
  <Application>Microsoft Office PowerPoint</Application>
  <PresentationFormat>On-screen Show (4:3)</PresentationFormat>
  <Paragraphs>133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DDVCS with SoLID</vt:lpstr>
      <vt:lpstr>PowerPoint Presentation</vt:lpstr>
      <vt:lpstr>DDVCS cross section</vt:lpstr>
      <vt:lpstr>Double Deeply Virtual Compton Scattering</vt:lpstr>
      <vt:lpstr>Kinematical coverage</vt:lpstr>
      <vt:lpstr>Kinematic coverage</vt:lpstr>
      <vt:lpstr>CLEO muon detector</vt:lpstr>
      <vt:lpstr>SoLID JPsi Setup</vt:lpstr>
      <vt:lpstr>acceptance</vt:lpstr>
      <vt:lpstr>Count Estimation</vt:lpstr>
      <vt:lpstr>PowerPoint Presentation</vt:lpstr>
      <vt:lpstr>Particle acceptance</vt:lpstr>
      <vt:lpstr>Decay angle</vt:lpstr>
      <vt:lpstr>kinematics</vt:lpstr>
      <vt:lpstr>kinematics</vt:lpstr>
      <vt:lpstr>background</vt:lpstr>
      <vt:lpstr>Kinematical coverage JPSi setup</vt:lpstr>
      <vt:lpstr>Counts J/psi setup 60 days at 10^37 cm-2s-1 </vt:lpstr>
      <vt:lpstr>Cross sections / Asymmetry</vt:lpstr>
      <vt:lpstr>Dedicated setup</vt:lpstr>
      <vt:lpstr>Kinematical coverage</vt:lpstr>
      <vt:lpstr>Counts</vt:lpstr>
      <vt:lpstr>Eta and xi coverage</vt:lpstr>
      <vt:lpstr>Eta Xi coverage large bin</vt:lpstr>
      <vt:lpstr>Higher luminosity ?</vt:lpstr>
      <vt:lpstr>Conclusion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camsonne</dc:creator>
  <cp:lastModifiedBy>camsonne</cp:lastModifiedBy>
  <cp:revision>82</cp:revision>
  <dcterms:created xsi:type="dcterms:W3CDTF">2014-09-23T14:55:00Z</dcterms:created>
  <dcterms:modified xsi:type="dcterms:W3CDTF">2015-05-15T16:23:26Z</dcterms:modified>
</cp:coreProperties>
</file>