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906BA-DD50-446D-BECB-5F2EFD40BB0F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C98DB-BFC7-49C7-A431-4FBFEBB9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4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D4CC-B88E-43C5-9C8A-6F4089A292B7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422-3589-4C85-B4D4-66430648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D4CC-B88E-43C5-9C8A-6F4089A292B7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422-3589-4C85-B4D4-66430648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1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D4CC-B88E-43C5-9C8A-6F4089A292B7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422-3589-4C85-B4D4-66430648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99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83058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17244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D4CC-B88E-43C5-9C8A-6F4089A292B7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422-3589-4C85-B4D4-66430648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4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D4CC-B88E-43C5-9C8A-6F4089A292B7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422-3589-4C85-B4D4-66430648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8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D4CC-B88E-43C5-9C8A-6F4089A292B7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422-3589-4C85-B4D4-66430648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D4CC-B88E-43C5-9C8A-6F4089A292B7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422-3589-4C85-B4D4-66430648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0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D4CC-B88E-43C5-9C8A-6F4089A292B7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422-3589-4C85-B4D4-66430648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6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D4CC-B88E-43C5-9C8A-6F4089A292B7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422-3589-4C85-B4D4-66430648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0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D4CC-B88E-43C5-9C8A-6F4089A292B7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422-3589-4C85-B4D4-66430648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9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D4CC-B88E-43C5-9C8A-6F4089A292B7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6422-3589-4C85-B4D4-66430648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4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6D4CC-B88E-43C5-9C8A-6F4089A292B7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E6422-3589-4C85-B4D4-66430648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2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GPDs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Collaboration Meeting</a:t>
            </a:r>
          </a:p>
          <a:p>
            <a:r>
              <a:rPr lang="en-US" dirty="0" smtClean="0"/>
              <a:t>May 15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</a:p>
          <a:p>
            <a:r>
              <a:rPr lang="en-US" dirty="0" smtClean="0"/>
              <a:t>Alexandre Camsonne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2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CLAS12 DVCS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3058"/>
            <a:ext cx="8229600" cy="388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56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A/C 12 GeV DVCS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96" y="1600200"/>
            <a:ext cx="73588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97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 different measurements to separate GPDs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Unpolarize</a:t>
            </a:r>
            <a:r>
              <a:rPr lang="en-US" dirty="0" smtClean="0"/>
              <a:t> Proton beam spin sensitive to </a:t>
            </a:r>
            <a:r>
              <a:rPr lang="en-US" dirty="0" err="1" smtClean="0"/>
              <a:t>Im</a:t>
            </a:r>
            <a:r>
              <a:rPr lang="en-US" dirty="0" smtClean="0"/>
              <a:t> H</a:t>
            </a:r>
          </a:p>
          <a:p>
            <a:r>
              <a:rPr lang="en-US" dirty="0" smtClean="0"/>
              <a:t>Transverse Polarized Proton sensitive to </a:t>
            </a:r>
            <a:r>
              <a:rPr lang="en-US" dirty="0" err="1" smtClean="0"/>
              <a:t>Im</a:t>
            </a:r>
            <a:r>
              <a:rPr lang="en-US" dirty="0" smtClean="0"/>
              <a:t> E</a:t>
            </a:r>
          </a:p>
          <a:p>
            <a:r>
              <a:rPr lang="en-US" dirty="0" err="1" smtClean="0"/>
              <a:t>Unpolarized</a:t>
            </a:r>
            <a:r>
              <a:rPr lang="en-US" dirty="0" smtClean="0"/>
              <a:t> neutron sensitive to </a:t>
            </a:r>
            <a:r>
              <a:rPr lang="en-US" dirty="0" err="1" smtClean="0"/>
              <a:t>Im</a:t>
            </a:r>
            <a:r>
              <a:rPr lang="en-US" dirty="0" smtClean="0"/>
              <a:t> E</a:t>
            </a:r>
          </a:p>
          <a:p>
            <a:r>
              <a:rPr lang="en-US" dirty="0" smtClean="0"/>
              <a:t>Polarized neutron linear combination </a:t>
            </a:r>
            <a:r>
              <a:rPr lang="en-US" dirty="0" err="1" smtClean="0"/>
              <a:t>Im</a:t>
            </a:r>
            <a:r>
              <a:rPr lang="en-US" dirty="0" smtClean="0"/>
              <a:t> E and </a:t>
            </a:r>
            <a:r>
              <a:rPr lang="en-US" dirty="0" err="1" smtClean="0"/>
              <a:t>Im</a:t>
            </a:r>
            <a:r>
              <a:rPr lang="en-US" dirty="0" smtClean="0"/>
              <a:t> H</a:t>
            </a:r>
          </a:p>
          <a:p>
            <a:r>
              <a:rPr lang="en-US" dirty="0" smtClean="0"/>
              <a:t>Deep Vector meson production</a:t>
            </a:r>
          </a:p>
          <a:p>
            <a:r>
              <a:rPr lang="en-US" dirty="0" smtClean="0"/>
              <a:t>TCS and DDVCS so probe the </a:t>
            </a:r>
            <a:r>
              <a:rPr lang="en-US" smtClean="0"/>
              <a:t>GPDs surface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re needed to determine </a:t>
            </a:r>
            <a:r>
              <a:rPr lang="en-US" dirty="0" err="1" smtClean="0"/>
              <a:t>Im</a:t>
            </a:r>
            <a:r>
              <a:rPr lang="en-US" dirty="0" smtClean="0"/>
              <a:t> and Re of GPDs and have flavor decomposition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0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1143000" y="52388"/>
            <a:ext cx="69072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 Generalized Parton Distributions </a:t>
            </a:r>
            <a:r>
              <a:rPr lang="en-US" altLang="en-US" sz="3200">
                <a:solidFill>
                  <a:srgbClr val="3333CC"/>
                </a:solidFill>
              </a:rPr>
              <a:t>(GPDs)</a:t>
            </a:r>
          </a:p>
        </p:txBody>
      </p:sp>
      <p:grpSp>
        <p:nvGrpSpPr>
          <p:cNvPr id="328708" name="Group 4"/>
          <p:cNvGrpSpPr>
            <a:grpSpLocks/>
          </p:cNvGrpSpPr>
          <p:nvPr/>
        </p:nvGrpSpPr>
        <p:grpSpPr bwMode="auto">
          <a:xfrm>
            <a:off x="304800" y="1295400"/>
            <a:ext cx="2362200" cy="4772025"/>
            <a:chOff x="288" y="720"/>
            <a:chExt cx="1488" cy="3006"/>
          </a:xfrm>
        </p:grpSpPr>
        <p:sp>
          <p:nvSpPr>
            <p:cNvPr id="328709" name="Rectangle 5"/>
            <p:cNvSpPr>
              <a:spLocks noChangeArrowheads="1"/>
            </p:cNvSpPr>
            <p:nvPr/>
          </p:nvSpPr>
          <p:spPr bwMode="auto">
            <a:xfrm>
              <a:off x="432" y="720"/>
              <a:ext cx="1200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0" name="Text Box 6"/>
            <p:cNvSpPr txBox="1">
              <a:spLocks noChangeArrowheads="1"/>
            </p:cNvSpPr>
            <p:nvPr/>
          </p:nvSpPr>
          <p:spPr bwMode="auto">
            <a:xfrm>
              <a:off x="288" y="2976"/>
              <a:ext cx="148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Proton form factors, </a:t>
              </a:r>
              <a:r>
                <a:rPr lang="en-US" altLang="en-US" sz="1800">
                  <a:solidFill>
                    <a:srgbClr val="FF0000"/>
                  </a:solidFill>
                </a:rPr>
                <a:t>transverse </a:t>
              </a:r>
              <a:r>
                <a:rPr lang="en-US" altLang="en-US" sz="1800">
                  <a:solidFill>
                    <a:schemeClr val="tx1"/>
                  </a:solidFill>
                </a:rPr>
                <a:t>charge &amp; current densities</a:t>
              </a:r>
            </a:p>
          </p:txBody>
        </p:sp>
        <p:pic>
          <p:nvPicPr>
            <p:cNvPr id="328711" name="Picture 7" descr="fig02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816"/>
              <a:ext cx="1065" cy="1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712" name="Group 8"/>
          <p:cNvGrpSpPr>
            <a:grpSpLocks/>
          </p:cNvGrpSpPr>
          <p:nvPr/>
        </p:nvGrpSpPr>
        <p:grpSpPr bwMode="auto">
          <a:xfrm>
            <a:off x="6705600" y="1295400"/>
            <a:ext cx="2455863" cy="4999038"/>
            <a:chOff x="4080" y="720"/>
            <a:chExt cx="1547" cy="3149"/>
          </a:xfrm>
        </p:grpSpPr>
        <p:sp>
          <p:nvSpPr>
            <p:cNvPr id="328713" name="Rectangle 9"/>
            <p:cNvSpPr>
              <a:spLocks noChangeArrowheads="1"/>
            </p:cNvSpPr>
            <p:nvPr/>
          </p:nvSpPr>
          <p:spPr bwMode="auto">
            <a:xfrm>
              <a:off x="4080" y="720"/>
              <a:ext cx="1248" cy="2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328714" name="Text Box 10"/>
            <p:cNvSpPr txBox="1">
              <a:spLocks noChangeArrowheads="1"/>
            </p:cNvSpPr>
            <p:nvPr/>
          </p:nvSpPr>
          <p:spPr bwMode="auto">
            <a:xfrm>
              <a:off x="4080" y="3119"/>
              <a:ext cx="154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Structure functions,</a:t>
              </a:r>
            </a:p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quark </a:t>
              </a:r>
              <a:r>
                <a:rPr lang="en-US" altLang="en-US" sz="1800">
                  <a:solidFill>
                    <a:srgbClr val="FF0000"/>
                  </a:solidFill>
                </a:rPr>
                <a:t>longitudinal</a:t>
              </a:r>
            </a:p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momentum &amp; helicity </a:t>
              </a:r>
            </a:p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distributions</a:t>
              </a:r>
            </a:p>
          </p:txBody>
        </p:sp>
        <p:pic>
          <p:nvPicPr>
            <p:cNvPr id="328715" name="Picture 11" descr="fig02-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" y="816"/>
              <a:ext cx="1074" cy="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716" name="Group 12"/>
          <p:cNvGrpSpPr>
            <a:grpSpLocks/>
          </p:cNvGrpSpPr>
          <p:nvPr/>
        </p:nvGrpSpPr>
        <p:grpSpPr bwMode="auto">
          <a:xfrm>
            <a:off x="2133600" y="1524000"/>
            <a:ext cx="4737100" cy="3703638"/>
            <a:chOff x="1344" y="960"/>
            <a:chExt cx="2984" cy="2333"/>
          </a:xfrm>
        </p:grpSpPr>
        <p:sp>
          <p:nvSpPr>
            <p:cNvPr id="328717" name="AutoShape 13"/>
            <p:cNvSpPr>
              <a:spLocks noChangeArrowheads="1"/>
            </p:cNvSpPr>
            <p:nvPr/>
          </p:nvSpPr>
          <p:spPr bwMode="auto">
            <a:xfrm rot="1611983">
              <a:off x="1344" y="1743"/>
              <a:ext cx="688" cy="321"/>
            </a:xfrm>
            <a:prstGeom prst="rightArrow">
              <a:avLst>
                <a:gd name="adj1" fmla="val 50000"/>
                <a:gd name="adj2" fmla="val 53583"/>
              </a:avLst>
            </a:prstGeom>
            <a:solidFill>
              <a:srgbClr val="F4FC4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8" name="Rectangle 14"/>
            <p:cNvSpPr>
              <a:spLocks noChangeArrowheads="1"/>
            </p:cNvSpPr>
            <p:nvPr/>
          </p:nvSpPr>
          <p:spPr bwMode="auto">
            <a:xfrm>
              <a:off x="2074" y="960"/>
              <a:ext cx="1584" cy="2333"/>
            </a:xfrm>
            <a:prstGeom prst="rect">
              <a:avLst/>
            </a:prstGeom>
            <a:solidFill>
              <a:srgbClr val="F2FC2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8719" name="Picture 15" descr="fig02-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98"/>
              <a:ext cx="1419" cy="2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720" name="AutoShape 16"/>
            <p:cNvSpPr>
              <a:spLocks noChangeArrowheads="1"/>
            </p:cNvSpPr>
            <p:nvPr/>
          </p:nvSpPr>
          <p:spPr bwMode="auto">
            <a:xfrm rot="-1783923">
              <a:off x="3643" y="1840"/>
              <a:ext cx="685" cy="320"/>
            </a:xfrm>
            <a:prstGeom prst="leftArrow">
              <a:avLst>
                <a:gd name="adj1" fmla="val 50000"/>
                <a:gd name="adj2" fmla="val 53516"/>
              </a:avLst>
            </a:prstGeom>
            <a:solidFill>
              <a:srgbClr val="F4FC4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721" name="Group 17"/>
          <p:cNvGrpSpPr>
            <a:grpSpLocks/>
          </p:cNvGrpSpPr>
          <p:nvPr/>
        </p:nvGrpSpPr>
        <p:grpSpPr bwMode="auto">
          <a:xfrm>
            <a:off x="2362200" y="708025"/>
            <a:ext cx="4437063" cy="587375"/>
            <a:chOff x="1536" y="209"/>
            <a:chExt cx="2795" cy="358"/>
          </a:xfrm>
        </p:grpSpPr>
        <p:sp>
          <p:nvSpPr>
            <p:cNvPr id="328722" name="Text Box 18"/>
            <p:cNvSpPr txBox="1">
              <a:spLocks noChangeArrowheads="1"/>
            </p:cNvSpPr>
            <p:nvPr/>
          </p:nvSpPr>
          <p:spPr bwMode="auto">
            <a:xfrm>
              <a:off x="1536" y="362"/>
              <a:ext cx="279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chemeClr val="tx1"/>
                  </a:solidFill>
                </a:rPr>
                <a:t>X. Ji,  D. Mueller, A. Radyushkin (1994-1997)</a:t>
              </a: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328723" name="Text Box 19"/>
            <p:cNvSpPr txBox="1">
              <a:spLocks noChangeArrowheads="1"/>
            </p:cNvSpPr>
            <p:nvPr/>
          </p:nvSpPr>
          <p:spPr bwMode="auto">
            <a:xfrm>
              <a:off x="2220" y="209"/>
              <a:ext cx="116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endParaRPr lang="en-US" alt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3048000" y="5378450"/>
            <a:ext cx="3251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Correlated </a:t>
            </a:r>
            <a:r>
              <a:rPr lang="en-US" altLang="en-US" sz="1800">
                <a:solidFill>
                  <a:schemeClr val="tx1"/>
                </a:solidFill>
              </a:rPr>
              <a:t>quark momentum 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and helicity distributions in </a:t>
            </a:r>
          </a:p>
          <a:p>
            <a:pPr eaLnBrk="1" hangingPunct="1"/>
            <a:r>
              <a:rPr lang="en-US" altLang="en-US" sz="1800">
                <a:solidFill>
                  <a:srgbClr val="CC0099"/>
                </a:solidFill>
              </a:rPr>
              <a:t>transverse space</a:t>
            </a:r>
            <a:r>
              <a:rPr lang="en-US" altLang="en-US" sz="1800">
                <a:solidFill>
                  <a:schemeClr val="tx1"/>
                </a:solidFill>
              </a:rPr>
              <a:t> - </a:t>
            </a:r>
            <a:r>
              <a:rPr lang="en-US" altLang="en-US" sz="1800">
                <a:solidFill>
                  <a:srgbClr val="3333CC"/>
                </a:solidFill>
              </a:rPr>
              <a:t>GPDs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579290"/>
      </p:ext>
    </p:extLst>
  </p:cSld>
  <p:clrMapOvr>
    <a:masterClrMapping/>
  </p:clrMapOvr>
  <p:transition advTm="11089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457200" y="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32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GPDs  </a:t>
            </a:r>
            <a:r>
              <a:rPr lang="en-US" altLang="en-US" sz="32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: </a:t>
            </a:r>
            <a:r>
              <a:rPr lang="en-US" altLang="en-US" sz="32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x  </a:t>
            </a:r>
            <a:r>
              <a:rPr lang="en-US" altLang="en-US" sz="32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and  </a:t>
            </a:r>
            <a:r>
              <a:rPr lang="el-GR" altLang="en-US" sz="3200">
                <a:solidFill>
                  <a:srgbClr val="FF0000"/>
                </a:solidFill>
                <a:latin typeface="Lucida Grande" pitchFamily="116" charset="0"/>
                <a:cs typeface="Arial" charset="0"/>
              </a:rPr>
              <a:t>ξ</a:t>
            </a:r>
            <a:r>
              <a:rPr lang="en-US" altLang="en-US" sz="32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 </a:t>
            </a:r>
            <a:r>
              <a:rPr lang="en-US" altLang="en-US" sz="32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dependence</a:t>
            </a:r>
          </a:p>
        </p:txBody>
      </p:sp>
      <p:grpSp>
        <p:nvGrpSpPr>
          <p:cNvPr id="540675" name="Group 3"/>
          <p:cNvGrpSpPr>
            <a:grpSpLocks/>
          </p:cNvGrpSpPr>
          <p:nvPr/>
        </p:nvGrpSpPr>
        <p:grpSpPr bwMode="auto">
          <a:xfrm>
            <a:off x="2819400" y="914400"/>
            <a:ext cx="5943600" cy="3886200"/>
            <a:chOff x="1008" y="1296"/>
            <a:chExt cx="3330" cy="2248"/>
          </a:xfrm>
        </p:grpSpPr>
        <p:sp>
          <p:nvSpPr>
            <p:cNvPr id="54067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08" y="1296"/>
              <a:ext cx="3328" cy="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0677" name="Group 5"/>
            <p:cNvGrpSpPr>
              <a:grpSpLocks/>
            </p:cNvGrpSpPr>
            <p:nvPr/>
          </p:nvGrpSpPr>
          <p:grpSpPr bwMode="auto">
            <a:xfrm>
              <a:off x="1026" y="1298"/>
              <a:ext cx="3312" cy="2238"/>
              <a:chOff x="1026" y="1298"/>
              <a:chExt cx="3312" cy="2238"/>
            </a:xfrm>
          </p:grpSpPr>
          <p:sp>
            <p:nvSpPr>
              <p:cNvPr id="540678" name="Line 6"/>
              <p:cNvSpPr>
                <a:spLocks noChangeShapeType="1"/>
              </p:cNvSpPr>
              <p:nvPr/>
            </p:nvSpPr>
            <p:spPr bwMode="auto">
              <a:xfrm flipH="1" flipV="1">
                <a:off x="1404" y="2778"/>
                <a:ext cx="2034" cy="75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79" name="Line 7"/>
              <p:cNvSpPr>
                <a:spLocks noChangeShapeType="1"/>
              </p:cNvSpPr>
              <p:nvPr/>
            </p:nvSpPr>
            <p:spPr bwMode="auto">
              <a:xfrm flipV="1">
                <a:off x="2878" y="3310"/>
                <a:ext cx="12" cy="1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80" name="Rectangle 8"/>
              <p:cNvSpPr>
                <a:spLocks noChangeArrowheads="1"/>
              </p:cNvSpPr>
              <p:nvPr/>
            </p:nvSpPr>
            <p:spPr bwMode="auto">
              <a:xfrm>
                <a:off x="2584" y="3446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81" name="Freeform 9"/>
              <p:cNvSpPr>
                <a:spLocks noEditPoints="1"/>
              </p:cNvSpPr>
              <p:nvPr/>
            </p:nvSpPr>
            <p:spPr bwMode="auto">
              <a:xfrm>
                <a:off x="2676" y="3400"/>
                <a:ext cx="48" cy="80"/>
              </a:xfrm>
              <a:custGeom>
                <a:avLst/>
                <a:gdLst>
                  <a:gd name="T0" fmla="*/ 48 w 48"/>
                  <a:gd name="T1" fmla="*/ 46 h 80"/>
                  <a:gd name="T2" fmla="*/ 44 w 48"/>
                  <a:gd name="T3" fmla="*/ 66 h 80"/>
                  <a:gd name="T4" fmla="*/ 36 w 48"/>
                  <a:gd name="T5" fmla="*/ 76 h 80"/>
                  <a:gd name="T6" fmla="*/ 24 w 48"/>
                  <a:gd name="T7" fmla="*/ 80 h 80"/>
                  <a:gd name="T8" fmla="*/ 16 w 48"/>
                  <a:gd name="T9" fmla="*/ 78 h 80"/>
                  <a:gd name="T10" fmla="*/ 8 w 48"/>
                  <a:gd name="T11" fmla="*/ 74 h 80"/>
                  <a:gd name="T12" fmla="*/ 4 w 48"/>
                  <a:gd name="T13" fmla="*/ 66 h 80"/>
                  <a:gd name="T14" fmla="*/ 2 w 48"/>
                  <a:gd name="T15" fmla="*/ 58 h 80"/>
                  <a:gd name="T16" fmla="*/ 0 w 48"/>
                  <a:gd name="T17" fmla="*/ 46 h 80"/>
                  <a:gd name="T18" fmla="*/ 2 w 48"/>
                  <a:gd name="T19" fmla="*/ 22 h 80"/>
                  <a:gd name="T20" fmla="*/ 8 w 48"/>
                  <a:gd name="T21" fmla="*/ 6 h 80"/>
                  <a:gd name="T22" fmla="*/ 18 w 48"/>
                  <a:gd name="T23" fmla="*/ 0 h 80"/>
                  <a:gd name="T24" fmla="*/ 28 w 48"/>
                  <a:gd name="T25" fmla="*/ 0 h 80"/>
                  <a:gd name="T26" fmla="*/ 36 w 48"/>
                  <a:gd name="T27" fmla="*/ 4 h 80"/>
                  <a:gd name="T28" fmla="*/ 42 w 48"/>
                  <a:gd name="T29" fmla="*/ 8 h 80"/>
                  <a:gd name="T30" fmla="*/ 44 w 48"/>
                  <a:gd name="T31" fmla="*/ 16 h 80"/>
                  <a:gd name="T32" fmla="*/ 48 w 48"/>
                  <a:gd name="T33" fmla="*/ 26 h 80"/>
                  <a:gd name="T34" fmla="*/ 42 w 48"/>
                  <a:gd name="T35" fmla="*/ 34 h 80"/>
                  <a:gd name="T36" fmla="*/ 40 w 48"/>
                  <a:gd name="T37" fmla="*/ 20 h 80"/>
                  <a:gd name="T38" fmla="*/ 36 w 48"/>
                  <a:gd name="T39" fmla="*/ 10 h 80"/>
                  <a:gd name="T40" fmla="*/ 32 w 48"/>
                  <a:gd name="T41" fmla="*/ 6 h 80"/>
                  <a:gd name="T42" fmla="*/ 24 w 48"/>
                  <a:gd name="T43" fmla="*/ 4 h 80"/>
                  <a:gd name="T44" fmla="*/ 14 w 48"/>
                  <a:gd name="T45" fmla="*/ 8 h 80"/>
                  <a:gd name="T46" fmla="*/ 6 w 48"/>
                  <a:gd name="T47" fmla="*/ 22 h 80"/>
                  <a:gd name="T48" fmla="*/ 6 w 48"/>
                  <a:gd name="T49" fmla="*/ 46 h 80"/>
                  <a:gd name="T50" fmla="*/ 8 w 48"/>
                  <a:gd name="T51" fmla="*/ 58 h 80"/>
                  <a:gd name="T52" fmla="*/ 12 w 48"/>
                  <a:gd name="T53" fmla="*/ 68 h 80"/>
                  <a:gd name="T54" fmla="*/ 16 w 48"/>
                  <a:gd name="T55" fmla="*/ 72 h 80"/>
                  <a:gd name="T56" fmla="*/ 24 w 48"/>
                  <a:gd name="T57" fmla="*/ 74 h 80"/>
                  <a:gd name="T58" fmla="*/ 34 w 48"/>
                  <a:gd name="T59" fmla="*/ 70 h 80"/>
                  <a:gd name="T60" fmla="*/ 42 w 48"/>
                  <a:gd name="T61" fmla="*/ 56 h 80"/>
                  <a:gd name="T62" fmla="*/ 42 w 48"/>
                  <a:gd name="T63" fmla="*/ 3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" h="80">
                    <a:moveTo>
                      <a:pt x="48" y="34"/>
                    </a:moveTo>
                    <a:lnTo>
                      <a:pt x="48" y="46"/>
                    </a:lnTo>
                    <a:lnTo>
                      <a:pt x="46" y="56"/>
                    </a:lnTo>
                    <a:lnTo>
                      <a:pt x="44" y="66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30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6" y="78"/>
                    </a:lnTo>
                    <a:lnTo>
                      <a:pt x="12" y="76"/>
                    </a:lnTo>
                    <a:lnTo>
                      <a:pt x="8" y="74"/>
                    </a:lnTo>
                    <a:lnTo>
                      <a:pt x="6" y="70"/>
                    </a:lnTo>
                    <a:lnTo>
                      <a:pt x="4" y="66"/>
                    </a:lnTo>
                    <a:lnTo>
                      <a:pt x="2" y="62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4"/>
                    </a:lnTo>
                    <a:lnTo>
                      <a:pt x="40" y="6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4" y="16"/>
                    </a:lnTo>
                    <a:lnTo>
                      <a:pt x="46" y="20"/>
                    </a:lnTo>
                    <a:lnTo>
                      <a:pt x="48" y="26"/>
                    </a:lnTo>
                    <a:lnTo>
                      <a:pt x="48" y="34"/>
                    </a:lnTo>
                    <a:close/>
                    <a:moveTo>
                      <a:pt x="42" y="34"/>
                    </a:moveTo>
                    <a:lnTo>
                      <a:pt x="42" y="26"/>
                    </a:lnTo>
                    <a:lnTo>
                      <a:pt x="40" y="20"/>
                    </a:lnTo>
                    <a:lnTo>
                      <a:pt x="38" y="14"/>
                    </a:lnTo>
                    <a:lnTo>
                      <a:pt x="36" y="10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6" y="22"/>
                    </a:lnTo>
                    <a:lnTo>
                      <a:pt x="6" y="34"/>
                    </a:lnTo>
                    <a:lnTo>
                      <a:pt x="6" y="46"/>
                    </a:lnTo>
                    <a:lnTo>
                      <a:pt x="6" y="52"/>
                    </a:lnTo>
                    <a:lnTo>
                      <a:pt x="8" y="58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30" y="74"/>
                    </a:lnTo>
                    <a:lnTo>
                      <a:pt x="34" y="70"/>
                    </a:lnTo>
                    <a:lnTo>
                      <a:pt x="38" y="66"/>
                    </a:lnTo>
                    <a:lnTo>
                      <a:pt x="42" y="56"/>
                    </a:lnTo>
                    <a:lnTo>
                      <a:pt x="42" y="46"/>
                    </a:lnTo>
                    <a:lnTo>
                      <a:pt x="4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82" name="Freeform 10"/>
              <p:cNvSpPr>
                <a:spLocks/>
              </p:cNvSpPr>
              <p:nvPr/>
            </p:nvSpPr>
            <p:spPr bwMode="auto">
              <a:xfrm>
                <a:off x="2766" y="3464"/>
                <a:ext cx="18" cy="16"/>
              </a:xfrm>
              <a:custGeom>
                <a:avLst/>
                <a:gdLst>
                  <a:gd name="T0" fmla="*/ 8 w 18"/>
                  <a:gd name="T1" fmla="*/ 0 h 16"/>
                  <a:gd name="T2" fmla="*/ 10 w 18"/>
                  <a:gd name="T3" fmla="*/ 0 h 16"/>
                  <a:gd name="T4" fmla="*/ 14 w 18"/>
                  <a:gd name="T5" fmla="*/ 0 h 16"/>
                  <a:gd name="T6" fmla="*/ 16 w 18"/>
                  <a:gd name="T7" fmla="*/ 2 h 16"/>
                  <a:gd name="T8" fmla="*/ 18 w 18"/>
                  <a:gd name="T9" fmla="*/ 4 h 16"/>
                  <a:gd name="T10" fmla="*/ 18 w 18"/>
                  <a:gd name="T11" fmla="*/ 8 h 16"/>
                  <a:gd name="T12" fmla="*/ 18 w 18"/>
                  <a:gd name="T13" fmla="*/ 10 h 16"/>
                  <a:gd name="T14" fmla="*/ 16 w 18"/>
                  <a:gd name="T15" fmla="*/ 14 h 16"/>
                  <a:gd name="T16" fmla="*/ 14 w 18"/>
                  <a:gd name="T17" fmla="*/ 16 h 16"/>
                  <a:gd name="T18" fmla="*/ 10 w 18"/>
                  <a:gd name="T19" fmla="*/ 16 h 16"/>
                  <a:gd name="T20" fmla="*/ 8 w 18"/>
                  <a:gd name="T21" fmla="*/ 16 h 16"/>
                  <a:gd name="T22" fmla="*/ 6 w 18"/>
                  <a:gd name="T23" fmla="*/ 16 h 16"/>
                  <a:gd name="T24" fmla="*/ 2 w 18"/>
                  <a:gd name="T25" fmla="*/ 14 h 16"/>
                  <a:gd name="T26" fmla="*/ 0 w 18"/>
                  <a:gd name="T27" fmla="*/ 10 h 16"/>
                  <a:gd name="T28" fmla="*/ 0 w 18"/>
                  <a:gd name="T29" fmla="*/ 8 h 16"/>
                  <a:gd name="T30" fmla="*/ 0 w 18"/>
                  <a:gd name="T31" fmla="*/ 4 h 16"/>
                  <a:gd name="T32" fmla="*/ 2 w 18"/>
                  <a:gd name="T33" fmla="*/ 2 h 16"/>
                  <a:gd name="T34" fmla="*/ 6 w 18"/>
                  <a:gd name="T35" fmla="*/ 0 h 16"/>
                  <a:gd name="T36" fmla="*/ 8 w 18"/>
                  <a:gd name="T3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6">
                    <a:moveTo>
                      <a:pt x="8" y="0"/>
                    </a:move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83" name="Freeform 11"/>
              <p:cNvSpPr>
                <a:spLocks/>
              </p:cNvSpPr>
              <p:nvPr/>
            </p:nvSpPr>
            <p:spPr bwMode="auto">
              <a:xfrm>
                <a:off x="2826" y="3400"/>
                <a:ext cx="50" cy="80"/>
              </a:xfrm>
              <a:custGeom>
                <a:avLst/>
                <a:gdLst>
                  <a:gd name="T0" fmla="*/ 10 w 50"/>
                  <a:gd name="T1" fmla="*/ 32 h 80"/>
                  <a:gd name="T2" fmla="*/ 20 w 50"/>
                  <a:gd name="T3" fmla="*/ 28 h 80"/>
                  <a:gd name="T4" fmla="*/ 28 w 50"/>
                  <a:gd name="T5" fmla="*/ 28 h 80"/>
                  <a:gd name="T6" fmla="*/ 38 w 50"/>
                  <a:gd name="T7" fmla="*/ 30 h 80"/>
                  <a:gd name="T8" fmla="*/ 48 w 50"/>
                  <a:gd name="T9" fmla="*/ 40 h 80"/>
                  <a:gd name="T10" fmla="*/ 50 w 50"/>
                  <a:gd name="T11" fmla="*/ 52 h 80"/>
                  <a:gd name="T12" fmla="*/ 46 w 50"/>
                  <a:gd name="T13" fmla="*/ 66 h 80"/>
                  <a:gd name="T14" fmla="*/ 38 w 50"/>
                  <a:gd name="T15" fmla="*/ 76 h 80"/>
                  <a:gd name="T16" fmla="*/ 24 w 50"/>
                  <a:gd name="T17" fmla="*/ 80 h 80"/>
                  <a:gd name="T18" fmla="*/ 10 w 50"/>
                  <a:gd name="T19" fmla="*/ 76 h 80"/>
                  <a:gd name="T20" fmla="*/ 2 w 50"/>
                  <a:gd name="T21" fmla="*/ 72 h 80"/>
                  <a:gd name="T22" fmla="*/ 0 w 50"/>
                  <a:gd name="T23" fmla="*/ 68 h 80"/>
                  <a:gd name="T24" fmla="*/ 0 w 50"/>
                  <a:gd name="T25" fmla="*/ 66 h 80"/>
                  <a:gd name="T26" fmla="*/ 2 w 50"/>
                  <a:gd name="T27" fmla="*/ 64 h 80"/>
                  <a:gd name="T28" fmla="*/ 4 w 50"/>
                  <a:gd name="T29" fmla="*/ 66 h 80"/>
                  <a:gd name="T30" fmla="*/ 16 w 50"/>
                  <a:gd name="T31" fmla="*/ 74 h 80"/>
                  <a:gd name="T32" fmla="*/ 30 w 50"/>
                  <a:gd name="T33" fmla="*/ 74 h 80"/>
                  <a:gd name="T34" fmla="*/ 38 w 50"/>
                  <a:gd name="T35" fmla="*/ 68 h 80"/>
                  <a:gd name="T36" fmla="*/ 44 w 50"/>
                  <a:gd name="T37" fmla="*/ 58 h 80"/>
                  <a:gd name="T38" fmla="*/ 44 w 50"/>
                  <a:gd name="T39" fmla="*/ 46 h 80"/>
                  <a:gd name="T40" fmla="*/ 40 w 50"/>
                  <a:gd name="T41" fmla="*/ 38 h 80"/>
                  <a:gd name="T42" fmla="*/ 32 w 50"/>
                  <a:gd name="T43" fmla="*/ 34 h 80"/>
                  <a:gd name="T44" fmla="*/ 18 w 50"/>
                  <a:gd name="T45" fmla="*/ 34 h 80"/>
                  <a:gd name="T46" fmla="*/ 10 w 50"/>
                  <a:gd name="T47" fmla="*/ 38 h 80"/>
                  <a:gd name="T48" fmla="*/ 6 w 50"/>
                  <a:gd name="T49" fmla="*/ 38 h 80"/>
                  <a:gd name="T50" fmla="*/ 6 w 50"/>
                  <a:gd name="T51" fmla="*/ 36 h 80"/>
                  <a:gd name="T52" fmla="*/ 6 w 50"/>
                  <a:gd name="T53" fmla="*/ 0 h 80"/>
                  <a:gd name="T54" fmla="*/ 44 w 50"/>
                  <a:gd name="T55" fmla="*/ 2 h 80"/>
                  <a:gd name="T56" fmla="*/ 44 w 50"/>
                  <a:gd name="T57" fmla="*/ 2 h 80"/>
                  <a:gd name="T58" fmla="*/ 44 w 50"/>
                  <a:gd name="T59" fmla="*/ 4 h 80"/>
                  <a:gd name="T60" fmla="*/ 44 w 50"/>
                  <a:gd name="T61" fmla="*/ 6 h 80"/>
                  <a:gd name="T62" fmla="*/ 10 w 50"/>
                  <a:gd name="T63" fmla="*/ 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80">
                    <a:moveTo>
                      <a:pt x="10" y="6"/>
                    </a:moveTo>
                    <a:lnTo>
                      <a:pt x="10" y="32"/>
                    </a:lnTo>
                    <a:lnTo>
                      <a:pt x="16" y="30"/>
                    </a:lnTo>
                    <a:lnTo>
                      <a:pt x="20" y="28"/>
                    </a:lnTo>
                    <a:lnTo>
                      <a:pt x="24" y="28"/>
                    </a:lnTo>
                    <a:lnTo>
                      <a:pt x="28" y="28"/>
                    </a:lnTo>
                    <a:lnTo>
                      <a:pt x="34" y="28"/>
                    </a:lnTo>
                    <a:lnTo>
                      <a:pt x="38" y="30"/>
                    </a:lnTo>
                    <a:lnTo>
                      <a:pt x="44" y="34"/>
                    </a:lnTo>
                    <a:lnTo>
                      <a:pt x="48" y="40"/>
                    </a:lnTo>
                    <a:lnTo>
                      <a:pt x="50" y="46"/>
                    </a:lnTo>
                    <a:lnTo>
                      <a:pt x="50" y="52"/>
                    </a:lnTo>
                    <a:lnTo>
                      <a:pt x="50" y="60"/>
                    </a:lnTo>
                    <a:lnTo>
                      <a:pt x="46" y="66"/>
                    </a:lnTo>
                    <a:lnTo>
                      <a:pt x="42" y="72"/>
                    </a:lnTo>
                    <a:lnTo>
                      <a:pt x="38" y="76"/>
                    </a:lnTo>
                    <a:lnTo>
                      <a:pt x="32" y="80"/>
                    </a:lnTo>
                    <a:lnTo>
                      <a:pt x="24" y="80"/>
                    </a:lnTo>
                    <a:lnTo>
                      <a:pt x="18" y="80"/>
                    </a:lnTo>
                    <a:lnTo>
                      <a:pt x="10" y="76"/>
                    </a:lnTo>
                    <a:lnTo>
                      <a:pt x="6" y="74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66"/>
                    </a:lnTo>
                    <a:lnTo>
                      <a:pt x="10" y="70"/>
                    </a:lnTo>
                    <a:lnTo>
                      <a:pt x="16" y="74"/>
                    </a:lnTo>
                    <a:lnTo>
                      <a:pt x="24" y="74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4"/>
                    </a:lnTo>
                    <a:lnTo>
                      <a:pt x="44" y="58"/>
                    </a:lnTo>
                    <a:lnTo>
                      <a:pt x="44" y="52"/>
                    </a:lnTo>
                    <a:lnTo>
                      <a:pt x="44" y="46"/>
                    </a:lnTo>
                    <a:lnTo>
                      <a:pt x="42" y="42"/>
                    </a:lnTo>
                    <a:lnTo>
                      <a:pt x="40" y="38"/>
                    </a:lnTo>
                    <a:lnTo>
                      <a:pt x="36" y="36"/>
                    </a:lnTo>
                    <a:lnTo>
                      <a:pt x="32" y="34"/>
                    </a:lnTo>
                    <a:lnTo>
                      <a:pt x="26" y="32"/>
                    </a:lnTo>
                    <a:lnTo>
                      <a:pt x="18" y="34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0"/>
                    </a:lnTo>
                    <a:lnTo>
                      <a:pt x="42" y="0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84" name="Line 12"/>
              <p:cNvSpPr>
                <a:spLocks noChangeShapeType="1"/>
              </p:cNvSpPr>
              <p:nvPr/>
            </p:nvSpPr>
            <p:spPr bwMode="auto">
              <a:xfrm flipV="1">
                <a:off x="2348" y="3114"/>
                <a:ext cx="12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85" name="Freeform 13"/>
              <p:cNvSpPr>
                <a:spLocks noEditPoints="1"/>
              </p:cNvSpPr>
              <p:nvPr/>
            </p:nvSpPr>
            <p:spPr bwMode="auto">
              <a:xfrm>
                <a:off x="2256" y="3198"/>
                <a:ext cx="46" cy="82"/>
              </a:xfrm>
              <a:custGeom>
                <a:avLst/>
                <a:gdLst>
                  <a:gd name="T0" fmla="*/ 46 w 46"/>
                  <a:gd name="T1" fmla="*/ 48 h 82"/>
                  <a:gd name="T2" fmla="*/ 44 w 46"/>
                  <a:gd name="T3" fmla="*/ 66 h 82"/>
                  <a:gd name="T4" fmla="*/ 34 w 46"/>
                  <a:gd name="T5" fmla="*/ 78 h 82"/>
                  <a:gd name="T6" fmla="*/ 24 w 46"/>
                  <a:gd name="T7" fmla="*/ 82 h 82"/>
                  <a:gd name="T8" fmla="*/ 14 w 46"/>
                  <a:gd name="T9" fmla="*/ 80 h 82"/>
                  <a:gd name="T10" fmla="*/ 8 w 46"/>
                  <a:gd name="T11" fmla="*/ 74 h 82"/>
                  <a:gd name="T12" fmla="*/ 4 w 46"/>
                  <a:gd name="T13" fmla="*/ 68 h 82"/>
                  <a:gd name="T14" fmla="*/ 0 w 46"/>
                  <a:gd name="T15" fmla="*/ 60 h 82"/>
                  <a:gd name="T16" fmla="*/ 0 w 46"/>
                  <a:gd name="T17" fmla="*/ 48 h 82"/>
                  <a:gd name="T18" fmla="*/ 0 w 46"/>
                  <a:gd name="T19" fmla="*/ 24 h 82"/>
                  <a:gd name="T20" fmla="*/ 8 w 46"/>
                  <a:gd name="T21" fmla="*/ 8 h 82"/>
                  <a:gd name="T22" fmla="*/ 18 w 46"/>
                  <a:gd name="T23" fmla="*/ 2 h 82"/>
                  <a:gd name="T24" fmla="*/ 28 w 46"/>
                  <a:gd name="T25" fmla="*/ 2 h 82"/>
                  <a:gd name="T26" fmla="*/ 36 w 46"/>
                  <a:gd name="T27" fmla="*/ 4 h 82"/>
                  <a:gd name="T28" fmla="*/ 40 w 46"/>
                  <a:gd name="T29" fmla="*/ 10 h 82"/>
                  <a:gd name="T30" fmla="*/ 44 w 46"/>
                  <a:gd name="T31" fmla="*/ 18 h 82"/>
                  <a:gd name="T32" fmla="*/ 46 w 46"/>
                  <a:gd name="T33" fmla="*/ 28 h 82"/>
                  <a:gd name="T34" fmla="*/ 42 w 46"/>
                  <a:gd name="T35" fmla="*/ 36 h 82"/>
                  <a:gd name="T36" fmla="*/ 40 w 46"/>
                  <a:gd name="T37" fmla="*/ 22 h 82"/>
                  <a:gd name="T38" fmla="*/ 34 w 46"/>
                  <a:gd name="T39" fmla="*/ 12 h 82"/>
                  <a:gd name="T40" fmla="*/ 30 w 46"/>
                  <a:gd name="T41" fmla="*/ 8 h 82"/>
                  <a:gd name="T42" fmla="*/ 24 w 46"/>
                  <a:gd name="T43" fmla="*/ 6 h 82"/>
                  <a:gd name="T44" fmla="*/ 14 w 46"/>
                  <a:gd name="T45" fmla="*/ 10 h 82"/>
                  <a:gd name="T46" fmla="*/ 6 w 46"/>
                  <a:gd name="T47" fmla="*/ 24 h 82"/>
                  <a:gd name="T48" fmla="*/ 4 w 46"/>
                  <a:gd name="T49" fmla="*/ 46 h 82"/>
                  <a:gd name="T50" fmla="*/ 6 w 46"/>
                  <a:gd name="T51" fmla="*/ 60 h 82"/>
                  <a:gd name="T52" fmla="*/ 12 w 46"/>
                  <a:gd name="T53" fmla="*/ 70 h 82"/>
                  <a:gd name="T54" fmla="*/ 16 w 46"/>
                  <a:gd name="T55" fmla="*/ 74 h 82"/>
                  <a:gd name="T56" fmla="*/ 24 w 46"/>
                  <a:gd name="T57" fmla="*/ 76 h 82"/>
                  <a:gd name="T58" fmla="*/ 32 w 46"/>
                  <a:gd name="T59" fmla="*/ 72 h 82"/>
                  <a:gd name="T60" fmla="*/ 40 w 46"/>
                  <a:gd name="T61" fmla="*/ 58 h 82"/>
                  <a:gd name="T62" fmla="*/ 42 w 46"/>
                  <a:gd name="T63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82">
                    <a:moveTo>
                      <a:pt x="46" y="34"/>
                    </a:moveTo>
                    <a:lnTo>
                      <a:pt x="46" y="48"/>
                    </a:lnTo>
                    <a:lnTo>
                      <a:pt x="46" y="58"/>
                    </a:lnTo>
                    <a:lnTo>
                      <a:pt x="44" y="66"/>
                    </a:lnTo>
                    <a:lnTo>
                      <a:pt x="38" y="74"/>
                    </a:lnTo>
                    <a:lnTo>
                      <a:pt x="34" y="78"/>
                    </a:lnTo>
                    <a:lnTo>
                      <a:pt x="30" y="80"/>
                    </a:lnTo>
                    <a:lnTo>
                      <a:pt x="24" y="82"/>
                    </a:lnTo>
                    <a:lnTo>
                      <a:pt x="18" y="80"/>
                    </a:lnTo>
                    <a:lnTo>
                      <a:pt x="14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6" y="72"/>
                    </a:lnTo>
                    <a:lnTo>
                      <a:pt x="4" y="68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8" y="8"/>
                    </a:lnTo>
                    <a:lnTo>
                      <a:pt x="40" y="10"/>
                    </a:lnTo>
                    <a:lnTo>
                      <a:pt x="42" y="14"/>
                    </a:lnTo>
                    <a:lnTo>
                      <a:pt x="44" y="18"/>
                    </a:lnTo>
                    <a:lnTo>
                      <a:pt x="46" y="22"/>
                    </a:lnTo>
                    <a:lnTo>
                      <a:pt x="46" y="28"/>
                    </a:lnTo>
                    <a:lnTo>
                      <a:pt x="46" y="34"/>
                    </a:lnTo>
                    <a:close/>
                    <a:moveTo>
                      <a:pt x="42" y="36"/>
                    </a:moveTo>
                    <a:lnTo>
                      <a:pt x="42" y="28"/>
                    </a:lnTo>
                    <a:lnTo>
                      <a:pt x="40" y="22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6" y="24"/>
                    </a:lnTo>
                    <a:lnTo>
                      <a:pt x="4" y="36"/>
                    </a:lnTo>
                    <a:lnTo>
                      <a:pt x="4" y="46"/>
                    </a:lnTo>
                    <a:lnTo>
                      <a:pt x="6" y="54"/>
                    </a:lnTo>
                    <a:lnTo>
                      <a:pt x="6" y="60"/>
                    </a:lnTo>
                    <a:lnTo>
                      <a:pt x="8" y="66"/>
                    </a:lnTo>
                    <a:lnTo>
                      <a:pt x="12" y="70"/>
                    </a:lnTo>
                    <a:lnTo>
                      <a:pt x="14" y="72"/>
                    </a:lnTo>
                    <a:lnTo>
                      <a:pt x="16" y="74"/>
                    </a:lnTo>
                    <a:lnTo>
                      <a:pt x="18" y="76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32" y="72"/>
                    </a:lnTo>
                    <a:lnTo>
                      <a:pt x="36" y="68"/>
                    </a:lnTo>
                    <a:lnTo>
                      <a:pt x="40" y="58"/>
                    </a:lnTo>
                    <a:lnTo>
                      <a:pt x="42" y="46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86" name="Line 14"/>
              <p:cNvSpPr>
                <a:spLocks noChangeShapeType="1"/>
              </p:cNvSpPr>
              <p:nvPr/>
            </p:nvSpPr>
            <p:spPr bwMode="auto">
              <a:xfrm flipV="1">
                <a:off x="1854" y="2930"/>
                <a:ext cx="14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87" name="Freeform 15"/>
              <p:cNvSpPr>
                <a:spLocks noEditPoints="1"/>
              </p:cNvSpPr>
              <p:nvPr/>
            </p:nvSpPr>
            <p:spPr bwMode="auto">
              <a:xfrm>
                <a:off x="1600" y="3014"/>
                <a:ext cx="48" cy="80"/>
              </a:xfrm>
              <a:custGeom>
                <a:avLst/>
                <a:gdLst>
                  <a:gd name="T0" fmla="*/ 48 w 48"/>
                  <a:gd name="T1" fmla="*/ 46 h 80"/>
                  <a:gd name="T2" fmla="*/ 44 w 48"/>
                  <a:gd name="T3" fmla="*/ 66 h 80"/>
                  <a:gd name="T4" fmla="*/ 36 w 48"/>
                  <a:gd name="T5" fmla="*/ 76 h 80"/>
                  <a:gd name="T6" fmla="*/ 24 w 48"/>
                  <a:gd name="T7" fmla="*/ 80 h 80"/>
                  <a:gd name="T8" fmla="*/ 16 w 48"/>
                  <a:gd name="T9" fmla="*/ 78 h 80"/>
                  <a:gd name="T10" fmla="*/ 8 w 48"/>
                  <a:gd name="T11" fmla="*/ 74 h 80"/>
                  <a:gd name="T12" fmla="*/ 4 w 48"/>
                  <a:gd name="T13" fmla="*/ 66 h 80"/>
                  <a:gd name="T14" fmla="*/ 2 w 48"/>
                  <a:gd name="T15" fmla="*/ 58 h 80"/>
                  <a:gd name="T16" fmla="*/ 0 w 48"/>
                  <a:gd name="T17" fmla="*/ 46 h 80"/>
                  <a:gd name="T18" fmla="*/ 2 w 48"/>
                  <a:gd name="T19" fmla="*/ 22 h 80"/>
                  <a:gd name="T20" fmla="*/ 8 w 48"/>
                  <a:gd name="T21" fmla="*/ 6 h 80"/>
                  <a:gd name="T22" fmla="*/ 18 w 48"/>
                  <a:gd name="T23" fmla="*/ 0 h 80"/>
                  <a:gd name="T24" fmla="*/ 28 w 48"/>
                  <a:gd name="T25" fmla="*/ 0 h 80"/>
                  <a:gd name="T26" fmla="*/ 36 w 48"/>
                  <a:gd name="T27" fmla="*/ 4 h 80"/>
                  <a:gd name="T28" fmla="*/ 42 w 48"/>
                  <a:gd name="T29" fmla="*/ 8 h 80"/>
                  <a:gd name="T30" fmla="*/ 46 w 48"/>
                  <a:gd name="T31" fmla="*/ 18 h 80"/>
                  <a:gd name="T32" fmla="*/ 48 w 48"/>
                  <a:gd name="T33" fmla="*/ 26 h 80"/>
                  <a:gd name="T34" fmla="*/ 42 w 48"/>
                  <a:gd name="T35" fmla="*/ 34 h 80"/>
                  <a:gd name="T36" fmla="*/ 40 w 48"/>
                  <a:gd name="T37" fmla="*/ 20 h 80"/>
                  <a:gd name="T38" fmla="*/ 36 w 48"/>
                  <a:gd name="T39" fmla="*/ 10 h 80"/>
                  <a:gd name="T40" fmla="*/ 32 w 48"/>
                  <a:gd name="T41" fmla="*/ 6 h 80"/>
                  <a:gd name="T42" fmla="*/ 24 w 48"/>
                  <a:gd name="T43" fmla="*/ 4 h 80"/>
                  <a:gd name="T44" fmla="*/ 14 w 48"/>
                  <a:gd name="T45" fmla="*/ 8 h 80"/>
                  <a:gd name="T46" fmla="*/ 6 w 48"/>
                  <a:gd name="T47" fmla="*/ 22 h 80"/>
                  <a:gd name="T48" fmla="*/ 6 w 48"/>
                  <a:gd name="T49" fmla="*/ 46 h 80"/>
                  <a:gd name="T50" fmla="*/ 8 w 48"/>
                  <a:gd name="T51" fmla="*/ 60 h 80"/>
                  <a:gd name="T52" fmla="*/ 12 w 48"/>
                  <a:gd name="T53" fmla="*/ 70 h 80"/>
                  <a:gd name="T54" fmla="*/ 16 w 48"/>
                  <a:gd name="T55" fmla="*/ 72 h 80"/>
                  <a:gd name="T56" fmla="*/ 24 w 48"/>
                  <a:gd name="T57" fmla="*/ 74 h 80"/>
                  <a:gd name="T58" fmla="*/ 34 w 48"/>
                  <a:gd name="T59" fmla="*/ 70 h 80"/>
                  <a:gd name="T60" fmla="*/ 42 w 48"/>
                  <a:gd name="T61" fmla="*/ 56 h 80"/>
                  <a:gd name="T62" fmla="*/ 42 w 48"/>
                  <a:gd name="T63" fmla="*/ 3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" h="80">
                    <a:moveTo>
                      <a:pt x="48" y="34"/>
                    </a:moveTo>
                    <a:lnTo>
                      <a:pt x="48" y="46"/>
                    </a:lnTo>
                    <a:lnTo>
                      <a:pt x="46" y="56"/>
                    </a:lnTo>
                    <a:lnTo>
                      <a:pt x="44" y="66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30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6" y="78"/>
                    </a:lnTo>
                    <a:lnTo>
                      <a:pt x="12" y="76"/>
                    </a:lnTo>
                    <a:lnTo>
                      <a:pt x="8" y="74"/>
                    </a:lnTo>
                    <a:lnTo>
                      <a:pt x="6" y="70"/>
                    </a:lnTo>
                    <a:lnTo>
                      <a:pt x="4" y="66"/>
                    </a:lnTo>
                    <a:lnTo>
                      <a:pt x="2" y="62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6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6" y="18"/>
                    </a:lnTo>
                    <a:lnTo>
                      <a:pt x="46" y="20"/>
                    </a:lnTo>
                    <a:lnTo>
                      <a:pt x="48" y="26"/>
                    </a:lnTo>
                    <a:lnTo>
                      <a:pt x="48" y="34"/>
                    </a:lnTo>
                    <a:close/>
                    <a:moveTo>
                      <a:pt x="42" y="34"/>
                    </a:moveTo>
                    <a:lnTo>
                      <a:pt x="42" y="26"/>
                    </a:lnTo>
                    <a:lnTo>
                      <a:pt x="40" y="20"/>
                    </a:lnTo>
                    <a:lnTo>
                      <a:pt x="38" y="14"/>
                    </a:lnTo>
                    <a:lnTo>
                      <a:pt x="36" y="10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6" y="22"/>
                    </a:lnTo>
                    <a:lnTo>
                      <a:pt x="6" y="34"/>
                    </a:lnTo>
                    <a:lnTo>
                      <a:pt x="6" y="46"/>
                    </a:lnTo>
                    <a:lnTo>
                      <a:pt x="6" y="52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70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30" y="74"/>
                    </a:lnTo>
                    <a:lnTo>
                      <a:pt x="34" y="70"/>
                    </a:lnTo>
                    <a:lnTo>
                      <a:pt x="38" y="66"/>
                    </a:lnTo>
                    <a:lnTo>
                      <a:pt x="42" y="56"/>
                    </a:lnTo>
                    <a:lnTo>
                      <a:pt x="42" y="46"/>
                    </a:lnTo>
                    <a:lnTo>
                      <a:pt x="4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88" name="Freeform 16"/>
              <p:cNvSpPr>
                <a:spLocks/>
              </p:cNvSpPr>
              <p:nvPr/>
            </p:nvSpPr>
            <p:spPr bwMode="auto">
              <a:xfrm>
                <a:off x="1690" y="3078"/>
                <a:ext cx="18" cy="16"/>
              </a:xfrm>
              <a:custGeom>
                <a:avLst/>
                <a:gdLst>
                  <a:gd name="T0" fmla="*/ 8 w 18"/>
                  <a:gd name="T1" fmla="*/ 0 h 16"/>
                  <a:gd name="T2" fmla="*/ 10 w 18"/>
                  <a:gd name="T3" fmla="*/ 0 h 16"/>
                  <a:gd name="T4" fmla="*/ 14 w 18"/>
                  <a:gd name="T5" fmla="*/ 0 h 16"/>
                  <a:gd name="T6" fmla="*/ 16 w 18"/>
                  <a:gd name="T7" fmla="*/ 2 h 16"/>
                  <a:gd name="T8" fmla="*/ 18 w 18"/>
                  <a:gd name="T9" fmla="*/ 4 h 16"/>
                  <a:gd name="T10" fmla="*/ 18 w 18"/>
                  <a:gd name="T11" fmla="*/ 8 h 16"/>
                  <a:gd name="T12" fmla="*/ 18 w 18"/>
                  <a:gd name="T13" fmla="*/ 12 h 16"/>
                  <a:gd name="T14" fmla="*/ 16 w 18"/>
                  <a:gd name="T15" fmla="*/ 14 h 16"/>
                  <a:gd name="T16" fmla="*/ 14 w 18"/>
                  <a:gd name="T17" fmla="*/ 16 h 16"/>
                  <a:gd name="T18" fmla="*/ 10 w 18"/>
                  <a:gd name="T19" fmla="*/ 16 h 16"/>
                  <a:gd name="T20" fmla="*/ 8 w 18"/>
                  <a:gd name="T21" fmla="*/ 16 h 16"/>
                  <a:gd name="T22" fmla="*/ 6 w 18"/>
                  <a:gd name="T23" fmla="*/ 16 h 16"/>
                  <a:gd name="T24" fmla="*/ 2 w 18"/>
                  <a:gd name="T25" fmla="*/ 14 h 16"/>
                  <a:gd name="T26" fmla="*/ 0 w 18"/>
                  <a:gd name="T27" fmla="*/ 10 h 16"/>
                  <a:gd name="T28" fmla="*/ 0 w 18"/>
                  <a:gd name="T29" fmla="*/ 8 h 16"/>
                  <a:gd name="T30" fmla="*/ 0 w 18"/>
                  <a:gd name="T31" fmla="*/ 4 h 16"/>
                  <a:gd name="T32" fmla="*/ 2 w 18"/>
                  <a:gd name="T33" fmla="*/ 2 h 16"/>
                  <a:gd name="T34" fmla="*/ 6 w 18"/>
                  <a:gd name="T35" fmla="*/ 0 h 16"/>
                  <a:gd name="T36" fmla="*/ 8 w 18"/>
                  <a:gd name="T3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6">
                    <a:moveTo>
                      <a:pt x="8" y="0"/>
                    </a:move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89" name="Freeform 17"/>
              <p:cNvSpPr>
                <a:spLocks/>
              </p:cNvSpPr>
              <p:nvPr/>
            </p:nvSpPr>
            <p:spPr bwMode="auto">
              <a:xfrm>
                <a:off x="1750" y="3016"/>
                <a:ext cx="50" cy="78"/>
              </a:xfrm>
              <a:custGeom>
                <a:avLst/>
                <a:gdLst>
                  <a:gd name="T0" fmla="*/ 10 w 50"/>
                  <a:gd name="T1" fmla="*/ 30 h 78"/>
                  <a:gd name="T2" fmla="*/ 20 w 50"/>
                  <a:gd name="T3" fmla="*/ 26 h 78"/>
                  <a:gd name="T4" fmla="*/ 28 w 50"/>
                  <a:gd name="T5" fmla="*/ 26 h 78"/>
                  <a:gd name="T6" fmla="*/ 38 w 50"/>
                  <a:gd name="T7" fmla="*/ 28 h 78"/>
                  <a:gd name="T8" fmla="*/ 48 w 50"/>
                  <a:gd name="T9" fmla="*/ 38 h 78"/>
                  <a:gd name="T10" fmla="*/ 50 w 50"/>
                  <a:gd name="T11" fmla="*/ 50 h 78"/>
                  <a:gd name="T12" fmla="*/ 46 w 50"/>
                  <a:gd name="T13" fmla="*/ 64 h 78"/>
                  <a:gd name="T14" fmla="*/ 38 w 50"/>
                  <a:gd name="T15" fmla="*/ 74 h 78"/>
                  <a:gd name="T16" fmla="*/ 24 w 50"/>
                  <a:gd name="T17" fmla="*/ 78 h 78"/>
                  <a:gd name="T18" fmla="*/ 10 w 50"/>
                  <a:gd name="T19" fmla="*/ 74 h 78"/>
                  <a:gd name="T20" fmla="*/ 2 w 50"/>
                  <a:gd name="T21" fmla="*/ 70 h 78"/>
                  <a:gd name="T22" fmla="*/ 0 w 50"/>
                  <a:gd name="T23" fmla="*/ 66 h 78"/>
                  <a:gd name="T24" fmla="*/ 0 w 50"/>
                  <a:gd name="T25" fmla="*/ 64 h 78"/>
                  <a:gd name="T26" fmla="*/ 2 w 50"/>
                  <a:gd name="T27" fmla="*/ 64 h 78"/>
                  <a:gd name="T28" fmla="*/ 4 w 50"/>
                  <a:gd name="T29" fmla="*/ 64 h 78"/>
                  <a:gd name="T30" fmla="*/ 16 w 50"/>
                  <a:gd name="T31" fmla="*/ 72 h 78"/>
                  <a:gd name="T32" fmla="*/ 30 w 50"/>
                  <a:gd name="T33" fmla="*/ 72 h 78"/>
                  <a:gd name="T34" fmla="*/ 40 w 50"/>
                  <a:gd name="T35" fmla="*/ 66 h 78"/>
                  <a:gd name="T36" fmla="*/ 44 w 50"/>
                  <a:gd name="T37" fmla="*/ 56 h 78"/>
                  <a:gd name="T38" fmla="*/ 44 w 50"/>
                  <a:gd name="T39" fmla="*/ 44 h 78"/>
                  <a:gd name="T40" fmla="*/ 40 w 50"/>
                  <a:gd name="T41" fmla="*/ 36 h 78"/>
                  <a:gd name="T42" fmla="*/ 32 w 50"/>
                  <a:gd name="T43" fmla="*/ 32 h 78"/>
                  <a:gd name="T44" fmla="*/ 18 w 50"/>
                  <a:gd name="T45" fmla="*/ 32 h 78"/>
                  <a:gd name="T46" fmla="*/ 10 w 50"/>
                  <a:gd name="T47" fmla="*/ 36 h 78"/>
                  <a:gd name="T48" fmla="*/ 6 w 50"/>
                  <a:gd name="T49" fmla="*/ 36 h 78"/>
                  <a:gd name="T50" fmla="*/ 6 w 50"/>
                  <a:gd name="T51" fmla="*/ 34 h 78"/>
                  <a:gd name="T52" fmla="*/ 6 w 50"/>
                  <a:gd name="T53" fmla="*/ 0 h 78"/>
                  <a:gd name="T54" fmla="*/ 44 w 50"/>
                  <a:gd name="T55" fmla="*/ 0 h 78"/>
                  <a:gd name="T56" fmla="*/ 44 w 50"/>
                  <a:gd name="T57" fmla="*/ 0 h 78"/>
                  <a:gd name="T58" fmla="*/ 44 w 50"/>
                  <a:gd name="T59" fmla="*/ 2 h 78"/>
                  <a:gd name="T60" fmla="*/ 44 w 50"/>
                  <a:gd name="T61" fmla="*/ 4 h 78"/>
                  <a:gd name="T62" fmla="*/ 10 w 50"/>
                  <a:gd name="T63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78">
                    <a:moveTo>
                      <a:pt x="10" y="4"/>
                    </a:moveTo>
                    <a:lnTo>
                      <a:pt x="10" y="30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38" y="28"/>
                    </a:lnTo>
                    <a:lnTo>
                      <a:pt x="44" y="32"/>
                    </a:lnTo>
                    <a:lnTo>
                      <a:pt x="48" y="38"/>
                    </a:lnTo>
                    <a:lnTo>
                      <a:pt x="50" y="44"/>
                    </a:lnTo>
                    <a:lnTo>
                      <a:pt x="50" y="50"/>
                    </a:lnTo>
                    <a:lnTo>
                      <a:pt x="50" y="58"/>
                    </a:lnTo>
                    <a:lnTo>
                      <a:pt x="46" y="64"/>
                    </a:lnTo>
                    <a:lnTo>
                      <a:pt x="42" y="70"/>
                    </a:lnTo>
                    <a:lnTo>
                      <a:pt x="38" y="74"/>
                    </a:lnTo>
                    <a:lnTo>
                      <a:pt x="32" y="78"/>
                    </a:lnTo>
                    <a:lnTo>
                      <a:pt x="24" y="78"/>
                    </a:lnTo>
                    <a:lnTo>
                      <a:pt x="18" y="78"/>
                    </a:lnTo>
                    <a:lnTo>
                      <a:pt x="10" y="74"/>
                    </a:lnTo>
                    <a:lnTo>
                      <a:pt x="6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4" y="64"/>
                    </a:lnTo>
                    <a:lnTo>
                      <a:pt x="10" y="70"/>
                    </a:lnTo>
                    <a:lnTo>
                      <a:pt x="16" y="72"/>
                    </a:lnTo>
                    <a:lnTo>
                      <a:pt x="24" y="72"/>
                    </a:lnTo>
                    <a:lnTo>
                      <a:pt x="30" y="72"/>
                    </a:lnTo>
                    <a:lnTo>
                      <a:pt x="34" y="70"/>
                    </a:lnTo>
                    <a:lnTo>
                      <a:pt x="40" y="66"/>
                    </a:lnTo>
                    <a:lnTo>
                      <a:pt x="42" y="62"/>
                    </a:lnTo>
                    <a:lnTo>
                      <a:pt x="44" y="56"/>
                    </a:lnTo>
                    <a:lnTo>
                      <a:pt x="44" y="50"/>
                    </a:lnTo>
                    <a:lnTo>
                      <a:pt x="44" y="44"/>
                    </a:lnTo>
                    <a:lnTo>
                      <a:pt x="42" y="40"/>
                    </a:lnTo>
                    <a:lnTo>
                      <a:pt x="40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6" y="30"/>
                    </a:lnTo>
                    <a:lnTo>
                      <a:pt x="18" y="32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90" name="Line 18"/>
              <p:cNvSpPr>
                <a:spLocks noChangeShapeType="1"/>
              </p:cNvSpPr>
              <p:nvPr/>
            </p:nvSpPr>
            <p:spPr bwMode="auto">
              <a:xfrm flipV="1">
                <a:off x="3332" y="3486"/>
                <a:ext cx="6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91" name="Line 19"/>
              <p:cNvSpPr>
                <a:spLocks noChangeShapeType="1"/>
              </p:cNvSpPr>
              <p:nvPr/>
            </p:nvSpPr>
            <p:spPr bwMode="auto">
              <a:xfrm flipV="1">
                <a:off x="3216" y="3444"/>
                <a:ext cx="6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92" name="Line 20"/>
              <p:cNvSpPr>
                <a:spLocks noChangeShapeType="1"/>
              </p:cNvSpPr>
              <p:nvPr/>
            </p:nvSpPr>
            <p:spPr bwMode="auto">
              <a:xfrm flipV="1">
                <a:off x="3102" y="3400"/>
                <a:ext cx="6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93" name="Line 21"/>
              <p:cNvSpPr>
                <a:spLocks noChangeShapeType="1"/>
              </p:cNvSpPr>
              <p:nvPr/>
            </p:nvSpPr>
            <p:spPr bwMode="auto">
              <a:xfrm flipV="1">
                <a:off x="2988" y="3358"/>
                <a:ext cx="8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94" name="Line 22"/>
              <p:cNvSpPr>
                <a:spLocks noChangeShapeType="1"/>
              </p:cNvSpPr>
              <p:nvPr/>
            </p:nvSpPr>
            <p:spPr bwMode="auto">
              <a:xfrm flipV="1">
                <a:off x="2768" y="3276"/>
                <a:ext cx="8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95" name="Line 23"/>
              <p:cNvSpPr>
                <a:spLocks noChangeShapeType="1"/>
              </p:cNvSpPr>
              <p:nvPr/>
            </p:nvSpPr>
            <p:spPr bwMode="auto">
              <a:xfrm flipV="1">
                <a:off x="2660" y="3236"/>
                <a:ext cx="8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96" name="Line 24"/>
              <p:cNvSpPr>
                <a:spLocks noChangeShapeType="1"/>
              </p:cNvSpPr>
              <p:nvPr/>
            </p:nvSpPr>
            <p:spPr bwMode="auto">
              <a:xfrm flipV="1">
                <a:off x="2554" y="3196"/>
                <a:ext cx="8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97" name="Line 25"/>
              <p:cNvSpPr>
                <a:spLocks noChangeShapeType="1"/>
              </p:cNvSpPr>
              <p:nvPr/>
            </p:nvSpPr>
            <p:spPr bwMode="auto">
              <a:xfrm flipV="1">
                <a:off x="2450" y="3158"/>
                <a:ext cx="8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98" name="Line 26"/>
              <p:cNvSpPr>
                <a:spLocks noChangeShapeType="1"/>
              </p:cNvSpPr>
              <p:nvPr/>
            </p:nvSpPr>
            <p:spPr bwMode="auto">
              <a:xfrm flipV="1">
                <a:off x="2246" y="3082"/>
                <a:ext cx="8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699" name="Line 27"/>
              <p:cNvSpPr>
                <a:spLocks noChangeShapeType="1"/>
              </p:cNvSpPr>
              <p:nvPr/>
            </p:nvSpPr>
            <p:spPr bwMode="auto">
              <a:xfrm flipV="1">
                <a:off x="2146" y="3044"/>
                <a:ext cx="8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00" name="Line 28"/>
              <p:cNvSpPr>
                <a:spLocks noChangeShapeType="1"/>
              </p:cNvSpPr>
              <p:nvPr/>
            </p:nvSpPr>
            <p:spPr bwMode="auto">
              <a:xfrm flipV="1">
                <a:off x="2048" y="3008"/>
                <a:ext cx="8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01" name="Line 29"/>
              <p:cNvSpPr>
                <a:spLocks noChangeShapeType="1"/>
              </p:cNvSpPr>
              <p:nvPr/>
            </p:nvSpPr>
            <p:spPr bwMode="auto">
              <a:xfrm flipV="1">
                <a:off x="1950" y="2972"/>
                <a:ext cx="8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02" name="Line 30"/>
              <p:cNvSpPr>
                <a:spLocks noChangeShapeType="1"/>
              </p:cNvSpPr>
              <p:nvPr/>
            </p:nvSpPr>
            <p:spPr bwMode="auto">
              <a:xfrm flipV="1">
                <a:off x="1760" y="2900"/>
                <a:ext cx="8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03" name="Line 31"/>
              <p:cNvSpPr>
                <a:spLocks noChangeShapeType="1"/>
              </p:cNvSpPr>
              <p:nvPr/>
            </p:nvSpPr>
            <p:spPr bwMode="auto">
              <a:xfrm flipV="1">
                <a:off x="1668" y="2866"/>
                <a:ext cx="8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04" name="Line 32"/>
              <p:cNvSpPr>
                <a:spLocks noChangeShapeType="1"/>
              </p:cNvSpPr>
              <p:nvPr/>
            </p:nvSpPr>
            <p:spPr bwMode="auto">
              <a:xfrm flipV="1">
                <a:off x="1576" y="2832"/>
                <a:ext cx="8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05" name="Line 33"/>
              <p:cNvSpPr>
                <a:spLocks noChangeShapeType="1"/>
              </p:cNvSpPr>
              <p:nvPr/>
            </p:nvSpPr>
            <p:spPr bwMode="auto">
              <a:xfrm flipV="1">
                <a:off x="1484" y="2798"/>
                <a:ext cx="10" cy="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06" name="Line 34"/>
              <p:cNvSpPr>
                <a:spLocks noChangeShapeType="1"/>
              </p:cNvSpPr>
              <p:nvPr/>
            </p:nvSpPr>
            <p:spPr bwMode="auto">
              <a:xfrm flipH="1">
                <a:off x="3438" y="2200"/>
                <a:ext cx="726" cy="13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07" name="Line 35"/>
              <p:cNvSpPr>
                <a:spLocks noChangeShapeType="1"/>
              </p:cNvSpPr>
              <p:nvPr/>
            </p:nvSpPr>
            <p:spPr bwMode="auto">
              <a:xfrm flipH="1" flipV="1">
                <a:off x="4054" y="2364"/>
                <a:ext cx="18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08" name="Freeform 36"/>
              <p:cNvSpPr>
                <a:spLocks noEditPoints="1"/>
              </p:cNvSpPr>
              <p:nvPr/>
            </p:nvSpPr>
            <p:spPr bwMode="auto">
              <a:xfrm>
                <a:off x="4142" y="2358"/>
                <a:ext cx="46" cy="82"/>
              </a:xfrm>
              <a:custGeom>
                <a:avLst/>
                <a:gdLst>
                  <a:gd name="T0" fmla="*/ 46 w 46"/>
                  <a:gd name="T1" fmla="*/ 48 h 82"/>
                  <a:gd name="T2" fmla="*/ 44 w 46"/>
                  <a:gd name="T3" fmla="*/ 66 h 82"/>
                  <a:gd name="T4" fmla="*/ 34 w 46"/>
                  <a:gd name="T5" fmla="*/ 78 h 82"/>
                  <a:gd name="T6" fmla="*/ 24 w 46"/>
                  <a:gd name="T7" fmla="*/ 82 h 82"/>
                  <a:gd name="T8" fmla="*/ 14 w 46"/>
                  <a:gd name="T9" fmla="*/ 80 h 82"/>
                  <a:gd name="T10" fmla="*/ 8 w 46"/>
                  <a:gd name="T11" fmla="*/ 74 h 82"/>
                  <a:gd name="T12" fmla="*/ 4 w 46"/>
                  <a:gd name="T13" fmla="*/ 68 h 82"/>
                  <a:gd name="T14" fmla="*/ 2 w 46"/>
                  <a:gd name="T15" fmla="*/ 60 h 82"/>
                  <a:gd name="T16" fmla="*/ 0 w 46"/>
                  <a:gd name="T17" fmla="*/ 48 h 82"/>
                  <a:gd name="T18" fmla="*/ 0 w 46"/>
                  <a:gd name="T19" fmla="*/ 24 h 82"/>
                  <a:gd name="T20" fmla="*/ 8 w 46"/>
                  <a:gd name="T21" fmla="*/ 8 h 82"/>
                  <a:gd name="T22" fmla="*/ 18 w 46"/>
                  <a:gd name="T23" fmla="*/ 2 h 82"/>
                  <a:gd name="T24" fmla="*/ 28 w 46"/>
                  <a:gd name="T25" fmla="*/ 2 h 82"/>
                  <a:gd name="T26" fmla="*/ 36 w 46"/>
                  <a:gd name="T27" fmla="*/ 4 h 82"/>
                  <a:gd name="T28" fmla="*/ 40 w 46"/>
                  <a:gd name="T29" fmla="*/ 10 h 82"/>
                  <a:gd name="T30" fmla="*/ 44 w 46"/>
                  <a:gd name="T31" fmla="*/ 18 h 82"/>
                  <a:gd name="T32" fmla="*/ 46 w 46"/>
                  <a:gd name="T33" fmla="*/ 28 h 82"/>
                  <a:gd name="T34" fmla="*/ 42 w 46"/>
                  <a:gd name="T35" fmla="*/ 36 h 82"/>
                  <a:gd name="T36" fmla="*/ 40 w 46"/>
                  <a:gd name="T37" fmla="*/ 22 h 82"/>
                  <a:gd name="T38" fmla="*/ 36 w 46"/>
                  <a:gd name="T39" fmla="*/ 12 h 82"/>
                  <a:gd name="T40" fmla="*/ 32 w 46"/>
                  <a:gd name="T41" fmla="*/ 8 h 82"/>
                  <a:gd name="T42" fmla="*/ 24 w 46"/>
                  <a:gd name="T43" fmla="*/ 6 h 82"/>
                  <a:gd name="T44" fmla="*/ 14 w 46"/>
                  <a:gd name="T45" fmla="*/ 10 h 82"/>
                  <a:gd name="T46" fmla="*/ 6 w 46"/>
                  <a:gd name="T47" fmla="*/ 24 h 82"/>
                  <a:gd name="T48" fmla="*/ 4 w 46"/>
                  <a:gd name="T49" fmla="*/ 46 h 82"/>
                  <a:gd name="T50" fmla="*/ 6 w 46"/>
                  <a:gd name="T51" fmla="*/ 60 h 82"/>
                  <a:gd name="T52" fmla="*/ 12 w 46"/>
                  <a:gd name="T53" fmla="*/ 70 h 82"/>
                  <a:gd name="T54" fmla="*/ 16 w 46"/>
                  <a:gd name="T55" fmla="*/ 74 h 82"/>
                  <a:gd name="T56" fmla="*/ 24 w 46"/>
                  <a:gd name="T57" fmla="*/ 76 h 82"/>
                  <a:gd name="T58" fmla="*/ 34 w 46"/>
                  <a:gd name="T59" fmla="*/ 72 h 82"/>
                  <a:gd name="T60" fmla="*/ 40 w 46"/>
                  <a:gd name="T61" fmla="*/ 58 h 82"/>
                  <a:gd name="T62" fmla="*/ 42 w 46"/>
                  <a:gd name="T63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82">
                    <a:moveTo>
                      <a:pt x="46" y="34"/>
                    </a:moveTo>
                    <a:lnTo>
                      <a:pt x="46" y="48"/>
                    </a:lnTo>
                    <a:lnTo>
                      <a:pt x="46" y="58"/>
                    </a:lnTo>
                    <a:lnTo>
                      <a:pt x="44" y="66"/>
                    </a:lnTo>
                    <a:lnTo>
                      <a:pt x="40" y="74"/>
                    </a:lnTo>
                    <a:lnTo>
                      <a:pt x="34" y="78"/>
                    </a:lnTo>
                    <a:lnTo>
                      <a:pt x="30" y="80"/>
                    </a:lnTo>
                    <a:lnTo>
                      <a:pt x="24" y="82"/>
                    </a:lnTo>
                    <a:lnTo>
                      <a:pt x="18" y="82"/>
                    </a:lnTo>
                    <a:lnTo>
                      <a:pt x="14" y="80"/>
                    </a:lnTo>
                    <a:lnTo>
                      <a:pt x="12" y="78"/>
                    </a:lnTo>
                    <a:lnTo>
                      <a:pt x="8" y="74"/>
                    </a:lnTo>
                    <a:lnTo>
                      <a:pt x="6" y="72"/>
                    </a:lnTo>
                    <a:lnTo>
                      <a:pt x="4" y="68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8" y="8"/>
                    </a:lnTo>
                    <a:lnTo>
                      <a:pt x="40" y="10"/>
                    </a:lnTo>
                    <a:lnTo>
                      <a:pt x="42" y="14"/>
                    </a:lnTo>
                    <a:lnTo>
                      <a:pt x="44" y="18"/>
                    </a:lnTo>
                    <a:lnTo>
                      <a:pt x="46" y="22"/>
                    </a:lnTo>
                    <a:lnTo>
                      <a:pt x="46" y="28"/>
                    </a:lnTo>
                    <a:lnTo>
                      <a:pt x="46" y="34"/>
                    </a:lnTo>
                    <a:close/>
                    <a:moveTo>
                      <a:pt x="42" y="36"/>
                    </a:moveTo>
                    <a:lnTo>
                      <a:pt x="42" y="28"/>
                    </a:lnTo>
                    <a:lnTo>
                      <a:pt x="40" y="22"/>
                    </a:lnTo>
                    <a:lnTo>
                      <a:pt x="38" y="16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6" y="24"/>
                    </a:lnTo>
                    <a:lnTo>
                      <a:pt x="4" y="36"/>
                    </a:lnTo>
                    <a:lnTo>
                      <a:pt x="4" y="46"/>
                    </a:lnTo>
                    <a:lnTo>
                      <a:pt x="6" y="54"/>
                    </a:lnTo>
                    <a:lnTo>
                      <a:pt x="6" y="60"/>
                    </a:lnTo>
                    <a:lnTo>
                      <a:pt x="10" y="66"/>
                    </a:lnTo>
                    <a:lnTo>
                      <a:pt x="12" y="70"/>
                    </a:lnTo>
                    <a:lnTo>
                      <a:pt x="14" y="72"/>
                    </a:lnTo>
                    <a:lnTo>
                      <a:pt x="16" y="74"/>
                    </a:lnTo>
                    <a:lnTo>
                      <a:pt x="20" y="76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34" y="72"/>
                    </a:lnTo>
                    <a:lnTo>
                      <a:pt x="36" y="68"/>
                    </a:lnTo>
                    <a:lnTo>
                      <a:pt x="40" y="58"/>
                    </a:lnTo>
                    <a:lnTo>
                      <a:pt x="42" y="46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09" name="Freeform 37"/>
              <p:cNvSpPr>
                <a:spLocks/>
              </p:cNvSpPr>
              <p:nvPr/>
            </p:nvSpPr>
            <p:spPr bwMode="auto">
              <a:xfrm>
                <a:off x="4232" y="2422"/>
                <a:ext cx="18" cy="18"/>
              </a:xfrm>
              <a:custGeom>
                <a:avLst/>
                <a:gdLst>
                  <a:gd name="T0" fmla="*/ 8 w 18"/>
                  <a:gd name="T1" fmla="*/ 0 h 18"/>
                  <a:gd name="T2" fmla="*/ 10 w 18"/>
                  <a:gd name="T3" fmla="*/ 0 h 18"/>
                  <a:gd name="T4" fmla="*/ 14 w 18"/>
                  <a:gd name="T5" fmla="*/ 2 h 18"/>
                  <a:gd name="T6" fmla="*/ 16 w 18"/>
                  <a:gd name="T7" fmla="*/ 4 h 18"/>
                  <a:gd name="T8" fmla="*/ 18 w 18"/>
                  <a:gd name="T9" fmla="*/ 6 h 18"/>
                  <a:gd name="T10" fmla="*/ 18 w 18"/>
                  <a:gd name="T11" fmla="*/ 10 h 18"/>
                  <a:gd name="T12" fmla="*/ 18 w 18"/>
                  <a:gd name="T13" fmla="*/ 12 h 18"/>
                  <a:gd name="T14" fmla="*/ 16 w 18"/>
                  <a:gd name="T15" fmla="*/ 16 h 18"/>
                  <a:gd name="T16" fmla="*/ 14 w 18"/>
                  <a:gd name="T17" fmla="*/ 16 h 18"/>
                  <a:gd name="T18" fmla="*/ 10 w 18"/>
                  <a:gd name="T19" fmla="*/ 18 h 18"/>
                  <a:gd name="T20" fmla="*/ 8 w 18"/>
                  <a:gd name="T21" fmla="*/ 18 h 18"/>
                  <a:gd name="T22" fmla="*/ 4 w 18"/>
                  <a:gd name="T23" fmla="*/ 16 h 18"/>
                  <a:gd name="T24" fmla="*/ 2 w 18"/>
                  <a:gd name="T25" fmla="*/ 16 h 18"/>
                  <a:gd name="T26" fmla="*/ 0 w 18"/>
                  <a:gd name="T27" fmla="*/ 12 h 18"/>
                  <a:gd name="T28" fmla="*/ 0 w 18"/>
                  <a:gd name="T29" fmla="*/ 10 h 18"/>
                  <a:gd name="T30" fmla="*/ 0 w 18"/>
                  <a:gd name="T31" fmla="*/ 6 h 18"/>
                  <a:gd name="T32" fmla="*/ 2 w 18"/>
                  <a:gd name="T33" fmla="*/ 4 h 18"/>
                  <a:gd name="T34" fmla="*/ 4 w 18"/>
                  <a:gd name="T35" fmla="*/ 2 h 18"/>
                  <a:gd name="T36" fmla="*/ 8 w 18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10" name="Freeform 38"/>
              <p:cNvSpPr>
                <a:spLocks/>
              </p:cNvSpPr>
              <p:nvPr/>
            </p:nvSpPr>
            <p:spPr bwMode="auto">
              <a:xfrm>
                <a:off x="4288" y="2358"/>
                <a:ext cx="50" cy="80"/>
              </a:xfrm>
              <a:custGeom>
                <a:avLst/>
                <a:gdLst>
                  <a:gd name="T0" fmla="*/ 6 w 50"/>
                  <a:gd name="T1" fmla="*/ 74 h 80"/>
                  <a:gd name="T2" fmla="*/ 46 w 50"/>
                  <a:gd name="T3" fmla="*/ 74 h 80"/>
                  <a:gd name="T4" fmla="*/ 46 w 50"/>
                  <a:gd name="T5" fmla="*/ 72 h 80"/>
                  <a:gd name="T6" fmla="*/ 46 w 50"/>
                  <a:gd name="T7" fmla="*/ 70 h 80"/>
                  <a:gd name="T8" fmla="*/ 46 w 50"/>
                  <a:gd name="T9" fmla="*/ 70 h 80"/>
                  <a:gd name="T10" fmla="*/ 48 w 50"/>
                  <a:gd name="T11" fmla="*/ 70 h 80"/>
                  <a:gd name="T12" fmla="*/ 48 w 50"/>
                  <a:gd name="T13" fmla="*/ 70 h 80"/>
                  <a:gd name="T14" fmla="*/ 50 w 50"/>
                  <a:gd name="T15" fmla="*/ 70 h 80"/>
                  <a:gd name="T16" fmla="*/ 50 w 50"/>
                  <a:gd name="T17" fmla="*/ 70 h 80"/>
                  <a:gd name="T18" fmla="*/ 50 w 50"/>
                  <a:gd name="T19" fmla="*/ 70 h 80"/>
                  <a:gd name="T20" fmla="*/ 50 w 50"/>
                  <a:gd name="T21" fmla="*/ 72 h 80"/>
                  <a:gd name="T22" fmla="*/ 50 w 50"/>
                  <a:gd name="T23" fmla="*/ 80 h 80"/>
                  <a:gd name="T24" fmla="*/ 0 w 50"/>
                  <a:gd name="T25" fmla="*/ 80 h 80"/>
                  <a:gd name="T26" fmla="*/ 0 w 50"/>
                  <a:gd name="T27" fmla="*/ 72 h 80"/>
                  <a:gd name="T28" fmla="*/ 16 w 50"/>
                  <a:gd name="T29" fmla="*/ 58 h 80"/>
                  <a:gd name="T30" fmla="*/ 32 w 50"/>
                  <a:gd name="T31" fmla="*/ 44 h 80"/>
                  <a:gd name="T32" fmla="*/ 36 w 50"/>
                  <a:gd name="T33" fmla="*/ 40 h 80"/>
                  <a:gd name="T34" fmla="*/ 38 w 50"/>
                  <a:gd name="T35" fmla="*/ 36 h 80"/>
                  <a:gd name="T36" fmla="*/ 42 w 50"/>
                  <a:gd name="T37" fmla="*/ 34 h 80"/>
                  <a:gd name="T38" fmla="*/ 44 w 50"/>
                  <a:gd name="T39" fmla="*/ 30 h 80"/>
                  <a:gd name="T40" fmla="*/ 44 w 50"/>
                  <a:gd name="T41" fmla="*/ 28 h 80"/>
                  <a:gd name="T42" fmla="*/ 46 w 50"/>
                  <a:gd name="T43" fmla="*/ 26 h 80"/>
                  <a:gd name="T44" fmla="*/ 46 w 50"/>
                  <a:gd name="T45" fmla="*/ 22 h 80"/>
                  <a:gd name="T46" fmla="*/ 44 w 50"/>
                  <a:gd name="T47" fmla="*/ 16 h 80"/>
                  <a:gd name="T48" fmla="*/ 40 w 50"/>
                  <a:gd name="T49" fmla="*/ 12 h 80"/>
                  <a:gd name="T50" fmla="*/ 34 w 50"/>
                  <a:gd name="T51" fmla="*/ 8 h 80"/>
                  <a:gd name="T52" fmla="*/ 28 w 50"/>
                  <a:gd name="T53" fmla="*/ 6 h 80"/>
                  <a:gd name="T54" fmla="*/ 20 w 50"/>
                  <a:gd name="T55" fmla="*/ 8 h 80"/>
                  <a:gd name="T56" fmla="*/ 16 w 50"/>
                  <a:gd name="T57" fmla="*/ 10 h 80"/>
                  <a:gd name="T58" fmla="*/ 12 w 50"/>
                  <a:gd name="T59" fmla="*/ 14 h 80"/>
                  <a:gd name="T60" fmla="*/ 8 w 50"/>
                  <a:gd name="T61" fmla="*/ 20 h 80"/>
                  <a:gd name="T62" fmla="*/ 8 w 50"/>
                  <a:gd name="T63" fmla="*/ 20 h 80"/>
                  <a:gd name="T64" fmla="*/ 8 w 50"/>
                  <a:gd name="T65" fmla="*/ 22 h 80"/>
                  <a:gd name="T66" fmla="*/ 6 w 50"/>
                  <a:gd name="T67" fmla="*/ 22 h 80"/>
                  <a:gd name="T68" fmla="*/ 6 w 50"/>
                  <a:gd name="T69" fmla="*/ 22 h 80"/>
                  <a:gd name="T70" fmla="*/ 4 w 50"/>
                  <a:gd name="T71" fmla="*/ 22 h 80"/>
                  <a:gd name="T72" fmla="*/ 4 w 50"/>
                  <a:gd name="T73" fmla="*/ 22 h 80"/>
                  <a:gd name="T74" fmla="*/ 4 w 50"/>
                  <a:gd name="T75" fmla="*/ 20 h 80"/>
                  <a:gd name="T76" fmla="*/ 4 w 50"/>
                  <a:gd name="T77" fmla="*/ 20 h 80"/>
                  <a:gd name="T78" fmla="*/ 4 w 50"/>
                  <a:gd name="T79" fmla="*/ 16 h 80"/>
                  <a:gd name="T80" fmla="*/ 6 w 50"/>
                  <a:gd name="T81" fmla="*/ 12 h 80"/>
                  <a:gd name="T82" fmla="*/ 10 w 50"/>
                  <a:gd name="T83" fmla="*/ 8 h 80"/>
                  <a:gd name="T84" fmla="*/ 16 w 50"/>
                  <a:gd name="T85" fmla="*/ 4 h 80"/>
                  <a:gd name="T86" fmla="*/ 22 w 50"/>
                  <a:gd name="T87" fmla="*/ 2 h 80"/>
                  <a:gd name="T88" fmla="*/ 28 w 50"/>
                  <a:gd name="T89" fmla="*/ 0 h 80"/>
                  <a:gd name="T90" fmla="*/ 34 w 50"/>
                  <a:gd name="T91" fmla="*/ 2 h 80"/>
                  <a:gd name="T92" fmla="*/ 38 w 50"/>
                  <a:gd name="T93" fmla="*/ 4 h 80"/>
                  <a:gd name="T94" fmla="*/ 44 w 50"/>
                  <a:gd name="T95" fmla="*/ 8 h 80"/>
                  <a:gd name="T96" fmla="*/ 48 w 50"/>
                  <a:gd name="T97" fmla="*/ 12 h 80"/>
                  <a:gd name="T98" fmla="*/ 50 w 50"/>
                  <a:gd name="T99" fmla="*/ 18 h 80"/>
                  <a:gd name="T100" fmla="*/ 50 w 50"/>
                  <a:gd name="T101" fmla="*/ 22 h 80"/>
                  <a:gd name="T102" fmla="*/ 50 w 50"/>
                  <a:gd name="T103" fmla="*/ 26 h 80"/>
                  <a:gd name="T104" fmla="*/ 50 w 50"/>
                  <a:gd name="T105" fmla="*/ 30 h 80"/>
                  <a:gd name="T106" fmla="*/ 48 w 50"/>
                  <a:gd name="T107" fmla="*/ 32 h 80"/>
                  <a:gd name="T108" fmla="*/ 46 w 50"/>
                  <a:gd name="T109" fmla="*/ 36 h 80"/>
                  <a:gd name="T110" fmla="*/ 44 w 50"/>
                  <a:gd name="T111" fmla="*/ 38 h 80"/>
                  <a:gd name="T112" fmla="*/ 40 w 50"/>
                  <a:gd name="T113" fmla="*/ 42 h 80"/>
                  <a:gd name="T114" fmla="*/ 36 w 50"/>
                  <a:gd name="T115" fmla="*/ 46 h 80"/>
                  <a:gd name="T116" fmla="*/ 24 w 50"/>
                  <a:gd name="T117" fmla="*/ 58 h 80"/>
                  <a:gd name="T118" fmla="*/ 14 w 50"/>
                  <a:gd name="T119" fmla="*/ 66 h 80"/>
                  <a:gd name="T120" fmla="*/ 6 w 50"/>
                  <a:gd name="T121" fmla="*/ 74 h 80"/>
                  <a:gd name="T122" fmla="*/ 6 w 50"/>
                  <a:gd name="T123" fmla="*/ 7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" h="80">
                    <a:moveTo>
                      <a:pt x="6" y="74"/>
                    </a:moveTo>
                    <a:lnTo>
                      <a:pt x="46" y="74"/>
                    </a:lnTo>
                    <a:lnTo>
                      <a:pt x="46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2"/>
                    </a:lnTo>
                    <a:lnTo>
                      <a:pt x="50" y="80"/>
                    </a:lnTo>
                    <a:lnTo>
                      <a:pt x="0" y="80"/>
                    </a:lnTo>
                    <a:lnTo>
                      <a:pt x="0" y="72"/>
                    </a:lnTo>
                    <a:lnTo>
                      <a:pt x="16" y="58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38" y="36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4" y="8"/>
                    </a:lnTo>
                    <a:lnTo>
                      <a:pt x="28" y="6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4" y="8"/>
                    </a:lnTo>
                    <a:lnTo>
                      <a:pt x="48" y="12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50" y="26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46" y="36"/>
                    </a:lnTo>
                    <a:lnTo>
                      <a:pt x="44" y="38"/>
                    </a:lnTo>
                    <a:lnTo>
                      <a:pt x="40" y="42"/>
                    </a:lnTo>
                    <a:lnTo>
                      <a:pt x="36" y="46"/>
                    </a:lnTo>
                    <a:lnTo>
                      <a:pt x="24" y="58"/>
                    </a:lnTo>
                    <a:lnTo>
                      <a:pt x="14" y="66"/>
                    </a:lnTo>
                    <a:lnTo>
                      <a:pt x="6" y="74"/>
                    </a:lnTo>
                    <a:lnTo>
                      <a:pt x="6" y="7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11" name="Line 39"/>
              <p:cNvSpPr>
                <a:spLocks noChangeShapeType="1"/>
              </p:cNvSpPr>
              <p:nvPr/>
            </p:nvSpPr>
            <p:spPr bwMode="auto">
              <a:xfrm flipH="1" flipV="1">
                <a:off x="3918" y="2614"/>
                <a:ext cx="18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12" name="Freeform 40"/>
              <p:cNvSpPr>
                <a:spLocks noEditPoints="1"/>
              </p:cNvSpPr>
              <p:nvPr/>
            </p:nvSpPr>
            <p:spPr bwMode="auto">
              <a:xfrm>
                <a:off x="4006" y="2612"/>
                <a:ext cx="48" cy="80"/>
              </a:xfrm>
              <a:custGeom>
                <a:avLst/>
                <a:gdLst>
                  <a:gd name="T0" fmla="*/ 48 w 48"/>
                  <a:gd name="T1" fmla="*/ 46 h 80"/>
                  <a:gd name="T2" fmla="*/ 44 w 48"/>
                  <a:gd name="T3" fmla="*/ 66 h 80"/>
                  <a:gd name="T4" fmla="*/ 34 w 48"/>
                  <a:gd name="T5" fmla="*/ 78 h 80"/>
                  <a:gd name="T6" fmla="*/ 24 w 48"/>
                  <a:gd name="T7" fmla="*/ 80 h 80"/>
                  <a:gd name="T8" fmla="*/ 14 w 48"/>
                  <a:gd name="T9" fmla="*/ 78 h 80"/>
                  <a:gd name="T10" fmla="*/ 8 w 48"/>
                  <a:gd name="T11" fmla="*/ 74 h 80"/>
                  <a:gd name="T12" fmla="*/ 4 w 48"/>
                  <a:gd name="T13" fmla="*/ 68 h 80"/>
                  <a:gd name="T14" fmla="*/ 2 w 48"/>
                  <a:gd name="T15" fmla="*/ 58 h 80"/>
                  <a:gd name="T16" fmla="*/ 0 w 48"/>
                  <a:gd name="T17" fmla="*/ 46 h 80"/>
                  <a:gd name="T18" fmla="*/ 0 w 48"/>
                  <a:gd name="T19" fmla="*/ 24 h 80"/>
                  <a:gd name="T20" fmla="*/ 8 w 48"/>
                  <a:gd name="T21" fmla="*/ 8 h 80"/>
                  <a:gd name="T22" fmla="*/ 18 w 48"/>
                  <a:gd name="T23" fmla="*/ 0 h 80"/>
                  <a:gd name="T24" fmla="*/ 28 w 48"/>
                  <a:gd name="T25" fmla="*/ 0 h 80"/>
                  <a:gd name="T26" fmla="*/ 36 w 48"/>
                  <a:gd name="T27" fmla="*/ 4 h 80"/>
                  <a:gd name="T28" fmla="*/ 40 w 48"/>
                  <a:gd name="T29" fmla="*/ 10 h 80"/>
                  <a:gd name="T30" fmla="*/ 44 w 48"/>
                  <a:gd name="T31" fmla="*/ 18 h 80"/>
                  <a:gd name="T32" fmla="*/ 46 w 48"/>
                  <a:gd name="T33" fmla="*/ 28 h 80"/>
                  <a:gd name="T34" fmla="*/ 42 w 48"/>
                  <a:gd name="T35" fmla="*/ 34 h 80"/>
                  <a:gd name="T36" fmla="*/ 40 w 48"/>
                  <a:gd name="T37" fmla="*/ 20 h 80"/>
                  <a:gd name="T38" fmla="*/ 36 w 48"/>
                  <a:gd name="T39" fmla="*/ 10 h 80"/>
                  <a:gd name="T40" fmla="*/ 32 w 48"/>
                  <a:gd name="T41" fmla="*/ 8 h 80"/>
                  <a:gd name="T42" fmla="*/ 24 w 48"/>
                  <a:gd name="T43" fmla="*/ 6 h 80"/>
                  <a:gd name="T44" fmla="*/ 14 w 48"/>
                  <a:gd name="T45" fmla="*/ 8 h 80"/>
                  <a:gd name="T46" fmla="*/ 6 w 48"/>
                  <a:gd name="T47" fmla="*/ 24 h 80"/>
                  <a:gd name="T48" fmla="*/ 4 w 48"/>
                  <a:gd name="T49" fmla="*/ 46 h 80"/>
                  <a:gd name="T50" fmla="*/ 6 w 48"/>
                  <a:gd name="T51" fmla="*/ 60 h 80"/>
                  <a:gd name="T52" fmla="*/ 12 w 48"/>
                  <a:gd name="T53" fmla="*/ 70 h 80"/>
                  <a:gd name="T54" fmla="*/ 16 w 48"/>
                  <a:gd name="T55" fmla="*/ 74 h 80"/>
                  <a:gd name="T56" fmla="*/ 24 w 48"/>
                  <a:gd name="T57" fmla="*/ 76 h 80"/>
                  <a:gd name="T58" fmla="*/ 34 w 48"/>
                  <a:gd name="T59" fmla="*/ 72 h 80"/>
                  <a:gd name="T60" fmla="*/ 40 w 48"/>
                  <a:gd name="T61" fmla="*/ 56 h 80"/>
                  <a:gd name="T62" fmla="*/ 42 w 48"/>
                  <a:gd name="T63" fmla="*/ 3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" h="80">
                    <a:moveTo>
                      <a:pt x="48" y="34"/>
                    </a:moveTo>
                    <a:lnTo>
                      <a:pt x="48" y="46"/>
                    </a:lnTo>
                    <a:lnTo>
                      <a:pt x="46" y="56"/>
                    </a:lnTo>
                    <a:lnTo>
                      <a:pt x="44" y="66"/>
                    </a:lnTo>
                    <a:lnTo>
                      <a:pt x="40" y="72"/>
                    </a:lnTo>
                    <a:lnTo>
                      <a:pt x="34" y="78"/>
                    </a:lnTo>
                    <a:lnTo>
                      <a:pt x="30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4" y="78"/>
                    </a:lnTo>
                    <a:lnTo>
                      <a:pt x="12" y="76"/>
                    </a:lnTo>
                    <a:lnTo>
                      <a:pt x="8" y="74"/>
                    </a:lnTo>
                    <a:lnTo>
                      <a:pt x="6" y="72"/>
                    </a:lnTo>
                    <a:lnTo>
                      <a:pt x="4" y="68"/>
                    </a:lnTo>
                    <a:lnTo>
                      <a:pt x="2" y="62"/>
                    </a:lnTo>
                    <a:lnTo>
                      <a:pt x="2" y="58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40" y="10"/>
                    </a:lnTo>
                    <a:lnTo>
                      <a:pt x="42" y="14"/>
                    </a:lnTo>
                    <a:lnTo>
                      <a:pt x="44" y="18"/>
                    </a:lnTo>
                    <a:lnTo>
                      <a:pt x="46" y="22"/>
                    </a:lnTo>
                    <a:lnTo>
                      <a:pt x="46" y="28"/>
                    </a:lnTo>
                    <a:lnTo>
                      <a:pt x="48" y="34"/>
                    </a:lnTo>
                    <a:close/>
                    <a:moveTo>
                      <a:pt x="42" y="34"/>
                    </a:moveTo>
                    <a:lnTo>
                      <a:pt x="42" y="28"/>
                    </a:lnTo>
                    <a:lnTo>
                      <a:pt x="40" y="20"/>
                    </a:lnTo>
                    <a:lnTo>
                      <a:pt x="38" y="16"/>
                    </a:lnTo>
                    <a:lnTo>
                      <a:pt x="36" y="10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0" y="14"/>
                    </a:lnTo>
                    <a:lnTo>
                      <a:pt x="6" y="24"/>
                    </a:lnTo>
                    <a:lnTo>
                      <a:pt x="4" y="34"/>
                    </a:lnTo>
                    <a:lnTo>
                      <a:pt x="4" y="46"/>
                    </a:lnTo>
                    <a:lnTo>
                      <a:pt x="6" y="52"/>
                    </a:lnTo>
                    <a:lnTo>
                      <a:pt x="6" y="60"/>
                    </a:lnTo>
                    <a:lnTo>
                      <a:pt x="10" y="66"/>
                    </a:lnTo>
                    <a:lnTo>
                      <a:pt x="12" y="70"/>
                    </a:lnTo>
                    <a:lnTo>
                      <a:pt x="14" y="72"/>
                    </a:lnTo>
                    <a:lnTo>
                      <a:pt x="16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8" y="74"/>
                    </a:lnTo>
                    <a:lnTo>
                      <a:pt x="34" y="72"/>
                    </a:lnTo>
                    <a:lnTo>
                      <a:pt x="38" y="66"/>
                    </a:lnTo>
                    <a:lnTo>
                      <a:pt x="40" y="56"/>
                    </a:lnTo>
                    <a:lnTo>
                      <a:pt x="42" y="46"/>
                    </a:lnTo>
                    <a:lnTo>
                      <a:pt x="4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13" name="Freeform 41"/>
              <p:cNvSpPr>
                <a:spLocks/>
              </p:cNvSpPr>
              <p:nvPr/>
            </p:nvSpPr>
            <p:spPr bwMode="auto">
              <a:xfrm>
                <a:off x="4096" y="2676"/>
                <a:ext cx="18" cy="16"/>
              </a:xfrm>
              <a:custGeom>
                <a:avLst/>
                <a:gdLst>
                  <a:gd name="T0" fmla="*/ 8 w 18"/>
                  <a:gd name="T1" fmla="*/ 0 h 16"/>
                  <a:gd name="T2" fmla="*/ 10 w 18"/>
                  <a:gd name="T3" fmla="*/ 0 h 16"/>
                  <a:gd name="T4" fmla="*/ 14 w 18"/>
                  <a:gd name="T5" fmla="*/ 0 h 16"/>
                  <a:gd name="T6" fmla="*/ 16 w 18"/>
                  <a:gd name="T7" fmla="*/ 2 h 16"/>
                  <a:gd name="T8" fmla="*/ 18 w 18"/>
                  <a:gd name="T9" fmla="*/ 6 h 16"/>
                  <a:gd name="T10" fmla="*/ 18 w 18"/>
                  <a:gd name="T11" fmla="*/ 8 h 16"/>
                  <a:gd name="T12" fmla="*/ 18 w 18"/>
                  <a:gd name="T13" fmla="*/ 12 h 16"/>
                  <a:gd name="T14" fmla="*/ 16 w 18"/>
                  <a:gd name="T15" fmla="*/ 14 h 16"/>
                  <a:gd name="T16" fmla="*/ 14 w 18"/>
                  <a:gd name="T17" fmla="*/ 16 h 16"/>
                  <a:gd name="T18" fmla="*/ 10 w 18"/>
                  <a:gd name="T19" fmla="*/ 16 h 16"/>
                  <a:gd name="T20" fmla="*/ 8 w 18"/>
                  <a:gd name="T21" fmla="*/ 16 h 16"/>
                  <a:gd name="T22" fmla="*/ 4 w 18"/>
                  <a:gd name="T23" fmla="*/ 16 h 16"/>
                  <a:gd name="T24" fmla="*/ 2 w 18"/>
                  <a:gd name="T25" fmla="*/ 14 h 16"/>
                  <a:gd name="T26" fmla="*/ 0 w 18"/>
                  <a:gd name="T27" fmla="*/ 12 h 16"/>
                  <a:gd name="T28" fmla="*/ 0 w 18"/>
                  <a:gd name="T29" fmla="*/ 8 h 16"/>
                  <a:gd name="T30" fmla="*/ 0 w 18"/>
                  <a:gd name="T31" fmla="*/ 6 h 16"/>
                  <a:gd name="T32" fmla="*/ 2 w 18"/>
                  <a:gd name="T33" fmla="*/ 2 h 16"/>
                  <a:gd name="T34" fmla="*/ 4 w 18"/>
                  <a:gd name="T35" fmla="*/ 0 h 16"/>
                  <a:gd name="T36" fmla="*/ 8 w 18"/>
                  <a:gd name="T3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6">
                    <a:moveTo>
                      <a:pt x="8" y="0"/>
                    </a:move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14" name="Freeform 42"/>
              <p:cNvSpPr>
                <a:spLocks noEditPoints="1"/>
              </p:cNvSpPr>
              <p:nvPr/>
            </p:nvSpPr>
            <p:spPr bwMode="auto">
              <a:xfrm>
                <a:off x="4156" y="2614"/>
                <a:ext cx="48" cy="76"/>
              </a:xfrm>
              <a:custGeom>
                <a:avLst/>
                <a:gdLst>
                  <a:gd name="T0" fmla="*/ 34 w 48"/>
                  <a:gd name="T1" fmla="*/ 56 h 76"/>
                  <a:gd name="T2" fmla="*/ 0 w 48"/>
                  <a:gd name="T3" fmla="*/ 56 h 76"/>
                  <a:gd name="T4" fmla="*/ 0 w 48"/>
                  <a:gd name="T5" fmla="*/ 50 h 76"/>
                  <a:gd name="T6" fmla="*/ 28 w 48"/>
                  <a:gd name="T7" fmla="*/ 0 h 76"/>
                  <a:gd name="T8" fmla="*/ 40 w 48"/>
                  <a:gd name="T9" fmla="*/ 0 h 76"/>
                  <a:gd name="T10" fmla="*/ 40 w 48"/>
                  <a:gd name="T11" fmla="*/ 50 h 76"/>
                  <a:gd name="T12" fmla="*/ 44 w 48"/>
                  <a:gd name="T13" fmla="*/ 50 h 76"/>
                  <a:gd name="T14" fmla="*/ 46 w 48"/>
                  <a:gd name="T15" fmla="*/ 50 h 76"/>
                  <a:gd name="T16" fmla="*/ 46 w 48"/>
                  <a:gd name="T17" fmla="*/ 50 h 76"/>
                  <a:gd name="T18" fmla="*/ 46 w 48"/>
                  <a:gd name="T19" fmla="*/ 52 h 76"/>
                  <a:gd name="T20" fmla="*/ 48 w 48"/>
                  <a:gd name="T21" fmla="*/ 52 h 76"/>
                  <a:gd name="T22" fmla="*/ 46 w 48"/>
                  <a:gd name="T23" fmla="*/ 54 h 76"/>
                  <a:gd name="T24" fmla="*/ 46 w 48"/>
                  <a:gd name="T25" fmla="*/ 54 h 76"/>
                  <a:gd name="T26" fmla="*/ 46 w 48"/>
                  <a:gd name="T27" fmla="*/ 54 h 76"/>
                  <a:gd name="T28" fmla="*/ 44 w 48"/>
                  <a:gd name="T29" fmla="*/ 56 h 76"/>
                  <a:gd name="T30" fmla="*/ 40 w 48"/>
                  <a:gd name="T31" fmla="*/ 56 h 76"/>
                  <a:gd name="T32" fmla="*/ 40 w 48"/>
                  <a:gd name="T33" fmla="*/ 72 h 76"/>
                  <a:gd name="T34" fmla="*/ 44 w 48"/>
                  <a:gd name="T35" fmla="*/ 72 h 76"/>
                  <a:gd name="T36" fmla="*/ 46 w 48"/>
                  <a:gd name="T37" fmla="*/ 72 h 76"/>
                  <a:gd name="T38" fmla="*/ 46 w 48"/>
                  <a:gd name="T39" fmla="*/ 72 h 76"/>
                  <a:gd name="T40" fmla="*/ 46 w 48"/>
                  <a:gd name="T41" fmla="*/ 74 h 76"/>
                  <a:gd name="T42" fmla="*/ 48 w 48"/>
                  <a:gd name="T43" fmla="*/ 74 h 76"/>
                  <a:gd name="T44" fmla="*/ 46 w 48"/>
                  <a:gd name="T45" fmla="*/ 76 h 76"/>
                  <a:gd name="T46" fmla="*/ 46 w 48"/>
                  <a:gd name="T47" fmla="*/ 76 h 76"/>
                  <a:gd name="T48" fmla="*/ 46 w 48"/>
                  <a:gd name="T49" fmla="*/ 76 h 76"/>
                  <a:gd name="T50" fmla="*/ 44 w 48"/>
                  <a:gd name="T51" fmla="*/ 76 h 76"/>
                  <a:gd name="T52" fmla="*/ 24 w 48"/>
                  <a:gd name="T53" fmla="*/ 76 h 76"/>
                  <a:gd name="T54" fmla="*/ 22 w 48"/>
                  <a:gd name="T55" fmla="*/ 76 h 76"/>
                  <a:gd name="T56" fmla="*/ 22 w 48"/>
                  <a:gd name="T57" fmla="*/ 76 h 76"/>
                  <a:gd name="T58" fmla="*/ 22 w 48"/>
                  <a:gd name="T59" fmla="*/ 76 h 76"/>
                  <a:gd name="T60" fmla="*/ 20 w 48"/>
                  <a:gd name="T61" fmla="*/ 74 h 76"/>
                  <a:gd name="T62" fmla="*/ 22 w 48"/>
                  <a:gd name="T63" fmla="*/ 74 h 76"/>
                  <a:gd name="T64" fmla="*/ 22 w 48"/>
                  <a:gd name="T65" fmla="*/ 72 h 76"/>
                  <a:gd name="T66" fmla="*/ 22 w 48"/>
                  <a:gd name="T67" fmla="*/ 72 h 76"/>
                  <a:gd name="T68" fmla="*/ 24 w 48"/>
                  <a:gd name="T69" fmla="*/ 72 h 76"/>
                  <a:gd name="T70" fmla="*/ 34 w 48"/>
                  <a:gd name="T71" fmla="*/ 72 h 76"/>
                  <a:gd name="T72" fmla="*/ 34 w 48"/>
                  <a:gd name="T73" fmla="*/ 56 h 76"/>
                  <a:gd name="T74" fmla="*/ 34 w 48"/>
                  <a:gd name="T75" fmla="*/ 50 h 76"/>
                  <a:gd name="T76" fmla="*/ 34 w 48"/>
                  <a:gd name="T77" fmla="*/ 4 h 76"/>
                  <a:gd name="T78" fmla="*/ 32 w 48"/>
                  <a:gd name="T79" fmla="*/ 4 h 76"/>
                  <a:gd name="T80" fmla="*/ 6 w 48"/>
                  <a:gd name="T81" fmla="*/ 50 h 76"/>
                  <a:gd name="T82" fmla="*/ 34 w 48"/>
                  <a:gd name="T83" fmla="*/ 5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76">
                    <a:moveTo>
                      <a:pt x="34" y="56"/>
                    </a:moveTo>
                    <a:lnTo>
                      <a:pt x="0" y="56"/>
                    </a:lnTo>
                    <a:lnTo>
                      <a:pt x="0" y="50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50"/>
                    </a:lnTo>
                    <a:lnTo>
                      <a:pt x="44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8" y="52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4" y="56"/>
                    </a:lnTo>
                    <a:lnTo>
                      <a:pt x="40" y="56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8" y="74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24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0" y="74"/>
                    </a:lnTo>
                    <a:lnTo>
                      <a:pt x="22" y="74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34" y="72"/>
                    </a:lnTo>
                    <a:lnTo>
                      <a:pt x="34" y="56"/>
                    </a:lnTo>
                    <a:close/>
                    <a:moveTo>
                      <a:pt x="34" y="50"/>
                    </a:moveTo>
                    <a:lnTo>
                      <a:pt x="34" y="4"/>
                    </a:lnTo>
                    <a:lnTo>
                      <a:pt x="32" y="4"/>
                    </a:lnTo>
                    <a:lnTo>
                      <a:pt x="6" y="50"/>
                    </a:lnTo>
                    <a:lnTo>
                      <a:pt x="3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15" name="Line 43"/>
              <p:cNvSpPr>
                <a:spLocks noChangeShapeType="1"/>
              </p:cNvSpPr>
              <p:nvPr/>
            </p:nvSpPr>
            <p:spPr bwMode="auto">
              <a:xfrm flipH="1" flipV="1">
                <a:off x="3766" y="2894"/>
                <a:ext cx="18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16" name="Freeform 44"/>
              <p:cNvSpPr>
                <a:spLocks noEditPoints="1"/>
              </p:cNvSpPr>
              <p:nvPr/>
            </p:nvSpPr>
            <p:spPr bwMode="auto">
              <a:xfrm>
                <a:off x="3852" y="2894"/>
                <a:ext cx="48" cy="82"/>
              </a:xfrm>
              <a:custGeom>
                <a:avLst/>
                <a:gdLst>
                  <a:gd name="T0" fmla="*/ 48 w 48"/>
                  <a:gd name="T1" fmla="*/ 48 h 82"/>
                  <a:gd name="T2" fmla="*/ 44 w 48"/>
                  <a:gd name="T3" fmla="*/ 66 h 82"/>
                  <a:gd name="T4" fmla="*/ 36 w 48"/>
                  <a:gd name="T5" fmla="*/ 78 h 82"/>
                  <a:gd name="T6" fmla="*/ 24 w 48"/>
                  <a:gd name="T7" fmla="*/ 82 h 82"/>
                  <a:gd name="T8" fmla="*/ 16 w 48"/>
                  <a:gd name="T9" fmla="*/ 80 h 82"/>
                  <a:gd name="T10" fmla="*/ 10 w 48"/>
                  <a:gd name="T11" fmla="*/ 74 h 82"/>
                  <a:gd name="T12" fmla="*/ 6 w 48"/>
                  <a:gd name="T13" fmla="*/ 68 h 82"/>
                  <a:gd name="T14" fmla="*/ 2 w 48"/>
                  <a:gd name="T15" fmla="*/ 60 h 82"/>
                  <a:gd name="T16" fmla="*/ 0 w 48"/>
                  <a:gd name="T17" fmla="*/ 48 h 82"/>
                  <a:gd name="T18" fmla="*/ 2 w 48"/>
                  <a:gd name="T19" fmla="*/ 24 h 82"/>
                  <a:gd name="T20" fmla="*/ 8 w 48"/>
                  <a:gd name="T21" fmla="*/ 8 h 82"/>
                  <a:gd name="T22" fmla="*/ 18 w 48"/>
                  <a:gd name="T23" fmla="*/ 2 h 82"/>
                  <a:gd name="T24" fmla="*/ 30 w 48"/>
                  <a:gd name="T25" fmla="*/ 0 h 82"/>
                  <a:gd name="T26" fmla="*/ 36 w 48"/>
                  <a:gd name="T27" fmla="*/ 4 h 82"/>
                  <a:gd name="T28" fmla="*/ 42 w 48"/>
                  <a:gd name="T29" fmla="*/ 10 h 82"/>
                  <a:gd name="T30" fmla="*/ 46 w 48"/>
                  <a:gd name="T31" fmla="*/ 18 h 82"/>
                  <a:gd name="T32" fmla="*/ 48 w 48"/>
                  <a:gd name="T33" fmla="*/ 28 h 82"/>
                  <a:gd name="T34" fmla="*/ 44 w 48"/>
                  <a:gd name="T35" fmla="*/ 36 h 82"/>
                  <a:gd name="T36" fmla="*/ 42 w 48"/>
                  <a:gd name="T37" fmla="*/ 22 h 82"/>
                  <a:gd name="T38" fmla="*/ 36 w 48"/>
                  <a:gd name="T39" fmla="*/ 12 h 82"/>
                  <a:gd name="T40" fmla="*/ 32 w 48"/>
                  <a:gd name="T41" fmla="*/ 8 h 82"/>
                  <a:gd name="T42" fmla="*/ 24 w 48"/>
                  <a:gd name="T43" fmla="*/ 6 h 82"/>
                  <a:gd name="T44" fmla="*/ 14 w 48"/>
                  <a:gd name="T45" fmla="*/ 10 h 82"/>
                  <a:gd name="T46" fmla="*/ 8 w 48"/>
                  <a:gd name="T47" fmla="*/ 24 h 82"/>
                  <a:gd name="T48" fmla="*/ 6 w 48"/>
                  <a:gd name="T49" fmla="*/ 46 h 82"/>
                  <a:gd name="T50" fmla="*/ 8 w 48"/>
                  <a:gd name="T51" fmla="*/ 60 h 82"/>
                  <a:gd name="T52" fmla="*/ 12 w 48"/>
                  <a:gd name="T53" fmla="*/ 70 h 82"/>
                  <a:gd name="T54" fmla="*/ 16 w 48"/>
                  <a:gd name="T55" fmla="*/ 74 h 82"/>
                  <a:gd name="T56" fmla="*/ 24 w 48"/>
                  <a:gd name="T57" fmla="*/ 76 h 82"/>
                  <a:gd name="T58" fmla="*/ 34 w 48"/>
                  <a:gd name="T59" fmla="*/ 72 h 82"/>
                  <a:gd name="T60" fmla="*/ 42 w 48"/>
                  <a:gd name="T61" fmla="*/ 58 h 82"/>
                  <a:gd name="T62" fmla="*/ 44 w 48"/>
                  <a:gd name="T63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" h="82">
                    <a:moveTo>
                      <a:pt x="48" y="34"/>
                    </a:moveTo>
                    <a:lnTo>
                      <a:pt x="48" y="48"/>
                    </a:lnTo>
                    <a:lnTo>
                      <a:pt x="48" y="58"/>
                    </a:lnTo>
                    <a:lnTo>
                      <a:pt x="44" y="66"/>
                    </a:lnTo>
                    <a:lnTo>
                      <a:pt x="40" y="74"/>
                    </a:lnTo>
                    <a:lnTo>
                      <a:pt x="36" y="78"/>
                    </a:lnTo>
                    <a:lnTo>
                      <a:pt x="30" y="80"/>
                    </a:lnTo>
                    <a:lnTo>
                      <a:pt x="24" y="82"/>
                    </a:lnTo>
                    <a:lnTo>
                      <a:pt x="20" y="80"/>
                    </a:lnTo>
                    <a:lnTo>
                      <a:pt x="16" y="80"/>
                    </a:lnTo>
                    <a:lnTo>
                      <a:pt x="12" y="78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6" y="68"/>
                    </a:lnTo>
                    <a:lnTo>
                      <a:pt x="4" y="64"/>
                    </a:lnTo>
                    <a:lnTo>
                      <a:pt x="2" y="60"/>
                    </a:lnTo>
                    <a:lnTo>
                      <a:pt x="2" y="54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2" y="24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4"/>
                    </a:lnTo>
                    <a:lnTo>
                      <a:pt x="46" y="18"/>
                    </a:lnTo>
                    <a:lnTo>
                      <a:pt x="46" y="22"/>
                    </a:lnTo>
                    <a:lnTo>
                      <a:pt x="48" y="28"/>
                    </a:lnTo>
                    <a:lnTo>
                      <a:pt x="48" y="34"/>
                    </a:lnTo>
                    <a:close/>
                    <a:moveTo>
                      <a:pt x="44" y="36"/>
                    </a:moveTo>
                    <a:lnTo>
                      <a:pt x="42" y="28"/>
                    </a:lnTo>
                    <a:lnTo>
                      <a:pt x="42" y="22"/>
                    </a:lnTo>
                    <a:lnTo>
                      <a:pt x="38" y="16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8" y="24"/>
                    </a:lnTo>
                    <a:lnTo>
                      <a:pt x="6" y="36"/>
                    </a:lnTo>
                    <a:lnTo>
                      <a:pt x="6" y="46"/>
                    </a:lnTo>
                    <a:lnTo>
                      <a:pt x="6" y="54"/>
                    </a:lnTo>
                    <a:lnTo>
                      <a:pt x="8" y="60"/>
                    </a:lnTo>
                    <a:lnTo>
                      <a:pt x="10" y="66"/>
                    </a:lnTo>
                    <a:lnTo>
                      <a:pt x="12" y="70"/>
                    </a:lnTo>
                    <a:lnTo>
                      <a:pt x="14" y="72"/>
                    </a:lnTo>
                    <a:lnTo>
                      <a:pt x="16" y="74"/>
                    </a:lnTo>
                    <a:lnTo>
                      <a:pt x="20" y="76"/>
                    </a:lnTo>
                    <a:lnTo>
                      <a:pt x="24" y="76"/>
                    </a:lnTo>
                    <a:lnTo>
                      <a:pt x="30" y="76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58"/>
                    </a:lnTo>
                    <a:lnTo>
                      <a:pt x="44" y="46"/>
                    </a:lnTo>
                    <a:lnTo>
                      <a:pt x="44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17" name="Freeform 45"/>
              <p:cNvSpPr>
                <a:spLocks/>
              </p:cNvSpPr>
              <p:nvPr/>
            </p:nvSpPr>
            <p:spPr bwMode="auto">
              <a:xfrm>
                <a:off x="3942" y="2958"/>
                <a:ext cx="20" cy="18"/>
              </a:xfrm>
              <a:custGeom>
                <a:avLst/>
                <a:gdLst>
                  <a:gd name="T0" fmla="*/ 10 w 20"/>
                  <a:gd name="T1" fmla="*/ 0 h 18"/>
                  <a:gd name="T2" fmla="*/ 12 w 20"/>
                  <a:gd name="T3" fmla="*/ 0 h 18"/>
                  <a:gd name="T4" fmla="*/ 14 w 20"/>
                  <a:gd name="T5" fmla="*/ 2 h 18"/>
                  <a:gd name="T6" fmla="*/ 18 w 20"/>
                  <a:gd name="T7" fmla="*/ 2 h 18"/>
                  <a:gd name="T8" fmla="*/ 20 w 20"/>
                  <a:gd name="T9" fmla="*/ 6 h 18"/>
                  <a:gd name="T10" fmla="*/ 20 w 20"/>
                  <a:gd name="T11" fmla="*/ 8 h 18"/>
                  <a:gd name="T12" fmla="*/ 20 w 20"/>
                  <a:gd name="T13" fmla="*/ 12 h 18"/>
                  <a:gd name="T14" fmla="*/ 18 w 20"/>
                  <a:gd name="T15" fmla="*/ 14 h 18"/>
                  <a:gd name="T16" fmla="*/ 14 w 20"/>
                  <a:gd name="T17" fmla="*/ 16 h 18"/>
                  <a:gd name="T18" fmla="*/ 12 w 20"/>
                  <a:gd name="T19" fmla="*/ 18 h 18"/>
                  <a:gd name="T20" fmla="*/ 10 w 20"/>
                  <a:gd name="T21" fmla="*/ 18 h 18"/>
                  <a:gd name="T22" fmla="*/ 6 w 20"/>
                  <a:gd name="T23" fmla="*/ 16 h 18"/>
                  <a:gd name="T24" fmla="*/ 4 w 20"/>
                  <a:gd name="T25" fmla="*/ 14 h 18"/>
                  <a:gd name="T26" fmla="*/ 2 w 20"/>
                  <a:gd name="T27" fmla="*/ 12 h 18"/>
                  <a:gd name="T28" fmla="*/ 0 w 20"/>
                  <a:gd name="T29" fmla="*/ 8 h 18"/>
                  <a:gd name="T30" fmla="*/ 2 w 20"/>
                  <a:gd name="T31" fmla="*/ 6 h 18"/>
                  <a:gd name="T32" fmla="*/ 4 w 20"/>
                  <a:gd name="T33" fmla="*/ 2 h 18"/>
                  <a:gd name="T34" fmla="*/ 6 w 20"/>
                  <a:gd name="T35" fmla="*/ 2 h 18"/>
                  <a:gd name="T36" fmla="*/ 10 w 20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8">
                    <a:moveTo>
                      <a:pt x="10" y="0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18" name="Freeform 46"/>
              <p:cNvSpPr>
                <a:spLocks noEditPoints="1"/>
              </p:cNvSpPr>
              <p:nvPr/>
            </p:nvSpPr>
            <p:spPr bwMode="auto">
              <a:xfrm>
                <a:off x="4006" y="2894"/>
                <a:ext cx="48" cy="82"/>
              </a:xfrm>
              <a:custGeom>
                <a:avLst/>
                <a:gdLst>
                  <a:gd name="T0" fmla="*/ 12 w 48"/>
                  <a:gd name="T1" fmla="*/ 40 h 82"/>
                  <a:gd name="T2" fmla="*/ 22 w 48"/>
                  <a:gd name="T3" fmla="*/ 34 h 82"/>
                  <a:gd name="T4" fmla="*/ 32 w 48"/>
                  <a:gd name="T5" fmla="*/ 34 h 82"/>
                  <a:gd name="T6" fmla="*/ 42 w 48"/>
                  <a:gd name="T7" fmla="*/ 40 h 82"/>
                  <a:gd name="T8" fmla="*/ 48 w 48"/>
                  <a:gd name="T9" fmla="*/ 50 h 82"/>
                  <a:gd name="T10" fmla="*/ 46 w 48"/>
                  <a:gd name="T11" fmla="*/ 66 h 82"/>
                  <a:gd name="T12" fmla="*/ 38 w 48"/>
                  <a:gd name="T13" fmla="*/ 78 h 82"/>
                  <a:gd name="T14" fmla="*/ 26 w 48"/>
                  <a:gd name="T15" fmla="*/ 82 h 82"/>
                  <a:gd name="T16" fmla="*/ 14 w 48"/>
                  <a:gd name="T17" fmla="*/ 78 h 82"/>
                  <a:gd name="T18" fmla="*/ 4 w 48"/>
                  <a:gd name="T19" fmla="*/ 64 h 82"/>
                  <a:gd name="T20" fmla="*/ 0 w 48"/>
                  <a:gd name="T21" fmla="*/ 40 h 82"/>
                  <a:gd name="T22" fmla="*/ 4 w 48"/>
                  <a:gd name="T23" fmla="*/ 22 h 82"/>
                  <a:gd name="T24" fmla="*/ 12 w 48"/>
                  <a:gd name="T25" fmla="*/ 12 h 82"/>
                  <a:gd name="T26" fmla="*/ 24 w 48"/>
                  <a:gd name="T27" fmla="*/ 4 h 82"/>
                  <a:gd name="T28" fmla="*/ 38 w 48"/>
                  <a:gd name="T29" fmla="*/ 0 h 82"/>
                  <a:gd name="T30" fmla="*/ 46 w 48"/>
                  <a:gd name="T31" fmla="*/ 2 h 82"/>
                  <a:gd name="T32" fmla="*/ 48 w 48"/>
                  <a:gd name="T33" fmla="*/ 4 h 82"/>
                  <a:gd name="T34" fmla="*/ 48 w 48"/>
                  <a:gd name="T35" fmla="*/ 6 h 82"/>
                  <a:gd name="T36" fmla="*/ 46 w 48"/>
                  <a:gd name="T37" fmla="*/ 8 h 82"/>
                  <a:gd name="T38" fmla="*/ 44 w 48"/>
                  <a:gd name="T39" fmla="*/ 6 h 82"/>
                  <a:gd name="T40" fmla="*/ 38 w 48"/>
                  <a:gd name="T41" fmla="*/ 6 h 82"/>
                  <a:gd name="T42" fmla="*/ 22 w 48"/>
                  <a:gd name="T43" fmla="*/ 10 h 82"/>
                  <a:gd name="T44" fmla="*/ 10 w 48"/>
                  <a:gd name="T45" fmla="*/ 24 h 82"/>
                  <a:gd name="T46" fmla="*/ 6 w 48"/>
                  <a:gd name="T47" fmla="*/ 40 h 82"/>
                  <a:gd name="T48" fmla="*/ 6 w 48"/>
                  <a:gd name="T49" fmla="*/ 46 h 82"/>
                  <a:gd name="T50" fmla="*/ 10 w 48"/>
                  <a:gd name="T51" fmla="*/ 62 h 82"/>
                  <a:gd name="T52" fmla="*/ 14 w 48"/>
                  <a:gd name="T53" fmla="*/ 72 h 82"/>
                  <a:gd name="T54" fmla="*/ 26 w 48"/>
                  <a:gd name="T55" fmla="*/ 76 h 82"/>
                  <a:gd name="T56" fmla="*/ 38 w 48"/>
                  <a:gd name="T57" fmla="*/ 70 h 82"/>
                  <a:gd name="T58" fmla="*/ 42 w 48"/>
                  <a:gd name="T59" fmla="*/ 62 h 82"/>
                  <a:gd name="T60" fmla="*/ 42 w 48"/>
                  <a:gd name="T61" fmla="*/ 50 h 82"/>
                  <a:gd name="T62" fmla="*/ 34 w 48"/>
                  <a:gd name="T63" fmla="*/ 40 h 82"/>
                  <a:gd name="T64" fmla="*/ 22 w 48"/>
                  <a:gd name="T65" fmla="*/ 40 h 82"/>
                  <a:gd name="T66" fmla="*/ 12 w 48"/>
                  <a:gd name="T67" fmla="*/ 4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82">
                    <a:moveTo>
                      <a:pt x="6" y="46"/>
                    </a:moveTo>
                    <a:lnTo>
                      <a:pt x="12" y="40"/>
                    </a:lnTo>
                    <a:lnTo>
                      <a:pt x="16" y="36"/>
                    </a:lnTo>
                    <a:lnTo>
                      <a:pt x="22" y="34"/>
                    </a:lnTo>
                    <a:lnTo>
                      <a:pt x="28" y="32"/>
                    </a:lnTo>
                    <a:lnTo>
                      <a:pt x="32" y="34"/>
                    </a:lnTo>
                    <a:lnTo>
                      <a:pt x="38" y="36"/>
                    </a:lnTo>
                    <a:lnTo>
                      <a:pt x="42" y="40"/>
                    </a:lnTo>
                    <a:lnTo>
                      <a:pt x="46" y="44"/>
                    </a:lnTo>
                    <a:lnTo>
                      <a:pt x="48" y="50"/>
                    </a:lnTo>
                    <a:lnTo>
                      <a:pt x="48" y="56"/>
                    </a:lnTo>
                    <a:lnTo>
                      <a:pt x="46" y="66"/>
                    </a:lnTo>
                    <a:lnTo>
                      <a:pt x="42" y="74"/>
                    </a:lnTo>
                    <a:lnTo>
                      <a:pt x="38" y="78"/>
                    </a:lnTo>
                    <a:lnTo>
                      <a:pt x="32" y="80"/>
                    </a:lnTo>
                    <a:lnTo>
                      <a:pt x="26" y="82"/>
                    </a:lnTo>
                    <a:lnTo>
                      <a:pt x="20" y="80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0"/>
                    </a:lnTo>
                    <a:lnTo>
                      <a:pt x="2" y="32"/>
                    </a:lnTo>
                    <a:lnTo>
                      <a:pt x="4" y="22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0" y="2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0" y="6"/>
                    </a:lnTo>
                    <a:lnTo>
                      <a:pt x="22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6" y="32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6"/>
                    </a:lnTo>
                    <a:close/>
                    <a:moveTo>
                      <a:pt x="8" y="56"/>
                    </a:moveTo>
                    <a:lnTo>
                      <a:pt x="10" y="62"/>
                    </a:lnTo>
                    <a:lnTo>
                      <a:pt x="12" y="68"/>
                    </a:lnTo>
                    <a:lnTo>
                      <a:pt x="14" y="72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4"/>
                    </a:lnTo>
                    <a:lnTo>
                      <a:pt x="38" y="70"/>
                    </a:lnTo>
                    <a:lnTo>
                      <a:pt x="42" y="66"/>
                    </a:lnTo>
                    <a:lnTo>
                      <a:pt x="42" y="62"/>
                    </a:lnTo>
                    <a:lnTo>
                      <a:pt x="44" y="56"/>
                    </a:lnTo>
                    <a:lnTo>
                      <a:pt x="42" y="50"/>
                    </a:lnTo>
                    <a:lnTo>
                      <a:pt x="38" y="44"/>
                    </a:lnTo>
                    <a:lnTo>
                      <a:pt x="34" y="40"/>
                    </a:lnTo>
                    <a:lnTo>
                      <a:pt x="28" y="38"/>
                    </a:lnTo>
                    <a:lnTo>
                      <a:pt x="22" y="40"/>
                    </a:lnTo>
                    <a:lnTo>
                      <a:pt x="16" y="44"/>
                    </a:lnTo>
                    <a:lnTo>
                      <a:pt x="12" y="48"/>
                    </a:ln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19" name="Line 47"/>
              <p:cNvSpPr>
                <a:spLocks noChangeShapeType="1"/>
              </p:cNvSpPr>
              <p:nvPr/>
            </p:nvSpPr>
            <p:spPr bwMode="auto">
              <a:xfrm flipH="1" flipV="1">
                <a:off x="3594" y="3210"/>
                <a:ext cx="18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20" name="Freeform 48"/>
              <p:cNvSpPr>
                <a:spLocks noEditPoints="1"/>
              </p:cNvSpPr>
              <p:nvPr/>
            </p:nvSpPr>
            <p:spPr bwMode="auto">
              <a:xfrm>
                <a:off x="3682" y="3212"/>
                <a:ext cx="46" cy="82"/>
              </a:xfrm>
              <a:custGeom>
                <a:avLst/>
                <a:gdLst>
                  <a:gd name="T0" fmla="*/ 46 w 46"/>
                  <a:gd name="T1" fmla="*/ 48 h 82"/>
                  <a:gd name="T2" fmla="*/ 44 w 46"/>
                  <a:gd name="T3" fmla="*/ 66 h 82"/>
                  <a:gd name="T4" fmla="*/ 34 w 46"/>
                  <a:gd name="T5" fmla="*/ 78 h 82"/>
                  <a:gd name="T6" fmla="*/ 24 w 46"/>
                  <a:gd name="T7" fmla="*/ 82 h 82"/>
                  <a:gd name="T8" fmla="*/ 14 w 46"/>
                  <a:gd name="T9" fmla="*/ 80 h 82"/>
                  <a:gd name="T10" fmla="*/ 8 w 46"/>
                  <a:gd name="T11" fmla="*/ 74 h 82"/>
                  <a:gd name="T12" fmla="*/ 4 w 46"/>
                  <a:gd name="T13" fmla="*/ 68 h 82"/>
                  <a:gd name="T14" fmla="*/ 0 w 46"/>
                  <a:gd name="T15" fmla="*/ 60 h 82"/>
                  <a:gd name="T16" fmla="*/ 0 w 46"/>
                  <a:gd name="T17" fmla="*/ 48 h 82"/>
                  <a:gd name="T18" fmla="*/ 0 w 46"/>
                  <a:gd name="T19" fmla="*/ 24 h 82"/>
                  <a:gd name="T20" fmla="*/ 8 w 46"/>
                  <a:gd name="T21" fmla="*/ 8 h 82"/>
                  <a:gd name="T22" fmla="*/ 18 w 46"/>
                  <a:gd name="T23" fmla="*/ 2 h 82"/>
                  <a:gd name="T24" fmla="*/ 28 w 46"/>
                  <a:gd name="T25" fmla="*/ 2 h 82"/>
                  <a:gd name="T26" fmla="*/ 36 w 46"/>
                  <a:gd name="T27" fmla="*/ 4 h 82"/>
                  <a:gd name="T28" fmla="*/ 40 w 46"/>
                  <a:gd name="T29" fmla="*/ 10 h 82"/>
                  <a:gd name="T30" fmla="*/ 44 w 46"/>
                  <a:gd name="T31" fmla="*/ 18 h 82"/>
                  <a:gd name="T32" fmla="*/ 46 w 46"/>
                  <a:gd name="T33" fmla="*/ 28 h 82"/>
                  <a:gd name="T34" fmla="*/ 42 w 46"/>
                  <a:gd name="T35" fmla="*/ 36 h 82"/>
                  <a:gd name="T36" fmla="*/ 40 w 46"/>
                  <a:gd name="T37" fmla="*/ 22 h 82"/>
                  <a:gd name="T38" fmla="*/ 36 w 46"/>
                  <a:gd name="T39" fmla="*/ 12 h 82"/>
                  <a:gd name="T40" fmla="*/ 32 w 46"/>
                  <a:gd name="T41" fmla="*/ 8 h 82"/>
                  <a:gd name="T42" fmla="*/ 24 w 46"/>
                  <a:gd name="T43" fmla="*/ 6 h 82"/>
                  <a:gd name="T44" fmla="*/ 14 w 46"/>
                  <a:gd name="T45" fmla="*/ 10 h 82"/>
                  <a:gd name="T46" fmla="*/ 6 w 46"/>
                  <a:gd name="T47" fmla="*/ 24 h 82"/>
                  <a:gd name="T48" fmla="*/ 4 w 46"/>
                  <a:gd name="T49" fmla="*/ 46 h 82"/>
                  <a:gd name="T50" fmla="*/ 6 w 46"/>
                  <a:gd name="T51" fmla="*/ 60 h 82"/>
                  <a:gd name="T52" fmla="*/ 12 w 46"/>
                  <a:gd name="T53" fmla="*/ 70 h 82"/>
                  <a:gd name="T54" fmla="*/ 16 w 46"/>
                  <a:gd name="T55" fmla="*/ 74 h 82"/>
                  <a:gd name="T56" fmla="*/ 24 w 46"/>
                  <a:gd name="T57" fmla="*/ 76 h 82"/>
                  <a:gd name="T58" fmla="*/ 34 w 46"/>
                  <a:gd name="T59" fmla="*/ 72 h 82"/>
                  <a:gd name="T60" fmla="*/ 40 w 46"/>
                  <a:gd name="T61" fmla="*/ 58 h 82"/>
                  <a:gd name="T62" fmla="*/ 42 w 46"/>
                  <a:gd name="T63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82">
                    <a:moveTo>
                      <a:pt x="46" y="34"/>
                    </a:moveTo>
                    <a:lnTo>
                      <a:pt x="46" y="48"/>
                    </a:lnTo>
                    <a:lnTo>
                      <a:pt x="46" y="58"/>
                    </a:lnTo>
                    <a:lnTo>
                      <a:pt x="44" y="66"/>
                    </a:lnTo>
                    <a:lnTo>
                      <a:pt x="38" y="74"/>
                    </a:lnTo>
                    <a:lnTo>
                      <a:pt x="34" y="78"/>
                    </a:lnTo>
                    <a:lnTo>
                      <a:pt x="30" y="80"/>
                    </a:lnTo>
                    <a:lnTo>
                      <a:pt x="24" y="82"/>
                    </a:lnTo>
                    <a:lnTo>
                      <a:pt x="18" y="80"/>
                    </a:lnTo>
                    <a:lnTo>
                      <a:pt x="14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6" y="72"/>
                    </a:lnTo>
                    <a:lnTo>
                      <a:pt x="4" y="68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8" y="8"/>
                    </a:lnTo>
                    <a:lnTo>
                      <a:pt x="40" y="10"/>
                    </a:lnTo>
                    <a:lnTo>
                      <a:pt x="42" y="14"/>
                    </a:lnTo>
                    <a:lnTo>
                      <a:pt x="44" y="18"/>
                    </a:lnTo>
                    <a:lnTo>
                      <a:pt x="46" y="22"/>
                    </a:lnTo>
                    <a:lnTo>
                      <a:pt x="46" y="28"/>
                    </a:lnTo>
                    <a:lnTo>
                      <a:pt x="46" y="34"/>
                    </a:lnTo>
                    <a:close/>
                    <a:moveTo>
                      <a:pt x="42" y="36"/>
                    </a:moveTo>
                    <a:lnTo>
                      <a:pt x="42" y="28"/>
                    </a:lnTo>
                    <a:lnTo>
                      <a:pt x="40" y="22"/>
                    </a:lnTo>
                    <a:lnTo>
                      <a:pt x="38" y="16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6" y="24"/>
                    </a:lnTo>
                    <a:lnTo>
                      <a:pt x="4" y="36"/>
                    </a:lnTo>
                    <a:lnTo>
                      <a:pt x="4" y="46"/>
                    </a:lnTo>
                    <a:lnTo>
                      <a:pt x="6" y="54"/>
                    </a:lnTo>
                    <a:lnTo>
                      <a:pt x="6" y="60"/>
                    </a:lnTo>
                    <a:lnTo>
                      <a:pt x="8" y="66"/>
                    </a:lnTo>
                    <a:lnTo>
                      <a:pt x="12" y="70"/>
                    </a:lnTo>
                    <a:lnTo>
                      <a:pt x="14" y="72"/>
                    </a:lnTo>
                    <a:lnTo>
                      <a:pt x="16" y="74"/>
                    </a:lnTo>
                    <a:lnTo>
                      <a:pt x="20" y="76"/>
                    </a:lnTo>
                    <a:lnTo>
                      <a:pt x="24" y="76"/>
                    </a:lnTo>
                    <a:lnTo>
                      <a:pt x="28" y="76"/>
                    </a:lnTo>
                    <a:lnTo>
                      <a:pt x="34" y="72"/>
                    </a:lnTo>
                    <a:lnTo>
                      <a:pt x="36" y="68"/>
                    </a:lnTo>
                    <a:lnTo>
                      <a:pt x="40" y="58"/>
                    </a:lnTo>
                    <a:lnTo>
                      <a:pt x="42" y="46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21" name="Freeform 49"/>
              <p:cNvSpPr>
                <a:spLocks/>
              </p:cNvSpPr>
              <p:nvPr/>
            </p:nvSpPr>
            <p:spPr bwMode="auto">
              <a:xfrm>
                <a:off x="3772" y="3276"/>
                <a:ext cx="18" cy="18"/>
              </a:xfrm>
              <a:custGeom>
                <a:avLst/>
                <a:gdLst>
                  <a:gd name="T0" fmla="*/ 8 w 18"/>
                  <a:gd name="T1" fmla="*/ 0 h 18"/>
                  <a:gd name="T2" fmla="*/ 10 w 18"/>
                  <a:gd name="T3" fmla="*/ 0 h 18"/>
                  <a:gd name="T4" fmla="*/ 14 w 18"/>
                  <a:gd name="T5" fmla="*/ 2 h 18"/>
                  <a:gd name="T6" fmla="*/ 16 w 18"/>
                  <a:gd name="T7" fmla="*/ 4 h 18"/>
                  <a:gd name="T8" fmla="*/ 18 w 18"/>
                  <a:gd name="T9" fmla="*/ 6 h 18"/>
                  <a:gd name="T10" fmla="*/ 18 w 18"/>
                  <a:gd name="T11" fmla="*/ 8 h 18"/>
                  <a:gd name="T12" fmla="*/ 18 w 18"/>
                  <a:gd name="T13" fmla="*/ 12 h 18"/>
                  <a:gd name="T14" fmla="*/ 16 w 18"/>
                  <a:gd name="T15" fmla="*/ 14 h 18"/>
                  <a:gd name="T16" fmla="*/ 12 w 18"/>
                  <a:gd name="T17" fmla="*/ 16 h 18"/>
                  <a:gd name="T18" fmla="*/ 10 w 18"/>
                  <a:gd name="T19" fmla="*/ 18 h 18"/>
                  <a:gd name="T20" fmla="*/ 8 w 18"/>
                  <a:gd name="T21" fmla="*/ 18 h 18"/>
                  <a:gd name="T22" fmla="*/ 4 w 18"/>
                  <a:gd name="T23" fmla="*/ 16 h 18"/>
                  <a:gd name="T24" fmla="*/ 2 w 18"/>
                  <a:gd name="T25" fmla="*/ 14 h 18"/>
                  <a:gd name="T26" fmla="*/ 0 w 18"/>
                  <a:gd name="T27" fmla="*/ 12 h 18"/>
                  <a:gd name="T28" fmla="*/ 0 w 18"/>
                  <a:gd name="T29" fmla="*/ 10 h 18"/>
                  <a:gd name="T30" fmla="*/ 0 w 18"/>
                  <a:gd name="T31" fmla="*/ 6 h 18"/>
                  <a:gd name="T32" fmla="*/ 2 w 18"/>
                  <a:gd name="T33" fmla="*/ 4 h 18"/>
                  <a:gd name="T34" fmla="*/ 4 w 18"/>
                  <a:gd name="T35" fmla="*/ 2 h 18"/>
                  <a:gd name="T36" fmla="*/ 8 w 18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2" y="16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22" name="Freeform 50"/>
              <p:cNvSpPr>
                <a:spLocks noEditPoints="1"/>
              </p:cNvSpPr>
              <p:nvPr/>
            </p:nvSpPr>
            <p:spPr bwMode="auto">
              <a:xfrm>
                <a:off x="3832" y="3212"/>
                <a:ext cx="48" cy="82"/>
              </a:xfrm>
              <a:custGeom>
                <a:avLst/>
                <a:gdLst>
                  <a:gd name="T0" fmla="*/ 40 w 48"/>
                  <a:gd name="T1" fmla="*/ 44 h 82"/>
                  <a:gd name="T2" fmla="*/ 46 w 48"/>
                  <a:gd name="T3" fmla="*/ 54 h 82"/>
                  <a:gd name="T4" fmla="*/ 46 w 48"/>
                  <a:gd name="T5" fmla="*/ 64 h 82"/>
                  <a:gd name="T6" fmla="*/ 40 w 48"/>
                  <a:gd name="T7" fmla="*/ 74 h 82"/>
                  <a:gd name="T8" fmla="*/ 30 w 48"/>
                  <a:gd name="T9" fmla="*/ 80 h 82"/>
                  <a:gd name="T10" fmla="*/ 18 w 48"/>
                  <a:gd name="T11" fmla="*/ 80 h 82"/>
                  <a:gd name="T12" fmla="*/ 8 w 48"/>
                  <a:gd name="T13" fmla="*/ 74 h 82"/>
                  <a:gd name="T14" fmla="*/ 2 w 48"/>
                  <a:gd name="T15" fmla="*/ 64 h 82"/>
                  <a:gd name="T16" fmla="*/ 2 w 48"/>
                  <a:gd name="T17" fmla="*/ 54 h 82"/>
                  <a:gd name="T18" fmla="*/ 8 w 48"/>
                  <a:gd name="T19" fmla="*/ 44 h 82"/>
                  <a:gd name="T20" fmla="*/ 8 w 48"/>
                  <a:gd name="T21" fmla="*/ 36 h 82"/>
                  <a:gd name="T22" fmla="*/ 2 w 48"/>
                  <a:gd name="T23" fmla="*/ 28 h 82"/>
                  <a:gd name="T24" fmla="*/ 2 w 48"/>
                  <a:gd name="T25" fmla="*/ 16 h 82"/>
                  <a:gd name="T26" fmla="*/ 8 w 48"/>
                  <a:gd name="T27" fmla="*/ 6 h 82"/>
                  <a:gd name="T28" fmla="*/ 18 w 48"/>
                  <a:gd name="T29" fmla="*/ 2 h 82"/>
                  <a:gd name="T30" fmla="*/ 30 w 48"/>
                  <a:gd name="T31" fmla="*/ 2 h 82"/>
                  <a:gd name="T32" fmla="*/ 40 w 48"/>
                  <a:gd name="T33" fmla="*/ 6 h 82"/>
                  <a:gd name="T34" fmla="*/ 46 w 48"/>
                  <a:gd name="T35" fmla="*/ 16 h 82"/>
                  <a:gd name="T36" fmla="*/ 46 w 48"/>
                  <a:gd name="T37" fmla="*/ 28 h 82"/>
                  <a:gd name="T38" fmla="*/ 40 w 48"/>
                  <a:gd name="T39" fmla="*/ 36 h 82"/>
                  <a:gd name="T40" fmla="*/ 42 w 48"/>
                  <a:gd name="T41" fmla="*/ 22 h 82"/>
                  <a:gd name="T42" fmla="*/ 36 w 48"/>
                  <a:gd name="T43" fmla="*/ 10 h 82"/>
                  <a:gd name="T44" fmla="*/ 24 w 48"/>
                  <a:gd name="T45" fmla="*/ 6 h 82"/>
                  <a:gd name="T46" fmla="*/ 12 w 48"/>
                  <a:gd name="T47" fmla="*/ 10 h 82"/>
                  <a:gd name="T48" fmla="*/ 8 w 48"/>
                  <a:gd name="T49" fmla="*/ 22 h 82"/>
                  <a:gd name="T50" fmla="*/ 12 w 48"/>
                  <a:gd name="T51" fmla="*/ 32 h 82"/>
                  <a:gd name="T52" fmla="*/ 24 w 48"/>
                  <a:gd name="T53" fmla="*/ 36 h 82"/>
                  <a:gd name="T54" fmla="*/ 36 w 48"/>
                  <a:gd name="T55" fmla="*/ 32 h 82"/>
                  <a:gd name="T56" fmla="*/ 42 w 48"/>
                  <a:gd name="T57" fmla="*/ 22 h 82"/>
                  <a:gd name="T58" fmla="*/ 42 w 48"/>
                  <a:gd name="T59" fmla="*/ 52 h 82"/>
                  <a:gd name="T60" fmla="*/ 32 w 48"/>
                  <a:gd name="T61" fmla="*/ 44 h 82"/>
                  <a:gd name="T62" fmla="*/ 16 w 48"/>
                  <a:gd name="T63" fmla="*/ 44 h 82"/>
                  <a:gd name="T64" fmla="*/ 8 w 48"/>
                  <a:gd name="T65" fmla="*/ 52 h 82"/>
                  <a:gd name="T66" fmla="*/ 8 w 48"/>
                  <a:gd name="T67" fmla="*/ 66 h 82"/>
                  <a:gd name="T68" fmla="*/ 16 w 48"/>
                  <a:gd name="T69" fmla="*/ 74 h 82"/>
                  <a:gd name="T70" fmla="*/ 32 w 48"/>
                  <a:gd name="T71" fmla="*/ 74 h 82"/>
                  <a:gd name="T72" fmla="*/ 42 w 48"/>
                  <a:gd name="T73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" h="82">
                    <a:moveTo>
                      <a:pt x="34" y="40"/>
                    </a:moveTo>
                    <a:lnTo>
                      <a:pt x="40" y="44"/>
                    </a:lnTo>
                    <a:lnTo>
                      <a:pt x="44" y="48"/>
                    </a:lnTo>
                    <a:lnTo>
                      <a:pt x="46" y="54"/>
                    </a:lnTo>
                    <a:lnTo>
                      <a:pt x="48" y="58"/>
                    </a:lnTo>
                    <a:lnTo>
                      <a:pt x="46" y="64"/>
                    </a:lnTo>
                    <a:lnTo>
                      <a:pt x="44" y="70"/>
                    </a:lnTo>
                    <a:lnTo>
                      <a:pt x="40" y="74"/>
                    </a:lnTo>
                    <a:lnTo>
                      <a:pt x="36" y="78"/>
                    </a:lnTo>
                    <a:lnTo>
                      <a:pt x="30" y="80"/>
                    </a:lnTo>
                    <a:lnTo>
                      <a:pt x="24" y="82"/>
                    </a:lnTo>
                    <a:lnTo>
                      <a:pt x="18" y="80"/>
                    </a:lnTo>
                    <a:lnTo>
                      <a:pt x="12" y="78"/>
                    </a:lnTo>
                    <a:lnTo>
                      <a:pt x="8" y="74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2" y="54"/>
                    </a:lnTo>
                    <a:lnTo>
                      <a:pt x="4" y="48"/>
                    </a:lnTo>
                    <a:lnTo>
                      <a:pt x="8" y="44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2" y="22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6" y="4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6" y="16"/>
                    </a:lnTo>
                    <a:lnTo>
                      <a:pt x="46" y="22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40" y="36"/>
                    </a:lnTo>
                    <a:lnTo>
                      <a:pt x="34" y="40"/>
                    </a:lnTo>
                    <a:close/>
                    <a:moveTo>
                      <a:pt x="42" y="22"/>
                    </a:moveTo>
                    <a:lnTo>
                      <a:pt x="40" y="16"/>
                    </a:lnTo>
                    <a:lnTo>
                      <a:pt x="36" y="10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8" y="28"/>
                    </a:lnTo>
                    <a:lnTo>
                      <a:pt x="12" y="32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6" y="32"/>
                    </a:lnTo>
                    <a:lnTo>
                      <a:pt x="40" y="28"/>
                    </a:lnTo>
                    <a:lnTo>
                      <a:pt x="42" y="22"/>
                    </a:lnTo>
                    <a:close/>
                    <a:moveTo>
                      <a:pt x="42" y="58"/>
                    </a:moveTo>
                    <a:lnTo>
                      <a:pt x="42" y="52"/>
                    </a:lnTo>
                    <a:lnTo>
                      <a:pt x="38" y="48"/>
                    </a:lnTo>
                    <a:lnTo>
                      <a:pt x="32" y="44"/>
                    </a:lnTo>
                    <a:lnTo>
                      <a:pt x="24" y="42"/>
                    </a:lnTo>
                    <a:lnTo>
                      <a:pt x="16" y="44"/>
                    </a:lnTo>
                    <a:lnTo>
                      <a:pt x="12" y="48"/>
                    </a:lnTo>
                    <a:lnTo>
                      <a:pt x="8" y="52"/>
                    </a:lnTo>
                    <a:lnTo>
                      <a:pt x="6" y="58"/>
                    </a:lnTo>
                    <a:lnTo>
                      <a:pt x="8" y="66"/>
                    </a:lnTo>
                    <a:lnTo>
                      <a:pt x="12" y="72"/>
                    </a:lnTo>
                    <a:lnTo>
                      <a:pt x="16" y="74"/>
                    </a:lnTo>
                    <a:lnTo>
                      <a:pt x="24" y="76"/>
                    </a:lnTo>
                    <a:lnTo>
                      <a:pt x="32" y="74"/>
                    </a:lnTo>
                    <a:lnTo>
                      <a:pt x="38" y="72"/>
                    </a:lnTo>
                    <a:lnTo>
                      <a:pt x="42" y="66"/>
                    </a:lnTo>
                    <a:lnTo>
                      <a:pt x="42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23" name="Line 51"/>
              <p:cNvSpPr>
                <a:spLocks noChangeShapeType="1"/>
              </p:cNvSpPr>
              <p:nvPr/>
            </p:nvSpPr>
            <p:spPr bwMode="auto">
              <a:xfrm flipH="1" flipV="1">
                <a:off x="4028" y="2426"/>
                <a:ext cx="12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24" name="Line 52"/>
              <p:cNvSpPr>
                <a:spLocks noChangeShapeType="1"/>
              </p:cNvSpPr>
              <p:nvPr/>
            </p:nvSpPr>
            <p:spPr bwMode="auto">
              <a:xfrm flipH="1" flipV="1">
                <a:off x="3994" y="2488"/>
                <a:ext cx="12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25" name="Line 53"/>
              <p:cNvSpPr>
                <a:spLocks noChangeShapeType="1"/>
              </p:cNvSpPr>
              <p:nvPr/>
            </p:nvSpPr>
            <p:spPr bwMode="auto">
              <a:xfrm flipH="1" flipV="1">
                <a:off x="3960" y="2552"/>
                <a:ext cx="12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26" name="Line 54"/>
              <p:cNvSpPr>
                <a:spLocks noChangeShapeType="1"/>
              </p:cNvSpPr>
              <p:nvPr/>
            </p:nvSpPr>
            <p:spPr bwMode="auto">
              <a:xfrm flipH="1" flipV="1">
                <a:off x="3888" y="2684"/>
                <a:ext cx="12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27" name="Line 55"/>
              <p:cNvSpPr>
                <a:spLocks noChangeShapeType="1"/>
              </p:cNvSpPr>
              <p:nvPr/>
            </p:nvSpPr>
            <p:spPr bwMode="auto">
              <a:xfrm flipH="1" flipV="1">
                <a:off x="3852" y="2752"/>
                <a:ext cx="10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28" name="Line 56"/>
              <p:cNvSpPr>
                <a:spLocks noChangeShapeType="1"/>
              </p:cNvSpPr>
              <p:nvPr/>
            </p:nvSpPr>
            <p:spPr bwMode="auto">
              <a:xfrm flipH="1" flipV="1">
                <a:off x="3812" y="2822"/>
                <a:ext cx="12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29" name="Line 57"/>
              <p:cNvSpPr>
                <a:spLocks noChangeShapeType="1"/>
              </p:cNvSpPr>
              <p:nvPr/>
            </p:nvSpPr>
            <p:spPr bwMode="auto">
              <a:xfrm flipH="1" flipV="1">
                <a:off x="3732" y="2972"/>
                <a:ext cx="10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30" name="Line 58"/>
              <p:cNvSpPr>
                <a:spLocks noChangeShapeType="1"/>
              </p:cNvSpPr>
              <p:nvPr/>
            </p:nvSpPr>
            <p:spPr bwMode="auto">
              <a:xfrm flipH="1" flipV="1">
                <a:off x="3690" y="3050"/>
                <a:ext cx="12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31" name="Line 59"/>
              <p:cNvSpPr>
                <a:spLocks noChangeShapeType="1"/>
              </p:cNvSpPr>
              <p:nvPr/>
            </p:nvSpPr>
            <p:spPr bwMode="auto">
              <a:xfrm flipH="1" flipV="1">
                <a:off x="3646" y="3130"/>
                <a:ext cx="12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32" name="Line 60"/>
              <p:cNvSpPr>
                <a:spLocks noChangeShapeType="1"/>
              </p:cNvSpPr>
              <p:nvPr/>
            </p:nvSpPr>
            <p:spPr bwMode="auto">
              <a:xfrm flipH="1" flipV="1">
                <a:off x="4092" y="2308"/>
                <a:ext cx="12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33" name="Line 61"/>
              <p:cNvSpPr>
                <a:spLocks noChangeShapeType="1"/>
              </p:cNvSpPr>
              <p:nvPr/>
            </p:nvSpPr>
            <p:spPr bwMode="auto">
              <a:xfrm flipH="1" flipV="1">
                <a:off x="4124" y="2252"/>
                <a:ext cx="1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34" name="Line 62"/>
              <p:cNvSpPr>
                <a:spLocks noChangeShapeType="1"/>
              </p:cNvSpPr>
              <p:nvPr/>
            </p:nvSpPr>
            <p:spPr bwMode="auto">
              <a:xfrm flipH="1" flipV="1">
                <a:off x="4154" y="2196"/>
                <a:ext cx="10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35" name="Line 63"/>
              <p:cNvSpPr>
                <a:spLocks noChangeShapeType="1"/>
              </p:cNvSpPr>
              <p:nvPr/>
            </p:nvSpPr>
            <p:spPr bwMode="auto">
              <a:xfrm flipH="1" flipV="1">
                <a:off x="3556" y="3296"/>
                <a:ext cx="10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36" name="Line 64"/>
              <p:cNvSpPr>
                <a:spLocks noChangeShapeType="1"/>
              </p:cNvSpPr>
              <p:nvPr/>
            </p:nvSpPr>
            <p:spPr bwMode="auto">
              <a:xfrm flipH="1" flipV="1">
                <a:off x="3506" y="3386"/>
                <a:ext cx="12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37" name="Line 65"/>
              <p:cNvSpPr>
                <a:spLocks noChangeShapeType="1"/>
              </p:cNvSpPr>
              <p:nvPr/>
            </p:nvSpPr>
            <p:spPr bwMode="auto">
              <a:xfrm flipH="1" flipV="1">
                <a:off x="3458" y="3476"/>
                <a:ext cx="10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38" name="Line 66"/>
              <p:cNvSpPr>
                <a:spLocks noChangeShapeType="1"/>
              </p:cNvSpPr>
              <p:nvPr/>
            </p:nvSpPr>
            <p:spPr bwMode="auto">
              <a:xfrm flipH="1" flipV="1">
                <a:off x="1264" y="2058"/>
                <a:ext cx="140" cy="7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39" name="Line 67"/>
              <p:cNvSpPr>
                <a:spLocks noChangeShapeType="1"/>
              </p:cNvSpPr>
              <p:nvPr/>
            </p:nvSpPr>
            <p:spPr bwMode="auto">
              <a:xfrm flipV="1">
                <a:off x="1382" y="2652"/>
                <a:ext cx="16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40" name="Freeform 68"/>
              <p:cNvSpPr>
                <a:spLocks noEditPoints="1"/>
              </p:cNvSpPr>
              <p:nvPr/>
            </p:nvSpPr>
            <p:spPr bwMode="auto">
              <a:xfrm>
                <a:off x="1274" y="2726"/>
                <a:ext cx="48" cy="80"/>
              </a:xfrm>
              <a:custGeom>
                <a:avLst/>
                <a:gdLst>
                  <a:gd name="T0" fmla="*/ 48 w 48"/>
                  <a:gd name="T1" fmla="*/ 46 h 80"/>
                  <a:gd name="T2" fmla="*/ 44 w 48"/>
                  <a:gd name="T3" fmla="*/ 66 h 80"/>
                  <a:gd name="T4" fmla="*/ 36 w 48"/>
                  <a:gd name="T5" fmla="*/ 78 h 80"/>
                  <a:gd name="T6" fmla="*/ 24 w 48"/>
                  <a:gd name="T7" fmla="*/ 80 h 80"/>
                  <a:gd name="T8" fmla="*/ 16 w 48"/>
                  <a:gd name="T9" fmla="*/ 78 h 80"/>
                  <a:gd name="T10" fmla="*/ 10 w 48"/>
                  <a:gd name="T11" fmla="*/ 74 h 80"/>
                  <a:gd name="T12" fmla="*/ 6 w 48"/>
                  <a:gd name="T13" fmla="*/ 68 h 80"/>
                  <a:gd name="T14" fmla="*/ 2 w 48"/>
                  <a:gd name="T15" fmla="*/ 60 h 80"/>
                  <a:gd name="T16" fmla="*/ 0 w 48"/>
                  <a:gd name="T17" fmla="*/ 46 h 80"/>
                  <a:gd name="T18" fmla="*/ 2 w 48"/>
                  <a:gd name="T19" fmla="*/ 24 h 80"/>
                  <a:gd name="T20" fmla="*/ 8 w 48"/>
                  <a:gd name="T21" fmla="*/ 8 h 80"/>
                  <a:gd name="T22" fmla="*/ 18 w 48"/>
                  <a:gd name="T23" fmla="*/ 0 h 80"/>
                  <a:gd name="T24" fmla="*/ 28 w 48"/>
                  <a:gd name="T25" fmla="*/ 0 h 80"/>
                  <a:gd name="T26" fmla="*/ 36 w 48"/>
                  <a:gd name="T27" fmla="*/ 4 h 80"/>
                  <a:gd name="T28" fmla="*/ 42 w 48"/>
                  <a:gd name="T29" fmla="*/ 10 h 80"/>
                  <a:gd name="T30" fmla="*/ 46 w 48"/>
                  <a:gd name="T31" fmla="*/ 18 h 80"/>
                  <a:gd name="T32" fmla="*/ 48 w 48"/>
                  <a:gd name="T33" fmla="*/ 28 h 80"/>
                  <a:gd name="T34" fmla="*/ 44 w 48"/>
                  <a:gd name="T35" fmla="*/ 34 h 80"/>
                  <a:gd name="T36" fmla="*/ 40 w 48"/>
                  <a:gd name="T37" fmla="*/ 22 h 80"/>
                  <a:gd name="T38" fmla="*/ 36 w 48"/>
                  <a:gd name="T39" fmla="*/ 10 h 80"/>
                  <a:gd name="T40" fmla="*/ 32 w 48"/>
                  <a:gd name="T41" fmla="*/ 8 h 80"/>
                  <a:gd name="T42" fmla="*/ 24 w 48"/>
                  <a:gd name="T43" fmla="*/ 6 h 80"/>
                  <a:gd name="T44" fmla="*/ 14 w 48"/>
                  <a:gd name="T45" fmla="*/ 10 h 80"/>
                  <a:gd name="T46" fmla="*/ 8 w 48"/>
                  <a:gd name="T47" fmla="*/ 24 h 80"/>
                  <a:gd name="T48" fmla="*/ 6 w 48"/>
                  <a:gd name="T49" fmla="*/ 46 h 80"/>
                  <a:gd name="T50" fmla="*/ 8 w 48"/>
                  <a:gd name="T51" fmla="*/ 60 h 80"/>
                  <a:gd name="T52" fmla="*/ 12 w 48"/>
                  <a:gd name="T53" fmla="*/ 70 h 80"/>
                  <a:gd name="T54" fmla="*/ 16 w 48"/>
                  <a:gd name="T55" fmla="*/ 74 h 80"/>
                  <a:gd name="T56" fmla="*/ 24 w 48"/>
                  <a:gd name="T57" fmla="*/ 76 h 80"/>
                  <a:gd name="T58" fmla="*/ 34 w 48"/>
                  <a:gd name="T59" fmla="*/ 72 h 80"/>
                  <a:gd name="T60" fmla="*/ 42 w 48"/>
                  <a:gd name="T61" fmla="*/ 58 h 80"/>
                  <a:gd name="T62" fmla="*/ 44 w 48"/>
                  <a:gd name="T63" fmla="*/ 3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" h="80">
                    <a:moveTo>
                      <a:pt x="48" y="34"/>
                    </a:moveTo>
                    <a:lnTo>
                      <a:pt x="48" y="46"/>
                    </a:lnTo>
                    <a:lnTo>
                      <a:pt x="48" y="58"/>
                    </a:lnTo>
                    <a:lnTo>
                      <a:pt x="44" y="66"/>
                    </a:lnTo>
                    <a:lnTo>
                      <a:pt x="40" y="74"/>
                    </a:lnTo>
                    <a:lnTo>
                      <a:pt x="36" y="78"/>
                    </a:lnTo>
                    <a:lnTo>
                      <a:pt x="30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6" y="78"/>
                    </a:lnTo>
                    <a:lnTo>
                      <a:pt x="12" y="76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6" y="68"/>
                    </a:lnTo>
                    <a:lnTo>
                      <a:pt x="4" y="64"/>
                    </a:lnTo>
                    <a:lnTo>
                      <a:pt x="2" y="60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34"/>
                    </a:lnTo>
                    <a:lnTo>
                      <a:pt x="2" y="24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6" y="4"/>
                    </a:lnTo>
                    <a:lnTo>
                      <a:pt x="40" y="6"/>
                    </a:lnTo>
                    <a:lnTo>
                      <a:pt x="42" y="10"/>
                    </a:lnTo>
                    <a:lnTo>
                      <a:pt x="44" y="14"/>
                    </a:lnTo>
                    <a:lnTo>
                      <a:pt x="46" y="18"/>
                    </a:lnTo>
                    <a:lnTo>
                      <a:pt x="46" y="22"/>
                    </a:lnTo>
                    <a:lnTo>
                      <a:pt x="48" y="28"/>
                    </a:lnTo>
                    <a:lnTo>
                      <a:pt x="48" y="34"/>
                    </a:lnTo>
                    <a:close/>
                    <a:moveTo>
                      <a:pt x="44" y="34"/>
                    </a:moveTo>
                    <a:lnTo>
                      <a:pt x="42" y="28"/>
                    </a:lnTo>
                    <a:lnTo>
                      <a:pt x="40" y="22"/>
                    </a:lnTo>
                    <a:lnTo>
                      <a:pt x="38" y="16"/>
                    </a:lnTo>
                    <a:lnTo>
                      <a:pt x="36" y="10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6" y="46"/>
                    </a:lnTo>
                    <a:lnTo>
                      <a:pt x="6" y="54"/>
                    </a:lnTo>
                    <a:lnTo>
                      <a:pt x="8" y="60"/>
                    </a:lnTo>
                    <a:lnTo>
                      <a:pt x="10" y="66"/>
                    </a:lnTo>
                    <a:lnTo>
                      <a:pt x="12" y="70"/>
                    </a:lnTo>
                    <a:lnTo>
                      <a:pt x="14" y="72"/>
                    </a:lnTo>
                    <a:lnTo>
                      <a:pt x="16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6"/>
                    </a:lnTo>
                    <a:lnTo>
                      <a:pt x="42" y="58"/>
                    </a:lnTo>
                    <a:lnTo>
                      <a:pt x="44" y="46"/>
                    </a:lnTo>
                    <a:lnTo>
                      <a:pt x="4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41" name="Line 69"/>
              <p:cNvSpPr>
                <a:spLocks noChangeShapeType="1"/>
              </p:cNvSpPr>
              <p:nvPr/>
            </p:nvSpPr>
            <p:spPr bwMode="auto">
              <a:xfrm flipV="1">
                <a:off x="1354" y="2508"/>
                <a:ext cx="16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42" name="Freeform 70"/>
              <p:cNvSpPr>
                <a:spLocks/>
              </p:cNvSpPr>
              <p:nvPr/>
            </p:nvSpPr>
            <p:spPr bwMode="auto">
              <a:xfrm>
                <a:off x="1084" y="2580"/>
                <a:ext cx="50" cy="78"/>
              </a:xfrm>
              <a:custGeom>
                <a:avLst/>
                <a:gdLst>
                  <a:gd name="T0" fmla="*/ 6 w 50"/>
                  <a:gd name="T1" fmla="*/ 72 h 78"/>
                  <a:gd name="T2" fmla="*/ 44 w 50"/>
                  <a:gd name="T3" fmla="*/ 72 h 78"/>
                  <a:gd name="T4" fmla="*/ 44 w 50"/>
                  <a:gd name="T5" fmla="*/ 70 h 78"/>
                  <a:gd name="T6" fmla="*/ 44 w 50"/>
                  <a:gd name="T7" fmla="*/ 70 h 78"/>
                  <a:gd name="T8" fmla="*/ 46 w 50"/>
                  <a:gd name="T9" fmla="*/ 68 h 78"/>
                  <a:gd name="T10" fmla="*/ 46 w 50"/>
                  <a:gd name="T11" fmla="*/ 68 h 78"/>
                  <a:gd name="T12" fmla="*/ 48 w 50"/>
                  <a:gd name="T13" fmla="*/ 68 h 78"/>
                  <a:gd name="T14" fmla="*/ 48 w 50"/>
                  <a:gd name="T15" fmla="*/ 68 h 78"/>
                  <a:gd name="T16" fmla="*/ 50 w 50"/>
                  <a:gd name="T17" fmla="*/ 68 h 78"/>
                  <a:gd name="T18" fmla="*/ 50 w 50"/>
                  <a:gd name="T19" fmla="*/ 70 h 78"/>
                  <a:gd name="T20" fmla="*/ 50 w 50"/>
                  <a:gd name="T21" fmla="*/ 70 h 78"/>
                  <a:gd name="T22" fmla="*/ 50 w 50"/>
                  <a:gd name="T23" fmla="*/ 78 h 78"/>
                  <a:gd name="T24" fmla="*/ 0 w 50"/>
                  <a:gd name="T25" fmla="*/ 78 h 78"/>
                  <a:gd name="T26" fmla="*/ 0 w 50"/>
                  <a:gd name="T27" fmla="*/ 70 h 78"/>
                  <a:gd name="T28" fmla="*/ 16 w 50"/>
                  <a:gd name="T29" fmla="*/ 56 h 78"/>
                  <a:gd name="T30" fmla="*/ 30 w 50"/>
                  <a:gd name="T31" fmla="*/ 42 h 78"/>
                  <a:gd name="T32" fmla="*/ 34 w 50"/>
                  <a:gd name="T33" fmla="*/ 38 h 78"/>
                  <a:gd name="T34" fmla="*/ 38 w 50"/>
                  <a:gd name="T35" fmla="*/ 34 h 78"/>
                  <a:gd name="T36" fmla="*/ 40 w 50"/>
                  <a:gd name="T37" fmla="*/ 32 h 78"/>
                  <a:gd name="T38" fmla="*/ 42 w 50"/>
                  <a:gd name="T39" fmla="*/ 28 h 78"/>
                  <a:gd name="T40" fmla="*/ 44 w 50"/>
                  <a:gd name="T41" fmla="*/ 26 h 78"/>
                  <a:gd name="T42" fmla="*/ 44 w 50"/>
                  <a:gd name="T43" fmla="*/ 24 h 78"/>
                  <a:gd name="T44" fmla="*/ 44 w 50"/>
                  <a:gd name="T45" fmla="*/ 22 h 78"/>
                  <a:gd name="T46" fmla="*/ 44 w 50"/>
                  <a:gd name="T47" fmla="*/ 16 h 78"/>
                  <a:gd name="T48" fmla="*/ 40 w 50"/>
                  <a:gd name="T49" fmla="*/ 10 h 78"/>
                  <a:gd name="T50" fmla="*/ 34 w 50"/>
                  <a:gd name="T51" fmla="*/ 6 h 78"/>
                  <a:gd name="T52" fmla="*/ 26 w 50"/>
                  <a:gd name="T53" fmla="*/ 4 h 78"/>
                  <a:gd name="T54" fmla="*/ 20 w 50"/>
                  <a:gd name="T55" fmla="*/ 6 h 78"/>
                  <a:gd name="T56" fmla="*/ 14 w 50"/>
                  <a:gd name="T57" fmla="*/ 8 h 78"/>
                  <a:gd name="T58" fmla="*/ 10 w 50"/>
                  <a:gd name="T59" fmla="*/ 12 h 78"/>
                  <a:gd name="T60" fmla="*/ 8 w 50"/>
                  <a:gd name="T61" fmla="*/ 18 h 78"/>
                  <a:gd name="T62" fmla="*/ 8 w 50"/>
                  <a:gd name="T63" fmla="*/ 20 h 78"/>
                  <a:gd name="T64" fmla="*/ 6 w 50"/>
                  <a:gd name="T65" fmla="*/ 20 h 78"/>
                  <a:gd name="T66" fmla="*/ 6 w 50"/>
                  <a:gd name="T67" fmla="*/ 20 h 78"/>
                  <a:gd name="T68" fmla="*/ 6 w 50"/>
                  <a:gd name="T69" fmla="*/ 20 h 78"/>
                  <a:gd name="T70" fmla="*/ 4 w 50"/>
                  <a:gd name="T71" fmla="*/ 20 h 78"/>
                  <a:gd name="T72" fmla="*/ 4 w 50"/>
                  <a:gd name="T73" fmla="*/ 20 h 78"/>
                  <a:gd name="T74" fmla="*/ 2 w 50"/>
                  <a:gd name="T75" fmla="*/ 18 h 78"/>
                  <a:gd name="T76" fmla="*/ 2 w 50"/>
                  <a:gd name="T77" fmla="*/ 18 h 78"/>
                  <a:gd name="T78" fmla="*/ 4 w 50"/>
                  <a:gd name="T79" fmla="*/ 14 h 78"/>
                  <a:gd name="T80" fmla="*/ 6 w 50"/>
                  <a:gd name="T81" fmla="*/ 10 h 78"/>
                  <a:gd name="T82" fmla="*/ 10 w 50"/>
                  <a:gd name="T83" fmla="*/ 6 h 78"/>
                  <a:gd name="T84" fmla="*/ 14 w 50"/>
                  <a:gd name="T85" fmla="*/ 2 h 78"/>
                  <a:gd name="T86" fmla="*/ 20 w 50"/>
                  <a:gd name="T87" fmla="*/ 0 h 78"/>
                  <a:gd name="T88" fmla="*/ 26 w 50"/>
                  <a:gd name="T89" fmla="*/ 0 h 78"/>
                  <a:gd name="T90" fmla="*/ 32 w 50"/>
                  <a:gd name="T91" fmla="*/ 0 h 78"/>
                  <a:gd name="T92" fmla="*/ 38 w 50"/>
                  <a:gd name="T93" fmla="*/ 2 h 78"/>
                  <a:gd name="T94" fmla="*/ 42 w 50"/>
                  <a:gd name="T95" fmla="*/ 6 h 78"/>
                  <a:gd name="T96" fmla="*/ 46 w 50"/>
                  <a:gd name="T97" fmla="*/ 10 h 78"/>
                  <a:gd name="T98" fmla="*/ 50 w 50"/>
                  <a:gd name="T99" fmla="*/ 16 h 78"/>
                  <a:gd name="T100" fmla="*/ 50 w 50"/>
                  <a:gd name="T101" fmla="*/ 22 h 78"/>
                  <a:gd name="T102" fmla="*/ 50 w 50"/>
                  <a:gd name="T103" fmla="*/ 24 h 78"/>
                  <a:gd name="T104" fmla="*/ 48 w 50"/>
                  <a:gd name="T105" fmla="*/ 28 h 78"/>
                  <a:gd name="T106" fmla="*/ 48 w 50"/>
                  <a:gd name="T107" fmla="*/ 30 h 78"/>
                  <a:gd name="T108" fmla="*/ 44 w 50"/>
                  <a:gd name="T109" fmla="*/ 34 h 78"/>
                  <a:gd name="T110" fmla="*/ 42 w 50"/>
                  <a:gd name="T111" fmla="*/ 36 h 78"/>
                  <a:gd name="T112" fmla="*/ 40 w 50"/>
                  <a:gd name="T113" fmla="*/ 40 h 78"/>
                  <a:gd name="T114" fmla="*/ 34 w 50"/>
                  <a:gd name="T115" fmla="*/ 44 h 78"/>
                  <a:gd name="T116" fmla="*/ 24 w 50"/>
                  <a:gd name="T117" fmla="*/ 56 h 78"/>
                  <a:gd name="T118" fmla="*/ 14 w 50"/>
                  <a:gd name="T119" fmla="*/ 66 h 78"/>
                  <a:gd name="T120" fmla="*/ 6 w 50"/>
                  <a:gd name="T121" fmla="*/ 72 h 78"/>
                  <a:gd name="T122" fmla="*/ 6 w 50"/>
                  <a:gd name="T12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" h="78">
                    <a:moveTo>
                      <a:pt x="6" y="72"/>
                    </a:moveTo>
                    <a:lnTo>
                      <a:pt x="44" y="72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8" y="68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8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6" y="56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28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16"/>
                    </a:lnTo>
                    <a:lnTo>
                      <a:pt x="40" y="10"/>
                    </a:lnTo>
                    <a:lnTo>
                      <a:pt x="34" y="6"/>
                    </a:lnTo>
                    <a:lnTo>
                      <a:pt x="26" y="4"/>
                    </a:lnTo>
                    <a:lnTo>
                      <a:pt x="20" y="6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50" y="16"/>
                    </a:lnTo>
                    <a:lnTo>
                      <a:pt x="50" y="22"/>
                    </a:lnTo>
                    <a:lnTo>
                      <a:pt x="50" y="24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4" y="34"/>
                    </a:lnTo>
                    <a:lnTo>
                      <a:pt x="42" y="36"/>
                    </a:lnTo>
                    <a:lnTo>
                      <a:pt x="40" y="40"/>
                    </a:lnTo>
                    <a:lnTo>
                      <a:pt x="34" y="44"/>
                    </a:lnTo>
                    <a:lnTo>
                      <a:pt x="24" y="56"/>
                    </a:lnTo>
                    <a:lnTo>
                      <a:pt x="14" y="66"/>
                    </a:lnTo>
                    <a:lnTo>
                      <a:pt x="6" y="72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43" name="Freeform 71"/>
              <p:cNvSpPr>
                <a:spLocks/>
              </p:cNvSpPr>
              <p:nvPr/>
            </p:nvSpPr>
            <p:spPr bwMode="auto">
              <a:xfrm>
                <a:off x="1178" y="2644"/>
                <a:ext cx="18" cy="16"/>
              </a:xfrm>
              <a:custGeom>
                <a:avLst/>
                <a:gdLst>
                  <a:gd name="T0" fmla="*/ 8 w 18"/>
                  <a:gd name="T1" fmla="*/ 0 h 16"/>
                  <a:gd name="T2" fmla="*/ 10 w 18"/>
                  <a:gd name="T3" fmla="*/ 0 h 16"/>
                  <a:gd name="T4" fmla="*/ 14 w 18"/>
                  <a:gd name="T5" fmla="*/ 0 h 16"/>
                  <a:gd name="T6" fmla="*/ 16 w 18"/>
                  <a:gd name="T7" fmla="*/ 2 h 16"/>
                  <a:gd name="T8" fmla="*/ 18 w 18"/>
                  <a:gd name="T9" fmla="*/ 4 h 16"/>
                  <a:gd name="T10" fmla="*/ 18 w 18"/>
                  <a:gd name="T11" fmla="*/ 8 h 16"/>
                  <a:gd name="T12" fmla="*/ 18 w 18"/>
                  <a:gd name="T13" fmla="*/ 10 h 16"/>
                  <a:gd name="T14" fmla="*/ 16 w 18"/>
                  <a:gd name="T15" fmla="*/ 14 h 16"/>
                  <a:gd name="T16" fmla="*/ 14 w 18"/>
                  <a:gd name="T17" fmla="*/ 16 h 16"/>
                  <a:gd name="T18" fmla="*/ 10 w 18"/>
                  <a:gd name="T19" fmla="*/ 16 h 16"/>
                  <a:gd name="T20" fmla="*/ 8 w 18"/>
                  <a:gd name="T21" fmla="*/ 16 h 16"/>
                  <a:gd name="T22" fmla="*/ 4 w 18"/>
                  <a:gd name="T23" fmla="*/ 16 h 16"/>
                  <a:gd name="T24" fmla="*/ 2 w 18"/>
                  <a:gd name="T25" fmla="*/ 14 h 16"/>
                  <a:gd name="T26" fmla="*/ 0 w 18"/>
                  <a:gd name="T27" fmla="*/ 10 h 16"/>
                  <a:gd name="T28" fmla="*/ 0 w 18"/>
                  <a:gd name="T29" fmla="*/ 8 h 16"/>
                  <a:gd name="T30" fmla="*/ 0 w 18"/>
                  <a:gd name="T31" fmla="*/ 4 h 16"/>
                  <a:gd name="T32" fmla="*/ 2 w 18"/>
                  <a:gd name="T33" fmla="*/ 2 h 16"/>
                  <a:gd name="T34" fmla="*/ 4 w 18"/>
                  <a:gd name="T35" fmla="*/ 0 h 16"/>
                  <a:gd name="T36" fmla="*/ 8 w 18"/>
                  <a:gd name="T3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6">
                    <a:moveTo>
                      <a:pt x="8" y="0"/>
                    </a:move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44" name="Freeform 72"/>
              <p:cNvSpPr>
                <a:spLocks/>
              </p:cNvSpPr>
              <p:nvPr/>
            </p:nvSpPr>
            <p:spPr bwMode="auto">
              <a:xfrm>
                <a:off x="1236" y="2582"/>
                <a:ext cx="52" cy="78"/>
              </a:xfrm>
              <a:custGeom>
                <a:avLst/>
                <a:gdLst>
                  <a:gd name="T0" fmla="*/ 12 w 52"/>
                  <a:gd name="T1" fmla="*/ 30 h 78"/>
                  <a:gd name="T2" fmla="*/ 20 w 52"/>
                  <a:gd name="T3" fmla="*/ 26 h 78"/>
                  <a:gd name="T4" fmla="*/ 28 w 52"/>
                  <a:gd name="T5" fmla="*/ 26 h 78"/>
                  <a:gd name="T6" fmla="*/ 40 w 52"/>
                  <a:gd name="T7" fmla="*/ 28 h 78"/>
                  <a:gd name="T8" fmla="*/ 48 w 52"/>
                  <a:gd name="T9" fmla="*/ 38 h 78"/>
                  <a:gd name="T10" fmla="*/ 52 w 52"/>
                  <a:gd name="T11" fmla="*/ 50 h 78"/>
                  <a:gd name="T12" fmla="*/ 48 w 52"/>
                  <a:gd name="T13" fmla="*/ 64 h 78"/>
                  <a:gd name="T14" fmla="*/ 38 w 52"/>
                  <a:gd name="T15" fmla="*/ 74 h 78"/>
                  <a:gd name="T16" fmla="*/ 26 w 52"/>
                  <a:gd name="T17" fmla="*/ 78 h 78"/>
                  <a:gd name="T18" fmla="*/ 12 w 52"/>
                  <a:gd name="T19" fmla="*/ 74 h 78"/>
                  <a:gd name="T20" fmla="*/ 2 w 52"/>
                  <a:gd name="T21" fmla="*/ 70 h 78"/>
                  <a:gd name="T22" fmla="*/ 0 w 52"/>
                  <a:gd name="T23" fmla="*/ 66 h 78"/>
                  <a:gd name="T24" fmla="*/ 2 w 52"/>
                  <a:gd name="T25" fmla="*/ 64 h 78"/>
                  <a:gd name="T26" fmla="*/ 4 w 52"/>
                  <a:gd name="T27" fmla="*/ 64 h 78"/>
                  <a:gd name="T28" fmla="*/ 6 w 52"/>
                  <a:gd name="T29" fmla="*/ 64 h 78"/>
                  <a:gd name="T30" fmla="*/ 18 w 52"/>
                  <a:gd name="T31" fmla="*/ 72 h 78"/>
                  <a:gd name="T32" fmla="*/ 32 w 52"/>
                  <a:gd name="T33" fmla="*/ 72 h 78"/>
                  <a:gd name="T34" fmla="*/ 40 w 52"/>
                  <a:gd name="T35" fmla="*/ 66 h 78"/>
                  <a:gd name="T36" fmla="*/ 46 w 52"/>
                  <a:gd name="T37" fmla="*/ 56 h 78"/>
                  <a:gd name="T38" fmla="*/ 46 w 52"/>
                  <a:gd name="T39" fmla="*/ 44 h 78"/>
                  <a:gd name="T40" fmla="*/ 42 w 52"/>
                  <a:gd name="T41" fmla="*/ 36 h 78"/>
                  <a:gd name="T42" fmla="*/ 34 w 52"/>
                  <a:gd name="T43" fmla="*/ 32 h 78"/>
                  <a:gd name="T44" fmla="*/ 20 w 52"/>
                  <a:gd name="T45" fmla="*/ 32 h 78"/>
                  <a:gd name="T46" fmla="*/ 10 w 52"/>
                  <a:gd name="T47" fmla="*/ 36 h 78"/>
                  <a:gd name="T48" fmla="*/ 8 w 52"/>
                  <a:gd name="T49" fmla="*/ 36 h 78"/>
                  <a:gd name="T50" fmla="*/ 8 w 52"/>
                  <a:gd name="T51" fmla="*/ 34 h 78"/>
                  <a:gd name="T52" fmla="*/ 6 w 52"/>
                  <a:gd name="T53" fmla="*/ 0 h 78"/>
                  <a:gd name="T54" fmla="*/ 44 w 52"/>
                  <a:gd name="T55" fmla="*/ 0 h 78"/>
                  <a:gd name="T56" fmla="*/ 46 w 52"/>
                  <a:gd name="T57" fmla="*/ 0 h 78"/>
                  <a:gd name="T58" fmla="*/ 46 w 52"/>
                  <a:gd name="T59" fmla="*/ 2 h 78"/>
                  <a:gd name="T60" fmla="*/ 44 w 52"/>
                  <a:gd name="T61" fmla="*/ 4 h 78"/>
                  <a:gd name="T62" fmla="*/ 12 w 52"/>
                  <a:gd name="T63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" h="78">
                    <a:moveTo>
                      <a:pt x="12" y="4"/>
                    </a:moveTo>
                    <a:lnTo>
                      <a:pt x="12" y="30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40" y="28"/>
                    </a:lnTo>
                    <a:lnTo>
                      <a:pt x="44" y="32"/>
                    </a:lnTo>
                    <a:lnTo>
                      <a:pt x="48" y="38"/>
                    </a:lnTo>
                    <a:lnTo>
                      <a:pt x="50" y="44"/>
                    </a:lnTo>
                    <a:lnTo>
                      <a:pt x="52" y="50"/>
                    </a:lnTo>
                    <a:lnTo>
                      <a:pt x="50" y="58"/>
                    </a:lnTo>
                    <a:lnTo>
                      <a:pt x="48" y="64"/>
                    </a:lnTo>
                    <a:lnTo>
                      <a:pt x="44" y="70"/>
                    </a:lnTo>
                    <a:lnTo>
                      <a:pt x="38" y="74"/>
                    </a:lnTo>
                    <a:lnTo>
                      <a:pt x="32" y="78"/>
                    </a:lnTo>
                    <a:lnTo>
                      <a:pt x="26" y="78"/>
                    </a:lnTo>
                    <a:lnTo>
                      <a:pt x="18" y="78"/>
                    </a:lnTo>
                    <a:lnTo>
                      <a:pt x="12" y="74"/>
                    </a:lnTo>
                    <a:lnTo>
                      <a:pt x="8" y="72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12" y="68"/>
                    </a:lnTo>
                    <a:lnTo>
                      <a:pt x="18" y="72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6" y="70"/>
                    </a:lnTo>
                    <a:lnTo>
                      <a:pt x="40" y="66"/>
                    </a:lnTo>
                    <a:lnTo>
                      <a:pt x="44" y="62"/>
                    </a:lnTo>
                    <a:lnTo>
                      <a:pt x="46" y="56"/>
                    </a:lnTo>
                    <a:lnTo>
                      <a:pt x="46" y="50"/>
                    </a:lnTo>
                    <a:lnTo>
                      <a:pt x="46" y="44"/>
                    </a:lnTo>
                    <a:lnTo>
                      <a:pt x="44" y="40"/>
                    </a:lnTo>
                    <a:lnTo>
                      <a:pt x="42" y="36"/>
                    </a:lnTo>
                    <a:lnTo>
                      <a:pt x="38" y="34"/>
                    </a:lnTo>
                    <a:lnTo>
                      <a:pt x="34" y="32"/>
                    </a:lnTo>
                    <a:lnTo>
                      <a:pt x="28" y="30"/>
                    </a:lnTo>
                    <a:lnTo>
                      <a:pt x="20" y="32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45" name="Line 73"/>
              <p:cNvSpPr>
                <a:spLocks noChangeShapeType="1"/>
              </p:cNvSpPr>
              <p:nvPr/>
            </p:nvSpPr>
            <p:spPr bwMode="auto">
              <a:xfrm flipV="1">
                <a:off x="1326" y="2360"/>
                <a:ext cx="16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46" name="Freeform 74"/>
              <p:cNvSpPr>
                <a:spLocks/>
              </p:cNvSpPr>
              <p:nvPr/>
            </p:nvSpPr>
            <p:spPr bwMode="auto">
              <a:xfrm>
                <a:off x="1206" y="2428"/>
                <a:ext cx="52" cy="80"/>
              </a:xfrm>
              <a:custGeom>
                <a:avLst/>
                <a:gdLst>
                  <a:gd name="T0" fmla="*/ 12 w 52"/>
                  <a:gd name="T1" fmla="*/ 32 h 80"/>
                  <a:gd name="T2" fmla="*/ 22 w 52"/>
                  <a:gd name="T3" fmla="*/ 28 h 80"/>
                  <a:gd name="T4" fmla="*/ 30 w 52"/>
                  <a:gd name="T5" fmla="*/ 28 h 80"/>
                  <a:gd name="T6" fmla="*/ 40 w 52"/>
                  <a:gd name="T7" fmla="*/ 30 h 80"/>
                  <a:gd name="T8" fmla="*/ 50 w 52"/>
                  <a:gd name="T9" fmla="*/ 40 h 80"/>
                  <a:gd name="T10" fmla="*/ 52 w 52"/>
                  <a:gd name="T11" fmla="*/ 52 h 80"/>
                  <a:gd name="T12" fmla="*/ 48 w 52"/>
                  <a:gd name="T13" fmla="*/ 66 h 80"/>
                  <a:gd name="T14" fmla="*/ 40 w 52"/>
                  <a:gd name="T15" fmla="*/ 76 h 80"/>
                  <a:gd name="T16" fmla="*/ 26 w 52"/>
                  <a:gd name="T17" fmla="*/ 80 h 80"/>
                  <a:gd name="T18" fmla="*/ 12 w 52"/>
                  <a:gd name="T19" fmla="*/ 76 h 80"/>
                  <a:gd name="T20" fmla="*/ 4 w 52"/>
                  <a:gd name="T21" fmla="*/ 70 h 80"/>
                  <a:gd name="T22" fmla="*/ 0 w 52"/>
                  <a:gd name="T23" fmla="*/ 68 h 80"/>
                  <a:gd name="T24" fmla="*/ 2 w 52"/>
                  <a:gd name="T25" fmla="*/ 66 h 80"/>
                  <a:gd name="T26" fmla="*/ 4 w 52"/>
                  <a:gd name="T27" fmla="*/ 64 h 80"/>
                  <a:gd name="T28" fmla="*/ 6 w 52"/>
                  <a:gd name="T29" fmla="*/ 66 h 80"/>
                  <a:gd name="T30" fmla="*/ 18 w 52"/>
                  <a:gd name="T31" fmla="*/ 74 h 80"/>
                  <a:gd name="T32" fmla="*/ 32 w 52"/>
                  <a:gd name="T33" fmla="*/ 74 h 80"/>
                  <a:gd name="T34" fmla="*/ 40 w 52"/>
                  <a:gd name="T35" fmla="*/ 68 h 80"/>
                  <a:gd name="T36" fmla="*/ 46 w 52"/>
                  <a:gd name="T37" fmla="*/ 58 h 80"/>
                  <a:gd name="T38" fmla="*/ 46 w 52"/>
                  <a:gd name="T39" fmla="*/ 46 h 80"/>
                  <a:gd name="T40" fmla="*/ 42 w 52"/>
                  <a:gd name="T41" fmla="*/ 38 h 80"/>
                  <a:gd name="T42" fmla="*/ 34 w 52"/>
                  <a:gd name="T43" fmla="*/ 34 h 80"/>
                  <a:gd name="T44" fmla="*/ 20 w 52"/>
                  <a:gd name="T45" fmla="*/ 34 h 80"/>
                  <a:gd name="T46" fmla="*/ 10 w 52"/>
                  <a:gd name="T47" fmla="*/ 38 h 80"/>
                  <a:gd name="T48" fmla="*/ 8 w 52"/>
                  <a:gd name="T49" fmla="*/ 38 h 80"/>
                  <a:gd name="T50" fmla="*/ 8 w 52"/>
                  <a:gd name="T51" fmla="*/ 36 h 80"/>
                  <a:gd name="T52" fmla="*/ 8 w 52"/>
                  <a:gd name="T53" fmla="*/ 0 h 80"/>
                  <a:gd name="T54" fmla="*/ 44 w 52"/>
                  <a:gd name="T55" fmla="*/ 2 h 80"/>
                  <a:gd name="T56" fmla="*/ 46 w 52"/>
                  <a:gd name="T57" fmla="*/ 2 h 80"/>
                  <a:gd name="T58" fmla="*/ 46 w 52"/>
                  <a:gd name="T59" fmla="*/ 4 h 80"/>
                  <a:gd name="T60" fmla="*/ 44 w 52"/>
                  <a:gd name="T61" fmla="*/ 6 h 80"/>
                  <a:gd name="T62" fmla="*/ 12 w 52"/>
                  <a:gd name="T63" fmla="*/ 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" h="80">
                    <a:moveTo>
                      <a:pt x="12" y="6"/>
                    </a:moveTo>
                    <a:lnTo>
                      <a:pt x="12" y="32"/>
                    </a:lnTo>
                    <a:lnTo>
                      <a:pt x="16" y="30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0" y="30"/>
                    </a:lnTo>
                    <a:lnTo>
                      <a:pt x="46" y="34"/>
                    </a:lnTo>
                    <a:lnTo>
                      <a:pt x="50" y="40"/>
                    </a:lnTo>
                    <a:lnTo>
                      <a:pt x="52" y="46"/>
                    </a:lnTo>
                    <a:lnTo>
                      <a:pt x="52" y="52"/>
                    </a:lnTo>
                    <a:lnTo>
                      <a:pt x="52" y="60"/>
                    </a:lnTo>
                    <a:lnTo>
                      <a:pt x="48" y="66"/>
                    </a:lnTo>
                    <a:lnTo>
                      <a:pt x="44" y="72"/>
                    </a:lnTo>
                    <a:lnTo>
                      <a:pt x="40" y="76"/>
                    </a:lnTo>
                    <a:lnTo>
                      <a:pt x="34" y="78"/>
                    </a:lnTo>
                    <a:lnTo>
                      <a:pt x="26" y="80"/>
                    </a:lnTo>
                    <a:lnTo>
                      <a:pt x="18" y="80"/>
                    </a:lnTo>
                    <a:lnTo>
                      <a:pt x="12" y="76"/>
                    </a:lnTo>
                    <a:lnTo>
                      <a:pt x="8" y="74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12" y="70"/>
                    </a:lnTo>
                    <a:lnTo>
                      <a:pt x="18" y="74"/>
                    </a:lnTo>
                    <a:lnTo>
                      <a:pt x="26" y="74"/>
                    </a:lnTo>
                    <a:lnTo>
                      <a:pt x="32" y="74"/>
                    </a:lnTo>
                    <a:lnTo>
                      <a:pt x="36" y="72"/>
                    </a:lnTo>
                    <a:lnTo>
                      <a:pt x="40" y="68"/>
                    </a:lnTo>
                    <a:lnTo>
                      <a:pt x="44" y="64"/>
                    </a:lnTo>
                    <a:lnTo>
                      <a:pt x="46" y="58"/>
                    </a:lnTo>
                    <a:lnTo>
                      <a:pt x="46" y="52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38" y="36"/>
                    </a:lnTo>
                    <a:lnTo>
                      <a:pt x="34" y="34"/>
                    </a:lnTo>
                    <a:lnTo>
                      <a:pt x="28" y="32"/>
                    </a:lnTo>
                    <a:lnTo>
                      <a:pt x="20" y="34"/>
                    </a:lnTo>
                    <a:lnTo>
                      <a:pt x="12" y="36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47" name="Line 75"/>
              <p:cNvSpPr>
                <a:spLocks noChangeShapeType="1"/>
              </p:cNvSpPr>
              <p:nvPr/>
            </p:nvSpPr>
            <p:spPr bwMode="auto">
              <a:xfrm flipV="1">
                <a:off x="1296" y="2206"/>
                <a:ext cx="16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48" name="Freeform 76"/>
              <p:cNvSpPr>
                <a:spLocks/>
              </p:cNvSpPr>
              <p:nvPr/>
            </p:nvSpPr>
            <p:spPr bwMode="auto">
              <a:xfrm>
                <a:off x="1026" y="2270"/>
                <a:ext cx="48" cy="78"/>
              </a:xfrm>
              <a:custGeom>
                <a:avLst/>
                <a:gdLst>
                  <a:gd name="T0" fmla="*/ 42 w 48"/>
                  <a:gd name="T1" fmla="*/ 8 h 78"/>
                  <a:gd name="T2" fmla="*/ 42 w 48"/>
                  <a:gd name="T3" fmla="*/ 6 h 78"/>
                  <a:gd name="T4" fmla="*/ 6 w 48"/>
                  <a:gd name="T5" fmla="*/ 6 h 78"/>
                  <a:gd name="T6" fmla="*/ 6 w 48"/>
                  <a:gd name="T7" fmla="*/ 10 h 78"/>
                  <a:gd name="T8" fmla="*/ 6 w 48"/>
                  <a:gd name="T9" fmla="*/ 12 h 78"/>
                  <a:gd name="T10" fmla="*/ 6 w 48"/>
                  <a:gd name="T11" fmla="*/ 14 h 78"/>
                  <a:gd name="T12" fmla="*/ 4 w 48"/>
                  <a:gd name="T13" fmla="*/ 14 h 78"/>
                  <a:gd name="T14" fmla="*/ 4 w 48"/>
                  <a:gd name="T15" fmla="*/ 14 h 78"/>
                  <a:gd name="T16" fmla="*/ 2 w 48"/>
                  <a:gd name="T17" fmla="*/ 14 h 78"/>
                  <a:gd name="T18" fmla="*/ 2 w 48"/>
                  <a:gd name="T19" fmla="*/ 14 h 78"/>
                  <a:gd name="T20" fmla="*/ 0 w 48"/>
                  <a:gd name="T21" fmla="*/ 12 h 78"/>
                  <a:gd name="T22" fmla="*/ 0 w 48"/>
                  <a:gd name="T23" fmla="*/ 10 h 78"/>
                  <a:gd name="T24" fmla="*/ 0 w 48"/>
                  <a:gd name="T25" fmla="*/ 0 h 78"/>
                  <a:gd name="T26" fmla="*/ 48 w 48"/>
                  <a:gd name="T27" fmla="*/ 0 h 78"/>
                  <a:gd name="T28" fmla="*/ 48 w 48"/>
                  <a:gd name="T29" fmla="*/ 8 h 78"/>
                  <a:gd name="T30" fmla="*/ 28 w 48"/>
                  <a:gd name="T31" fmla="*/ 76 h 78"/>
                  <a:gd name="T32" fmla="*/ 26 w 48"/>
                  <a:gd name="T33" fmla="*/ 76 h 78"/>
                  <a:gd name="T34" fmla="*/ 26 w 48"/>
                  <a:gd name="T35" fmla="*/ 78 h 78"/>
                  <a:gd name="T36" fmla="*/ 26 w 48"/>
                  <a:gd name="T37" fmla="*/ 78 h 78"/>
                  <a:gd name="T38" fmla="*/ 24 w 48"/>
                  <a:gd name="T39" fmla="*/ 78 h 78"/>
                  <a:gd name="T40" fmla="*/ 24 w 48"/>
                  <a:gd name="T41" fmla="*/ 78 h 78"/>
                  <a:gd name="T42" fmla="*/ 22 w 48"/>
                  <a:gd name="T43" fmla="*/ 78 h 78"/>
                  <a:gd name="T44" fmla="*/ 22 w 48"/>
                  <a:gd name="T45" fmla="*/ 76 h 78"/>
                  <a:gd name="T46" fmla="*/ 22 w 48"/>
                  <a:gd name="T47" fmla="*/ 76 h 78"/>
                  <a:gd name="T48" fmla="*/ 22 w 48"/>
                  <a:gd name="T49" fmla="*/ 74 h 78"/>
                  <a:gd name="T50" fmla="*/ 22 w 48"/>
                  <a:gd name="T51" fmla="*/ 74 h 78"/>
                  <a:gd name="T52" fmla="*/ 42 w 48"/>
                  <a:gd name="T53" fmla="*/ 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78">
                    <a:moveTo>
                      <a:pt x="42" y="8"/>
                    </a:moveTo>
                    <a:lnTo>
                      <a:pt x="42" y="6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8"/>
                    </a:lnTo>
                    <a:lnTo>
                      <a:pt x="28" y="76"/>
                    </a:lnTo>
                    <a:lnTo>
                      <a:pt x="26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42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49" name="Freeform 77"/>
              <p:cNvSpPr>
                <a:spLocks/>
              </p:cNvSpPr>
              <p:nvPr/>
            </p:nvSpPr>
            <p:spPr bwMode="auto">
              <a:xfrm>
                <a:off x="1118" y="2332"/>
                <a:ext cx="18" cy="18"/>
              </a:xfrm>
              <a:custGeom>
                <a:avLst/>
                <a:gdLst>
                  <a:gd name="T0" fmla="*/ 8 w 18"/>
                  <a:gd name="T1" fmla="*/ 0 h 18"/>
                  <a:gd name="T2" fmla="*/ 10 w 18"/>
                  <a:gd name="T3" fmla="*/ 0 h 18"/>
                  <a:gd name="T4" fmla="*/ 14 w 18"/>
                  <a:gd name="T5" fmla="*/ 2 h 18"/>
                  <a:gd name="T6" fmla="*/ 16 w 18"/>
                  <a:gd name="T7" fmla="*/ 4 h 18"/>
                  <a:gd name="T8" fmla="*/ 18 w 18"/>
                  <a:gd name="T9" fmla="*/ 6 h 18"/>
                  <a:gd name="T10" fmla="*/ 18 w 18"/>
                  <a:gd name="T11" fmla="*/ 10 h 18"/>
                  <a:gd name="T12" fmla="*/ 18 w 18"/>
                  <a:gd name="T13" fmla="*/ 12 h 18"/>
                  <a:gd name="T14" fmla="*/ 16 w 18"/>
                  <a:gd name="T15" fmla="*/ 16 h 18"/>
                  <a:gd name="T16" fmla="*/ 14 w 18"/>
                  <a:gd name="T17" fmla="*/ 18 h 18"/>
                  <a:gd name="T18" fmla="*/ 10 w 18"/>
                  <a:gd name="T19" fmla="*/ 18 h 18"/>
                  <a:gd name="T20" fmla="*/ 8 w 18"/>
                  <a:gd name="T21" fmla="*/ 18 h 18"/>
                  <a:gd name="T22" fmla="*/ 4 w 18"/>
                  <a:gd name="T23" fmla="*/ 18 h 18"/>
                  <a:gd name="T24" fmla="*/ 2 w 18"/>
                  <a:gd name="T25" fmla="*/ 16 h 18"/>
                  <a:gd name="T26" fmla="*/ 0 w 18"/>
                  <a:gd name="T27" fmla="*/ 12 h 18"/>
                  <a:gd name="T28" fmla="*/ 0 w 18"/>
                  <a:gd name="T29" fmla="*/ 10 h 18"/>
                  <a:gd name="T30" fmla="*/ 0 w 18"/>
                  <a:gd name="T31" fmla="*/ 6 h 18"/>
                  <a:gd name="T32" fmla="*/ 2 w 18"/>
                  <a:gd name="T33" fmla="*/ 4 h 18"/>
                  <a:gd name="T34" fmla="*/ 4 w 18"/>
                  <a:gd name="T35" fmla="*/ 2 h 18"/>
                  <a:gd name="T36" fmla="*/ 8 w 18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50" name="Freeform 78"/>
              <p:cNvSpPr>
                <a:spLocks/>
              </p:cNvSpPr>
              <p:nvPr/>
            </p:nvSpPr>
            <p:spPr bwMode="auto">
              <a:xfrm>
                <a:off x="1176" y="2270"/>
                <a:ext cx="52" cy="80"/>
              </a:xfrm>
              <a:custGeom>
                <a:avLst/>
                <a:gdLst>
                  <a:gd name="T0" fmla="*/ 12 w 52"/>
                  <a:gd name="T1" fmla="*/ 32 h 80"/>
                  <a:gd name="T2" fmla="*/ 22 w 52"/>
                  <a:gd name="T3" fmla="*/ 28 h 80"/>
                  <a:gd name="T4" fmla="*/ 28 w 52"/>
                  <a:gd name="T5" fmla="*/ 28 h 80"/>
                  <a:gd name="T6" fmla="*/ 40 w 52"/>
                  <a:gd name="T7" fmla="*/ 30 h 80"/>
                  <a:gd name="T8" fmla="*/ 48 w 52"/>
                  <a:gd name="T9" fmla="*/ 40 h 80"/>
                  <a:gd name="T10" fmla="*/ 52 w 52"/>
                  <a:gd name="T11" fmla="*/ 52 h 80"/>
                  <a:gd name="T12" fmla="*/ 48 w 52"/>
                  <a:gd name="T13" fmla="*/ 66 h 80"/>
                  <a:gd name="T14" fmla="*/ 40 w 52"/>
                  <a:gd name="T15" fmla="*/ 76 h 80"/>
                  <a:gd name="T16" fmla="*/ 26 w 52"/>
                  <a:gd name="T17" fmla="*/ 80 h 80"/>
                  <a:gd name="T18" fmla="*/ 12 w 52"/>
                  <a:gd name="T19" fmla="*/ 76 h 80"/>
                  <a:gd name="T20" fmla="*/ 4 w 52"/>
                  <a:gd name="T21" fmla="*/ 70 h 80"/>
                  <a:gd name="T22" fmla="*/ 0 w 52"/>
                  <a:gd name="T23" fmla="*/ 68 h 80"/>
                  <a:gd name="T24" fmla="*/ 2 w 52"/>
                  <a:gd name="T25" fmla="*/ 66 h 80"/>
                  <a:gd name="T26" fmla="*/ 4 w 52"/>
                  <a:gd name="T27" fmla="*/ 64 h 80"/>
                  <a:gd name="T28" fmla="*/ 6 w 52"/>
                  <a:gd name="T29" fmla="*/ 66 h 80"/>
                  <a:gd name="T30" fmla="*/ 18 w 52"/>
                  <a:gd name="T31" fmla="*/ 74 h 80"/>
                  <a:gd name="T32" fmla="*/ 32 w 52"/>
                  <a:gd name="T33" fmla="*/ 74 h 80"/>
                  <a:gd name="T34" fmla="*/ 40 w 52"/>
                  <a:gd name="T35" fmla="*/ 68 h 80"/>
                  <a:gd name="T36" fmla="*/ 46 w 52"/>
                  <a:gd name="T37" fmla="*/ 58 h 80"/>
                  <a:gd name="T38" fmla="*/ 46 w 52"/>
                  <a:gd name="T39" fmla="*/ 46 h 80"/>
                  <a:gd name="T40" fmla="*/ 42 w 52"/>
                  <a:gd name="T41" fmla="*/ 38 h 80"/>
                  <a:gd name="T42" fmla="*/ 34 w 52"/>
                  <a:gd name="T43" fmla="*/ 34 h 80"/>
                  <a:gd name="T44" fmla="*/ 20 w 52"/>
                  <a:gd name="T45" fmla="*/ 34 h 80"/>
                  <a:gd name="T46" fmla="*/ 10 w 52"/>
                  <a:gd name="T47" fmla="*/ 38 h 80"/>
                  <a:gd name="T48" fmla="*/ 8 w 52"/>
                  <a:gd name="T49" fmla="*/ 38 h 80"/>
                  <a:gd name="T50" fmla="*/ 8 w 52"/>
                  <a:gd name="T51" fmla="*/ 36 h 80"/>
                  <a:gd name="T52" fmla="*/ 8 w 52"/>
                  <a:gd name="T53" fmla="*/ 0 h 80"/>
                  <a:gd name="T54" fmla="*/ 44 w 52"/>
                  <a:gd name="T55" fmla="*/ 0 h 80"/>
                  <a:gd name="T56" fmla="*/ 46 w 52"/>
                  <a:gd name="T57" fmla="*/ 2 h 80"/>
                  <a:gd name="T58" fmla="*/ 46 w 52"/>
                  <a:gd name="T59" fmla="*/ 4 h 80"/>
                  <a:gd name="T60" fmla="*/ 44 w 52"/>
                  <a:gd name="T61" fmla="*/ 6 h 80"/>
                  <a:gd name="T62" fmla="*/ 12 w 52"/>
                  <a:gd name="T63" fmla="*/ 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" h="80">
                    <a:moveTo>
                      <a:pt x="12" y="6"/>
                    </a:moveTo>
                    <a:lnTo>
                      <a:pt x="12" y="32"/>
                    </a:lnTo>
                    <a:lnTo>
                      <a:pt x="16" y="30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36" y="28"/>
                    </a:lnTo>
                    <a:lnTo>
                      <a:pt x="40" y="30"/>
                    </a:lnTo>
                    <a:lnTo>
                      <a:pt x="46" y="34"/>
                    </a:lnTo>
                    <a:lnTo>
                      <a:pt x="48" y="40"/>
                    </a:lnTo>
                    <a:lnTo>
                      <a:pt x="50" y="46"/>
                    </a:lnTo>
                    <a:lnTo>
                      <a:pt x="52" y="52"/>
                    </a:lnTo>
                    <a:lnTo>
                      <a:pt x="50" y="60"/>
                    </a:lnTo>
                    <a:lnTo>
                      <a:pt x="48" y="66"/>
                    </a:lnTo>
                    <a:lnTo>
                      <a:pt x="44" y="72"/>
                    </a:lnTo>
                    <a:lnTo>
                      <a:pt x="40" y="76"/>
                    </a:lnTo>
                    <a:lnTo>
                      <a:pt x="32" y="78"/>
                    </a:lnTo>
                    <a:lnTo>
                      <a:pt x="26" y="80"/>
                    </a:lnTo>
                    <a:lnTo>
                      <a:pt x="18" y="78"/>
                    </a:lnTo>
                    <a:lnTo>
                      <a:pt x="12" y="76"/>
                    </a:lnTo>
                    <a:lnTo>
                      <a:pt x="8" y="74"/>
                    </a:lnTo>
                    <a:lnTo>
                      <a:pt x="4" y="70"/>
                    </a:lnTo>
                    <a:lnTo>
                      <a:pt x="2" y="68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6" y="66"/>
                    </a:lnTo>
                    <a:lnTo>
                      <a:pt x="12" y="70"/>
                    </a:lnTo>
                    <a:lnTo>
                      <a:pt x="18" y="74"/>
                    </a:lnTo>
                    <a:lnTo>
                      <a:pt x="26" y="74"/>
                    </a:lnTo>
                    <a:lnTo>
                      <a:pt x="32" y="74"/>
                    </a:lnTo>
                    <a:lnTo>
                      <a:pt x="36" y="72"/>
                    </a:lnTo>
                    <a:lnTo>
                      <a:pt x="40" y="68"/>
                    </a:lnTo>
                    <a:lnTo>
                      <a:pt x="44" y="64"/>
                    </a:lnTo>
                    <a:lnTo>
                      <a:pt x="46" y="58"/>
                    </a:lnTo>
                    <a:lnTo>
                      <a:pt x="46" y="52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38" y="34"/>
                    </a:lnTo>
                    <a:lnTo>
                      <a:pt x="34" y="34"/>
                    </a:lnTo>
                    <a:lnTo>
                      <a:pt x="28" y="32"/>
                    </a:lnTo>
                    <a:lnTo>
                      <a:pt x="20" y="34"/>
                    </a:lnTo>
                    <a:lnTo>
                      <a:pt x="12" y="36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8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51" name="Line 79"/>
              <p:cNvSpPr>
                <a:spLocks noChangeShapeType="1"/>
              </p:cNvSpPr>
              <p:nvPr/>
            </p:nvSpPr>
            <p:spPr bwMode="auto">
              <a:xfrm flipV="1">
                <a:off x="1264" y="2046"/>
                <a:ext cx="16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52" name="Freeform 80"/>
              <p:cNvSpPr>
                <a:spLocks/>
              </p:cNvSpPr>
              <p:nvPr/>
            </p:nvSpPr>
            <p:spPr bwMode="auto">
              <a:xfrm>
                <a:off x="1080" y="2104"/>
                <a:ext cx="48" cy="78"/>
              </a:xfrm>
              <a:custGeom>
                <a:avLst/>
                <a:gdLst>
                  <a:gd name="T0" fmla="*/ 26 w 48"/>
                  <a:gd name="T1" fmla="*/ 0 h 78"/>
                  <a:gd name="T2" fmla="*/ 26 w 48"/>
                  <a:gd name="T3" fmla="*/ 74 h 78"/>
                  <a:gd name="T4" fmla="*/ 44 w 48"/>
                  <a:gd name="T5" fmla="*/ 74 h 78"/>
                  <a:gd name="T6" fmla="*/ 46 w 48"/>
                  <a:gd name="T7" fmla="*/ 74 h 78"/>
                  <a:gd name="T8" fmla="*/ 46 w 48"/>
                  <a:gd name="T9" fmla="*/ 74 h 78"/>
                  <a:gd name="T10" fmla="*/ 46 w 48"/>
                  <a:gd name="T11" fmla="*/ 76 h 78"/>
                  <a:gd name="T12" fmla="*/ 48 w 48"/>
                  <a:gd name="T13" fmla="*/ 76 h 78"/>
                  <a:gd name="T14" fmla="*/ 46 w 48"/>
                  <a:gd name="T15" fmla="*/ 78 h 78"/>
                  <a:gd name="T16" fmla="*/ 46 w 48"/>
                  <a:gd name="T17" fmla="*/ 78 h 78"/>
                  <a:gd name="T18" fmla="*/ 46 w 48"/>
                  <a:gd name="T19" fmla="*/ 78 h 78"/>
                  <a:gd name="T20" fmla="*/ 44 w 48"/>
                  <a:gd name="T21" fmla="*/ 78 h 78"/>
                  <a:gd name="T22" fmla="*/ 4 w 48"/>
                  <a:gd name="T23" fmla="*/ 78 h 78"/>
                  <a:gd name="T24" fmla="*/ 2 w 48"/>
                  <a:gd name="T25" fmla="*/ 78 h 78"/>
                  <a:gd name="T26" fmla="*/ 0 w 48"/>
                  <a:gd name="T27" fmla="*/ 78 h 78"/>
                  <a:gd name="T28" fmla="*/ 0 w 48"/>
                  <a:gd name="T29" fmla="*/ 78 h 78"/>
                  <a:gd name="T30" fmla="*/ 0 w 48"/>
                  <a:gd name="T31" fmla="*/ 76 h 78"/>
                  <a:gd name="T32" fmla="*/ 0 w 48"/>
                  <a:gd name="T33" fmla="*/ 76 h 78"/>
                  <a:gd name="T34" fmla="*/ 0 w 48"/>
                  <a:gd name="T35" fmla="*/ 74 h 78"/>
                  <a:gd name="T36" fmla="*/ 2 w 48"/>
                  <a:gd name="T37" fmla="*/ 74 h 78"/>
                  <a:gd name="T38" fmla="*/ 4 w 48"/>
                  <a:gd name="T39" fmla="*/ 74 h 78"/>
                  <a:gd name="T40" fmla="*/ 20 w 48"/>
                  <a:gd name="T41" fmla="*/ 74 h 78"/>
                  <a:gd name="T42" fmla="*/ 20 w 48"/>
                  <a:gd name="T43" fmla="*/ 8 h 78"/>
                  <a:gd name="T44" fmla="*/ 4 w 48"/>
                  <a:gd name="T45" fmla="*/ 14 h 78"/>
                  <a:gd name="T46" fmla="*/ 2 w 48"/>
                  <a:gd name="T47" fmla="*/ 14 h 78"/>
                  <a:gd name="T48" fmla="*/ 2 w 48"/>
                  <a:gd name="T49" fmla="*/ 14 h 78"/>
                  <a:gd name="T50" fmla="*/ 2 w 48"/>
                  <a:gd name="T51" fmla="*/ 14 h 78"/>
                  <a:gd name="T52" fmla="*/ 0 w 48"/>
                  <a:gd name="T53" fmla="*/ 12 h 78"/>
                  <a:gd name="T54" fmla="*/ 0 w 48"/>
                  <a:gd name="T55" fmla="*/ 12 h 78"/>
                  <a:gd name="T56" fmla="*/ 0 w 48"/>
                  <a:gd name="T57" fmla="*/ 12 h 78"/>
                  <a:gd name="T58" fmla="*/ 0 w 48"/>
                  <a:gd name="T59" fmla="*/ 10 h 78"/>
                  <a:gd name="T60" fmla="*/ 0 w 48"/>
                  <a:gd name="T61" fmla="*/ 10 h 78"/>
                  <a:gd name="T62" fmla="*/ 2 w 48"/>
                  <a:gd name="T63" fmla="*/ 8 h 78"/>
                  <a:gd name="T64" fmla="*/ 2 w 48"/>
                  <a:gd name="T65" fmla="*/ 8 h 78"/>
                  <a:gd name="T66" fmla="*/ 26 w 48"/>
                  <a:gd name="T6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78">
                    <a:moveTo>
                      <a:pt x="26" y="0"/>
                    </a:moveTo>
                    <a:lnTo>
                      <a:pt x="26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8" y="76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44" y="78"/>
                    </a:lnTo>
                    <a:lnTo>
                      <a:pt x="4" y="78"/>
                    </a:lnTo>
                    <a:lnTo>
                      <a:pt x="2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20" y="74"/>
                    </a:lnTo>
                    <a:lnTo>
                      <a:pt x="20" y="8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53" name="Freeform 81"/>
              <p:cNvSpPr>
                <a:spLocks noEditPoints="1"/>
              </p:cNvSpPr>
              <p:nvPr/>
            </p:nvSpPr>
            <p:spPr bwMode="auto">
              <a:xfrm>
                <a:off x="1156" y="2104"/>
                <a:ext cx="46" cy="80"/>
              </a:xfrm>
              <a:custGeom>
                <a:avLst/>
                <a:gdLst>
                  <a:gd name="T0" fmla="*/ 46 w 46"/>
                  <a:gd name="T1" fmla="*/ 46 h 80"/>
                  <a:gd name="T2" fmla="*/ 44 w 46"/>
                  <a:gd name="T3" fmla="*/ 66 h 80"/>
                  <a:gd name="T4" fmla="*/ 34 w 46"/>
                  <a:gd name="T5" fmla="*/ 78 h 80"/>
                  <a:gd name="T6" fmla="*/ 24 w 46"/>
                  <a:gd name="T7" fmla="*/ 80 h 80"/>
                  <a:gd name="T8" fmla="*/ 14 w 46"/>
                  <a:gd name="T9" fmla="*/ 78 h 80"/>
                  <a:gd name="T10" fmla="*/ 8 w 46"/>
                  <a:gd name="T11" fmla="*/ 74 h 80"/>
                  <a:gd name="T12" fmla="*/ 4 w 46"/>
                  <a:gd name="T13" fmla="*/ 68 h 80"/>
                  <a:gd name="T14" fmla="*/ 0 w 46"/>
                  <a:gd name="T15" fmla="*/ 60 h 80"/>
                  <a:gd name="T16" fmla="*/ 0 w 46"/>
                  <a:gd name="T17" fmla="*/ 46 h 80"/>
                  <a:gd name="T18" fmla="*/ 0 w 46"/>
                  <a:gd name="T19" fmla="*/ 24 h 80"/>
                  <a:gd name="T20" fmla="*/ 8 w 46"/>
                  <a:gd name="T21" fmla="*/ 8 h 80"/>
                  <a:gd name="T22" fmla="*/ 16 w 46"/>
                  <a:gd name="T23" fmla="*/ 0 h 80"/>
                  <a:gd name="T24" fmla="*/ 28 w 46"/>
                  <a:gd name="T25" fmla="*/ 0 h 80"/>
                  <a:gd name="T26" fmla="*/ 36 w 46"/>
                  <a:gd name="T27" fmla="*/ 4 h 80"/>
                  <a:gd name="T28" fmla="*/ 40 w 46"/>
                  <a:gd name="T29" fmla="*/ 10 h 80"/>
                  <a:gd name="T30" fmla="*/ 44 w 46"/>
                  <a:gd name="T31" fmla="*/ 18 h 80"/>
                  <a:gd name="T32" fmla="*/ 46 w 46"/>
                  <a:gd name="T33" fmla="*/ 28 h 80"/>
                  <a:gd name="T34" fmla="*/ 42 w 46"/>
                  <a:gd name="T35" fmla="*/ 34 h 80"/>
                  <a:gd name="T36" fmla="*/ 40 w 46"/>
                  <a:gd name="T37" fmla="*/ 22 h 80"/>
                  <a:gd name="T38" fmla="*/ 34 w 46"/>
                  <a:gd name="T39" fmla="*/ 12 h 80"/>
                  <a:gd name="T40" fmla="*/ 30 w 46"/>
                  <a:gd name="T41" fmla="*/ 8 h 80"/>
                  <a:gd name="T42" fmla="*/ 22 w 46"/>
                  <a:gd name="T43" fmla="*/ 6 h 80"/>
                  <a:gd name="T44" fmla="*/ 14 w 46"/>
                  <a:gd name="T45" fmla="*/ 10 h 80"/>
                  <a:gd name="T46" fmla="*/ 6 w 46"/>
                  <a:gd name="T47" fmla="*/ 24 h 80"/>
                  <a:gd name="T48" fmla="*/ 4 w 46"/>
                  <a:gd name="T49" fmla="*/ 46 h 80"/>
                  <a:gd name="T50" fmla="*/ 6 w 46"/>
                  <a:gd name="T51" fmla="*/ 60 h 80"/>
                  <a:gd name="T52" fmla="*/ 12 w 46"/>
                  <a:gd name="T53" fmla="*/ 70 h 80"/>
                  <a:gd name="T54" fmla="*/ 16 w 46"/>
                  <a:gd name="T55" fmla="*/ 74 h 80"/>
                  <a:gd name="T56" fmla="*/ 24 w 46"/>
                  <a:gd name="T57" fmla="*/ 76 h 80"/>
                  <a:gd name="T58" fmla="*/ 32 w 46"/>
                  <a:gd name="T59" fmla="*/ 72 h 80"/>
                  <a:gd name="T60" fmla="*/ 40 w 46"/>
                  <a:gd name="T61" fmla="*/ 58 h 80"/>
                  <a:gd name="T62" fmla="*/ 42 w 46"/>
                  <a:gd name="T63" fmla="*/ 3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80">
                    <a:moveTo>
                      <a:pt x="46" y="34"/>
                    </a:moveTo>
                    <a:lnTo>
                      <a:pt x="46" y="46"/>
                    </a:lnTo>
                    <a:lnTo>
                      <a:pt x="46" y="58"/>
                    </a:lnTo>
                    <a:lnTo>
                      <a:pt x="44" y="66"/>
                    </a:lnTo>
                    <a:lnTo>
                      <a:pt x="38" y="74"/>
                    </a:lnTo>
                    <a:lnTo>
                      <a:pt x="34" y="78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18" y="80"/>
                    </a:lnTo>
                    <a:lnTo>
                      <a:pt x="14" y="78"/>
                    </a:lnTo>
                    <a:lnTo>
                      <a:pt x="10" y="76"/>
                    </a:lnTo>
                    <a:lnTo>
                      <a:pt x="8" y="74"/>
                    </a:lnTo>
                    <a:lnTo>
                      <a:pt x="6" y="72"/>
                    </a:lnTo>
                    <a:lnTo>
                      <a:pt x="4" y="68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0" y="34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40" y="10"/>
                    </a:lnTo>
                    <a:lnTo>
                      <a:pt x="42" y="14"/>
                    </a:lnTo>
                    <a:lnTo>
                      <a:pt x="44" y="18"/>
                    </a:lnTo>
                    <a:lnTo>
                      <a:pt x="46" y="22"/>
                    </a:lnTo>
                    <a:lnTo>
                      <a:pt x="46" y="28"/>
                    </a:lnTo>
                    <a:lnTo>
                      <a:pt x="46" y="34"/>
                    </a:lnTo>
                    <a:close/>
                    <a:moveTo>
                      <a:pt x="42" y="34"/>
                    </a:moveTo>
                    <a:lnTo>
                      <a:pt x="40" y="28"/>
                    </a:lnTo>
                    <a:lnTo>
                      <a:pt x="40" y="22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18" y="6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6" y="24"/>
                    </a:lnTo>
                    <a:lnTo>
                      <a:pt x="4" y="34"/>
                    </a:lnTo>
                    <a:lnTo>
                      <a:pt x="4" y="46"/>
                    </a:lnTo>
                    <a:lnTo>
                      <a:pt x="4" y="54"/>
                    </a:lnTo>
                    <a:lnTo>
                      <a:pt x="6" y="60"/>
                    </a:lnTo>
                    <a:lnTo>
                      <a:pt x="8" y="66"/>
                    </a:lnTo>
                    <a:lnTo>
                      <a:pt x="12" y="70"/>
                    </a:lnTo>
                    <a:lnTo>
                      <a:pt x="12" y="72"/>
                    </a:lnTo>
                    <a:lnTo>
                      <a:pt x="16" y="74"/>
                    </a:lnTo>
                    <a:lnTo>
                      <a:pt x="18" y="76"/>
                    </a:lnTo>
                    <a:lnTo>
                      <a:pt x="24" y="76"/>
                    </a:lnTo>
                    <a:lnTo>
                      <a:pt x="28" y="74"/>
                    </a:lnTo>
                    <a:lnTo>
                      <a:pt x="32" y="72"/>
                    </a:lnTo>
                    <a:lnTo>
                      <a:pt x="36" y="66"/>
                    </a:lnTo>
                    <a:lnTo>
                      <a:pt x="40" y="58"/>
                    </a:lnTo>
                    <a:lnTo>
                      <a:pt x="42" y="46"/>
                    </a:lnTo>
                    <a:lnTo>
                      <a:pt x="4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54" name="Line 82"/>
              <p:cNvSpPr>
                <a:spLocks noChangeShapeType="1"/>
              </p:cNvSpPr>
              <p:nvPr/>
            </p:nvSpPr>
            <p:spPr bwMode="auto">
              <a:xfrm flipV="1">
                <a:off x="1378" y="2630"/>
                <a:ext cx="8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55" name="Line 83"/>
              <p:cNvSpPr>
                <a:spLocks noChangeShapeType="1"/>
              </p:cNvSpPr>
              <p:nvPr/>
            </p:nvSpPr>
            <p:spPr bwMode="auto">
              <a:xfrm flipV="1">
                <a:off x="1372" y="2602"/>
                <a:ext cx="8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56" name="Line 84"/>
              <p:cNvSpPr>
                <a:spLocks noChangeShapeType="1"/>
              </p:cNvSpPr>
              <p:nvPr/>
            </p:nvSpPr>
            <p:spPr bwMode="auto">
              <a:xfrm flipV="1">
                <a:off x="1366" y="2572"/>
                <a:ext cx="8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57" name="Line 85"/>
              <p:cNvSpPr>
                <a:spLocks noChangeShapeType="1"/>
              </p:cNvSpPr>
              <p:nvPr/>
            </p:nvSpPr>
            <p:spPr bwMode="auto">
              <a:xfrm flipV="1">
                <a:off x="1360" y="2544"/>
                <a:ext cx="10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58" name="Line 86"/>
              <p:cNvSpPr>
                <a:spLocks noChangeShapeType="1"/>
              </p:cNvSpPr>
              <p:nvPr/>
            </p:nvSpPr>
            <p:spPr bwMode="auto">
              <a:xfrm flipV="1">
                <a:off x="1350" y="2486"/>
                <a:ext cx="8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59" name="Line 87"/>
              <p:cNvSpPr>
                <a:spLocks noChangeShapeType="1"/>
              </p:cNvSpPr>
              <p:nvPr/>
            </p:nvSpPr>
            <p:spPr bwMode="auto">
              <a:xfrm flipV="1">
                <a:off x="1344" y="2456"/>
                <a:ext cx="8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60" name="Line 88"/>
              <p:cNvSpPr>
                <a:spLocks noChangeShapeType="1"/>
              </p:cNvSpPr>
              <p:nvPr/>
            </p:nvSpPr>
            <p:spPr bwMode="auto">
              <a:xfrm flipV="1">
                <a:off x="1338" y="2426"/>
                <a:ext cx="10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61" name="Line 89"/>
              <p:cNvSpPr>
                <a:spLocks noChangeShapeType="1"/>
              </p:cNvSpPr>
              <p:nvPr/>
            </p:nvSpPr>
            <p:spPr bwMode="auto">
              <a:xfrm flipV="1">
                <a:off x="1332" y="2396"/>
                <a:ext cx="10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62" name="Line 90"/>
              <p:cNvSpPr>
                <a:spLocks noChangeShapeType="1"/>
              </p:cNvSpPr>
              <p:nvPr/>
            </p:nvSpPr>
            <p:spPr bwMode="auto">
              <a:xfrm flipV="1">
                <a:off x="1320" y="2336"/>
                <a:ext cx="10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63" name="Line 91"/>
              <p:cNvSpPr>
                <a:spLocks noChangeShapeType="1"/>
              </p:cNvSpPr>
              <p:nvPr/>
            </p:nvSpPr>
            <p:spPr bwMode="auto">
              <a:xfrm flipV="1">
                <a:off x="1314" y="2304"/>
                <a:ext cx="10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64" name="Line 92"/>
              <p:cNvSpPr>
                <a:spLocks noChangeShapeType="1"/>
              </p:cNvSpPr>
              <p:nvPr/>
            </p:nvSpPr>
            <p:spPr bwMode="auto">
              <a:xfrm flipV="1">
                <a:off x="1308" y="2274"/>
                <a:ext cx="10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65" name="Line 93"/>
              <p:cNvSpPr>
                <a:spLocks noChangeShapeType="1"/>
              </p:cNvSpPr>
              <p:nvPr/>
            </p:nvSpPr>
            <p:spPr bwMode="auto">
              <a:xfrm flipV="1">
                <a:off x="1302" y="2242"/>
                <a:ext cx="10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66" name="Line 94"/>
              <p:cNvSpPr>
                <a:spLocks noChangeShapeType="1"/>
              </p:cNvSpPr>
              <p:nvPr/>
            </p:nvSpPr>
            <p:spPr bwMode="auto">
              <a:xfrm flipV="1">
                <a:off x="1290" y="2180"/>
                <a:ext cx="10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67" name="Line 95"/>
              <p:cNvSpPr>
                <a:spLocks noChangeShapeType="1"/>
              </p:cNvSpPr>
              <p:nvPr/>
            </p:nvSpPr>
            <p:spPr bwMode="auto">
              <a:xfrm flipV="1">
                <a:off x="1284" y="2148"/>
                <a:ext cx="10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68" name="Line 96"/>
              <p:cNvSpPr>
                <a:spLocks noChangeShapeType="1"/>
              </p:cNvSpPr>
              <p:nvPr/>
            </p:nvSpPr>
            <p:spPr bwMode="auto">
              <a:xfrm flipV="1">
                <a:off x="1278" y="2116"/>
                <a:ext cx="8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69" name="Line 97"/>
              <p:cNvSpPr>
                <a:spLocks noChangeShapeType="1"/>
              </p:cNvSpPr>
              <p:nvPr/>
            </p:nvSpPr>
            <p:spPr bwMode="auto">
              <a:xfrm flipV="1">
                <a:off x="1272" y="2084"/>
                <a:ext cx="8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70" name="Line 98"/>
              <p:cNvSpPr>
                <a:spLocks noChangeShapeType="1"/>
              </p:cNvSpPr>
              <p:nvPr/>
            </p:nvSpPr>
            <p:spPr bwMode="auto">
              <a:xfrm flipV="1">
                <a:off x="1388" y="2686"/>
                <a:ext cx="10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71" name="Line 99"/>
              <p:cNvSpPr>
                <a:spLocks noChangeShapeType="1"/>
              </p:cNvSpPr>
              <p:nvPr/>
            </p:nvSpPr>
            <p:spPr bwMode="auto">
              <a:xfrm flipV="1">
                <a:off x="1394" y="2714"/>
                <a:ext cx="8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72" name="Line 100"/>
              <p:cNvSpPr>
                <a:spLocks noChangeShapeType="1"/>
              </p:cNvSpPr>
              <p:nvPr/>
            </p:nvSpPr>
            <p:spPr bwMode="auto">
              <a:xfrm flipV="1">
                <a:off x="1400" y="2742"/>
                <a:ext cx="8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73" name="Freeform 101"/>
              <p:cNvSpPr>
                <a:spLocks/>
              </p:cNvSpPr>
              <p:nvPr/>
            </p:nvSpPr>
            <p:spPr bwMode="auto">
              <a:xfrm>
                <a:off x="2468" y="1644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4 h 22"/>
                  <a:gd name="T4" fmla="*/ 26 w 40"/>
                  <a:gd name="T5" fmla="*/ 22 h 22"/>
                  <a:gd name="T6" fmla="*/ 40 w 40"/>
                  <a:gd name="T7" fmla="*/ 8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74" name="Freeform 102"/>
              <p:cNvSpPr>
                <a:spLocks/>
              </p:cNvSpPr>
              <p:nvPr/>
            </p:nvSpPr>
            <p:spPr bwMode="auto">
              <a:xfrm>
                <a:off x="2468" y="1644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4 h 22"/>
                  <a:gd name="T4" fmla="*/ 26 w 40"/>
                  <a:gd name="T5" fmla="*/ 22 h 22"/>
                  <a:gd name="T6" fmla="*/ 40 w 40"/>
                  <a:gd name="T7" fmla="*/ 8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0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75" name="Freeform 103"/>
              <p:cNvSpPr>
                <a:spLocks/>
              </p:cNvSpPr>
              <p:nvPr/>
            </p:nvSpPr>
            <p:spPr bwMode="auto">
              <a:xfrm>
                <a:off x="2494" y="1652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76" name="Freeform 104"/>
              <p:cNvSpPr>
                <a:spLocks/>
              </p:cNvSpPr>
              <p:nvPr/>
            </p:nvSpPr>
            <p:spPr bwMode="auto">
              <a:xfrm>
                <a:off x="2494" y="1652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77" name="Freeform 105"/>
              <p:cNvSpPr>
                <a:spLocks/>
              </p:cNvSpPr>
              <p:nvPr/>
            </p:nvSpPr>
            <p:spPr bwMode="auto">
              <a:xfrm>
                <a:off x="2520" y="1658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4 h 22"/>
                  <a:gd name="T4" fmla="*/ 26 w 40"/>
                  <a:gd name="T5" fmla="*/ 22 h 22"/>
                  <a:gd name="T6" fmla="*/ 40 w 40"/>
                  <a:gd name="T7" fmla="*/ 8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78" name="Freeform 106"/>
              <p:cNvSpPr>
                <a:spLocks/>
              </p:cNvSpPr>
              <p:nvPr/>
            </p:nvSpPr>
            <p:spPr bwMode="auto">
              <a:xfrm>
                <a:off x="2520" y="1658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4 h 22"/>
                  <a:gd name="T4" fmla="*/ 26 w 40"/>
                  <a:gd name="T5" fmla="*/ 22 h 22"/>
                  <a:gd name="T6" fmla="*/ 40 w 40"/>
                  <a:gd name="T7" fmla="*/ 8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0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79" name="Freeform 107"/>
              <p:cNvSpPr>
                <a:spLocks/>
              </p:cNvSpPr>
              <p:nvPr/>
            </p:nvSpPr>
            <p:spPr bwMode="auto">
              <a:xfrm>
                <a:off x="2546" y="1666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80" name="Freeform 108"/>
              <p:cNvSpPr>
                <a:spLocks/>
              </p:cNvSpPr>
              <p:nvPr/>
            </p:nvSpPr>
            <p:spPr bwMode="auto">
              <a:xfrm>
                <a:off x="2546" y="1666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81" name="Freeform 109"/>
              <p:cNvSpPr>
                <a:spLocks/>
              </p:cNvSpPr>
              <p:nvPr/>
            </p:nvSpPr>
            <p:spPr bwMode="auto">
              <a:xfrm>
                <a:off x="2572" y="1672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82" name="Freeform 110"/>
              <p:cNvSpPr>
                <a:spLocks/>
              </p:cNvSpPr>
              <p:nvPr/>
            </p:nvSpPr>
            <p:spPr bwMode="auto">
              <a:xfrm>
                <a:off x="2572" y="1672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83" name="Freeform 111"/>
              <p:cNvSpPr>
                <a:spLocks/>
              </p:cNvSpPr>
              <p:nvPr/>
            </p:nvSpPr>
            <p:spPr bwMode="auto">
              <a:xfrm>
                <a:off x="2598" y="1678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84" name="Freeform 112"/>
              <p:cNvSpPr>
                <a:spLocks/>
              </p:cNvSpPr>
              <p:nvPr/>
            </p:nvSpPr>
            <p:spPr bwMode="auto">
              <a:xfrm>
                <a:off x="2598" y="1678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85" name="Freeform 113"/>
              <p:cNvSpPr>
                <a:spLocks/>
              </p:cNvSpPr>
              <p:nvPr/>
            </p:nvSpPr>
            <p:spPr bwMode="auto">
              <a:xfrm>
                <a:off x="2624" y="1684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4 h 18"/>
                  <a:gd name="T4" fmla="*/ 26 w 42"/>
                  <a:gd name="T5" fmla="*/ 18 h 18"/>
                  <a:gd name="T6" fmla="*/ 42 w 42"/>
                  <a:gd name="T7" fmla="*/ 6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2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86" name="Freeform 114"/>
              <p:cNvSpPr>
                <a:spLocks/>
              </p:cNvSpPr>
              <p:nvPr/>
            </p:nvSpPr>
            <p:spPr bwMode="auto">
              <a:xfrm>
                <a:off x="2624" y="1684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4 h 18"/>
                  <a:gd name="T4" fmla="*/ 26 w 42"/>
                  <a:gd name="T5" fmla="*/ 18 h 18"/>
                  <a:gd name="T6" fmla="*/ 42 w 42"/>
                  <a:gd name="T7" fmla="*/ 6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2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87" name="Freeform 115"/>
              <p:cNvSpPr>
                <a:spLocks/>
              </p:cNvSpPr>
              <p:nvPr/>
            </p:nvSpPr>
            <p:spPr bwMode="auto">
              <a:xfrm>
                <a:off x="2650" y="1690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2 h 18"/>
                  <a:gd name="T4" fmla="*/ 28 w 42"/>
                  <a:gd name="T5" fmla="*/ 18 h 18"/>
                  <a:gd name="T6" fmla="*/ 42 w 42"/>
                  <a:gd name="T7" fmla="*/ 4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2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88" name="Freeform 116"/>
              <p:cNvSpPr>
                <a:spLocks/>
              </p:cNvSpPr>
              <p:nvPr/>
            </p:nvSpPr>
            <p:spPr bwMode="auto">
              <a:xfrm>
                <a:off x="2650" y="1690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2 h 18"/>
                  <a:gd name="T4" fmla="*/ 28 w 42"/>
                  <a:gd name="T5" fmla="*/ 18 h 18"/>
                  <a:gd name="T6" fmla="*/ 42 w 42"/>
                  <a:gd name="T7" fmla="*/ 4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2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89" name="Freeform 117"/>
              <p:cNvSpPr>
                <a:spLocks/>
              </p:cNvSpPr>
              <p:nvPr/>
            </p:nvSpPr>
            <p:spPr bwMode="auto">
              <a:xfrm>
                <a:off x="2678" y="1694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90" name="Freeform 118"/>
              <p:cNvSpPr>
                <a:spLocks/>
              </p:cNvSpPr>
              <p:nvPr/>
            </p:nvSpPr>
            <p:spPr bwMode="auto">
              <a:xfrm>
                <a:off x="2678" y="1694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91" name="Freeform 119"/>
              <p:cNvSpPr>
                <a:spLocks/>
              </p:cNvSpPr>
              <p:nvPr/>
            </p:nvSpPr>
            <p:spPr bwMode="auto">
              <a:xfrm>
                <a:off x="2704" y="1698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92" name="Freeform 120"/>
              <p:cNvSpPr>
                <a:spLocks/>
              </p:cNvSpPr>
              <p:nvPr/>
            </p:nvSpPr>
            <p:spPr bwMode="auto">
              <a:xfrm>
                <a:off x="2704" y="1698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93" name="Freeform 121"/>
              <p:cNvSpPr>
                <a:spLocks/>
              </p:cNvSpPr>
              <p:nvPr/>
            </p:nvSpPr>
            <p:spPr bwMode="auto">
              <a:xfrm>
                <a:off x="2730" y="1702"/>
                <a:ext cx="40" cy="16"/>
              </a:xfrm>
              <a:custGeom>
                <a:avLst/>
                <a:gdLst>
                  <a:gd name="T0" fmla="*/ 14 w 40"/>
                  <a:gd name="T1" fmla="*/ 0 h 16"/>
                  <a:gd name="T2" fmla="*/ 0 w 40"/>
                  <a:gd name="T3" fmla="*/ 14 h 16"/>
                  <a:gd name="T4" fmla="*/ 26 w 40"/>
                  <a:gd name="T5" fmla="*/ 16 h 16"/>
                  <a:gd name="T6" fmla="*/ 40 w 40"/>
                  <a:gd name="T7" fmla="*/ 2 h 16"/>
                  <a:gd name="T8" fmla="*/ 14 w 4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BAF5"/>
              </a:solidFill>
              <a:ln w="0">
                <a:solidFill>
                  <a:srgbClr val="8A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94" name="Freeform 122"/>
              <p:cNvSpPr>
                <a:spLocks/>
              </p:cNvSpPr>
              <p:nvPr/>
            </p:nvSpPr>
            <p:spPr bwMode="auto">
              <a:xfrm>
                <a:off x="2730" y="1702"/>
                <a:ext cx="40" cy="16"/>
              </a:xfrm>
              <a:custGeom>
                <a:avLst/>
                <a:gdLst>
                  <a:gd name="T0" fmla="*/ 14 w 40"/>
                  <a:gd name="T1" fmla="*/ 0 h 16"/>
                  <a:gd name="T2" fmla="*/ 0 w 40"/>
                  <a:gd name="T3" fmla="*/ 14 h 16"/>
                  <a:gd name="T4" fmla="*/ 26 w 40"/>
                  <a:gd name="T5" fmla="*/ 16 h 16"/>
                  <a:gd name="T6" fmla="*/ 40 w 40"/>
                  <a:gd name="T7" fmla="*/ 2 h 16"/>
                  <a:gd name="T8" fmla="*/ 14 w 4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0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95" name="Freeform 123"/>
              <p:cNvSpPr>
                <a:spLocks/>
              </p:cNvSpPr>
              <p:nvPr/>
            </p:nvSpPr>
            <p:spPr bwMode="auto">
              <a:xfrm>
                <a:off x="2756" y="1704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8 w 42"/>
                  <a:gd name="T5" fmla="*/ 16 h 16"/>
                  <a:gd name="T6" fmla="*/ 42 w 42"/>
                  <a:gd name="T7" fmla="*/ 0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2B8F5"/>
              </a:solidFill>
              <a:ln w="0">
                <a:solidFill>
                  <a:srgbClr val="82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96" name="Freeform 124"/>
              <p:cNvSpPr>
                <a:spLocks/>
              </p:cNvSpPr>
              <p:nvPr/>
            </p:nvSpPr>
            <p:spPr bwMode="auto">
              <a:xfrm>
                <a:off x="2756" y="1704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8 w 42"/>
                  <a:gd name="T5" fmla="*/ 16 h 16"/>
                  <a:gd name="T6" fmla="*/ 42 w 42"/>
                  <a:gd name="T7" fmla="*/ 0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97" name="Freeform 125"/>
              <p:cNvSpPr>
                <a:spLocks/>
              </p:cNvSpPr>
              <p:nvPr/>
            </p:nvSpPr>
            <p:spPr bwMode="auto">
              <a:xfrm>
                <a:off x="2784" y="1704"/>
                <a:ext cx="40" cy="16"/>
              </a:xfrm>
              <a:custGeom>
                <a:avLst/>
                <a:gdLst>
                  <a:gd name="T0" fmla="*/ 14 w 40"/>
                  <a:gd name="T1" fmla="*/ 0 h 16"/>
                  <a:gd name="T2" fmla="*/ 0 w 40"/>
                  <a:gd name="T3" fmla="*/ 16 h 16"/>
                  <a:gd name="T4" fmla="*/ 28 w 40"/>
                  <a:gd name="T5" fmla="*/ 16 h 16"/>
                  <a:gd name="T6" fmla="*/ 40 w 40"/>
                  <a:gd name="T7" fmla="*/ 2 h 16"/>
                  <a:gd name="T8" fmla="*/ 14 w 4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DB5F7"/>
              </a:solidFill>
              <a:ln w="0">
                <a:solidFill>
                  <a:srgbClr val="7D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98" name="Freeform 126"/>
              <p:cNvSpPr>
                <a:spLocks/>
              </p:cNvSpPr>
              <p:nvPr/>
            </p:nvSpPr>
            <p:spPr bwMode="auto">
              <a:xfrm>
                <a:off x="2784" y="1704"/>
                <a:ext cx="40" cy="16"/>
              </a:xfrm>
              <a:custGeom>
                <a:avLst/>
                <a:gdLst>
                  <a:gd name="T0" fmla="*/ 14 w 40"/>
                  <a:gd name="T1" fmla="*/ 0 h 16"/>
                  <a:gd name="T2" fmla="*/ 0 w 40"/>
                  <a:gd name="T3" fmla="*/ 16 h 16"/>
                  <a:gd name="T4" fmla="*/ 28 w 40"/>
                  <a:gd name="T5" fmla="*/ 16 h 16"/>
                  <a:gd name="T6" fmla="*/ 40 w 40"/>
                  <a:gd name="T7" fmla="*/ 2 h 16"/>
                  <a:gd name="T8" fmla="*/ 14 w 4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0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799" name="Freeform 127"/>
              <p:cNvSpPr>
                <a:spLocks/>
              </p:cNvSpPr>
              <p:nvPr/>
            </p:nvSpPr>
            <p:spPr bwMode="auto">
              <a:xfrm>
                <a:off x="2812" y="1704"/>
                <a:ext cx="40" cy="16"/>
              </a:xfrm>
              <a:custGeom>
                <a:avLst/>
                <a:gdLst>
                  <a:gd name="T0" fmla="*/ 12 w 40"/>
                  <a:gd name="T1" fmla="*/ 2 h 16"/>
                  <a:gd name="T2" fmla="*/ 0 w 40"/>
                  <a:gd name="T3" fmla="*/ 16 h 16"/>
                  <a:gd name="T4" fmla="*/ 26 w 40"/>
                  <a:gd name="T5" fmla="*/ 14 h 16"/>
                  <a:gd name="T6" fmla="*/ 40 w 40"/>
                  <a:gd name="T7" fmla="*/ 0 h 16"/>
                  <a:gd name="T8" fmla="*/ 12 w 4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2" y="2"/>
                    </a:moveTo>
                    <a:lnTo>
                      <a:pt x="0" y="16"/>
                    </a:lnTo>
                    <a:lnTo>
                      <a:pt x="26" y="14"/>
                    </a:lnTo>
                    <a:lnTo>
                      <a:pt x="40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75B2F7"/>
              </a:solidFill>
              <a:ln w="0">
                <a:solidFill>
                  <a:srgbClr val="75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00" name="Freeform 128"/>
              <p:cNvSpPr>
                <a:spLocks/>
              </p:cNvSpPr>
              <p:nvPr/>
            </p:nvSpPr>
            <p:spPr bwMode="auto">
              <a:xfrm>
                <a:off x="2812" y="1704"/>
                <a:ext cx="40" cy="16"/>
              </a:xfrm>
              <a:custGeom>
                <a:avLst/>
                <a:gdLst>
                  <a:gd name="T0" fmla="*/ 12 w 40"/>
                  <a:gd name="T1" fmla="*/ 2 h 16"/>
                  <a:gd name="T2" fmla="*/ 0 w 40"/>
                  <a:gd name="T3" fmla="*/ 16 h 16"/>
                  <a:gd name="T4" fmla="*/ 26 w 40"/>
                  <a:gd name="T5" fmla="*/ 14 h 16"/>
                  <a:gd name="T6" fmla="*/ 40 w 40"/>
                  <a:gd name="T7" fmla="*/ 0 h 16"/>
                  <a:gd name="T8" fmla="*/ 12 w 4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2" y="2"/>
                    </a:moveTo>
                    <a:lnTo>
                      <a:pt x="0" y="16"/>
                    </a:lnTo>
                    <a:lnTo>
                      <a:pt x="26" y="14"/>
                    </a:lnTo>
                    <a:lnTo>
                      <a:pt x="40" y="0"/>
                    </a:lnTo>
                    <a:lnTo>
                      <a:pt x="12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01" name="Freeform 129"/>
              <p:cNvSpPr>
                <a:spLocks/>
              </p:cNvSpPr>
              <p:nvPr/>
            </p:nvSpPr>
            <p:spPr bwMode="auto">
              <a:xfrm>
                <a:off x="2838" y="1702"/>
                <a:ext cx="40" cy="16"/>
              </a:xfrm>
              <a:custGeom>
                <a:avLst/>
                <a:gdLst>
                  <a:gd name="T0" fmla="*/ 14 w 40"/>
                  <a:gd name="T1" fmla="*/ 2 h 16"/>
                  <a:gd name="T2" fmla="*/ 0 w 40"/>
                  <a:gd name="T3" fmla="*/ 16 h 16"/>
                  <a:gd name="T4" fmla="*/ 28 w 40"/>
                  <a:gd name="T5" fmla="*/ 14 h 16"/>
                  <a:gd name="T6" fmla="*/ 40 w 40"/>
                  <a:gd name="T7" fmla="*/ 0 h 16"/>
                  <a:gd name="T8" fmla="*/ 14 w 4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0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6BADF7"/>
              </a:solidFill>
              <a:ln w="0">
                <a:solidFill>
                  <a:srgbClr val="6B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02" name="Freeform 130"/>
              <p:cNvSpPr>
                <a:spLocks/>
              </p:cNvSpPr>
              <p:nvPr/>
            </p:nvSpPr>
            <p:spPr bwMode="auto">
              <a:xfrm>
                <a:off x="2838" y="1702"/>
                <a:ext cx="40" cy="16"/>
              </a:xfrm>
              <a:custGeom>
                <a:avLst/>
                <a:gdLst>
                  <a:gd name="T0" fmla="*/ 14 w 40"/>
                  <a:gd name="T1" fmla="*/ 2 h 16"/>
                  <a:gd name="T2" fmla="*/ 0 w 40"/>
                  <a:gd name="T3" fmla="*/ 16 h 16"/>
                  <a:gd name="T4" fmla="*/ 28 w 40"/>
                  <a:gd name="T5" fmla="*/ 14 h 16"/>
                  <a:gd name="T6" fmla="*/ 40 w 40"/>
                  <a:gd name="T7" fmla="*/ 0 h 16"/>
                  <a:gd name="T8" fmla="*/ 14 w 4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0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03" name="Freeform 131"/>
              <p:cNvSpPr>
                <a:spLocks/>
              </p:cNvSpPr>
              <p:nvPr/>
            </p:nvSpPr>
            <p:spPr bwMode="auto">
              <a:xfrm>
                <a:off x="2866" y="1698"/>
                <a:ext cx="40" cy="18"/>
              </a:xfrm>
              <a:custGeom>
                <a:avLst/>
                <a:gdLst>
                  <a:gd name="T0" fmla="*/ 12 w 40"/>
                  <a:gd name="T1" fmla="*/ 4 h 18"/>
                  <a:gd name="T2" fmla="*/ 0 w 40"/>
                  <a:gd name="T3" fmla="*/ 18 h 18"/>
                  <a:gd name="T4" fmla="*/ 26 w 40"/>
                  <a:gd name="T5" fmla="*/ 14 h 18"/>
                  <a:gd name="T6" fmla="*/ 40 w 40"/>
                  <a:gd name="T7" fmla="*/ 0 h 18"/>
                  <a:gd name="T8" fmla="*/ 12 w 4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2" y="4"/>
                    </a:moveTo>
                    <a:lnTo>
                      <a:pt x="0" y="18"/>
                    </a:lnTo>
                    <a:lnTo>
                      <a:pt x="26" y="14"/>
                    </a:lnTo>
                    <a:lnTo>
                      <a:pt x="40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5EA6F5"/>
              </a:solidFill>
              <a:ln w="0">
                <a:solidFill>
                  <a:srgbClr val="5EA6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04" name="Freeform 132"/>
              <p:cNvSpPr>
                <a:spLocks/>
              </p:cNvSpPr>
              <p:nvPr/>
            </p:nvSpPr>
            <p:spPr bwMode="auto">
              <a:xfrm>
                <a:off x="2866" y="1698"/>
                <a:ext cx="40" cy="18"/>
              </a:xfrm>
              <a:custGeom>
                <a:avLst/>
                <a:gdLst>
                  <a:gd name="T0" fmla="*/ 12 w 40"/>
                  <a:gd name="T1" fmla="*/ 4 h 18"/>
                  <a:gd name="T2" fmla="*/ 0 w 40"/>
                  <a:gd name="T3" fmla="*/ 18 h 18"/>
                  <a:gd name="T4" fmla="*/ 26 w 40"/>
                  <a:gd name="T5" fmla="*/ 14 h 18"/>
                  <a:gd name="T6" fmla="*/ 40 w 40"/>
                  <a:gd name="T7" fmla="*/ 0 h 18"/>
                  <a:gd name="T8" fmla="*/ 12 w 4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2" y="4"/>
                    </a:moveTo>
                    <a:lnTo>
                      <a:pt x="0" y="18"/>
                    </a:lnTo>
                    <a:lnTo>
                      <a:pt x="26" y="14"/>
                    </a:lnTo>
                    <a:lnTo>
                      <a:pt x="40" y="0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05" name="Freeform 133"/>
              <p:cNvSpPr>
                <a:spLocks/>
              </p:cNvSpPr>
              <p:nvPr/>
            </p:nvSpPr>
            <p:spPr bwMode="auto">
              <a:xfrm>
                <a:off x="2892" y="1694"/>
                <a:ext cx="42" cy="18"/>
              </a:xfrm>
              <a:custGeom>
                <a:avLst/>
                <a:gdLst>
                  <a:gd name="T0" fmla="*/ 14 w 42"/>
                  <a:gd name="T1" fmla="*/ 4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4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529EF5"/>
              </a:solidFill>
              <a:ln w="0">
                <a:solidFill>
                  <a:srgbClr val="529E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06" name="Freeform 134"/>
              <p:cNvSpPr>
                <a:spLocks/>
              </p:cNvSpPr>
              <p:nvPr/>
            </p:nvSpPr>
            <p:spPr bwMode="auto">
              <a:xfrm>
                <a:off x="2892" y="1694"/>
                <a:ext cx="42" cy="18"/>
              </a:xfrm>
              <a:custGeom>
                <a:avLst/>
                <a:gdLst>
                  <a:gd name="T0" fmla="*/ 14 w 42"/>
                  <a:gd name="T1" fmla="*/ 4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4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07" name="Freeform 135"/>
              <p:cNvSpPr>
                <a:spLocks/>
              </p:cNvSpPr>
              <p:nvPr/>
            </p:nvSpPr>
            <p:spPr bwMode="auto">
              <a:xfrm>
                <a:off x="2920" y="1686"/>
                <a:ext cx="42" cy="22"/>
              </a:xfrm>
              <a:custGeom>
                <a:avLst/>
                <a:gdLst>
                  <a:gd name="T0" fmla="*/ 14 w 42"/>
                  <a:gd name="T1" fmla="*/ 8 h 22"/>
                  <a:gd name="T2" fmla="*/ 0 w 42"/>
                  <a:gd name="T3" fmla="*/ 22 h 22"/>
                  <a:gd name="T4" fmla="*/ 28 w 42"/>
                  <a:gd name="T5" fmla="*/ 16 h 22"/>
                  <a:gd name="T6" fmla="*/ 42 w 42"/>
                  <a:gd name="T7" fmla="*/ 0 h 22"/>
                  <a:gd name="T8" fmla="*/ 14 w 42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8"/>
                    </a:moveTo>
                    <a:lnTo>
                      <a:pt x="0" y="22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4596F2"/>
              </a:solidFill>
              <a:ln w="0">
                <a:solidFill>
                  <a:srgbClr val="45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08" name="Freeform 136"/>
              <p:cNvSpPr>
                <a:spLocks/>
              </p:cNvSpPr>
              <p:nvPr/>
            </p:nvSpPr>
            <p:spPr bwMode="auto">
              <a:xfrm>
                <a:off x="2920" y="1686"/>
                <a:ext cx="42" cy="22"/>
              </a:xfrm>
              <a:custGeom>
                <a:avLst/>
                <a:gdLst>
                  <a:gd name="T0" fmla="*/ 14 w 42"/>
                  <a:gd name="T1" fmla="*/ 8 h 22"/>
                  <a:gd name="T2" fmla="*/ 0 w 42"/>
                  <a:gd name="T3" fmla="*/ 22 h 22"/>
                  <a:gd name="T4" fmla="*/ 28 w 42"/>
                  <a:gd name="T5" fmla="*/ 16 h 22"/>
                  <a:gd name="T6" fmla="*/ 42 w 42"/>
                  <a:gd name="T7" fmla="*/ 0 h 22"/>
                  <a:gd name="T8" fmla="*/ 14 w 42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8"/>
                    </a:moveTo>
                    <a:lnTo>
                      <a:pt x="0" y="22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09" name="Freeform 137"/>
              <p:cNvSpPr>
                <a:spLocks/>
              </p:cNvSpPr>
              <p:nvPr/>
            </p:nvSpPr>
            <p:spPr bwMode="auto">
              <a:xfrm>
                <a:off x="2948" y="1678"/>
                <a:ext cx="42" cy="24"/>
              </a:xfrm>
              <a:custGeom>
                <a:avLst/>
                <a:gdLst>
                  <a:gd name="T0" fmla="*/ 14 w 42"/>
                  <a:gd name="T1" fmla="*/ 8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8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338CED"/>
              </a:solidFill>
              <a:ln w="0">
                <a:solidFill>
                  <a:srgbClr val="338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10" name="Freeform 138"/>
              <p:cNvSpPr>
                <a:spLocks/>
              </p:cNvSpPr>
              <p:nvPr/>
            </p:nvSpPr>
            <p:spPr bwMode="auto">
              <a:xfrm>
                <a:off x="2948" y="1678"/>
                <a:ext cx="42" cy="24"/>
              </a:xfrm>
              <a:custGeom>
                <a:avLst/>
                <a:gdLst>
                  <a:gd name="T0" fmla="*/ 14 w 42"/>
                  <a:gd name="T1" fmla="*/ 8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8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11" name="Freeform 139"/>
              <p:cNvSpPr>
                <a:spLocks/>
              </p:cNvSpPr>
              <p:nvPr/>
            </p:nvSpPr>
            <p:spPr bwMode="auto">
              <a:xfrm>
                <a:off x="2976" y="1668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30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2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2182E8"/>
              </a:solidFill>
              <a:ln w="0">
                <a:solidFill>
                  <a:srgbClr val="2182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12" name="Freeform 140"/>
              <p:cNvSpPr>
                <a:spLocks/>
              </p:cNvSpPr>
              <p:nvPr/>
            </p:nvSpPr>
            <p:spPr bwMode="auto">
              <a:xfrm>
                <a:off x="2976" y="1668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30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2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13" name="Freeform 141"/>
              <p:cNvSpPr>
                <a:spLocks/>
              </p:cNvSpPr>
              <p:nvPr/>
            </p:nvSpPr>
            <p:spPr bwMode="auto">
              <a:xfrm>
                <a:off x="3006" y="1656"/>
                <a:ext cx="40" cy="26"/>
              </a:xfrm>
              <a:custGeom>
                <a:avLst/>
                <a:gdLst>
                  <a:gd name="T0" fmla="*/ 12 w 40"/>
                  <a:gd name="T1" fmla="*/ 12 h 26"/>
                  <a:gd name="T2" fmla="*/ 0 w 40"/>
                  <a:gd name="T3" fmla="*/ 26 h 26"/>
                  <a:gd name="T4" fmla="*/ 28 w 40"/>
                  <a:gd name="T5" fmla="*/ 14 h 26"/>
                  <a:gd name="T6" fmla="*/ 40 w 40"/>
                  <a:gd name="T7" fmla="*/ 0 h 26"/>
                  <a:gd name="T8" fmla="*/ 12 w 40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12" y="12"/>
                    </a:moveTo>
                    <a:lnTo>
                      <a:pt x="0" y="26"/>
                    </a:lnTo>
                    <a:lnTo>
                      <a:pt x="28" y="14"/>
                    </a:lnTo>
                    <a:lnTo>
                      <a:pt x="4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D75E0"/>
              </a:solidFill>
              <a:ln w="0">
                <a:solidFill>
                  <a:srgbClr val="0D75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14" name="Freeform 142"/>
              <p:cNvSpPr>
                <a:spLocks/>
              </p:cNvSpPr>
              <p:nvPr/>
            </p:nvSpPr>
            <p:spPr bwMode="auto">
              <a:xfrm>
                <a:off x="3006" y="1656"/>
                <a:ext cx="40" cy="26"/>
              </a:xfrm>
              <a:custGeom>
                <a:avLst/>
                <a:gdLst>
                  <a:gd name="T0" fmla="*/ 12 w 40"/>
                  <a:gd name="T1" fmla="*/ 12 h 26"/>
                  <a:gd name="T2" fmla="*/ 0 w 40"/>
                  <a:gd name="T3" fmla="*/ 26 h 26"/>
                  <a:gd name="T4" fmla="*/ 28 w 40"/>
                  <a:gd name="T5" fmla="*/ 14 h 26"/>
                  <a:gd name="T6" fmla="*/ 40 w 40"/>
                  <a:gd name="T7" fmla="*/ 0 h 26"/>
                  <a:gd name="T8" fmla="*/ 12 w 40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12" y="12"/>
                    </a:moveTo>
                    <a:lnTo>
                      <a:pt x="0" y="26"/>
                    </a:lnTo>
                    <a:lnTo>
                      <a:pt x="28" y="14"/>
                    </a:lnTo>
                    <a:lnTo>
                      <a:pt x="40" y="0"/>
                    </a:lnTo>
                    <a:lnTo>
                      <a:pt x="12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15" name="Freeform 143"/>
              <p:cNvSpPr>
                <a:spLocks/>
              </p:cNvSpPr>
              <p:nvPr/>
            </p:nvSpPr>
            <p:spPr bwMode="auto">
              <a:xfrm>
                <a:off x="3034" y="1640"/>
                <a:ext cx="42" cy="30"/>
              </a:xfrm>
              <a:custGeom>
                <a:avLst/>
                <a:gdLst>
                  <a:gd name="T0" fmla="*/ 12 w 42"/>
                  <a:gd name="T1" fmla="*/ 16 h 30"/>
                  <a:gd name="T2" fmla="*/ 0 w 42"/>
                  <a:gd name="T3" fmla="*/ 30 h 30"/>
                  <a:gd name="T4" fmla="*/ 28 w 42"/>
                  <a:gd name="T5" fmla="*/ 14 h 30"/>
                  <a:gd name="T6" fmla="*/ 42 w 42"/>
                  <a:gd name="T7" fmla="*/ 0 h 30"/>
                  <a:gd name="T8" fmla="*/ 12 w 42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0">
                    <a:moveTo>
                      <a:pt x="12" y="16"/>
                    </a:moveTo>
                    <a:lnTo>
                      <a:pt x="0" y="3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0063D6"/>
              </a:solidFill>
              <a:ln w="0">
                <a:solidFill>
                  <a:srgbClr val="0063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16" name="Freeform 144"/>
              <p:cNvSpPr>
                <a:spLocks/>
              </p:cNvSpPr>
              <p:nvPr/>
            </p:nvSpPr>
            <p:spPr bwMode="auto">
              <a:xfrm>
                <a:off x="3034" y="1640"/>
                <a:ext cx="42" cy="30"/>
              </a:xfrm>
              <a:custGeom>
                <a:avLst/>
                <a:gdLst>
                  <a:gd name="T0" fmla="*/ 12 w 42"/>
                  <a:gd name="T1" fmla="*/ 16 h 30"/>
                  <a:gd name="T2" fmla="*/ 0 w 42"/>
                  <a:gd name="T3" fmla="*/ 30 h 30"/>
                  <a:gd name="T4" fmla="*/ 28 w 42"/>
                  <a:gd name="T5" fmla="*/ 14 h 30"/>
                  <a:gd name="T6" fmla="*/ 42 w 42"/>
                  <a:gd name="T7" fmla="*/ 0 h 30"/>
                  <a:gd name="T8" fmla="*/ 12 w 42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0">
                    <a:moveTo>
                      <a:pt x="12" y="16"/>
                    </a:moveTo>
                    <a:lnTo>
                      <a:pt x="0" y="3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2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17" name="Freeform 145"/>
              <p:cNvSpPr>
                <a:spLocks/>
              </p:cNvSpPr>
              <p:nvPr/>
            </p:nvSpPr>
            <p:spPr bwMode="auto">
              <a:xfrm>
                <a:off x="3062" y="1622"/>
                <a:ext cx="42" cy="32"/>
              </a:xfrm>
              <a:custGeom>
                <a:avLst/>
                <a:gdLst>
                  <a:gd name="T0" fmla="*/ 14 w 42"/>
                  <a:gd name="T1" fmla="*/ 18 h 32"/>
                  <a:gd name="T2" fmla="*/ 0 w 42"/>
                  <a:gd name="T3" fmla="*/ 32 h 32"/>
                  <a:gd name="T4" fmla="*/ 30 w 42"/>
                  <a:gd name="T5" fmla="*/ 14 h 32"/>
                  <a:gd name="T6" fmla="*/ 42 w 42"/>
                  <a:gd name="T7" fmla="*/ 0 h 32"/>
                  <a:gd name="T8" fmla="*/ 14 w 42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14" y="18"/>
                    </a:moveTo>
                    <a:lnTo>
                      <a:pt x="0" y="32"/>
                    </a:lnTo>
                    <a:lnTo>
                      <a:pt x="30" y="14"/>
                    </a:lnTo>
                    <a:lnTo>
                      <a:pt x="42" y="0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4DC4"/>
              </a:solidFill>
              <a:ln w="0">
                <a:solidFill>
                  <a:srgbClr val="004D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18" name="Freeform 146"/>
              <p:cNvSpPr>
                <a:spLocks/>
              </p:cNvSpPr>
              <p:nvPr/>
            </p:nvSpPr>
            <p:spPr bwMode="auto">
              <a:xfrm>
                <a:off x="3062" y="1622"/>
                <a:ext cx="42" cy="32"/>
              </a:xfrm>
              <a:custGeom>
                <a:avLst/>
                <a:gdLst>
                  <a:gd name="T0" fmla="*/ 14 w 42"/>
                  <a:gd name="T1" fmla="*/ 18 h 32"/>
                  <a:gd name="T2" fmla="*/ 0 w 42"/>
                  <a:gd name="T3" fmla="*/ 32 h 32"/>
                  <a:gd name="T4" fmla="*/ 30 w 42"/>
                  <a:gd name="T5" fmla="*/ 14 h 32"/>
                  <a:gd name="T6" fmla="*/ 42 w 42"/>
                  <a:gd name="T7" fmla="*/ 0 h 32"/>
                  <a:gd name="T8" fmla="*/ 14 w 42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14" y="18"/>
                    </a:moveTo>
                    <a:lnTo>
                      <a:pt x="0" y="32"/>
                    </a:lnTo>
                    <a:lnTo>
                      <a:pt x="30" y="14"/>
                    </a:lnTo>
                    <a:lnTo>
                      <a:pt x="42" y="0"/>
                    </a:lnTo>
                    <a:lnTo>
                      <a:pt x="14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19" name="Freeform 147"/>
              <p:cNvSpPr>
                <a:spLocks/>
              </p:cNvSpPr>
              <p:nvPr/>
            </p:nvSpPr>
            <p:spPr bwMode="auto">
              <a:xfrm>
                <a:off x="3092" y="1600"/>
                <a:ext cx="42" cy="36"/>
              </a:xfrm>
              <a:custGeom>
                <a:avLst/>
                <a:gdLst>
                  <a:gd name="T0" fmla="*/ 12 w 42"/>
                  <a:gd name="T1" fmla="*/ 22 h 36"/>
                  <a:gd name="T2" fmla="*/ 0 w 42"/>
                  <a:gd name="T3" fmla="*/ 36 h 36"/>
                  <a:gd name="T4" fmla="*/ 30 w 42"/>
                  <a:gd name="T5" fmla="*/ 14 h 36"/>
                  <a:gd name="T6" fmla="*/ 42 w 42"/>
                  <a:gd name="T7" fmla="*/ 0 h 36"/>
                  <a:gd name="T8" fmla="*/ 12 w 42"/>
                  <a:gd name="T9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12" y="22"/>
                    </a:moveTo>
                    <a:lnTo>
                      <a:pt x="0" y="36"/>
                    </a:lnTo>
                    <a:lnTo>
                      <a:pt x="30" y="14"/>
                    </a:lnTo>
                    <a:lnTo>
                      <a:pt x="42" y="0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002EAB"/>
              </a:solidFill>
              <a:ln w="0">
                <a:solidFill>
                  <a:srgbClr val="002EA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20" name="Freeform 148"/>
              <p:cNvSpPr>
                <a:spLocks/>
              </p:cNvSpPr>
              <p:nvPr/>
            </p:nvSpPr>
            <p:spPr bwMode="auto">
              <a:xfrm>
                <a:off x="3092" y="1600"/>
                <a:ext cx="42" cy="36"/>
              </a:xfrm>
              <a:custGeom>
                <a:avLst/>
                <a:gdLst>
                  <a:gd name="T0" fmla="*/ 12 w 42"/>
                  <a:gd name="T1" fmla="*/ 22 h 36"/>
                  <a:gd name="T2" fmla="*/ 0 w 42"/>
                  <a:gd name="T3" fmla="*/ 36 h 36"/>
                  <a:gd name="T4" fmla="*/ 30 w 42"/>
                  <a:gd name="T5" fmla="*/ 14 h 36"/>
                  <a:gd name="T6" fmla="*/ 42 w 42"/>
                  <a:gd name="T7" fmla="*/ 0 h 36"/>
                  <a:gd name="T8" fmla="*/ 12 w 42"/>
                  <a:gd name="T9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12" y="22"/>
                    </a:moveTo>
                    <a:lnTo>
                      <a:pt x="0" y="36"/>
                    </a:lnTo>
                    <a:lnTo>
                      <a:pt x="30" y="14"/>
                    </a:lnTo>
                    <a:lnTo>
                      <a:pt x="42" y="0"/>
                    </a:lnTo>
                    <a:lnTo>
                      <a:pt x="12" y="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21" name="Freeform 149"/>
              <p:cNvSpPr>
                <a:spLocks/>
              </p:cNvSpPr>
              <p:nvPr/>
            </p:nvSpPr>
            <p:spPr bwMode="auto">
              <a:xfrm>
                <a:off x="3122" y="1572"/>
                <a:ext cx="42" cy="42"/>
              </a:xfrm>
              <a:custGeom>
                <a:avLst/>
                <a:gdLst>
                  <a:gd name="T0" fmla="*/ 12 w 42"/>
                  <a:gd name="T1" fmla="*/ 28 h 42"/>
                  <a:gd name="T2" fmla="*/ 0 w 42"/>
                  <a:gd name="T3" fmla="*/ 42 h 42"/>
                  <a:gd name="T4" fmla="*/ 30 w 42"/>
                  <a:gd name="T5" fmla="*/ 12 h 42"/>
                  <a:gd name="T6" fmla="*/ 42 w 42"/>
                  <a:gd name="T7" fmla="*/ 0 h 42"/>
                  <a:gd name="T8" fmla="*/ 12 w 42"/>
                  <a:gd name="T9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12" y="28"/>
                    </a:moveTo>
                    <a:lnTo>
                      <a:pt x="0" y="42"/>
                    </a:lnTo>
                    <a:lnTo>
                      <a:pt x="30" y="12"/>
                    </a:lnTo>
                    <a:lnTo>
                      <a:pt x="42" y="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820000"/>
              </a:solidFill>
              <a:ln w="0">
                <a:solidFill>
                  <a:srgbClr val="82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22" name="Freeform 150"/>
              <p:cNvSpPr>
                <a:spLocks/>
              </p:cNvSpPr>
              <p:nvPr/>
            </p:nvSpPr>
            <p:spPr bwMode="auto">
              <a:xfrm>
                <a:off x="3122" y="1572"/>
                <a:ext cx="42" cy="42"/>
              </a:xfrm>
              <a:custGeom>
                <a:avLst/>
                <a:gdLst>
                  <a:gd name="T0" fmla="*/ 12 w 42"/>
                  <a:gd name="T1" fmla="*/ 28 h 42"/>
                  <a:gd name="T2" fmla="*/ 0 w 42"/>
                  <a:gd name="T3" fmla="*/ 42 h 42"/>
                  <a:gd name="T4" fmla="*/ 30 w 42"/>
                  <a:gd name="T5" fmla="*/ 12 h 42"/>
                  <a:gd name="T6" fmla="*/ 42 w 42"/>
                  <a:gd name="T7" fmla="*/ 0 h 42"/>
                  <a:gd name="T8" fmla="*/ 12 w 42"/>
                  <a:gd name="T9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12" y="28"/>
                    </a:moveTo>
                    <a:lnTo>
                      <a:pt x="0" y="42"/>
                    </a:lnTo>
                    <a:lnTo>
                      <a:pt x="30" y="12"/>
                    </a:lnTo>
                    <a:lnTo>
                      <a:pt x="42" y="0"/>
                    </a:lnTo>
                    <a:lnTo>
                      <a:pt x="12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23" name="Freeform 151"/>
              <p:cNvSpPr>
                <a:spLocks/>
              </p:cNvSpPr>
              <p:nvPr/>
            </p:nvSpPr>
            <p:spPr bwMode="auto">
              <a:xfrm>
                <a:off x="3152" y="1530"/>
                <a:ext cx="44" cy="54"/>
              </a:xfrm>
              <a:custGeom>
                <a:avLst/>
                <a:gdLst>
                  <a:gd name="T0" fmla="*/ 12 w 44"/>
                  <a:gd name="T1" fmla="*/ 42 h 54"/>
                  <a:gd name="T2" fmla="*/ 0 w 44"/>
                  <a:gd name="T3" fmla="*/ 54 h 54"/>
                  <a:gd name="T4" fmla="*/ 30 w 44"/>
                  <a:gd name="T5" fmla="*/ 8 h 54"/>
                  <a:gd name="T6" fmla="*/ 44 w 44"/>
                  <a:gd name="T7" fmla="*/ 0 h 54"/>
                  <a:gd name="T8" fmla="*/ 12 w 44"/>
                  <a:gd name="T9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12" y="42"/>
                    </a:moveTo>
                    <a:lnTo>
                      <a:pt x="0" y="54"/>
                    </a:lnTo>
                    <a:lnTo>
                      <a:pt x="30" y="8"/>
                    </a:lnTo>
                    <a:lnTo>
                      <a:pt x="44" y="0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BA3B00"/>
              </a:solidFill>
              <a:ln w="0">
                <a:solidFill>
                  <a:srgbClr val="BA3B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24" name="Freeform 152"/>
              <p:cNvSpPr>
                <a:spLocks/>
              </p:cNvSpPr>
              <p:nvPr/>
            </p:nvSpPr>
            <p:spPr bwMode="auto">
              <a:xfrm>
                <a:off x="3152" y="1530"/>
                <a:ext cx="44" cy="54"/>
              </a:xfrm>
              <a:custGeom>
                <a:avLst/>
                <a:gdLst>
                  <a:gd name="T0" fmla="*/ 12 w 44"/>
                  <a:gd name="T1" fmla="*/ 42 h 54"/>
                  <a:gd name="T2" fmla="*/ 0 w 44"/>
                  <a:gd name="T3" fmla="*/ 54 h 54"/>
                  <a:gd name="T4" fmla="*/ 30 w 44"/>
                  <a:gd name="T5" fmla="*/ 8 h 54"/>
                  <a:gd name="T6" fmla="*/ 44 w 44"/>
                  <a:gd name="T7" fmla="*/ 0 h 54"/>
                  <a:gd name="T8" fmla="*/ 12 w 44"/>
                  <a:gd name="T9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12" y="42"/>
                    </a:moveTo>
                    <a:lnTo>
                      <a:pt x="0" y="54"/>
                    </a:lnTo>
                    <a:lnTo>
                      <a:pt x="30" y="8"/>
                    </a:lnTo>
                    <a:lnTo>
                      <a:pt x="44" y="0"/>
                    </a:lnTo>
                    <a:lnTo>
                      <a:pt x="12" y="4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25" name="Freeform 153"/>
              <p:cNvSpPr>
                <a:spLocks/>
              </p:cNvSpPr>
              <p:nvPr/>
            </p:nvSpPr>
            <p:spPr bwMode="auto">
              <a:xfrm>
                <a:off x="3182" y="1454"/>
                <a:ext cx="46" cy="84"/>
              </a:xfrm>
              <a:custGeom>
                <a:avLst/>
                <a:gdLst>
                  <a:gd name="T0" fmla="*/ 14 w 46"/>
                  <a:gd name="T1" fmla="*/ 76 h 84"/>
                  <a:gd name="T2" fmla="*/ 0 w 46"/>
                  <a:gd name="T3" fmla="*/ 84 h 84"/>
                  <a:gd name="T4" fmla="*/ 34 w 46"/>
                  <a:gd name="T5" fmla="*/ 0 h 84"/>
                  <a:gd name="T6" fmla="*/ 46 w 46"/>
                  <a:gd name="T7" fmla="*/ 2 h 84"/>
                  <a:gd name="T8" fmla="*/ 14 w 46"/>
                  <a:gd name="T9" fmla="*/ 7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4">
                    <a:moveTo>
                      <a:pt x="14" y="76"/>
                    </a:moveTo>
                    <a:lnTo>
                      <a:pt x="0" y="84"/>
                    </a:lnTo>
                    <a:lnTo>
                      <a:pt x="34" y="0"/>
                    </a:lnTo>
                    <a:lnTo>
                      <a:pt x="46" y="2"/>
                    </a:lnTo>
                    <a:lnTo>
                      <a:pt x="14" y="76"/>
                    </a:lnTo>
                    <a:close/>
                  </a:path>
                </a:pathLst>
              </a:custGeom>
              <a:solidFill>
                <a:srgbClr val="E3782E"/>
              </a:solidFill>
              <a:ln w="0">
                <a:solidFill>
                  <a:srgbClr val="E3782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26" name="Freeform 154"/>
              <p:cNvSpPr>
                <a:spLocks/>
              </p:cNvSpPr>
              <p:nvPr/>
            </p:nvSpPr>
            <p:spPr bwMode="auto">
              <a:xfrm>
                <a:off x="3182" y="1454"/>
                <a:ext cx="46" cy="84"/>
              </a:xfrm>
              <a:custGeom>
                <a:avLst/>
                <a:gdLst>
                  <a:gd name="T0" fmla="*/ 14 w 46"/>
                  <a:gd name="T1" fmla="*/ 76 h 84"/>
                  <a:gd name="T2" fmla="*/ 0 w 46"/>
                  <a:gd name="T3" fmla="*/ 84 h 84"/>
                  <a:gd name="T4" fmla="*/ 34 w 46"/>
                  <a:gd name="T5" fmla="*/ 0 h 84"/>
                  <a:gd name="T6" fmla="*/ 46 w 46"/>
                  <a:gd name="T7" fmla="*/ 2 h 84"/>
                  <a:gd name="T8" fmla="*/ 14 w 46"/>
                  <a:gd name="T9" fmla="*/ 7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4">
                    <a:moveTo>
                      <a:pt x="14" y="76"/>
                    </a:moveTo>
                    <a:lnTo>
                      <a:pt x="0" y="84"/>
                    </a:lnTo>
                    <a:lnTo>
                      <a:pt x="34" y="0"/>
                    </a:lnTo>
                    <a:lnTo>
                      <a:pt x="46" y="2"/>
                    </a:lnTo>
                    <a:lnTo>
                      <a:pt x="14" y="7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27" name="Freeform 155"/>
              <p:cNvSpPr>
                <a:spLocks/>
              </p:cNvSpPr>
              <p:nvPr/>
            </p:nvSpPr>
            <p:spPr bwMode="auto">
              <a:xfrm>
                <a:off x="3216" y="1298"/>
                <a:ext cx="48" cy="158"/>
              </a:xfrm>
              <a:custGeom>
                <a:avLst/>
                <a:gdLst>
                  <a:gd name="T0" fmla="*/ 12 w 48"/>
                  <a:gd name="T1" fmla="*/ 158 h 158"/>
                  <a:gd name="T2" fmla="*/ 0 w 48"/>
                  <a:gd name="T3" fmla="*/ 156 h 158"/>
                  <a:gd name="T4" fmla="*/ 36 w 48"/>
                  <a:gd name="T5" fmla="*/ 14 h 158"/>
                  <a:gd name="T6" fmla="*/ 48 w 48"/>
                  <a:gd name="T7" fmla="*/ 0 h 158"/>
                  <a:gd name="T8" fmla="*/ 12 w 48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8">
                    <a:moveTo>
                      <a:pt x="12" y="158"/>
                    </a:moveTo>
                    <a:lnTo>
                      <a:pt x="0" y="156"/>
                    </a:lnTo>
                    <a:lnTo>
                      <a:pt x="36" y="14"/>
                    </a:lnTo>
                    <a:lnTo>
                      <a:pt x="48" y="0"/>
                    </a:lnTo>
                    <a:lnTo>
                      <a:pt x="12" y="158"/>
                    </a:lnTo>
                    <a:close/>
                  </a:path>
                </a:pathLst>
              </a:custGeom>
              <a:solidFill>
                <a:srgbClr val="F29638"/>
              </a:solidFill>
              <a:ln w="0">
                <a:solidFill>
                  <a:srgbClr val="F2963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28" name="Freeform 156"/>
              <p:cNvSpPr>
                <a:spLocks/>
              </p:cNvSpPr>
              <p:nvPr/>
            </p:nvSpPr>
            <p:spPr bwMode="auto">
              <a:xfrm>
                <a:off x="3216" y="1298"/>
                <a:ext cx="48" cy="158"/>
              </a:xfrm>
              <a:custGeom>
                <a:avLst/>
                <a:gdLst>
                  <a:gd name="T0" fmla="*/ 12 w 48"/>
                  <a:gd name="T1" fmla="*/ 158 h 158"/>
                  <a:gd name="T2" fmla="*/ 0 w 48"/>
                  <a:gd name="T3" fmla="*/ 156 h 158"/>
                  <a:gd name="T4" fmla="*/ 36 w 48"/>
                  <a:gd name="T5" fmla="*/ 14 h 158"/>
                  <a:gd name="T6" fmla="*/ 48 w 48"/>
                  <a:gd name="T7" fmla="*/ 0 h 158"/>
                  <a:gd name="T8" fmla="*/ 12 w 48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8">
                    <a:moveTo>
                      <a:pt x="12" y="158"/>
                    </a:moveTo>
                    <a:lnTo>
                      <a:pt x="0" y="156"/>
                    </a:lnTo>
                    <a:lnTo>
                      <a:pt x="36" y="14"/>
                    </a:lnTo>
                    <a:lnTo>
                      <a:pt x="48" y="0"/>
                    </a:lnTo>
                    <a:lnTo>
                      <a:pt x="12" y="15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29" name="Freeform 157"/>
              <p:cNvSpPr>
                <a:spLocks/>
              </p:cNvSpPr>
              <p:nvPr/>
            </p:nvSpPr>
            <p:spPr bwMode="auto">
              <a:xfrm>
                <a:off x="3252" y="1298"/>
                <a:ext cx="44" cy="128"/>
              </a:xfrm>
              <a:custGeom>
                <a:avLst/>
                <a:gdLst>
                  <a:gd name="T0" fmla="*/ 12 w 44"/>
                  <a:gd name="T1" fmla="*/ 0 h 128"/>
                  <a:gd name="T2" fmla="*/ 0 w 44"/>
                  <a:gd name="T3" fmla="*/ 14 h 128"/>
                  <a:gd name="T4" fmla="*/ 26 w 44"/>
                  <a:gd name="T5" fmla="*/ 128 h 128"/>
                  <a:gd name="T6" fmla="*/ 44 w 44"/>
                  <a:gd name="T7" fmla="*/ 6 h 128"/>
                  <a:gd name="T8" fmla="*/ 12 w 44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28">
                    <a:moveTo>
                      <a:pt x="12" y="0"/>
                    </a:moveTo>
                    <a:lnTo>
                      <a:pt x="0" y="14"/>
                    </a:lnTo>
                    <a:lnTo>
                      <a:pt x="26" y="128"/>
                    </a:lnTo>
                    <a:lnTo>
                      <a:pt x="44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46B9E"/>
              </a:solidFill>
              <a:ln w="0">
                <a:solidFill>
                  <a:srgbClr val="946B9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30" name="Freeform 158"/>
              <p:cNvSpPr>
                <a:spLocks/>
              </p:cNvSpPr>
              <p:nvPr/>
            </p:nvSpPr>
            <p:spPr bwMode="auto">
              <a:xfrm>
                <a:off x="3252" y="1298"/>
                <a:ext cx="44" cy="128"/>
              </a:xfrm>
              <a:custGeom>
                <a:avLst/>
                <a:gdLst>
                  <a:gd name="T0" fmla="*/ 12 w 44"/>
                  <a:gd name="T1" fmla="*/ 0 h 128"/>
                  <a:gd name="T2" fmla="*/ 0 w 44"/>
                  <a:gd name="T3" fmla="*/ 14 h 128"/>
                  <a:gd name="T4" fmla="*/ 26 w 44"/>
                  <a:gd name="T5" fmla="*/ 128 h 128"/>
                  <a:gd name="T6" fmla="*/ 44 w 44"/>
                  <a:gd name="T7" fmla="*/ 6 h 128"/>
                  <a:gd name="T8" fmla="*/ 12 w 44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28">
                    <a:moveTo>
                      <a:pt x="12" y="0"/>
                    </a:moveTo>
                    <a:lnTo>
                      <a:pt x="0" y="14"/>
                    </a:lnTo>
                    <a:lnTo>
                      <a:pt x="26" y="128"/>
                    </a:lnTo>
                    <a:lnTo>
                      <a:pt x="44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31" name="Freeform 159"/>
              <p:cNvSpPr>
                <a:spLocks/>
              </p:cNvSpPr>
              <p:nvPr/>
            </p:nvSpPr>
            <p:spPr bwMode="auto">
              <a:xfrm>
                <a:off x="3278" y="1304"/>
                <a:ext cx="24" cy="480"/>
              </a:xfrm>
              <a:custGeom>
                <a:avLst/>
                <a:gdLst>
                  <a:gd name="T0" fmla="*/ 18 w 24"/>
                  <a:gd name="T1" fmla="*/ 0 h 480"/>
                  <a:gd name="T2" fmla="*/ 0 w 24"/>
                  <a:gd name="T3" fmla="*/ 122 h 480"/>
                  <a:gd name="T4" fmla="*/ 16 w 24"/>
                  <a:gd name="T5" fmla="*/ 422 h 480"/>
                  <a:gd name="T6" fmla="*/ 24 w 24"/>
                  <a:gd name="T7" fmla="*/ 480 h 480"/>
                  <a:gd name="T8" fmla="*/ 18 w 24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0">
                    <a:moveTo>
                      <a:pt x="18" y="0"/>
                    </a:moveTo>
                    <a:lnTo>
                      <a:pt x="0" y="122"/>
                    </a:lnTo>
                    <a:lnTo>
                      <a:pt x="16" y="422"/>
                    </a:lnTo>
                    <a:lnTo>
                      <a:pt x="24" y="48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ABD54"/>
              </a:solidFill>
              <a:ln w="0">
                <a:solidFill>
                  <a:srgbClr val="FABD5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32" name="Freeform 160"/>
              <p:cNvSpPr>
                <a:spLocks/>
              </p:cNvSpPr>
              <p:nvPr/>
            </p:nvSpPr>
            <p:spPr bwMode="auto">
              <a:xfrm>
                <a:off x="3278" y="1304"/>
                <a:ext cx="24" cy="480"/>
              </a:xfrm>
              <a:custGeom>
                <a:avLst/>
                <a:gdLst>
                  <a:gd name="T0" fmla="*/ 18 w 24"/>
                  <a:gd name="T1" fmla="*/ 0 h 480"/>
                  <a:gd name="T2" fmla="*/ 0 w 24"/>
                  <a:gd name="T3" fmla="*/ 122 h 480"/>
                  <a:gd name="T4" fmla="*/ 16 w 24"/>
                  <a:gd name="T5" fmla="*/ 422 h 480"/>
                  <a:gd name="T6" fmla="*/ 24 w 24"/>
                  <a:gd name="T7" fmla="*/ 480 h 480"/>
                  <a:gd name="T8" fmla="*/ 18 w 24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0">
                    <a:moveTo>
                      <a:pt x="18" y="0"/>
                    </a:moveTo>
                    <a:lnTo>
                      <a:pt x="0" y="122"/>
                    </a:lnTo>
                    <a:lnTo>
                      <a:pt x="16" y="422"/>
                    </a:lnTo>
                    <a:lnTo>
                      <a:pt x="24" y="48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33" name="Freeform 161"/>
              <p:cNvSpPr>
                <a:spLocks/>
              </p:cNvSpPr>
              <p:nvPr/>
            </p:nvSpPr>
            <p:spPr bwMode="auto">
              <a:xfrm>
                <a:off x="3294" y="1726"/>
                <a:ext cx="28" cy="260"/>
              </a:xfrm>
              <a:custGeom>
                <a:avLst/>
                <a:gdLst>
                  <a:gd name="T0" fmla="*/ 8 w 28"/>
                  <a:gd name="T1" fmla="*/ 58 h 260"/>
                  <a:gd name="T2" fmla="*/ 0 w 28"/>
                  <a:gd name="T3" fmla="*/ 0 h 260"/>
                  <a:gd name="T4" fmla="*/ 16 w 28"/>
                  <a:gd name="T5" fmla="*/ 260 h 260"/>
                  <a:gd name="T6" fmla="*/ 28 w 28"/>
                  <a:gd name="T7" fmla="*/ 244 h 260"/>
                  <a:gd name="T8" fmla="*/ 8 w 28"/>
                  <a:gd name="T9" fmla="*/ 5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0">
                    <a:moveTo>
                      <a:pt x="8" y="58"/>
                    </a:moveTo>
                    <a:lnTo>
                      <a:pt x="0" y="0"/>
                    </a:lnTo>
                    <a:lnTo>
                      <a:pt x="16" y="260"/>
                    </a:lnTo>
                    <a:lnTo>
                      <a:pt x="28" y="244"/>
                    </a:lnTo>
                    <a:lnTo>
                      <a:pt x="8" y="58"/>
                    </a:lnTo>
                    <a:close/>
                  </a:path>
                </a:pathLst>
              </a:custGeom>
              <a:solidFill>
                <a:srgbClr val="FABD80"/>
              </a:solidFill>
              <a:ln w="0">
                <a:solidFill>
                  <a:srgbClr val="FABD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34" name="Freeform 162"/>
              <p:cNvSpPr>
                <a:spLocks/>
              </p:cNvSpPr>
              <p:nvPr/>
            </p:nvSpPr>
            <p:spPr bwMode="auto">
              <a:xfrm>
                <a:off x="3294" y="1726"/>
                <a:ext cx="28" cy="260"/>
              </a:xfrm>
              <a:custGeom>
                <a:avLst/>
                <a:gdLst>
                  <a:gd name="T0" fmla="*/ 8 w 28"/>
                  <a:gd name="T1" fmla="*/ 58 h 260"/>
                  <a:gd name="T2" fmla="*/ 0 w 28"/>
                  <a:gd name="T3" fmla="*/ 0 h 260"/>
                  <a:gd name="T4" fmla="*/ 16 w 28"/>
                  <a:gd name="T5" fmla="*/ 260 h 260"/>
                  <a:gd name="T6" fmla="*/ 28 w 28"/>
                  <a:gd name="T7" fmla="*/ 244 h 260"/>
                  <a:gd name="T8" fmla="*/ 8 w 28"/>
                  <a:gd name="T9" fmla="*/ 5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0">
                    <a:moveTo>
                      <a:pt x="8" y="58"/>
                    </a:moveTo>
                    <a:lnTo>
                      <a:pt x="0" y="0"/>
                    </a:lnTo>
                    <a:lnTo>
                      <a:pt x="16" y="260"/>
                    </a:lnTo>
                    <a:lnTo>
                      <a:pt x="28" y="244"/>
                    </a:lnTo>
                    <a:lnTo>
                      <a:pt x="8" y="5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35" name="Freeform 163"/>
              <p:cNvSpPr>
                <a:spLocks/>
              </p:cNvSpPr>
              <p:nvPr/>
            </p:nvSpPr>
            <p:spPr bwMode="auto">
              <a:xfrm>
                <a:off x="3310" y="1954"/>
                <a:ext cx="42" cy="32"/>
              </a:xfrm>
              <a:custGeom>
                <a:avLst/>
                <a:gdLst>
                  <a:gd name="T0" fmla="*/ 12 w 42"/>
                  <a:gd name="T1" fmla="*/ 16 h 32"/>
                  <a:gd name="T2" fmla="*/ 0 w 42"/>
                  <a:gd name="T3" fmla="*/ 32 h 32"/>
                  <a:gd name="T4" fmla="*/ 28 w 42"/>
                  <a:gd name="T5" fmla="*/ 24 h 32"/>
                  <a:gd name="T6" fmla="*/ 42 w 42"/>
                  <a:gd name="T7" fmla="*/ 0 h 32"/>
                  <a:gd name="T8" fmla="*/ 12 w 4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12" y="16"/>
                    </a:moveTo>
                    <a:lnTo>
                      <a:pt x="0" y="32"/>
                    </a:lnTo>
                    <a:lnTo>
                      <a:pt x="28" y="24"/>
                    </a:lnTo>
                    <a:lnTo>
                      <a:pt x="42" y="0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3D6BD6"/>
              </a:solidFill>
              <a:ln w="0">
                <a:solidFill>
                  <a:srgbClr val="3D6B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36" name="Freeform 164"/>
              <p:cNvSpPr>
                <a:spLocks/>
              </p:cNvSpPr>
              <p:nvPr/>
            </p:nvSpPr>
            <p:spPr bwMode="auto">
              <a:xfrm>
                <a:off x="3310" y="1954"/>
                <a:ext cx="42" cy="32"/>
              </a:xfrm>
              <a:custGeom>
                <a:avLst/>
                <a:gdLst>
                  <a:gd name="T0" fmla="*/ 12 w 42"/>
                  <a:gd name="T1" fmla="*/ 16 h 32"/>
                  <a:gd name="T2" fmla="*/ 0 w 42"/>
                  <a:gd name="T3" fmla="*/ 32 h 32"/>
                  <a:gd name="T4" fmla="*/ 28 w 42"/>
                  <a:gd name="T5" fmla="*/ 24 h 32"/>
                  <a:gd name="T6" fmla="*/ 42 w 42"/>
                  <a:gd name="T7" fmla="*/ 0 h 32"/>
                  <a:gd name="T8" fmla="*/ 12 w 4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12" y="16"/>
                    </a:moveTo>
                    <a:lnTo>
                      <a:pt x="0" y="32"/>
                    </a:lnTo>
                    <a:lnTo>
                      <a:pt x="28" y="24"/>
                    </a:lnTo>
                    <a:lnTo>
                      <a:pt x="42" y="0"/>
                    </a:lnTo>
                    <a:lnTo>
                      <a:pt x="12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37" name="Freeform 165"/>
              <p:cNvSpPr>
                <a:spLocks/>
              </p:cNvSpPr>
              <p:nvPr/>
            </p:nvSpPr>
            <p:spPr bwMode="auto">
              <a:xfrm>
                <a:off x="3338" y="1926"/>
                <a:ext cx="44" cy="52"/>
              </a:xfrm>
              <a:custGeom>
                <a:avLst/>
                <a:gdLst>
                  <a:gd name="T0" fmla="*/ 14 w 44"/>
                  <a:gd name="T1" fmla="*/ 28 h 52"/>
                  <a:gd name="T2" fmla="*/ 0 w 44"/>
                  <a:gd name="T3" fmla="*/ 52 h 52"/>
                  <a:gd name="T4" fmla="*/ 32 w 44"/>
                  <a:gd name="T5" fmla="*/ 18 h 52"/>
                  <a:gd name="T6" fmla="*/ 44 w 44"/>
                  <a:gd name="T7" fmla="*/ 0 h 52"/>
                  <a:gd name="T8" fmla="*/ 14 w 44"/>
                  <a:gd name="T9" fmla="*/ 2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2">
                    <a:moveTo>
                      <a:pt x="14" y="28"/>
                    </a:moveTo>
                    <a:lnTo>
                      <a:pt x="0" y="52"/>
                    </a:lnTo>
                    <a:lnTo>
                      <a:pt x="32" y="18"/>
                    </a:lnTo>
                    <a:lnTo>
                      <a:pt x="44" y="0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2EB5"/>
              </a:solidFill>
              <a:ln w="0">
                <a:solidFill>
                  <a:srgbClr val="002EB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38" name="Freeform 166"/>
              <p:cNvSpPr>
                <a:spLocks/>
              </p:cNvSpPr>
              <p:nvPr/>
            </p:nvSpPr>
            <p:spPr bwMode="auto">
              <a:xfrm>
                <a:off x="3338" y="1926"/>
                <a:ext cx="44" cy="52"/>
              </a:xfrm>
              <a:custGeom>
                <a:avLst/>
                <a:gdLst>
                  <a:gd name="T0" fmla="*/ 14 w 44"/>
                  <a:gd name="T1" fmla="*/ 28 h 52"/>
                  <a:gd name="T2" fmla="*/ 0 w 44"/>
                  <a:gd name="T3" fmla="*/ 52 h 52"/>
                  <a:gd name="T4" fmla="*/ 32 w 44"/>
                  <a:gd name="T5" fmla="*/ 18 h 52"/>
                  <a:gd name="T6" fmla="*/ 44 w 44"/>
                  <a:gd name="T7" fmla="*/ 0 h 52"/>
                  <a:gd name="T8" fmla="*/ 14 w 44"/>
                  <a:gd name="T9" fmla="*/ 2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2">
                    <a:moveTo>
                      <a:pt x="14" y="28"/>
                    </a:moveTo>
                    <a:lnTo>
                      <a:pt x="0" y="52"/>
                    </a:lnTo>
                    <a:lnTo>
                      <a:pt x="32" y="18"/>
                    </a:lnTo>
                    <a:lnTo>
                      <a:pt x="44" y="0"/>
                    </a:lnTo>
                    <a:lnTo>
                      <a:pt x="14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39" name="Freeform 167"/>
              <p:cNvSpPr>
                <a:spLocks/>
              </p:cNvSpPr>
              <p:nvPr/>
            </p:nvSpPr>
            <p:spPr bwMode="auto">
              <a:xfrm>
                <a:off x="3370" y="1916"/>
                <a:ext cx="42" cy="28"/>
              </a:xfrm>
              <a:custGeom>
                <a:avLst/>
                <a:gdLst>
                  <a:gd name="T0" fmla="*/ 12 w 42"/>
                  <a:gd name="T1" fmla="*/ 10 h 28"/>
                  <a:gd name="T2" fmla="*/ 0 w 42"/>
                  <a:gd name="T3" fmla="*/ 28 h 28"/>
                  <a:gd name="T4" fmla="*/ 30 w 42"/>
                  <a:gd name="T5" fmla="*/ 16 h 28"/>
                  <a:gd name="T6" fmla="*/ 42 w 42"/>
                  <a:gd name="T7" fmla="*/ 0 h 28"/>
                  <a:gd name="T8" fmla="*/ 12 w 42"/>
                  <a:gd name="T9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2" y="10"/>
                    </a:moveTo>
                    <a:lnTo>
                      <a:pt x="0" y="28"/>
                    </a:lnTo>
                    <a:lnTo>
                      <a:pt x="30" y="16"/>
                    </a:lnTo>
                    <a:lnTo>
                      <a:pt x="42" y="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478FED"/>
              </a:solidFill>
              <a:ln w="0">
                <a:solidFill>
                  <a:srgbClr val="478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40" name="Freeform 168"/>
              <p:cNvSpPr>
                <a:spLocks/>
              </p:cNvSpPr>
              <p:nvPr/>
            </p:nvSpPr>
            <p:spPr bwMode="auto">
              <a:xfrm>
                <a:off x="3370" y="1916"/>
                <a:ext cx="42" cy="28"/>
              </a:xfrm>
              <a:custGeom>
                <a:avLst/>
                <a:gdLst>
                  <a:gd name="T0" fmla="*/ 12 w 42"/>
                  <a:gd name="T1" fmla="*/ 10 h 28"/>
                  <a:gd name="T2" fmla="*/ 0 w 42"/>
                  <a:gd name="T3" fmla="*/ 28 h 28"/>
                  <a:gd name="T4" fmla="*/ 30 w 42"/>
                  <a:gd name="T5" fmla="*/ 16 h 28"/>
                  <a:gd name="T6" fmla="*/ 42 w 42"/>
                  <a:gd name="T7" fmla="*/ 0 h 28"/>
                  <a:gd name="T8" fmla="*/ 12 w 42"/>
                  <a:gd name="T9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2" y="10"/>
                    </a:moveTo>
                    <a:lnTo>
                      <a:pt x="0" y="28"/>
                    </a:lnTo>
                    <a:lnTo>
                      <a:pt x="30" y="16"/>
                    </a:lnTo>
                    <a:lnTo>
                      <a:pt x="42" y="0"/>
                    </a:lnTo>
                    <a:lnTo>
                      <a:pt x="12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41" name="Freeform 169"/>
              <p:cNvSpPr>
                <a:spLocks/>
              </p:cNvSpPr>
              <p:nvPr/>
            </p:nvSpPr>
            <p:spPr bwMode="auto">
              <a:xfrm>
                <a:off x="3400" y="1914"/>
                <a:ext cx="42" cy="18"/>
              </a:xfrm>
              <a:custGeom>
                <a:avLst/>
                <a:gdLst>
                  <a:gd name="T0" fmla="*/ 12 w 42"/>
                  <a:gd name="T1" fmla="*/ 2 h 18"/>
                  <a:gd name="T2" fmla="*/ 0 w 42"/>
                  <a:gd name="T3" fmla="*/ 18 h 18"/>
                  <a:gd name="T4" fmla="*/ 30 w 42"/>
                  <a:gd name="T5" fmla="*/ 18 h 18"/>
                  <a:gd name="T6" fmla="*/ 42 w 42"/>
                  <a:gd name="T7" fmla="*/ 0 h 18"/>
                  <a:gd name="T8" fmla="*/ 12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2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78ADF5"/>
              </a:solidFill>
              <a:ln w="0">
                <a:solidFill>
                  <a:srgbClr val="78A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42" name="Freeform 170"/>
              <p:cNvSpPr>
                <a:spLocks/>
              </p:cNvSpPr>
              <p:nvPr/>
            </p:nvSpPr>
            <p:spPr bwMode="auto">
              <a:xfrm>
                <a:off x="3400" y="1914"/>
                <a:ext cx="42" cy="18"/>
              </a:xfrm>
              <a:custGeom>
                <a:avLst/>
                <a:gdLst>
                  <a:gd name="T0" fmla="*/ 12 w 42"/>
                  <a:gd name="T1" fmla="*/ 2 h 18"/>
                  <a:gd name="T2" fmla="*/ 0 w 42"/>
                  <a:gd name="T3" fmla="*/ 18 h 18"/>
                  <a:gd name="T4" fmla="*/ 30 w 42"/>
                  <a:gd name="T5" fmla="*/ 18 h 18"/>
                  <a:gd name="T6" fmla="*/ 42 w 42"/>
                  <a:gd name="T7" fmla="*/ 0 h 18"/>
                  <a:gd name="T8" fmla="*/ 12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2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12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43" name="Freeform 171"/>
              <p:cNvSpPr>
                <a:spLocks/>
              </p:cNvSpPr>
              <p:nvPr/>
            </p:nvSpPr>
            <p:spPr bwMode="auto">
              <a:xfrm>
                <a:off x="3430" y="1914"/>
                <a:ext cx="42" cy="18"/>
              </a:xfrm>
              <a:custGeom>
                <a:avLst/>
                <a:gdLst>
                  <a:gd name="T0" fmla="*/ 12 w 42"/>
                  <a:gd name="T1" fmla="*/ 0 h 18"/>
                  <a:gd name="T2" fmla="*/ 0 w 42"/>
                  <a:gd name="T3" fmla="*/ 18 h 18"/>
                  <a:gd name="T4" fmla="*/ 30 w 42"/>
                  <a:gd name="T5" fmla="*/ 18 h 18"/>
                  <a:gd name="T6" fmla="*/ 42 w 42"/>
                  <a:gd name="T7" fmla="*/ 4 h 18"/>
                  <a:gd name="T8" fmla="*/ 1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4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AB5F2"/>
              </a:solidFill>
              <a:ln w="0">
                <a:solidFill>
                  <a:srgbClr val="8AB5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44" name="Freeform 172"/>
              <p:cNvSpPr>
                <a:spLocks/>
              </p:cNvSpPr>
              <p:nvPr/>
            </p:nvSpPr>
            <p:spPr bwMode="auto">
              <a:xfrm>
                <a:off x="3430" y="1914"/>
                <a:ext cx="42" cy="18"/>
              </a:xfrm>
              <a:custGeom>
                <a:avLst/>
                <a:gdLst>
                  <a:gd name="T0" fmla="*/ 12 w 42"/>
                  <a:gd name="T1" fmla="*/ 0 h 18"/>
                  <a:gd name="T2" fmla="*/ 0 w 42"/>
                  <a:gd name="T3" fmla="*/ 18 h 18"/>
                  <a:gd name="T4" fmla="*/ 30 w 42"/>
                  <a:gd name="T5" fmla="*/ 18 h 18"/>
                  <a:gd name="T6" fmla="*/ 42 w 42"/>
                  <a:gd name="T7" fmla="*/ 4 h 18"/>
                  <a:gd name="T8" fmla="*/ 1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42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45" name="Freeform 173"/>
              <p:cNvSpPr>
                <a:spLocks/>
              </p:cNvSpPr>
              <p:nvPr/>
            </p:nvSpPr>
            <p:spPr bwMode="auto">
              <a:xfrm>
                <a:off x="3460" y="1918"/>
                <a:ext cx="42" cy="20"/>
              </a:xfrm>
              <a:custGeom>
                <a:avLst/>
                <a:gdLst>
                  <a:gd name="T0" fmla="*/ 12 w 42"/>
                  <a:gd name="T1" fmla="*/ 0 h 20"/>
                  <a:gd name="T2" fmla="*/ 0 w 42"/>
                  <a:gd name="T3" fmla="*/ 14 h 20"/>
                  <a:gd name="T4" fmla="*/ 30 w 42"/>
                  <a:gd name="T5" fmla="*/ 20 h 20"/>
                  <a:gd name="T6" fmla="*/ 42 w 42"/>
                  <a:gd name="T7" fmla="*/ 4 h 20"/>
                  <a:gd name="T8" fmla="*/ 1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0"/>
                    </a:moveTo>
                    <a:lnTo>
                      <a:pt x="0" y="14"/>
                    </a:lnTo>
                    <a:lnTo>
                      <a:pt x="30" y="20"/>
                    </a:lnTo>
                    <a:lnTo>
                      <a:pt x="4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46" name="Freeform 174"/>
              <p:cNvSpPr>
                <a:spLocks/>
              </p:cNvSpPr>
              <p:nvPr/>
            </p:nvSpPr>
            <p:spPr bwMode="auto">
              <a:xfrm>
                <a:off x="3460" y="1918"/>
                <a:ext cx="42" cy="20"/>
              </a:xfrm>
              <a:custGeom>
                <a:avLst/>
                <a:gdLst>
                  <a:gd name="T0" fmla="*/ 12 w 42"/>
                  <a:gd name="T1" fmla="*/ 0 h 20"/>
                  <a:gd name="T2" fmla="*/ 0 w 42"/>
                  <a:gd name="T3" fmla="*/ 14 h 20"/>
                  <a:gd name="T4" fmla="*/ 30 w 42"/>
                  <a:gd name="T5" fmla="*/ 20 h 20"/>
                  <a:gd name="T6" fmla="*/ 42 w 42"/>
                  <a:gd name="T7" fmla="*/ 4 h 20"/>
                  <a:gd name="T8" fmla="*/ 1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0"/>
                    </a:moveTo>
                    <a:lnTo>
                      <a:pt x="0" y="14"/>
                    </a:lnTo>
                    <a:lnTo>
                      <a:pt x="30" y="20"/>
                    </a:lnTo>
                    <a:lnTo>
                      <a:pt x="42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47" name="Freeform 175"/>
              <p:cNvSpPr>
                <a:spLocks/>
              </p:cNvSpPr>
              <p:nvPr/>
            </p:nvSpPr>
            <p:spPr bwMode="auto">
              <a:xfrm>
                <a:off x="3490" y="1922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48" name="Freeform 176"/>
              <p:cNvSpPr>
                <a:spLocks/>
              </p:cNvSpPr>
              <p:nvPr/>
            </p:nvSpPr>
            <p:spPr bwMode="auto">
              <a:xfrm>
                <a:off x="3490" y="1922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49" name="Freeform 177"/>
              <p:cNvSpPr>
                <a:spLocks/>
              </p:cNvSpPr>
              <p:nvPr/>
            </p:nvSpPr>
            <p:spPr bwMode="auto">
              <a:xfrm>
                <a:off x="3520" y="1928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50" name="Freeform 178"/>
              <p:cNvSpPr>
                <a:spLocks/>
              </p:cNvSpPr>
              <p:nvPr/>
            </p:nvSpPr>
            <p:spPr bwMode="auto">
              <a:xfrm>
                <a:off x="3520" y="1928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51" name="Freeform 179"/>
              <p:cNvSpPr>
                <a:spLocks/>
              </p:cNvSpPr>
              <p:nvPr/>
            </p:nvSpPr>
            <p:spPr bwMode="auto">
              <a:xfrm>
                <a:off x="3550" y="1934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52" name="Freeform 180"/>
              <p:cNvSpPr>
                <a:spLocks/>
              </p:cNvSpPr>
              <p:nvPr/>
            </p:nvSpPr>
            <p:spPr bwMode="auto">
              <a:xfrm>
                <a:off x="3550" y="1934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53" name="Freeform 181"/>
              <p:cNvSpPr>
                <a:spLocks/>
              </p:cNvSpPr>
              <p:nvPr/>
            </p:nvSpPr>
            <p:spPr bwMode="auto">
              <a:xfrm>
                <a:off x="3580" y="1940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54" name="Freeform 182"/>
              <p:cNvSpPr>
                <a:spLocks/>
              </p:cNvSpPr>
              <p:nvPr/>
            </p:nvSpPr>
            <p:spPr bwMode="auto">
              <a:xfrm>
                <a:off x="3580" y="1940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55" name="Freeform 183"/>
              <p:cNvSpPr>
                <a:spLocks/>
              </p:cNvSpPr>
              <p:nvPr/>
            </p:nvSpPr>
            <p:spPr bwMode="auto">
              <a:xfrm>
                <a:off x="3610" y="194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56" name="Freeform 184"/>
              <p:cNvSpPr>
                <a:spLocks/>
              </p:cNvSpPr>
              <p:nvPr/>
            </p:nvSpPr>
            <p:spPr bwMode="auto">
              <a:xfrm>
                <a:off x="3610" y="194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57" name="Freeform 185"/>
              <p:cNvSpPr>
                <a:spLocks/>
              </p:cNvSpPr>
              <p:nvPr/>
            </p:nvSpPr>
            <p:spPr bwMode="auto">
              <a:xfrm>
                <a:off x="3640" y="1956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58" name="Freeform 186"/>
              <p:cNvSpPr>
                <a:spLocks/>
              </p:cNvSpPr>
              <p:nvPr/>
            </p:nvSpPr>
            <p:spPr bwMode="auto">
              <a:xfrm>
                <a:off x="3640" y="1956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59" name="Freeform 187"/>
              <p:cNvSpPr>
                <a:spLocks/>
              </p:cNvSpPr>
              <p:nvPr/>
            </p:nvSpPr>
            <p:spPr bwMode="auto">
              <a:xfrm>
                <a:off x="3670" y="196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60" name="Freeform 188"/>
              <p:cNvSpPr>
                <a:spLocks/>
              </p:cNvSpPr>
              <p:nvPr/>
            </p:nvSpPr>
            <p:spPr bwMode="auto">
              <a:xfrm>
                <a:off x="3670" y="196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61" name="Freeform 189"/>
              <p:cNvSpPr>
                <a:spLocks/>
              </p:cNvSpPr>
              <p:nvPr/>
            </p:nvSpPr>
            <p:spPr bwMode="auto">
              <a:xfrm>
                <a:off x="3702" y="1970"/>
                <a:ext cx="40" cy="24"/>
              </a:xfrm>
              <a:custGeom>
                <a:avLst/>
                <a:gdLst>
                  <a:gd name="T0" fmla="*/ 10 w 40"/>
                  <a:gd name="T1" fmla="*/ 0 h 24"/>
                  <a:gd name="T2" fmla="*/ 0 w 40"/>
                  <a:gd name="T3" fmla="*/ 16 h 24"/>
                  <a:gd name="T4" fmla="*/ 30 w 40"/>
                  <a:gd name="T5" fmla="*/ 24 h 24"/>
                  <a:gd name="T6" fmla="*/ 40 w 40"/>
                  <a:gd name="T7" fmla="*/ 8 h 24"/>
                  <a:gd name="T8" fmla="*/ 1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0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62" name="Freeform 190"/>
              <p:cNvSpPr>
                <a:spLocks/>
              </p:cNvSpPr>
              <p:nvPr/>
            </p:nvSpPr>
            <p:spPr bwMode="auto">
              <a:xfrm>
                <a:off x="3702" y="1970"/>
                <a:ext cx="40" cy="24"/>
              </a:xfrm>
              <a:custGeom>
                <a:avLst/>
                <a:gdLst>
                  <a:gd name="T0" fmla="*/ 10 w 40"/>
                  <a:gd name="T1" fmla="*/ 0 h 24"/>
                  <a:gd name="T2" fmla="*/ 0 w 40"/>
                  <a:gd name="T3" fmla="*/ 16 h 24"/>
                  <a:gd name="T4" fmla="*/ 30 w 40"/>
                  <a:gd name="T5" fmla="*/ 24 h 24"/>
                  <a:gd name="T6" fmla="*/ 40 w 40"/>
                  <a:gd name="T7" fmla="*/ 8 h 24"/>
                  <a:gd name="T8" fmla="*/ 1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0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63" name="Freeform 191"/>
              <p:cNvSpPr>
                <a:spLocks/>
              </p:cNvSpPr>
              <p:nvPr/>
            </p:nvSpPr>
            <p:spPr bwMode="auto">
              <a:xfrm>
                <a:off x="3732" y="1978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64" name="Freeform 192"/>
              <p:cNvSpPr>
                <a:spLocks/>
              </p:cNvSpPr>
              <p:nvPr/>
            </p:nvSpPr>
            <p:spPr bwMode="auto">
              <a:xfrm>
                <a:off x="3732" y="1978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65" name="Freeform 193"/>
              <p:cNvSpPr>
                <a:spLocks/>
              </p:cNvSpPr>
              <p:nvPr/>
            </p:nvSpPr>
            <p:spPr bwMode="auto">
              <a:xfrm>
                <a:off x="3762" y="198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66" name="Freeform 194"/>
              <p:cNvSpPr>
                <a:spLocks/>
              </p:cNvSpPr>
              <p:nvPr/>
            </p:nvSpPr>
            <p:spPr bwMode="auto">
              <a:xfrm>
                <a:off x="3762" y="198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67" name="Freeform 195"/>
              <p:cNvSpPr>
                <a:spLocks/>
              </p:cNvSpPr>
              <p:nvPr/>
            </p:nvSpPr>
            <p:spPr bwMode="auto">
              <a:xfrm>
                <a:off x="3794" y="1994"/>
                <a:ext cx="40" cy="24"/>
              </a:xfrm>
              <a:custGeom>
                <a:avLst/>
                <a:gdLst>
                  <a:gd name="T0" fmla="*/ 10 w 40"/>
                  <a:gd name="T1" fmla="*/ 0 h 24"/>
                  <a:gd name="T2" fmla="*/ 0 w 40"/>
                  <a:gd name="T3" fmla="*/ 16 h 24"/>
                  <a:gd name="T4" fmla="*/ 30 w 40"/>
                  <a:gd name="T5" fmla="*/ 24 h 24"/>
                  <a:gd name="T6" fmla="*/ 40 w 40"/>
                  <a:gd name="T7" fmla="*/ 8 h 24"/>
                  <a:gd name="T8" fmla="*/ 1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0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68" name="Freeform 196"/>
              <p:cNvSpPr>
                <a:spLocks/>
              </p:cNvSpPr>
              <p:nvPr/>
            </p:nvSpPr>
            <p:spPr bwMode="auto">
              <a:xfrm>
                <a:off x="3794" y="1994"/>
                <a:ext cx="40" cy="24"/>
              </a:xfrm>
              <a:custGeom>
                <a:avLst/>
                <a:gdLst>
                  <a:gd name="T0" fmla="*/ 10 w 40"/>
                  <a:gd name="T1" fmla="*/ 0 h 24"/>
                  <a:gd name="T2" fmla="*/ 0 w 40"/>
                  <a:gd name="T3" fmla="*/ 16 h 24"/>
                  <a:gd name="T4" fmla="*/ 30 w 40"/>
                  <a:gd name="T5" fmla="*/ 24 h 24"/>
                  <a:gd name="T6" fmla="*/ 40 w 40"/>
                  <a:gd name="T7" fmla="*/ 8 h 24"/>
                  <a:gd name="T8" fmla="*/ 1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0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69" name="Freeform 197"/>
              <p:cNvSpPr>
                <a:spLocks/>
              </p:cNvSpPr>
              <p:nvPr/>
            </p:nvSpPr>
            <p:spPr bwMode="auto">
              <a:xfrm>
                <a:off x="3824" y="200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70" name="Freeform 198"/>
              <p:cNvSpPr>
                <a:spLocks/>
              </p:cNvSpPr>
              <p:nvPr/>
            </p:nvSpPr>
            <p:spPr bwMode="auto">
              <a:xfrm>
                <a:off x="3824" y="200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71" name="Freeform 199"/>
              <p:cNvSpPr>
                <a:spLocks/>
              </p:cNvSpPr>
              <p:nvPr/>
            </p:nvSpPr>
            <p:spPr bwMode="auto">
              <a:xfrm>
                <a:off x="3856" y="2010"/>
                <a:ext cx="40" cy="26"/>
              </a:xfrm>
              <a:custGeom>
                <a:avLst/>
                <a:gdLst>
                  <a:gd name="T0" fmla="*/ 10 w 40"/>
                  <a:gd name="T1" fmla="*/ 0 h 26"/>
                  <a:gd name="T2" fmla="*/ 0 w 40"/>
                  <a:gd name="T3" fmla="*/ 18 h 26"/>
                  <a:gd name="T4" fmla="*/ 30 w 40"/>
                  <a:gd name="T5" fmla="*/ 26 h 26"/>
                  <a:gd name="T6" fmla="*/ 40 w 40"/>
                  <a:gd name="T7" fmla="*/ 8 h 26"/>
                  <a:gd name="T8" fmla="*/ 10 w 4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1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0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72" name="Freeform 200"/>
              <p:cNvSpPr>
                <a:spLocks/>
              </p:cNvSpPr>
              <p:nvPr/>
            </p:nvSpPr>
            <p:spPr bwMode="auto">
              <a:xfrm>
                <a:off x="3856" y="2010"/>
                <a:ext cx="40" cy="26"/>
              </a:xfrm>
              <a:custGeom>
                <a:avLst/>
                <a:gdLst>
                  <a:gd name="T0" fmla="*/ 10 w 40"/>
                  <a:gd name="T1" fmla="*/ 0 h 26"/>
                  <a:gd name="T2" fmla="*/ 0 w 40"/>
                  <a:gd name="T3" fmla="*/ 18 h 26"/>
                  <a:gd name="T4" fmla="*/ 30 w 40"/>
                  <a:gd name="T5" fmla="*/ 26 h 26"/>
                  <a:gd name="T6" fmla="*/ 40 w 40"/>
                  <a:gd name="T7" fmla="*/ 8 h 26"/>
                  <a:gd name="T8" fmla="*/ 10 w 4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1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0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73" name="Freeform 201"/>
              <p:cNvSpPr>
                <a:spLocks/>
              </p:cNvSpPr>
              <p:nvPr/>
            </p:nvSpPr>
            <p:spPr bwMode="auto">
              <a:xfrm>
                <a:off x="3886" y="201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74" name="Freeform 202"/>
              <p:cNvSpPr>
                <a:spLocks/>
              </p:cNvSpPr>
              <p:nvPr/>
            </p:nvSpPr>
            <p:spPr bwMode="auto">
              <a:xfrm>
                <a:off x="3886" y="201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75" name="Freeform 203"/>
              <p:cNvSpPr>
                <a:spLocks/>
              </p:cNvSpPr>
              <p:nvPr/>
            </p:nvSpPr>
            <p:spPr bwMode="auto">
              <a:xfrm>
                <a:off x="3918" y="202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76" name="Freeform 204"/>
              <p:cNvSpPr>
                <a:spLocks/>
              </p:cNvSpPr>
              <p:nvPr/>
            </p:nvSpPr>
            <p:spPr bwMode="auto">
              <a:xfrm>
                <a:off x="3918" y="202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0877" name="Group 205"/>
            <p:cNvGrpSpPr>
              <a:grpSpLocks/>
            </p:cNvGrpSpPr>
            <p:nvPr/>
          </p:nvGrpSpPr>
          <p:grpSpPr bwMode="auto">
            <a:xfrm>
              <a:off x="2438" y="1312"/>
              <a:ext cx="1744" cy="816"/>
              <a:chOff x="2438" y="1312"/>
              <a:chExt cx="1744" cy="816"/>
            </a:xfrm>
          </p:grpSpPr>
          <p:sp>
            <p:nvSpPr>
              <p:cNvPr id="540878" name="Freeform 206"/>
              <p:cNvSpPr>
                <a:spLocks/>
              </p:cNvSpPr>
              <p:nvPr/>
            </p:nvSpPr>
            <p:spPr bwMode="auto">
              <a:xfrm>
                <a:off x="3948" y="203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79" name="Freeform 207"/>
              <p:cNvSpPr>
                <a:spLocks/>
              </p:cNvSpPr>
              <p:nvPr/>
            </p:nvSpPr>
            <p:spPr bwMode="auto">
              <a:xfrm>
                <a:off x="3948" y="203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80" name="Freeform 208"/>
              <p:cNvSpPr>
                <a:spLocks/>
              </p:cNvSpPr>
              <p:nvPr/>
            </p:nvSpPr>
            <p:spPr bwMode="auto">
              <a:xfrm>
                <a:off x="3980" y="2044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81" name="Freeform 209"/>
              <p:cNvSpPr>
                <a:spLocks/>
              </p:cNvSpPr>
              <p:nvPr/>
            </p:nvSpPr>
            <p:spPr bwMode="auto">
              <a:xfrm>
                <a:off x="3980" y="2044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82" name="Freeform 210"/>
              <p:cNvSpPr>
                <a:spLocks/>
              </p:cNvSpPr>
              <p:nvPr/>
            </p:nvSpPr>
            <p:spPr bwMode="auto">
              <a:xfrm>
                <a:off x="4012" y="2052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83" name="Freeform 211"/>
              <p:cNvSpPr>
                <a:spLocks/>
              </p:cNvSpPr>
              <p:nvPr/>
            </p:nvSpPr>
            <p:spPr bwMode="auto">
              <a:xfrm>
                <a:off x="4012" y="2052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84" name="Freeform 212"/>
              <p:cNvSpPr>
                <a:spLocks/>
              </p:cNvSpPr>
              <p:nvPr/>
            </p:nvSpPr>
            <p:spPr bwMode="auto">
              <a:xfrm>
                <a:off x="4044" y="206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85" name="Freeform 213"/>
              <p:cNvSpPr>
                <a:spLocks/>
              </p:cNvSpPr>
              <p:nvPr/>
            </p:nvSpPr>
            <p:spPr bwMode="auto">
              <a:xfrm>
                <a:off x="4044" y="206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86" name="Freeform 214"/>
              <p:cNvSpPr>
                <a:spLocks/>
              </p:cNvSpPr>
              <p:nvPr/>
            </p:nvSpPr>
            <p:spPr bwMode="auto">
              <a:xfrm>
                <a:off x="4076" y="206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87" name="Freeform 215"/>
              <p:cNvSpPr>
                <a:spLocks/>
              </p:cNvSpPr>
              <p:nvPr/>
            </p:nvSpPr>
            <p:spPr bwMode="auto">
              <a:xfrm>
                <a:off x="4076" y="206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88" name="Freeform 216"/>
              <p:cNvSpPr>
                <a:spLocks/>
              </p:cNvSpPr>
              <p:nvPr/>
            </p:nvSpPr>
            <p:spPr bwMode="auto">
              <a:xfrm>
                <a:off x="4108" y="207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89" name="Freeform 217"/>
              <p:cNvSpPr>
                <a:spLocks/>
              </p:cNvSpPr>
              <p:nvPr/>
            </p:nvSpPr>
            <p:spPr bwMode="auto">
              <a:xfrm>
                <a:off x="4108" y="207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90" name="Freeform 218"/>
              <p:cNvSpPr>
                <a:spLocks/>
              </p:cNvSpPr>
              <p:nvPr/>
            </p:nvSpPr>
            <p:spPr bwMode="auto">
              <a:xfrm>
                <a:off x="4140" y="208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91" name="Freeform 219"/>
              <p:cNvSpPr>
                <a:spLocks/>
              </p:cNvSpPr>
              <p:nvPr/>
            </p:nvSpPr>
            <p:spPr bwMode="auto">
              <a:xfrm>
                <a:off x="4140" y="208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92" name="Freeform 220"/>
              <p:cNvSpPr>
                <a:spLocks/>
              </p:cNvSpPr>
              <p:nvPr/>
            </p:nvSpPr>
            <p:spPr bwMode="auto">
              <a:xfrm>
                <a:off x="2454" y="1658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4 h 22"/>
                  <a:gd name="T4" fmla="*/ 26 w 40"/>
                  <a:gd name="T5" fmla="*/ 22 h 22"/>
                  <a:gd name="T6" fmla="*/ 40 w 40"/>
                  <a:gd name="T7" fmla="*/ 8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93" name="Freeform 221"/>
              <p:cNvSpPr>
                <a:spLocks/>
              </p:cNvSpPr>
              <p:nvPr/>
            </p:nvSpPr>
            <p:spPr bwMode="auto">
              <a:xfrm>
                <a:off x="2454" y="1658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4 h 22"/>
                  <a:gd name="T4" fmla="*/ 26 w 40"/>
                  <a:gd name="T5" fmla="*/ 22 h 22"/>
                  <a:gd name="T6" fmla="*/ 40 w 40"/>
                  <a:gd name="T7" fmla="*/ 8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0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94" name="Freeform 222"/>
              <p:cNvSpPr>
                <a:spLocks/>
              </p:cNvSpPr>
              <p:nvPr/>
            </p:nvSpPr>
            <p:spPr bwMode="auto">
              <a:xfrm>
                <a:off x="2480" y="1666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95" name="Freeform 223"/>
              <p:cNvSpPr>
                <a:spLocks/>
              </p:cNvSpPr>
              <p:nvPr/>
            </p:nvSpPr>
            <p:spPr bwMode="auto">
              <a:xfrm>
                <a:off x="2480" y="1666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96" name="Freeform 224"/>
              <p:cNvSpPr>
                <a:spLocks/>
              </p:cNvSpPr>
              <p:nvPr/>
            </p:nvSpPr>
            <p:spPr bwMode="auto">
              <a:xfrm>
                <a:off x="2506" y="1672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4 h 22"/>
                  <a:gd name="T4" fmla="*/ 26 w 40"/>
                  <a:gd name="T5" fmla="*/ 22 h 22"/>
                  <a:gd name="T6" fmla="*/ 40 w 40"/>
                  <a:gd name="T7" fmla="*/ 8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97" name="Freeform 225"/>
              <p:cNvSpPr>
                <a:spLocks/>
              </p:cNvSpPr>
              <p:nvPr/>
            </p:nvSpPr>
            <p:spPr bwMode="auto">
              <a:xfrm>
                <a:off x="2506" y="1672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4 h 22"/>
                  <a:gd name="T4" fmla="*/ 26 w 40"/>
                  <a:gd name="T5" fmla="*/ 22 h 22"/>
                  <a:gd name="T6" fmla="*/ 40 w 40"/>
                  <a:gd name="T7" fmla="*/ 8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0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98" name="Freeform 226"/>
              <p:cNvSpPr>
                <a:spLocks/>
              </p:cNvSpPr>
              <p:nvPr/>
            </p:nvSpPr>
            <p:spPr bwMode="auto">
              <a:xfrm>
                <a:off x="2532" y="1680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899" name="Freeform 227"/>
              <p:cNvSpPr>
                <a:spLocks/>
              </p:cNvSpPr>
              <p:nvPr/>
            </p:nvSpPr>
            <p:spPr bwMode="auto">
              <a:xfrm>
                <a:off x="2532" y="1680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00" name="Freeform 228"/>
              <p:cNvSpPr>
                <a:spLocks/>
              </p:cNvSpPr>
              <p:nvPr/>
            </p:nvSpPr>
            <p:spPr bwMode="auto">
              <a:xfrm>
                <a:off x="2558" y="1686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01" name="Freeform 229"/>
              <p:cNvSpPr>
                <a:spLocks/>
              </p:cNvSpPr>
              <p:nvPr/>
            </p:nvSpPr>
            <p:spPr bwMode="auto">
              <a:xfrm>
                <a:off x="2558" y="1686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02" name="Freeform 230"/>
              <p:cNvSpPr>
                <a:spLocks/>
              </p:cNvSpPr>
              <p:nvPr/>
            </p:nvSpPr>
            <p:spPr bwMode="auto">
              <a:xfrm>
                <a:off x="2584" y="1692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03" name="Freeform 231"/>
              <p:cNvSpPr>
                <a:spLocks/>
              </p:cNvSpPr>
              <p:nvPr/>
            </p:nvSpPr>
            <p:spPr bwMode="auto">
              <a:xfrm>
                <a:off x="2584" y="1692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04" name="Freeform 232"/>
              <p:cNvSpPr>
                <a:spLocks/>
              </p:cNvSpPr>
              <p:nvPr/>
            </p:nvSpPr>
            <p:spPr bwMode="auto">
              <a:xfrm>
                <a:off x="2610" y="1698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4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05" name="Freeform 233"/>
              <p:cNvSpPr>
                <a:spLocks/>
              </p:cNvSpPr>
              <p:nvPr/>
            </p:nvSpPr>
            <p:spPr bwMode="auto">
              <a:xfrm>
                <a:off x="2610" y="1698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4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06" name="Freeform 234"/>
              <p:cNvSpPr>
                <a:spLocks/>
              </p:cNvSpPr>
              <p:nvPr/>
            </p:nvSpPr>
            <p:spPr bwMode="auto">
              <a:xfrm>
                <a:off x="2636" y="1702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6 h 20"/>
                  <a:gd name="T4" fmla="*/ 26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07" name="Freeform 235"/>
              <p:cNvSpPr>
                <a:spLocks/>
              </p:cNvSpPr>
              <p:nvPr/>
            </p:nvSpPr>
            <p:spPr bwMode="auto">
              <a:xfrm>
                <a:off x="2636" y="1702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6 h 20"/>
                  <a:gd name="T4" fmla="*/ 26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08" name="Freeform 236"/>
              <p:cNvSpPr>
                <a:spLocks/>
              </p:cNvSpPr>
              <p:nvPr/>
            </p:nvSpPr>
            <p:spPr bwMode="auto">
              <a:xfrm>
                <a:off x="2662" y="1708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4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09" name="Freeform 237"/>
              <p:cNvSpPr>
                <a:spLocks/>
              </p:cNvSpPr>
              <p:nvPr/>
            </p:nvSpPr>
            <p:spPr bwMode="auto">
              <a:xfrm>
                <a:off x="2662" y="1708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4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10" name="Freeform 238"/>
              <p:cNvSpPr>
                <a:spLocks/>
              </p:cNvSpPr>
              <p:nvPr/>
            </p:nvSpPr>
            <p:spPr bwMode="auto">
              <a:xfrm>
                <a:off x="2690" y="1712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11" name="Freeform 239"/>
              <p:cNvSpPr>
                <a:spLocks/>
              </p:cNvSpPr>
              <p:nvPr/>
            </p:nvSpPr>
            <p:spPr bwMode="auto">
              <a:xfrm>
                <a:off x="2690" y="1712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12" name="Freeform 240"/>
              <p:cNvSpPr>
                <a:spLocks/>
              </p:cNvSpPr>
              <p:nvPr/>
            </p:nvSpPr>
            <p:spPr bwMode="auto">
              <a:xfrm>
                <a:off x="2716" y="1716"/>
                <a:ext cx="40" cy="16"/>
              </a:xfrm>
              <a:custGeom>
                <a:avLst/>
                <a:gdLst>
                  <a:gd name="T0" fmla="*/ 14 w 40"/>
                  <a:gd name="T1" fmla="*/ 0 h 16"/>
                  <a:gd name="T2" fmla="*/ 0 w 40"/>
                  <a:gd name="T3" fmla="*/ 14 h 16"/>
                  <a:gd name="T4" fmla="*/ 28 w 40"/>
                  <a:gd name="T5" fmla="*/ 16 h 16"/>
                  <a:gd name="T6" fmla="*/ 40 w 40"/>
                  <a:gd name="T7" fmla="*/ 2 h 16"/>
                  <a:gd name="T8" fmla="*/ 14 w 4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BAF5"/>
              </a:solidFill>
              <a:ln w="0">
                <a:solidFill>
                  <a:srgbClr val="8A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13" name="Freeform 241"/>
              <p:cNvSpPr>
                <a:spLocks/>
              </p:cNvSpPr>
              <p:nvPr/>
            </p:nvSpPr>
            <p:spPr bwMode="auto">
              <a:xfrm>
                <a:off x="2716" y="1716"/>
                <a:ext cx="40" cy="16"/>
              </a:xfrm>
              <a:custGeom>
                <a:avLst/>
                <a:gdLst>
                  <a:gd name="T0" fmla="*/ 14 w 40"/>
                  <a:gd name="T1" fmla="*/ 0 h 16"/>
                  <a:gd name="T2" fmla="*/ 0 w 40"/>
                  <a:gd name="T3" fmla="*/ 14 h 16"/>
                  <a:gd name="T4" fmla="*/ 28 w 40"/>
                  <a:gd name="T5" fmla="*/ 16 h 16"/>
                  <a:gd name="T6" fmla="*/ 40 w 40"/>
                  <a:gd name="T7" fmla="*/ 2 h 16"/>
                  <a:gd name="T8" fmla="*/ 14 w 4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0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14" name="Freeform 242"/>
              <p:cNvSpPr>
                <a:spLocks/>
              </p:cNvSpPr>
              <p:nvPr/>
            </p:nvSpPr>
            <p:spPr bwMode="auto">
              <a:xfrm>
                <a:off x="2744" y="1718"/>
                <a:ext cx="40" cy="16"/>
              </a:xfrm>
              <a:custGeom>
                <a:avLst/>
                <a:gdLst>
                  <a:gd name="T0" fmla="*/ 12 w 40"/>
                  <a:gd name="T1" fmla="*/ 0 h 16"/>
                  <a:gd name="T2" fmla="*/ 0 w 40"/>
                  <a:gd name="T3" fmla="*/ 14 h 16"/>
                  <a:gd name="T4" fmla="*/ 26 w 40"/>
                  <a:gd name="T5" fmla="*/ 16 h 16"/>
                  <a:gd name="T6" fmla="*/ 40 w 40"/>
                  <a:gd name="T7" fmla="*/ 2 h 16"/>
                  <a:gd name="T8" fmla="*/ 12 w 4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2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0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2B8F5"/>
              </a:solidFill>
              <a:ln w="0">
                <a:solidFill>
                  <a:srgbClr val="82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15" name="Freeform 243"/>
              <p:cNvSpPr>
                <a:spLocks/>
              </p:cNvSpPr>
              <p:nvPr/>
            </p:nvSpPr>
            <p:spPr bwMode="auto">
              <a:xfrm>
                <a:off x="2744" y="1718"/>
                <a:ext cx="40" cy="16"/>
              </a:xfrm>
              <a:custGeom>
                <a:avLst/>
                <a:gdLst>
                  <a:gd name="T0" fmla="*/ 12 w 40"/>
                  <a:gd name="T1" fmla="*/ 0 h 16"/>
                  <a:gd name="T2" fmla="*/ 0 w 40"/>
                  <a:gd name="T3" fmla="*/ 14 h 16"/>
                  <a:gd name="T4" fmla="*/ 26 w 40"/>
                  <a:gd name="T5" fmla="*/ 16 h 16"/>
                  <a:gd name="T6" fmla="*/ 40 w 40"/>
                  <a:gd name="T7" fmla="*/ 2 h 16"/>
                  <a:gd name="T8" fmla="*/ 12 w 4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2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0" y="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16" name="Freeform 244"/>
              <p:cNvSpPr>
                <a:spLocks/>
              </p:cNvSpPr>
              <p:nvPr/>
            </p:nvSpPr>
            <p:spPr bwMode="auto">
              <a:xfrm>
                <a:off x="2770" y="1720"/>
                <a:ext cx="42" cy="14"/>
              </a:xfrm>
              <a:custGeom>
                <a:avLst/>
                <a:gdLst>
                  <a:gd name="T0" fmla="*/ 14 w 42"/>
                  <a:gd name="T1" fmla="*/ 0 h 14"/>
                  <a:gd name="T2" fmla="*/ 0 w 42"/>
                  <a:gd name="T3" fmla="*/ 14 h 14"/>
                  <a:gd name="T4" fmla="*/ 28 w 42"/>
                  <a:gd name="T5" fmla="*/ 14 h 14"/>
                  <a:gd name="T6" fmla="*/ 42 w 42"/>
                  <a:gd name="T7" fmla="*/ 0 h 14"/>
                  <a:gd name="T8" fmla="*/ 14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4" y="0"/>
                    </a:moveTo>
                    <a:lnTo>
                      <a:pt x="0" y="1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DB5F7"/>
              </a:solidFill>
              <a:ln w="0">
                <a:solidFill>
                  <a:srgbClr val="7D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17" name="Freeform 245"/>
              <p:cNvSpPr>
                <a:spLocks/>
              </p:cNvSpPr>
              <p:nvPr/>
            </p:nvSpPr>
            <p:spPr bwMode="auto">
              <a:xfrm>
                <a:off x="2770" y="1720"/>
                <a:ext cx="42" cy="14"/>
              </a:xfrm>
              <a:custGeom>
                <a:avLst/>
                <a:gdLst>
                  <a:gd name="T0" fmla="*/ 14 w 42"/>
                  <a:gd name="T1" fmla="*/ 0 h 14"/>
                  <a:gd name="T2" fmla="*/ 0 w 42"/>
                  <a:gd name="T3" fmla="*/ 14 h 14"/>
                  <a:gd name="T4" fmla="*/ 28 w 42"/>
                  <a:gd name="T5" fmla="*/ 14 h 14"/>
                  <a:gd name="T6" fmla="*/ 42 w 42"/>
                  <a:gd name="T7" fmla="*/ 0 h 14"/>
                  <a:gd name="T8" fmla="*/ 14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4" y="0"/>
                    </a:moveTo>
                    <a:lnTo>
                      <a:pt x="0" y="1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18" name="Freeform 246"/>
              <p:cNvSpPr>
                <a:spLocks/>
              </p:cNvSpPr>
              <p:nvPr/>
            </p:nvSpPr>
            <p:spPr bwMode="auto">
              <a:xfrm>
                <a:off x="2798" y="1718"/>
                <a:ext cx="40" cy="16"/>
              </a:xfrm>
              <a:custGeom>
                <a:avLst/>
                <a:gdLst>
                  <a:gd name="T0" fmla="*/ 14 w 40"/>
                  <a:gd name="T1" fmla="*/ 2 h 16"/>
                  <a:gd name="T2" fmla="*/ 0 w 40"/>
                  <a:gd name="T3" fmla="*/ 16 h 16"/>
                  <a:gd name="T4" fmla="*/ 26 w 40"/>
                  <a:gd name="T5" fmla="*/ 14 h 16"/>
                  <a:gd name="T6" fmla="*/ 40 w 40"/>
                  <a:gd name="T7" fmla="*/ 0 h 16"/>
                  <a:gd name="T8" fmla="*/ 14 w 4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2"/>
                    </a:moveTo>
                    <a:lnTo>
                      <a:pt x="0" y="16"/>
                    </a:lnTo>
                    <a:lnTo>
                      <a:pt x="26" y="14"/>
                    </a:lnTo>
                    <a:lnTo>
                      <a:pt x="40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75B2F7"/>
              </a:solidFill>
              <a:ln w="0">
                <a:solidFill>
                  <a:srgbClr val="75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19" name="Freeform 247"/>
              <p:cNvSpPr>
                <a:spLocks/>
              </p:cNvSpPr>
              <p:nvPr/>
            </p:nvSpPr>
            <p:spPr bwMode="auto">
              <a:xfrm>
                <a:off x="2798" y="1718"/>
                <a:ext cx="40" cy="16"/>
              </a:xfrm>
              <a:custGeom>
                <a:avLst/>
                <a:gdLst>
                  <a:gd name="T0" fmla="*/ 14 w 40"/>
                  <a:gd name="T1" fmla="*/ 2 h 16"/>
                  <a:gd name="T2" fmla="*/ 0 w 40"/>
                  <a:gd name="T3" fmla="*/ 16 h 16"/>
                  <a:gd name="T4" fmla="*/ 26 w 40"/>
                  <a:gd name="T5" fmla="*/ 14 h 16"/>
                  <a:gd name="T6" fmla="*/ 40 w 40"/>
                  <a:gd name="T7" fmla="*/ 0 h 16"/>
                  <a:gd name="T8" fmla="*/ 14 w 4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2"/>
                    </a:moveTo>
                    <a:lnTo>
                      <a:pt x="0" y="16"/>
                    </a:lnTo>
                    <a:lnTo>
                      <a:pt x="26" y="14"/>
                    </a:lnTo>
                    <a:lnTo>
                      <a:pt x="40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20" name="Freeform 248"/>
              <p:cNvSpPr>
                <a:spLocks/>
              </p:cNvSpPr>
              <p:nvPr/>
            </p:nvSpPr>
            <p:spPr bwMode="auto">
              <a:xfrm>
                <a:off x="2824" y="1716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8 w 42"/>
                  <a:gd name="T5" fmla="*/ 14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6BADF7"/>
              </a:solidFill>
              <a:ln w="0">
                <a:solidFill>
                  <a:srgbClr val="6B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21" name="Freeform 249"/>
              <p:cNvSpPr>
                <a:spLocks/>
              </p:cNvSpPr>
              <p:nvPr/>
            </p:nvSpPr>
            <p:spPr bwMode="auto">
              <a:xfrm>
                <a:off x="2824" y="1716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8 w 42"/>
                  <a:gd name="T5" fmla="*/ 14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22" name="Freeform 250"/>
              <p:cNvSpPr>
                <a:spLocks/>
              </p:cNvSpPr>
              <p:nvPr/>
            </p:nvSpPr>
            <p:spPr bwMode="auto">
              <a:xfrm>
                <a:off x="2852" y="1712"/>
                <a:ext cx="40" cy="18"/>
              </a:xfrm>
              <a:custGeom>
                <a:avLst/>
                <a:gdLst>
                  <a:gd name="T0" fmla="*/ 14 w 40"/>
                  <a:gd name="T1" fmla="*/ 4 h 18"/>
                  <a:gd name="T2" fmla="*/ 0 w 40"/>
                  <a:gd name="T3" fmla="*/ 18 h 18"/>
                  <a:gd name="T4" fmla="*/ 28 w 40"/>
                  <a:gd name="T5" fmla="*/ 16 h 18"/>
                  <a:gd name="T6" fmla="*/ 40 w 40"/>
                  <a:gd name="T7" fmla="*/ 0 h 18"/>
                  <a:gd name="T8" fmla="*/ 14 w 4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4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0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5CA6F5"/>
              </a:solidFill>
              <a:ln w="0">
                <a:solidFill>
                  <a:srgbClr val="5CA6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23" name="Freeform 251"/>
              <p:cNvSpPr>
                <a:spLocks/>
              </p:cNvSpPr>
              <p:nvPr/>
            </p:nvSpPr>
            <p:spPr bwMode="auto">
              <a:xfrm>
                <a:off x="2852" y="1712"/>
                <a:ext cx="40" cy="18"/>
              </a:xfrm>
              <a:custGeom>
                <a:avLst/>
                <a:gdLst>
                  <a:gd name="T0" fmla="*/ 14 w 40"/>
                  <a:gd name="T1" fmla="*/ 4 h 18"/>
                  <a:gd name="T2" fmla="*/ 0 w 40"/>
                  <a:gd name="T3" fmla="*/ 18 h 18"/>
                  <a:gd name="T4" fmla="*/ 28 w 40"/>
                  <a:gd name="T5" fmla="*/ 16 h 18"/>
                  <a:gd name="T6" fmla="*/ 40 w 40"/>
                  <a:gd name="T7" fmla="*/ 0 h 18"/>
                  <a:gd name="T8" fmla="*/ 14 w 4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4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0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24" name="Freeform 252"/>
              <p:cNvSpPr>
                <a:spLocks/>
              </p:cNvSpPr>
              <p:nvPr/>
            </p:nvSpPr>
            <p:spPr bwMode="auto">
              <a:xfrm>
                <a:off x="2880" y="1708"/>
                <a:ext cx="40" cy="20"/>
              </a:xfrm>
              <a:custGeom>
                <a:avLst/>
                <a:gdLst>
                  <a:gd name="T0" fmla="*/ 12 w 40"/>
                  <a:gd name="T1" fmla="*/ 4 h 20"/>
                  <a:gd name="T2" fmla="*/ 0 w 40"/>
                  <a:gd name="T3" fmla="*/ 20 h 20"/>
                  <a:gd name="T4" fmla="*/ 26 w 40"/>
                  <a:gd name="T5" fmla="*/ 14 h 20"/>
                  <a:gd name="T6" fmla="*/ 40 w 40"/>
                  <a:gd name="T7" fmla="*/ 0 h 20"/>
                  <a:gd name="T8" fmla="*/ 12 w 40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2" y="4"/>
                    </a:moveTo>
                    <a:lnTo>
                      <a:pt x="0" y="20"/>
                    </a:lnTo>
                    <a:lnTo>
                      <a:pt x="26" y="14"/>
                    </a:lnTo>
                    <a:lnTo>
                      <a:pt x="40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529EF5"/>
              </a:solidFill>
              <a:ln w="0">
                <a:solidFill>
                  <a:srgbClr val="529E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25" name="Freeform 253"/>
              <p:cNvSpPr>
                <a:spLocks/>
              </p:cNvSpPr>
              <p:nvPr/>
            </p:nvSpPr>
            <p:spPr bwMode="auto">
              <a:xfrm>
                <a:off x="2880" y="1708"/>
                <a:ext cx="40" cy="20"/>
              </a:xfrm>
              <a:custGeom>
                <a:avLst/>
                <a:gdLst>
                  <a:gd name="T0" fmla="*/ 12 w 40"/>
                  <a:gd name="T1" fmla="*/ 4 h 20"/>
                  <a:gd name="T2" fmla="*/ 0 w 40"/>
                  <a:gd name="T3" fmla="*/ 20 h 20"/>
                  <a:gd name="T4" fmla="*/ 26 w 40"/>
                  <a:gd name="T5" fmla="*/ 14 h 20"/>
                  <a:gd name="T6" fmla="*/ 40 w 40"/>
                  <a:gd name="T7" fmla="*/ 0 h 20"/>
                  <a:gd name="T8" fmla="*/ 12 w 40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2" y="4"/>
                    </a:moveTo>
                    <a:lnTo>
                      <a:pt x="0" y="20"/>
                    </a:lnTo>
                    <a:lnTo>
                      <a:pt x="26" y="14"/>
                    </a:lnTo>
                    <a:lnTo>
                      <a:pt x="40" y="0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26" name="Freeform 254"/>
              <p:cNvSpPr>
                <a:spLocks/>
              </p:cNvSpPr>
              <p:nvPr/>
            </p:nvSpPr>
            <p:spPr bwMode="auto">
              <a:xfrm>
                <a:off x="2906" y="1702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30 w 42"/>
                  <a:gd name="T5" fmla="*/ 14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2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4296F2"/>
              </a:solidFill>
              <a:ln w="0">
                <a:solidFill>
                  <a:srgbClr val="42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27" name="Freeform 255"/>
              <p:cNvSpPr>
                <a:spLocks/>
              </p:cNvSpPr>
              <p:nvPr/>
            </p:nvSpPr>
            <p:spPr bwMode="auto">
              <a:xfrm>
                <a:off x="2906" y="1702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30 w 42"/>
                  <a:gd name="T5" fmla="*/ 14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2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28" name="Freeform 256"/>
              <p:cNvSpPr>
                <a:spLocks/>
              </p:cNvSpPr>
              <p:nvPr/>
            </p:nvSpPr>
            <p:spPr bwMode="auto">
              <a:xfrm>
                <a:off x="2936" y="1692"/>
                <a:ext cx="40" cy="24"/>
              </a:xfrm>
              <a:custGeom>
                <a:avLst/>
                <a:gdLst>
                  <a:gd name="T0" fmla="*/ 12 w 40"/>
                  <a:gd name="T1" fmla="*/ 10 h 24"/>
                  <a:gd name="T2" fmla="*/ 0 w 40"/>
                  <a:gd name="T3" fmla="*/ 24 h 24"/>
                  <a:gd name="T4" fmla="*/ 26 w 40"/>
                  <a:gd name="T5" fmla="*/ 14 h 24"/>
                  <a:gd name="T6" fmla="*/ 40 w 40"/>
                  <a:gd name="T7" fmla="*/ 0 h 24"/>
                  <a:gd name="T8" fmla="*/ 12 w 40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12" y="10"/>
                    </a:moveTo>
                    <a:lnTo>
                      <a:pt x="0" y="24"/>
                    </a:lnTo>
                    <a:lnTo>
                      <a:pt x="26" y="14"/>
                    </a:lnTo>
                    <a:lnTo>
                      <a:pt x="40" y="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308CED"/>
              </a:solidFill>
              <a:ln w="0">
                <a:solidFill>
                  <a:srgbClr val="308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29" name="Freeform 257"/>
              <p:cNvSpPr>
                <a:spLocks/>
              </p:cNvSpPr>
              <p:nvPr/>
            </p:nvSpPr>
            <p:spPr bwMode="auto">
              <a:xfrm>
                <a:off x="2936" y="1692"/>
                <a:ext cx="40" cy="24"/>
              </a:xfrm>
              <a:custGeom>
                <a:avLst/>
                <a:gdLst>
                  <a:gd name="T0" fmla="*/ 12 w 40"/>
                  <a:gd name="T1" fmla="*/ 10 h 24"/>
                  <a:gd name="T2" fmla="*/ 0 w 40"/>
                  <a:gd name="T3" fmla="*/ 24 h 24"/>
                  <a:gd name="T4" fmla="*/ 26 w 40"/>
                  <a:gd name="T5" fmla="*/ 14 h 24"/>
                  <a:gd name="T6" fmla="*/ 40 w 40"/>
                  <a:gd name="T7" fmla="*/ 0 h 24"/>
                  <a:gd name="T8" fmla="*/ 12 w 40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12" y="10"/>
                    </a:moveTo>
                    <a:lnTo>
                      <a:pt x="0" y="24"/>
                    </a:lnTo>
                    <a:lnTo>
                      <a:pt x="26" y="14"/>
                    </a:lnTo>
                    <a:lnTo>
                      <a:pt x="40" y="0"/>
                    </a:lnTo>
                    <a:lnTo>
                      <a:pt x="12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30" name="Freeform 258"/>
              <p:cNvSpPr>
                <a:spLocks/>
              </p:cNvSpPr>
              <p:nvPr/>
            </p:nvSpPr>
            <p:spPr bwMode="auto">
              <a:xfrm>
                <a:off x="2962" y="1682"/>
                <a:ext cx="44" cy="24"/>
              </a:xfrm>
              <a:custGeom>
                <a:avLst/>
                <a:gdLst>
                  <a:gd name="T0" fmla="*/ 14 w 44"/>
                  <a:gd name="T1" fmla="*/ 10 h 24"/>
                  <a:gd name="T2" fmla="*/ 0 w 44"/>
                  <a:gd name="T3" fmla="*/ 24 h 24"/>
                  <a:gd name="T4" fmla="*/ 30 w 44"/>
                  <a:gd name="T5" fmla="*/ 14 h 24"/>
                  <a:gd name="T6" fmla="*/ 44 w 44"/>
                  <a:gd name="T7" fmla="*/ 0 h 24"/>
                  <a:gd name="T8" fmla="*/ 14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10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2182E8"/>
              </a:solidFill>
              <a:ln w="0">
                <a:solidFill>
                  <a:srgbClr val="2182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31" name="Freeform 259"/>
              <p:cNvSpPr>
                <a:spLocks/>
              </p:cNvSpPr>
              <p:nvPr/>
            </p:nvSpPr>
            <p:spPr bwMode="auto">
              <a:xfrm>
                <a:off x="2962" y="1682"/>
                <a:ext cx="44" cy="24"/>
              </a:xfrm>
              <a:custGeom>
                <a:avLst/>
                <a:gdLst>
                  <a:gd name="T0" fmla="*/ 14 w 44"/>
                  <a:gd name="T1" fmla="*/ 10 h 24"/>
                  <a:gd name="T2" fmla="*/ 0 w 44"/>
                  <a:gd name="T3" fmla="*/ 24 h 24"/>
                  <a:gd name="T4" fmla="*/ 30 w 44"/>
                  <a:gd name="T5" fmla="*/ 14 h 24"/>
                  <a:gd name="T6" fmla="*/ 44 w 44"/>
                  <a:gd name="T7" fmla="*/ 0 h 24"/>
                  <a:gd name="T8" fmla="*/ 14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10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32" name="Freeform 260"/>
              <p:cNvSpPr>
                <a:spLocks/>
              </p:cNvSpPr>
              <p:nvPr/>
            </p:nvSpPr>
            <p:spPr bwMode="auto">
              <a:xfrm>
                <a:off x="2992" y="1670"/>
                <a:ext cx="42" cy="26"/>
              </a:xfrm>
              <a:custGeom>
                <a:avLst/>
                <a:gdLst>
                  <a:gd name="T0" fmla="*/ 14 w 42"/>
                  <a:gd name="T1" fmla="*/ 12 h 26"/>
                  <a:gd name="T2" fmla="*/ 0 w 42"/>
                  <a:gd name="T3" fmla="*/ 26 h 26"/>
                  <a:gd name="T4" fmla="*/ 28 w 42"/>
                  <a:gd name="T5" fmla="*/ 14 h 26"/>
                  <a:gd name="T6" fmla="*/ 42 w 42"/>
                  <a:gd name="T7" fmla="*/ 0 h 26"/>
                  <a:gd name="T8" fmla="*/ 14 w 42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4" y="12"/>
                    </a:moveTo>
                    <a:lnTo>
                      <a:pt x="0" y="2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A73E0"/>
              </a:solidFill>
              <a:ln w="0">
                <a:solidFill>
                  <a:srgbClr val="0A73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33" name="Freeform 261"/>
              <p:cNvSpPr>
                <a:spLocks/>
              </p:cNvSpPr>
              <p:nvPr/>
            </p:nvSpPr>
            <p:spPr bwMode="auto">
              <a:xfrm>
                <a:off x="2992" y="1670"/>
                <a:ext cx="42" cy="26"/>
              </a:xfrm>
              <a:custGeom>
                <a:avLst/>
                <a:gdLst>
                  <a:gd name="T0" fmla="*/ 14 w 42"/>
                  <a:gd name="T1" fmla="*/ 12 h 26"/>
                  <a:gd name="T2" fmla="*/ 0 w 42"/>
                  <a:gd name="T3" fmla="*/ 26 h 26"/>
                  <a:gd name="T4" fmla="*/ 28 w 42"/>
                  <a:gd name="T5" fmla="*/ 14 h 26"/>
                  <a:gd name="T6" fmla="*/ 42 w 42"/>
                  <a:gd name="T7" fmla="*/ 0 h 26"/>
                  <a:gd name="T8" fmla="*/ 14 w 42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4" y="12"/>
                    </a:moveTo>
                    <a:lnTo>
                      <a:pt x="0" y="2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34" name="Freeform 262"/>
              <p:cNvSpPr>
                <a:spLocks/>
              </p:cNvSpPr>
              <p:nvPr/>
            </p:nvSpPr>
            <p:spPr bwMode="auto">
              <a:xfrm>
                <a:off x="3020" y="1654"/>
                <a:ext cx="42" cy="30"/>
              </a:xfrm>
              <a:custGeom>
                <a:avLst/>
                <a:gdLst>
                  <a:gd name="T0" fmla="*/ 14 w 42"/>
                  <a:gd name="T1" fmla="*/ 16 h 30"/>
                  <a:gd name="T2" fmla="*/ 0 w 42"/>
                  <a:gd name="T3" fmla="*/ 30 h 30"/>
                  <a:gd name="T4" fmla="*/ 30 w 42"/>
                  <a:gd name="T5" fmla="*/ 14 h 30"/>
                  <a:gd name="T6" fmla="*/ 42 w 42"/>
                  <a:gd name="T7" fmla="*/ 0 h 30"/>
                  <a:gd name="T8" fmla="*/ 14 w 42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0">
                    <a:moveTo>
                      <a:pt x="14" y="16"/>
                    </a:moveTo>
                    <a:lnTo>
                      <a:pt x="0" y="30"/>
                    </a:lnTo>
                    <a:lnTo>
                      <a:pt x="30" y="14"/>
                    </a:lnTo>
                    <a:lnTo>
                      <a:pt x="42" y="0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61D4"/>
              </a:solidFill>
              <a:ln w="0">
                <a:solidFill>
                  <a:srgbClr val="0061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35" name="Freeform 263"/>
              <p:cNvSpPr>
                <a:spLocks/>
              </p:cNvSpPr>
              <p:nvPr/>
            </p:nvSpPr>
            <p:spPr bwMode="auto">
              <a:xfrm>
                <a:off x="3020" y="1654"/>
                <a:ext cx="42" cy="30"/>
              </a:xfrm>
              <a:custGeom>
                <a:avLst/>
                <a:gdLst>
                  <a:gd name="T0" fmla="*/ 14 w 42"/>
                  <a:gd name="T1" fmla="*/ 16 h 30"/>
                  <a:gd name="T2" fmla="*/ 0 w 42"/>
                  <a:gd name="T3" fmla="*/ 30 h 30"/>
                  <a:gd name="T4" fmla="*/ 30 w 42"/>
                  <a:gd name="T5" fmla="*/ 14 h 30"/>
                  <a:gd name="T6" fmla="*/ 42 w 42"/>
                  <a:gd name="T7" fmla="*/ 0 h 30"/>
                  <a:gd name="T8" fmla="*/ 14 w 42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0">
                    <a:moveTo>
                      <a:pt x="14" y="16"/>
                    </a:moveTo>
                    <a:lnTo>
                      <a:pt x="0" y="30"/>
                    </a:lnTo>
                    <a:lnTo>
                      <a:pt x="30" y="14"/>
                    </a:lnTo>
                    <a:lnTo>
                      <a:pt x="42" y="0"/>
                    </a:lnTo>
                    <a:lnTo>
                      <a:pt x="14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36" name="Freeform 264"/>
              <p:cNvSpPr>
                <a:spLocks/>
              </p:cNvSpPr>
              <p:nvPr/>
            </p:nvSpPr>
            <p:spPr bwMode="auto">
              <a:xfrm>
                <a:off x="3050" y="1636"/>
                <a:ext cx="42" cy="32"/>
              </a:xfrm>
              <a:custGeom>
                <a:avLst/>
                <a:gdLst>
                  <a:gd name="T0" fmla="*/ 12 w 42"/>
                  <a:gd name="T1" fmla="*/ 18 h 32"/>
                  <a:gd name="T2" fmla="*/ 0 w 42"/>
                  <a:gd name="T3" fmla="*/ 32 h 32"/>
                  <a:gd name="T4" fmla="*/ 28 w 42"/>
                  <a:gd name="T5" fmla="*/ 14 h 32"/>
                  <a:gd name="T6" fmla="*/ 42 w 42"/>
                  <a:gd name="T7" fmla="*/ 0 h 32"/>
                  <a:gd name="T8" fmla="*/ 12 w 42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12" y="18"/>
                    </a:moveTo>
                    <a:lnTo>
                      <a:pt x="0" y="32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4AC2"/>
              </a:solidFill>
              <a:ln w="0">
                <a:solidFill>
                  <a:srgbClr val="004AC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37" name="Freeform 265"/>
              <p:cNvSpPr>
                <a:spLocks/>
              </p:cNvSpPr>
              <p:nvPr/>
            </p:nvSpPr>
            <p:spPr bwMode="auto">
              <a:xfrm>
                <a:off x="3050" y="1636"/>
                <a:ext cx="42" cy="32"/>
              </a:xfrm>
              <a:custGeom>
                <a:avLst/>
                <a:gdLst>
                  <a:gd name="T0" fmla="*/ 12 w 42"/>
                  <a:gd name="T1" fmla="*/ 18 h 32"/>
                  <a:gd name="T2" fmla="*/ 0 w 42"/>
                  <a:gd name="T3" fmla="*/ 32 h 32"/>
                  <a:gd name="T4" fmla="*/ 28 w 42"/>
                  <a:gd name="T5" fmla="*/ 14 h 32"/>
                  <a:gd name="T6" fmla="*/ 42 w 42"/>
                  <a:gd name="T7" fmla="*/ 0 h 32"/>
                  <a:gd name="T8" fmla="*/ 12 w 42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12" y="18"/>
                    </a:moveTo>
                    <a:lnTo>
                      <a:pt x="0" y="32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2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38" name="Freeform 266"/>
              <p:cNvSpPr>
                <a:spLocks/>
              </p:cNvSpPr>
              <p:nvPr/>
            </p:nvSpPr>
            <p:spPr bwMode="auto">
              <a:xfrm>
                <a:off x="3078" y="1614"/>
                <a:ext cx="44" cy="36"/>
              </a:xfrm>
              <a:custGeom>
                <a:avLst/>
                <a:gdLst>
                  <a:gd name="T0" fmla="*/ 14 w 44"/>
                  <a:gd name="T1" fmla="*/ 22 h 36"/>
                  <a:gd name="T2" fmla="*/ 0 w 44"/>
                  <a:gd name="T3" fmla="*/ 36 h 36"/>
                  <a:gd name="T4" fmla="*/ 30 w 44"/>
                  <a:gd name="T5" fmla="*/ 12 h 36"/>
                  <a:gd name="T6" fmla="*/ 44 w 44"/>
                  <a:gd name="T7" fmla="*/ 0 h 36"/>
                  <a:gd name="T8" fmla="*/ 14 w 44"/>
                  <a:gd name="T9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22"/>
                    </a:moveTo>
                    <a:lnTo>
                      <a:pt x="0" y="36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0029A6"/>
              </a:solidFill>
              <a:ln w="0">
                <a:solidFill>
                  <a:srgbClr val="0029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39" name="Freeform 267"/>
              <p:cNvSpPr>
                <a:spLocks/>
              </p:cNvSpPr>
              <p:nvPr/>
            </p:nvSpPr>
            <p:spPr bwMode="auto">
              <a:xfrm>
                <a:off x="3078" y="1614"/>
                <a:ext cx="44" cy="36"/>
              </a:xfrm>
              <a:custGeom>
                <a:avLst/>
                <a:gdLst>
                  <a:gd name="T0" fmla="*/ 14 w 44"/>
                  <a:gd name="T1" fmla="*/ 22 h 36"/>
                  <a:gd name="T2" fmla="*/ 0 w 44"/>
                  <a:gd name="T3" fmla="*/ 36 h 36"/>
                  <a:gd name="T4" fmla="*/ 30 w 44"/>
                  <a:gd name="T5" fmla="*/ 12 h 36"/>
                  <a:gd name="T6" fmla="*/ 44 w 44"/>
                  <a:gd name="T7" fmla="*/ 0 h 36"/>
                  <a:gd name="T8" fmla="*/ 14 w 44"/>
                  <a:gd name="T9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22"/>
                    </a:moveTo>
                    <a:lnTo>
                      <a:pt x="0" y="36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40" name="Freeform 268"/>
              <p:cNvSpPr>
                <a:spLocks/>
              </p:cNvSpPr>
              <p:nvPr/>
            </p:nvSpPr>
            <p:spPr bwMode="auto">
              <a:xfrm>
                <a:off x="3108" y="1584"/>
                <a:ext cx="44" cy="42"/>
              </a:xfrm>
              <a:custGeom>
                <a:avLst/>
                <a:gdLst>
                  <a:gd name="T0" fmla="*/ 14 w 44"/>
                  <a:gd name="T1" fmla="*/ 30 h 42"/>
                  <a:gd name="T2" fmla="*/ 0 w 44"/>
                  <a:gd name="T3" fmla="*/ 42 h 42"/>
                  <a:gd name="T4" fmla="*/ 30 w 44"/>
                  <a:gd name="T5" fmla="*/ 10 h 42"/>
                  <a:gd name="T6" fmla="*/ 44 w 44"/>
                  <a:gd name="T7" fmla="*/ 0 h 42"/>
                  <a:gd name="T8" fmla="*/ 14 w 44"/>
                  <a:gd name="T9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30"/>
                    </a:moveTo>
                    <a:lnTo>
                      <a:pt x="0" y="42"/>
                    </a:lnTo>
                    <a:lnTo>
                      <a:pt x="30" y="10"/>
                    </a:lnTo>
                    <a:lnTo>
                      <a:pt x="44" y="0"/>
                    </a:lnTo>
                    <a:lnTo>
                      <a:pt x="14" y="30"/>
                    </a:lnTo>
                    <a:close/>
                  </a:path>
                </a:pathLst>
              </a:custGeom>
              <a:solidFill>
                <a:srgbClr val="8C0800"/>
              </a:solidFill>
              <a:ln w="0">
                <a:solidFill>
                  <a:srgbClr val="8C08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41" name="Freeform 269"/>
              <p:cNvSpPr>
                <a:spLocks/>
              </p:cNvSpPr>
              <p:nvPr/>
            </p:nvSpPr>
            <p:spPr bwMode="auto">
              <a:xfrm>
                <a:off x="3108" y="1584"/>
                <a:ext cx="44" cy="42"/>
              </a:xfrm>
              <a:custGeom>
                <a:avLst/>
                <a:gdLst>
                  <a:gd name="T0" fmla="*/ 14 w 44"/>
                  <a:gd name="T1" fmla="*/ 30 h 42"/>
                  <a:gd name="T2" fmla="*/ 0 w 44"/>
                  <a:gd name="T3" fmla="*/ 42 h 42"/>
                  <a:gd name="T4" fmla="*/ 30 w 44"/>
                  <a:gd name="T5" fmla="*/ 10 h 42"/>
                  <a:gd name="T6" fmla="*/ 44 w 44"/>
                  <a:gd name="T7" fmla="*/ 0 h 42"/>
                  <a:gd name="T8" fmla="*/ 14 w 44"/>
                  <a:gd name="T9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30"/>
                    </a:moveTo>
                    <a:lnTo>
                      <a:pt x="0" y="42"/>
                    </a:lnTo>
                    <a:lnTo>
                      <a:pt x="30" y="10"/>
                    </a:lnTo>
                    <a:lnTo>
                      <a:pt x="44" y="0"/>
                    </a:lnTo>
                    <a:lnTo>
                      <a:pt x="14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42" name="Freeform 270"/>
              <p:cNvSpPr>
                <a:spLocks/>
              </p:cNvSpPr>
              <p:nvPr/>
            </p:nvSpPr>
            <p:spPr bwMode="auto">
              <a:xfrm>
                <a:off x="3138" y="1538"/>
                <a:ext cx="44" cy="56"/>
              </a:xfrm>
              <a:custGeom>
                <a:avLst/>
                <a:gdLst>
                  <a:gd name="T0" fmla="*/ 14 w 44"/>
                  <a:gd name="T1" fmla="*/ 46 h 56"/>
                  <a:gd name="T2" fmla="*/ 0 w 44"/>
                  <a:gd name="T3" fmla="*/ 56 h 56"/>
                  <a:gd name="T4" fmla="*/ 32 w 44"/>
                  <a:gd name="T5" fmla="*/ 8 h 56"/>
                  <a:gd name="T6" fmla="*/ 44 w 44"/>
                  <a:gd name="T7" fmla="*/ 0 h 56"/>
                  <a:gd name="T8" fmla="*/ 14 w 44"/>
                  <a:gd name="T9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6">
                    <a:moveTo>
                      <a:pt x="14" y="46"/>
                    </a:moveTo>
                    <a:lnTo>
                      <a:pt x="0" y="56"/>
                    </a:lnTo>
                    <a:lnTo>
                      <a:pt x="32" y="8"/>
                    </a:lnTo>
                    <a:lnTo>
                      <a:pt x="44" y="0"/>
                    </a:lnTo>
                    <a:lnTo>
                      <a:pt x="14" y="46"/>
                    </a:lnTo>
                    <a:close/>
                  </a:path>
                </a:pathLst>
              </a:custGeom>
              <a:solidFill>
                <a:srgbClr val="C74A00"/>
              </a:solidFill>
              <a:ln w="0">
                <a:solidFill>
                  <a:srgbClr val="C74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43" name="Freeform 271"/>
              <p:cNvSpPr>
                <a:spLocks/>
              </p:cNvSpPr>
              <p:nvPr/>
            </p:nvSpPr>
            <p:spPr bwMode="auto">
              <a:xfrm>
                <a:off x="3138" y="1538"/>
                <a:ext cx="44" cy="56"/>
              </a:xfrm>
              <a:custGeom>
                <a:avLst/>
                <a:gdLst>
                  <a:gd name="T0" fmla="*/ 14 w 44"/>
                  <a:gd name="T1" fmla="*/ 46 h 56"/>
                  <a:gd name="T2" fmla="*/ 0 w 44"/>
                  <a:gd name="T3" fmla="*/ 56 h 56"/>
                  <a:gd name="T4" fmla="*/ 32 w 44"/>
                  <a:gd name="T5" fmla="*/ 8 h 56"/>
                  <a:gd name="T6" fmla="*/ 44 w 44"/>
                  <a:gd name="T7" fmla="*/ 0 h 56"/>
                  <a:gd name="T8" fmla="*/ 14 w 44"/>
                  <a:gd name="T9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6">
                    <a:moveTo>
                      <a:pt x="14" y="46"/>
                    </a:moveTo>
                    <a:lnTo>
                      <a:pt x="0" y="56"/>
                    </a:lnTo>
                    <a:lnTo>
                      <a:pt x="32" y="8"/>
                    </a:lnTo>
                    <a:lnTo>
                      <a:pt x="44" y="0"/>
                    </a:lnTo>
                    <a:lnTo>
                      <a:pt x="14" y="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44" name="Freeform 272"/>
              <p:cNvSpPr>
                <a:spLocks/>
              </p:cNvSpPr>
              <p:nvPr/>
            </p:nvSpPr>
            <p:spPr bwMode="auto">
              <a:xfrm>
                <a:off x="3170" y="1430"/>
                <a:ext cx="46" cy="116"/>
              </a:xfrm>
              <a:custGeom>
                <a:avLst/>
                <a:gdLst>
                  <a:gd name="T0" fmla="*/ 12 w 46"/>
                  <a:gd name="T1" fmla="*/ 108 h 116"/>
                  <a:gd name="T2" fmla="*/ 0 w 46"/>
                  <a:gd name="T3" fmla="*/ 116 h 116"/>
                  <a:gd name="T4" fmla="*/ 34 w 46"/>
                  <a:gd name="T5" fmla="*/ 0 h 116"/>
                  <a:gd name="T6" fmla="*/ 46 w 46"/>
                  <a:gd name="T7" fmla="*/ 24 h 116"/>
                  <a:gd name="T8" fmla="*/ 12 w 46"/>
                  <a:gd name="T9" fmla="*/ 10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16">
                    <a:moveTo>
                      <a:pt x="12" y="108"/>
                    </a:moveTo>
                    <a:lnTo>
                      <a:pt x="0" y="116"/>
                    </a:lnTo>
                    <a:lnTo>
                      <a:pt x="34" y="0"/>
                    </a:lnTo>
                    <a:lnTo>
                      <a:pt x="46" y="24"/>
                    </a:lnTo>
                    <a:lnTo>
                      <a:pt x="12" y="108"/>
                    </a:lnTo>
                    <a:close/>
                  </a:path>
                </a:pathLst>
              </a:custGeom>
              <a:solidFill>
                <a:srgbClr val="DB7A54"/>
              </a:solidFill>
              <a:ln w="0">
                <a:solidFill>
                  <a:srgbClr val="DB7A5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45" name="Freeform 273"/>
              <p:cNvSpPr>
                <a:spLocks/>
              </p:cNvSpPr>
              <p:nvPr/>
            </p:nvSpPr>
            <p:spPr bwMode="auto">
              <a:xfrm>
                <a:off x="3170" y="1430"/>
                <a:ext cx="46" cy="116"/>
              </a:xfrm>
              <a:custGeom>
                <a:avLst/>
                <a:gdLst>
                  <a:gd name="T0" fmla="*/ 12 w 46"/>
                  <a:gd name="T1" fmla="*/ 108 h 116"/>
                  <a:gd name="T2" fmla="*/ 0 w 46"/>
                  <a:gd name="T3" fmla="*/ 116 h 116"/>
                  <a:gd name="T4" fmla="*/ 34 w 46"/>
                  <a:gd name="T5" fmla="*/ 0 h 116"/>
                  <a:gd name="T6" fmla="*/ 46 w 46"/>
                  <a:gd name="T7" fmla="*/ 24 h 116"/>
                  <a:gd name="T8" fmla="*/ 12 w 46"/>
                  <a:gd name="T9" fmla="*/ 10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16">
                    <a:moveTo>
                      <a:pt x="12" y="108"/>
                    </a:moveTo>
                    <a:lnTo>
                      <a:pt x="0" y="116"/>
                    </a:lnTo>
                    <a:lnTo>
                      <a:pt x="34" y="0"/>
                    </a:lnTo>
                    <a:lnTo>
                      <a:pt x="46" y="24"/>
                    </a:lnTo>
                    <a:lnTo>
                      <a:pt x="12" y="10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46" name="Freeform 274"/>
              <p:cNvSpPr>
                <a:spLocks/>
              </p:cNvSpPr>
              <p:nvPr/>
            </p:nvSpPr>
            <p:spPr bwMode="auto">
              <a:xfrm>
                <a:off x="3204" y="1312"/>
                <a:ext cx="48" cy="142"/>
              </a:xfrm>
              <a:custGeom>
                <a:avLst/>
                <a:gdLst>
                  <a:gd name="T0" fmla="*/ 12 w 48"/>
                  <a:gd name="T1" fmla="*/ 142 h 142"/>
                  <a:gd name="T2" fmla="*/ 0 w 48"/>
                  <a:gd name="T3" fmla="*/ 118 h 142"/>
                  <a:gd name="T4" fmla="*/ 32 w 48"/>
                  <a:gd name="T5" fmla="*/ 78 h 142"/>
                  <a:gd name="T6" fmla="*/ 48 w 48"/>
                  <a:gd name="T7" fmla="*/ 0 h 142"/>
                  <a:gd name="T8" fmla="*/ 12 w 48"/>
                  <a:gd name="T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42">
                    <a:moveTo>
                      <a:pt x="12" y="142"/>
                    </a:moveTo>
                    <a:lnTo>
                      <a:pt x="0" y="118"/>
                    </a:lnTo>
                    <a:lnTo>
                      <a:pt x="32" y="78"/>
                    </a:lnTo>
                    <a:lnTo>
                      <a:pt x="48" y="0"/>
                    </a:lnTo>
                    <a:lnTo>
                      <a:pt x="12" y="142"/>
                    </a:lnTo>
                    <a:close/>
                  </a:path>
                </a:pathLst>
              </a:custGeom>
              <a:solidFill>
                <a:srgbClr val="000052"/>
              </a:solidFill>
              <a:ln w="0">
                <a:solidFill>
                  <a:srgbClr val="00005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47" name="Freeform 275"/>
              <p:cNvSpPr>
                <a:spLocks/>
              </p:cNvSpPr>
              <p:nvPr/>
            </p:nvSpPr>
            <p:spPr bwMode="auto">
              <a:xfrm>
                <a:off x="3204" y="1312"/>
                <a:ext cx="48" cy="142"/>
              </a:xfrm>
              <a:custGeom>
                <a:avLst/>
                <a:gdLst>
                  <a:gd name="T0" fmla="*/ 12 w 48"/>
                  <a:gd name="T1" fmla="*/ 142 h 142"/>
                  <a:gd name="T2" fmla="*/ 0 w 48"/>
                  <a:gd name="T3" fmla="*/ 118 h 142"/>
                  <a:gd name="T4" fmla="*/ 32 w 48"/>
                  <a:gd name="T5" fmla="*/ 78 h 142"/>
                  <a:gd name="T6" fmla="*/ 48 w 48"/>
                  <a:gd name="T7" fmla="*/ 0 h 142"/>
                  <a:gd name="T8" fmla="*/ 12 w 48"/>
                  <a:gd name="T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42">
                    <a:moveTo>
                      <a:pt x="12" y="142"/>
                    </a:moveTo>
                    <a:lnTo>
                      <a:pt x="0" y="118"/>
                    </a:lnTo>
                    <a:lnTo>
                      <a:pt x="32" y="78"/>
                    </a:lnTo>
                    <a:lnTo>
                      <a:pt x="48" y="0"/>
                    </a:lnTo>
                    <a:lnTo>
                      <a:pt x="12" y="14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48" name="Freeform 276"/>
              <p:cNvSpPr>
                <a:spLocks/>
              </p:cNvSpPr>
              <p:nvPr/>
            </p:nvSpPr>
            <p:spPr bwMode="auto">
              <a:xfrm>
                <a:off x="3236" y="1312"/>
                <a:ext cx="42" cy="206"/>
              </a:xfrm>
              <a:custGeom>
                <a:avLst/>
                <a:gdLst>
                  <a:gd name="T0" fmla="*/ 16 w 42"/>
                  <a:gd name="T1" fmla="*/ 0 h 206"/>
                  <a:gd name="T2" fmla="*/ 0 w 42"/>
                  <a:gd name="T3" fmla="*/ 78 h 206"/>
                  <a:gd name="T4" fmla="*/ 24 w 42"/>
                  <a:gd name="T5" fmla="*/ 206 h 206"/>
                  <a:gd name="T6" fmla="*/ 42 w 42"/>
                  <a:gd name="T7" fmla="*/ 114 h 206"/>
                  <a:gd name="T8" fmla="*/ 16 w 42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6">
                    <a:moveTo>
                      <a:pt x="16" y="0"/>
                    </a:moveTo>
                    <a:lnTo>
                      <a:pt x="0" y="78"/>
                    </a:lnTo>
                    <a:lnTo>
                      <a:pt x="24" y="206"/>
                    </a:lnTo>
                    <a:lnTo>
                      <a:pt x="42" y="1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F9699"/>
              </a:solidFill>
              <a:ln w="0">
                <a:solidFill>
                  <a:srgbClr val="CF96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49" name="Freeform 277"/>
              <p:cNvSpPr>
                <a:spLocks/>
              </p:cNvSpPr>
              <p:nvPr/>
            </p:nvSpPr>
            <p:spPr bwMode="auto">
              <a:xfrm>
                <a:off x="3236" y="1312"/>
                <a:ext cx="42" cy="206"/>
              </a:xfrm>
              <a:custGeom>
                <a:avLst/>
                <a:gdLst>
                  <a:gd name="T0" fmla="*/ 16 w 42"/>
                  <a:gd name="T1" fmla="*/ 0 h 206"/>
                  <a:gd name="T2" fmla="*/ 0 w 42"/>
                  <a:gd name="T3" fmla="*/ 78 h 206"/>
                  <a:gd name="T4" fmla="*/ 24 w 42"/>
                  <a:gd name="T5" fmla="*/ 206 h 206"/>
                  <a:gd name="T6" fmla="*/ 42 w 42"/>
                  <a:gd name="T7" fmla="*/ 114 h 206"/>
                  <a:gd name="T8" fmla="*/ 16 w 42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6">
                    <a:moveTo>
                      <a:pt x="16" y="0"/>
                    </a:moveTo>
                    <a:lnTo>
                      <a:pt x="0" y="78"/>
                    </a:lnTo>
                    <a:lnTo>
                      <a:pt x="24" y="206"/>
                    </a:lnTo>
                    <a:lnTo>
                      <a:pt x="42" y="1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50" name="Freeform 278"/>
              <p:cNvSpPr>
                <a:spLocks/>
              </p:cNvSpPr>
              <p:nvPr/>
            </p:nvSpPr>
            <p:spPr bwMode="auto">
              <a:xfrm>
                <a:off x="3260" y="1426"/>
                <a:ext cx="34" cy="300"/>
              </a:xfrm>
              <a:custGeom>
                <a:avLst/>
                <a:gdLst>
                  <a:gd name="T0" fmla="*/ 18 w 34"/>
                  <a:gd name="T1" fmla="*/ 0 h 300"/>
                  <a:gd name="T2" fmla="*/ 0 w 34"/>
                  <a:gd name="T3" fmla="*/ 92 h 300"/>
                  <a:gd name="T4" fmla="*/ 22 w 34"/>
                  <a:gd name="T5" fmla="*/ 288 h 300"/>
                  <a:gd name="T6" fmla="*/ 34 w 34"/>
                  <a:gd name="T7" fmla="*/ 300 h 300"/>
                  <a:gd name="T8" fmla="*/ 18 w 34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00">
                    <a:moveTo>
                      <a:pt x="18" y="0"/>
                    </a:moveTo>
                    <a:lnTo>
                      <a:pt x="0" y="92"/>
                    </a:lnTo>
                    <a:lnTo>
                      <a:pt x="22" y="288"/>
                    </a:lnTo>
                    <a:lnTo>
                      <a:pt x="34" y="30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C26B"/>
              </a:solidFill>
              <a:ln w="0">
                <a:solidFill>
                  <a:srgbClr val="FFC26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51" name="Freeform 279"/>
              <p:cNvSpPr>
                <a:spLocks/>
              </p:cNvSpPr>
              <p:nvPr/>
            </p:nvSpPr>
            <p:spPr bwMode="auto">
              <a:xfrm>
                <a:off x="3260" y="1426"/>
                <a:ext cx="34" cy="300"/>
              </a:xfrm>
              <a:custGeom>
                <a:avLst/>
                <a:gdLst>
                  <a:gd name="T0" fmla="*/ 18 w 34"/>
                  <a:gd name="T1" fmla="*/ 0 h 300"/>
                  <a:gd name="T2" fmla="*/ 0 w 34"/>
                  <a:gd name="T3" fmla="*/ 92 h 300"/>
                  <a:gd name="T4" fmla="*/ 22 w 34"/>
                  <a:gd name="T5" fmla="*/ 288 h 300"/>
                  <a:gd name="T6" fmla="*/ 34 w 34"/>
                  <a:gd name="T7" fmla="*/ 300 h 300"/>
                  <a:gd name="T8" fmla="*/ 18 w 34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00">
                    <a:moveTo>
                      <a:pt x="18" y="0"/>
                    </a:moveTo>
                    <a:lnTo>
                      <a:pt x="0" y="92"/>
                    </a:lnTo>
                    <a:lnTo>
                      <a:pt x="22" y="288"/>
                    </a:lnTo>
                    <a:lnTo>
                      <a:pt x="34" y="30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52" name="Freeform 280"/>
              <p:cNvSpPr>
                <a:spLocks/>
              </p:cNvSpPr>
              <p:nvPr/>
            </p:nvSpPr>
            <p:spPr bwMode="auto">
              <a:xfrm>
                <a:off x="3282" y="1714"/>
                <a:ext cx="28" cy="272"/>
              </a:xfrm>
              <a:custGeom>
                <a:avLst/>
                <a:gdLst>
                  <a:gd name="T0" fmla="*/ 12 w 28"/>
                  <a:gd name="T1" fmla="*/ 12 h 272"/>
                  <a:gd name="T2" fmla="*/ 0 w 28"/>
                  <a:gd name="T3" fmla="*/ 0 h 272"/>
                  <a:gd name="T4" fmla="*/ 20 w 28"/>
                  <a:gd name="T5" fmla="*/ 204 h 272"/>
                  <a:gd name="T6" fmla="*/ 28 w 28"/>
                  <a:gd name="T7" fmla="*/ 272 h 272"/>
                  <a:gd name="T8" fmla="*/ 12 w 28"/>
                  <a:gd name="T9" fmla="*/ 1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2">
                    <a:moveTo>
                      <a:pt x="12" y="12"/>
                    </a:moveTo>
                    <a:lnTo>
                      <a:pt x="0" y="0"/>
                    </a:lnTo>
                    <a:lnTo>
                      <a:pt x="20" y="204"/>
                    </a:lnTo>
                    <a:lnTo>
                      <a:pt x="28" y="27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3BA38"/>
              </a:solidFill>
              <a:ln w="0">
                <a:solidFill>
                  <a:srgbClr val="E3BA3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53" name="Freeform 281"/>
              <p:cNvSpPr>
                <a:spLocks/>
              </p:cNvSpPr>
              <p:nvPr/>
            </p:nvSpPr>
            <p:spPr bwMode="auto">
              <a:xfrm>
                <a:off x="3282" y="1714"/>
                <a:ext cx="28" cy="272"/>
              </a:xfrm>
              <a:custGeom>
                <a:avLst/>
                <a:gdLst>
                  <a:gd name="T0" fmla="*/ 12 w 28"/>
                  <a:gd name="T1" fmla="*/ 12 h 272"/>
                  <a:gd name="T2" fmla="*/ 0 w 28"/>
                  <a:gd name="T3" fmla="*/ 0 h 272"/>
                  <a:gd name="T4" fmla="*/ 20 w 28"/>
                  <a:gd name="T5" fmla="*/ 204 h 272"/>
                  <a:gd name="T6" fmla="*/ 28 w 28"/>
                  <a:gd name="T7" fmla="*/ 272 h 272"/>
                  <a:gd name="T8" fmla="*/ 12 w 28"/>
                  <a:gd name="T9" fmla="*/ 1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2">
                    <a:moveTo>
                      <a:pt x="12" y="12"/>
                    </a:moveTo>
                    <a:lnTo>
                      <a:pt x="0" y="0"/>
                    </a:lnTo>
                    <a:lnTo>
                      <a:pt x="20" y="204"/>
                    </a:lnTo>
                    <a:lnTo>
                      <a:pt x="28" y="272"/>
                    </a:lnTo>
                    <a:lnTo>
                      <a:pt x="12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54" name="Freeform 282"/>
              <p:cNvSpPr>
                <a:spLocks/>
              </p:cNvSpPr>
              <p:nvPr/>
            </p:nvSpPr>
            <p:spPr bwMode="auto">
              <a:xfrm>
                <a:off x="3302" y="1918"/>
                <a:ext cx="36" cy="92"/>
              </a:xfrm>
              <a:custGeom>
                <a:avLst/>
                <a:gdLst>
                  <a:gd name="T0" fmla="*/ 8 w 36"/>
                  <a:gd name="T1" fmla="*/ 68 h 92"/>
                  <a:gd name="T2" fmla="*/ 0 w 36"/>
                  <a:gd name="T3" fmla="*/ 0 h 92"/>
                  <a:gd name="T4" fmla="*/ 24 w 36"/>
                  <a:gd name="T5" fmla="*/ 92 h 92"/>
                  <a:gd name="T6" fmla="*/ 36 w 36"/>
                  <a:gd name="T7" fmla="*/ 60 h 92"/>
                  <a:gd name="T8" fmla="*/ 8 w 36"/>
                  <a:gd name="T9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2">
                    <a:moveTo>
                      <a:pt x="8" y="68"/>
                    </a:moveTo>
                    <a:lnTo>
                      <a:pt x="0" y="0"/>
                    </a:lnTo>
                    <a:lnTo>
                      <a:pt x="24" y="92"/>
                    </a:lnTo>
                    <a:lnTo>
                      <a:pt x="36" y="60"/>
                    </a:lnTo>
                    <a:lnTo>
                      <a:pt x="8" y="68"/>
                    </a:lnTo>
                    <a:close/>
                  </a:path>
                </a:pathLst>
              </a:custGeom>
              <a:solidFill>
                <a:srgbClr val="7582D1"/>
              </a:solidFill>
              <a:ln w="0">
                <a:solidFill>
                  <a:srgbClr val="7582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55" name="Freeform 283"/>
              <p:cNvSpPr>
                <a:spLocks/>
              </p:cNvSpPr>
              <p:nvPr/>
            </p:nvSpPr>
            <p:spPr bwMode="auto">
              <a:xfrm>
                <a:off x="3302" y="1918"/>
                <a:ext cx="36" cy="92"/>
              </a:xfrm>
              <a:custGeom>
                <a:avLst/>
                <a:gdLst>
                  <a:gd name="T0" fmla="*/ 8 w 36"/>
                  <a:gd name="T1" fmla="*/ 68 h 92"/>
                  <a:gd name="T2" fmla="*/ 0 w 36"/>
                  <a:gd name="T3" fmla="*/ 0 h 92"/>
                  <a:gd name="T4" fmla="*/ 24 w 36"/>
                  <a:gd name="T5" fmla="*/ 92 h 92"/>
                  <a:gd name="T6" fmla="*/ 36 w 36"/>
                  <a:gd name="T7" fmla="*/ 60 h 92"/>
                  <a:gd name="T8" fmla="*/ 8 w 36"/>
                  <a:gd name="T9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2">
                    <a:moveTo>
                      <a:pt x="8" y="68"/>
                    </a:moveTo>
                    <a:lnTo>
                      <a:pt x="0" y="0"/>
                    </a:lnTo>
                    <a:lnTo>
                      <a:pt x="24" y="92"/>
                    </a:lnTo>
                    <a:lnTo>
                      <a:pt x="36" y="60"/>
                    </a:lnTo>
                    <a:lnTo>
                      <a:pt x="8" y="6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56" name="Freeform 284"/>
              <p:cNvSpPr>
                <a:spLocks/>
              </p:cNvSpPr>
              <p:nvPr/>
            </p:nvSpPr>
            <p:spPr bwMode="auto">
              <a:xfrm>
                <a:off x="3326" y="1944"/>
                <a:ext cx="44" cy="66"/>
              </a:xfrm>
              <a:custGeom>
                <a:avLst/>
                <a:gdLst>
                  <a:gd name="T0" fmla="*/ 12 w 44"/>
                  <a:gd name="T1" fmla="*/ 34 h 66"/>
                  <a:gd name="T2" fmla="*/ 0 w 44"/>
                  <a:gd name="T3" fmla="*/ 66 h 66"/>
                  <a:gd name="T4" fmla="*/ 32 w 44"/>
                  <a:gd name="T5" fmla="*/ 20 h 66"/>
                  <a:gd name="T6" fmla="*/ 44 w 44"/>
                  <a:gd name="T7" fmla="*/ 0 h 66"/>
                  <a:gd name="T8" fmla="*/ 12 w 44"/>
                  <a:gd name="T9" fmla="*/ 3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6">
                    <a:moveTo>
                      <a:pt x="12" y="34"/>
                    </a:moveTo>
                    <a:lnTo>
                      <a:pt x="0" y="66"/>
                    </a:lnTo>
                    <a:lnTo>
                      <a:pt x="32" y="20"/>
                    </a:lnTo>
                    <a:lnTo>
                      <a:pt x="44" y="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000F9C"/>
              </a:solidFill>
              <a:ln w="0">
                <a:solidFill>
                  <a:srgbClr val="000F9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57" name="Freeform 285"/>
              <p:cNvSpPr>
                <a:spLocks/>
              </p:cNvSpPr>
              <p:nvPr/>
            </p:nvSpPr>
            <p:spPr bwMode="auto">
              <a:xfrm>
                <a:off x="3326" y="1944"/>
                <a:ext cx="44" cy="66"/>
              </a:xfrm>
              <a:custGeom>
                <a:avLst/>
                <a:gdLst>
                  <a:gd name="T0" fmla="*/ 12 w 44"/>
                  <a:gd name="T1" fmla="*/ 34 h 66"/>
                  <a:gd name="T2" fmla="*/ 0 w 44"/>
                  <a:gd name="T3" fmla="*/ 66 h 66"/>
                  <a:gd name="T4" fmla="*/ 32 w 44"/>
                  <a:gd name="T5" fmla="*/ 20 h 66"/>
                  <a:gd name="T6" fmla="*/ 44 w 44"/>
                  <a:gd name="T7" fmla="*/ 0 h 66"/>
                  <a:gd name="T8" fmla="*/ 12 w 44"/>
                  <a:gd name="T9" fmla="*/ 3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6">
                    <a:moveTo>
                      <a:pt x="12" y="34"/>
                    </a:moveTo>
                    <a:lnTo>
                      <a:pt x="0" y="66"/>
                    </a:lnTo>
                    <a:lnTo>
                      <a:pt x="32" y="20"/>
                    </a:lnTo>
                    <a:lnTo>
                      <a:pt x="44" y="0"/>
                    </a:lnTo>
                    <a:lnTo>
                      <a:pt x="12" y="3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58" name="Freeform 286"/>
              <p:cNvSpPr>
                <a:spLocks/>
              </p:cNvSpPr>
              <p:nvPr/>
            </p:nvSpPr>
            <p:spPr bwMode="auto">
              <a:xfrm>
                <a:off x="3358" y="1932"/>
                <a:ext cx="42" cy="32"/>
              </a:xfrm>
              <a:custGeom>
                <a:avLst/>
                <a:gdLst>
                  <a:gd name="T0" fmla="*/ 12 w 42"/>
                  <a:gd name="T1" fmla="*/ 12 h 32"/>
                  <a:gd name="T2" fmla="*/ 0 w 42"/>
                  <a:gd name="T3" fmla="*/ 32 h 32"/>
                  <a:gd name="T4" fmla="*/ 30 w 42"/>
                  <a:gd name="T5" fmla="*/ 18 h 32"/>
                  <a:gd name="T6" fmla="*/ 42 w 42"/>
                  <a:gd name="T7" fmla="*/ 0 h 32"/>
                  <a:gd name="T8" fmla="*/ 12 w 42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12" y="12"/>
                    </a:moveTo>
                    <a:lnTo>
                      <a:pt x="0" y="32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4087EB"/>
              </a:solidFill>
              <a:ln w="0">
                <a:solidFill>
                  <a:srgbClr val="4087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59" name="Freeform 287"/>
              <p:cNvSpPr>
                <a:spLocks/>
              </p:cNvSpPr>
              <p:nvPr/>
            </p:nvSpPr>
            <p:spPr bwMode="auto">
              <a:xfrm>
                <a:off x="3358" y="1932"/>
                <a:ext cx="42" cy="32"/>
              </a:xfrm>
              <a:custGeom>
                <a:avLst/>
                <a:gdLst>
                  <a:gd name="T0" fmla="*/ 12 w 42"/>
                  <a:gd name="T1" fmla="*/ 12 h 32"/>
                  <a:gd name="T2" fmla="*/ 0 w 42"/>
                  <a:gd name="T3" fmla="*/ 32 h 32"/>
                  <a:gd name="T4" fmla="*/ 30 w 42"/>
                  <a:gd name="T5" fmla="*/ 18 h 32"/>
                  <a:gd name="T6" fmla="*/ 42 w 42"/>
                  <a:gd name="T7" fmla="*/ 0 h 32"/>
                  <a:gd name="T8" fmla="*/ 12 w 42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12" y="12"/>
                    </a:moveTo>
                    <a:lnTo>
                      <a:pt x="0" y="32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12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60" name="Freeform 288"/>
              <p:cNvSpPr>
                <a:spLocks/>
              </p:cNvSpPr>
              <p:nvPr/>
            </p:nvSpPr>
            <p:spPr bwMode="auto">
              <a:xfrm>
                <a:off x="3388" y="1932"/>
                <a:ext cx="42" cy="18"/>
              </a:xfrm>
              <a:custGeom>
                <a:avLst/>
                <a:gdLst>
                  <a:gd name="T0" fmla="*/ 12 w 42"/>
                  <a:gd name="T1" fmla="*/ 0 h 18"/>
                  <a:gd name="T2" fmla="*/ 0 w 42"/>
                  <a:gd name="T3" fmla="*/ 18 h 18"/>
                  <a:gd name="T4" fmla="*/ 30 w 42"/>
                  <a:gd name="T5" fmla="*/ 16 h 18"/>
                  <a:gd name="T6" fmla="*/ 42 w 42"/>
                  <a:gd name="T7" fmla="*/ 0 h 18"/>
                  <a:gd name="T8" fmla="*/ 1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0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3A8F2"/>
              </a:solidFill>
              <a:ln w="0">
                <a:solidFill>
                  <a:srgbClr val="73A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61" name="Freeform 289"/>
              <p:cNvSpPr>
                <a:spLocks/>
              </p:cNvSpPr>
              <p:nvPr/>
            </p:nvSpPr>
            <p:spPr bwMode="auto">
              <a:xfrm>
                <a:off x="3388" y="1932"/>
                <a:ext cx="42" cy="18"/>
              </a:xfrm>
              <a:custGeom>
                <a:avLst/>
                <a:gdLst>
                  <a:gd name="T0" fmla="*/ 12 w 42"/>
                  <a:gd name="T1" fmla="*/ 0 h 18"/>
                  <a:gd name="T2" fmla="*/ 0 w 42"/>
                  <a:gd name="T3" fmla="*/ 18 h 18"/>
                  <a:gd name="T4" fmla="*/ 30 w 42"/>
                  <a:gd name="T5" fmla="*/ 16 h 18"/>
                  <a:gd name="T6" fmla="*/ 42 w 42"/>
                  <a:gd name="T7" fmla="*/ 0 h 18"/>
                  <a:gd name="T8" fmla="*/ 1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0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2" y="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62" name="Freeform 290"/>
              <p:cNvSpPr>
                <a:spLocks/>
              </p:cNvSpPr>
              <p:nvPr/>
            </p:nvSpPr>
            <p:spPr bwMode="auto">
              <a:xfrm>
                <a:off x="3418" y="1932"/>
                <a:ext cx="42" cy="18"/>
              </a:xfrm>
              <a:custGeom>
                <a:avLst/>
                <a:gdLst>
                  <a:gd name="T0" fmla="*/ 12 w 42"/>
                  <a:gd name="T1" fmla="*/ 0 h 18"/>
                  <a:gd name="T2" fmla="*/ 0 w 42"/>
                  <a:gd name="T3" fmla="*/ 16 h 18"/>
                  <a:gd name="T4" fmla="*/ 30 w 42"/>
                  <a:gd name="T5" fmla="*/ 18 h 18"/>
                  <a:gd name="T6" fmla="*/ 42 w 42"/>
                  <a:gd name="T7" fmla="*/ 0 h 18"/>
                  <a:gd name="T8" fmla="*/ 1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0"/>
                    </a:moveTo>
                    <a:lnTo>
                      <a:pt x="0" y="16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AB5F2"/>
              </a:solidFill>
              <a:ln w="0">
                <a:solidFill>
                  <a:srgbClr val="8AB5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63" name="Freeform 291"/>
              <p:cNvSpPr>
                <a:spLocks/>
              </p:cNvSpPr>
              <p:nvPr/>
            </p:nvSpPr>
            <p:spPr bwMode="auto">
              <a:xfrm>
                <a:off x="3418" y="1932"/>
                <a:ext cx="42" cy="18"/>
              </a:xfrm>
              <a:custGeom>
                <a:avLst/>
                <a:gdLst>
                  <a:gd name="T0" fmla="*/ 12 w 42"/>
                  <a:gd name="T1" fmla="*/ 0 h 18"/>
                  <a:gd name="T2" fmla="*/ 0 w 42"/>
                  <a:gd name="T3" fmla="*/ 16 h 18"/>
                  <a:gd name="T4" fmla="*/ 30 w 42"/>
                  <a:gd name="T5" fmla="*/ 18 h 18"/>
                  <a:gd name="T6" fmla="*/ 42 w 42"/>
                  <a:gd name="T7" fmla="*/ 0 h 18"/>
                  <a:gd name="T8" fmla="*/ 1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0"/>
                    </a:moveTo>
                    <a:lnTo>
                      <a:pt x="0" y="16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64" name="Freeform 292"/>
              <p:cNvSpPr>
                <a:spLocks/>
              </p:cNvSpPr>
              <p:nvPr/>
            </p:nvSpPr>
            <p:spPr bwMode="auto">
              <a:xfrm>
                <a:off x="3448" y="1932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8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4BDF2"/>
              </a:solidFill>
              <a:ln w="0">
                <a:solidFill>
                  <a:srgbClr val="94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65" name="Freeform 293"/>
              <p:cNvSpPr>
                <a:spLocks/>
              </p:cNvSpPr>
              <p:nvPr/>
            </p:nvSpPr>
            <p:spPr bwMode="auto">
              <a:xfrm>
                <a:off x="3448" y="1932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8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66" name="Freeform 294"/>
              <p:cNvSpPr>
                <a:spLocks/>
              </p:cNvSpPr>
              <p:nvPr/>
            </p:nvSpPr>
            <p:spPr bwMode="auto">
              <a:xfrm>
                <a:off x="3478" y="1938"/>
                <a:ext cx="42" cy="20"/>
              </a:xfrm>
              <a:custGeom>
                <a:avLst/>
                <a:gdLst>
                  <a:gd name="T0" fmla="*/ 12 w 42"/>
                  <a:gd name="T1" fmla="*/ 0 h 20"/>
                  <a:gd name="T2" fmla="*/ 0 w 42"/>
                  <a:gd name="T3" fmla="*/ 16 h 20"/>
                  <a:gd name="T4" fmla="*/ 30 w 42"/>
                  <a:gd name="T5" fmla="*/ 20 h 20"/>
                  <a:gd name="T6" fmla="*/ 42 w 42"/>
                  <a:gd name="T7" fmla="*/ 6 h 20"/>
                  <a:gd name="T8" fmla="*/ 1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67" name="Freeform 295"/>
              <p:cNvSpPr>
                <a:spLocks/>
              </p:cNvSpPr>
              <p:nvPr/>
            </p:nvSpPr>
            <p:spPr bwMode="auto">
              <a:xfrm>
                <a:off x="3478" y="1938"/>
                <a:ext cx="42" cy="20"/>
              </a:xfrm>
              <a:custGeom>
                <a:avLst/>
                <a:gdLst>
                  <a:gd name="T0" fmla="*/ 12 w 42"/>
                  <a:gd name="T1" fmla="*/ 0 h 20"/>
                  <a:gd name="T2" fmla="*/ 0 w 42"/>
                  <a:gd name="T3" fmla="*/ 16 h 20"/>
                  <a:gd name="T4" fmla="*/ 30 w 42"/>
                  <a:gd name="T5" fmla="*/ 20 h 20"/>
                  <a:gd name="T6" fmla="*/ 42 w 42"/>
                  <a:gd name="T7" fmla="*/ 6 h 20"/>
                  <a:gd name="T8" fmla="*/ 1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68" name="Freeform 296"/>
              <p:cNvSpPr>
                <a:spLocks/>
              </p:cNvSpPr>
              <p:nvPr/>
            </p:nvSpPr>
            <p:spPr bwMode="auto">
              <a:xfrm>
                <a:off x="3508" y="1944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4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4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69" name="Freeform 297"/>
              <p:cNvSpPr>
                <a:spLocks/>
              </p:cNvSpPr>
              <p:nvPr/>
            </p:nvSpPr>
            <p:spPr bwMode="auto">
              <a:xfrm>
                <a:off x="3508" y="1944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4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4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70" name="Freeform 298"/>
              <p:cNvSpPr>
                <a:spLocks/>
              </p:cNvSpPr>
              <p:nvPr/>
            </p:nvSpPr>
            <p:spPr bwMode="auto">
              <a:xfrm>
                <a:off x="3538" y="1950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71" name="Freeform 299"/>
              <p:cNvSpPr>
                <a:spLocks/>
              </p:cNvSpPr>
              <p:nvPr/>
            </p:nvSpPr>
            <p:spPr bwMode="auto">
              <a:xfrm>
                <a:off x="3538" y="1950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72" name="Freeform 300"/>
              <p:cNvSpPr>
                <a:spLocks/>
              </p:cNvSpPr>
              <p:nvPr/>
            </p:nvSpPr>
            <p:spPr bwMode="auto">
              <a:xfrm>
                <a:off x="3568" y="195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73" name="Freeform 301"/>
              <p:cNvSpPr>
                <a:spLocks/>
              </p:cNvSpPr>
              <p:nvPr/>
            </p:nvSpPr>
            <p:spPr bwMode="auto">
              <a:xfrm>
                <a:off x="3568" y="195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74" name="Freeform 302"/>
              <p:cNvSpPr>
                <a:spLocks/>
              </p:cNvSpPr>
              <p:nvPr/>
            </p:nvSpPr>
            <p:spPr bwMode="auto">
              <a:xfrm>
                <a:off x="3598" y="196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75" name="Freeform 303"/>
              <p:cNvSpPr>
                <a:spLocks/>
              </p:cNvSpPr>
              <p:nvPr/>
            </p:nvSpPr>
            <p:spPr bwMode="auto">
              <a:xfrm>
                <a:off x="3598" y="196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76" name="Freeform 304"/>
              <p:cNvSpPr>
                <a:spLocks/>
              </p:cNvSpPr>
              <p:nvPr/>
            </p:nvSpPr>
            <p:spPr bwMode="auto">
              <a:xfrm>
                <a:off x="3628" y="197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77" name="Freeform 305"/>
              <p:cNvSpPr>
                <a:spLocks/>
              </p:cNvSpPr>
              <p:nvPr/>
            </p:nvSpPr>
            <p:spPr bwMode="auto">
              <a:xfrm>
                <a:off x="3628" y="197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78" name="Freeform 306"/>
              <p:cNvSpPr>
                <a:spLocks/>
              </p:cNvSpPr>
              <p:nvPr/>
            </p:nvSpPr>
            <p:spPr bwMode="auto">
              <a:xfrm>
                <a:off x="3660" y="197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79" name="Freeform 307"/>
              <p:cNvSpPr>
                <a:spLocks/>
              </p:cNvSpPr>
              <p:nvPr/>
            </p:nvSpPr>
            <p:spPr bwMode="auto">
              <a:xfrm>
                <a:off x="3660" y="197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80" name="Freeform 308"/>
              <p:cNvSpPr>
                <a:spLocks/>
              </p:cNvSpPr>
              <p:nvPr/>
            </p:nvSpPr>
            <p:spPr bwMode="auto">
              <a:xfrm>
                <a:off x="3690" y="198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8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81" name="Freeform 309"/>
              <p:cNvSpPr>
                <a:spLocks/>
              </p:cNvSpPr>
              <p:nvPr/>
            </p:nvSpPr>
            <p:spPr bwMode="auto">
              <a:xfrm>
                <a:off x="3690" y="198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8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82" name="Freeform 310"/>
              <p:cNvSpPr>
                <a:spLocks/>
              </p:cNvSpPr>
              <p:nvPr/>
            </p:nvSpPr>
            <p:spPr bwMode="auto">
              <a:xfrm>
                <a:off x="3720" y="199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83" name="Freeform 311"/>
              <p:cNvSpPr>
                <a:spLocks/>
              </p:cNvSpPr>
              <p:nvPr/>
            </p:nvSpPr>
            <p:spPr bwMode="auto">
              <a:xfrm>
                <a:off x="3720" y="199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84" name="Freeform 312"/>
              <p:cNvSpPr>
                <a:spLocks/>
              </p:cNvSpPr>
              <p:nvPr/>
            </p:nvSpPr>
            <p:spPr bwMode="auto">
              <a:xfrm>
                <a:off x="3752" y="200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0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85" name="Freeform 313"/>
              <p:cNvSpPr>
                <a:spLocks/>
              </p:cNvSpPr>
              <p:nvPr/>
            </p:nvSpPr>
            <p:spPr bwMode="auto">
              <a:xfrm>
                <a:off x="3752" y="200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0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86" name="Freeform 314"/>
              <p:cNvSpPr>
                <a:spLocks/>
              </p:cNvSpPr>
              <p:nvPr/>
            </p:nvSpPr>
            <p:spPr bwMode="auto">
              <a:xfrm>
                <a:off x="3782" y="2010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87" name="Freeform 315"/>
              <p:cNvSpPr>
                <a:spLocks/>
              </p:cNvSpPr>
              <p:nvPr/>
            </p:nvSpPr>
            <p:spPr bwMode="auto">
              <a:xfrm>
                <a:off x="3782" y="2010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88" name="Freeform 316"/>
              <p:cNvSpPr>
                <a:spLocks/>
              </p:cNvSpPr>
              <p:nvPr/>
            </p:nvSpPr>
            <p:spPr bwMode="auto">
              <a:xfrm>
                <a:off x="3812" y="201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89" name="Freeform 317"/>
              <p:cNvSpPr>
                <a:spLocks/>
              </p:cNvSpPr>
              <p:nvPr/>
            </p:nvSpPr>
            <p:spPr bwMode="auto">
              <a:xfrm>
                <a:off x="3812" y="201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90" name="Freeform 318"/>
              <p:cNvSpPr>
                <a:spLocks/>
              </p:cNvSpPr>
              <p:nvPr/>
            </p:nvSpPr>
            <p:spPr bwMode="auto">
              <a:xfrm>
                <a:off x="3844" y="202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91" name="Freeform 319"/>
              <p:cNvSpPr>
                <a:spLocks/>
              </p:cNvSpPr>
              <p:nvPr/>
            </p:nvSpPr>
            <p:spPr bwMode="auto">
              <a:xfrm>
                <a:off x="3844" y="202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92" name="Freeform 320"/>
              <p:cNvSpPr>
                <a:spLocks/>
              </p:cNvSpPr>
              <p:nvPr/>
            </p:nvSpPr>
            <p:spPr bwMode="auto">
              <a:xfrm>
                <a:off x="3876" y="2036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93" name="Freeform 321"/>
              <p:cNvSpPr>
                <a:spLocks/>
              </p:cNvSpPr>
              <p:nvPr/>
            </p:nvSpPr>
            <p:spPr bwMode="auto">
              <a:xfrm>
                <a:off x="3876" y="2036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94" name="Freeform 322"/>
              <p:cNvSpPr>
                <a:spLocks/>
              </p:cNvSpPr>
              <p:nvPr/>
            </p:nvSpPr>
            <p:spPr bwMode="auto">
              <a:xfrm>
                <a:off x="3908" y="2044"/>
                <a:ext cx="40" cy="24"/>
              </a:xfrm>
              <a:custGeom>
                <a:avLst/>
                <a:gdLst>
                  <a:gd name="T0" fmla="*/ 10 w 40"/>
                  <a:gd name="T1" fmla="*/ 0 h 24"/>
                  <a:gd name="T2" fmla="*/ 0 w 40"/>
                  <a:gd name="T3" fmla="*/ 16 h 24"/>
                  <a:gd name="T4" fmla="*/ 30 w 40"/>
                  <a:gd name="T5" fmla="*/ 24 h 24"/>
                  <a:gd name="T6" fmla="*/ 40 w 40"/>
                  <a:gd name="T7" fmla="*/ 8 h 24"/>
                  <a:gd name="T8" fmla="*/ 1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0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95" name="Freeform 323"/>
              <p:cNvSpPr>
                <a:spLocks/>
              </p:cNvSpPr>
              <p:nvPr/>
            </p:nvSpPr>
            <p:spPr bwMode="auto">
              <a:xfrm>
                <a:off x="3908" y="2044"/>
                <a:ext cx="40" cy="24"/>
              </a:xfrm>
              <a:custGeom>
                <a:avLst/>
                <a:gdLst>
                  <a:gd name="T0" fmla="*/ 10 w 40"/>
                  <a:gd name="T1" fmla="*/ 0 h 24"/>
                  <a:gd name="T2" fmla="*/ 0 w 40"/>
                  <a:gd name="T3" fmla="*/ 16 h 24"/>
                  <a:gd name="T4" fmla="*/ 30 w 40"/>
                  <a:gd name="T5" fmla="*/ 24 h 24"/>
                  <a:gd name="T6" fmla="*/ 40 w 40"/>
                  <a:gd name="T7" fmla="*/ 8 h 24"/>
                  <a:gd name="T8" fmla="*/ 1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0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96" name="Freeform 324"/>
              <p:cNvSpPr>
                <a:spLocks/>
              </p:cNvSpPr>
              <p:nvPr/>
            </p:nvSpPr>
            <p:spPr bwMode="auto">
              <a:xfrm>
                <a:off x="3938" y="2052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97" name="Freeform 325"/>
              <p:cNvSpPr>
                <a:spLocks/>
              </p:cNvSpPr>
              <p:nvPr/>
            </p:nvSpPr>
            <p:spPr bwMode="auto">
              <a:xfrm>
                <a:off x="3938" y="2052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98" name="Freeform 326"/>
              <p:cNvSpPr>
                <a:spLocks/>
              </p:cNvSpPr>
              <p:nvPr/>
            </p:nvSpPr>
            <p:spPr bwMode="auto">
              <a:xfrm>
                <a:off x="3970" y="206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999" name="Freeform 327"/>
              <p:cNvSpPr>
                <a:spLocks/>
              </p:cNvSpPr>
              <p:nvPr/>
            </p:nvSpPr>
            <p:spPr bwMode="auto">
              <a:xfrm>
                <a:off x="3970" y="206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00" name="Freeform 328"/>
              <p:cNvSpPr>
                <a:spLocks/>
              </p:cNvSpPr>
              <p:nvPr/>
            </p:nvSpPr>
            <p:spPr bwMode="auto">
              <a:xfrm>
                <a:off x="4002" y="206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01" name="Freeform 329"/>
              <p:cNvSpPr>
                <a:spLocks/>
              </p:cNvSpPr>
              <p:nvPr/>
            </p:nvSpPr>
            <p:spPr bwMode="auto">
              <a:xfrm>
                <a:off x="4002" y="206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02" name="Freeform 330"/>
              <p:cNvSpPr>
                <a:spLocks/>
              </p:cNvSpPr>
              <p:nvPr/>
            </p:nvSpPr>
            <p:spPr bwMode="auto">
              <a:xfrm>
                <a:off x="4034" y="207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03" name="Freeform 331"/>
              <p:cNvSpPr>
                <a:spLocks/>
              </p:cNvSpPr>
              <p:nvPr/>
            </p:nvSpPr>
            <p:spPr bwMode="auto">
              <a:xfrm>
                <a:off x="4034" y="207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04" name="Freeform 332"/>
              <p:cNvSpPr>
                <a:spLocks/>
              </p:cNvSpPr>
              <p:nvPr/>
            </p:nvSpPr>
            <p:spPr bwMode="auto">
              <a:xfrm>
                <a:off x="4066" y="208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05" name="Freeform 333"/>
              <p:cNvSpPr>
                <a:spLocks/>
              </p:cNvSpPr>
              <p:nvPr/>
            </p:nvSpPr>
            <p:spPr bwMode="auto">
              <a:xfrm>
                <a:off x="4066" y="208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06" name="Freeform 334"/>
              <p:cNvSpPr>
                <a:spLocks/>
              </p:cNvSpPr>
              <p:nvPr/>
            </p:nvSpPr>
            <p:spPr bwMode="auto">
              <a:xfrm>
                <a:off x="4098" y="2094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07" name="Freeform 335"/>
              <p:cNvSpPr>
                <a:spLocks/>
              </p:cNvSpPr>
              <p:nvPr/>
            </p:nvSpPr>
            <p:spPr bwMode="auto">
              <a:xfrm>
                <a:off x="4098" y="2094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08" name="Freeform 336"/>
              <p:cNvSpPr>
                <a:spLocks/>
              </p:cNvSpPr>
              <p:nvPr/>
            </p:nvSpPr>
            <p:spPr bwMode="auto">
              <a:xfrm>
                <a:off x="4130" y="210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09" name="Freeform 337"/>
              <p:cNvSpPr>
                <a:spLocks/>
              </p:cNvSpPr>
              <p:nvPr/>
            </p:nvSpPr>
            <p:spPr bwMode="auto">
              <a:xfrm>
                <a:off x="4130" y="210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10" name="Freeform 338"/>
              <p:cNvSpPr>
                <a:spLocks/>
              </p:cNvSpPr>
              <p:nvPr/>
            </p:nvSpPr>
            <p:spPr bwMode="auto">
              <a:xfrm>
                <a:off x="2438" y="167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11" name="Freeform 339"/>
              <p:cNvSpPr>
                <a:spLocks/>
              </p:cNvSpPr>
              <p:nvPr/>
            </p:nvSpPr>
            <p:spPr bwMode="auto">
              <a:xfrm>
                <a:off x="2438" y="167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12" name="Freeform 340"/>
              <p:cNvSpPr>
                <a:spLocks/>
              </p:cNvSpPr>
              <p:nvPr/>
            </p:nvSpPr>
            <p:spPr bwMode="auto">
              <a:xfrm>
                <a:off x="2464" y="1680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13" name="Freeform 341"/>
              <p:cNvSpPr>
                <a:spLocks/>
              </p:cNvSpPr>
              <p:nvPr/>
            </p:nvSpPr>
            <p:spPr bwMode="auto">
              <a:xfrm>
                <a:off x="2464" y="1680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14" name="Freeform 342"/>
              <p:cNvSpPr>
                <a:spLocks/>
              </p:cNvSpPr>
              <p:nvPr/>
            </p:nvSpPr>
            <p:spPr bwMode="auto">
              <a:xfrm>
                <a:off x="2490" y="1686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15" name="Freeform 343"/>
              <p:cNvSpPr>
                <a:spLocks/>
              </p:cNvSpPr>
              <p:nvPr/>
            </p:nvSpPr>
            <p:spPr bwMode="auto">
              <a:xfrm>
                <a:off x="2490" y="1686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16" name="Freeform 344"/>
              <p:cNvSpPr>
                <a:spLocks/>
              </p:cNvSpPr>
              <p:nvPr/>
            </p:nvSpPr>
            <p:spPr bwMode="auto">
              <a:xfrm>
                <a:off x="2516" y="1694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17" name="Freeform 345"/>
              <p:cNvSpPr>
                <a:spLocks/>
              </p:cNvSpPr>
              <p:nvPr/>
            </p:nvSpPr>
            <p:spPr bwMode="auto">
              <a:xfrm>
                <a:off x="2516" y="1694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18" name="Freeform 346"/>
              <p:cNvSpPr>
                <a:spLocks/>
              </p:cNvSpPr>
              <p:nvPr/>
            </p:nvSpPr>
            <p:spPr bwMode="auto">
              <a:xfrm>
                <a:off x="2542" y="1700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19" name="Freeform 347"/>
              <p:cNvSpPr>
                <a:spLocks/>
              </p:cNvSpPr>
              <p:nvPr/>
            </p:nvSpPr>
            <p:spPr bwMode="auto">
              <a:xfrm>
                <a:off x="2542" y="1700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20" name="Freeform 348"/>
              <p:cNvSpPr>
                <a:spLocks/>
              </p:cNvSpPr>
              <p:nvPr/>
            </p:nvSpPr>
            <p:spPr bwMode="auto">
              <a:xfrm>
                <a:off x="2570" y="1706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21" name="Freeform 349"/>
              <p:cNvSpPr>
                <a:spLocks/>
              </p:cNvSpPr>
              <p:nvPr/>
            </p:nvSpPr>
            <p:spPr bwMode="auto">
              <a:xfrm>
                <a:off x="2570" y="1706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22" name="Freeform 350"/>
              <p:cNvSpPr>
                <a:spLocks/>
              </p:cNvSpPr>
              <p:nvPr/>
            </p:nvSpPr>
            <p:spPr bwMode="auto">
              <a:xfrm>
                <a:off x="2596" y="1712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23" name="Freeform 351"/>
              <p:cNvSpPr>
                <a:spLocks/>
              </p:cNvSpPr>
              <p:nvPr/>
            </p:nvSpPr>
            <p:spPr bwMode="auto">
              <a:xfrm>
                <a:off x="2596" y="1712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24" name="Freeform 352"/>
              <p:cNvSpPr>
                <a:spLocks/>
              </p:cNvSpPr>
              <p:nvPr/>
            </p:nvSpPr>
            <p:spPr bwMode="auto">
              <a:xfrm>
                <a:off x="2622" y="1718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25" name="Freeform 353"/>
              <p:cNvSpPr>
                <a:spLocks/>
              </p:cNvSpPr>
              <p:nvPr/>
            </p:nvSpPr>
            <p:spPr bwMode="auto">
              <a:xfrm>
                <a:off x="2622" y="1718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26" name="Freeform 354"/>
              <p:cNvSpPr>
                <a:spLocks/>
              </p:cNvSpPr>
              <p:nvPr/>
            </p:nvSpPr>
            <p:spPr bwMode="auto">
              <a:xfrm>
                <a:off x="2648" y="1722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27" name="Freeform 355"/>
              <p:cNvSpPr>
                <a:spLocks/>
              </p:cNvSpPr>
              <p:nvPr/>
            </p:nvSpPr>
            <p:spPr bwMode="auto">
              <a:xfrm>
                <a:off x="2648" y="1722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28" name="Freeform 356"/>
              <p:cNvSpPr>
                <a:spLocks/>
              </p:cNvSpPr>
              <p:nvPr/>
            </p:nvSpPr>
            <p:spPr bwMode="auto">
              <a:xfrm>
                <a:off x="2676" y="1726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29" name="Freeform 357"/>
              <p:cNvSpPr>
                <a:spLocks/>
              </p:cNvSpPr>
              <p:nvPr/>
            </p:nvSpPr>
            <p:spPr bwMode="auto">
              <a:xfrm>
                <a:off x="2676" y="1726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30" name="Freeform 358"/>
              <p:cNvSpPr>
                <a:spLocks/>
              </p:cNvSpPr>
              <p:nvPr/>
            </p:nvSpPr>
            <p:spPr bwMode="auto">
              <a:xfrm>
                <a:off x="2702" y="1730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8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BAF5"/>
              </a:solidFill>
              <a:ln w="0">
                <a:solidFill>
                  <a:srgbClr val="8A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31" name="Freeform 359"/>
              <p:cNvSpPr>
                <a:spLocks/>
              </p:cNvSpPr>
              <p:nvPr/>
            </p:nvSpPr>
            <p:spPr bwMode="auto">
              <a:xfrm>
                <a:off x="2702" y="1730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8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32" name="Freeform 360"/>
              <p:cNvSpPr>
                <a:spLocks/>
              </p:cNvSpPr>
              <p:nvPr/>
            </p:nvSpPr>
            <p:spPr bwMode="auto">
              <a:xfrm>
                <a:off x="2730" y="1732"/>
                <a:ext cx="40" cy="16"/>
              </a:xfrm>
              <a:custGeom>
                <a:avLst/>
                <a:gdLst>
                  <a:gd name="T0" fmla="*/ 14 w 40"/>
                  <a:gd name="T1" fmla="*/ 0 h 16"/>
                  <a:gd name="T2" fmla="*/ 0 w 40"/>
                  <a:gd name="T3" fmla="*/ 14 h 16"/>
                  <a:gd name="T4" fmla="*/ 26 w 40"/>
                  <a:gd name="T5" fmla="*/ 16 h 16"/>
                  <a:gd name="T6" fmla="*/ 40 w 40"/>
                  <a:gd name="T7" fmla="*/ 2 h 16"/>
                  <a:gd name="T8" fmla="*/ 14 w 4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2B8F5"/>
              </a:solidFill>
              <a:ln w="0">
                <a:solidFill>
                  <a:srgbClr val="82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33" name="Freeform 361"/>
              <p:cNvSpPr>
                <a:spLocks/>
              </p:cNvSpPr>
              <p:nvPr/>
            </p:nvSpPr>
            <p:spPr bwMode="auto">
              <a:xfrm>
                <a:off x="2730" y="1732"/>
                <a:ext cx="40" cy="16"/>
              </a:xfrm>
              <a:custGeom>
                <a:avLst/>
                <a:gdLst>
                  <a:gd name="T0" fmla="*/ 14 w 40"/>
                  <a:gd name="T1" fmla="*/ 0 h 16"/>
                  <a:gd name="T2" fmla="*/ 0 w 40"/>
                  <a:gd name="T3" fmla="*/ 14 h 16"/>
                  <a:gd name="T4" fmla="*/ 26 w 40"/>
                  <a:gd name="T5" fmla="*/ 16 h 16"/>
                  <a:gd name="T6" fmla="*/ 40 w 40"/>
                  <a:gd name="T7" fmla="*/ 2 h 16"/>
                  <a:gd name="T8" fmla="*/ 14 w 4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0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34" name="Freeform 362"/>
              <p:cNvSpPr>
                <a:spLocks/>
              </p:cNvSpPr>
              <p:nvPr/>
            </p:nvSpPr>
            <p:spPr bwMode="auto">
              <a:xfrm>
                <a:off x="2756" y="1734"/>
                <a:ext cx="42" cy="14"/>
              </a:xfrm>
              <a:custGeom>
                <a:avLst/>
                <a:gdLst>
                  <a:gd name="T0" fmla="*/ 14 w 42"/>
                  <a:gd name="T1" fmla="*/ 0 h 14"/>
                  <a:gd name="T2" fmla="*/ 0 w 42"/>
                  <a:gd name="T3" fmla="*/ 14 h 14"/>
                  <a:gd name="T4" fmla="*/ 26 w 42"/>
                  <a:gd name="T5" fmla="*/ 14 h 14"/>
                  <a:gd name="T6" fmla="*/ 42 w 42"/>
                  <a:gd name="T7" fmla="*/ 0 h 14"/>
                  <a:gd name="T8" fmla="*/ 14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4" y="0"/>
                    </a:moveTo>
                    <a:lnTo>
                      <a:pt x="0" y="14"/>
                    </a:lnTo>
                    <a:lnTo>
                      <a:pt x="26" y="14"/>
                    </a:lnTo>
                    <a:lnTo>
                      <a:pt x="4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DB5F7"/>
              </a:solidFill>
              <a:ln w="0">
                <a:solidFill>
                  <a:srgbClr val="7D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35" name="Freeform 363"/>
              <p:cNvSpPr>
                <a:spLocks/>
              </p:cNvSpPr>
              <p:nvPr/>
            </p:nvSpPr>
            <p:spPr bwMode="auto">
              <a:xfrm>
                <a:off x="2756" y="1734"/>
                <a:ext cx="42" cy="14"/>
              </a:xfrm>
              <a:custGeom>
                <a:avLst/>
                <a:gdLst>
                  <a:gd name="T0" fmla="*/ 14 w 42"/>
                  <a:gd name="T1" fmla="*/ 0 h 14"/>
                  <a:gd name="T2" fmla="*/ 0 w 42"/>
                  <a:gd name="T3" fmla="*/ 14 h 14"/>
                  <a:gd name="T4" fmla="*/ 26 w 42"/>
                  <a:gd name="T5" fmla="*/ 14 h 14"/>
                  <a:gd name="T6" fmla="*/ 42 w 42"/>
                  <a:gd name="T7" fmla="*/ 0 h 14"/>
                  <a:gd name="T8" fmla="*/ 14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4" y="0"/>
                    </a:moveTo>
                    <a:lnTo>
                      <a:pt x="0" y="14"/>
                    </a:lnTo>
                    <a:lnTo>
                      <a:pt x="26" y="14"/>
                    </a:lnTo>
                    <a:lnTo>
                      <a:pt x="42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36" name="Freeform 364"/>
              <p:cNvSpPr>
                <a:spLocks/>
              </p:cNvSpPr>
              <p:nvPr/>
            </p:nvSpPr>
            <p:spPr bwMode="auto">
              <a:xfrm>
                <a:off x="2782" y="1732"/>
                <a:ext cx="42" cy="16"/>
              </a:xfrm>
              <a:custGeom>
                <a:avLst/>
                <a:gdLst>
                  <a:gd name="T0" fmla="*/ 16 w 42"/>
                  <a:gd name="T1" fmla="*/ 2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0 h 16"/>
                  <a:gd name="T8" fmla="*/ 16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73B2F7"/>
              </a:solidFill>
              <a:ln w="0">
                <a:solidFill>
                  <a:srgbClr val="73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37" name="Freeform 365"/>
              <p:cNvSpPr>
                <a:spLocks/>
              </p:cNvSpPr>
              <p:nvPr/>
            </p:nvSpPr>
            <p:spPr bwMode="auto">
              <a:xfrm>
                <a:off x="2782" y="1732"/>
                <a:ext cx="42" cy="16"/>
              </a:xfrm>
              <a:custGeom>
                <a:avLst/>
                <a:gdLst>
                  <a:gd name="T0" fmla="*/ 16 w 42"/>
                  <a:gd name="T1" fmla="*/ 2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0 h 16"/>
                  <a:gd name="T8" fmla="*/ 16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38" name="Freeform 366"/>
              <p:cNvSpPr>
                <a:spLocks/>
              </p:cNvSpPr>
              <p:nvPr/>
            </p:nvSpPr>
            <p:spPr bwMode="auto">
              <a:xfrm>
                <a:off x="2810" y="1730"/>
                <a:ext cx="42" cy="18"/>
              </a:xfrm>
              <a:custGeom>
                <a:avLst/>
                <a:gdLst>
                  <a:gd name="T0" fmla="*/ 14 w 42"/>
                  <a:gd name="T1" fmla="*/ 2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4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2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69ADF7"/>
              </a:solidFill>
              <a:ln w="0">
                <a:solidFill>
                  <a:srgbClr val="69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39" name="Freeform 367"/>
              <p:cNvSpPr>
                <a:spLocks/>
              </p:cNvSpPr>
              <p:nvPr/>
            </p:nvSpPr>
            <p:spPr bwMode="auto">
              <a:xfrm>
                <a:off x="2810" y="1730"/>
                <a:ext cx="42" cy="18"/>
              </a:xfrm>
              <a:custGeom>
                <a:avLst/>
                <a:gdLst>
                  <a:gd name="T0" fmla="*/ 14 w 42"/>
                  <a:gd name="T1" fmla="*/ 2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4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2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40" name="Freeform 368"/>
              <p:cNvSpPr>
                <a:spLocks/>
              </p:cNvSpPr>
              <p:nvPr/>
            </p:nvSpPr>
            <p:spPr bwMode="auto">
              <a:xfrm>
                <a:off x="2838" y="1728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8 w 42"/>
                  <a:gd name="T5" fmla="*/ 12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5CA6F5"/>
              </a:solidFill>
              <a:ln w="0">
                <a:solidFill>
                  <a:srgbClr val="5CA6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41" name="Freeform 369"/>
              <p:cNvSpPr>
                <a:spLocks/>
              </p:cNvSpPr>
              <p:nvPr/>
            </p:nvSpPr>
            <p:spPr bwMode="auto">
              <a:xfrm>
                <a:off x="2838" y="1728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8 w 42"/>
                  <a:gd name="T5" fmla="*/ 12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42" name="Freeform 370"/>
              <p:cNvSpPr>
                <a:spLocks/>
              </p:cNvSpPr>
              <p:nvPr/>
            </p:nvSpPr>
            <p:spPr bwMode="auto">
              <a:xfrm>
                <a:off x="2866" y="1722"/>
                <a:ext cx="40" cy="18"/>
              </a:xfrm>
              <a:custGeom>
                <a:avLst/>
                <a:gdLst>
                  <a:gd name="T0" fmla="*/ 14 w 40"/>
                  <a:gd name="T1" fmla="*/ 6 h 18"/>
                  <a:gd name="T2" fmla="*/ 0 w 40"/>
                  <a:gd name="T3" fmla="*/ 18 h 18"/>
                  <a:gd name="T4" fmla="*/ 28 w 40"/>
                  <a:gd name="T5" fmla="*/ 14 h 18"/>
                  <a:gd name="T6" fmla="*/ 40 w 40"/>
                  <a:gd name="T7" fmla="*/ 0 h 18"/>
                  <a:gd name="T8" fmla="*/ 14 w 4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6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0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4F9EF5"/>
              </a:solidFill>
              <a:ln w="0">
                <a:solidFill>
                  <a:srgbClr val="4F9E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43" name="Freeform 371"/>
              <p:cNvSpPr>
                <a:spLocks/>
              </p:cNvSpPr>
              <p:nvPr/>
            </p:nvSpPr>
            <p:spPr bwMode="auto">
              <a:xfrm>
                <a:off x="2866" y="1722"/>
                <a:ext cx="40" cy="18"/>
              </a:xfrm>
              <a:custGeom>
                <a:avLst/>
                <a:gdLst>
                  <a:gd name="T0" fmla="*/ 14 w 40"/>
                  <a:gd name="T1" fmla="*/ 6 h 18"/>
                  <a:gd name="T2" fmla="*/ 0 w 40"/>
                  <a:gd name="T3" fmla="*/ 18 h 18"/>
                  <a:gd name="T4" fmla="*/ 28 w 40"/>
                  <a:gd name="T5" fmla="*/ 14 h 18"/>
                  <a:gd name="T6" fmla="*/ 40 w 40"/>
                  <a:gd name="T7" fmla="*/ 0 h 18"/>
                  <a:gd name="T8" fmla="*/ 14 w 4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6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0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44" name="Freeform 372"/>
              <p:cNvSpPr>
                <a:spLocks/>
              </p:cNvSpPr>
              <p:nvPr/>
            </p:nvSpPr>
            <p:spPr bwMode="auto">
              <a:xfrm>
                <a:off x="2894" y="1716"/>
                <a:ext cx="42" cy="20"/>
              </a:xfrm>
              <a:custGeom>
                <a:avLst/>
                <a:gdLst>
                  <a:gd name="T0" fmla="*/ 12 w 42"/>
                  <a:gd name="T1" fmla="*/ 6 h 20"/>
                  <a:gd name="T2" fmla="*/ 0 w 42"/>
                  <a:gd name="T3" fmla="*/ 20 h 20"/>
                  <a:gd name="T4" fmla="*/ 28 w 42"/>
                  <a:gd name="T5" fmla="*/ 12 h 20"/>
                  <a:gd name="T6" fmla="*/ 42 w 42"/>
                  <a:gd name="T7" fmla="*/ 0 h 20"/>
                  <a:gd name="T8" fmla="*/ 12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6"/>
                    </a:moveTo>
                    <a:lnTo>
                      <a:pt x="0" y="20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4296F2"/>
              </a:solidFill>
              <a:ln w="0">
                <a:solidFill>
                  <a:srgbClr val="42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45" name="Freeform 373"/>
              <p:cNvSpPr>
                <a:spLocks/>
              </p:cNvSpPr>
              <p:nvPr/>
            </p:nvSpPr>
            <p:spPr bwMode="auto">
              <a:xfrm>
                <a:off x="2894" y="1716"/>
                <a:ext cx="42" cy="20"/>
              </a:xfrm>
              <a:custGeom>
                <a:avLst/>
                <a:gdLst>
                  <a:gd name="T0" fmla="*/ 12 w 42"/>
                  <a:gd name="T1" fmla="*/ 6 h 20"/>
                  <a:gd name="T2" fmla="*/ 0 w 42"/>
                  <a:gd name="T3" fmla="*/ 20 h 20"/>
                  <a:gd name="T4" fmla="*/ 28 w 42"/>
                  <a:gd name="T5" fmla="*/ 12 h 20"/>
                  <a:gd name="T6" fmla="*/ 42 w 42"/>
                  <a:gd name="T7" fmla="*/ 0 h 20"/>
                  <a:gd name="T8" fmla="*/ 12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6"/>
                    </a:moveTo>
                    <a:lnTo>
                      <a:pt x="0" y="20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2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46" name="Freeform 374"/>
              <p:cNvSpPr>
                <a:spLocks/>
              </p:cNvSpPr>
              <p:nvPr/>
            </p:nvSpPr>
            <p:spPr bwMode="auto">
              <a:xfrm>
                <a:off x="2922" y="1706"/>
                <a:ext cx="40" cy="22"/>
              </a:xfrm>
              <a:custGeom>
                <a:avLst/>
                <a:gdLst>
                  <a:gd name="T0" fmla="*/ 14 w 40"/>
                  <a:gd name="T1" fmla="*/ 10 h 22"/>
                  <a:gd name="T2" fmla="*/ 0 w 40"/>
                  <a:gd name="T3" fmla="*/ 22 h 22"/>
                  <a:gd name="T4" fmla="*/ 28 w 40"/>
                  <a:gd name="T5" fmla="*/ 14 h 22"/>
                  <a:gd name="T6" fmla="*/ 40 w 40"/>
                  <a:gd name="T7" fmla="*/ 0 h 22"/>
                  <a:gd name="T8" fmla="*/ 14 w 40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10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0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308CED"/>
              </a:solidFill>
              <a:ln w="0">
                <a:solidFill>
                  <a:srgbClr val="308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47" name="Freeform 375"/>
              <p:cNvSpPr>
                <a:spLocks/>
              </p:cNvSpPr>
              <p:nvPr/>
            </p:nvSpPr>
            <p:spPr bwMode="auto">
              <a:xfrm>
                <a:off x="2922" y="1706"/>
                <a:ext cx="40" cy="22"/>
              </a:xfrm>
              <a:custGeom>
                <a:avLst/>
                <a:gdLst>
                  <a:gd name="T0" fmla="*/ 14 w 40"/>
                  <a:gd name="T1" fmla="*/ 10 h 22"/>
                  <a:gd name="T2" fmla="*/ 0 w 40"/>
                  <a:gd name="T3" fmla="*/ 22 h 22"/>
                  <a:gd name="T4" fmla="*/ 28 w 40"/>
                  <a:gd name="T5" fmla="*/ 14 h 22"/>
                  <a:gd name="T6" fmla="*/ 40 w 40"/>
                  <a:gd name="T7" fmla="*/ 0 h 22"/>
                  <a:gd name="T8" fmla="*/ 14 w 40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10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0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48" name="Freeform 376"/>
              <p:cNvSpPr>
                <a:spLocks/>
              </p:cNvSpPr>
              <p:nvPr/>
            </p:nvSpPr>
            <p:spPr bwMode="auto">
              <a:xfrm>
                <a:off x="2950" y="1696"/>
                <a:ext cx="42" cy="24"/>
              </a:xfrm>
              <a:custGeom>
                <a:avLst/>
                <a:gdLst>
                  <a:gd name="T0" fmla="*/ 12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2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1F82E8"/>
              </a:solidFill>
              <a:ln w="0">
                <a:solidFill>
                  <a:srgbClr val="1F82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49" name="Freeform 377"/>
              <p:cNvSpPr>
                <a:spLocks/>
              </p:cNvSpPr>
              <p:nvPr/>
            </p:nvSpPr>
            <p:spPr bwMode="auto">
              <a:xfrm>
                <a:off x="2950" y="1696"/>
                <a:ext cx="42" cy="24"/>
              </a:xfrm>
              <a:custGeom>
                <a:avLst/>
                <a:gdLst>
                  <a:gd name="T0" fmla="*/ 12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2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2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50" name="Freeform 378"/>
              <p:cNvSpPr>
                <a:spLocks/>
              </p:cNvSpPr>
              <p:nvPr/>
            </p:nvSpPr>
            <p:spPr bwMode="auto">
              <a:xfrm>
                <a:off x="2978" y="1684"/>
                <a:ext cx="42" cy="26"/>
              </a:xfrm>
              <a:custGeom>
                <a:avLst/>
                <a:gdLst>
                  <a:gd name="T0" fmla="*/ 14 w 42"/>
                  <a:gd name="T1" fmla="*/ 12 h 26"/>
                  <a:gd name="T2" fmla="*/ 0 w 42"/>
                  <a:gd name="T3" fmla="*/ 26 h 26"/>
                  <a:gd name="T4" fmla="*/ 28 w 42"/>
                  <a:gd name="T5" fmla="*/ 12 h 26"/>
                  <a:gd name="T6" fmla="*/ 42 w 42"/>
                  <a:gd name="T7" fmla="*/ 0 h 26"/>
                  <a:gd name="T8" fmla="*/ 14 w 42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4" y="12"/>
                    </a:moveTo>
                    <a:lnTo>
                      <a:pt x="0" y="26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870DE"/>
              </a:solidFill>
              <a:ln w="0">
                <a:solidFill>
                  <a:srgbClr val="0870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51" name="Freeform 379"/>
              <p:cNvSpPr>
                <a:spLocks/>
              </p:cNvSpPr>
              <p:nvPr/>
            </p:nvSpPr>
            <p:spPr bwMode="auto">
              <a:xfrm>
                <a:off x="2978" y="1684"/>
                <a:ext cx="42" cy="26"/>
              </a:xfrm>
              <a:custGeom>
                <a:avLst/>
                <a:gdLst>
                  <a:gd name="T0" fmla="*/ 14 w 42"/>
                  <a:gd name="T1" fmla="*/ 12 h 26"/>
                  <a:gd name="T2" fmla="*/ 0 w 42"/>
                  <a:gd name="T3" fmla="*/ 26 h 26"/>
                  <a:gd name="T4" fmla="*/ 28 w 42"/>
                  <a:gd name="T5" fmla="*/ 12 h 26"/>
                  <a:gd name="T6" fmla="*/ 42 w 42"/>
                  <a:gd name="T7" fmla="*/ 0 h 26"/>
                  <a:gd name="T8" fmla="*/ 14 w 42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4" y="12"/>
                    </a:moveTo>
                    <a:lnTo>
                      <a:pt x="0" y="26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52" name="Freeform 380"/>
              <p:cNvSpPr>
                <a:spLocks/>
              </p:cNvSpPr>
              <p:nvPr/>
            </p:nvSpPr>
            <p:spPr bwMode="auto">
              <a:xfrm>
                <a:off x="3006" y="1668"/>
                <a:ext cx="44" cy="28"/>
              </a:xfrm>
              <a:custGeom>
                <a:avLst/>
                <a:gdLst>
                  <a:gd name="T0" fmla="*/ 14 w 44"/>
                  <a:gd name="T1" fmla="*/ 16 h 28"/>
                  <a:gd name="T2" fmla="*/ 0 w 44"/>
                  <a:gd name="T3" fmla="*/ 28 h 28"/>
                  <a:gd name="T4" fmla="*/ 30 w 44"/>
                  <a:gd name="T5" fmla="*/ 14 h 28"/>
                  <a:gd name="T6" fmla="*/ 44 w 44"/>
                  <a:gd name="T7" fmla="*/ 0 h 28"/>
                  <a:gd name="T8" fmla="*/ 14 w 44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16"/>
                    </a:moveTo>
                    <a:lnTo>
                      <a:pt x="0" y="28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5ED1"/>
              </a:solidFill>
              <a:ln w="0">
                <a:solidFill>
                  <a:srgbClr val="005E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53" name="Freeform 381"/>
              <p:cNvSpPr>
                <a:spLocks/>
              </p:cNvSpPr>
              <p:nvPr/>
            </p:nvSpPr>
            <p:spPr bwMode="auto">
              <a:xfrm>
                <a:off x="3006" y="1668"/>
                <a:ext cx="44" cy="28"/>
              </a:xfrm>
              <a:custGeom>
                <a:avLst/>
                <a:gdLst>
                  <a:gd name="T0" fmla="*/ 14 w 44"/>
                  <a:gd name="T1" fmla="*/ 16 h 28"/>
                  <a:gd name="T2" fmla="*/ 0 w 44"/>
                  <a:gd name="T3" fmla="*/ 28 h 28"/>
                  <a:gd name="T4" fmla="*/ 30 w 44"/>
                  <a:gd name="T5" fmla="*/ 14 h 28"/>
                  <a:gd name="T6" fmla="*/ 44 w 44"/>
                  <a:gd name="T7" fmla="*/ 0 h 28"/>
                  <a:gd name="T8" fmla="*/ 14 w 44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16"/>
                    </a:moveTo>
                    <a:lnTo>
                      <a:pt x="0" y="28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4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54" name="Freeform 382"/>
              <p:cNvSpPr>
                <a:spLocks/>
              </p:cNvSpPr>
              <p:nvPr/>
            </p:nvSpPr>
            <p:spPr bwMode="auto">
              <a:xfrm>
                <a:off x="3036" y="1650"/>
                <a:ext cx="42" cy="32"/>
              </a:xfrm>
              <a:custGeom>
                <a:avLst/>
                <a:gdLst>
                  <a:gd name="T0" fmla="*/ 14 w 42"/>
                  <a:gd name="T1" fmla="*/ 18 h 32"/>
                  <a:gd name="T2" fmla="*/ 0 w 42"/>
                  <a:gd name="T3" fmla="*/ 32 h 32"/>
                  <a:gd name="T4" fmla="*/ 28 w 42"/>
                  <a:gd name="T5" fmla="*/ 12 h 32"/>
                  <a:gd name="T6" fmla="*/ 42 w 42"/>
                  <a:gd name="T7" fmla="*/ 0 h 32"/>
                  <a:gd name="T8" fmla="*/ 14 w 42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14" y="18"/>
                    </a:moveTo>
                    <a:lnTo>
                      <a:pt x="0" y="32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47BF"/>
              </a:solidFill>
              <a:ln w="0">
                <a:solidFill>
                  <a:srgbClr val="0047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55" name="Freeform 383"/>
              <p:cNvSpPr>
                <a:spLocks/>
              </p:cNvSpPr>
              <p:nvPr/>
            </p:nvSpPr>
            <p:spPr bwMode="auto">
              <a:xfrm>
                <a:off x="3036" y="1650"/>
                <a:ext cx="42" cy="32"/>
              </a:xfrm>
              <a:custGeom>
                <a:avLst/>
                <a:gdLst>
                  <a:gd name="T0" fmla="*/ 14 w 42"/>
                  <a:gd name="T1" fmla="*/ 18 h 32"/>
                  <a:gd name="T2" fmla="*/ 0 w 42"/>
                  <a:gd name="T3" fmla="*/ 32 h 32"/>
                  <a:gd name="T4" fmla="*/ 28 w 42"/>
                  <a:gd name="T5" fmla="*/ 12 h 32"/>
                  <a:gd name="T6" fmla="*/ 42 w 42"/>
                  <a:gd name="T7" fmla="*/ 0 h 32"/>
                  <a:gd name="T8" fmla="*/ 14 w 42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14" y="18"/>
                    </a:moveTo>
                    <a:lnTo>
                      <a:pt x="0" y="32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56" name="Freeform 384"/>
              <p:cNvSpPr>
                <a:spLocks/>
              </p:cNvSpPr>
              <p:nvPr/>
            </p:nvSpPr>
            <p:spPr bwMode="auto">
              <a:xfrm>
                <a:off x="3064" y="1626"/>
                <a:ext cx="44" cy="36"/>
              </a:xfrm>
              <a:custGeom>
                <a:avLst/>
                <a:gdLst>
                  <a:gd name="T0" fmla="*/ 14 w 44"/>
                  <a:gd name="T1" fmla="*/ 24 h 36"/>
                  <a:gd name="T2" fmla="*/ 0 w 44"/>
                  <a:gd name="T3" fmla="*/ 36 h 36"/>
                  <a:gd name="T4" fmla="*/ 30 w 44"/>
                  <a:gd name="T5" fmla="*/ 12 h 36"/>
                  <a:gd name="T6" fmla="*/ 44 w 44"/>
                  <a:gd name="T7" fmla="*/ 0 h 36"/>
                  <a:gd name="T8" fmla="*/ 14 w 4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24"/>
                    </a:moveTo>
                    <a:lnTo>
                      <a:pt x="0" y="36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00249E"/>
              </a:solidFill>
              <a:ln w="0">
                <a:solidFill>
                  <a:srgbClr val="00249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57" name="Freeform 385"/>
              <p:cNvSpPr>
                <a:spLocks/>
              </p:cNvSpPr>
              <p:nvPr/>
            </p:nvSpPr>
            <p:spPr bwMode="auto">
              <a:xfrm>
                <a:off x="3064" y="1626"/>
                <a:ext cx="44" cy="36"/>
              </a:xfrm>
              <a:custGeom>
                <a:avLst/>
                <a:gdLst>
                  <a:gd name="T0" fmla="*/ 14 w 44"/>
                  <a:gd name="T1" fmla="*/ 24 h 36"/>
                  <a:gd name="T2" fmla="*/ 0 w 44"/>
                  <a:gd name="T3" fmla="*/ 36 h 36"/>
                  <a:gd name="T4" fmla="*/ 30 w 44"/>
                  <a:gd name="T5" fmla="*/ 12 h 36"/>
                  <a:gd name="T6" fmla="*/ 44 w 44"/>
                  <a:gd name="T7" fmla="*/ 0 h 36"/>
                  <a:gd name="T8" fmla="*/ 14 w 4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24"/>
                    </a:moveTo>
                    <a:lnTo>
                      <a:pt x="0" y="36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58" name="Freeform 386"/>
              <p:cNvSpPr>
                <a:spLocks/>
              </p:cNvSpPr>
              <p:nvPr/>
            </p:nvSpPr>
            <p:spPr bwMode="auto">
              <a:xfrm>
                <a:off x="3094" y="1594"/>
                <a:ext cx="44" cy="44"/>
              </a:xfrm>
              <a:custGeom>
                <a:avLst/>
                <a:gdLst>
                  <a:gd name="T0" fmla="*/ 14 w 44"/>
                  <a:gd name="T1" fmla="*/ 32 h 44"/>
                  <a:gd name="T2" fmla="*/ 0 w 44"/>
                  <a:gd name="T3" fmla="*/ 44 h 44"/>
                  <a:gd name="T4" fmla="*/ 30 w 44"/>
                  <a:gd name="T5" fmla="*/ 12 h 44"/>
                  <a:gd name="T6" fmla="*/ 44 w 44"/>
                  <a:gd name="T7" fmla="*/ 0 h 44"/>
                  <a:gd name="T8" fmla="*/ 14 w 44"/>
                  <a:gd name="T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32"/>
                    </a:moveTo>
                    <a:lnTo>
                      <a:pt x="0" y="44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991400"/>
              </a:solidFill>
              <a:ln w="0">
                <a:solidFill>
                  <a:srgbClr val="9914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59" name="Freeform 387"/>
              <p:cNvSpPr>
                <a:spLocks/>
              </p:cNvSpPr>
              <p:nvPr/>
            </p:nvSpPr>
            <p:spPr bwMode="auto">
              <a:xfrm>
                <a:off x="3094" y="1594"/>
                <a:ext cx="44" cy="44"/>
              </a:xfrm>
              <a:custGeom>
                <a:avLst/>
                <a:gdLst>
                  <a:gd name="T0" fmla="*/ 14 w 44"/>
                  <a:gd name="T1" fmla="*/ 32 h 44"/>
                  <a:gd name="T2" fmla="*/ 0 w 44"/>
                  <a:gd name="T3" fmla="*/ 44 h 44"/>
                  <a:gd name="T4" fmla="*/ 30 w 44"/>
                  <a:gd name="T5" fmla="*/ 12 h 44"/>
                  <a:gd name="T6" fmla="*/ 44 w 44"/>
                  <a:gd name="T7" fmla="*/ 0 h 44"/>
                  <a:gd name="T8" fmla="*/ 14 w 44"/>
                  <a:gd name="T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32"/>
                    </a:moveTo>
                    <a:lnTo>
                      <a:pt x="0" y="44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60" name="Freeform 388"/>
              <p:cNvSpPr>
                <a:spLocks/>
              </p:cNvSpPr>
              <p:nvPr/>
            </p:nvSpPr>
            <p:spPr bwMode="auto">
              <a:xfrm>
                <a:off x="3124" y="1546"/>
                <a:ext cx="46" cy="60"/>
              </a:xfrm>
              <a:custGeom>
                <a:avLst/>
                <a:gdLst>
                  <a:gd name="T0" fmla="*/ 14 w 46"/>
                  <a:gd name="T1" fmla="*/ 48 h 60"/>
                  <a:gd name="T2" fmla="*/ 0 w 46"/>
                  <a:gd name="T3" fmla="*/ 60 h 60"/>
                  <a:gd name="T4" fmla="*/ 32 w 46"/>
                  <a:gd name="T5" fmla="*/ 4 h 60"/>
                  <a:gd name="T6" fmla="*/ 46 w 46"/>
                  <a:gd name="T7" fmla="*/ 0 h 60"/>
                  <a:gd name="T8" fmla="*/ 14 w 46"/>
                  <a:gd name="T9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0">
                    <a:moveTo>
                      <a:pt x="14" y="48"/>
                    </a:moveTo>
                    <a:lnTo>
                      <a:pt x="0" y="60"/>
                    </a:lnTo>
                    <a:lnTo>
                      <a:pt x="32" y="4"/>
                    </a:lnTo>
                    <a:lnTo>
                      <a:pt x="46" y="0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D15700"/>
              </a:solidFill>
              <a:ln w="0">
                <a:solidFill>
                  <a:srgbClr val="D15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61" name="Freeform 389"/>
              <p:cNvSpPr>
                <a:spLocks/>
              </p:cNvSpPr>
              <p:nvPr/>
            </p:nvSpPr>
            <p:spPr bwMode="auto">
              <a:xfrm>
                <a:off x="3124" y="1546"/>
                <a:ext cx="46" cy="60"/>
              </a:xfrm>
              <a:custGeom>
                <a:avLst/>
                <a:gdLst>
                  <a:gd name="T0" fmla="*/ 14 w 46"/>
                  <a:gd name="T1" fmla="*/ 48 h 60"/>
                  <a:gd name="T2" fmla="*/ 0 w 46"/>
                  <a:gd name="T3" fmla="*/ 60 h 60"/>
                  <a:gd name="T4" fmla="*/ 32 w 46"/>
                  <a:gd name="T5" fmla="*/ 4 h 60"/>
                  <a:gd name="T6" fmla="*/ 46 w 46"/>
                  <a:gd name="T7" fmla="*/ 0 h 60"/>
                  <a:gd name="T8" fmla="*/ 14 w 46"/>
                  <a:gd name="T9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0">
                    <a:moveTo>
                      <a:pt x="14" y="48"/>
                    </a:moveTo>
                    <a:lnTo>
                      <a:pt x="0" y="60"/>
                    </a:lnTo>
                    <a:lnTo>
                      <a:pt x="32" y="4"/>
                    </a:lnTo>
                    <a:lnTo>
                      <a:pt x="46" y="0"/>
                    </a:lnTo>
                    <a:lnTo>
                      <a:pt x="14" y="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62" name="Freeform 390"/>
              <p:cNvSpPr>
                <a:spLocks/>
              </p:cNvSpPr>
              <p:nvPr/>
            </p:nvSpPr>
            <p:spPr bwMode="auto">
              <a:xfrm>
                <a:off x="3156" y="1430"/>
                <a:ext cx="48" cy="120"/>
              </a:xfrm>
              <a:custGeom>
                <a:avLst/>
                <a:gdLst>
                  <a:gd name="T0" fmla="*/ 14 w 48"/>
                  <a:gd name="T1" fmla="*/ 116 h 120"/>
                  <a:gd name="T2" fmla="*/ 0 w 48"/>
                  <a:gd name="T3" fmla="*/ 120 h 120"/>
                  <a:gd name="T4" fmla="*/ 32 w 48"/>
                  <a:gd name="T5" fmla="*/ 50 h 120"/>
                  <a:gd name="T6" fmla="*/ 48 w 48"/>
                  <a:gd name="T7" fmla="*/ 0 h 120"/>
                  <a:gd name="T8" fmla="*/ 14 w 48"/>
                  <a:gd name="T9" fmla="*/ 1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0">
                    <a:moveTo>
                      <a:pt x="14" y="116"/>
                    </a:moveTo>
                    <a:lnTo>
                      <a:pt x="0" y="120"/>
                    </a:lnTo>
                    <a:lnTo>
                      <a:pt x="32" y="50"/>
                    </a:lnTo>
                    <a:lnTo>
                      <a:pt x="48" y="0"/>
                    </a:lnTo>
                    <a:lnTo>
                      <a:pt x="14" y="116"/>
                    </a:lnTo>
                    <a:close/>
                  </a:path>
                </a:pathLst>
              </a:custGeom>
              <a:solidFill>
                <a:srgbClr val="000036"/>
              </a:solidFill>
              <a:ln w="0">
                <a:solidFill>
                  <a:srgbClr val="0000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63" name="Freeform 391"/>
              <p:cNvSpPr>
                <a:spLocks/>
              </p:cNvSpPr>
              <p:nvPr/>
            </p:nvSpPr>
            <p:spPr bwMode="auto">
              <a:xfrm>
                <a:off x="3156" y="1430"/>
                <a:ext cx="48" cy="120"/>
              </a:xfrm>
              <a:custGeom>
                <a:avLst/>
                <a:gdLst>
                  <a:gd name="T0" fmla="*/ 14 w 48"/>
                  <a:gd name="T1" fmla="*/ 116 h 120"/>
                  <a:gd name="T2" fmla="*/ 0 w 48"/>
                  <a:gd name="T3" fmla="*/ 120 h 120"/>
                  <a:gd name="T4" fmla="*/ 32 w 48"/>
                  <a:gd name="T5" fmla="*/ 50 h 120"/>
                  <a:gd name="T6" fmla="*/ 48 w 48"/>
                  <a:gd name="T7" fmla="*/ 0 h 120"/>
                  <a:gd name="T8" fmla="*/ 14 w 48"/>
                  <a:gd name="T9" fmla="*/ 1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0">
                    <a:moveTo>
                      <a:pt x="14" y="116"/>
                    </a:moveTo>
                    <a:lnTo>
                      <a:pt x="0" y="120"/>
                    </a:lnTo>
                    <a:lnTo>
                      <a:pt x="32" y="50"/>
                    </a:lnTo>
                    <a:lnTo>
                      <a:pt x="48" y="0"/>
                    </a:lnTo>
                    <a:lnTo>
                      <a:pt x="14" y="1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64" name="Freeform 392"/>
              <p:cNvSpPr>
                <a:spLocks/>
              </p:cNvSpPr>
              <p:nvPr/>
            </p:nvSpPr>
            <p:spPr bwMode="auto">
              <a:xfrm>
                <a:off x="3188" y="1390"/>
                <a:ext cx="48" cy="90"/>
              </a:xfrm>
              <a:custGeom>
                <a:avLst/>
                <a:gdLst>
                  <a:gd name="T0" fmla="*/ 16 w 48"/>
                  <a:gd name="T1" fmla="*/ 40 h 90"/>
                  <a:gd name="T2" fmla="*/ 0 w 48"/>
                  <a:gd name="T3" fmla="*/ 90 h 90"/>
                  <a:gd name="T4" fmla="*/ 32 w 48"/>
                  <a:gd name="T5" fmla="*/ 86 h 90"/>
                  <a:gd name="T6" fmla="*/ 48 w 48"/>
                  <a:gd name="T7" fmla="*/ 0 h 90"/>
                  <a:gd name="T8" fmla="*/ 16 w 48"/>
                  <a:gd name="T9" fmla="*/ 4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0">
                    <a:moveTo>
                      <a:pt x="16" y="40"/>
                    </a:moveTo>
                    <a:lnTo>
                      <a:pt x="0" y="90"/>
                    </a:lnTo>
                    <a:lnTo>
                      <a:pt x="32" y="86"/>
                    </a:lnTo>
                    <a:lnTo>
                      <a:pt x="48" y="0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614DA6"/>
              </a:solidFill>
              <a:ln w="0">
                <a:solidFill>
                  <a:srgbClr val="614D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65" name="Freeform 393"/>
              <p:cNvSpPr>
                <a:spLocks/>
              </p:cNvSpPr>
              <p:nvPr/>
            </p:nvSpPr>
            <p:spPr bwMode="auto">
              <a:xfrm>
                <a:off x="3188" y="1390"/>
                <a:ext cx="48" cy="90"/>
              </a:xfrm>
              <a:custGeom>
                <a:avLst/>
                <a:gdLst>
                  <a:gd name="T0" fmla="*/ 16 w 48"/>
                  <a:gd name="T1" fmla="*/ 40 h 90"/>
                  <a:gd name="T2" fmla="*/ 0 w 48"/>
                  <a:gd name="T3" fmla="*/ 90 h 90"/>
                  <a:gd name="T4" fmla="*/ 32 w 48"/>
                  <a:gd name="T5" fmla="*/ 86 h 90"/>
                  <a:gd name="T6" fmla="*/ 48 w 48"/>
                  <a:gd name="T7" fmla="*/ 0 h 90"/>
                  <a:gd name="T8" fmla="*/ 16 w 48"/>
                  <a:gd name="T9" fmla="*/ 4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0">
                    <a:moveTo>
                      <a:pt x="16" y="40"/>
                    </a:moveTo>
                    <a:lnTo>
                      <a:pt x="0" y="90"/>
                    </a:lnTo>
                    <a:lnTo>
                      <a:pt x="32" y="86"/>
                    </a:lnTo>
                    <a:lnTo>
                      <a:pt x="48" y="0"/>
                    </a:lnTo>
                    <a:lnTo>
                      <a:pt x="16" y="4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66" name="Freeform 394"/>
              <p:cNvSpPr>
                <a:spLocks/>
              </p:cNvSpPr>
              <p:nvPr/>
            </p:nvSpPr>
            <p:spPr bwMode="auto">
              <a:xfrm>
                <a:off x="3220" y="1390"/>
                <a:ext cx="40" cy="192"/>
              </a:xfrm>
              <a:custGeom>
                <a:avLst/>
                <a:gdLst>
                  <a:gd name="T0" fmla="*/ 16 w 40"/>
                  <a:gd name="T1" fmla="*/ 0 h 192"/>
                  <a:gd name="T2" fmla="*/ 0 w 40"/>
                  <a:gd name="T3" fmla="*/ 86 h 192"/>
                  <a:gd name="T4" fmla="*/ 26 w 40"/>
                  <a:gd name="T5" fmla="*/ 192 h 192"/>
                  <a:gd name="T6" fmla="*/ 40 w 40"/>
                  <a:gd name="T7" fmla="*/ 128 h 192"/>
                  <a:gd name="T8" fmla="*/ 16 w 40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92">
                    <a:moveTo>
                      <a:pt x="16" y="0"/>
                    </a:moveTo>
                    <a:lnTo>
                      <a:pt x="0" y="86"/>
                    </a:lnTo>
                    <a:lnTo>
                      <a:pt x="26" y="192"/>
                    </a:lnTo>
                    <a:lnTo>
                      <a:pt x="40" y="1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EA396"/>
              </a:solidFill>
              <a:ln w="0">
                <a:solidFill>
                  <a:srgbClr val="DEA3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67" name="Freeform 395"/>
              <p:cNvSpPr>
                <a:spLocks/>
              </p:cNvSpPr>
              <p:nvPr/>
            </p:nvSpPr>
            <p:spPr bwMode="auto">
              <a:xfrm>
                <a:off x="3220" y="1390"/>
                <a:ext cx="40" cy="192"/>
              </a:xfrm>
              <a:custGeom>
                <a:avLst/>
                <a:gdLst>
                  <a:gd name="T0" fmla="*/ 16 w 40"/>
                  <a:gd name="T1" fmla="*/ 0 h 192"/>
                  <a:gd name="T2" fmla="*/ 0 w 40"/>
                  <a:gd name="T3" fmla="*/ 86 h 192"/>
                  <a:gd name="T4" fmla="*/ 26 w 40"/>
                  <a:gd name="T5" fmla="*/ 192 h 192"/>
                  <a:gd name="T6" fmla="*/ 40 w 40"/>
                  <a:gd name="T7" fmla="*/ 128 h 192"/>
                  <a:gd name="T8" fmla="*/ 16 w 40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92">
                    <a:moveTo>
                      <a:pt x="16" y="0"/>
                    </a:moveTo>
                    <a:lnTo>
                      <a:pt x="0" y="86"/>
                    </a:lnTo>
                    <a:lnTo>
                      <a:pt x="26" y="192"/>
                    </a:lnTo>
                    <a:lnTo>
                      <a:pt x="40" y="12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68" name="Freeform 396"/>
              <p:cNvSpPr>
                <a:spLocks/>
              </p:cNvSpPr>
              <p:nvPr/>
            </p:nvSpPr>
            <p:spPr bwMode="auto">
              <a:xfrm>
                <a:off x="3246" y="1518"/>
                <a:ext cx="36" cy="202"/>
              </a:xfrm>
              <a:custGeom>
                <a:avLst/>
                <a:gdLst>
                  <a:gd name="T0" fmla="*/ 14 w 36"/>
                  <a:gd name="T1" fmla="*/ 0 h 202"/>
                  <a:gd name="T2" fmla="*/ 0 w 36"/>
                  <a:gd name="T3" fmla="*/ 64 h 202"/>
                  <a:gd name="T4" fmla="*/ 24 w 36"/>
                  <a:gd name="T5" fmla="*/ 202 h 202"/>
                  <a:gd name="T6" fmla="*/ 36 w 36"/>
                  <a:gd name="T7" fmla="*/ 196 h 202"/>
                  <a:gd name="T8" fmla="*/ 14 w 36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02">
                    <a:moveTo>
                      <a:pt x="14" y="0"/>
                    </a:moveTo>
                    <a:lnTo>
                      <a:pt x="0" y="64"/>
                    </a:lnTo>
                    <a:lnTo>
                      <a:pt x="24" y="202"/>
                    </a:lnTo>
                    <a:lnTo>
                      <a:pt x="36" y="19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CC27A"/>
              </a:solidFill>
              <a:ln w="0">
                <a:solidFill>
                  <a:srgbClr val="FCC27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69" name="Freeform 397"/>
              <p:cNvSpPr>
                <a:spLocks/>
              </p:cNvSpPr>
              <p:nvPr/>
            </p:nvSpPr>
            <p:spPr bwMode="auto">
              <a:xfrm>
                <a:off x="3246" y="1518"/>
                <a:ext cx="36" cy="202"/>
              </a:xfrm>
              <a:custGeom>
                <a:avLst/>
                <a:gdLst>
                  <a:gd name="T0" fmla="*/ 14 w 36"/>
                  <a:gd name="T1" fmla="*/ 0 h 202"/>
                  <a:gd name="T2" fmla="*/ 0 w 36"/>
                  <a:gd name="T3" fmla="*/ 64 h 202"/>
                  <a:gd name="T4" fmla="*/ 24 w 36"/>
                  <a:gd name="T5" fmla="*/ 202 h 202"/>
                  <a:gd name="T6" fmla="*/ 36 w 36"/>
                  <a:gd name="T7" fmla="*/ 196 h 202"/>
                  <a:gd name="T8" fmla="*/ 14 w 36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02">
                    <a:moveTo>
                      <a:pt x="14" y="0"/>
                    </a:moveTo>
                    <a:lnTo>
                      <a:pt x="0" y="64"/>
                    </a:lnTo>
                    <a:lnTo>
                      <a:pt x="24" y="202"/>
                    </a:lnTo>
                    <a:lnTo>
                      <a:pt x="36" y="19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70" name="Freeform 398"/>
              <p:cNvSpPr>
                <a:spLocks/>
              </p:cNvSpPr>
              <p:nvPr/>
            </p:nvSpPr>
            <p:spPr bwMode="auto">
              <a:xfrm>
                <a:off x="3270" y="1714"/>
                <a:ext cx="32" cy="204"/>
              </a:xfrm>
              <a:custGeom>
                <a:avLst/>
                <a:gdLst>
                  <a:gd name="T0" fmla="*/ 12 w 32"/>
                  <a:gd name="T1" fmla="*/ 0 h 204"/>
                  <a:gd name="T2" fmla="*/ 0 w 32"/>
                  <a:gd name="T3" fmla="*/ 6 h 204"/>
                  <a:gd name="T4" fmla="*/ 22 w 32"/>
                  <a:gd name="T5" fmla="*/ 162 h 204"/>
                  <a:gd name="T6" fmla="*/ 32 w 32"/>
                  <a:gd name="T7" fmla="*/ 204 h 204"/>
                  <a:gd name="T8" fmla="*/ 12 w 32"/>
                  <a:gd name="T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4">
                    <a:moveTo>
                      <a:pt x="12" y="0"/>
                    </a:moveTo>
                    <a:lnTo>
                      <a:pt x="0" y="6"/>
                    </a:lnTo>
                    <a:lnTo>
                      <a:pt x="22" y="162"/>
                    </a:lnTo>
                    <a:lnTo>
                      <a:pt x="32" y="20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C44D"/>
              </a:solidFill>
              <a:ln w="0">
                <a:solidFill>
                  <a:srgbClr val="F0C4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71" name="Freeform 399"/>
              <p:cNvSpPr>
                <a:spLocks/>
              </p:cNvSpPr>
              <p:nvPr/>
            </p:nvSpPr>
            <p:spPr bwMode="auto">
              <a:xfrm>
                <a:off x="3270" y="1714"/>
                <a:ext cx="32" cy="204"/>
              </a:xfrm>
              <a:custGeom>
                <a:avLst/>
                <a:gdLst>
                  <a:gd name="T0" fmla="*/ 12 w 32"/>
                  <a:gd name="T1" fmla="*/ 0 h 204"/>
                  <a:gd name="T2" fmla="*/ 0 w 32"/>
                  <a:gd name="T3" fmla="*/ 6 h 204"/>
                  <a:gd name="T4" fmla="*/ 22 w 32"/>
                  <a:gd name="T5" fmla="*/ 162 h 204"/>
                  <a:gd name="T6" fmla="*/ 32 w 32"/>
                  <a:gd name="T7" fmla="*/ 204 h 204"/>
                  <a:gd name="T8" fmla="*/ 12 w 32"/>
                  <a:gd name="T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4">
                    <a:moveTo>
                      <a:pt x="12" y="0"/>
                    </a:moveTo>
                    <a:lnTo>
                      <a:pt x="0" y="6"/>
                    </a:lnTo>
                    <a:lnTo>
                      <a:pt x="22" y="162"/>
                    </a:lnTo>
                    <a:lnTo>
                      <a:pt x="32" y="20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72" name="Freeform 400"/>
              <p:cNvSpPr>
                <a:spLocks/>
              </p:cNvSpPr>
              <p:nvPr/>
            </p:nvSpPr>
            <p:spPr bwMode="auto">
              <a:xfrm>
                <a:off x="3292" y="1876"/>
                <a:ext cx="34" cy="134"/>
              </a:xfrm>
              <a:custGeom>
                <a:avLst/>
                <a:gdLst>
                  <a:gd name="T0" fmla="*/ 10 w 34"/>
                  <a:gd name="T1" fmla="*/ 42 h 134"/>
                  <a:gd name="T2" fmla="*/ 0 w 34"/>
                  <a:gd name="T3" fmla="*/ 0 h 134"/>
                  <a:gd name="T4" fmla="*/ 24 w 34"/>
                  <a:gd name="T5" fmla="*/ 96 h 134"/>
                  <a:gd name="T6" fmla="*/ 34 w 34"/>
                  <a:gd name="T7" fmla="*/ 134 h 134"/>
                  <a:gd name="T8" fmla="*/ 10 w 34"/>
                  <a:gd name="T9" fmla="*/ 4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4">
                    <a:moveTo>
                      <a:pt x="10" y="42"/>
                    </a:moveTo>
                    <a:lnTo>
                      <a:pt x="0" y="0"/>
                    </a:lnTo>
                    <a:lnTo>
                      <a:pt x="24" y="96"/>
                    </a:lnTo>
                    <a:lnTo>
                      <a:pt x="34" y="134"/>
                    </a:lnTo>
                    <a:lnTo>
                      <a:pt x="1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73" name="Freeform 401"/>
              <p:cNvSpPr>
                <a:spLocks/>
              </p:cNvSpPr>
              <p:nvPr/>
            </p:nvSpPr>
            <p:spPr bwMode="auto">
              <a:xfrm>
                <a:off x="3292" y="1876"/>
                <a:ext cx="34" cy="134"/>
              </a:xfrm>
              <a:custGeom>
                <a:avLst/>
                <a:gdLst>
                  <a:gd name="T0" fmla="*/ 10 w 34"/>
                  <a:gd name="T1" fmla="*/ 42 h 134"/>
                  <a:gd name="T2" fmla="*/ 0 w 34"/>
                  <a:gd name="T3" fmla="*/ 0 h 134"/>
                  <a:gd name="T4" fmla="*/ 24 w 34"/>
                  <a:gd name="T5" fmla="*/ 96 h 134"/>
                  <a:gd name="T6" fmla="*/ 34 w 34"/>
                  <a:gd name="T7" fmla="*/ 134 h 134"/>
                  <a:gd name="T8" fmla="*/ 10 w 34"/>
                  <a:gd name="T9" fmla="*/ 4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4">
                    <a:moveTo>
                      <a:pt x="10" y="42"/>
                    </a:moveTo>
                    <a:lnTo>
                      <a:pt x="0" y="0"/>
                    </a:lnTo>
                    <a:lnTo>
                      <a:pt x="24" y="96"/>
                    </a:lnTo>
                    <a:lnTo>
                      <a:pt x="34" y="134"/>
                    </a:lnTo>
                    <a:lnTo>
                      <a:pt x="10" y="4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74" name="Freeform 402"/>
              <p:cNvSpPr>
                <a:spLocks/>
              </p:cNvSpPr>
              <p:nvPr/>
            </p:nvSpPr>
            <p:spPr bwMode="auto">
              <a:xfrm>
                <a:off x="3316" y="1964"/>
                <a:ext cx="42" cy="46"/>
              </a:xfrm>
              <a:custGeom>
                <a:avLst/>
                <a:gdLst>
                  <a:gd name="T0" fmla="*/ 10 w 42"/>
                  <a:gd name="T1" fmla="*/ 46 h 46"/>
                  <a:gd name="T2" fmla="*/ 0 w 42"/>
                  <a:gd name="T3" fmla="*/ 8 h 46"/>
                  <a:gd name="T4" fmla="*/ 30 w 42"/>
                  <a:gd name="T5" fmla="*/ 22 h 46"/>
                  <a:gd name="T6" fmla="*/ 42 w 42"/>
                  <a:gd name="T7" fmla="*/ 0 h 46"/>
                  <a:gd name="T8" fmla="*/ 10 w 42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6">
                    <a:moveTo>
                      <a:pt x="10" y="46"/>
                    </a:moveTo>
                    <a:lnTo>
                      <a:pt x="0" y="8"/>
                    </a:lnTo>
                    <a:lnTo>
                      <a:pt x="30" y="22"/>
                    </a:lnTo>
                    <a:lnTo>
                      <a:pt x="42" y="0"/>
                    </a:lnTo>
                    <a:lnTo>
                      <a:pt x="10" y="46"/>
                    </a:lnTo>
                    <a:close/>
                  </a:path>
                </a:pathLst>
              </a:custGeom>
              <a:solidFill>
                <a:srgbClr val="00007D"/>
              </a:solidFill>
              <a:ln w="0">
                <a:solidFill>
                  <a:srgbClr val="0000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75" name="Freeform 403"/>
              <p:cNvSpPr>
                <a:spLocks/>
              </p:cNvSpPr>
              <p:nvPr/>
            </p:nvSpPr>
            <p:spPr bwMode="auto">
              <a:xfrm>
                <a:off x="3316" y="1964"/>
                <a:ext cx="42" cy="46"/>
              </a:xfrm>
              <a:custGeom>
                <a:avLst/>
                <a:gdLst>
                  <a:gd name="T0" fmla="*/ 10 w 42"/>
                  <a:gd name="T1" fmla="*/ 46 h 46"/>
                  <a:gd name="T2" fmla="*/ 0 w 42"/>
                  <a:gd name="T3" fmla="*/ 8 h 46"/>
                  <a:gd name="T4" fmla="*/ 30 w 42"/>
                  <a:gd name="T5" fmla="*/ 22 h 46"/>
                  <a:gd name="T6" fmla="*/ 42 w 42"/>
                  <a:gd name="T7" fmla="*/ 0 h 46"/>
                  <a:gd name="T8" fmla="*/ 10 w 42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6">
                    <a:moveTo>
                      <a:pt x="10" y="46"/>
                    </a:moveTo>
                    <a:lnTo>
                      <a:pt x="0" y="8"/>
                    </a:lnTo>
                    <a:lnTo>
                      <a:pt x="30" y="22"/>
                    </a:lnTo>
                    <a:lnTo>
                      <a:pt x="42" y="0"/>
                    </a:lnTo>
                    <a:lnTo>
                      <a:pt x="10" y="4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76" name="Freeform 404"/>
              <p:cNvSpPr>
                <a:spLocks/>
              </p:cNvSpPr>
              <p:nvPr/>
            </p:nvSpPr>
            <p:spPr bwMode="auto">
              <a:xfrm>
                <a:off x="3346" y="1950"/>
                <a:ext cx="42" cy="36"/>
              </a:xfrm>
              <a:custGeom>
                <a:avLst/>
                <a:gdLst>
                  <a:gd name="T0" fmla="*/ 12 w 42"/>
                  <a:gd name="T1" fmla="*/ 14 h 36"/>
                  <a:gd name="T2" fmla="*/ 0 w 42"/>
                  <a:gd name="T3" fmla="*/ 36 h 36"/>
                  <a:gd name="T4" fmla="*/ 30 w 42"/>
                  <a:gd name="T5" fmla="*/ 18 h 36"/>
                  <a:gd name="T6" fmla="*/ 42 w 42"/>
                  <a:gd name="T7" fmla="*/ 0 h 36"/>
                  <a:gd name="T8" fmla="*/ 12 w 42"/>
                  <a:gd name="T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12" y="14"/>
                    </a:moveTo>
                    <a:lnTo>
                      <a:pt x="0" y="36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307AE3"/>
              </a:solidFill>
              <a:ln w="0">
                <a:solidFill>
                  <a:srgbClr val="307A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77" name="Freeform 405"/>
              <p:cNvSpPr>
                <a:spLocks/>
              </p:cNvSpPr>
              <p:nvPr/>
            </p:nvSpPr>
            <p:spPr bwMode="auto">
              <a:xfrm>
                <a:off x="3346" y="1950"/>
                <a:ext cx="42" cy="36"/>
              </a:xfrm>
              <a:custGeom>
                <a:avLst/>
                <a:gdLst>
                  <a:gd name="T0" fmla="*/ 12 w 42"/>
                  <a:gd name="T1" fmla="*/ 14 h 36"/>
                  <a:gd name="T2" fmla="*/ 0 w 42"/>
                  <a:gd name="T3" fmla="*/ 36 h 36"/>
                  <a:gd name="T4" fmla="*/ 30 w 42"/>
                  <a:gd name="T5" fmla="*/ 18 h 36"/>
                  <a:gd name="T6" fmla="*/ 42 w 42"/>
                  <a:gd name="T7" fmla="*/ 0 h 36"/>
                  <a:gd name="T8" fmla="*/ 12 w 42"/>
                  <a:gd name="T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12" y="14"/>
                    </a:moveTo>
                    <a:lnTo>
                      <a:pt x="0" y="36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12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1078" name="Group 406"/>
            <p:cNvGrpSpPr>
              <a:grpSpLocks/>
            </p:cNvGrpSpPr>
            <p:nvPr/>
          </p:nvGrpSpPr>
          <p:grpSpPr bwMode="auto">
            <a:xfrm>
              <a:off x="2408" y="1476"/>
              <a:ext cx="1754" cy="688"/>
              <a:chOff x="2408" y="1476"/>
              <a:chExt cx="1754" cy="688"/>
            </a:xfrm>
          </p:grpSpPr>
          <p:sp>
            <p:nvSpPr>
              <p:cNvPr id="541079" name="Freeform 407"/>
              <p:cNvSpPr>
                <a:spLocks/>
              </p:cNvSpPr>
              <p:nvPr/>
            </p:nvSpPr>
            <p:spPr bwMode="auto">
              <a:xfrm>
                <a:off x="3376" y="1948"/>
                <a:ext cx="42" cy="20"/>
              </a:xfrm>
              <a:custGeom>
                <a:avLst/>
                <a:gdLst>
                  <a:gd name="T0" fmla="*/ 12 w 42"/>
                  <a:gd name="T1" fmla="*/ 2 h 20"/>
                  <a:gd name="T2" fmla="*/ 0 w 42"/>
                  <a:gd name="T3" fmla="*/ 20 h 20"/>
                  <a:gd name="T4" fmla="*/ 30 w 42"/>
                  <a:gd name="T5" fmla="*/ 16 h 20"/>
                  <a:gd name="T6" fmla="*/ 42 w 42"/>
                  <a:gd name="T7" fmla="*/ 0 h 20"/>
                  <a:gd name="T8" fmla="*/ 12 w 42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2"/>
                    </a:moveTo>
                    <a:lnTo>
                      <a:pt x="0" y="20"/>
                    </a:lnTo>
                    <a:lnTo>
                      <a:pt x="30" y="16"/>
                    </a:lnTo>
                    <a:lnTo>
                      <a:pt x="4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70A8F2"/>
              </a:solidFill>
              <a:ln w="0">
                <a:solidFill>
                  <a:srgbClr val="70A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80" name="Freeform 408"/>
              <p:cNvSpPr>
                <a:spLocks/>
              </p:cNvSpPr>
              <p:nvPr/>
            </p:nvSpPr>
            <p:spPr bwMode="auto">
              <a:xfrm>
                <a:off x="3376" y="1948"/>
                <a:ext cx="42" cy="20"/>
              </a:xfrm>
              <a:custGeom>
                <a:avLst/>
                <a:gdLst>
                  <a:gd name="T0" fmla="*/ 12 w 42"/>
                  <a:gd name="T1" fmla="*/ 2 h 20"/>
                  <a:gd name="T2" fmla="*/ 0 w 42"/>
                  <a:gd name="T3" fmla="*/ 20 h 20"/>
                  <a:gd name="T4" fmla="*/ 30 w 42"/>
                  <a:gd name="T5" fmla="*/ 16 h 20"/>
                  <a:gd name="T6" fmla="*/ 42 w 42"/>
                  <a:gd name="T7" fmla="*/ 0 h 20"/>
                  <a:gd name="T8" fmla="*/ 12 w 42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2"/>
                    </a:moveTo>
                    <a:lnTo>
                      <a:pt x="0" y="20"/>
                    </a:lnTo>
                    <a:lnTo>
                      <a:pt x="30" y="16"/>
                    </a:lnTo>
                    <a:lnTo>
                      <a:pt x="42" y="0"/>
                    </a:lnTo>
                    <a:lnTo>
                      <a:pt x="12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81" name="Freeform 409"/>
              <p:cNvSpPr>
                <a:spLocks/>
              </p:cNvSpPr>
              <p:nvPr/>
            </p:nvSpPr>
            <p:spPr bwMode="auto">
              <a:xfrm>
                <a:off x="3406" y="1948"/>
                <a:ext cx="42" cy="18"/>
              </a:xfrm>
              <a:custGeom>
                <a:avLst/>
                <a:gdLst>
                  <a:gd name="T0" fmla="*/ 12 w 42"/>
                  <a:gd name="T1" fmla="*/ 0 h 18"/>
                  <a:gd name="T2" fmla="*/ 0 w 42"/>
                  <a:gd name="T3" fmla="*/ 16 h 18"/>
                  <a:gd name="T4" fmla="*/ 30 w 42"/>
                  <a:gd name="T5" fmla="*/ 18 h 18"/>
                  <a:gd name="T6" fmla="*/ 42 w 42"/>
                  <a:gd name="T7" fmla="*/ 2 h 18"/>
                  <a:gd name="T8" fmla="*/ 1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0"/>
                    </a:moveTo>
                    <a:lnTo>
                      <a:pt x="0" y="16"/>
                    </a:lnTo>
                    <a:lnTo>
                      <a:pt x="30" y="18"/>
                    </a:lnTo>
                    <a:lnTo>
                      <a:pt x="4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7B5F2"/>
              </a:solidFill>
              <a:ln w="0">
                <a:solidFill>
                  <a:srgbClr val="87B5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82" name="Freeform 410"/>
              <p:cNvSpPr>
                <a:spLocks/>
              </p:cNvSpPr>
              <p:nvPr/>
            </p:nvSpPr>
            <p:spPr bwMode="auto">
              <a:xfrm>
                <a:off x="3406" y="1948"/>
                <a:ext cx="42" cy="18"/>
              </a:xfrm>
              <a:custGeom>
                <a:avLst/>
                <a:gdLst>
                  <a:gd name="T0" fmla="*/ 12 w 42"/>
                  <a:gd name="T1" fmla="*/ 0 h 18"/>
                  <a:gd name="T2" fmla="*/ 0 w 42"/>
                  <a:gd name="T3" fmla="*/ 16 h 18"/>
                  <a:gd name="T4" fmla="*/ 30 w 42"/>
                  <a:gd name="T5" fmla="*/ 18 h 18"/>
                  <a:gd name="T6" fmla="*/ 42 w 42"/>
                  <a:gd name="T7" fmla="*/ 2 h 18"/>
                  <a:gd name="T8" fmla="*/ 1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0"/>
                    </a:moveTo>
                    <a:lnTo>
                      <a:pt x="0" y="16"/>
                    </a:lnTo>
                    <a:lnTo>
                      <a:pt x="30" y="18"/>
                    </a:lnTo>
                    <a:lnTo>
                      <a:pt x="42" y="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83" name="Freeform 411"/>
              <p:cNvSpPr>
                <a:spLocks/>
              </p:cNvSpPr>
              <p:nvPr/>
            </p:nvSpPr>
            <p:spPr bwMode="auto">
              <a:xfrm>
                <a:off x="3436" y="1950"/>
                <a:ext cx="42" cy="20"/>
              </a:xfrm>
              <a:custGeom>
                <a:avLst/>
                <a:gdLst>
                  <a:gd name="T0" fmla="*/ 12 w 42"/>
                  <a:gd name="T1" fmla="*/ 0 h 20"/>
                  <a:gd name="T2" fmla="*/ 0 w 42"/>
                  <a:gd name="T3" fmla="*/ 16 h 20"/>
                  <a:gd name="T4" fmla="*/ 30 w 42"/>
                  <a:gd name="T5" fmla="*/ 20 h 20"/>
                  <a:gd name="T6" fmla="*/ 42 w 42"/>
                  <a:gd name="T7" fmla="*/ 4 h 20"/>
                  <a:gd name="T8" fmla="*/ 1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4BDF2"/>
              </a:solidFill>
              <a:ln w="0">
                <a:solidFill>
                  <a:srgbClr val="94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84" name="Freeform 412"/>
              <p:cNvSpPr>
                <a:spLocks/>
              </p:cNvSpPr>
              <p:nvPr/>
            </p:nvSpPr>
            <p:spPr bwMode="auto">
              <a:xfrm>
                <a:off x="3436" y="1950"/>
                <a:ext cx="42" cy="20"/>
              </a:xfrm>
              <a:custGeom>
                <a:avLst/>
                <a:gdLst>
                  <a:gd name="T0" fmla="*/ 12 w 42"/>
                  <a:gd name="T1" fmla="*/ 0 h 20"/>
                  <a:gd name="T2" fmla="*/ 0 w 42"/>
                  <a:gd name="T3" fmla="*/ 16 h 20"/>
                  <a:gd name="T4" fmla="*/ 30 w 42"/>
                  <a:gd name="T5" fmla="*/ 20 h 20"/>
                  <a:gd name="T6" fmla="*/ 42 w 42"/>
                  <a:gd name="T7" fmla="*/ 4 h 20"/>
                  <a:gd name="T8" fmla="*/ 1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2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85" name="Freeform 413"/>
              <p:cNvSpPr>
                <a:spLocks/>
              </p:cNvSpPr>
              <p:nvPr/>
            </p:nvSpPr>
            <p:spPr bwMode="auto">
              <a:xfrm>
                <a:off x="3466" y="1954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4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86" name="Freeform 414"/>
              <p:cNvSpPr>
                <a:spLocks/>
              </p:cNvSpPr>
              <p:nvPr/>
            </p:nvSpPr>
            <p:spPr bwMode="auto">
              <a:xfrm>
                <a:off x="3466" y="1954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4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87" name="Freeform 415"/>
              <p:cNvSpPr>
                <a:spLocks/>
              </p:cNvSpPr>
              <p:nvPr/>
            </p:nvSpPr>
            <p:spPr bwMode="auto">
              <a:xfrm>
                <a:off x="3496" y="195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8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88" name="Freeform 416"/>
              <p:cNvSpPr>
                <a:spLocks/>
              </p:cNvSpPr>
              <p:nvPr/>
            </p:nvSpPr>
            <p:spPr bwMode="auto">
              <a:xfrm>
                <a:off x="3496" y="195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8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89" name="Freeform 417"/>
              <p:cNvSpPr>
                <a:spLocks/>
              </p:cNvSpPr>
              <p:nvPr/>
            </p:nvSpPr>
            <p:spPr bwMode="auto">
              <a:xfrm>
                <a:off x="3526" y="1966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90" name="Freeform 418"/>
              <p:cNvSpPr>
                <a:spLocks/>
              </p:cNvSpPr>
              <p:nvPr/>
            </p:nvSpPr>
            <p:spPr bwMode="auto">
              <a:xfrm>
                <a:off x="3526" y="1966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91" name="Freeform 419"/>
              <p:cNvSpPr>
                <a:spLocks/>
              </p:cNvSpPr>
              <p:nvPr/>
            </p:nvSpPr>
            <p:spPr bwMode="auto">
              <a:xfrm>
                <a:off x="3556" y="197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92" name="Freeform 420"/>
              <p:cNvSpPr>
                <a:spLocks/>
              </p:cNvSpPr>
              <p:nvPr/>
            </p:nvSpPr>
            <p:spPr bwMode="auto">
              <a:xfrm>
                <a:off x="3556" y="197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93" name="Freeform 421"/>
              <p:cNvSpPr>
                <a:spLocks/>
              </p:cNvSpPr>
              <p:nvPr/>
            </p:nvSpPr>
            <p:spPr bwMode="auto">
              <a:xfrm>
                <a:off x="3588" y="1980"/>
                <a:ext cx="40" cy="24"/>
              </a:xfrm>
              <a:custGeom>
                <a:avLst/>
                <a:gdLst>
                  <a:gd name="T0" fmla="*/ 10 w 40"/>
                  <a:gd name="T1" fmla="*/ 0 h 24"/>
                  <a:gd name="T2" fmla="*/ 0 w 40"/>
                  <a:gd name="T3" fmla="*/ 16 h 24"/>
                  <a:gd name="T4" fmla="*/ 30 w 40"/>
                  <a:gd name="T5" fmla="*/ 24 h 24"/>
                  <a:gd name="T6" fmla="*/ 40 w 40"/>
                  <a:gd name="T7" fmla="*/ 8 h 24"/>
                  <a:gd name="T8" fmla="*/ 1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0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94" name="Freeform 422"/>
              <p:cNvSpPr>
                <a:spLocks/>
              </p:cNvSpPr>
              <p:nvPr/>
            </p:nvSpPr>
            <p:spPr bwMode="auto">
              <a:xfrm>
                <a:off x="3588" y="1980"/>
                <a:ext cx="40" cy="24"/>
              </a:xfrm>
              <a:custGeom>
                <a:avLst/>
                <a:gdLst>
                  <a:gd name="T0" fmla="*/ 10 w 40"/>
                  <a:gd name="T1" fmla="*/ 0 h 24"/>
                  <a:gd name="T2" fmla="*/ 0 w 40"/>
                  <a:gd name="T3" fmla="*/ 16 h 24"/>
                  <a:gd name="T4" fmla="*/ 30 w 40"/>
                  <a:gd name="T5" fmla="*/ 24 h 24"/>
                  <a:gd name="T6" fmla="*/ 40 w 40"/>
                  <a:gd name="T7" fmla="*/ 8 h 24"/>
                  <a:gd name="T8" fmla="*/ 1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0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95" name="Freeform 423"/>
              <p:cNvSpPr>
                <a:spLocks/>
              </p:cNvSpPr>
              <p:nvPr/>
            </p:nvSpPr>
            <p:spPr bwMode="auto">
              <a:xfrm>
                <a:off x="3618" y="1988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96" name="Freeform 424"/>
              <p:cNvSpPr>
                <a:spLocks/>
              </p:cNvSpPr>
              <p:nvPr/>
            </p:nvSpPr>
            <p:spPr bwMode="auto">
              <a:xfrm>
                <a:off x="3618" y="1988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97" name="Freeform 425"/>
              <p:cNvSpPr>
                <a:spLocks/>
              </p:cNvSpPr>
              <p:nvPr/>
            </p:nvSpPr>
            <p:spPr bwMode="auto">
              <a:xfrm>
                <a:off x="3648" y="199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98" name="Freeform 426"/>
              <p:cNvSpPr>
                <a:spLocks/>
              </p:cNvSpPr>
              <p:nvPr/>
            </p:nvSpPr>
            <p:spPr bwMode="auto">
              <a:xfrm>
                <a:off x="3648" y="199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099" name="Freeform 427"/>
              <p:cNvSpPr>
                <a:spLocks/>
              </p:cNvSpPr>
              <p:nvPr/>
            </p:nvSpPr>
            <p:spPr bwMode="auto">
              <a:xfrm>
                <a:off x="3678" y="200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00" name="Freeform 428"/>
              <p:cNvSpPr>
                <a:spLocks/>
              </p:cNvSpPr>
              <p:nvPr/>
            </p:nvSpPr>
            <p:spPr bwMode="auto">
              <a:xfrm>
                <a:off x="3678" y="200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01" name="Freeform 429"/>
              <p:cNvSpPr>
                <a:spLocks/>
              </p:cNvSpPr>
              <p:nvPr/>
            </p:nvSpPr>
            <p:spPr bwMode="auto">
              <a:xfrm>
                <a:off x="3710" y="201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02" name="Freeform 430"/>
              <p:cNvSpPr>
                <a:spLocks/>
              </p:cNvSpPr>
              <p:nvPr/>
            </p:nvSpPr>
            <p:spPr bwMode="auto">
              <a:xfrm>
                <a:off x="3710" y="201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03" name="Freeform 431"/>
              <p:cNvSpPr>
                <a:spLocks/>
              </p:cNvSpPr>
              <p:nvPr/>
            </p:nvSpPr>
            <p:spPr bwMode="auto">
              <a:xfrm>
                <a:off x="3740" y="2018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04" name="Freeform 432"/>
              <p:cNvSpPr>
                <a:spLocks/>
              </p:cNvSpPr>
              <p:nvPr/>
            </p:nvSpPr>
            <p:spPr bwMode="auto">
              <a:xfrm>
                <a:off x="3740" y="2018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05" name="Freeform 433"/>
              <p:cNvSpPr>
                <a:spLocks/>
              </p:cNvSpPr>
              <p:nvPr/>
            </p:nvSpPr>
            <p:spPr bwMode="auto">
              <a:xfrm>
                <a:off x="3772" y="2028"/>
                <a:ext cx="40" cy="24"/>
              </a:xfrm>
              <a:custGeom>
                <a:avLst/>
                <a:gdLst>
                  <a:gd name="T0" fmla="*/ 10 w 40"/>
                  <a:gd name="T1" fmla="*/ 0 h 24"/>
                  <a:gd name="T2" fmla="*/ 0 w 40"/>
                  <a:gd name="T3" fmla="*/ 16 h 24"/>
                  <a:gd name="T4" fmla="*/ 30 w 40"/>
                  <a:gd name="T5" fmla="*/ 24 h 24"/>
                  <a:gd name="T6" fmla="*/ 40 w 40"/>
                  <a:gd name="T7" fmla="*/ 8 h 24"/>
                  <a:gd name="T8" fmla="*/ 1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0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06" name="Freeform 434"/>
              <p:cNvSpPr>
                <a:spLocks/>
              </p:cNvSpPr>
              <p:nvPr/>
            </p:nvSpPr>
            <p:spPr bwMode="auto">
              <a:xfrm>
                <a:off x="3772" y="2028"/>
                <a:ext cx="40" cy="24"/>
              </a:xfrm>
              <a:custGeom>
                <a:avLst/>
                <a:gdLst>
                  <a:gd name="T0" fmla="*/ 10 w 40"/>
                  <a:gd name="T1" fmla="*/ 0 h 24"/>
                  <a:gd name="T2" fmla="*/ 0 w 40"/>
                  <a:gd name="T3" fmla="*/ 16 h 24"/>
                  <a:gd name="T4" fmla="*/ 30 w 40"/>
                  <a:gd name="T5" fmla="*/ 24 h 24"/>
                  <a:gd name="T6" fmla="*/ 40 w 40"/>
                  <a:gd name="T7" fmla="*/ 8 h 24"/>
                  <a:gd name="T8" fmla="*/ 1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0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07" name="Freeform 435"/>
              <p:cNvSpPr>
                <a:spLocks/>
              </p:cNvSpPr>
              <p:nvPr/>
            </p:nvSpPr>
            <p:spPr bwMode="auto">
              <a:xfrm>
                <a:off x="3802" y="2036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08" name="Freeform 436"/>
              <p:cNvSpPr>
                <a:spLocks/>
              </p:cNvSpPr>
              <p:nvPr/>
            </p:nvSpPr>
            <p:spPr bwMode="auto">
              <a:xfrm>
                <a:off x="3802" y="2036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09" name="Freeform 437"/>
              <p:cNvSpPr>
                <a:spLocks/>
              </p:cNvSpPr>
              <p:nvPr/>
            </p:nvSpPr>
            <p:spPr bwMode="auto">
              <a:xfrm>
                <a:off x="3834" y="2044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10" name="Freeform 438"/>
              <p:cNvSpPr>
                <a:spLocks/>
              </p:cNvSpPr>
              <p:nvPr/>
            </p:nvSpPr>
            <p:spPr bwMode="auto">
              <a:xfrm>
                <a:off x="3834" y="2044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11" name="Freeform 439"/>
              <p:cNvSpPr>
                <a:spLocks/>
              </p:cNvSpPr>
              <p:nvPr/>
            </p:nvSpPr>
            <p:spPr bwMode="auto">
              <a:xfrm>
                <a:off x="3864" y="2052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12" name="Freeform 440"/>
              <p:cNvSpPr>
                <a:spLocks/>
              </p:cNvSpPr>
              <p:nvPr/>
            </p:nvSpPr>
            <p:spPr bwMode="auto">
              <a:xfrm>
                <a:off x="3864" y="2052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13" name="Freeform 441"/>
              <p:cNvSpPr>
                <a:spLocks/>
              </p:cNvSpPr>
              <p:nvPr/>
            </p:nvSpPr>
            <p:spPr bwMode="auto">
              <a:xfrm>
                <a:off x="3896" y="2060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14" name="Freeform 442"/>
              <p:cNvSpPr>
                <a:spLocks/>
              </p:cNvSpPr>
              <p:nvPr/>
            </p:nvSpPr>
            <p:spPr bwMode="auto">
              <a:xfrm>
                <a:off x="3896" y="2060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15" name="Freeform 443"/>
              <p:cNvSpPr>
                <a:spLocks/>
              </p:cNvSpPr>
              <p:nvPr/>
            </p:nvSpPr>
            <p:spPr bwMode="auto">
              <a:xfrm>
                <a:off x="3928" y="206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16" name="Freeform 444"/>
              <p:cNvSpPr>
                <a:spLocks/>
              </p:cNvSpPr>
              <p:nvPr/>
            </p:nvSpPr>
            <p:spPr bwMode="auto">
              <a:xfrm>
                <a:off x="3928" y="206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17" name="Freeform 445"/>
              <p:cNvSpPr>
                <a:spLocks/>
              </p:cNvSpPr>
              <p:nvPr/>
            </p:nvSpPr>
            <p:spPr bwMode="auto">
              <a:xfrm>
                <a:off x="3960" y="207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18" name="Freeform 446"/>
              <p:cNvSpPr>
                <a:spLocks/>
              </p:cNvSpPr>
              <p:nvPr/>
            </p:nvSpPr>
            <p:spPr bwMode="auto">
              <a:xfrm>
                <a:off x="3960" y="207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19" name="Freeform 447"/>
              <p:cNvSpPr>
                <a:spLocks/>
              </p:cNvSpPr>
              <p:nvPr/>
            </p:nvSpPr>
            <p:spPr bwMode="auto">
              <a:xfrm>
                <a:off x="3992" y="208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20" name="Freeform 448"/>
              <p:cNvSpPr>
                <a:spLocks/>
              </p:cNvSpPr>
              <p:nvPr/>
            </p:nvSpPr>
            <p:spPr bwMode="auto">
              <a:xfrm>
                <a:off x="3992" y="208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21" name="Freeform 449"/>
              <p:cNvSpPr>
                <a:spLocks/>
              </p:cNvSpPr>
              <p:nvPr/>
            </p:nvSpPr>
            <p:spPr bwMode="auto">
              <a:xfrm>
                <a:off x="4024" y="2094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22" name="Freeform 450"/>
              <p:cNvSpPr>
                <a:spLocks/>
              </p:cNvSpPr>
              <p:nvPr/>
            </p:nvSpPr>
            <p:spPr bwMode="auto">
              <a:xfrm>
                <a:off x="4024" y="2094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23" name="Freeform 451"/>
              <p:cNvSpPr>
                <a:spLocks/>
              </p:cNvSpPr>
              <p:nvPr/>
            </p:nvSpPr>
            <p:spPr bwMode="auto">
              <a:xfrm>
                <a:off x="4056" y="210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24" name="Freeform 452"/>
              <p:cNvSpPr>
                <a:spLocks/>
              </p:cNvSpPr>
              <p:nvPr/>
            </p:nvSpPr>
            <p:spPr bwMode="auto">
              <a:xfrm>
                <a:off x="4056" y="210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25" name="Freeform 453"/>
              <p:cNvSpPr>
                <a:spLocks/>
              </p:cNvSpPr>
              <p:nvPr/>
            </p:nvSpPr>
            <p:spPr bwMode="auto">
              <a:xfrm>
                <a:off x="4088" y="211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26" name="Freeform 454"/>
              <p:cNvSpPr>
                <a:spLocks/>
              </p:cNvSpPr>
              <p:nvPr/>
            </p:nvSpPr>
            <p:spPr bwMode="auto">
              <a:xfrm>
                <a:off x="4088" y="211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27" name="Freeform 455"/>
              <p:cNvSpPr>
                <a:spLocks/>
              </p:cNvSpPr>
              <p:nvPr/>
            </p:nvSpPr>
            <p:spPr bwMode="auto">
              <a:xfrm>
                <a:off x="4120" y="212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4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28" name="Freeform 456"/>
              <p:cNvSpPr>
                <a:spLocks/>
              </p:cNvSpPr>
              <p:nvPr/>
            </p:nvSpPr>
            <p:spPr bwMode="auto">
              <a:xfrm>
                <a:off x="4120" y="212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4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29" name="Freeform 457"/>
              <p:cNvSpPr>
                <a:spLocks/>
              </p:cNvSpPr>
              <p:nvPr/>
            </p:nvSpPr>
            <p:spPr bwMode="auto">
              <a:xfrm>
                <a:off x="2424" y="1686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4 h 22"/>
                  <a:gd name="T4" fmla="*/ 26 w 40"/>
                  <a:gd name="T5" fmla="*/ 22 h 22"/>
                  <a:gd name="T6" fmla="*/ 40 w 40"/>
                  <a:gd name="T7" fmla="*/ 8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30" name="Freeform 458"/>
              <p:cNvSpPr>
                <a:spLocks/>
              </p:cNvSpPr>
              <p:nvPr/>
            </p:nvSpPr>
            <p:spPr bwMode="auto">
              <a:xfrm>
                <a:off x="2424" y="1686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4 h 22"/>
                  <a:gd name="T4" fmla="*/ 26 w 40"/>
                  <a:gd name="T5" fmla="*/ 22 h 22"/>
                  <a:gd name="T6" fmla="*/ 40 w 40"/>
                  <a:gd name="T7" fmla="*/ 8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0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31" name="Freeform 459"/>
              <p:cNvSpPr>
                <a:spLocks/>
              </p:cNvSpPr>
              <p:nvPr/>
            </p:nvSpPr>
            <p:spPr bwMode="auto">
              <a:xfrm>
                <a:off x="2450" y="1694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32" name="Freeform 460"/>
              <p:cNvSpPr>
                <a:spLocks/>
              </p:cNvSpPr>
              <p:nvPr/>
            </p:nvSpPr>
            <p:spPr bwMode="auto">
              <a:xfrm>
                <a:off x="2450" y="1694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33" name="Freeform 461"/>
              <p:cNvSpPr>
                <a:spLocks/>
              </p:cNvSpPr>
              <p:nvPr/>
            </p:nvSpPr>
            <p:spPr bwMode="auto">
              <a:xfrm>
                <a:off x="2476" y="1700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4 h 22"/>
                  <a:gd name="T4" fmla="*/ 26 w 40"/>
                  <a:gd name="T5" fmla="*/ 22 h 22"/>
                  <a:gd name="T6" fmla="*/ 40 w 40"/>
                  <a:gd name="T7" fmla="*/ 8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34" name="Freeform 462"/>
              <p:cNvSpPr>
                <a:spLocks/>
              </p:cNvSpPr>
              <p:nvPr/>
            </p:nvSpPr>
            <p:spPr bwMode="auto">
              <a:xfrm>
                <a:off x="2476" y="1700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4 h 22"/>
                  <a:gd name="T4" fmla="*/ 26 w 40"/>
                  <a:gd name="T5" fmla="*/ 22 h 22"/>
                  <a:gd name="T6" fmla="*/ 40 w 40"/>
                  <a:gd name="T7" fmla="*/ 8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0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35" name="Freeform 463"/>
              <p:cNvSpPr>
                <a:spLocks/>
              </p:cNvSpPr>
              <p:nvPr/>
            </p:nvSpPr>
            <p:spPr bwMode="auto">
              <a:xfrm>
                <a:off x="2502" y="1708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36" name="Freeform 464"/>
              <p:cNvSpPr>
                <a:spLocks/>
              </p:cNvSpPr>
              <p:nvPr/>
            </p:nvSpPr>
            <p:spPr bwMode="auto">
              <a:xfrm>
                <a:off x="2502" y="1708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37" name="Freeform 465"/>
              <p:cNvSpPr>
                <a:spLocks/>
              </p:cNvSpPr>
              <p:nvPr/>
            </p:nvSpPr>
            <p:spPr bwMode="auto">
              <a:xfrm>
                <a:off x="2528" y="1714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38" name="Freeform 466"/>
              <p:cNvSpPr>
                <a:spLocks/>
              </p:cNvSpPr>
              <p:nvPr/>
            </p:nvSpPr>
            <p:spPr bwMode="auto">
              <a:xfrm>
                <a:off x="2528" y="1714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39" name="Freeform 467"/>
              <p:cNvSpPr>
                <a:spLocks/>
              </p:cNvSpPr>
              <p:nvPr/>
            </p:nvSpPr>
            <p:spPr bwMode="auto">
              <a:xfrm>
                <a:off x="2554" y="1720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40" name="Freeform 468"/>
              <p:cNvSpPr>
                <a:spLocks/>
              </p:cNvSpPr>
              <p:nvPr/>
            </p:nvSpPr>
            <p:spPr bwMode="auto">
              <a:xfrm>
                <a:off x="2554" y="1720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41" name="Freeform 469"/>
              <p:cNvSpPr>
                <a:spLocks/>
              </p:cNvSpPr>
              <p:nvPr/>
            </p:nvSpPr>
            <p:spPr bwMode="auto">
              <a:xfrm>
                <a:off x="2582" y="1726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42" name="Freeform 470"/>
              <p:cNvSpPr>
                <a:spLocks/>
              </p:cNvSpPr>
              <p:nvPr/>
            </p:nvSpPr>
            <p:spPr bwMode="auto">
              <a:xfrm>
                <a:off x="2582" y="1726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43" name="Freeform 471"/>
              <p:cNvSpPr>
                <a:spLocks/>
              </p:cNvSpPr>
              <p:nvPr/>
            </p:nvSpPr>
            <p:spPr bwMode="auto">
              <a:xfrm>
                <a:off x="2608" y="1732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44" name="Freeform 472"/>
              <p:cNvSpPr>
                <a:spLocks/>
              </p:cNvSpPr>
              <p:nvPr/>
            </p:nvSpPr>
            <p:spPr bwMode="auto">
              <a:xfrm>
                <a:off x="2608" y="1732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45" name="Freeform 473"/>
              <p:cNvSpPr>
                <a:spLocks/>
              </p:cNvSpPr>
              <p:nvPr/>
            </p:nvSpPr>
            <p:spPr bwMode="auto">
              <a:xfrm>
                <a:off x="2634" y="1736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4 h 18"/>
                  <a:gd name="T4" fmla="*/ 26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2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46" name="Freeform 474"/>
              <p:cNvSpPr>
                <a:spLocks/>
              </p:cNvSpPr>
              <p:nvPr/>
            </p:nvSpPr>
            <p:spPr bwMode="auto">
              <a:xfrm>
                <a:off x="2634" y="1736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4 h 18"/>
                  <a:gd name="T4" fmla="*/ 26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2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47" name="Freeform 475"/>
              <p:cNvSpPr>
                <a:spLocks/>
              </p:cNvSpPr>
              <p:nvPr/>
            </p:nvSpPr>
            <p:spPr bwMode="auto">
              <a:xfrm>
                <a:off x="2660" y="1740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4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48" name="Freeform 476"/>
              <p:cNvSpPr>
                <a:spLocks/>
              </p:cNvSpPr>
              <p:nvPr/>
            </p:nvSpPr>
            <p:spPr bwMode="auto">
              <a:xfrm>
                <a:off x="2660" y="1740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4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49" name="Freeform 477"/>
              <p:cNvSpPr>
                <a:spLocks/>
              </p:cNvSpPr>
              <p:nvPr/>
            </p:nvSpPr>
            <p:spPr bwMode="auto">
              <a:xfrm>
                <a:off x="2688" y="1744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6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2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BAF5"/>
              </a:solidFill>
              <a:ln w="0">
                <a:solidFill>
                  <a:srgbClr val="8A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50" name="Freeform 478"/>
              <p:cNvSpPr>
                <a:spLocks/>
              </p:cNvSpPr>
              <p:nvPr/>
            </p:nvSpPr>
            <p:spPr bwMode="auto">
              <a:xfrm>
                <a:off x="2688" y="1744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6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51" name="Freeform 479"/>
              <p:cNvSpPr>
                <a:spLocks/>
              </p:cNvSpPr>
              <p:nvPr/>
            </p:nvSpPr>
            <p:spPr bwMode="auto">
              <a:xfrm>
                <a:off x="2714" y="1746"/>
                <a:ext cx="42" cy="16"/>
              </a:xfrm>
              <a:custGeom>
                <a:avLst/>
                <a:gdLst>
                  <a:gd name="T0" fmla="*/ 16 w 42"/>
                  <a:gd name="T1" fmla="*/ 0 h 16"/>
                  <a:gd name="T2" fmla="*/ 0 w 42"/>
                  <a:gd name="T3" fmla="*/ 14 h 16"/>
                  <a:gd name="T4" fmla="*/ 28 w 42"/>
                  <a:gd name="T5" fmla="*/ 16 h 16"/>
                  <a:gd name="T6" fmla="*/ 42 w 42"/>
                  <a:gd name="T7" fmla="*/ 2 h 16"/>
                  <a:gd name="T8" fmla="*/ 16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5B8F7"/>
              </a:solidFill>
              <a:ln w="0">
                <a:solidFill>
                  <a:srgbClr val="85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52" name="Freeform 480"/>
              <p:cNvSpPr>
                <a:spLocks/>
              </p:cNvSpPr>
              <p:nvPr/>
            </p:nvSpPr>
            <p:spPr bwMode="auto">
              <a:xfrm>
                <a:off x="2714" y="1746"/>
                <a:ext cx="42" cy="16"/>
              </a:xfrm>
              <a:custGeom>
                <a:avLst/>
                <a:gdLst>
                  <a:gd name="T0" fmla="*/ 16 w 42"/>
                  <a:gd name="T1" fmla="*/ 0 h 16"/>
                  <a:gd name="T2" fmla="*/ 0 w 42"/>
                  <a:gd name="T3" fmla="*/ 14 h 16"/>
                  <a:gd name="T4" fmla="*/ 28 w 42"/>
                  <a:gd name="T5" fmla="*/ 16 h 16"/>
                  <a:gd name="T6" fmla="*/ 42 w 42"/>
                  <a:gd name="T7" fmla="*/ 2 h 16"/>
                  <a:gd name="T8" fmla="*/ 16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53" name="Freeform 481"/>
              <p:cNvSpPr>
                <a:spLocks/>
              </p:cNvSpPr>
              <p:nvPr/>
            </p:nvSpPr>
            <p:spPr bwMode="auto">
              <a:xfrm>
                <a:off x="2742" y="1748"/>
                <a:ext cx="40" cy="14"/>
              </a:xfrm>
              <a:custGeom>
                <a:avLst/>
                <a:gdLst>
                  <a:gd name="T0" fmla="*/ 14 w 40"/>
                  <a:gd name="T1" fmla="*/ 0 h 14"/>
                  <a:gd name="T2" fmla="*/ 0 w 40"/>
                  <a:gd name="T3" fmla="*/ 14 h 14"/>
                  <a:gd name="T4" fmla="*/ 28 w 40"/>
                  <a:gd name="T5" fmla="*/ 14 h 14"/>
                  <a:gd name="T6" fmla="*/ 40 w 40"/>
                  <a:gd name="T7" fmla="*/ 0 h 14"/>
                  <a:gd name="T8" fmla="*/ 14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14" y="0"/>
                    </a:moveTo>
                    <a:lnTo>
                      <a:pt x="0" y="14"/>
                    </a:lnTo>
                    <a:lnTo>
                      <a:pt x="28" y="14"/>
                    </a:lnTo>
                    <a:lnTo>
                      <a:pt x="4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DB5F7"/>
              </a:solidFill>
              <a:ln w="0">
                <a:solidFill>
                  <a:srgbClr val="7D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54" name="Freeform 482"/>
              <p:cNvSpPr>
                <a:spLocks/>
              </p:cNvSpPr>
              <p:nvPr/>
            </p:nvSpPr>
            <p:spPr bwMode="auto">
              <a:xfrm>
                <a:off x="2742" y="1748"/>
                <a:ext cx="40" cy="14"/>
              </a:xfrm>
              <a:custGeom>
                <a:avLst/>
                <a:gdLst>
                  <a:gd name="T0" fmla="*/ 14 w 40"/>
                  <a:gd name="T1" fmla="*/ 0 h 14"/>
                  <a:gd name="T2" fmla="*/ 0 w 40"/>
                  <a:gd name="T3" fmla="*/ 14 h 14"/>
                  <a:gd name="T4" fmla="*/ 28 w 40"/>
                  <a:gd name="T5" fmla="*/ 14 h 14"/>
                  <a:gd name="T6" fmla="*/ 40 w 40"/>
                  <a:gd name="T7" fmla="*/ 0 h 14"/>
                  <a:gd name="T8" fmla="*/ 14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14" y="0"/>
                    </a:moveTo>
                    <a:lnTo>
                      <a:pt x="0" y="14"/>
                    </a:lnTo>
                    <a:lnTo>
                      <a:pt x="28" y="14"/>
                    </a:lnTo>
                    <a:lnTo>
                      <a:pt x="4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55" name="Freeform 483"/>
              <p:cNvSpPr>
                <a:spLocks/>
              </p:cNvSpPr>
              <p:nvPr/>
            </p:nvSpPr>
            <p:spPr bwMode="auto">
              <a:xfrm>
                <a:off x="2770" y="1748"/>
                <a:ext cx="40" cy="14"/>
              </a:xfrm>
              <a:custGeom>
                <a:avLst/>
                <a:gdLst>
                  <a:gd name="T0" fmla="*/ 12 w 40"/>
                  <a:gd name="T1" fmla="*/ 0 h 14"/>
                  <a:gd name="T2" fmla="*/ 0 w 40"/>
                  <a:gd name="T3" fmla="*/ 14 h 14"/>
                  <a:gd name="T4" fmla="*/ 26 w 40"/>
                  <a:gd name="T5" fmla="*/ 14 h 14"/>
                  <a:gd name="T6" fmla="*/ 40 w 40"/>
                  <a:gd name="T7" fmla="*/ 0 h 14"/>
                  <a:gd name="T8" fmla="*/ 12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12" y="0"/>
                    </a:moveTo>
                    <a:lnTo>
                      <a:pt x="0" y="14"/>
                    </a:lnTo>
                    <a:lnTo>
                      <a:pt x="26" y="14"/>
                    </a:lnTo>
                    <a:lnTo>
                      <a:pt x="4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3B2F7"/>
              </a:solidFill>
              <a:ln w="0">
                <a:solidFill>
                  <a:srgbClr val="73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56" name="Freeform 484"/>
              <p:cNvSpPr>
                <a:spLocks/>
              </p:cNvSpPr>
              <p:nvPr/>
            </p:nvSpPr>
            <p:spPr bwMode="auto">
              <a:xfrm>
                <a:off x="2770" y="1748"/>
                <a:ext cx="40" cy="14"/>
              </a:xfrm>
              <a:custGeom>
                <a:avLst/>
                <a:gdLst>
                  <a:gd name="T0" fmla="*/ 12 w 40"/>
                  <a:gd name="T1" fmla="*/ 0 h 14"/>
                  <a:gd name="T2" fmla="*/ 0 w 40"/>
                  <a:gd name="T3" fmla="*/ 14 h 14"/>
                  <a:gd name="T4" fmla="*/ 26 w 40"/>
                  <a:gd name="T5" fmla="*/ 14 h 14"/>
                  <a:gd name="T6" fmla="*/ 40 w 40"/>
                  <a:gd name="T7" fmla="*/ 0 h 14"/>
                  <a:gd name="T8" fmla="*/ 12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12" y="0"/>
                    </a:moveTo>
                    <a:lnTo>
                      <a:pt x="0" y="14"/>
                    </a:lnTo>
                    <a:lnTo>
                      <a:pt x="26" y="14"/>
                    </a:lnTo>
                    <a:lnTo>
                      <a:pt x="40" y="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57" name="Freeform 485"/>
              <p:cNvSpPr>
                <a:spLocks/>
              </p:cNvSpPr>
              <p:nvPr/>
            </p:nvSpPr>
            <p:spPr bwMode="auto">
              <a:xfrm>
                <a:off x="2796" y="1744"/>
                <a:ext cx="42" cy="18"/>
              </a:xfrm>
              <a:custGeom>
                <a:avLst/>
                <a:gdLst>
                  <a:gd name="T0" fmla="*/ 14 w 42"/>
                  <a:gd name="T1" fmla="*/ 4 h 18"/>
                  <a:gd name="T2" fmla="*/ 0 w 42"/>
                  <a:gd name="T3" fmla="*/ 18 h 18"/>
                  <a:gd name="T4" fmla="*/ 28 w 42"/>
                  <a:gd name="T5" fmla="*/ 16 h 18"/>
                  <a:gd name="T6" fmla="*/ 42 w 42"/>
                  <a:gd name="T7" fmla="*/ 0 h 18"/>
                  <a:gd name="T8" fmla="*/ 14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4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69ADF7"/>
              </a:solidFill>
              <a:ln w="0">
                <a:solidFill>
                  <a:srgbClr val="69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58" name="Freeform 486"/>
              <p:cNvSpPr>
                <a:spLocks/>
              </p:cNvSpPr>
              <p:nvPr/>
            </p:nvSpPr>
            <p:spPr bwMode="auto">
              <a:xfrm>
                <a:off x="2796" y="1744"/>
                <a:ext cx="42" cy="18"/>
              </a:xfrm>
              <a:custGeom>
                <a:avLst/>
                <a:gdLst>
                  <a:gd name="T0" fmla="*/ 14 w 42"/>
                  <a:gd name="T1" fmla="*/ 4 h 18"/>
                  <a:gd name="T2" fmla="*/ 0 w 42"/>
                  <a:gd name="T3" fmla="*/ 18 h 18"/>
                  <a:gd name="T4" fmla="*/ 28 w 42"/>
                  <a:gd name="T5" fmla="*/ 16 h 18"/>
                  <a:gd name="T6" fmla="*/ 42 w 42"/>
                  <a:gd name="T7" fmla="*/ 0 h 18"/>
                  <a:gd name="T8" fmla="*/ 14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4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59" name="Freeform 487"/>
              <p:cNvSpPr>
                <a:spLocks/>
              </p:cNvSpPr>
              <p:nvPr/>
            </p:nvSpPr>
            <p:spPr bwMode="auto">
              <a:xfrm>
                <a:off x="2824" y="1740"/>
                <a:ext cx="42" cy="20"/>
              </a:xfrm>
              <a:custGeom>
                <a:avLst/>
                <a:gdLst>
                  <a:gd name="T0" fmla="*/ 14 w 42"/>
                  <a:gd name="T1" fmla="*/ 4 h 20"/>
                  <a:gd name="T2" fmla="*/ 0 w 42"/>
                  <a:gd name="T3" fmla="*/ 20 h 20"/>
                  <a:gd name="T4" fmla="*/ 28 w 42"/>
                  <a:gd name="T5" fmla="*/ 16 h 20"/>
                  <a:gd name="T6" fmla="*/ 42 w 42"/>
                  <a:gd name="T7" fmla="*/ 0 h 20"/>
                  <a:gd name="T8" fmla="*/ 14 w 42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4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5CA6F5"/>
              </a:solidFill>
              <a:ln w="0">
                <a:solidFill>
                  <a:srgbClr val="5CA6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60" name="Freeform 488"/>
              <p:cNvSpPr>
                <a:spLocks/>
              </p:cNvSpPr>
              <p:nvPr/>
            </p:nvSpPr>
            <p:spPr bwMode="auto">
              <a:xfrm>
                <a:off x="2824" y="1740"/>
                <a:ext cx="42" cy="20"/>
              </a:xfrm>
              <a:custGeom>
                <a:avLst/>
                <a:gdLst>
                  <a:gd name="T0" fmla="*/ 14 w 42"/>
                  <a:gd name="T1" fmla="*/ 4 h 20"/>
                  <a:gd name="T2" fmla="*/ 0 w 42"/>
                  <a:gd name="T3" fmla="*/ 20 h 20"/>
                  <a:gd name="T4" fmla="*/ 28 w 42"/>
                  <a:gd name="T5" fmla="*/ 16 h 20"/>
                  <a:gd name="T6" fmla="*/ 42 w 42"/>
                  <a:gd name="T7" fmla="*/ 0 h 20"/>
                  <a:gd name="T8" fmla="*/ 14 w 42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4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61" name="Freeform 489"/>
              <p:cNvSpPr>
                <a:spLocks/>
              </p:cNvSpPr>
              <p:nvPr/>
            </p:nvSpPr>
            <p:spPr bwMode="auto">
              <a:xfrm>
                <a:off x="2852" y="1736"/>
                <a:ext cx="42" cy="20"/>
              </a:xfrm>
              <a:custGeom>
                <a:avLst/>
                <a:gdLst>
                  <a:gd name="T0" fmla="*/ 14 w 42"/>
                  <a:gd name="T1" fmla="*/ 4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4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4F9EF5"/>
              </a:solidFill>
              <a:ln w="0">
                <a:solidFill>
                  <a:srgbClr val="4F9E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62" name="Freeform 490"/>
              <p:cNvSpPr>
                <a:spLocks/>
              </p:cNvSpPr>
              <p:nvPr/>
            </p:nvSpPr>
            <p:spPr bwMode="auto">
              <a:xfrm>
                <a:off x="2852" y="1736"/>
                <a:ext cx="42" cy="20"/>
              </a:xfrm>
              <a:custGeom>
                <a:avLst/>
                <a:gdLst>
                  <a:gd name="T0" fmla="*/ 14 w 42"/>
                  <a:gd name="T1" fmla="*/ 4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4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63" name="Freeform 491"/>
              <p:cNvSpPr>
                <a:spLocks/>
              </p:cNvSpPr>
              <p:nvPr/>
            </p:nvSpPr>
            <p:spPr bwMode="auto">
              <a:xfrm>
                <a:off x="2880" y="1728"/>
                <a:ext cx="42" cy="22"/>
              </a:xfrm>
              <a:custGeom>
                <a:avLst/>
                <a:gdLst>
                  <a:gd name="T0" fmla="*/ 14 w 42"/>
                  <a:gd name="T1" fmla="*/ 8 h 22"/>
                  <a:gd name="T2" fmla="*/ 0 w 42"/>
                  <a:gd name="T3" fmla="*/ 22 h 22"/>
                  <a:gd name="T4" fmla="*/ 28 w 42"/>
                  <a:gd name="T5" fmla="*/ 16 h 22"/>
                  <a:gd name="T6" fmla="*/ 42 w 42"/>
                  <a:gd name="T7" fmla="*/ 0 h 22"/>
                  <a:gd name="T8" fmla="*/ 14 w 42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8"/>
                    </a:moveTo>
                    <a:lnTo>
                      <a:pt x="0" y="22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4296F2"/>
              </a:solidFill>
              <a:ln w="0">
                <a:solidFill>
                  <a:srgbClr val="42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64" name="Freeform 492"/>
              <p:cNvSpPr>
                <a:spLocks/>
              </p:cNvSpPr>
              <p:nvPr/>
            </p:nvSpPr>
            <p:spPr bwMode="auto">
              <a:xfrm>
                <a:off x="2880" y="1728"/>
                <a:ext cx="42" cy="22"/>
              </a:xfrm>
              <a:custGeom>
                <a:avLst/>
                <a:gdLst>
                  <a:gd name="T0" fmla="*/ 14 w 42"/>
                  <a:gd name="T1" fmla="*/ 8 h 22"/>
                  <a:gd name="T2" fmla="*/ 0 w 42"/>
                  <a:gd name="T3" fmla="*/ 22 h 22"/>
                  <a:gd name="T4" fmla="*/ 28 w 42"/>
                  <a:gd name="T5" fmla="*/ 16 h 22"/>
                  <a:gd name="T6" fmla="*/ 42 w 42"/>
                  <a:gd name="T7" fmla="*/ 0 h 22"/>
                  <a:gd name="T8" fmla="*/ 14 w 42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8"/>
                    </a:moveTo>
                    <a:lnTo>
                      <a:pt x="0" y="22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65" name="Freeform 493"/>
              <p:cNvSpPr>
                <a:spLocks/>
              </p:cNvSpPr>
              <p:nvPr/>
            </p:nvSpPr>
            <p:spPr bwMode="auto">
              <a:xfrm>
                <a:off x="2908" y="1720"/>
                <a:ext cx="42" cy="24"/>
              </a:xfrm>
              <a:custGeom>
                <a:avLst/>
                <a:gdLst>
                  <a:gd name="T0" fmla="*/ 14 w 42"/>
                  <a:gd name="T1" fmla="*/ 8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8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2E8CED"/>
              </a:solidFill>
              <a:ln w="0">
                <a:solidFill>
                  <a:srgbClr val="2E8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66" name="Freeform 494"/>
              <p:cNvSpPr>
                <a:spLocks/>
              </p:cNvSpPr>
              <p:nvPr/>
            </p:nvSpPr>
            <p:spPr bwMode="auto">
              <a:xfrm>
                <a:off x="2908" y="1720"/>
                <a:ext cx="42" cy="24"/>
              </a:xfrm>
              <a:custGeom>
                <a:avLst/>
                <a:gdLst>
                  <a:gd name="T0" fmla="*/ 14 w 42"/>
                  <a:gd name="T1" fmla="*/ 8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8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67" name="Freeform 495"/>
              <p:cNvSpPr>
                <a:spLocks/>
              </p:cNvSpPr>
              <p:nvPr/>
            </p:nvSpPr>
            <p:spPr bwMode="auto">
              <a:xfrm>
                <a:off x="2936" y="1710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1C80E8"/>
              </a:solidFill>
              <a:ln w="0">
                <a:solidFill>
                  <a:srgbClr val="1C80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68" name="Freeform 496"/>
              <p:cNvSpPr>
                <a:spLocks/>
              </p:cNvSpPr>
              <p:nvPr/>
            </p:nvSpPr>
            <p:spPr bwMode="auto">
              <a:xfrm>
                <a:off x="2936" y="1710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69" name="Freeform 497"/>
              <p:cNvSpPr>
                <a:spLocks/>
              </p:cNvSpPr>
              <p:nvPr/>
            </p:nvSpPr>
            <p:spPr bwMode="auto">
              <a:xfrm>
                <a:off x="2964" y="1696"/>
                <a:ext cx="42" cy="28"/>
              </a:xfrm>
              <a:custGeom>
                <a:avLst/>
                <a:gdLst>
                  <a:gd name="T0" fmla="*/ 14 w 42"/>
                  <a:gd name="T1" fmla="*/ 14 h 28"/>
                  <a:gd name="T2" fmla="*/ 0 w 42"/>
                  <a:gd name="T3" fmla="*/ 28 h 28"/>
                  <a:gd name="T4" fmla="*/ 30 w 42"/>
                  <a:gd name="T5" fmla="*/ 14 h 28"/>
                  <a:gd name="T6" fmla="*/ 42 w 42"/>
                  <a:gd name="T7" fmla="*/ 0 h 28"/>
                  <a:gd name="T8" fmla="*/ 14 w 4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4" y="14"/>
                    </a:moveTo>
                    <a:lnTo>
                      <a:pt x="0" y="28"/>
                    </a:lnTo>
                    <a:lnTo>
                      <a:pt x="30" y="14"/>
                    </a:lnTo>
                    <a:lnTo>
                      <a:pt x="42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570DE"/>
              </a:solidFill>
              <a:ln w="0">
                <a:solidFill>
                  <a:srgbClr val="0570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70" name="Freeform 498"/>
              <p:cNvSpPr>
                <a:spLocks/>
              </p:cNvSpPr>
              <p:nvPr/>
            </p:nvSpPr>
            <p:spPr bwMode="auto">
              <a:xfrm>
                <a:off x="2964" y="1696"/>
                <a:ext cx="42" cy="28"/>
              </a:xfrm>
              <a:custGeom>
                <a:avLst/>
                <a:gdLst>
                  <a:gd name="T0" fmla="*/ 14 w 42"/>
                  <a:gd name="T1" fmla="*/ 14 h 28"/>
                  <a:gd name="T2" fmla="*/ 0 w 42"/>
                  <a:gd name="T3" fmla="*/ 28 h 28"/>
                  <a:gd name="T4" fmla="*/ 30 w 42"/>
                  <a:gd name="T5" fmla="*/ 14 h 28"/>
                  <a:gd name="T6" fmla="*/ 42 w 42"/>
                  <a:gd name="T7" fmla="*/ 0 h 28"/>
                  <a:gd name="T8" fmla="*/ 14 w 4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4" y="14"/>
                    </a:moveTo>
                    <a:lnTo>
                      <a:pt x="0" y="28"/>
                    </a:lnTo>
                    <a:lnTo>
                      <a:pt x="30" y="14"/>
                    </a:lnTo>
                    <a:lnTo>
                      <a:pt x="42" y="0"/>
                    </a:lnTo>
                    <a:lnTo>
                      <a:pt x="14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71" name="Freeform 499"/>
              <p:cNvSpPr>
                <a:spLocks/>
              </p:cNvSpPr>
              <p:nvPr/>
            </p:nvSpPr>
            <p:spPr bwMode="auto">
              <a:xfrm>
                <a:off x="2994" y="1682"/>
                <a:ext cx="42" cy="28"/>
              </a:xfrm>
              <a:custGeom>
                <a:avLst/>
                <a:gdLst>
                  <a:gd name="T0" fmla="*/ 12 w 42"/>
                  <a:gd name="T1" fmla="*/ 14 h 28"/>
                  <a:gd name="T2" fmla="*/ 0 w 42"/>
                  <a:gd name="T3" fmla="*/ 28 h 28"/>
                  <a:gd name="T4" fmla="*/ 28 w 42"/>
                  <a:gd name="T5" fmla="*/ 14 h 28"/>
                  <a:gd name="T6" fmla="*/ 42 w 42"/>
                  <a:gd name="T7" fmla="*/ 0 h 28"/>
                  <a:gd name="T8" fmla="*/ 12 w 4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2" y="14"/>
                    </a:moveTo>
                    <a:lnTo>
                      <a:pt x="0" y="2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005ED1"/>
              </a:solidFill>
              <a:ln w="0">
                <a:solidFill>
                  <a:srgbClr val="005E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72" name="Freeform 500"/>
              <p:cNvSpPr>
                <a:spLocks/>
              </p:cNvSpPr>
              <p:nvPr/>
            </p:nvSpPr>
            <p:spPr bwMode="auto">
              <a:xfrm>
                <a:off x="2994" y="1682"/>
                <a:ext cx="42" cy="28"/>
              </a:xfrm>
              <a:custGeom>
                <a:avLst/>
                <a:gdLst>
                  <a:gd name="T0" fmla="*/ 12 w 42"/>
                  <a:gd name="T1" fmla="*/ 14 h 28"/>
                  <a:gd name="T2" fmla="*/ 0 w 42"/>
                  <a:gd name="T3" fmla="*/ 28 h 28"/>
                  <a:gd name="T4" fmla="*/ 28 w 42"/>
                  <a:gd name="T5" fmla="*/ 14 h 28"/>
                  <a:gd name="T6" fmla="*/ 42 w 42"/>
                  <a:gd name="T7" fmla="*/ 0 h 28"/>
                  <a:gd name="T8" fmla="*/ 12 w 4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2" y="14"/>
                    </a:moveTo>
                    <a:lnTo>
                      <a:pt x="0" y="2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2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73" name="Freeform 501"/>
              <p:cNvSpPr>
                <a:spLocks/>
              </p:cNvSpPr>
              <p:nvPr/>
            </p:nvSpPr>
            <p:spPr bwMode="auto">
              <a:xfrm>
                <a:off x="3022" y="1662"/>
                <a:ext cx="42" cy="34"/>
              </a:xfrm>
              <a:custGeom>
                <a:avLst/>
                <a:gdLst>
                  <a:gd name="T0" fmla="*/ 14 w 42"/>
                  <a:gd name="T1" fmla="*/ 20 h 34"/>
                  <a:gd name="T2" fmla="*/ 0 w 42"/>
                  <a:gd name="T3" fmla="*/ 34 h 34"/>
                  <a:gd name="T4" fmla="*/ 28 w 42"/>
                  <a:gd name="T5" fmla="*/ 14 h 34"/>
                  <a:gd name="T6" fmla="*/ 42 w 42"/>
                  <a:gd name="T7" fmla="*/ 0 h 34"/>
                  <a:gd name="T8" fmla="*/ 14 w 42"/>
                  <a:gd name="T9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4">
                    <a:moveTo>
                      <a:pt x="14" y="20"/>
                    </a:moveTo>
                    <a:lnTo>
                      <a:pt x="0" y="3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0042BA"/>
              </a:solidFill>
              <a:ln w="0">
                <a:solidFill>
                  <a:srgbClr val="0042B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74" name="Freeform 502"/>
              <p:cNvSpPr>
                <a:spLocks/>
              </p:cNvSpPr>
              <p:nvPr/>
            </p:nvSpPr>
            <p:spPr bwMode="auto">
              <a:xfrm>
                <a:off x="3022" y="1662"/>
                <a:ext cx="42" cy="34"/>
              </a:xfrm>
              <a:custGeom>
                <a:avLst/>
                <a:gdLst>
                  <a:gd name="T0" fmla="*/ 14 w 42"/>
                  <a:gd name="T1" fmla="*/ 20 h 34"/>
                  <a:gd name="T2" fmla="*/ 0 w 42"/>
                  <a:gd name="T3" fmla="*/ 34 h 34"/>
                  <a:gd name="T4" fmla="*/ 28 w 42"/>
                  <a:gd name="T5" fmla="*/ 14 h 34"/>
                  <a:gd name="T6" fmla="*/ 42 w 42"/>
                  <a:gd name="T7" fmla="*/ 0 h 34"/>
                  <a:gd name="T8" fmla="*/ 14 w 42"/>
                  <a:gd name="T9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4">
                    <a:moveTo>
                      <a:pt x="14" y="20"/>
                    </a:moveTo>
                    <a:lnTo>
                      <a:pt x="0" y="3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75" name="Freeform 503"/>
              <p:cNvSpPr>
                <a:spLocks/>
              </p:cNvSpPr>
              <p:nvPr/>
            </p:nvSpPr>
            <p:spPr bwMode="auto">
              <a:xfrm>
                <a:off x="3050" y="1638"/>
                <a:ext cx="44" cy="38"/>
              </a:xfrm>
              <a:custGeom>
                <a:avLst/>
                <a:gdLst>
                  <a:gd name="T0" fmla="*/ 14 w 44"/>
                  <a:gd name="T1" fmla="*/ 24 h 38"/>
                  <a:gd name="T2" fmla="*/ 0 w 44"/>
                  <a:gd name="T3" fmla="*/ 38 h 38"/>
                  <a:gd name="T4" fmla="*/ 32 w 44"/>
                  <a:gd name="T5" fmla="*/ 12 h 38"/>
                  <a:gd name="T6" fmla="*/ 44 w 44"/>
                  <a:gd name="T7" fmla="*/ 0 h 38"/>
                  <a:gd name="T8" fmla="*/ 14 w 44"/>
                  <a:gd name="T9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24"/>
                    </a:moveTo>
                    <a:lnTo>
                      <a:pt x="0" y="38"/>
                    </a:lnTo>
                    <a:lnTo>
                      <a:pt x="32" y="12"/>
                    </a:lnTo>
                    <a:lnTo>
                      <a:pt x="44" y="0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001C94"/>
              </a:solidFill>
              <a:ln w="0">
                <a:solidFill>
                  <a:srgbClr val="001C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76" name="Freeform 504"/>
              <p:cNvSpPr>
                <a:spLocks/>
              </p:cNvSpPr>
              <p:nvPr/>
            </p:nvSpPr>
            <p:spPr bwMode="auto">
              <a:xfrm>
                <a:off x="3050" y="1638"/>
                <a:ext cx="44" cy="38"/>
              </a:xfrm>
              <a:custGeom>
                <a:avLst/>
                <a:gdLst>
                  <a:gd name="T0" fmla="*/ 14 w 44"/>
                  <a:gd name="T1" fmla="*/ 24 h 38"/>
                  <a:gd name="T2" fmla="*/ 0 w 44"/>
                  <a:gd name="T3" fmla="*/ 38 h 38"/>
                  <a:gd name="T4" fmla="*/ 32 w 44"/>
                  <a:gd name="T5" fmla="*/ 12 h 38"/>
                  <a:gd name="T6" fmla="*/ 44 w 44"/>
                  <a:gd name="T7" fmla="*/ 0 h 38"/>
                  <a:gd name="T8" fmla="*/ 14 w 44"/>
                  <a:gd name="T9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24"/>
                    </a:moveTo>
                    <a:lnTo>
                      <a:pt x="0" y="38"/>
                    </a:lnTo>
                    <a:lnTo>
                      <a:pt x="32" y="12"/>
                    </a:lnTo>
                    <a:lnTo>
                      <a:pt x="44" y="0"/>
                    </a:lnTo>
                    <a:lnTo>
                      <a:pt x="14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77" name="Freeform 505"/>
              <p:cNvSpPr>
                <a:spLocks/>
              </p:cNvSpPr>
              <p:nvPr/>
            </p:nvSpPr>
            <p:spPr bwMode="auto">
              <a:xfrm>
                <a:off x="3082" y="1606"/>
                <a:ext cx="42" cy="44"/>
              </a:xfrm>
              <a:custGeom>
                <a:avLst/>
                <a:gdLst>
                  <a:gd name="T0" fmla="*/ 12 w 42"/>
                  <a:gd name="T1" fmla="*/ 32 h 44"/>
                  <a:gd name="T2" fmla="*/ 0 w 42"/>
                  <a:gd name="T3" fmla="*/ 44 h 44"/>
                  <a:gd name="T4" fmla="*/ 30 w 42"/>
                  <a:gd name="T5" fmla="*/ 8 h 44"/>
                  <a:gd name="T6" fmla="*/ 42 w 42"/>
                  <a:gd name="T7" fmla="*/ 0 h 44"/>
                  <a:gd name="T8" fmla="*/ 12 w 42"/>
                  <a:gd name="T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4">
                    <a:moveTo>
                      <a:pt x="12" y="32"/>
                    </a:moveTo>
                    <a:lnTo>
                      <a:pt x="0" y="44"/>
                    </a:lnTo>
                    <a:lnTo>
                      <a:pt x="30" y="8"/>
                    </a:lnTo>
                    <a:lnTo>
                      <a:pt x="42" y="0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A82100"/>
              </a:solidFill>
              <a:ln w="0">
                <a:solidFill>
                  <a:srgbClr val="A82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78" name="Freeform 506"/>
              <p:cNvSpPr>
                <a:spLocks/>
              </p:cNvSpPr>
              <p:nvPr/>
            </p:nvSpPr>
            <p:spPr bwMode="auto">
              <a:xfrm>
                <a:off x="3082" y="1606"/>
                <a:ext cx="42" cy="44"/>
              </a:xfrm>
              <a:custGeom>
                <a:avLst/>
                <a:gdLst>
                  <a:gd name="T0" fmla="*/ 12 w 42"/>
                  <a:gd name="T1" fmla="*/ 32 h 44"/>
                  <a:gd name="T2" fmla="*/ 0 w 42"/>
                  <a:gd name="T3" fmla="*/ 44 h 44"/>
                  <a:gd name="T4" fmla="*/ 30 w 42"/>
                  <a:gd name="T5" fmla="*/ 8 h 44"/>
                  <a:gd name="T6" fmla="*/ 42 w 42"/>
                  <a:gd name="T7" fmla="*/ 0 h 44"/>
                  <a:gd name="T8" fmla="*/ 12 w 42"/>
                  <a:gd name="T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4">
                    <a:moveTo>
                      <a:pt x="12" y="32"/>
                    </a:moveTo>
                    <a:lnTo>
                      <a:pt x="0" y="44"/>
                    </a:lnTo>
                    <a:lnTo>
                      <a:pt x="30" y="8"/>
                    </a:lnTo>
                    <a:lnTo>
                      <a:pt x="42" y="0"/>
                    </a:lnTo>
                    <a:lnTo>
                      <a:pt x="12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79" name="Freeform 507"/>
              <p:cNvSpPr>
                <a:spLocks/>
              </p:cNvSpPr>
              <p:nvPr/>
            </p:nvSpPr>
            <p:spPr bwMode="auto">
              <a:xfrm>
                <a:off x="3112" y="1542"/>
                <a:ext cx="44" cy="72"/>
              </a:xfrm>
              <a:custGeom>
                <a:avLst/>
                <a:gdLst>
                  <a:gd name="T0" fmla="*/ 12 w 44"/>
                  <a:gd name="T1" fmla="*/ 64 h 72"/>
                  <a:gd name="T2" fmla="*/ 0 w 44"/>
                  <a:gd name="T3" fmla="*/ 72 h 72"/>
                  <a:gd name="T4" fmla="*/ 32 w 44"/>
                  <a:gd name="T5" fmla="*/ 0 h 72"/>
                  <a:gd name="T6" fmla="*/ 44 w 44"/>
                  <a:gd name="T7" fmla="*/ 8 h 72"/>
                  <a:gd name="T8" fmla="*/ 12 w 44"/>
                  <a:gd name="T9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2">
                    <a:moveTo>
                      <a:pt x="12" y="64"/>
                    </a:moveTo>
                    <a:lnTo>
                      <a:pt x="0" y="72"/>
                    </a:lnTo>
                    <a:lnTo>
                      <a:pt x="32" y="0"/>
                    </a:lnTo>
                    <a:lnTo>
                      <a:pt x="44" y="8"/>
                    </a:lnTo>
                    <a:lnTo>
                      <a:pt x="12" y="64"/>
                    </a:lnTo>
                    <a:close/>
                  </a:path>
                </a:pathLst>
              </a:custGeom>
              <a:solidFill>
                <a:srgbClr val="D9692E"/>
              </a:solidFill>
              <a:ln w="0">
                <a:solidFill>
                  <a:srgbClr val="D9692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80" name="Freeform 508"/>
              <p:cNvSpPr>
                <a:spLocks/>
              </p:cNvSpPr>
              <p:nvPr/>
            </p:nvSpPr>
            <p:spPr bwMode="auto">
              <a:xfrm>
                <a:off x="3112" y="1542"/>
                <a:ext cx="44" cy="72"/>
              </a:xfrm>
              <a:custGeom>
                <a:avLst/>
                <a:gdLst>
                  <a:gd name="T0" fmla="*/ 12 w 44"/>
                  <a:gd name="T1" fmla="*/ 64 h 72"/>
                  <a:gd name="T2" fmla="*/ 0 w 44"/>
                  <a:gd name="T3" fmla="*/ 72 h 72"/>
                  <a:gd name="T4" fmla="*/ 32 w 44"/>
                  <a:gd name="T5" fmla="*/ 0 h 72"/>
                  <a:gd name="T6" fmla="*/ 44 w 44"/>
                  <a:gd name="T7" fmla="*/ 8 h 72"/>
                  <a:gd name="T8" fmla="*/ 12 w 44"/>
                  <a:gd name="T9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2">
                    <a:moveTo>
                      <a:pt x="12" y="64"/>
                    </a:moveTo>
                    <a:lnTo>
                      <a:pt x="0" y="72"/>
                    </a:lnTo>
                    <a:lnTo>
                      <a:pt x="32" y="0"/>
                    </a:lnTo>
                    <a:lnTo>
                      <a:pt x="44" y="8"/>
                    </a:lnTo>
                    <a:lnTo>
                      <a:pt x="12" y="6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81" name="Freeform 509"/>
              <p:cNvSpPr>
                <a:spLocks/>
              </p:cNvSpPr>
              <p:nvPr/>
            </p:nvSpPr>
            <p:spPr bwMode="auto">
              <a:xfrm>
                <a:off x="3144" y="1480"/>
                <a:ext cx="44" cy="70"/>
              </a:xfrm>
              <a:custGeom>
                <a:avLst/>
                <a:gdLst>
                  <a:gd name="T0" fmla="*/ 12 w 44"/>
                  <a:gd name="T1" fmla="*/ 70 h 70"/>
                  <a:gd name="T2" fmla="*/ 0 w 44"/>
                  <a:gd name="T3" fmla="*/ 62 h 70"/>
                  <a:gd name="T4" fmla="*/ 30 w 44"/>
                  <a:gd name="T5" fmla="*/ 48 h 70"/>
                  <a:gd name="T6" fmla="*/ 44 w 44"/>
                  <a:gd name="T7" fmla="*/ 0 h 70"/>
                  <a:gd name="T8" fmla="*/ 12 w 44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0">
                    <a:moveTo>
                      <a:pt x="12" y="70"/>
                    </a:moveTo>
                    <a:lnTo>
                      <a:pt x="0" y="62"/>
                    </a:lnTo>
                    <a:lnTo>
                      <a:pt x="30" y="48"/>
                    </a:lnTo>
                    <a:lnTo>
                      <a:pt x="44" y="0"/>
                    </a:lnTo>
                    <a:lnTo>
                      <a:pt x="12" y="70"/>
                    </a:lnTo>
                    <a:close/>
                  </a:path>
                </a:pathLst>
              </a:custGeom>
              <a:solidFill>
                <a:srgbClr val="000082"/>
              </a:solidFill>
              <a:ln w="0">
                <a:solidFill>
                  <a:srgbClr val="00008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82" name="Freeform 510"/>
              <p:cNvSpPr>
                <a:spLocks/>
              </p:cNvSpPr>
              <p:nvPr/>
            </p:nvSpPr>
            <p:spPr bwMode="auto">
              <a:xfrm>
                <a:off x="3144" y="1480"/>
                <a:ext cx="44" cy="70"/>
              </a:xfrm>
              <a:custGeom>
                <a:avLst/>
                <a:gdLst>
                  <a:gd name="T0" fmla="*/ 12 w 44"/>
                  <a:gd name="T1" fmla="*/ 70 h 70"/>
                  <a:gd name="T2" fmla="*/ 0 w 44"/>
                  <a:gd name="T3" fmla="*/ 62 h 70"/>
                  <a:gd name="T4" fmla="*/ 30 w 44"/>
                  <a:gd name="T5" fmla="*/ 48 h 70"/>
                  <a:gd name="T6" fmla="*/ 44 w 44"/>
                  <a:gd name="T7" fmla="*/ 0 h 70"/>
                  <a:gd name="T8" fmla="*/ 12 w 44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0">
                    <a:moveTo>
                      <a:pt x="12" y="70"/>
                    </a:moveTo>
                    <a:lnTo>
                      <a:pt x="0" y="62"/>
                    </a:lnTo>
                    <a:lnTo>
                      <a:pt x="30" y="48"/>
                    </a:lnTo>
                    <a:lnTo>
                      <a:pt x="44" y="0"/>
                    </a:lnTo>
                    <a:lnTo>
                      <a:pt x="12" y="7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83" name="Freeform 511"/>
              <p:cNvSpPr>
                <a:spLocks/>
              </p:cNvSpPr>
              <p:nvPr/>
            </p:nvSpPr>
            <p:spPr bwMode="auto">
              <a:xfrm>
                <a:off x="3174" y="1476"/>
                <a:ext cx="46" cy="68"/>
              </a:xfrm>
              <a:custGeom>
                <a:avLst/>
                <a:gdLst>
                  <a:gd name="T0" fmla="*/ 14 w 46"/>
                  <a:gd name="T1" fmla="*/ 4 h 68"/>
                  <a:gd name="T2" fmla="*/ 0 w 46"/>
                  <a:gd name="T3" fmla="*/ 52 h 68"/>
                  <a:gd name="T4" fmla="*/ 30 w 46"/>
                  <a:gd name="T5" fmla="*/ 68 h 68"/>
                  <a:gd name="T6" fmla="*/ 46 w 46"/>
                  <a:gd name="T7" fmla="*/ 0 h 68"/>
                  <a:gd name="T8" fmla="*/ 14 w 46"/>
                  <a:gd name="T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8">
                    <a:moveTo>
                      <a:pt x="14" y="4"/>
                    </a:moveTo>
                    <a:lnTo>
                      <a:pt x="0" y="52"/>
                    </a:lnTo>
                    <a:lnTo>
                      <a:pt x="30" y="68"/>
                    </a:lnTo>
                    <a:lnTo>
                      <a:pt x="46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8A70B0"/>
              </a:solidFill>
              <a:ln w="0">
                <a:solidFill>
                  <a:srgbClr val="8A70B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84" name="Freeform 512"/>
              <p:cNvSpPr>
                <a:spLocks/>
              </p:cNvSpPr>
              <p:nvPr/>
            </p:nvSpPr>
            <p:spPr bwMode="auto">
              <a:xfrm>
                <a:off x="3174" y="1476"/>
                <a:ext cx="46" cy="68"/>
              </a:xfrm>
              <a:custGeom>
                <a:avLst/>
                <a:gdLst>
                  <a:gd name="T0" fmla="*/ 14 w 46"/>
                  <a:gd name="T1" fmla="*/ 4 h 68"/>
                  <a:gd name="T2" fmla="*/ 0 w 46"/>
                  <a:gd name="T3" fmla="*/ 52 h 68"/>
                  <a:gd name="T4" fmla="*/ 30 w 46"/>
                  <a:gd name="T5" fmla="*/ 68 h 68"/>
                  <a:gd name="T6" fmla="*/ 46 w 46"/>
                  <a:gd name="T7" fmla="*/ 0 h 68"/>
                  <a:gd name="T8" fmla="*/ 14 w 46"/>
                  <a:gd name="T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8">
                    <a:moveTo>
                      <a:pt x="14" y="4"/>
                    </a:moveTo>
                    <a:lnTo>
                      <a:pt x="0" y="52"/>
                    </a:lnTo>
                    <a:lnTo>
                      <a:pt x="30" y="68"/>
                    </a:lnTo>
                    <a:lnTo>
                      <a:pt x="46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85" name="Freeform 513"/>
              <p:cNvSpPr>
                <a:spLocks/>
              </p:cNvSpPr>
              <p:nvPr/>
            </p:nvSpPr>
            <p:spPr bwMode="auto">
              <a:xfrm>
                <a:off x="3204" y="1476"/>
                <a:ext cx="42" cy="154"/>
              </a:xfrm>
              <a:custGeom>
                <a:avLst/>
                <a:gdLst>
                  <a:gd name="T0" fmla="*/ 16 w 42"/>
                  <a:gd name="T1" fmla="*/ 0 h 154"/>
                  <a:gd name="T2" fmla="*/ 0 w 42"/>
                  <a:gd name="T3" fmla="*/ 68 h 154"/>
                  <a:gd name="T4" fmla="*/ 26 w 42"/>
                  <a:gd name="T5" fmla="*/ 154 h 154"/>
                  <a:gd name="T6" fmla="*/ 42 w 42"/>
                  <a:gd name="T7" fmla="*/ 106 h 154"/>
                  <a:gd name="T8" fmla="*/ 16 w 42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54">
                    <a:moveTo>
                      <a:pt x="16" y="0"/>
                    </a:moveTo>
                    <a:lnTo>
                      <a:pt x="0" y="68"/>
                    </a:lnTo>
                    <a:lnTo>
                      <a:pt x="26" y="154"/>
                    </a:lnTo>
                    <a:lnTo>
                      <a:pt x="42" y="10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3AD9E"/>
              </a:solidFill>
              <a:ln w="0">
                <a:solidFill>
                  <a:srgbClr val="E3AD9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86" name="Freeform 514"/>
              <p:cNvSpPr>
                <a:spLocks/>
              </p:cNvSpPr>
              <p:nvPr/>
            </p:nvSpPr>
            <p:spPr bwMode="auto">
              <a:xfrm>
                <a:off x="3204" y="1476"/>
                <a:ext cx="42" cy="154"/>
              </a:xfrm>
              <a:custGeom>
                <a:avLst/>
                <a:gdLst>
                  <a:gd name="T0" fmla="*/ 16 w 42"/>
                  <a:gd name="T1" fmla="*/ 0 h 154"/>
                  <a:gd name="T2" fmla="*/ 0 w 42"/>
                  <a:gd name="T3" fmla="*/ 68 h 154"/>
                  <a:gd name="T4" fmla="*/ 26 w 42"/>
                  <a:gd name="T5" fmla="*/ 154 h 154"/>
                  <a:gd name="T6" fmla="*/ 42 w 42"/>
                  <a:gd name="T7" fmla="*/ 106 h 154"/>
                  <a:gd name="T8" fmla="*/ 16 w 42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54">
                    <a:moveTo>
                      <a:pt x="16" y="0"/>
                    </a:moveTo>
                    <a:lnTo>
                      <a:pt x="0" y="68"/>
                    </a:lnTo>
                    <a:lnTo>
                      <a:pt x="26" y="154"/>
                    </a:lnTo>
                    <a:lnTo>
                      <a:pt x="42" y="10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87" name="Freeform 515"/>
              <p:cNvSpPr>
                <a:spLocks/>
              </p:cNvSpPr>
              <p:nvPr/>
            </p:nvSpPr>
            <p:spPr bwMode="auto">
              <a:xfrm>
                <a:off x="3230" y="1582"/>
                <a:ext cx="40" cy="150"/>
              </a:xfrm>
              <a:custGeom>
                <a:avLst/>
                <a:gdLst>
                  <a:gd name="T0" fmla="*/ 16 w 40"/>
                  <a:gd name="T1" fmla="*/ 0 h 150"/>
                  <a:gd name="T2" fmla="*/ 0 w 40"/>
                  <a:gd name="T3" fmla="*/ 48 h 150"/>
                  <a:gd name="T4" fmla="*/ 26 w 40"/>
                  <a:gd name="T5" fmla="*/ 150 h 150"/>
                  <a:gd name="T6" fmla="*/ 40 w 40"/>
                  <a:gd name="T7" fmla="*/ 138 h 150"/>
                  <a:gd name="T8" fmla="*/ 16 w 4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50">
                    <a:moveTo>
                      <a:pt x="16" y="0"/>
                    </a:moveTo>
                    <a:lnTo>
                      <a:pt x="0" y="48"/>
                    </a:lnTo>
                    <a:lnTo>
                      <a:pt x="26" y="150"/>
                    </a:lnTo>
                    <a:lnTo>
                      <a:pt x="40" y="13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AC48A"/>
              </a:solidFill>
              <a:ln w="0">
                <a:solidFill>
                  <a:srgbClr val="FAC48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88" name="Freeform 516"/>
              <p:cNvSpPr>
                <a:spLocks/>
              </p:cNvSpPr>
              <p:nvPr/>
            </p:nvSpPr>
            <p:spPr bwMode="auto">
              <a:xfrm>
                <a:off x="3230" y="1582"/>
                <a:ext cx="40" cy="150"/>
              </a:xfrm>
              <a:custGeom>
                <a:avLst/>
                <a:gdLst>
                  <a:gd name="T0" fmla="*/ 16 w 40"/>
                  <a:gd name="T1" fmla="*/ 0 h 150"/>
                  <a:gd name="T2" fmla="*/ 0 w 40"/>
                  <a:gd name="T3" fmla="*/ 48 h 150"/>
                  <a:gd name="T4" fmla="*/ 26 w 40"/>
                  <a:gd name="T5" fmla="*/ 150 h 150"/>
                  <a:gd name="T6" fmla="*/ 40 w 40"/>
                  <a:gd name="T7" fmla="*/ 138 h 150"/>
                  <a:gd name="T8" fmla="*/ 16 w 4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50">
                    <a:moveTo>
                      <a:pt x="16" y="0"/>
                    </a:moveTo>
                    <a:lnTo>
                      <a:pt x="0" y="48"/>
                    </a:lnTo>
                    <a:lnTo>
                      <a:pt x="26" y="150"/>
                    </a:lnTo>
                    <a:lnTo>
                      <a:pt x="40" y="13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89" name="Freeform 517"/>
              <p:cNvSpPr>
                <a:spLocks/>
              </p:cNvSpPr>
              <p:nvPr/>
            </p:nvSpPr>
            <p:spPr bwMode="auto">
              <a:xfrm>
                <a:off x="3256" y="1720"/>
                <a:ext cx="36" cy="156"/>
              </a:xfrm>
              <a:custGeom>
                <a:avLst/>
                <a:gdLst>
                  <a:gd name="T0" fmla="*/ 14 w 36"/>
                  <a:gd name="T1" fmla="*/ 0 h 156"/>
                  <a:gd name="T2" fmla="*/ 0 w 36"/>
                  <a:gd name="T3" fmla="*/ 12 h 156"/>
                  <a:gd name="T4" fmla="*/ 26 w 36"/>
                  <a:gd name="T5" fmla="*/ 134 h 156"/>
                  <a:gd name="T6" fmla="*/ 36 w 36"/>
                  <a:gd name="T7" fmla="*/ 156 h 156"/>
                  <a:gd name="T8" fmla="*/ 14 w 36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56">
                    <a:moveTo>
                      <a:pt x="14" y="0"/>
                    </a:moveTo>
                    <a:lnTo>
                      <a:pt x="0" y="12"/>
                    </a:lnTo>
                    <a:lnTo>
                      <a:pt x="26" y="134"/>
                    </a:lnTo>
                    <a:lnTo>
                      <a:pt x="36" y="15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AD166"/>
              </a:solidFill>
              <a:ln w="0">
                <a:solidFill>
                  <a:srgbClr val="FAD1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90" name="Freeform 518"/>
              <p:cNvSpPr>
                <a:spLocks/>
              </p:cNvSpPr>
              <p:nvPr/>
            </p:nvSpPr>
            <p:spPr bwMode="auto">
              <a:xfrm>
                <a:off x="3256" y="1720"/>
                <a:ext cx="36" cy="156"/>
              </a:xfrm>
              <a:custGeom>
                <a:avLst/>
                <a:gdLst>
                  <a:gd name="T0" fmla="*/ 14 w 36"/>
                  <a:gd name="T1" fmla="*/ 0 h 156"/>
                  <a:gd name="T2" fmla="*/ 0 w 36"/>
                  <a:gd name="T3" fmla="*/ 12 h 156"/>
                  <a:gd name="T4" fmla="*/ 26 w 36"/>
                  <a:gd name="T5" fmla="*/ 134 h 156"/>
                  <a:gd name="T6" fmla="*/ 36 w 36"/>
                  <a:gd name="T7" fmla="*/ 156 h 156"/>
                  <a:gd name="T8" fmla="*/ 14 w 36"/>
                  <a:gd name="T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56">
                    <a:moveTo>
                      <a:pt x="14" y="0"/>
                    </a:moveTo>
                    <a:lnTo>
                      <a:pt x="0" y="12"/>
                    </a:lnTo>
                    <a:lnTo>
                      <a:pt x="26" y="134"/>
                    </a:lnTo>
                    <a:lnTo>
                      <a:pt x="36" y="15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91" name="Freeform 519"/>
              <p:cNvSpPr>
                <a:spLocks/>
              </p:cNvSpPr>
              <p:nvPr/>
            </p:nvSpPr>
            <p:spPr bwMode="auto">
              <a:xfrm>
                <a:off x="3282" y="1854"/>
                <a:ext cx="34" cy="118"/>
              </a:xfrm>
              <a:custGeom>
                <a:avLst/>
                <a:gdLst>
                  <a:gd name="T0" fmla="*/ 10 w 34"/>
                  <a:gd name="T1" fmla="*/ 22 h 118"/>
                  <a:gd name="T2" fmla="*/ 0 w 34"/>
                  <a:gd name="T3" fmla="*/ 0 h 118"/>
                  <a:gd name="T4" fmla="*/ 24 w 34"/>
                  <a:gd name="T5" fmla="*/ 88 h 118"/>
                  <a:gd name="T6" fmla="*/ 34 w 34"/>
                  <a:gd name="T7" fmla="*/ 118 h 118"/>
                  <a:gd name="T8" fmla="*/ 10 w 34"/>
                  <a:gd name="T9" fmla="*/ 2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18">
                    <a:moveTo>
                      <a:pt x="10" y="22"/>
                    </a:moveTo>
                    <a:lnTo>
                      <a:pt x="0" y="0"/>
                    </a:lnTo>
                    <a:lnTo>
                      <a:pt x="24" y="88"/>
                    </a:lnTo>
                    <a:lnTo>
                      <a:pt x="34" y="118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C9C442"/>
              </a:solidFill>
              <a:ln w="0">
                <a:solidFill>
                  <a:srgbClr val="C9C44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92" name="Freeform 520"/>
              <p:cNvSpPr>
                <a:spLocks/>
              </p:cNvSpPr>
              <p:nvPr/>
            </p:nvSpPr>
            <p:spPr bwMode="auto">
              <a:xfrm>
                <a:off x="3282" y="1854"/>
                <a:ext cx="34" cy="118"/>
              </a:xfrm>
              <a:custGeom>
                <a:avLst/>
                <a:gdLst>
                  <a:gd name="T0" fmla="*/ 10 w 34"/>
                  <a:gd name="T1" fmla="*/ 22 h 118"/>
                  <a:gd name="T2" fmla="*/ 0 w 34"/>
                  <a:gd name="T3" fmla="*/ 0 h 118"/>
                  <a:gd name="T4" fmla="*/ 24 w 34"/>
                  <a:gd name="T5" fmla="*/ 88 h 118"/>
                  <a:gd name="T6" fmla="*/ 34 w 34"/>
                  <a:gd name="T7" fmla="*/ 118 h 118"/>
                  <a:gd name="T8" fmla="*/ 10 w 34"/>
                  <a:gd name="T9" fmla="*/ 2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18">
                    <a:moveTo>
                      <a:pt x="10" y="22"/>
                    </a:moveTo>
                    <a:lnTo>
                      <a:pt x="0" y="0"/>
                    </a:lnTo>
                    <a:lnTo>
                      <a:pt x="24" y="88"/>
                    </a:lnTo>
                    <a:lnTo>
                      <a:pt x="34" y="118"/>
                    </a:lnTo>
                    <a:lnTo>
                      <a:pt x="10" y="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93" name="Freeform 521"/>
              <p:cNvSpPr>
                <a:spLocks/>
              </p:cNvSpPr>
              <p:nvPr/>
            </p:nvSpPr>
            <p:spPr bwMode="auto">
              <a:xfrm>
                <a:off x="3306" y="1942"/>
                <a:ext cx="40" cy="74"/>
              </a:xfrm>
              <a:custGeom>
                <a:avLst/>
                <a:gdLst>
                  <a:gd name="T0" fmla="*/ 10 w 40"/>
                  <a:gd name="T1" fmla="*/ 30 h 74"/>
                  <a:gd name="T2" fmla="*/ 0 w 40"/>
                  <a:gd name="T3" fmla="*/ 0 h 74"/>
                  <a:gd name="T4" fmla="*/ 26 w 40"/>
                  <a:gd name="T5" fmla="*/ 74 h 74"/>
                  <a:gd name="T6" fmla="*/ 40 w 40"/>
                  <a:gd name="T7" fmla="*/ 44 h 74"/>
                  <a:gd name="T8" fmla="*/ 10 w 40"/>
                  <a:gd name="T9" fmla="*/ 3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4">
                    <a:moveTo>
                      <a:pt x="10" y="30"/>
                    </a:moveTo>
                    <a:lnTo>
                      <a:pt x="0" y="0"/>
                    </a:lnTo>
                    <a:lnTo>
                      <a:pt x="26" y="74"/>
                    </a:lnTo>
                    <a:lnTo>
                      <a:pt x="40" y="44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ADA3CC"/>
              </a:solidFill>
              <a:ln w="0">
                <a:solidFill>
                  <a:srgbClr val="ADA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94" name="Freeform 522"/>
              <p:cNvSpPr>
                <a:spLocks/>
              </p:cNvSpPr>
              <p:nvPr/>
            </p:nvSpPr>
            <p:spPr bwMode="auto">
              <a:xfrm>
                <a:off x="3306" y="1942"/>
                <a:ext cx="40" cy="74"/>
              </a:xfrm>
              <a:custGeom>
                <a:avLst/>
                <a:gdLst>
                  <a:gd name="T0" fmla="*/ 10 w 40"/>
                  <a:gd name="T1" fmla="*/ 30 h 74"/>
                  <a:gd name="T2" fmla="*/ 0 w 40"/>
                  <a:gd name="T3" fmla="*/ 0 h 74"/>
                  <a:gd name="T4" fmla="*/ 26 w 40"/>
                  <a:gd name="T5" fmla="*/ 74 h 74"/>
                  <a:gd name="T6" fmla="*/ 40 w 40"/>
                  <a:gd name="T7" fmla="*/ 44 h 74"/>
                  <a:gd name="T8" fmla="*/ 10 w 40"/>
                  <a:gd name="T9" fmla="*/ 3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4">
                    <a:moveTo>
                      <a:pt x="10" y="30"/>
                    </a:moveTo>
                    <a:lnTo>
                      <a:pt x="0" y="0"/>
                    </a:lnTo>
                    <a:lnTo>
                      <a:pt x="26" y="74"/>
                    </a:lnTo>
                    <a:lnTo>
                      <a:pt x="40" y="44"/>
                    </a:lnTo>
                    <a:lnTo>
                      <a:pt x="10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95" name="Freeform 523"/>
              <p:cNvSpPr>
                <a:spLocks/>
              </p:cNvSpPr>
              <p:nvPr/>
            </p:nvSpPr>
            <p:spPr bwMode="auto">
              <a:xfrm>
                <a:off x="3332" y="1968"/>
                <a:ext cx="44" cy="48"/>
              </a:xfrm>
              <a:custGeom>
                <a:avLst/>
                <a:gdLst>
                  <a:gd name="T0" fmla="*/ 14 w 44"/>
                  <a:gd name="T1" fmla="*/ 18 h 48"/>
                  <a:gd name="T2" fmla="*/ 0 w 44"/>
                  <a:gd name="T3" fmla="*/ 48 h 48"/>
                  <a:gd name="T4" fmla="*/ 32 w 44"/>
                  <a:gd name="T5" fmla="*/ 20 h 48"/>
                  <a:gd name="T6" fmla="*/ 44 w 44"/>
                  <a:gd name="T7" fmla="*/ 0 h 48"/>
                  <a:gd name="T8" fmla="*/ 14 w 44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4" y="18"/>
                    </a:moveTo>
                    <a:lnTo>
                      <a:pt x="0" y="48"/>
                    </a:lnTo>
                    <a:lnTo>
                      <a:pt x="32" y="20"/>
                    </a:lnTo>
                    <a:lnTo>
                      <a:pt x="44" y="0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1766D9"/>
              </a:solidFill>
              <a:ln w="0">
                <a:solidFill>
                  <a:srgbClr val="1766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96" name="Freeform 524"/>
              <p:cNvSpPr>
                <a:spLocks/>
              </p:cNvSpPr>
              <p:nvPr/>
            </p:nvSpPr>
            <p:spPr bwMode="auto">
              <a:xfrm>
                <a:off x="3332" y="1968"/>
                <a:ext cx="44" cy="48"/>
              </a:xfrm>
              <a:custGeom>
                <a:avLst/>
                <a:gdLst>
                  <a:gd name="T0" fmla="*/ 14 w 44"/>
                  <a:gd name="T1" fmla="*/ 18 h 48"/>
                  <a:gd name="T2" fmla="*/ 0 w 44"/>
                  <a:gd name="T3" fmla="*/ 48 h 48"/>
                  <a:gd name="T4" fmla="*/ 32 w 44"/>
                  <a:gd name="T5" fmla="*/ 20 h 48"/>
                  <a:gd name="T6" fmla="*/ 44 w 44"/>
                  <a:gd name="T7" fmla="*/ 0 h 48"/>
                  <a:gd name="T8" fmla="*/ 14 w 44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4" y="18"/>
                    </a:moveTo>
                    <a:lnTo>
                      <a:pt x="0" y="48"/>
                    </a:lnTo>
                    <a:lnTo>
                      <a:pt x="32" y="20"/>
                    </a:lnTo>
                    <a:lnTo>
                      <a:pt x="44" y="0"/>
                    </a:lnTo>
                    <a:lnTo>
                      <a:pt x="14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97" name="Freeform 525"/>
              <p:cNvSpPr>
                <a:spLocks/>
              </p:cNvSpPr>
              <p:nvPr/>
            </p:nvSpPr>
            <p:spPr bwMode="auto">
              <a:xfrm>
                <a:off x="3364" y="1964"/>
                <a:ext cx="42" cy="24"/>
              </a:xfrm>
              <a:custGeom>
                <a:avLst/>
                <a:gdLst>
                  <a:gd name="T0" fmla="*/ 12 w 42"/>
                  <a:gd name="T1" fmla="*/ 4 h 24"/>
                  <a:gd name="T2" fmla="*/ 0 w 42"/>
                  <a:gd name="T3" fmla="*/ 24 h 24"/>
                  <a:gd name="T4" fmla="*/ 30 w 42"/>
                  <a:gd name="T5" fmla="*/ 18 h 24"/>
                  <a:gd name="T6" fmla="*/ 42 w 42"/>
                  <a:gd name="T7" fmla="*/ 0 h 24"/>
                  <a:gd name="T8" fmla="*/ 12 w 42"/>
                  <a:gd name="T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4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6BA3F2"/>
              </a:solidFill>
              <a:ln w="0">
                <a:solidFill>
                  <a:srgbClr val="6BA3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98" name="Freeform 526"/>
              <p:cNvSpPr>
                <a:spLocks/>
              </p:cNvSpPr>
              <p:nvPr/>
            </p:nvSpPr>
            <p:spPr bwMode="auto">
              <a:xfrm>
                <a:off x="3364" y="1964"/>
                <a:ext cx="42" cy="24"/>
              </a:xfrm>
              <a:custGeom>
                <a:avLst/>
                <a:gdLst>
                  <a:gd name="T0" fmla="*/ 12 w 42"/>
                  <a:gd name="T1" fmla="*/ 4 h 24"/>
                  <a:gd name="T2" fmla="*/ 0 w 42"/>
                  <a:gd name="T3" fmla="*/ 24 h 24"/>
                  <a:gd name="T4" fmla="*/ 30 w 42"/>
                  <a:gd name="T5" fmla="*/ 18 h 24"/>
                  <a:gd name="T6" fmla="*/ 42 w 42"/>
                  <a:gd name="T7" fmla="*/ 0 h 24"/>
                  <a:gd name="T8" fmla="*/ 12 w 42"/>
                  <a:gd name="T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4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199" name="Freeform 527"/>
              <p:cNvSpPr>
                <a:spLocks/>
              </p:cNvSpPr>
              <p:nvPr/>
            </p:nvSpPr>
            <p:spPr bwMode="auto">
              <a:xfrm>
                <a:off x="3394" y="1964"/>
                <a:ext cx="42" cy="18"/>
              </a:xfrm>
              <a:custGeom>
                <a:avLst/>
                <a:gdLst>
                  <a:gd name="T0" fmla="*/ 12 w 42"/>
                  <a:gd name="T1" fmla="*/ 0 h 18"/>
                  <a:gd name="T2" fmla="*/ 0 w 42"/>
                  <a:gd name="T3" fmla="*/ 18 h 18"/>
                  <a:gd name="T4" fmla="*/ 30 w 42"/>
                  <a:gd name="T5" fmla="*/ 18 h 18"/>
                  <a:gd name="T6" fmla="*/ 42 w 42"/>
                  <a:gd name="T7" fmla="*/ 2 h 18"/>
                  <a:gd name="T8" fmla="*/ 1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4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5B2F2"/>
              </a:solidFill>
              <a:ln w="0">
                <a:solidFill>
                  <a:srgbClr val="85B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00" name="Freeform 528"/>
              <p:cNvSpPr>
                <a:spLocks/>
              </p:cNvSpPr>
              <p:nvPr/>
            </p:nvSpPr>
            <p:spPr bwMode="auto">
              <a:xfrm>
                <a:off x="3394" y="1964"/>
                <a:ext cx="42" cy="18"/>
              </a:xfrm>
              <a:custGeom>
                <a:avLst/>
                <a:gdLst>
                  <a:gd name="T0" fmla="*/ 12 w 42"/>
                  <a:gd name="T1" fmla="*/ 0 h 18"/>
                  <a:gd name="T2" fmla="*/ 0 w 42"/>
                  <a:gd name="T3" fmla="*/ 18 h 18"/>
                  <a:gd name="T4" fmla="*/ 30 w 42"/>
                  <a:gd name="T5" fmla="*/ 18 h 18"/>
                  <a:gd name="T6" fmla="*/ 42 w 42"/>
                  <a:gd name="T7" fmla="*/ 2 h 18"/>
                  <a:gd name="T8" fmla="*/ 1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42" y="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01" name="Freeform 529"/>
              <p:cNvSpPr>
                <a:spLocks/>
              </p:cNvSpPr>
              <p:nvPr/>
            </p:nvSpPr>
            <p:spPr bwMode="auto">
              <a:xfrm>
                <a:off x="3424" y="1966"/>
                <a:ext cx="42" cy="20"/>
              </a:xfrm>
              <a:custGeom>
                <a:avLst/>
                <a:gdLst>
                  <a:gd name="T0" fmla="*/ 12 w 42"/>
                  <a:gd name="T1" fmla="*/ 0 h 20"/>
                  <a:gd name="T2" fmla="*/ 0 w 42"/>
                  <a:gd name="T3" fmla="*/ 16 h 20"/>
                  <a:gd name="T4" fmla="*/ 30 w 42"/>
                  <a:gd name="T5" fmla="*/ 20 h 20"/>
                  <a:gd name="T6" fmla="*/ 42 w 42"/>
                  <a:gd name="T7" fmla="*/ 4 h 20"/>
                  <a:gd name="T8" fmla="*/ 1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4BAF2"/>
              </a:solidFill>
              <a:ln w="0">
                <a:solidFill>
                  <a:srgbClr val="94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02" name="Freeform 530"/>
              <p:cNvSpPr>
                <a:spLocks/>
              </p:cNvSpPr>
              <p:nvPr/>
            </p:nvSpPr>
            <p:spPr bwMode="auto">
              <a:xfrm>
                <a:off x="3424" y="1966"/>
                <a:ext cx="42" cy="20"/>
              </a:xfrm>
              <a:custGeom>
                <a:avLst/>
                <a:gdLst>
                  <a:gd name="T0" fmla="*/ 12 w 42"/>
                  <a:gd name="T1" fmla="*/ 0 h 20"/>
                  <a:gd name="T2" fmla="*/ 0 w 42"/>
                  <a:gd name="T3" fmla="*/ 16 h 20"/>
                  <a:gd name="T4" fmla="*/ 30 w 42"/>
                  <a:gd name="T5" fmla="*/ 20 h 20"/>
                  <a:gd name="T6" fmla="*/ 42 w 42"/>
                  <a:gd name="T7" fmla="*/ 4 h 20"/>
                  <a:gd name="T8" fmla="*/ 1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2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03" name="Freeform 531"/>
              <p:cNvSpPr>
                <a:spLocks/>
              </p:cNvSpPr>
              <p:nvPr/>
            </p:nvSpPr>
            <p:spPr bwMode="auto">
              <a:xfrm>
                <a:off x="3454" y="1970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04" name="Freeform 532"/>
              <p:cNvSpPr>
                <a:spLocks/>
              </p:cNvSpPr>
              <p:nvPr/>
            </p:nvSpPr>
            <p:spPr bwMode="auto">
              <a:xfrm>
                <a:off x="3454" y="1970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05" name="Freeform 533"/>
              <p:cNvSpPr>
                <a:spLocks/>
              </p:cNvSpPr>
              <p:nvPr/>
            </p:nvSpPr>
            <p:spPr bwMode="auto">
              <a:xfrm>
                <a:off x="3484" y="1976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06" name="Freeform 534"/>
              <p:cNvSpPr>
                <a:spLocks/>
              </p:cNvSpPr>
              <p:nvPr/>
            </p:nvSpPr>
            <p:spPr bwMode="auto">
              <a:xfrm>
                <a:off x="3484" y="1976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07" name="Freeform 535"/>
              <p:cNvSpPr>
                <a:spLocks/>
              </p:cNvSpPr>
              <p:nvPr/>
            </p:nvSpPr>
            <p:spPr bwMode="auto">
              <a:xfrm>
                <a:off x="3514" y="1982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2"/>
              </a:solidFill>
              <a:ln w="0">
                <a:solidFill>
                  <a:srgbClr val="A1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08" name="Freeform 536"/>
              <p:cNvSpPr>
                <a:spLocks/>
              </p:cNvSpPr>
              <p:nvPr/>
            </p:nvSpPr>
            <p:spPr bwMode="auto">
              <a:xfrm>
                <a:off x="3514" y="1982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09" name="Freeform 537"/>
              <p:cNvSpPr>
                <a:spLocks/>
              </p:cNvSpPr>
              <p:nvPr/>
            </p:nvSpPr>
            <p:spPr bwMode="auto">
              <a:xfrm>
                <a:off x="3544" y="1988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10" name="Freeform 538"/>
              <p:cNvSpPr>
                <a:spLocks/>
              </p:cNvSpPr>
              <p:nvPr/>
            </p:nvSpPr>
            <p:spPr bwMode="auto">
              <a:xfrm>
                <a:off x="3544" y="1988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11" name="Freeform 539"/>
              <p:cNvSpPr>
                <a:spLocks/>
              </p:cNvSpPr>
              <p:nvPr/>
            </p:nvSpPr>
            <p:spPr bwMode="auto">
              <a:xfrm>
                <a:off x="3576" y="199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12" name="Freeform 540"/>
              <p:cNvSpPr>
                <a:spLocks/>
              </p:cNvSpPr>
              <p:nvPr/>
            </p:nvSpPr>
            <p:spPr bwMode="auto">
              <a:xfrm>
                <a:off x="3576" y="199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13" name="Freeform 541"/>
              <p:cNvSpPr>
                <a:spLocks/>
              </p:cNvSpPr>
              <p:nvPr/>
            </p:nvSpPr>
            <p:spPr bwMode="auto">
              <a:xfrm>
                <a:off x="3606" y="200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14" name="Freeform 542"/>
              <p:cNvSpPr>
                <a:spLocks/>
              </p:cNvSpPr>
              <p:nvPr/>
            </p:nvSpPr>
            <p:spPr bwMode="auto">
              <a:xfrm>
                <a:off x="3606" y="200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15" name="Freeform 543"/>
              <p:cNvSpPr>
                <a:spLocks/>
              </p:cNvSpPr>
              <p:nvPr/>
            </p:nvSpPr>
            <p:spPr bwMode="auto">
              <a:xfrm>
                <a:off x="3636" y="201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16" name="Freeform 544"/>
              <p:cNvSpPr>
                <a:spLocks/>
              </p:cNvSpPr>
              <p:nvPr/>
            </p:nvSpPr>
            <p:spPr bwMode="auto">
              <a:xfrm>
                <a:off x="3636" y="201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17" name="Freeform 545"/>
              <p:cNvSpPr>
                <a:spLocks/>
              </p:cNvSpPr>
              <p:nvPr/>
            </p:nvSpPr>
            <p:spPr bwMode="auto">
              <a:xfrm>
                <a:off x="3668" y="2020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18" name="Freeform 546"/>
              <p:cNvSpPr>
                <a:spLocks/>
              </p:cNvSpPr>
              <p:nvPr/>
            </p:nvSpPr>
            <p:spPr bwMode="auto">
              <a:xfrm>
                <a:off x="3668" y="2020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19" name="Freeform 547"/>
              <p:cNvSpPr>
                <a:spLocks/>
              </p:cNvSpPr>
              <p:nvPr/>
            </p:nvSpPr>
            <p:spPr bwMode="auto">
              <a:xfrm>
                <a:off x="3698" y="202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20" name="Freeform 548"/>
              <p:cNvSpPr>
                <a:spLocks/>
              </p:cNvSpPr>
              <p:nvPr/>
            </p:nvSpPr>
            <p:spPr bwMode="auto">
              <a:xfrm>
                <a:off x="3698" y="202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21" name="Freeform 549"/>
              <p:cNvSpPr>
                <a:spLocks/>
              </p:cNvSpPr>
              <p:nvPr/>
            </p:nvSpPr>
            <p:spPr bwMode="auto">
              <a:xfrm>
                <a:off x="3730" y="2036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22" name="Freeform 550"/>
              <p:cNvSpPr>
                <a:spLocks/>
              </p:cNvSpPr>
              <p:nvPr/>
            </p:nvSpPr>
            <p:spPr bwMode="auto">
              <a:xfrm>
                <a:off x="3730" y="2036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23" name="Freeform 551"/>
              <p:cNvSpPr>
                <a:spLocks/>
              </p:cNvSpPr>
              <p:nvPr/>
            </p:nvSpPr>
            <p:spPr bwMode="auto">
              <a:xfrm>
                <a:off x="3760" y="204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24" name="Freeform 552"/>
              <p:cNvSpPr>
                <a:spLocks/>
              </p:cNvSpPr>
              <p:nvPr/>
            </p:nvSpPr>
            <p:spPr bwMode="auto">
              <a:xfrm>
                <a:off x="3760" y="204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25" name="Freeform 553"/>
              <p:cNvSpPr>
                <a:spLocks/>
              </p:cNvSpPr>
              <p:nvPr/>
            </p:nvSpPr>
            <p:spPr bwMode="auto">
              <a:xfrm>
                <a:off x="3792" y="2052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26" name="Freeform 554"/>
              <p:cNvSpPr>
                <a:spLocks/>
              </p:cNvSpPr>
              <p:nvPr/>
            </p:nvSpPr>
            <p:spPr bwMode="auto">
              <a:xfrm>
                <a:off x="3792" y="2052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27" name="Freeform 555"/>
              <p:cNvSpPr>
                <a:spLocks/>
              </p:cNvSpPr>
              <p:nvPr/>
            </p:nvSpPr>
            <p:spPr bwMode="auto">
              <a:xfrm>
                <a:off x="3822" y="2060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28" name="Freeform 556"/>
              <p:cNvSpPr>
                <a:spLocks/>
              </p:cNvSpPr>
              <p:nvPr/>
            </p:nvSpPr>
            <p:spPr bwMode="auto">
              <a:xfrm>
                <a:off x="3822" y="2060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29" name="Freeform 557"/>
              <p:cNvSpPr>
                <a:spLocks/>
              </p:cNvSpPr>
              <p:nvPr/>
            </p:nvSpPr>
            <p:spPr bwMode="auto">
              <a:xfrm>
                <a:off x="3854" y="206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30" name="Freeform 558"/>
              <p:cNvSpPr>
                <a:spLocks/>
              </p:cNvSpPr>
              <p:nvPr/>
            </p:nvSpPr>
            <p:spPr bwMode="auto">
              <a:xfrm>
                <a:off x="3854" y="206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31" name="Freeform 559"/>
              <p:cNvSpPr>
                <a:spLocks/>
              </p:cNvSpPr>
              <p:nvPr/>
            </p:nvSpPr>
            <p:spPr bwMode="auto">
              <a:xfrm>
                <a:off x="3886" y="207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32" name="Freeform 560"/>
              <p:cNvSpPr>
                <a:spLocks/>
              </p:cNvSpPr>
              <p:nvPr/>
            </p:nvSpPr>
            <p:spPr bwMode="auto">
              <a:xfrm>
                <a:off x="3886" y="207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33" name="Freeform 561"/>
              <p:cNvSpPr>
                <a:spLocks/>
              </p:cNvSpPr>
              <p:nvPr/>
            </p:nvSpPr>
            <p:spPr bwMode="auto">
              <a:xfrm>
                <a:off x="3918" y="208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34" name="Freeform 562"/>
              <p:cNvSpPr>
                <a:spLocks/>
              </p:cNvSpPr>
              <p:nvPr/>
            </p:nvSpPr>
            <p:spPr bwMode="auto">
              <a:xfrm>
                <a:off x="3918" y="208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35" name="Freeform 563"/>
              <p:cNvSpPr>
                <a:spLocks/>
              </p:cNvSpPr>
              <p:nvPr/>
            </p:nvSpPr>
            <p:spPr bwMode="auto">
              <a:xfrm>
                <a:off x="3950" y="2094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36" name="Freeform 564"/>
              <p:cNvSpPr>
                <a:spLocks/>
              </p:cNvSpPr>
              <p:nvPr/>
            </p:nvSpPr>
            <p:spPr bwMode="auto">
              <a:xfrm>
                <a:off x="3950" y="2094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37" name="Freeform 565"/>
              <p:cNvSpPr>
                <a:spLocks/>
              </p:cNvSpPr>
              <p:nvPr/>
            </p:nvSpPr>
            <p:spPr bwMode="auto">
              <a:xfrm>
                <a:off x="3982" y="210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38" name="Freeform 566"/>
              <p:cNvSpPr>
                <a:spLocks/>
              </p:cNvSpPr>
              <p:nvPr/>
            </p:nvSpPr>
            <p:spPr bwMode="auto">
              <a:xfrm>
                <a:off x="3982" y="210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39" name="Freeform 567"/>
              <p:cNvSpPr>
                <a:spLocks/>
              </p:cNvSpPr>
              <p:nvPr/>
            </p:nvSpPr>
            <p:spPr bwMode="auto">
              <a:xfrm>
                <a:off x="4014" y="211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40" name="Freeform 568"/>
              <p:cNvSpPr>
                <a:spLocks/>
              </p:cNvSpPr>
              <p:nvPr/>
            </p:nvSpPr>
            <p:spPr bwMode="auto">
              <a:xfrm>
                <a:off x="4014" y="211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41" name="Freeform 569"/>
              <p:cNvSpPr>
                <a:spLocks/>
              </p:cNvSpPr>
              <p:nvPr/>
            </p:nvSpPr>
            <p:spPr bwMode="auto">
              <a:xfrm>
                <a:off x="4046" y="212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42" name="Freeform 570"/>
              <p:cNvSpPr>
                <a:spLocks/>
              </p:cNvSpPr>
              <p:nvPr/>
            </p:nvSpPr>
            <p:spPr bwMode="auto">
              <a:xfrm>
                <a:off x="4046" y="212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43" name="Freeform 571"/>
              <p:cNvSpPr>
                <a:spLocks/>
              </p:cNvSpPr>
              <p:nvPr/>
            </p:nvSpPr>
            <p:spPr bwMode="auto">
              <a:xfrm>
                <a:off x="4078" y="212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44" name="Freeform 572"/>
              <p:cNvSpPr>
                <a:spLocks/>
              </p:cNvSpPr>
              <p:nvPr/>
            </p:nvSpPr>
            <p:spPr bwMode="auto">
              <a:xfrm>
                <a:off x="4078" y="212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45" name="Freeform 573"/>
              <p:cNvSpPr>
                <a:spLocks/>
              </p:cNvSpPr>
              <p:nvPr/>
            </p:nvSpPr>
            <p:spPr bwMode="auto">
              <a:xfrm>
                <a:off x="4110" y="2138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6 h 26"/>
                  <a:gd name="T4" fmla="*/ 34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6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46" name="Freeform 574"/>
              <p:cNvSpPr>
                <a:spLocks/>
              </p:cNvSpPr>
              <p:nvPr/>
            </p:nvSpPr>
            <p:spPr bwMode="auto">
              <a:xfrm>
                <a:off x="4110" y="2138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6 h 26"/>
                  <a:gd name="T4" fmla="*/ 34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6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47" name="Freeform 575"/>
              <p:cNvSpPr>
                <a:spLocks/>
              </p:cNvSpPr>
              <p:nvPr/>
            </p:nvSpPr>
            <p:spPr bwMode="auto">
              <a:xfrm>
                <a:off x="2408" y="1700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48" name="Freeform 576"/>
              <p:cNvSpPr>
                <a:spLocks/>
              </p:cNvSpPr>
              <p:nvPr/>
            </p:nvSpPr>
            <p:spPr bwMode="auto">
              <a:xfrm>
                <a:off x="2408" y="1700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49" name="Freeform 577"/>
              <p:cNvSpPr>
                <a:spLocks/>
              </p:cNvSpPr>
              <p:nvPr/>
            </p:nvSpPr>
            <p:spPr bwMode="auto">
              <a:xfrm>
                <a:off x="2434" y="170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50" name="Freeform 578"/>
              <p:cNvSpPr>
                <a:spLocks/>
              </p:cNvSpPr>
              <p:nvPr/>
            </p:nvSpPr>
            <p:spPr bwMode="auto">
              <a:xfrm>
                <a:off x="2434" y="170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51" name="Freeform 579"/>
              <p:cNvSpPr>
                <a:spLocks/>
              </p:cNvSpPr>
              <p:nvPr/>
            </p:nvSpPr>
            <p:spPr bwMode="auto">
              <a:xfrm>
                <a:off x="2460" y="1714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8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52" name="Freeform 580"/>
              <p:cNvSpPr>
                <a:spLocks/>
              </p:cNvSpPr>
              <p:nvPr/>
            </p:nvSpPr>
            <p:spPr bwMode="auto">
              <a:xfrm>
                <a:off x="2460" y="1714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8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53" name="Freeform 581"/>
              <p:cNvSpPr>
                <a:spLocks/>
              </p:cNvSpPr>
              <p:nvPr/>
            </p:nvSpPr>
            <p:spPr bwMode="auto">
              <a:xfrm>
                <a:off x="2488" y="1722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54" name="Freeform 582"/>
              <p:cNvSpPr>
                <a:spLocks/>
              </p:cNvSpPr>
              <p:nvPr/>
            </p:nvSpPr>
            <p:spPr bwMode="auto">
              <a:xfrm>
                <a:off x="2488" y="1722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55" name="Freeform 583"/>
              <p:cNvSpPr>
                <a:spLocks/>
              </p:cNvSpPr>
              <p:nvPr/>
            </p:nvSpPr>
            <p:spPr bwMode="auto">
              <a:xfrm>
                <a:off x="2514" y="1728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56" name="Freeform 584"/>
              <p:cNvSpPr>
                <a:spLocks/>
              </p:cNvSpPr>
              <p:nvPr/>
            </p:nvSpPr>
            <p:spPr bwMode="auto">
              <a:xfrm>
                <a:off x="2514" y="1728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57" name="Freeform 585"/>
              <p:cNvSpPr>
                <a:spLocks/>
              </p:cNvSpPr>
              <p:nvPr/>
            </p:nvSpPr>
            <p:spPr bwMode="auto">
              <a:xfrm>
                <a:off x="2540" y="1734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58" name="Freeform 586"/>
              <p:cNvSpPr>
                <a:spLocks/>
              </p:cNvSpPr>
              <p:nvPr/>
            </p:nvSpPr>
            <p:spPr bwMode="auto">
              <a:xfrm>
                <a:off x="2540" y="1734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59" name="Freeform 587"/>
              <p:cNvSpPr>
                <a:spLocks/>
              </p:cNvSpPr>
              <p:nvPr/>
            </p:nvSpPr>
            <p:spPr bwMode="auto">
              <a:xfrm>
                <a:off x="2566" y="1740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60" name="Freeform 588"/>
              <p:cNvSpPr>
                <a:spLocks/>
              </p:cNvSpPr>
              <p:nvPr/>
            </p:nvSpPr>
            <p:spPr bwMode="auto">
              <a:xfrm>
                <a:off x="2566" y="1740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61" name="Freeform 589"/>
              <p:cNvSpPr>
                <a:spLocks/>
              </p:cNvSpPr>
              <p:nvPr/>
            </p:nvSpPr>
            <p:spPr bwMode="auto">
              <a:xfrm>
                <a:off x="2592" y="1746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4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62" name="Freeform 590"/>
              <p:cNvSpPr>
                <a:spLocks/>
              </p:cNvSpPr>
              <p:nvPr/>
            </p:nvSpPr>
            <p:spPr bwMode="auto">
              <a:xfrm>
                <a:off x="2592" y="1746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4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63" name="Freeform 591"/>
              <p:cNvSpPr>
                <a:spLocks/>
              </p:cNvSpPr>
              <p:nvPr/>
            </p:nvSpPr>
            <p:spPr bwMode="auto">
              <a:xfrm>
                <a:off x="2620" y="1750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64" name="Freeform 592"/>
              <p:cNvSpPr>
                <a:spLocks/>
              </p:cNvSpPr>
              <p:nvPr/>
            </p:nvSpPr>
            <p:spPr bwMode="auto">
              <a:xfrm>
                <a:off x="2620" y="1750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65" name="Freeform 593"/>
              <p:cNvSpPr>
                <a:spLocks/>
              </p:cNvSpPr>
              <p:nvPr/>
            </p:nvSpPr>
            <p:spPr bwMode="auto">
              <a:xfrm>
                <a:off x="2646" y="1754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66" name="Freeform 594"/>
              <p:cNvSpPr>
                <a:spLocks/>
              </p:cNvSpPr>
              <p:nvPr/>
            </p:nvSpPr>
            <p:spPr bwMode="auto">
              <a:xfrm>
                <a:off x="2646" y="1754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67" name="Freeform 595"/>
              <p:cNvSpPr>
                <a:spLocks/>
              </p:cNvSpPr>
              <p:nvPr/>
            </p:nvSpPr>
            <p:spPr bwMode="auto">
              <a:xfrm>
                <a:off x="2674" y="1758"/>
                <a:ext cx="40" cy="16"/>
              </a:xfrm>
              <a:custGeom>
                <a:avLst/>
                <a:gdLst>
                  <a:gd name="T0" fmla="*/ 14 w 40"/>
                  <a:gd name="T1" fmla="*/ 0 h 16"/>
                  <a:gd name="T2" fmla="*/ 0 w 40"/>
                  <a:gd name="T3" fmla="*/ 14 h 16"/>
                  <a:gd name="T4" fmla="*/ 26 w 40"/>
                  <a:gd name="T5" fmla="*/ 16 h 16"/>
                  <a:gd name="T6" fmla="*/ 40 w 40"/>
                  <a:gd name="T7" fmla="*/ 2 h 16"/>
                  <a:gd name="T8" fmla="*/ 14 w 4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7BAF5"/>
              </a:solidFill>
              <a:ln w="0">
                <a:solidFill>
                  <a:srgbClr val="87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68" name="Freeform 596"/>
              <p:cNvSpPr>
                <a:spLocks/>
              </p:cNvSpPr>
              <p:nvPr/>
            </p:nvSpPr>
            <p:spPr bwMode="auto">
              <a:xfrm>
                <a:off x="2674" y="1758"/>
                <a:ext cx="40" cy="16"/>
              </a:xfrm>
              <a:custGeom>
                <a:avLst/>
                <a:gdLst>
                  <a:gd name="T0" fmla="*/ 14 w 40"/>
                  <a:gd name="T1" fmla="*/ 0 h 16"/>
                  <a:gd name="T2" fmla="*/ 0 w 40"/>
                  <a:gd name="T3" fmla="*/ 14 h 16"/>
                  <a:gd name="T4" fmla="*/ 26 w 40"/>
                  <a:gd name="T5" fmla="*/ 16 h 16"/>
                  <a:gd name="T6" fmla="*/ 40 w 40"/>
                  <a:gd name="T7" fmla="*/ 2 h 16"/>
                  <a:gd name="T8" fmla="*/ 14 w 4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0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69" name="Freeform 597"/>
              <p:cNvSpPr>
                <a:spLocks/>
              </p:cNvSpPr>
              <p:nvPr/>
            </p:nvSpPr>
            <p:spPr bwMode="auto">
              <a:xfrm>
                <a:off x="2700" y="1760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8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5B8F7"/>
              </a:solidFill>
              <a:ln w="0">
                <a:solidFill>
                  <a:srgbClr val="85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70" name="Freeform 598"/>
              <p:cNvSpPr>
                <a:spLocks/>
              </p:cNvSpPr>
              <p:nvPr/>
            </p:nvSpPr>
            <p:spPr bwMode="auto">
              <a:xfrm>
                <a:off x="2700" y="1760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8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71" name="Freeform 599"/>
              <p:cNvSpPr>
                <a:spLocks/>
              </p:cNvSpPr>
              <p:nvPr/>
            </p:nvSpPr>
            <p:spPr bwMode="auto">
              <a:xfrm>
                <a:off x="2728" y="1762"/>
                <a:ext cx="42" cy="14"/>
              </a:xfrm>
              <a:custGeom>
                <a:avLst/>
                <a:gdLst>
                  <a:gd name="T0" fmla="*/ 14 w 42"/>
                  <a:gd name="T1" fmla="*/ 0 h 14"/>
                  <a:gd name="T2" fmla="*/ 0 w 42"/>
                  <a:gd name="T3" fmla="*/ 14 h 14"/>
                  <a:gd name="T4" fmla="*/ 26 w 42"/>
                  <a:gd name="T5" fmla="*/ 14 h 14"/>
                  <a:gd name="T6" fmla="*/ 42 w 42"/>
                  <a:gd name="T7" fmla="*/ 0 h 14"/>
                  <a:gd name="T8" fmla="*/ 14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4" y="0"/>
                    </a:moveTo>
                    <a:lnTo>
                      <a:pt x="0" y="14"/>
                    </a:lnTo>
                    <a:lnTo>
                      <a:pt x="26" y="14"/>
                    </a:lnTo>
                    <a:lnTo>
                      <a:pt x="4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AB5F7"/>
              </a:solidFill>
              <a:ln w="0">
                <a:solidFill>
                  <a:srgbClr val="7A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72" name="Freeform 600"/>
              <p:cNvSpPr>
                <a:spLocks/>
              </p:cNvSpPr>
              <p:nvPr/>
            </p:nvSpPr>
            <p:spPr bwMode="auto">
              <a:xfrm>
                <a:off x="2728" y="1762"/>
                <a:ext cx="42" cy="14"/>
              </a:xfrm>
              <a:custGeom>
                <a:avLst/>
                <a:gdLst>
                  <a:gd name="T0" fmla="*/ 14 w 42"/>
                  <a:gd name="T1" fmla="*/ 0 h 14"/>
                  <a:gd name="T2" fmla="*/ 0 w 42"/>
                  <a:gd name="T3" fmla="*/ 14 h 14"/>
                  <a:gd name="T4" fmla="*/ 26 w 42"/>
                  <a:gd name="T5" fmla="*/ 14 h 14"/>
                  <a:gd name="T6" fmla="*/ 42 w 42"/>
                  <a:gd name="T7" fmla="*/ 0 h 14"/>
                  <a:gd name="T8" fmla="*/ 14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4" y="0"/>
                    </a:moveTo>
                    <a:lnTo>
                      <a:pt x="0" y="14"/>
                    </a:lnTo>
                    <a:lnTo>
                      <a:pt x="26" y="14"/>
                    </a:lnTo>
                    <a:lnTo>
                      <a:pt x="42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73" name="Freeform 601"/>
              <p:cNvSpPr>
                <a:spLocks/>
              </p:cNvSpPr>
              <p:nvPr/>
            </p:nvSpPr>
            <p:spPr bwMode="auto">
              <a:xfrm>
                <a:off x="2754" y="1762"/>
                <a:ext cx="42" cy="14"/>
              </a:xfrm>
              <a:custGeom>
                <a:avLst/>
                <a:gdLst>
                  <a:gd name="T0" fmla="*/ 16 w 42"/>
                  <a:gd name="T1" fmla="*/ 0 h 14"/>
                  <a:gd name="T2" fmla="*/ 0 w 42"/>
                  <a:gd name="T3" fmla="*/ 14 h 14"/>
                  <a:gd name="T4" fmla="*/ 28 w 42"/>
                  <a:gd name="T5" fmla="*/ 14 h 14"/>
                  <a:gd name="T6" fmla="*/ 42 w 42"/>
                  <a:gd name="T7" fmla="*/ 0 h 14"/>
                  <a:gd name="T8" fmla="*/ 16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6" y="0"/>
                    </a:moveTo>
                    <a:lnTo>
                      <a:pt x="0" y="1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3B0F7"/>
              </a:solidFill>
              <a:ln w="0">
                <a:solidFill>
                  <a:srgbClr val="73B0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74" name="Freeform 602"/>
              <p:cNvSpPr>
                <a:spLocks/>
              </p:cNvSpPr>
              <p:nvPr/>
            </p:nvSpPr>
            <p:spPr bwMode="auto">
              <a:xfrm>
                <a:off x="2754" y="1762"/>
                <a:ext cx="42" cy="14"/>
              </a:xfrm>
              <a:custGeom>
                <a:avLst/>
                <a:gdLst>
                  <a:gd name="T0" fmla="*/ 16 w 42"/>
                  <a:gd name="T1" fmla="*/ 0 h 14"/>
                  <a:gd name="T2" fmla="*/ 0 w 42"/>
                  <a:gd name="T3" fmla="*/ 14 h 14"/>
                  <a:gd name="T4" fmla="*/ 28 w 42"/>
                  <a:gd name="T5" fmla="*/ 14 h 14"/>
                  <a:gd name="T6" fmla="*/ 42 w 42"/>
                  <a:gd name="T7" fmla="*/ 0 h 14"/>
                  <a:gd name="T8" fmla="*/ 16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6" y="0"/>
                    </a:moveTo>
                    <a:lnTo>
                      <a:pt x="0" y="1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75" name="Freeform 603"/>
              <p:cNvSpPr>
                <a:spLocks/>
              </p:cNvSpPr>
              <p:nvPr/>
            </p:nvSpPr>
            <p:spPr bwMode="auto">
              <a:xfrm>
                <a:off x="2782" y="1760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8 w 42"/>
                  <a:gd name="T5" fmla="*/ 14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69ADF7"/>
              </a:solidFill>
              <a:ln w="0">
                <a:solidFill>
                  <a:srgbClr val="69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76" name="Freeform 604"/>
              <p:cNvSpPr>
                <a:spLocks/>
              </p:cNvSpPr>
              <p:nvPr/>
            </p:nvSpPr>
            <p:spPr bwMode="auto">
              <a:xfrm>
                <a:off x="2782" y="1760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8 w 42"/>
                  <a:gd name="T5" fmla="*/ 14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77" name="Freeform 605"/>
              <p:cNvSpPr>
                <a:spLocks/>
              </p:cNvSpPr>
              <p:nvPr/>
            </p:nvSpPr>
            <p:spPr bwMode="auto">
              <a:xfrm>
                <a:off x="2810" y="1756"/>
                <a:ext cx="42" cy="18"/>
              </a:xfrm>
              <a:custGeom>
                <a:avLst/>
                <a:gdLst>
                  <a:gd name="T0" fmla="*/ 14 w 42"/>
                  <a:gd name="T1" fmla="*/ 4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4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5CA3F5"/>
              </a:solidFill>
              <a:ln w="0">
                <a:solidFill>
                  <a:srgbClr val="5CA3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78" name="Freeform 606"/>
              <p:cNvSpPr>
                <a:spLocks/>
              </p:cNvSpPr>
              <p:nvPr/>
            </p:nvSpPr>
            <p:spPr bwMode="auto">
              <a:xfrm>
                <a:off x="2810" y="1756"/>
                <a:ext cx="42" cy="18"/>
              </a:xfrm>
              <a:custGeom>
                <a:avLst/>
                <a:gdLst>
                  <a:gd name="T0" fmla="*/ 14 w 42"/>
                  <a:gd name="T1" fmla="*/ 4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4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1279" name="Group 607"/>
            <p:cNvGrpSpPr>
              <a:grpSpLocks/>
            </p:cNvGrpSpPr>
            <p:nvPr/>
          </p:nvGrpSpPr>
          <p:grpSpPr bwMode="auto">
            <a:xfrm>
              <a:off x="2392" y="1528"/>
              <a:ext cx="1752" cy="654"/>
              <a:chOff x="2392" y="1528"/>
              <a:chExt cx="1752" cy="654"/>
            </a:xfrm>
          </p:grpSpPr>
          <p:sp>
            <p:nvSpPr>
              <p:cNvPr id="541280" name="Freeform 608"/>
              <p:cNvSpPr>
                <a:spLocks/>
              </p:cNvSpPr>
              <p:nvPr/>
            </p:nvSpPr>
            <p:spPr bwMode="auto">
              <a:xfrm>
                <a:off x="2838" y="1750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4F9EF5"/>
              </a:solidFill>
              <a:ln w="0">
                <a:solidFill>
                  <a:srgbClr val="4F9E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81" name="Freeform 609"/>
              <p:cNvSpPr>
                <a:spLocks/>
              </p:cNvSpPr>
              <p:nvPr/>
            </p:nvSpPr>
            <p:spPr bwMode="auto">
              <a:xfrm>
                <a:off x="2838" y="1750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82" name="Freeform 610"/>
              <p:cNvSpPr>
                <a:spLocks/>
              </p:cNvSpPr>
              <p:nvPr/>
            </p:nvSpPr>
            <p:spPr bwMode="auto">
              <a:xfrm>
                <a:off x="2866" y="1744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4096F2"/>
              </a:solidFill>
              <a:ln w="0">
                <a:solidFill>
                  <a:srgbClr val="40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83" name="Freeform 611"/>
              <p:cNvSpPr>
                <a:spLocks/>
              </p:cNvSpPr>
              <p:nvPr/>
            </p:nvSpPr>
            <p:spPr bwMode="auto">
              <a:xfrm>
                <a:off x="2866" y="1744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84" name="Freeform 612"/>
              <p:cNvSpPr>
                <a:spLocks/>
              </p:cNvSpPr>
              <p:nvPr/>
            </p:nvSpPr>
            <p:spPr bwMode="auto">
              <a:xfrm>
                <a:off x="2894" y="1734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2E8CED"/>
              </a:solidFill>
              <a:ln w="0">
                <a:solidFill>
                  <a:srgbClr val="2E8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85" name="Freeform 613"/>
              <p:cNvSpPr>
                <a:spLocks/>
              </p:cNvSpPr>
              <p:nvPr/>
            </p:nvSpPr>
            <p:spPr bwMode="auto">
              <a:xfrm>
                <a:off x="2894" y="1734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86" name="Freeform 614"/>
              <p:cNvSpPr>
                <a:spLocks/>
              </p:cNvSpPr>
              <p:nvPr/>
            </p:nvSpPr>
            <p:spPr bwMode="auto">
              <a:xfrm>
                <a:off x="2922" y="1724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197DE5"/>
              </a:solidFill>
              <a:ln w="0">
                <a:solidFill>
                  <a:srgbClr val="197D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87" name="Freeform 615"/>
              <p:cNvSpPr>
                <a:spLocks/>
              </p:cNvSpPr>
              <p:nvPr/>
            </p:nvSpPr>
            <p:spPr bwMode="auto">
              <a:xfrm>
                <a:off x="2922" y="1724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88" name="Freeform 616"/>
              <p:cNvSpPr>
                <a:spLocks/>
              </p:cNvSpPr>
              <p:nvPr/>
            </p:nvSpPr>
            <p:spPr bwMode="auto">
              <a:xfrm>
                <a:off x="2950" y="1710"/>
                <a:ext cx="44" cy="28"/>
              </a:xfrm>
              <a:custGeom>
                <a:avLst/>
                <a:gdLst>
                  <a:gd name="T0" fmla="*/ 14 w 44"/>
                  <a:gd name="T1" fmla="*/ 14 h 28"/>
                  <a:gd name="T2" fmla="*/ 0 w 44"/>
                  <a:gd name="T3" fmla="*/ 28 h 28"/>
                  <a:gd name="T4" fmla="*/ 30 w 44"/>
                  <a:gd name="T5" fmla="*/ 14 h 28"/>
                  <a:gd name="T6" fmla="*/ 44 w 44"/>
                  <a:gd name="T7" fmla="*/ 0 h 28"/>
                  <a:gd name="T8" fmla="*/ 14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14"/>
                    </a:moveTo>
                    <a:lnTo>
                      <a:pt x="0" y="28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6EDB"/>
              </a:solidFill>
              <a:ln w="0">
                <a:solidFill>
                  <a:srgbClr val="006E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89" name="Freeform 617"/>
              <p:cNvSpPr>
                <a:spLocks/>
              </p:cNvSpPr>
              <p:nvPr/>
            </p:nvSpPr>
            <p:spPr bwMode="auto">
              <a:xfrm>
                <a:off x="2950" y="1710"/>
                <a:ext cx="44" cy="28"/>
              </a:xfrm>
              <a:custGeom>
                <a:avLst/>
                <a:gdLst>
                  <a:gd name="T0" fmla="*/ 14 w 44"/>
                  <a:gd name="T1" fmla="*/ 14 h 28"/>
                  <a:gd name="T2" fmla="*/ 0 w 44"/>
                  <a:gd name="T3" fmla="*/ 28 h 28"/>
                  <a:gd name="T4" fmla="*/ 30 w 44"/>
                  <a:gd name="T5" fmla="*/ 14 h 28"/>
                  <a:gd name="T6" fmla="*/ 44 w 44"/>
                  <a:gd name="T7" fmla="*/ 0 h 28"/>
                  <a:gd name="T8" fmla="*/ 14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14"/>
                    </a:moveTo>
                    <a:lnTo>
                      <a:pt x="0" y="28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4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90" name="Freeform 618"/>
              <p:cNvSpPr>
                <a:spLocks/>
              </p:cNvSpPr>
              <p:nvPr/>
            </p:nvSpPr>
            <p:spPr bwMode="auto">
              <a:xfrm>
                <a:off x="2980" y="1696"/>
                <a:ext cx="42" cy="28"/>
              </a:xfrm>
              <a:custGeom>
                <a:avLst/>
                <a:gdLst>
                  <a:gd name="T0" fmla="*/ 14 w 42"/>
                  <a:gd name="T1" fmla="*/ 14 h 28"/>
                  <a:gd name="T2" fmla="*/ 0 w 42"/>
                  <a:gd name="T3" fmla="*/ 28 h 28"/>
                  <a:gd name="T4" fmla="*/ 28 w 42"/>
                  <a:gd name="T5" fmla="*/ 12 h 28"/>
                  <a:gd name="T6" fmla="*/ 42 w 42"/>
                  <a:gd name="T7" fmla="*/ 0 h 28"/>
                  <a:gd name="T8" fmla="*/ 14 w 4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4" y="14"/>
                    </a:moveTo>
                    <a:lnTo>
                      <a:pt x="0" y="28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59CC"/>
              </a:solidFill>
              <a:ln w="0">
                <a:solidFill>
                  <a:srgbClr val="0059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91" name="Freeform 619"/>
              <p:cNvSpPr>
                <a:spLocks/>
              </p:cNvSpPr>
              <p:nvPr/>
            </p:nvSpPr>
            <p:spPr bwMode="auto">
              <a:xfrm>
                <a:off x="2980" y="1696"/>
                <a:ext cx="42" cy="28"/>
              </a:xfrm>
              <a:custGeom>
                <a:avLst/>
                <a:gdLst>
                  <a:gd name="T0" fmla="*/ 14 w 42"/>
                  <a:gd name="T1" fmla="*/ 14 h 28"/>
                  <a:gd name="T2" fmla="*/ 0 w 42"/>
                  <a:gd name="T3" fmla="*/ 28 h 28"/>
                  <a:gd name="T4" fmla="*/ 28 w 42"/>
                  <a:gd name="T5" fmla="*/ 12 h 28"/>
                  <a:gd name="T6" fmla="*/ 42 w 42"/>
                  <a:gd name="T7" fmla="*/ 0 h 28"/>
                  <a:gd name="T8" fmla="*/ 14 w 4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4" y="14"/>
                    </a:moveTo>
                    <a:lnTo>
                      <a:pt x="0" y="28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92" name="Freeform 620"/>
              <p:cNvSpPr>
                <a:spLocks/>
              </p:cNvSpPr>
              <p:nvPr/>
            </p:nvSpPr>
            <p:spPr bwMode="auto">
              <a:xfrm>
                <a:off x="3008" y="1676"/>
                <a:ext cx="42" cy="32"/>
              </a:xfrm>
              <a:custGeom>
                <a:avLst/>
                <a:gdLst>
                  <a:gd name="T0" fmla="*/ 14 w 42"/>
                  <a:gd name="T1" fmla="*/ 20 h 32"/>
                  <a:gd name="T2" fmla="*/ 0 w 42"/>
                  <a:gd name="T3" fmla="*/ 32 h 32"/>
                  <a:gd name="T4" fmla="*/ 30 w 42"/>
                  <a:gd name="T5" fmla="*/ 12 h 32"/>
                  <a:gd name="T6" fmla="*/ 42 w 42"/>
                  <a:gd name="T7" fmla="*/ 0 h 32"/>
                  <a:gd name="T8" fmla="*/ 14 w 4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14" y="20"/>
                    </a:moveTo>
                    <a:lnTo>
                      <a:pt x="0" y="32"/>
                    </a:lnTo>
                    <a:lnTo>
                      <a:pt x="30" y="12"/>
                    </a:lnTo>
                    <a:lnTo>
                      <a:pt x="42" y="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003DB5"/>
              </a:solidFill>
              <a:ln w="0">
                <a:solidFill>
                  <a:srgbClr val="003DB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93" name="Freeform 621"/>
              <p:cNvSpPr>
                <a:spLocks/>
              </p:cNvSpPr>
              <p:nvPr/>
            </p:nvSpPr>
            <p:spPr bwMode="auto">
              <a:xfrm>
                <a:off x="3008" y="1676"/>
                <a:ext cx="42" cy="32"/>
              </a:xfrm>
              <a:custGeom>
                <a:avLst/>
                <a:gdLst>
                  <a:gd name="T0" fmla="*/ 14 w 42"/>
                  <a:gd name="T1" fmla="*/ 20 h 32"/>
                  <a:gd name="T2" fmla="*/ 0 w 42"/>
                  <a:gd name="T3" fmla="*/ 32 h 32"/>
                  <a:gd name="T4" fmla="*/ 30 w 42"/>
                  <a:gd name="T5" fmla="*/ 12 h 32"/>
                  <a:gd name="T6" fmla="*/ 42 w 42"/>
                  <a:gd name="T7" fmla="*/ 0 h 32"/>
                  <a:gd name="T8" fmla="*/ 14 w 4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14" y="20"/>
                    </a:moveTo>
                    <a:lnTo>
                      <a:pt x="0" y="32"/>
                    </a:lnTo>
                    <a:lnTo>
                      <a:pt x="30" y="12"/>
                    </a:lnTo>
                    <a:lnTo>
                      <a:pt x="42" y="0"/>
                    </a:lnTo>
                    <a:lnTo>
                      <a:pt x="14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94" name="Freeform 622"/>
              <p:cNvSpPr>
                <a:spLocks/>
              </p:cNvSpPr>
              <p:nvPr/>
            </p:nvSpPr>
            <p:spPr bwMode="auto">
              <a:xfrm>
                <a:off x="3038" y="1650"/>
                <a:ext cx="44" cy="38"/>
              </a:xfrm>
              <a:custGeom>
                <a:avLst/>
                <a:gdLst>
                  <a:gd name="T0" fmla="*/ 12 w 44"/>
                  <a:gd name="T1" fmla="*/ 26 h 38"/>
                  <a:gd name="T2" fmla="*/ 0 w 44"/>
                  <a:gd name="T3" fmla="*/ 38 h 38"/>
                  <a:gd name="T4" fmla="*/ 30 w 44"/>
                  <a:gd name="T5" fmla="*/ 12 h 38"/>
                  <a:gd name="T6" fmla="*/ 44 w 44"/>
                  <a:gd name="T7" fmla="*/ 0 h 38"/>
                  <a:gd name="T8" fmla="*/ 12 w 44"/>
                  <a:gd name="T9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2" y="26"/>
                    </a:moveTo>
                    <a:lnTo>
                      <a:pt x="0" y="38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2" y="26"/>
                    </a:lnTo>
                    <a:close/>
                  </a:path>
                </a:pathLst>
              </a:custGeom>
              <a:solidFill>
                <a:srgbClr val="750000"/>
              </a:solidFill>
              <a:ln w="0">
                <a:solidFill>
                  <a:srgbClr val="75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95" name="Freeform 623"/>
              <p:cNvSpPr>
                <a:spLocks/>
              </p:cNvSpPr>
              <p:nvPr/>
            </p:nvSpPr>
            <p:spPr bwMode="auto">
              <a:xfrm>
                <a:off x="3038" y="1650"/>
                <a:ext cx="44" cy="38"/>
              </a:xfrm>
              <a:custGeom>
                <a:avLst/>
                <a:gdLst>
                  <a:gd name="T0" fmla="*/ 12 w 44"/>
                  <a:gd name="T1" fmla="*/ 26 h 38"/>
                  <a:gd name="T2" fmla="*/ 0 w 44"/>
                  <a:gd name="T3" fmla="*/ 38 h 38"/>
                  <a:gd name="T4" fmla="*/ 30 w 44"/>
                  <a:gd name="T5" fmla="*/ 12 h 38"/>
                  <a:gd name="T6" fmla="*/ 44 w 44"/>
                  <a:gd name="T7" fmla="*/ 0 h 38"/>
                  <a:gd name="T8" fmla="*/ 12 w 44"/>
                  <a:gd name="T9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2" y="26"/>
                    </a:moveTo>
                    <a:lnTo>
                      <a:pt x="0" y="38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2" y="2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96" name="Freeform 624"/>
              <p:cNvSpPr>
                <a:spLocks/>
              </p:cNvSpPr>
              <p:nvPr/>
            </p:nvSpPr>
            <p:spPr bwMode="auto">
              <a:xfrm>
                <a:off x="3068" y="1614"/>
                <a:ext cx="44" cy="48"/>
              </a:xfrm>
              <a:custGeom>
                <a:avLst/>
                <a:gdLst>
                  <a:gd name="T0" fmla="*/ 14 w 44"/>
                  <a:gd name="T1" fmla="*/ 36 h 48"/>
                  <a:gd name="T2" fmla="*/ 0 w 44"/>
                  <a:gd name="T3" fmla="*/ 48 h 48"/>
                  <a:gd name="T4" fmla="*/ 30 w 44"/>
                  <a:gd name="T5" fmla="*/ 6 h 48"/>
                  <a:gd name="T6" fmla="*/ 44 w 44"/>
                  <a:gd name="T7" fmla="*/ 0 h 48"/>
                  <a:gd name="T8" fmla="*/ 14 w 44"/>
                  <a:gd name="T9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4" y="36"/>
                    </a:moveTo>
                    <a:lnTo>
                      <a:pt x="0" y="48"/>
                    </a:lnTo>
                    <a:lnTo>
                      <a:pt x="30" y="6"/>
                    </a:lnTo>
                    <a:lnTo>
                      <a:pt x="44" y="0"/>
                    </a:ln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BA3600"/>
              </a:solidFill>
              <a:ln w="0">
                <a:solidFill>
                  <a:srgbClr val="BA3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97" name="Freeform 625"/>
              <p:cNvSpPr>
                <a:spLocks/>
              </p:cNvSpPr>
              <p:nvPr/>
            </p:nvSpPr>
            <p:spPr bwMode="auto">
              <a:xfrm>
                <a:off x="3068" y="1614"/>
                <a:ext cx="44" cy="48"/>
              </a:xfrm>
              <a:custGeom>
                <a:avLst/>
                <a:gdLst>
                  <a:gd name="T0" fmla="*/ 14 w 44"/>
                  <a:gd name="T1" fmla="*/ 36 h 48"/>
                  <a:gd name="T2" fmla="*/ 0 w 44"/>
                  <a:gd name="T3" fmla="*/ 48 h 48"/>
                  <a:gd name="T4" fmla="*/ 30 w 44"/>
                  <a:gd name="T5" fmla="*/ 6 h 48"/>
                  <a:gd name="T6" fmla="*/ 44 w 44"/>
                  <a:gd name="T7" fmla="*/ 0 h 48"/>
                  <a:gd name="T8" fmla="*/ 14 w 44"/>
                  <a:gd name="T9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4" y="36"/>
                    </a:moveTo>
                    <a:lnTo>
                      <a:pt x="0" y="48"/>
                    </a:lnTo>
                    <a:lnTo>
                      <a:pt x="30" y="6"/>
                    </a:lnTo>
                    <a:lnTo>
                      <a:pt x="44" y="0"/>
                    </a:lnTo>
                    <a:lnTo>
                      <a:pt x="14" y="3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98" name="Freeform 626"/>
              <p:cNvSpPr>
                <a:spLocks/>
              </p:cNvSpPr>
              <p:nvPr/>
            </p:nvSpPr>
            <p:spPr bwMode="auto">
              <a:xfrm>
                <a:off x="3098" y="1542"/>
                <a:ext cx="46" cy="78"/>
              </a:xfrm>
              <a:custGeom>
                <a:avLst/>
                <a:gdLst>
                  <a:gd name="T0" fmla="*/ 14 w 46"/>
                  <a:gd name="T1" fmla="*/ 72 h 78"/>
                  <a:gd name="T2" fmla="*/ 0 w 46"/>
                  <a:gd name="T3" fmla="*/ 78 h 78"/>
                  <a:gd name="T4" fmla="*/ 30 w 46"/>
                  <a:gd name="T5" fmla="*/ 44 h 78"/>
                  <a:gd name="T6" fmla="*/ 46 w 46"/>
                  <a:gd name="T7" fmla="*/ 0 h 78"/>
                  <a:gd name="T8" fmla="*/ 14 w 46"/>
                  <a:gd name="T9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8">
                    <a:moveTo>
                      <a:pt x="14" y="72"/>
                    </a:moveTo>
                    <a:lnTo>
                      <a:pt x="0" y="78"/>
                    </a:lnTo>
                    <a:lnTo>
                      <a:pt x="30" y="44"/>
                    </a:lnTo>
                    <a:lnTo>
                      <a:pt x="46" y="0"/>
                    </a:lnTo>
                    <a:lnTo>
                      <a:pt x="14" y="72"/>
                    </a:lnTo>
                    <a:close/>
                  </a:path>
                </a:pathLst>
              </a:custGeom>
              <a:solidFill>
                <a:srgbClr val="000070"/>
              </a:solidFill>
              <a:ln w="0">
                <a:solidFill>
                  <a:srgbClr val="00007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299" name="Freeform 627"/>
              <p:cNvSpPr>
                <a:spLocks/>
              </p:cNvSpPr>
              <p:nvPr/>
            </p:nvSpPr>
            <p:spPr bwMode="auto">
              <a:xfrm>
                <a:off x="3098" y="1542"/>
                <a:ext cx="46" cy="78"/>
              </a:xfrm>
              <a:custGeom>
                <a:avLst/>
                <a:gdLst>
                  <a:gd name="T0" fmla="*/ 14 w 46"/>
                  <a:gd name="T1" fmla="*/ 72 h 78"/>
                  <a:gd name="T2" fmla="*/ 0 w 46"/>
                  <a:gd name="T3" fmla="*/ 78 h 78"/>
                  <a:gd name="T4" fmla="*/ 30 w 46"/>
                  <a:gd name="T5" fmla="*/ 44 h 78"/>
                  <a:gd name="T6" fmla="*/ 46 w 46"/>
                  <a:gd name="T7" fmla="*/ 0 h 78"/>
                  <a:gd name="T8" fmla="*/ 14 w 46"/>
                  <a:gd name="T9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8">
                    <a:moveTo>
                      <a:pt x="14" y="72"/>
                    </a:moveTo>
                    <a:lnTo>
                      <a:pt x="0" y="78"/>
                    </a:lnTo>
                    <a:lnTo>
                      <a:pt x="30" y="44"/>
                    </a:lnTo>
                    <a:lnTo>
                      <a:pt x="46" y="0"/>
                    </a:lnTo>
                    <a:lnTo>
                      <a:pt x="14" y="7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00" name="Freeform 628"/>
              <p:cNvSpPr>
                <a:spLocks/>
              </p:cNvSpPr>
              <p:nvPr/>
            </p:nvSpPr>
            <p:spPr bwMode="auto">
              <a:xfrm>
                <a:off x="3128" y="1528"/>
                <a:ext cx="46" cy="58"/>
              </a:xfrm>
              <a:custGeom>
                <a:avLst/>
                <a:gdLst>
                  <a:gd name="T0" fmla="*/ 16 w 46"/>
                  <a:gd name="T1" fmla="*/ 14 h 58"/>
                  <a:gd name="T2" fmla="*/ 0 w 46"/>
                  <a:gd name="T3" fmla="*/ 58 h 58"/>
                  <a:gd name="T4" fmla="*/ 32 w 46"/>
                  <a:gd name="T5" fmla="*/ 44 h 58"/>
                  <a:gd name="T6" fmla="*/ 46 w 46"/>
                  <a:gd name="T7" fmla="*/ 0 h 58"/>
                  <a:gd name="T8" fmla="*/ 16 w 46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8">
                    <a:moveTo>
                      <a:pt x="16" y="14"/>
                    </a:moveTo>
                    <a:lnTo>
                      <a:pt x="0" y="58"/>
                    </a:lnTo>
                    <a:lnTo>
                      <a:pt x="32" y="44"/>
                    </a:lnTo>
                    <a:lnTo>
                      <a:pt x="46" y="0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696EC2"/>
              </a:solidFill>
              <a:ln w="0">
                <a:solidFill>
                  <a:srgbClr val="696EC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01" name="Freeform 629"/>
              <p:cNvSpPr>
                <a:spLocks/>
              </p:cNvSpPr>
              <p:nvPr/>
            </p:nvSpPr>
            <p:spPr bwMode="auto">
              <a:xfrm>
                <a:off x="3128" y="1528"/>
                <a:ext cx="46" cy="58"/>
              </a:xfrm>
              <a:custGeom>
                <a:avLst/>
                <a:gdLst>
                  <a:gd name="T0" fmla="*/ 16 w 46"/>
                  <a:gd name="T1" fmla="*/ 14 h 58"/>
                  <a:gd name="T2" fmla="*/ 0 w 46"/>
                  <a:gd name="T3" fmla="*/ 58 h 58"/>
                  <a:gd name="T4" fmla="*/ 32 w 46"/>
                  <a:gd name="T5" fmla="*/ 44 h 58"/>
                  <a:gd name="T6" fmla="*/ 46 w 46"/>
                  <a:gd name="T7" fmla="*/ 0 h 58"/>
                  <a:gd name="T8" fmla="*/ 16 w 46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8">
                    <a:moveTo>
                      <a:pt x="16" y="14"/>
                    </a:moveTo>
                    <a:lnTo>
                      <a:pt x="0" y="58"/>
                    </a:lnTo>
                    <a:lnTo>
                      <a:pt x="32" y="44"/>
                    </a:lnTo>
                    <a:lnTo>
                      <a:pt x="46" y="0"/>
                    </a:lnTo>
                    <a:lnTo>
                      <a:pt x="16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02" name="Freeform 630"/>
              <p:cNvSpPr>
                <a:spLocks/>
              </p:cNvSpPr>
              <p:nvPr/>
            </p:nvSpPr>
            <p:spPr bwMode="auto">
              <a:xfrm>
                <a:off x="3160" y="1528"/>
                <a:ext cx="44" cy="72"/>
              </a:xfrm>
              <a:custGeom>
                <a:avLst/>
                <a:gdLst>
                  <a:gd name="T0" fmla="*/ 14 w 44"/>
                  <a:gd name="T1" fmla="*/ 0 h 72"/>
                  <a:gd name="T2" fmla="*/ 0 w 44"/>
                  <a:gd name="T3" fmla="*/ 44 h 72"/>
                  <a:gd name="T4" fmla="*/ 30 w 44"/>
                  <a:gd name="T5" fmla="*/ 72 h 72"/>
                  <a:gd name="T6" fmla="*/ 44 w 44"/>
                  <a:gd name="T7" fmla="*/ 16 h 72"/>
                  <a:gd name="T8" fmla="*/ 14 w 44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2">
                    <a:moveTo>
                      <a:pt x="14" y="0"/>
                    </a:moveTo>
                    <a:lnTo>
                      <a:pt x="0" y="44"/>
                    </a:lnTo>
                    <a:lnTo>
                      <a:pt x="30" y="72"/>
                    </a:lnTo>
                    <a:lnTo>
                      <a:pt x="44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88AB5"/>
              </a:solidFill>
              <a:ln w="0">
                <a:solidFill>
                  <a:srgbClr val="A88AB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03" name="Freeform 631"/>
              <p:cNvSpPr>
                <a:spLocks/>
              </p:cNvSpPr>
              <p:nvPr/>
            </p:nvSpPr>
            <p:spPr bwMode="auto">
              <a:xfrm>
                <a:off x="3160" y="1528"/>
                <a:ext cx="44" cy="72"/>
              </a:xfrm>
              <a:custGeom>
                <a:avLst/>
                <a:gdLst>
                  <a:gd name="T0" fmla="*/ 14 w 44"/>
                  <a:gd name="T1" fmla="*/ 0 h 72"/>
                  <a:gd name="T2" fmla="*/ 0 w 44"/>
                  <a:gd name="T3" fmla="*/ 44 h 72"/>
                  <a:gd name="T4" fmla="*/ 30 w 44"/>
                  <a:gd name="T5" fmla="*/ 72 h 72"/>
                  <a:gd name="T6" fmla="*/ 44 w 44"/>
                  <a:gd name="T7" fmla="*/ 16 h 72"/>
                  <a:gd name="T8" fmla="*/ 14 w 44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2">
                    <a:moveTo>
                      <a:pt x="14" y="0"/>
                    </a:moveTo>
                    <a:lnTo>
                      <a:pt x="0" y="44"/>
                    </a:lnTo>
                    <a:lnTo>
                      <a:pt x="30" y="72"/>
                    </a:lnTo>
                    <a:lnTo>
                      <a:pt x="44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04" name="Freeform 632"/>
              <p:cNvSpPr>
                <a:spLocks/>
              </p:cNvSpPr>
              <p:nvPr/>
            </p:nvSpPr>
            <p:spPr bwMode="auto">
              <a:xfrm>
                <a:off x="3190" y="1544"/>
                <a:ext cx="40" cy="126"/>
              </a:xfrm>
              <a:custGeom>
                <a:avLst/>
                <a:gdLst>
                  <a:gd name="T0" fmla="*/ 14 w 40"/>
                  <a:gd name="T1" fmla="*/ 0 h 126"/>
                  <a:gd name="T2" fmla="*/ 0 w 40"/>
                  <a:gd name="T3" fmla="*/ 56 h 126"/>
                  <a:gd name="T4" fmla="*/ 26 w 40"/>
                  <a:gd name="T5" fmla="*/ 126 h 126"/>
                  <a:gd name="T6" fmla="*/ 40 w 40"/>
                  <a:gd name="T7" fmla="*/ 86 h 126"/>
                  <a:gd name="T8" fmla="*/ 14 w 40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6">
                    <a:moveTo>
                      <a:pt x="14" y="0"/>
                    </a:moveTo>
                    <a:lnTo>
                      <a:pt x="0" y="56"/>
                    </a:lnTo>
                    <a:lnTo>
                      <a:pt x="26" y="126"/>
                    </a:lnTo>
                    <a:lnTo>
                      <a:pt x="40" y="8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3B2A3"/>
              </a:solidFill>
              <a:ln w="0">
                <a:solidFill>
                  <a:srgbClr val="E3B2A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05" name="Freeform 633"/>
              <p:cNvSpPr>
                <a:spLocks/>
              </p:cNvSpPr>
              <p:nvPr/>
            </p:nvSpPr>
            <p:spPr bwMode="auto">
              <a:xfrm>
                <a:off x="3190" y="1544"/>
                <a:ext cx="40" cy="126"/>
              </a:xfrm>
              <a:custGeom>
                <a:avLst/>
                <a:gdLst>
                  <a:gd name="T0" fmla="*/ 14 w 40"/>
                  <a:gd name="T1" fmla="*/ 0 h 126"/>
                  <a:gd name="T2" fmla="*/ 0 w 40"/>
                  <a:gd name="T3" fmla="*/ 56 h 126"/>
                  <a:gd name="T4" fmla="*/ 26 w 40"/>
                  <a:gd name="T5" fmla="*/ 126 h 126"/>
                  <a:gd name="T6" fmla="*/ 40 w 40"/>
                  <a:gd name="T7" fmla="*/ 86 h 126"/>
                  <a:gd name="T8" fmla="*/ 14 w 40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6">
                    <a:moveTo>
                      <a:pt x="14" y="0"/>
                    </a:moveTo>
                    <a:lnTo>
                      <a:pt x="0" y="56"/>
                    </a:lnTo>
                    <a:lnTo>
                      <a:pt x="26" y="126"/>
                    </a:lnTo>
                    <a:lnTo>
                      <a:pt x="40" y="8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06" name="Freeform 634"/>
              <p:cNvSpPr>
                <a:spLocks/>
              </p:cNvSpPr>
              <p:nvPr/>
            </p:nvSpPr>
            <p:spPr bwMode="auto">
              <a:xfrm>
                <a:off x="3216" y="1630"/>
                <a:ext cx="40" cy="118"/>
              </a:xfrm>
              <a:custGeom>
                <a:avLst/>
                <a:gdLst>
                  <a:gd name="T0" fmla="*/ 14 w 40"/>
                  <a:gd name="T1" fmla="*/ 0 h 118"/>
                  <a:gd name="T2" fmla="*/ 0 w 40"/>
                  <a:gd name="T3" fmla="*/ 40 h 118"/>
                  <a:gd name="T4" fmla="*/ 28 w 40"/>
                  <a:gd name="T5" fmla="*/ 118 h 118"/>
                  <a:gd name="T6" fmla="*/ 40 w 40"/>
                  <a:gd name="T7" fmla="*/ 102 h 118"/>
                  <a:gd name="T8" fmla="*/ 14 w 40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18">
                    <a:moveTo>
                      <a:pt x="14" y="0"/>
                    </a:moveTo>
                    <a:lnTo>
                      <a:pt x="0" y="40"/>
                    </a:lnTo>
                    <a:lnTo>
                      <a:pt x="28" y="118"/>
                    </a:lnTo>
                    <a:lnTo>
                      <a:pt x="40" y="10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7C799"/>
              </a:solidFill>
              <a:ln w="0">
                <a:solidFill>
                  <a:srgbClr val="F7C7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07" name="Freeform 635"/>
              <p:cNvSpPr>
                <a:spLocks/>
              </p:cNvSpPr>
              <p:nvPr/>
            </p:nvSpPr>
            <p:spPr bwMode="auto">
              <a:xfrm>
                <a:off x="3216" y="1630"/>
                <a:ext cx="40" cy="118"/>
              </a:xfrm>
              <a:custGeom>
                <a:avLst/>
                <a:gdLst>
                  <a:gd name="T0" fmla="*/ 14 w 40"/>
                  <a:gd name="T1" fmla="*/ 0 h 118"/>
                  <a:gd name="T2" fmla="*/ 0 w 40"/>
                  <a:gd name="T3" fmla="*/ 40 h 118"/>
                  <a:gd name="T4" fmla="*/ 28 w 40"/>
                  <a:gd name="T5" fmla="*/ 118 h 118"/>
                  <a:gd name="T6" fmla="*/ 40 w 40"/>
                  <a:gd name="T7" fmla="*/ 102 h 118"/>
                  <a:gd name="T8" fmla="*/ 14 w 40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18">
                    <a:moveTo>
                      <a:pt x="14" y="0"/>
                    </a:moveTo>
                    <a:lnTo>
                      <a:pt x="0" y="40"/>
                    </a:lnTo>
                    <a:lnTo>
                      <a:pt x="28" y="118"/>
                    </a:lnTo>
                    <a:lnTo>
                      <a:pt x="40" y="10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08" name="Freeform 636"/>
              <p:cNvSpPr>
                <a:spLocks/>
              </p:cNvSpPr>
              <p:nvPr/>
            </p:nvSpPr>
            <p:spPr bwMode="auto">
              <a:xfrm>
                <a:off x="3244" y="1732"/>
                <a:ext cx="38" cy="122"/>
              </a:xfrm>
              <a:custGeom>
                <a:avLst/>
                <a:gdLst>
                  <a:gd name="T0" fmla="*/ 12 w 38"/>
                  <a:gd name="T1" fmla="*/ 0 h 122"/>
                  <a:gd name="T2" fmla="*/ 0 w 38"/>
                  <a:gd name="T3" fmla="*/ 16 h 122"/>
                  <a:gd name="T4" fmla="*/ 26 w 38"/>
                  <a:gd name="T5" fmla="*/ 112 h 122"/>
                  <a:gd name="T6" fmla="*/ 38 w 38"/>
                  <a:gd name="T7" fmla="*/ 122 h 122"/>
                  <a:gd name="T8" fmla="*/ 12 w 38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2">
                    <a:moveTo>
                      <a:pt x="12" y="0"/>
                    </a:moveTo>
                    <a:lnTo>
                      <a:pt x="0" y="16"/>
                    </a:lnTo>
                    <a:lnTo>
                      <a:pt x="26" y="112"/>
                    </a:lnTo>
                    <a:lnTo>
                      <a:pt x="38" y="12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D67D"/>
              </a:solidFill>
              <a:ln w="0">
                <a:solidFill>
                  <a:srgbClr val="FFD6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09" name="Freeform 637"/>
              <p:cNvSpPr>
                <a:spLocks/>
              </p:cNvSpPr>
              <p:nvPr/>
            </p:nvSpPr>
            <p:spPr bwMode="auto">
              <a:xfrm>
                <a:off x="3244" y="1732"/>
                <a:ext cx="38" cy="122"/>
              </a:xfrm>
              <a:custGeom>
                <a:avLst/>
                <a:gdLst>
                  <a:gd name="T0" fmla="*/ 12 w 38"/>
                  <a:gd name="T1" fmla="*/ 0 h 122"/>
                  <a:gd name="T2" fmla="*/ 0 w 38"/>
                  <a:gd name="T3" fmla="*/ 16 h 122"/>
                  <a:gd name="T4" fmla="*/ 26 w 38"/>
                  <a:gd name="T5" fmla="*/ 112 h 122"/>
                  <a:gd name="T6" fmla="*/ 38 w 38"/>
                  <a:gd name="T7" fmla="*/ 122 h 122"/>
                  <a:gd name="T8" fmla="*/ 12 w 38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2">
                    <a:moveTo>
                      <a:pt x="12" y="0"/>
                    </a:moveTo>
                    <a:lnTo>
                      <a:pt x="0" y="16"/>
                    </a:lnTo>
                    <a:lnTo>
                      <a:pt x="26" y="112"/>
                    </a:lnTo>
                    <a:lnTo>
                      <a:pt x="38" y="12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10" name="Freeform 638"/>
              <p:cNvSpPr>
                <a:spLocks/>
              </p:cNvSpPr>
              <p:nvPr/>
            </p:nvSpPr>
            <p:spPr bwMode="auto">
              <a:xfrm>
                <a:off x="3270" y="1844"/>
                <a:ext cx="36" cy="98"/>
              </a:xfrm>
              <a:custGeom>
                <a:avLst/>
                <a:gdLst>
                  <a:gd name="T0" fmla="*/ 12 w 36"/>
                  <a:gd name="T1" fmla="*/ 10 h 98"/>
                  <a:gd name="T2" fmla="*/ 0 w 36"/>
                  <a:gd name="T3" fmla="*/ 0 h 98"/>
                  <a:gd name="T4" fmla="*/ 26 w 36"/>
                  <a:gd name="T5" fmla="*/ 82 h 98"/>
                  <a:gd name="T6" fmla="*/ 36 w 36"/>
                  <a:gd name="T7" fmla="*/ 98 h 98"/>
                  <a:gd name="T8" fmla="*/ 12 w 36"/>
                  <a:gd name="T9" fmla="*/ 1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8">
                    <a:moveTo>
                      <a:pt x="12" y="10"/>
                    </a:moveTo>
                    <a:lnTo>
                      <a:pt x="0" y="0"/>
                    </a:lnTo>
                    <a:lnTo>
                      <a:pt x="26" y="82"/>
                    </a:lnTo>
                    <a:lnTo>
                      <a:pt x="36" y="98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F2E075"/>
              </a:solidFill>
              <a:ln w="0">
                <a:solidFill>
                  <a:srgbClr val="F2E0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11" name="Freeform 639"/>
              <p:cNvSpPr>
                <a:spLocks/>
              </p:cNvSpPr>
              <p:nvPr/>
            </p:nvSpPr>
            <p:spPr bwMode="auto">
              <a:xfrm>
                <a:off x="3270" y="1844"/>
                <a:ext cx="36" cy="98"/>
              </a:xfrm>
              <a:custGeom>
                <a:avLst/>
                <a:gdLst>
                  <a:gd name="T0" fmla="*/ 12 w 36"/>
                  <a:gd name="T1" fmla="*/ 10 h 98"/>
                  <a:gd name="T2" fmla="*/ 0 w 36"/>
                  <a:gd name="T3" fmla="*/ 0 h 98"/>
                  <a:gd name="T4" fmla="*/ 26 w 36"/>
                  <a:gd name="T5" fmla="*/ 82 h 98"/>
                  <a:gd name="T6" fmla="*/ 36 w 36"/>
                  <a:gd name="T7" fmla="*/ 98 h 98"/>
                  <a:gd name="T8" fmla="*/ 12 w 36"/>
                  <a:gd name="T9" fmla="*/ 1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8">
                    <a:moveTo>
                      <a:pt x="12" y="10"/>
                    </a:moveTo>
                    <a:lnTo>
                      <a:pt x="0" y="0"/>
                    </a:lnTo>
                    <a:lnTo>
                      <a:pt x="26" y="82"/>
                    </a:lnTo>
                    <a:lnTo>
                      <a:pt x="36" y="98"/>
                    </a:lnTo>
                    <a:lnTo>
                      <a:pt x="12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12" name="Freeform 640"/>
              <p:cNvSpPr>
                <a:spLocks/>
              </p:cNvSpPr>
              <p:nvPr/>
            </p:nvSpPr>
            <p:spPr bwMode="auto">
              <a:xfrm>
                <a:off x="3296" y="1926"/>
                <a:ext cx="36" cy="90"/>
              </a:xfrm>
              <a:custGeom>
                <a:avLst/>
                <a:gdLst>
                  <a:gd name="T0" fmla="*/ 10 w 36"/>
                  <a:gd name="T1" fmla="*/ 16 h 90"/>
                  <a:gd name="T2" fmla="*/ 0 w 36"/>
                  <a:gd name="T3" fmla="*/ 0 h 90"/>
                  <a:gd name="T4" fmla="*/ 26 w 36"/>
                  <a:gd name="T5" fmla="*/ 60 h 90"/>
                  <a:gd name="T6" fmla="*/ 36 w 36"/>
                  <a:gd name="T7" fmla="*/ 90 h 90"/>
                  <a:gd name="T8" fmla="*/ 10 w 36"/>
                  <a:gd name="T9" fmla="*/ 1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0">
                    <a:moveTo>
                      <a:pt x="10" y="16"/>
                    </a:moveTo>
                    <a:lnTo>
                      <a:pt x="0" y="0"/>
                    </a:lnTo>
                    <a:lnTo>
                      <a:pt x="26" y="60"/>
                    </a:lnTo>
                    <a:lnTo>
                      <a:pt x="36" y="90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13" name="Freeform 641"/>
              <p:cNvSpPr>
                <a:spLocks/>
              </p:cNvSpPr>
              <p:nvPr/>
            </p:nvSpPr>
            <p:spPr bwMode="auto">
              <a:xfrm>
                <a:off x="3296" y="1926"/>
                <a:ext cx="36" cy="90"/>
              </a:xfrm>
              <a:custGeom>
                <a:avLst/>
                <a:gdLst>
                  <a:gd name="T0" fmla="*/ 10 w 36"/>
                  <a:gd name="T1" fmla="*/ 16 h 90"/>
                  <a:gd name="T2" fmla="*/ 0 w 36"/>
                  <a:gd name="T3" fmla="*/ 0 h 90"/>
                  <a:gd name="T4" fmla="*/ 26 w 36"/>
                  <a:gd name="T5" fmla="*/ 60 h 90"/>
                  <a:gd name="T6" fmla="*/ 36 w 36"/>
                  <a:gd name="T7" fmla="*/ 90 h 90"/>
                  <a:gd name="T8" fmla="*/ 10 w 36"/>
                  <a:gd name="T9" fmla="*/ 1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0">
                    <a:moveTo>
                      <a:pt x="10" y="16"/>
                    </a:moveTo>
                    <a:lnTo>
                      <a:pt x="0" y="0"/>
                    </a:lnTo>
                    <a:lnTo>
                      <a:pt x="26" y="60"/>
                    </a:lnTo>
                    <a:lnTo>
                      <a:pt x="36" y="90"/>
                    </a:lnTo>
                    <a:lnTo>
                      <a:pt x="10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14" name="Freeform 642"/>
              <p:cNvSpPr>
                <a:spLocks/>
              </p:cNvSpPr>
              <p:nvPr/>
            </p:nvSpPr>
            <p:spPr bwMode="auto">
              <a:xfrm>
                <a:off x="3322" y="1986"/>
                <a:ext cx="42" cy="30"/>
              </a:xfrm>
              <a:custGeom>
                <a:avLst/>
                <a:gdLst>
                  <a:gd name="T0" fmla="*/ 10 w 42"/>
                  <a:gd name="T1" fmla="*/ 30 h 30"/>
                  <a:gd name="T2" fmla="*/ 0 w 42"/>
                  <a:gd name="T3" fmla="*/ 0 h 30"/>
                  <a:gd name="T4" fmla="*/ 30 w 42"/>
                  <a:gd name="T5" fmla="*/ 22 h 30"/>
                  <a:gd name="T6" fmla="*/ 42 w 42"/>
                  <a:gd name="T7" fmla="*/ 2 h 30"/>
                  <a:gd name="T8" fmla="*/ 10 w 4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0">
                    <a:moveTo>
                      <a:pt x="10" y="30"/>
                    </a:moveTo>
                    <a:lnTo>
                      <a:pt x="0" y="0"/>
                    </a:lnTo>
                    <a:lnTo>
                      <a:pt x="30" y="22"/>
                    </a:lnTo>
                    <a:lnTo>
                      <a:pt x="42" y="2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33BA"/>
              </a:solidFill>
              <a:ln w="0">
                <a:solidFill>
                  <a:srgbClr val="0033B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15" name="Freeform 643"/>
              <p:cNvSpPr>
                <a:spLocks/>
              </p:cNvSpPr>
              <p:nvPr/>
            </p:nvSpPr>
            <p:spPr bwMode="auto">
              <a:xfrm>
                <a:off x="3322" y="1986"/>
                <a:ext cx="42" cy="30"/>
              </a:xfrm>
              <a:custGeom>
                <a:avLst/>
                <a:gdLst>
                  <a:gd name="T0" fmla="*/ 10 w 42"/>
                  <a:gd name="T1" fmla="*/ 30 h 30"/>
                  <a:gd name="T2" fmla="*/ 0 w 42"/>
                  <a:gd name="T3" fmla="*/ 0 h 30"/>
                  <a:gd name="T4" fmla="*/ 30 w 42"/>
                  <a:gd name="T5" fmla="*/ 22 h 30"/>
                  <a:gd name="T6" fmla="*/ 42 w 42"/>
                  <a:gd name="T7" fmla="*/ 2 h 30"/>
                  <a:gd name="T8" fmla="*/ 10 w 4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0">
                    <a:moveTo>
                      <a:pt x="10" y="30"/>
                    </a:moveTo>
                    <a:lnTo>
                      <a:pt x="0" y="0"/>
                    </a:lnTo>
                    <a:lnTo>
                      <a:pt x="30" y="22"/>
                    </a:lnTo>
                    <a:lnTo>
                      <a:pt x="42" y="2"/>
                    </a:lnTo>
                    <a:lnTo>
                      <a:pt x="10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16" name="Freeform 644"/>
              <p:cNvSpPr>
                <a:spLocks/>
              </p:cNvSpPr>
              <p:nvPr/>
            </p:nvSpPr>
            <p:spPr bwMode="auto">
              <a:xfrm>
                <a:off x="3352" y="1982"/>
                <a:ext cx="42" cy="26"/>
              </a:xfrm>
              <a:custGeom>
                <a:avLst/>
                <a:gdLst>
                  <a:gd name="T0" fmla="*/ 12 w 42"/>
                  <a:gd name="T1" fmla="*/ 6 h 26"/>
                  <a:gd name="T2" fmla="*/ 0 w 42"/>
                  <a:gd name="T3" fmla="*/ 26 h 26"/>
                  <a:gd name="T4" fmla="*/ 30 w 42"/>
                  <a:gd name="T5" fmla="*/ 18 h 26"/>
                  <a:gd name="T6" fmla="*/ 42 w 42"/>
                  <a:gd name="T7" fmla="*/ 0 h 26"/>
                  <a:gd name="T8" fmla="*/ 12 w 42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6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619CF0"/>
              </a:solidFill>
              <a:ln w="0">
                <a:solidFill>
                  <a:srgbClr val="619C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17" name="Freeform 645"/>
              <p:cNvSpPr>
                <a:spLocks/>
              </p:cNvSpPr>
              <p:nvPr/>
            </p:nvSpPr>
            <p:spPr bwMode="auto">
              <a:xfrm>
                <a:off x="3352" y="1982"/>
                <a:ext cx="42" cy="26"/>
              </a:xfrm>
              <a:custGeom>
                <a:avLst/>
                <a:gdLst>
                  <a:gd name="T0" fmla="*/ 12 w 42"/>
                  <a:gd name="T1" fmla="*/ 6 h 26"/>
                  <a:gd name="T2" fmla="*/ 0 w 42"/>
                  <a:gd name="T3" fmla="*/ 26 h 26"/>
                  <a:gd name="T4" fmla="*/ 30 w 42"/>
                  <a:gd name="T5" fmla="*/ 18 h 26"/>
                  <a:gd name="T6" fmla="*/ 42 w 42"/>
                  <a:gd name="T7" fmla="*/ 0 h 26"/>
                  <a:gd name="T8" fmla="*/ 12 w 42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6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12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18" name="Freeform 646"/>
              <p:cNvSpPr>
                <a:spLocks/>
              </p:cNvSpPr>
              <p:nvPr/>
            </p:nvSpPr>
            <p:spPr bwMode="auto">
              <a:xfrm>
                <a:off x="3382" y="1982"/>
                <a:ext cx="42" cy="18"/>
              </a:xfrm>
              <a:custGeom>
                <a:avLst/>
                <a:gdLst>
                  <a:gd name="T0" fmla="*/ 12 w 42"/>
                  <a:gd name="T1" fmla="*/ 0 h 18"/>
                  <a:gd name="T2" fmla="*/ 0 w 42"/>
                  <a:gd name="T3" fmla="*/ 18 h 18"/>
                  <a:gd name="T4" fmla="*/ 30 w 42"/>
                  <a:gd name="T5" fmla="*/ 18 h 18"/>
                  <a:gd name="T6" fmla="*/ 42 w 42"/>
                  <a:gd name="T7" fmla="*/ 0 h 18"/>
                  <a:gd name="T8" fmla="*/ 1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2B0F2"/>
              </a:solidFill>
              <a:ln w="0">
                <a:solidFill>
                  <a:srgbClr val="82B0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19" name="Freeform 647"/>
              <p:cNvSpPr>
                <a:spLocks/>
              </p:cNvSpPr>
              <p:nvPr/>
            </p:nvSpPr>
            <p:spPr bwMode="auto">
              <a:xfrm>
                <a:off x="3382" y="1982"/>
                <a:ext cx="42" cy="18"/>
              </a:xfrm>
              <a:custGeom>
                <a:avLst/>
                <a:gdLst>
                  <a:gd name="T0" fmla="*/ 12 w 42"/>
                  <a:gd name="T1" fmla="*/ 0 h 18"/>
                  <a:gd name="T2" fmla="*/ 0 w 42"/>
                  <a:gd name="T3" fmla="*/ 18 h 18"/>
                  <a:gd name="T4" fmla="*/ 30 w 42"/>
                  <a:gd name="T5" fmla="*/ 18 h 18"/>
                  <a:gd name="T6" fmla="*/ 42 w 42"/>
                  <a:gd name="T7" fmla="*/ 0 h 18"/>
                  <a:gd name="T8" fmla="*/ 1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42" y="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20" name="Freeform 648"/>
              <p:cNvSpPr>
                <a:spLocks/>
              </p:cNvSpPr>
              <p:nvPr/>
            </p:nvSpPr>
            <p:spPr bwMode="auto">
              <a:xfrm>
                <a:off x="3412" y="1982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8 h 22"/>
                  <a:gd name="T4" fmla="*/ 30 w 42"/>
                  <a:gd name="T5" fmla="*/ 22 h 22"/>
                  <a:gd name="T6" fmla="*/ 42 w 42"/>
                  <a:gd name="T7" fmla="*/ 4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21" name="Freeform 649"/>
              <p:cNvSpPr>
                <a:spLocks/>
              </p:cNvSpPr>
              <p:nvPr/>
            </p:nvSpPr>
            <p:spPr bwMode="auto">
              <a:xfrm>
                <a:off x="3412" y="1982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8 h 22"/>
                  <a:gd name="T4" fmla="*/ 30 w 42"/>
                  <a:gd name="T5" fmla="*/ 22 h 22"/>
                  <a:gd name="T6" fmla="*/ 42 w 42"/>
                  <a:gd name="T7" fmla="*/ 4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2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22" name="Freeform 650"/>
              <p:cNvSpPr>
                <a:spLocks/>
              </p:cNvSpPr>
              <p:nvPr/>
            </p:nvSpPr>
            <p:spPr bwMode="auto">
              <a:xfrm>
                <a:off x="3442" y="1986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8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23" name="Freeform 651"/>
              <p:cNvSpPr>
                <a:spLocks/>
              </p:cNvSpPr>
              <p:nvPr/>
            </p:nvSpPr>
            <p:spPr bwMode="auto">
              <a:xfrm>
                <a:off x="3442" y="1986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8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24" name="Freeform 652"/>
              <p:cNvSpPr>
                <a:spLocks/>
              </p:cNvSpPr>
              <p:nvPr/>
            </p:nvSpPr>
            <p:spPr bwMode="auto">
              <a:xfrm>
                <a:off x="3472" y="1992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25" name="Freeform 653"/>
              <p:cNvSpPr>
                <a:spLocks/>
              </p:cNvSpPr>
              <p:nvPr/>
            </p:nvSpPr>
            <p:spPr bwMode="auto">
              <a:xfrm>
                <a:off x="3472" y="1992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26" name="Freeform 654"/>
              <p:cNvSpPr>
                <a:spLocks/>
              </p:cNvSpPr>
              <p:nvPr/>
            </p:nvSpPr>
            <p:spPr bwMode="auto">
              <a:xfrm>
                <a:off x="3502" y="199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27" name="Freeform 655"/>
              <p:cNvSpPr>
                <a:spLocks/>
              </p:cNvSpPr>
              <p:nvPr/>
            </p:nvSpPr>
            <p:spPr bwMode="auto">
              <a:xfrm>
                <a:off x="3502" y="199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28" name="Freeform 656"/>
              <p:cNvSpPr>
                <a:spLocks/>
              </p:cNvSpPr>
              <p:nvPr/>
            </p:nvSpPr>
            <p:spPr bwMode="auto">
              <a:xfrm>
                <a:off x="3534" y="2004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8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29" name="Freeform 657"/>
              <p:cNvSpPr>
                <a:spLocks/>
              </p:cNvSpPr>
              <p:nvPr/>
            </p:nvSpPr>
            <p:spPr bwMode="auto">
              <a:xfrm>
                <a:off x="3534" y="2004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8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30" name="Freeform 658"/>
              <p:cNvSpPr>
                <a:spLocks/>
              </p:cNvSpPr>
              <p:nvPr/>
            </p:nvSpPr>
            <p:spPr bwMode="auto">
              <a:xfrm>
                <a:off x="3564" y="201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31" name="Freeform 659"/>
              <p:cNvSpPr>
                <a:spLocks/>
              </p:cNvSpPr>
              <p:nvPr/>
            </p:nvSpPr>
            <p:spPr bwMode="auto">
              <a:xfrm>
                <a:off x="3564" y="201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32" name="Freeform 660"/>
              <p:cNvSpPr>
                <a:spLocks/>
              </p:cNvSpPr>
              <p:nvPr/>
            </p:nvSpPr>
            <p:spPr bwMode="auto">
              <a:xfrm>
                <a:off x="3594" y="2020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33" name="Freeform 661"/>
              <p:cNvSpPr>
                <a:spLocks/>
              </p:cNvSpPr>
              <p:nvPr/>
            </p:nvSpPr>
            <p:spPr bwMode="auto">
              <a:xfrm>
                <a:off x="3594" y="2020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34" name="Freeform 662"/>
              <p:cNvSpPr>
                <a:spLocks/>
              </p:cNvSpPr>
              <p:nvPr/>
            </p:nvSpPr>
            <p:spPr bwMode="auto">
              <a:xfrm>
                <a:off x="3626" y="2028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35" name="Freeform 663"/>
              <p:cNvSpPr>
                <a:spLocks/>
              </p:cNvSpPr>
              <p:nvPr/>
            </p:nvSpPr>
            <p:spPr bwMode="auto">
              <a:xfrm>
                <a:off x="3626" y="2028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36" name="Freeform 664"/>
              <p:cNvSpPr>
                <a:spLocks/>
              </p:cNvSpPr>
              <p:nvPr/>
            </p:nvSpPr>
            <p:spPr bwMode="auto">
              <a:xfrm>
                <a:off x="3656" y="203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37" name="Freeform 665"/>
              <p:cNvSpPr>
                <a:spLocks/>
              </p:cNvSpPr>
              <p:nvPr/>
            </p:nvSpPr>
            <p:spPr bwMode="auto">
              <a:xfrm>
                <a:off x="3656" y="203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38" name="Freeform 666"/>
              <p:cNvSpPr>
                <a:spLocks/>
              </p:cNvSpPr>
              <p:nvPr/>
            </p:nvSpPr>
            <p:spPr bwMode="auto">
              <a:xfrm>
                <a:off x="3686" y="2044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39" name="Freeform 667"/>
              <p:cNvSpPr>
                <a:spLocks/>
              </p:cNvSpPr>
              <p:nvPr/>
            </p:nvSpPr>
            <p:spPr bwMode="auto">
              <a:xfrm>
                <a:off x="3686" y="2044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40" name="Freeform 668"/>
              <p:cNvSpPr>
                <a:spLocks/>
              </p:cNvSpPr>
              <p:nvPr/>
            </p:nvSpPr>
            <p:spPr bwMode="auto">
              <a:xfrm>
                <a:off x="3718" y="2052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6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6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41" name="Freeform 669"/>
              <p:cNvSpPr>
                <a:spLocks/>
              </p:cNvSpPr>
              <p:nvPr/>
            </p:nvSpPr>
            <p:spPr bwMode="auto">
              <a:xfrm>
                <a:off x="3718" y="2052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6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6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42" name="Freeform 670"/>
              <p:cNvSpPr>
                <a:spLocks/>
              </p:cNvSpPr>
              <p:nvPr/>
            </p:nvSpPr>
            <p:spPr bwMode="auto">
              <a:xfrm>
                <a:off x="3748" y="206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43" name="Freeform 671"/>
              <p:cNvSpPr>
                <a:spLocks/>
              </p:cNvSpPr>
              <p:nvPr/>
            </p:nvSpPr>
            <p:spPr bwMode="auto">
              <a:xfrm>
                <a:off x="3748" y="206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44" name="Freeform 672"/>
              <p:cNvSpPr>
                <a:spLocks/>
              </p:cNvSpPr>
              <p:nvPr/>
            </p:nvSpPr>
            <p:spPr bwMode="auto">
              <a:xfrm>
                <a:off x="3780" y="2068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45" name="Freeform 673"/>
              <p:cNvSpPr>
                <a:spLocks/>
              </p:cNvSpPr>
              <p:nvPr/>
            </p:nvSpPr>
            <p:spPr bwMode="auto">
              <a:xfrm>
                <a:off x="3780" y="2068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46" name="Freeform 674"/>
              <p:cNvSpPr>
                <a:spLocks/>
              </p:cNvSpPr>
              <p:nvPr/>
            </p:nvSpPr>
            <p:spPr bwMode="auto">
              <a:xfrm>
                <a:off x="3812" y="207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47" name="Freeform 675"/>
              <p:cNvSpPr>
                <a:spLocks/>
              </p:cNvSpPr>
              <p:nvPr/>
            </p:nvSpPr>
            <p:spPr bwMode="auto">
              <a:xfrm>
                <a:off x="3812" y="207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48" name="Freeform 676"/>
              <p:cNvSpPr>
                <a:spLocks/>
              </p:cNvSpPr>
              <p:nvPr/>
            </p:nvSpPr>
            <p:spPr bwMode="auto">
              <a:xfrm>
                <a:off x="3844" y="208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49" name="Freeform 677"/>
              <p:cNvSpPr>
                <a:spLocks/>
              </p:cNvSpPr>
              <p:nvPr/>
            </p:nvSpPr>
            <p:spPr bwMode="auto">
              <a:xfrm>
                <a:off x="3844" y="208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50" name="Freeform 678"/>
              <p:cNvSpPr>
                <a:spLocks/>
              </p:cNvSpPr>
              <p:nvPr/>
            </p:nvSpPr>
            <p:spPr bwMode="auto">
              <a:xfrm>
                <a:off x="3876" y="2094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51" name="Freeform 679"/>
              <p:cNvSpPr>
                <a:spLocks/>
              </p:cNvSpPr>
              <p:nvPr/>
            </p:nvSpPr>
            <p:spPr bwMode="auto">
              <a:xfrm>
                <a:off x="3876" y="2094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52" name="Freeform 680"/>
              <p:cNvSpPr>
                <a:spLocks/>
              </p:cNvSpPr>
              <p:nvPr/>
            </p:nvSpPr>
            <p:spPr bwMode="auto">
              <a:xfrm>
                <a:off x="3908" y="210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53" name="Freeform 681"/>
              <p:cNvSpPr>
                <a:spLocks/>
              </p:cNvSpPr>
              <p:nvPr/>
            </p:nvSpPr>
            <p:spPr bwMode="auto">
              <a:xfrm>
                <a:off x="3908" y="210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54" name="Freeform 682"/>
              <p:cNvSpPr>
                <a:spLocks/>
              </p:cNvSpPr>
              <p:nvPr/>
            </p:nvSpPr>
            <p:spPr bwMode="auto">
              <a:xfrm>
                <a:off x="3940" y="211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55" name="Freeform 683"/>
              <p:cNvSpPr>
                <a:spLocks/>
              </p:cNvSpPr>
              <p:nvPr/>
            </p:nvSpPr>
            <p:spPr bwMode="auto">
              <a:xfrm>
                <a:off x="3940" y="211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56" name="Freeform 684"/>
              <p:cNvSpPr>
                <a:spLocks/>
              </p:cNvSpPr>
              <p:nvPr/>
            </p:nvSpPr>
            <p:spPr bwMode="auto">
              <a:xfrm>
                <a:off x="3972" y="212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57" name="Freeform 685"/>
              <p:cNvSpPr>
                <a:spLocks/>
              </p:cNvSpPr>
              <p:nvPr/>
            </p:nvSpPr>
            <p:spPr bwMode="auto">
              <a:xfrm>
                <a:off x="3972" y="212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58" name="Freeform 686"/>
              <p:cNvSpPr>
                <a:spLocks/>
              </p:cNvSpPr>
              <p:nvPr/>
            </p:nvSpPr>
            <p:spPr bwMode="auto">
              <a:xfrm>
                <a:off x="4004" y="212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59" name="Freeform 687"/>
              <p:cNvSpPr>
                <a:spLocks/>
              </p:cNvSpPr>
              <p:nvPr/>
            </p:nvSpPr>
            <p:spPr bwMode="auto">
              <a:xfrm>
                <a:off x="4004" y="212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60" name="Freeform 688"/>
              <p:cNvSpPr>
                <a:spLocks/>
              </p:cNvSpPr>
              <p:nvPr/>
            </p:nvSpPr>
            <p:spPr bwMode="auto">
              <a:xfrm>
                <a:off x="4036" y="213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61" name="Freeform 689"/>
              <p:cNvSpPr>
                <a:spLocks/>
              </p:cNvSpPr>
              <p:nvPr/>
            </p:nvSpPr>
            <p:spPr bwMode="auto">
              <a:xfrm>
                <a:off x="4036" y="213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62" name="Freeform 690"/>
              <p:cNvSpPr>
                <a:spLocks/>
              </p:cNvSpPr>
              <p:nvPr/>
            </p:nvSpPr>
            <p:spPr bwMode="auto">
              <a:xfrm>
                <a:off x="4068" y="214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63" name="Freeform 691"/>
              <p:cNvSpPr>
                <a:spLocks/>
              </p:cNvSpPr>
              <p:nvPr/>
            </p:nvSpPr>
            <p:spPr bwMode="auto">
              <a:xfrm>
                <a:off x="4068" y="214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64" name="Freeform 692"/>
              <p:cNvSpPr>
                <a:spLocks/>
              </p:cNvSpPr>
              <p:nvPr/>
            </p:nvSpPr>
            <p:spPr bwMode="auto">
              <a:xfrm>
                <a:off x="4100" y="2154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65" name="Freeform 693"/>
              <p:cNvSpPr>
                <a:spLocks/>
              </p:cNvSpPr>
              <p:nvPr/>
            </p:nvSpPr>
            <p:spPr bwMode="auto">
              <a:xfrm>
                <a:off x="4100" y="2154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66" name="Freeform 694"/>
              <p:cNvSpPr>
                <a:spLocks/>
              </p:cNvSpPr>
              <p:nvPr/>
            </p:nvSpPr>
            <p:spPr bwMode="auto">
              <a:xfrm>
                <a:off x="2392" y="1714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8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67" name="Freeform 695"/>
              <p:cNvSpPr>
                <a:spLocks/>
              </p:cNvSpPr>
              <p:nvPr/>
            </p:nvSpPr>
            <p:spPr bwMode="auto">
              <a:xfrm>
                <a:off x="2392" y="1714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8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68" name="Freeform 696"/>
              <p:cNvSpPr>
                <a:spLocks/>
              </p:cNvSpPr>
              <p:nvPr/>
            </p:nvSpPr>
            <p:spPr bwMode="auto">
              <a:xfrm>
                <a:off x="2420" y="1722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69" name="Freeform 697"/>
              <p:cNvSpPr>
                <a:spLocks/>
              </p:cNvSpPr>
              <p:nvPr/>
            </p:nvSpPr>
            <p:spPr bwMode="auto">
              <a:xfrm>
                <a:off x="2420" y="1722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70" name="Freeform 698"/>
              <p:cNvSpPr>
                <a:spLocks/>
              </p:cNvSpPr>
              <p:nvPr/>
            </p:nvSpPr>
            <p:spPr bwMode="auto">
              <a:xfrm>
                <a:off x="2446" y="1728"/>
                <a:ext cx="42" cy="22"/>
              </a:xfrm>
              <a:custGeom>
                <a:avLst/>
                <a:gdLst>
                  <a:gd name="T0" fmla="*/ 14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4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71" name="Freeform 699"/>
              <p:cNvSpPr>
                <a:spLocks/>
              </p:cNvSpPr>
              <p:nvPr/>
            </p:nvSpPr>
            <p:spPr bwMode="auto">
              <a:xfrm>
                <a:off x="2446" y="1728"/>
                <a:ext cx="42" cy="22"/>
              </a:xfrm>
              <a:custGeom>
                <a:avLst/>
                <a:gdLst>
                  <a:gd name="T0" fmla="*/ 14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4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72" name="Freeform 700"/>
              <p:cNvSpPr>
                <a:spLocks/>
              </p:cNvSpPr>
              <p:nvPr/>
            </p:nvSpPr>
            <p:spPr bwMode="auto">
              <a:xfrm>
                <a:off x="2472" y="1736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73" name="Freeform 701"/>
              <p:cNvSpPr>
                <a:spLocks/>
              </p:cNvSpPr>
              <p:nvPr/>
            </p:nvSpPr>
            <p:spPr bwMode="auto">
              <a:xfrm>
                <a:off x="2472" y="1736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74" name="Freeform 702"/>
              <p:cNvSpPr>
                <a:spLocks/>
              </p:cNvSpPr>
              <p:nvPr/>
            </p:nvSpPr>
            <p:spPr bwMode="auto">
              <a:xfrm>
                <a:off x="2498" y="1742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75" name="Freeform 703"/>
              <p:cNvSpPr>
                <a:spLocks/>
              </p:cNvSpPr>
              <p:nvPr/>
            </p:nvSpPr>
            <p:spPr bwMode="auto">
              <a:xfrm>
                <a:off x="2498" y="1742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76" name="Freeform 704"/>
              <p:cNvSpPr>
                <a:spLocks/>
              </p:cNvSpPr>
              <p:nvPr/>
            </p:nvSpPr>
            <p:spPr bwMode="auto">
              <a:xfrm>
                <a:off x="2526" y="1748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77" name="Freeform 705"/>
              <p:cNvSpPr>
                <a:spLocks/>
              </p:cNvSpPr>
              <p:nvPr/>
            </p:nvSpPr>
            <p:spPr bwMode="auto">
              <a:xfrm>
                <a:off x="2526" y="1748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78" name="Freeform 706"/>
              <p:cNvSpPr>
                <a:spLocks/>
              </p:cNvSpPr>
              <p:nvPr/>
            </p:nvSpPr>
            <p:spPr bwMode="auto">
              <a:xfrm>
                <a:off x="2552" y="1754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79" name="Freeform 707"/>
              <p:cNvSpPr>
                <a:spLocks/>
              </p:cNvSpPr>
              <p:nvPr/>
            </p:nvSpPr>
            <p:spPr bwMode="auto">
              <a:xfrm>
                <a:off x="2552" y="1754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80" name="Freeform 708"/>
              <p:cNvSpPr>
                <a:spLocks/>
              </p:cNvSpPr>
              <p:nvPr/>
            </p:nvSpPr>
            <p:spPr bwMode="auto">
              <a:xfrm>
                <a:off x="2578" y="1760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4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81" name="Freeform 709"/>
              <p:cNvSpPr>
                <a:spLocks/>
              </p:cNvSpPr>
              <p:nvPr/>
            </p:nvSpPr>
            <p:spPr bwMode="auto">
              <a:xfrm>
                <a:off x="2578" y="1760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4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82" name="Freeform 710"/>
              <p:cNvSpPr>
                <a:spLocks/>
              </p:cNvSpPr>
              <p:nvPr/>
            </p:nvSpPr>
            <p:spPr bwMode="auto">
              <a:xfrm>
                <a:off x="2604" y="1764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6 h 20"/>
                  <a:gd name="T4" fmla="*/ 28 w 42"/>
                  <a:gd name="T5" fmla="*/ 20 h 20"/>
                  <a:gd name="T6" fmla="*/ 42 w 42"/>
                  <a:gd name="T7" fmla="*/ 4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2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83" name="Freeform 711"/>
              <p:cNvSpPr>
                <a:spLocks/>
              </p:cNvSpPr>
              <p:nvPr/>
            </p:nvSpPr>
            <p:spPr bwMode="auto">
              <a:xfrm>
                <a:off x="2604" y="1764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6 h 20"/>
                  <a:gd name="T4" fmla="*/ 28 w 42"/>
                  <a:gd name="T5" fmla="*/ 20 h 20"/>
                  <a:gd name="T6" fmla="*/ 42 w 42"/>
                  <a:gd name="T7" fmla="*/ 4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2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84" name="Freeform 712"/>
              <p:cNvSpPr>
                <a:spLocks/>
              </p:cNvSpPr>
              <p:nvPr/>
            </p:nvSpPr>
            <p:spPr bwMode="auto">
              <a:xfrm>
                <a:off x="2632" y="1768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6 h 18"/>
                  <a:gd name="T4" fmla="*/ 26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6"/>
                    </a:lnTo>
                    <a:lnTo>
                      <a:pt x="26" y="18"/>
                    </a:lnTo>
                    <a:lnTo>
                      <a:pt x="42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85" name="Freeform 713"/>
              <p:cNvSpPr>
                <a:spLocks/>
              </p:cNvSpPr>
              <p:nvPr/>
            </p:nvSpPr>
            <p:spPr bwMode="auto">
              <a:xfrm>
                <a:off x="2632" y="1768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6 h 18"/>
                  <a:gd name="T4" fmla="*/ 26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6"/>
                    </a:lnTo>
                    <a:lnTo>
                      <a:pt x="26" y="18"/>
                    </a:lnTo>
                    <a:lnTo>
                      <a:pt x="42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86" name="Freeform 714"/>
              <p:cNvSpPr>
                <a:spLocks/>
              </p:cNvSpPr>
              <p:nvPr/>
            </p:nvSpPr>
            <p:spPr bwMode="auto">
              <a:xfrm>
                <a:off x="2658" y="1772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2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AF5"/>
              </a:solidFill>
              <a:ln w="0">
                <a:solidFill>
                  <a:srgbClr val="87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87" name="Freeform 715"/>
              <p:cNvSpPr>
                <a:spLocks/>
              </p:cNvSpPr>
              <p:nvPr/>
            </p:nvSpPr>
            <p:spPr bwMode="auto">
              <a:xfrm>
                <a:off x="2658" y="1772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2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88" name="Freeform 716"/>
              <p:cNvSpPr>
                <a:spLocks/>
              </p:cNvSpPr>
              <p:nvPr/>
            </p:nvSpPr>
            <p:spPr bwMode="auto">
              <a:xfrm>
                <a:off x="2686" y="1774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6 h 18"/>
                  <a:gd name="T4" fmla="*/ 26 w 42"/>
                  <a:gd name="T5" fmla="*/ 18 h 18"/>
                  <a:gd name="T6" fmla="*/ 42 w 42"/>
                  <a:gd name="T7" fmla="*/ 2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6"/>
                    </a:lnTo>
                    <a:lnTo>
                      <a:pt x="26" y="18"/>
                    </a:lnTo>
                    <a:lnTo>
                      <a:pt x="42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5B8F7"/>
              </a:solidFill>
              <a:ln w="0">
                <a:solidFill>
                  <a:srgbClr val="85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89" name="Freeform 717"/>
              <p:cNvSpPr>
                <a:spLocks/>
              </p:cNvSpPr>
              <p:nvPr/>
            </p:nvSpPr>
            <p:spPr bwMode="auto">
              <a:xfrm>
                <a:off x="2686" y="1774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6 h 18"/>
                  <a:gd name="T4" fmla="*/ 26 w 42"/>
                  <a:gd name="T5" fmla="*/ 18 h 18"/>
                  <a:gd name="T6" fmla="*/ 42 w 42"/>
                  <a:gd name="T7" fmla="*/ 2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6"/>
                    </a:lnTo>
                    <a:lnTo>
                      <a:pt x="26" y="18"/>
                    </a:lnTo>
                    <a:lnTo>
                      <a:pt x="4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90" name="Freeform 718"/>
              <p:cNvSpPr>
                <a:spLocks/>
              </p:cNvSpPr>
              <p:nvPr/>
            </p:nvSpPr>
            <p:spPr bwMode="auto">
              <a:xfrm>
                <a:off x="2712" y="1776"/>
                <a:ext cx="42" cy="16"/>
              </a:xfrm>
              <a:custGeom>
                <a:avLst/>
                <a:gdLst>
                  <a:gd name="T0" fmla="*/ 16 w 42"/>
                  <a:gd name="T1" fmla="*/ 0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0 h 16"/>
                  <a:gd name="T8" fmla="*/ 16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AB5F7"/>
              </a:solidFill>
              <a:ln w="0">
                <a:solidFill>
                  <a:srgbClr val="7A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91" name="Freeform 719"/>
              <p:cNvSpPr>
                <a:spLocks/>
              </p:cNvSpPr>
              <p:nvPr/>
            </p:nvSpPr>
            <p:spPr bwMode="auto">
              <a:xfrm>
                <a:off x="2712" y="1776"/>
                <a:ext cx="42" cy="16"/>
              </a:xfrm>
              <a:custGeom>
                <a:avLst/>
                <a:gdLst>
                  <a:gd name="T0" fmla="*/ 16 w 42"/>
                  <a:gd name="T1" fmla="*/ 0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0 h 16"/>
                  <a:gd name="T8" fmla="*/ 16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92" name="Freeform 720"/>
              <p:cNvSpPr>
                <a:spLocks/>
              </p:cNvSpPr>
              <p:nvPr/>
            </p:nvSpPr>
            <p:spPr bwMode="auto">
              <a:xfrm>
                <a:off x="2740" y="1776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6 h 16"/>
                  <a:gd name="T4" fmla="*/ 28 w 42"/>
                  <a:gd name="T5" fmla="*/ 14 h 16"/>
                  <a:gd name="T6" fmla="*/ 42 w 42"/>
                  <a:gd name="T7" fmla="*/ 0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0B0F7"/>
              </a:solidFill>
              <a:ln w="0">
                <a:solidFill>
                  <a:srgbClr val="70B0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93" name="Freeform 721"/>
              <p:cNvSpPr>
                <a:spLocks/>
              </p:cNvSpPr>
              <p:nvPr/>
            </p:nvSpPr>
            <p:spPr bwMode="auto">
              <a:xfrm>
                <a:off x="2740" y="1776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6 h 16"/>
                  <a:gd name="T4" fmla="*/ 28 w 42"/>
                  <a:gd name="T5" fmla="*/ 14 h 16"/>
                  <a:gd name="T6" fmla="*/ 42 w 42"/>
                  <a:gd name="T7" fmla="*/ 0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94" name="Freeform 722"/>
              <p:cNvSpPr>
                <a:spLocks/>
              </p:cNvSpPr>
              <p:nvPr/>
            </p:nvSpPr>
            <p:spPr bwMode="auto">
              <a:xfrm>
                <a:off x="2768" y="1774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8 w 42"/>
                  <a:gd name="T5" fmla="*/ 14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69ABF7"/>
              </a:solidFill>
              <a:ln w="0">
                <a:solidFill>
                  <a:srgbClr val="69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95" name="Freeform 723"/>
              <p:cNvSpPr>
                <a:spLocks/>
              </p:cNvSpPr>
              <p:nvPr/>
            </p:nvSpPr>
            <p:spPr bwMode="auto">
              <a:xfrm>
                <a:off x="2768" y="1774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8 w 42"/>
                  <a:gd name="T5" fmla="*/ 14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96" name="Freeform 724"/>
              <p:cNvSpPr>
                <a:spLocks/>
              </p:cNvSpPr>
              <p:nvPr/>
            </p:nvSpPr>
            <p:spPr bwMode="auto">
              <a:xfrm>
                <a:off x="2796" y="1770"/>
                <a:ext cx="42" cy="18"/>
              </a:xfrm>
              <a:custGeom>
                <a:avLst/>
                <a:gdLst>
                  <a:gd name="T0" fmla="*/ 14 w 42"/>
                  <a:gd name="T1" fmla="*/ 4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4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59A3F5"/>
              </a:solidFill>
              <a:ln w="0">
                <a:solidFill>
                  <a:srgbClr val="59A3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97" name="Freeform 725"/>
              <p:cNvSpPr>
                <a:spLocks/>
              </p:cNvSpPr>
              <p:nvPr/>
            </p:nvSpPr>
            <p:spPr bwMode="auto">
              <a:xfrm>
                <a:off x="2796" y="1770"/>
                <a:ext cx="42" cy="18"/>
              </a:xfrm>
              <a:custGeom>
                <a:avLst/>
                <a:gdLst>
                  <a:gd name="T0" fmla="*/ 14 w 42"/>
                  <a:gd name="T1" fmla="*/ 4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4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98" name="Freeform 726"/>
              <p:cNvSpPr>
                <a:spLocks/>
              </p:cNvSpPr>
              <p:nvPr/>
            </p:nvSpPr>
            <p:spPr bwMode="auto">
              <a:xfrm>
                <a:off x="2824" y="1764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4C9EF5"/>
              </a:solidFill>
              <a:ln w="0">
                <a:solidFill>
                  <a:srgbClr val="4C9E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399" name="Freeform 727"/>
              <p:cNvSpPr>
                <a:spLocks/>
              </p:cNvSpPr>
              <p:nvPr/>
            </p:nvSpPr>
            <p:spPr bwMode="auto">
              <a:xfrm>
                <a:off x="2824" y="1764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00" name="Freeform 728"/>
              <p:cNvSpPr>
                <a:spLocks/>
              </p:cNvSpPr>
              <p:nvPr/>
            </p:nvSpPr>
            <p:spPr bwMode="auto">
              <a:xfrm>
                <a:off x="2852" y="1758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3D96F2"/>
              </a:solidFill>
              <a:ln w="0">
                <a:solidFill>
                  <a:srgbClr val="3D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01" name="Freeform 729"/>
              <p:cNvSpPr>
                <a:spLocks/>
              </p:cNvSpPr>
              <p:nvPr/>
            </p:nvSpPr>
            <p:spPr bwMode="auto">
              <a:xfrm>
                <a:off x="2852" y="1758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02" name="Freeform 730"/>
              <p:cNvSpPr>
                <a:spLocks/>
              </p:cNvSpPr>
              <p:nvPr/>
            </p:nvSpPr>
            <p:spPr bwMode="auto">
              <a:xfrm>
                <a:off x="2880" y="1748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2B8CED"/>
              </a:solidFill>
              <a:ln w="0">
                <a:solidFill>
                  <a:srgbClr val="2B8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03" name="Freeform 731"/>
              <p:cNvSpPr>
                <a:spLocks/>
              </p:cNvSpPr>
              <p:nvPr/>
            </p:nvSpPr>
            <p:spPr bwMode="auto">
              <a:xfrm>
                <a:off x="2880" y="1748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04" name="Freeform 732"/>
              <p:cNvSpPr>
                <a:spLocks/>
              </p:cNvSpPr>
              <p:nvPr/>
            </p:nvSpPr>
            <p:spPr bwMode="auto">
              <a:xfrm>
                <a:off x="2908" y="1738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177DE5"/>
              </a:solidFill>
              <a:ln w="0">
                <a:solidFill>
                  <a:srgbClr val="177D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05" name="Freeform 733"/>
              <p:cNvSpPr>
                <a:spLocks/>
              </p:cNvSpPr>
              <p:nvPr/>
            </p:nvSpPr>
            <p:spPr bwMode="auto">
              <a:xfrm>
                <a:off x="2908" y="1738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06" name="Freeform 734"/>
              <p:cNvSpPr>
                <a:spLocks/>
              </p:cNvSpPr>
              <p:nvPr/>
            </p:nvSpPr>
            <p:spPr bwMode="auto">
              <a:xfrm>
                <a:off x="2936" y="1724"/>
                <a:ext cx="44" cy="28"/>
              </a:xfrm>
              <a:custGeom>
                <a:avLst/>
                <a:gdLst>
                  <a:gd name="T0" fmla="*/ 14 w 44"/>
                  <a:gd name="T1" fmla="*/ 14 h 28"/>
                  <a:gd name="T2" fmla="*/ 0 w 44"/>
                  <a:gd name="T3" fmla="*/ 28 h 28"/>
                  <a:gd name="T4" fmla="*/ 30 w 44"/>
                  <a:gd name="T5" fmla="*/ 14 h 28"/>
                  <a:gd name="T6" fmla="*/ 44 w 44"/>
                  <a:gd name="T7" fmla="*/ 0 h 28"/>
                  <a:gd name="T8" fmla="*/ 14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14"/>
                    </a:moveTo>
                    <a:lnTo>
                      <a:pt x="0" y="28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6BD9"/>
              </a:solidFill>
              <a:ln w="0">
                <a:solidFill>
                  <a:srgbClr val="006B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07" name="Freeform 735"/>
              <p:cNvSpPr>
                <a:spLocks/>
              </p:cNvSpPr>
              <p:nvPr/>
            </p:nvSpPr>
            <p:spPr bwMode="auto">
              <a:xfrm>
                <a:off x="2936" y="1724"/>
                <a:ext cx="44" cy="28"/>
              </a:xfrm>
              <a:custGeom>
                <a:avLst/>
                <a:gdLst>
                  <a:gd name="T0" fmla="*/ 14 w 44"/>
                  <a:gd name="T1" fmla="*/ 14 h 28"/>
                  <a:gd name="T2" fmla="*/ 0 w 44"/>
                  <a:gd name="T3" fmla="*/ 28 h 28"/>
                  <a:gd name="T4" fmla="*/ 30 w 44"/>
                  <a:gd name="T5" fmla="*/ 14 h 28"/>
                  <a:gd name="T6" fmla="*/ 44 w 44"/>
                  <a:gd name="T7" fmla="*/ 0 h 28"/>
                  <a:gd name="T8" fmla="*/ 14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14"/>
                    </a:moveTo>
                    <a:lnTo>
                      <a:pt x="0" y="28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4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08" name="Freeform 736"/>
              <p:cNvSpPr>
                <a:spLocks/>
              </p:cNvSpPr>
              <p:nvPr/>
            </p:nvSpPr>
            <p:spPr bwMode="auto">
              <a:xfrm>
                <a:off x="2966" y="1708"/>
                <a:ext cx="42" cy="30"/>
              </a:xfrm>
              <a:custGeom>
                <a:avLst/>
                <a:gdLst>
                  <a:gd name="T0" fmla="*/ 14 w 42"/>
                  <a:gd name="T1" fmla="*/ 16 h 30"/>
                  <a:gd name="T2" fmla="*/ 0 w 42"/>
                  <a:gd name="T3" fmla="*/ 30 h 30"/>
                  <a:gd name="T4" fmla="*/ 28 w 42"/>
                  <a:gd name="T5" fmla="*/ 14 h 30"/>
                  <a:gd name="T6" fmla="*/ 42 w 42"/>
                  <a:gd name="T7" fmla="*/ 0 h 30"/>
                  <a:gd name="T8" fmla="*/ 14 w 42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0">
                    <a:moveTo>
                      <a:pt x="14" y="16"/>
                    </a:moveTo>
                    <a:lnTo>
                      <a:pt x="0" y="3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57C9"/>
              </a:solidFill>
              <a:ln w="0">
                <a:solidFill>
                  <a:srgbClr val="0057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09" name="Freeform 737"/>
              <p:cNvSpPr>
                <a:spLocks/>
              </p:cNvSpPr>
              <p:nvPr/>
            </p:nvSpPr>
            <p:spPr bwMode="auto">
              <a:xfrm>
                <a:off x="2966" y="1708"/>
                <a:ext cx="42" cy="30"/>
              </a:xfrm>
              <a:custGeom>
                <a:avLst/>
                <a:gdLst>
                  <a:gd name="T0" fmla="*/ 14 w 42"/>
                  <a:gd name="T1" fmla="*/ 16 h 30"/>
                  <a:gd name="T2" fmla="*/ 0 w 42"/>
                  <a:gd name="T3" fmla="*/ 30 h 30"/>
                  <a:gd name="T4" fmla="*/ 28 w 42"/>
                  <a:gd name="T5" fmla="*/ 14 h 30"/>
                  <a:gd name="T6" fmla="*/ 42 w 42"/>
                  <a:gd name="T7" fmla="*/ 0 h 30"/>
                  <a:gd name="T8" fmla="*/ 14 w 42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0">
                    <a:moveTo>
                      <a:pt x="14" y="16"/>
                    </a:moveTo>
                    <a:lnTo>
                      <a:pt x="0" y="3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10" name="Freeform 738"/>
              <p:cNvSpPr>
                <a:spLocks/>
              </p:cNvSpPr>
              <p:nvPr/>
            </p:nvSpPr>
            <p:spPr bwMode="auto">
              <a:xfrm>
                <a:off x="2994" y="1688"/>
                <a:ext cx="44" cy="34"/>
              </a:xfrm>
              <a:custGeom>
                <a:avLst/>
                <a:gdLst>
                  <a:gd name="T0" fmla="*/ 14 w 44"/>
                  <a:gd name="T1" fmla="*/ 20 h 34"/>
                  <a:gd name="T2" fmla="*/ 0 w 44"/>
                  <a:gd name="T3" fmla="*/ 34 h 34"/>
                  <a:gd name="T4" fmla="*/ 30 w 44"/>
                  <a:gd name="T5" fmla="*/ 12 h 34"/>
                  <a:gd name="T6" fmla="*/ 44 w 44"/>
                  <a:gd name="T7" fmla="*/ 0 h 34"/>
                  <a:gd name="T8" fmla="*/ 14 w 44"/>
                  <a:gd name="T9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20"/>
                    </a:moveTo>
                    <a:lnTo>
                      <a:pt x="0" y="34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0036AD"/>
              </a:solidFill>
              <a:ln w="0">
                <a:solidFill>
                  <a:srgbClr val="0036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11" name="Freeform 739"/>
              <p:cNvSpPr>
                <a:spLocks/>
              </p:cNvSpPr>
              <p:nvPr/>
            </p:nvSpPr>
            <p:spPr bwMode="auto">
              <a:xfrm>
                <a:off x="2994" y="1688"/>
                <a:ext cx="44" cy="34"/>
              </a:xfrm>
              <a:custGeom>
                <a:avLst/>
                <a:gdLst>
                  <a:gd name="T0" fmla="*/ 14 w 44"/>
                  <a:gd name="T1" fmla="*/ 20 h 34"/>
                  <a:gd name="T2" fmla="*/ 0 w 44"/>
                  <a:gd name="T3" fmla="*/ 34 h 34"/>
                  <a:gd name="T4" fmla="*/ 30 w 44"/>
                  <a:gd name="T5" fmla="*/ 12 h 34"/>
                  <a:gd name="T6" fmla="*/ 44 w 44"/>
                  <a:gd name="T7" fmla="*/ 0 h 34"/>
                  <a:gd name="T8" fmla="*/ 14 w 44"/>
                  <a:gd name="T9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20"/>
                    </a:moveTo>
                    <a:lnTo>
                      <a:pt x="0" y="34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12" name="Freeform 740"/>
              <p:cNvSpPr>
                <a:spLocks/>
              </p:cNvSpPr>
              <p:nvPr/>
            </p:nvSpPr>
            <p:spPr bwMode="auto">
              <a:xfrm>
                <a:off x="3024" y="1662"/>
                <a:ext cx="44" cy="38"/>
              </a:xfrm>
              <a:custGeom>
                <a:avLst/>
                <a:gdLst>
                  <a:gd name="T0" fmla="*/ 14 w 44"/>
                  <a:gd name="T1" fmla="*/ 26 h 38"/>
                  <a:gd name="T2" fmla="*/ 0 w 44"/>
                  <a:gd name="T3" fmla="*/ 38 h 38"/>
                  <a:gd name="T4" fmla="*/ 30 w 44"/>
                  <a:gd name="T5" fmla="*/ 10 h 38"/>
                  <a:gd name="T6" fmla="*/ 44 w 44"/>
                  <a:gd name="T7" fmla="*/ 0 h 38"/>
                  <a:gd name="T8" fmla="*/ 14 w 44"/>
                  <a:gd name="T9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26"/>
                    </a:moveTo>
                    <a:lnTo>
                      <a:pt x="0" y="38"/>
                    </a:lnTo>
                    <a:lnTo>
                      <a:pt x="30" y="10"/>
                    </a:lnTo>
                    <a:lnTo>
                      <a:pt x="44" y="0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870000"/>
              </a:solidFill>
              <a:ln w="0">
                <a:solidFill>
                  <a:srgbClr val="87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13" name="Freeform 741"/>
              <p:cNvSpPr>
                <a:spLocks/>
              </p:cNvSpPr>
              <p:nvPr/>
            </p:nvSpPr>
            <p:spPr bwMode="auto">
              <a:xfrm>
                <a:off x="3024" y="1662"/>
                <a:ext cx="44" cy="38"/>
              </a:xfrm>
              <a:custGeom>
                <a:avLst/>
                <a:gdLst>
                  <a:gd name="T0" fmla="*/ 14 w 44"/>
                  <a:gd name="T1" fmla="*/ 26 h 38"/>
                  <a:gd name="T2" fmla="*/ 0 w 44"/>
                  <a:gd name="T3" fmla="*/ 38 h 38"/>
                  <a:gd name="T4" fmla="*/ 30 w 44"/>
                  <a:gd name="T5" fmla="*/ 10 h 38"/>
                  <a:gd name="T6" fmla="*/ 44 w 44"/>
                  <a:gd name="T7" fmla="*/ 0 h 38"/>
                  <a:gd name="T8" fmla="*/ 14 w 44"/>
                  <a:gd name="T9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26"/>
                    </a:moveTo>
                    <a:lnTo>
                      <a:pt x="0" y="38"/>
                    </a:lnTo>
                    <a:lnTo>
                      <a:pt x="30" y="10"/>
                    </a:lnTo>
                    <a:lnTo>
                      <a:pt x="44" y="0"/>
                    </a:lnTo>
                    <a:lnTo>
                      <a:pt x="14" y="2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14" name="Freeform 742"/>
              <p:cNvSpPr>
                <a:spLocks/>
              </p:cNvSpPr>
              <p:nvPr/>
            </p:nvSpPr>
            <p:spPr bwMode="auto">
              <a:xfrm>
                <a:off x="3054" y="1620"/>
                <a:ext cx="44" cy="52"/>
              </a:xfrm>
              <a:custGeom>
                <a:avLst/>
                <a:gdLst>
                  <a:gd name="T0" fmla="*/ 14 w 44"/>
                  <a:gd name="T1" fmla="*/ 42 h 52"/>
                  <a:gd name="T2" fmla="*/ 0 w 44"/>
                  <a:gd name="T3" fmla="*/ 52 h 52"/>
                  <a:gd name="T4" fmla="*/ 30 w 44"/>
                  <a:gd name="T5" fmla="*/ 2 h 52"/>
                  <a:gd name="T6" fmla="*/ 44 w 44"/>
                  <a:gd name="T7" fmla="*/ 0 h 52"/>
                  <a:gd name="T8" fmla="*/ 14 w 44"/>
                  <a:gd name="T9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2">
                    <a:moveTo>
                      <a:pt x="14" y="42"/>
                    </a:moveTo>
                    <a:lnTo>
                      <a:pt x="0" y="52"/>
                    </a:lnTo>
                    <a:lnTo>
                      <a:pt x="30" y="2"/>
                    </a:lnTo>
                    <a:lnTo>
                      <a:pt x="44" y="0"/>
                    </a:lnTo>
                    <a:lnTo>
                      <a:pt x="14" y="42"/>
                    </a:lnTo>
                    <a:close/>
                  </a:path>
                </a:pathLst>
              </a:custGeom>
              <a:solidFill>
                <a:srgbClr val="C94D00"/>
              </a:solidFill>
              <a:ln w="0">
                <a:solidFill>
                  <a:srgbClr val="C94D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15" name="Freeform 743"/>
              <p:cNvSpPr>
                <a:spLocks/>
              </p:cNvSpPr>
              <p:nvPr/>
            </p:nvSpPr>
            <p:spPr bwMode="auto">
              <a:xfrm>
                <a:off x="3054" y="1620"/>
                <a:ext cx="44" cy="52"/>
              </a:xfrm>
              <a:custGeom>
                <a:avLst/>
                <a:gdLst>
                  <a:gd name="T0" fmla="*/ 14 w 44"/>
                  <a:gd name="T1" fmla="*/ 42 h 52"/>
                  <a:gd name="T2" fmla="*/ 0 w 44"/>
                  <a:gd name="T3" fmla="*/ 52 h 52"/>
                  <a:gd name="T4" fmla="*/ 30 w 44"/>
                  <a:gd name="T5" fmla="*/ 2 h 52"/>
                  <a:gd name="T6" fmla="*/ 44 w 44"/>
                  <a:gd name="T7" fmla="*/ 0 h 52"/>
                  <a:gd name="T8" fmla="*/ 14 w 44"/>
                  <a:gd name="T9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2">
                    <a:moveTo>
                      <a:pt x="14" y="42"/>
                    </a:moveTo>
                    <a:lnTo>
                      <a:pt x="0" y="52"/>
                    </a:lnTo>
                    <a:lnTo>
                      <a:pt x="30" y="2"/>
                    </a:lnTo>
                    <a:lnTo>
                      <a:pt x="44" y="0"/>
                    </a:lnTo>
                    <a:lnTo>
                      <a:pt x="14" y="4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16" name="Freeform 744"/>
              <p:cNvSpPr>
                <a:spLocks/>
              </p:cNvSpPr>
              <p:nvPr/>
            </p:nvSpPr>
            <p:spPr bwMode="auto">
              <a:xfrm>
                <a:off x="3084" y="1586"/>
                <a:ext cx="44" cy="42"/>
              </a:xfrm>
              <a:custGeom>
                <a:avLst/>
                <a:gdLst>
                  <a:gd name="T0" fmla="*/ 14 w 44"/>
                  <a:gd name="T1" fmla="*/ 34 h 42"/>
                  <a:gd name="T2" fmla="*/ 0 w 44"/>
                  <a:gd name="T3" fmla="*/ 36 h 42"/>
                  <a:gd name="T4" fmla="*/ 30 w 44"/>
                  <a:gd name="T5" fmla="*/ 42 h 42"/>
                  <a:gd name="T6" fmla="*/ 44 w 44"/>
                  <a:gd name="T7" fmla="*/ 0 h 42"/>
                  <a:gd name="T8" fmla="*/ 14 w 44"/>
                  <a:gd name="T9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34"/>
                    </a:moveTo>
                    <a:lnTo>
                      <a:pt x="0" y="36"/>
                    </a:lnTo>
                    <a:lnTo>
                      <a:pt x="30" y="42"/>
                    </a:lnTo>
                    <a:lnTo>
                      <a:pt x="44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1F3DB5"/>
              </a:solidFill>
              <a:ln w="0">
                <a:solidFill>
                  <a:srgbClr val="1F3DB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17" name="Freeform 745"/>
              <p:cNvSpPr>
                <a:spLocks/>
              </p:cNvSpPr>
              <p:nvPr/>
            </p:nvSpPr>
            <p:spPr bwMode="auto">
              <a:xfrm>
                <a:off x="3084" y="1586"/>
                <a:ext cx="44" cy="42"/>
              </a:xfrm>
              <a:custGeom>
                <a:avLst/>
                <a:gdLst>
                  <a:gd name="T0" fmla="*/ 14 w 44"/>
                  <a:gd name="T1" fmla="*/ 34 h 42"/>
                  <a:gd name="T2" fmla="*/ 0 w 44"/>
                  <a:gd name="T3" fmla="*/ 36 h 42"/>
                  <a:gd name="T4" fmla="*/ 30 w 44"/>
                  <a:gd name="T5" fmla="*/ 42 h 42"/>
                  <a:gd name="T6" fmla="*/ 44 w 44"/>
                  <a:gd name="T7" fmla="*/ 0 h 42"/>
                  <a:gd name="T8" fmla="*/ 14 w 44"/>
                  <a:gd name="T9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34"/>
                    </a:moveTo>
                    <a:lnTo>
                      <a:pt x="0" y="36"/>
                    </a:lnTo>
                    <a:lnTo>
                      <a:pt x="30" y="42"/>
                    </a:lnTo>
                    <a:lnTo>
                      <a:pt x="44" y="0"/>
                    </a:lnTo>
                    <a:lnTo>
                      <a:pt x="14" y="3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18" name="Freeform 746"/>
              <p:cNvSpPr>
                <a:spLocks/>
              </p:cNvSpPr>
              <p:nvPr/>
            </p:nvSpPr>
            <p:spPr bwMode="auto">
              <a:xfrm>
                <a:off x="3114" y="1572"/>
                <a:ext cx="46" cy="56"/>
              </a:xfrm>
              <a:custGeom>
                <a:avLst/>
                <a:gdLst>
                  <a:gd name="T0" fmla="*/ 14 w 46"/>
                  <a:gd name="T1" fmla="*/ 14 h 56"/>
                  <a:gd name="T2" fmla="*/ 0 w 46"/>
                  <a:gd name="T3" fmla="*/ 56 h 56"/>
                  <a:gd name="T4" fmla="*/ 32 w 46"/>
                  <a:gd name="T5" fmla="*/ 40 h 56"/>
                  <a:gd name="T6" fmla="*/ 46 w 46"/>
                  <a:gd name="T7" fmla="*/ 0 h 56"/>
                  <a:gd name="T8" fmla="*/ 14 w 46"/>
                  <a:gd name="T9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6">
                    <a:moveTo>
                      <a:pt x="14" y="14"/>
                    </a:moveTo>
                    <a:lnTo>
                      <a:pt x="0" y="56"/>
                    </a:lnTo>
                    <a:lnTo>
                      <a:pt x="32" y="40"/>
                    </a:lnTo>
                    <a:lnTo>
                      <a:pt x="46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696BC4"/>
              </a:solidFill>
              <a:ln w="0">
                <a:solidFill>
                  <a:srgbClr val="696B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19" name="Freeform 747"/>
              <p:cNvSpPr>
                <a:spLocks/>
              </p:cNvSpPr>
              <p:nvPr/>
            </p:nvSpPr>
            <p:spPr bwMode="auto">
              <a:xfrm>
                <a:off x="3114" y="1572"/>
                <a:ext cx="46" cy="56"/>
              </a:xfrm>
              <a:custGeom>
                <a:avLst/>
                <a:gdLst>
                  <a:gd name="T0" fmla="*/ 14 w 46"/>
                  <a:gd name="T1" fmla="*/ 14 h 56"/>
                  <a:gd name="T2" fmla="*/ 0 w 46"/>
                  <a:gd name="T3" fmla="*/ 56 h 56"/>
                  <a:gd name="T4" fmla="*/ 32 w 46"/>
                  <a:gd name="T5" fmla="*/ 40 h 56"/>
                  <a:gd name="T6" fmla="*/ 46 w 46"/>
                  <a:gd name="T7" fmla="*/ 0 h 56"/>
                  <a:gd name="T8" fmla="*/ 14 w 46"/>
                  <a:gd name="T9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6">
                    <a:moveTo>
                      <a:pt x="14" y="14"/>
                    </a:moveTo>
                    <a:lnTo>
                      <a:pt x="0" y="56"/>
                    </a:lnTo>
                    <a:lnTo>
                      <a:pt x="32" y="40"/>
                    </a:lnTo>
                    <a:lnTo>
                      <a:pt x="46" y="0"/>
                    </a:lnTo>
                    <a:lnTo>
                      <a:pt x="14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20" name="Freeform 748"/>
              <p:cNvSpPr>
                <a:spLocks/>
              </p:cNvSpPr>
              <p:nvPr/>
            </p:nvSpPr>
            <p:spPr bwMode="auto">
              <a:xfrm>
                <a:off x="3146" y="1572"/>
                <a:ext cx="44" cy="74"/>
              </a:xfrm>
              <a:custGeom>
                <a:avLst/>
                <a:gdLst>
                  <a:gd name="T0" fmla="*/ 14 w 44"/>
                  <a:gd name="T1" fmla="*/ 0 h 74"/>
                  <a:gd name="T2" fmla="*/ 0 w 44"/>
                  <a:gd name="T3" fmla="*/ 40 h 74"/>
                  <a:gd name="T4" fmla="*/ 28 w 44"/>
                  <a:gd name="T5" fmla="*/ 74 h 74"/>
                  <a:gd name="T6" fmla="*/ 44 w 44"/>
                  <a:gd name="T7" fmla="*/ 28 h 74"/>
                  <a:gd name="T8" fmla="*/ 14 w 44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4">
                    <a:moveTo>
                      <a:pt x="14" y="0"/>
                    </a:moveTo>
                    <a:lnTo>
                      <a:pt x="0" y="40"/>
                    </a:lnTo>
                    <a:lnTo>
                      <a:pt x="28" y="74"/>
                    </a:lnTo>
                    <a:lnTo>
                      <a:pt x="44" y="2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A99B5"/>
              </a:solidFill>
              <a:ln w="0">
                <a:solidFill>
                  <a:srgbClr val="BA99B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21" name="Freeform 749"/>
              <p:cNvSpPr>
                <a:spLocks/>
              </p:cNvSpPr>
              <p:nvPr/>
            </p:nvSpPr>
            <p:spPr bwMode="auto">
              <a:xfrm>
                <a:off x="3146" y="1572"/>
                <a:ext cx="44" cy="74"/>
              </a:xfrm>
              <a:custGeom>
                <a:avLst/>
                <a:gdLst>
                  <a:gd name="T0" fmla="*/ 14 w 44"/>
                  <a:gd name="T1" fmla="*/ 0 h 74"/>
                  <a:gd name="T2" fmla="*/ 0 w 44"/>
                  <a:gd name="T3" fmla="*/ 40 h 74"/>
                  <a:gd name="T4" fmla="*/ 28 w 44"/>
                  <a:gd name="T5" fmla="*/ 74 h 74"/>
                  <a:gd name="T6" fmla="*/ 44 w 44"/>
                  <a:gd name="T7" fmla="*/ 28 h 74"/>
                  <a:gd name="T8" fmla="*/ 14 w 44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4">
                    <a:moveTo>
                      <a:pt x="14" y="0"/>
                    </a:moveTo>
                    <a:lnTo>
                      <a:pt x="0" y="40"/>
                    </a:lnTo>
                    <a:lnTo>
                      <a:pt x="28" y="74"/>
                    </a:lnTo>
                    <a:lnTo>
                      <a:pt x="44" y="2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22" name="Freeform 750"/>
              <p:cNvSpPr>
                <a:spLocks/>
              </p:cNvSpPr>
              <p:nvPr/>
            </p:nvSpPr>
            <p:spPr bwMode="auto">
              <a:xfrm>
                <a:off x="3174" y="1600"/>
                <a:ext cx="42" cy="104"/>
              </a:xfrm>
              <a:custGeom>
                <a:avLst/>
                <a:gdLst>
                  <a:gd name="T0" fmla="*/ 16 w 42"/>
                  <a:gd name="T1" fmla="*/ 0 h 104"/>
                  <a:gd name="T2" fmla="*/ 0 w 42"/>
                  <a:gd name="T3" fmla="*/ 46 h 104"/>
                  <a:gd name="T4" fmla="*/ 28 w 42"/>
                  <a:gd name="T5" fmla="*/ 104 h 104"/>
                  <a:gd name="T6" fmla="*/ 42 w 42"/>
                  <a:gd name="T7" fmla="*/ 70 h 104"/>
                  <a:gd name="T8" fmla="*/ 16 w 42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04">
                    <a:moveTo>
                      <a:pt x="16" y="0"/>
                    </a:moveTo>
                    <a:lnTo>
                      <a:pt x="0" y="46"/>
                    </a:lnTo>
                    <a:lnTo>
                      <a:pt x="28" y="104"/>
                    </a:lnTo>
                    <a:lnTo>
                      <a:pt x="42" y="7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0B5A8"/>
              </a:solidFill>
              <a:ln w="0">
                <a:solidFill>
                  <a:srgbClr val="E0B5A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23" name="Freeform 751"/>
              <p:cNvSpPr>
                <a:spLocks/>
              </p:cNvSpPr>
              <p:nvPr/>
            </p:nvSpPr>
            <p:spPr bwMode="auto">
              <a:xfrm>
                <a:off x="3174" y="1600"/>
                <a:ext cx="42" cy="104"/>
              </a:xfrm>
              <a:custGeom>
                <a:avLst/>
                <a:gdLst>
                  <a:gd name="T0" fmla="*/ 16 w 42"/>
                  <a:gd name="T1" fmla="*/ 0 h 104"/>
                  <a:gd name="T2" fmla="*/ 0 w 42"/>
                  <a:gd name="T3" fmla="*/ 46 h 104"/>
                  <a:gd name="T4" fmla="*/ 28 w 42"/>
                  <a:gd name="T5" fmla="*/ 104 h 104"/>
                  <a:gd name="T6" fmla="*/ 42 w 42"/>
                  <a:gd name="T7" fmla="*/ 70 h 104"/>
                  <a:gd name="T8" fmla="*/ 16 w 42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04">
                    <a:moveTo>
                      <a:pt x="16" y="0"/>
                    </a:moveTo>
                    <a:lnTo>
                      <a:pt x="0" y="46"/>
                    </a:lnTo>
                    <a:lnTo>
                      <a:pt x="28" y="104"/>
                    </a:lnTo>
                    <a:lnTo>
                      <a:pt x="42" y="7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24" name="Freeform 752"/>
              <p:cNvSpPr>
                <a:spLocks/>
              </p:cNvSpPr>
              <p:nvPr/>
            </p:nvSpPr>
            <p:spPr bwMode="auto">
              <a:xfrm>
                <a:off x="3202" y="1670"/>
                <a:ext cx="42" cy="96"/>
              </a:xfrm>
              <a:custGeom>
                <a:avLst/>
                <a:gdLst>
                  <a:gd name="T0" fmla="*/ 14 w 42"/>
                  <a:gd name="T1" fmla="*/ 0 h 96"/>
                  <a:gd name="T2" fmla="*/ 0 w 42"/>
                  <a:gd name="T3" fmla="*/ 34 h 96"/>
                  <a:gd name="T4" fmla="*/ 28 w 42"/>
                  <a:gd name="T5" fmla="*/ 96 h 96"/>
                  <a:gd name="T6" fmla="*/ 42 w 42"/>
                  <a:gd name="T7" fmla="*/ 78 h 96"/>
                  <a:gd name="T8" fmla="*/ 14 w 42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6">
                    <a:moveTo>
                      <a:pt x="14" y="0"/>
                    </a:moveTo>
                    <a:lnTo>
                      <a:pt x="0" y="34"/>
                    </a:lnTo>
                    <a:lnTo>
                      <a:pt x="28" y="96"/>
                    </a:lnTo>
                    <a:lnTo>
                      <a:pt x="42" y="7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2C9A3"/>
              </a:solidFill>
              <a:ln w="0">
                <a:solidFill>
                  <a:srgbClr val="F2C9A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25" name="Freeform 753"/>
              <p:cNvSpPr>
                <a:spLocks/>
              </p:cNvSpPr>
              <p:nvPr/>
            </p:nvSpPr>
            <p:spPr bwMode="auto">
              <a:xfrm>
                <a:off x="3202" y="1670"/>
                <a:ext cx="42" cy="96"/>
              </a:xfrm>
              <a:custGeom>
                <a:avLst/>
                <a:gdLst>
                  <a:gd name="T0" fmla="*/ 14 w 42"/>
                  <a:gd name="T1" fmla="*/ 0 h 96"/>
                  <a:gd name="T2" fmla="*/ 0 w 42"/>
                  <a:gd name="T3" fmla="*/ 34 h 96"/>
                  <a:gd name="T4" fmla="*/ 28 w 42"/>
                  <a:gd name="T5" fmla="*/ 96 h 96"/>
                  <a:gd name="T6" fmla="*/ 42 w 42"/>
                  <a:gd name="T7" fmla="*/ 78 h 96"/>
                  <a:gd name="T8" fmla="*/ 14 w 42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6">
                    <a:moveTo>
                      <a:pt x="14" y="0"/>
                    </a:moveTo>
                    <a:lnTo>
                      <a:pt x="0" y="34"/>
                    </a:lnTo>
                    <a:lnTo>
                      <a:pt x="28" y="96"/>
                    </a:lnTo>
                    <a:lnTo>
                      <a:pt x="42" y="7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26" name="Freeform 754"/>
              <p:cNvSpPr>
                <a:spLocks/>
              </p:cNvSpPr>
              <p:nvPr/>
            </p:nvSpPr>
            <p:spPr bwMode="auto">
              <a:xfrm>
                <a:off x="3230" y="1748"/>
                <a:ext cx="40" cy="96"/>
              </a:xfrm>
              <a:custGeom>
                <a:avLst/>
                <a:gdLst>
                  <a:gd name="T0" fmla="*/ 14 w 40"/>
                  <a:gd name="T1" fmla="*/ 0 h 96"/>
                  <a:gd name="T2" fmla="*/ 0 w 40"/>
                  <a:gd name="T3" fmla="*/ 18 h 96"/>
                  <a:gd name="T4" fmla="*/ 28 w 40"/>
                  <a:gd name="T5" fmla="*/ 96 h 96"/>
                  <a:gd name="T6" fmla="*/ 40 w 40"/>
                  <a:gd name="T7" fmla="*/ 96 h 96"/>
                  <a:gd name="T8" fmla="*/ 14 w 40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6">
                    <a:moveTo>
                      <a:pt x="14" y="0"/>
                    </a:moveTo>
                    <a:lnTo>
                      <a:pt x="0" y="18"/>
                    </a:lnTo>
                    <a:lnTo>
                      <a:pt x="28" y="96"/>
                    </a:lnTo>
                    <a:lnTo>
                      <a:pt x="40" y="9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D991"/>
              </a:solidFill>
              <a:ln w="0">
                <a:solidFill>
                  <a:srgbClr val="FFD99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27" name="Freeform 755"/>
              <p:cNvSpPr>
                <a:spLocks/>
              </p:cNvSpPr>
              <p:nvPr/>
            </p:nvSpPr>
            <p:spPr bwMode="auto">
              <a:xfrm>
                <a:off x="3230" y="1748"/>
                <a:ext cx="40" cy="96"/>
              </a:xfrm>
              <a:custGeom>
                <a:avLst/>
                <a:gdLst>
                  <a:gd name="T0" fmla="*/ 14 w 40"/>
                  <a:gd name="T1" fmla="*/ 0 h 96"/>
                  <a:gd name="T2" fmla="*/ 0 w 40"/>
                  <a:gd name="T3" fmla="*/ 18 h 96"/>
                  <a:gd name="T4" fmla="*/ 28 w 40"/>
                  <a:gd name="T5" fmla="*/ 96 h 96"/>
                  <a:gd name="T6" fmla="*/ 40 w 40"/>
                  <a:gd name="T7" fmla="*/ 96 h 96"/>
                  <a:gd name="T8" fmla="*/ 14 w 40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6">
                    <a:moveTo>
                      <a:pt x="14" y="0"/>
                    </a:moveTo>
                    <a:lnTo>
                      <a:pt x="0" y="18"/>
                    </a:lnTo>
                    <a:lnTo>
                      <a:pt x="28" y="96"/>
                    </a:lnTo>
                    <a:lnTo>
                      <a:pt x="40" y="9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28" name="Freeform 756"/>
              <p:cNvSpPr>
                <a:spLocks/>
              </p:cNvSpPr>
              <p:nvPr/>
            </p:nvSpPr>
            <p:spPr bwMode="auto">
              <a:xfrm>
                <a:off x="3258" y="1844"/>
                <a:ext cx="38" cy="82"/>
              </a:xfrm>
              <a:custGeom>
                <a:avLst/>
                <a:gdLst>
                  <a:gd name="T0" fmla="*/ 12 w 38"/>
                  <a:gd name="T1" fmla="*/ 0 h 82"/>
                  <a:gd name="T2" fmla="*/ 0 w 38"/>
                  <a:gd name="T3" fmla="*/ 0 h 82"/>
                  <a:gd name="T4" fmla="*/ 26 w 38"/>
                  <a:gd name="T5" fmla="*/ 74 h 82"/>
                  <a:gd name="T6" fmla="*/ 38 w 38"/>
                  <a:gd name="T7" fmla="*/ 82 h 82"/>
                  <a:gd name="T8" fmla="*/ 12 w 38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2">
                    <a:moveTo>
                      <a:pt x="12" y="0"/>
                    </a:moveTo>
                    <a:lnTo>
                      <a:pt x="0" y="0"/>
                    </a:lnTo>
                    <a:lnTo>
                      <a:pt x="26" y="74"/>
                    </a:lnTo>
                    <a:lnTo>
                      <a:pt x="38" y="8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AE387"/>
              </a:solidFill>
              <a:ln w="0">
                <a:solidFill>
                  <a:srgbClr val="FAE3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29" name="Freeform 757"/>
              <p:cNvSpPr>
                <a:spLocks/>
              </p:cNvSpPr>
              <p:nvPr/>
            </p:nvSpPr>
            <p:spPr bwMode="auto">
              <a:xfrm>
                <a:off x="3258" y="1844"/>
                <a:ext cx="38" cy="82"/>
              </a:xfrm>
              <a:custGeom>
                <a:avLst/>
                <a:gdLst>
                  <a:gd name="T0" fmla="*/ 12 w 38"/>
                  <a:gd name="T1" fmla="*/ 0 h 82"/>
                  <a:gd name="T2" fmla="*/ 0 w 38"/>
                  <a:gd name="T3" fmla="*/ 0 h 82"/>
                  <a:gd name="T4" fmla="*/ 26 w 38"/>
                  <a:gd name="T5" fmla="*/ 74 h 82"/>
                  <a:gd name="T6" fmla="*/ 38 w 38"/>
                  <a:gd name="T7" fmla="*/ 82 h 82"/>
                  <a:gd name="T8" fmla="*/ 12 w 38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2">
                    <a:moveTo>
                      <a:pt x="12" y="0"/>
                    </a:moveTo>
                    <a:lnTo>
                      <a:pt x="0" y="0"/>
                    </a:lnTo>
                    <a:lnTo>
                      <a:pt x="26" y="74"/>
                    </a:lnTo>
                    <a:lnTo>
                      <a:pt x="38" y="8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30" name="Freeform 758"/>
              <p:cNvSpPr>
                <a:spLocks/>
              </p:cNvSpPr>
              <p:nvPr/>
            </p:nvSpPr>
            <p:spPr bwMode="auto">
              <a:xfrm>
                <a:off x="3284" y="1918"/>
                <a:ext cx="38" cy="68"/>
              </a:xfrm>
              <a:custGeom>
                <a:avLst/>
                <a:gdLst>
                  <a:gd name="T0" fmla="*/ 12 w 38"/>
                  <a:gd name="T1" fmla="*/ 8 h 68"/>
                  <a:gd name="T2" fmla="*/ 0 w 38"/>
                  <a:gd name="T3" fmla="*/ 0 h 68"/>
                  <a:gd name="T4" fmla="*/ 28 w 38"/>
                  <a:gd name="T5" fmla="*/ 46 h 68"/>
                  <a:gd name="T6" fmla="*/ 38 w 38"/>
                  <a:gd name="T7" fmla="*/ 68 h 68"/>
                  <a:gd name="T8" fmla="*/ 12 w 38"/>
                  <a:gd name="T9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8">
                    <a:moveTo>
                      <a:pt x="12" y="8"/>
                    </a:moveTo>
                    <a:lnTo>
                      <a:pt x="0" y="0"/>
                    </a:lnTo>
                    <a:lnTo>
                      <a:pt x="28" y="46"/>
                    </a:lnTo>
                    <a:lnTo>
                      <a:pt x="38" y="6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A8C44D"/>
              </a:solidFill>
              <a:ln w="0">
                <a:solidFill>
                  <a:srgbClr val="A8C4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31" name="Freeform 759"/>
              <p:cNvSpPr>
                <a:spLocks/>
              </p:cNvSpPr>
              <p:nvPr/>
            </p:nvSpPr>
            <p:spPr bwMode="auto">
              <a:xfrm>
                <a:off x="3284" y="1918"/>
                <a:ext cx="38" cy="68"/>
              </a:xfrm>
              <a:custGeom>
                <a:avLst/>
                <a:gdLst>
                  <a:gd name="T0" fmla="*/ 12 w 38"/>
                  <a:gd name="T1" fmla="*/ 8 h 68"/>
                  <a:gd name="T2" fmla="*/ 0 w 38"/>
                  <a:gd name="T3" fmla="*/ 0 h 68"/>
                  <a:gd name="T4" fmla="*/ 28 w 38"/>
                  <a:gd name="T5" fmla="*/ 46 h 68"/>
                  <a:gd name="T6" fmla="*/ 38 w 38"/>
                  <a:gd name="T7" fmla="*/ 68 h 68"/>
                  <a:gd name="T8" fmla="*/ 12 w 38"/>
                  <a:gd name="T9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8">
                    <a:moveTo>
                      <a:pt x="12" y="8"/>
                    </a:moveTo>
                    <a:lnTo>
                      <a:pt x="0" y="0"/>
                    </a:lnTo>
                    <a:lnTo>
                      <a:pt x="28" y="46"/>
                    </a:lnTo>
                    <a:lnTo>
                      <a:pt x="38" y="68"/>
                    </a:lnTo>
                    <a:lnTo>
                      <a:pt x="12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32" name="Freeform 760"/>
              <p:cNvSpPr>
                <a:spLocks/>
              </p:cNvSpPr>
              <p:nvPr/>
            </p:nvSpPr>
            <p:spPr bwMode="auto">
              <a:xfrm>
                <a:off x="3312" y="1964"/>
                <a:ext cx="40" cy="68"/>
              </a:xfrm>
              <a:custGeom>
                <a:avLst/>
                <a:gdLst>
                  <a:gd name="T0" fmla="*/ 10 w 40"/>
                  <a:gd name="T1" fmla="*/ 22 h 68"/>
                  <a:gd name="T2" fmla="*/ 0 w 40"/>
                  <a:gd name="T3" fmla="*/ 0 h 68"/>
                  <a:gd name="T4" fmla="*/ 26 w 40"/>
                  <a:gd name="T5" fmla="*/ 68 h 68"/>
                  <a:gd name="T6" fmla="*/ 40 w 40"/>
                  <a:gd name="T7" fmla="*/ 44 h 68"/>
                  <a:gd name="T8" fmla="*/ 10 w 40"/>
                  <a:gd name="T9" fmla="*/ 2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8">
                    <a:moveTo>
                      <a:pt x="10" y="22"/>
                    </a:moveTo>
                    <a:lnTo>
                      <a:pt x="0" y="0"/>
                    </a:lnTo>
                    <a:lnTo>
                      <a:pt x="26" y="68"/>
                    </a:lnTo>
                    <a:lnTo>
                      <a:pt x="40" y="44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C2B8CF"/>
              </a:solidFill>
              <a:ln w="0">
                <a:solidFill>
                  <a:srgbClr val="C2B8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33" name="Freeform 761"/>
              <p:cNvSpPr>
                <a:spLocks/>
              </p:cNvSpPr>
              <p:nvPr/>
            </p:nvSpPr>
            <p:spPr bwMode="auto">
              <a:xfrm>
                <a:off x="3312" y="1964"/>
                <a:ext cx="40" cy="68"/>
              </a:xfrm>
              <a:custGeom>
                <a:avLst/>
                <a:gdLst>
                  <a:gd name="T0" fmla="*/ 10 w 40"/>
                  <a:gd name="T1" fmla="*/ 22 h 68"/>
                  <a:gd name="T2" fmla="*/ 0 w 40"/>
                  <a:gd name="T3" fmla="*/ 0 h 68"/>
                  <a:gd name="T4" fmla="*/ 26 w 40"/>
                  <a:gd name="T5" fmla="*/ 68 h 68"/>
                  <a:gd name="T6" fmla="*/ 40 w 40"/>
                  <a:gd name="T7" fmla="*/ 44 h 68"/>
                  <a:gd name="T8" fmla="*/ 10 w 40"/>
                  <a:gd name="T9" fmla="*/ 2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8">
                    <a:moveTo>
                      <a:pt x="10" y="22"/>
                    </a:moveTo>
                    <a:lnTo>
                      <a:pt x="0" y="0"/>
                    </a:lnTo>
                    <a:lnTo>
                      <a:pt x="26" y="68"/>
                    </a:lnTo>
                    <a:lnTo>
                      <a:pt x="40" y="44"/>
                    </a:lnTo>
                    <a:lnTo>
                      <a:pt x="10" y="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34" name="Freeform 762"/>
              <p:cNvSpPr>
                <a:spLocks/>
              </p:cNvSpPr>
              <p:nvPr/>
            </p:nvSpPr>
            <p:spPr bwMode="auto">
              <a:xfrm>
                <a:off x="3338" y="2000"/>
                <a:ext cx="44" cy="32"/>
              </a:xfrm>
              <a:custGeom>
                <a:avLst/>
                <a:gdLst>
                  <a:gd name="T0" fmla="*/ 14 w 44"/>
                  <a:gd name="T1" fmla="*/ 8 h 32"/>
                  <a:gd name="T2" fmla="*/ 0 w 44"/>
                  <a:gd name="T3" fmla="*/ 32 h 32"/>
                  <a:gd name="T4" fmla="*/ 32 w 44"/>
                  <a:gd name="T5" fmla="*/ 18 h 32"/>
                  <a:gd name="T6" fmla="*/ 44 w 44"/>
                  <a:gd name="T7" fmla="*/ 0 h 32"/>
                  <a:gd name="T8" fmla="*/ 14 w 44"/>
                  <a:gd name="T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8"/>
                    </a:moveTo>
                    <a:lnTo>
                      <a:pt x="0" y="32"/>
                    </a:lnTo>
                    <a:lnTo>
                      <a:pt x="32" y="18"/>
                    </a:lnTo>
                    <a:lnTo>
                      <a:pt x="44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5291ED"/>
              </a:solidFill>
              <a:ln w="0">
                <a:solidFill>
                  <a:srgbClr val="5291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35" name="Freeform 763"/>
              <p:cNvSpPr>
                <a:spLocks/>
              </p:cNvSpPr>
              <p:nvPr/>
            </p:nvSpPr>
            <p:spPr bwMode="auto">
              <a:xfrm>
                <a:off x="3338" y="2000"/>
                <a:ext cx="44" cy="32"/>
              </a:xfrm>
              <a:custGeom>
                <a:avLst/>
                <a:gdLst>
                  <a:gd name="T0" fmla="*/ 14 w 44"/>
                  <a:gd name="T1" fmla="*/ 8 h 32"/>
                  <a:gd name="T2" fmla="*/ 0 w 44"/>
                  <a:gd name="T3" fmla="*/ 32 h 32"/>
                  <a:gd name="T4" fmla="*/ 32 w 44"/>
                  <a:gd name="T5" fmla="*/ 18 h 32"/>
                  <a:gd name="T6" fmla="*/ 44 w 44"/>
                  <a:gd name="T7" fmla="*/ 0 h 32"/>
                  <a:gd name="T8" fmla="*/ 14 w 44"/>
                  <a:gd name="T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8"/>
                    </a:moveTo>
                    <a:lnTo>
                      <a:pt x="0" y="32"/>
                    </a:lnTo>
                    <a:lnTo>
                      <a:pt x="32" y="18"/>
                    </a:lnTo>
                    <a:lnTo>
                      <a:pt x="44" y="0"/>
                    </a:lnTo>
                    <a:lnTo>
                      <a:pt x="14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36" name="Freeform 764"/>
              <p:cNvSpPr>
                <a:spLocks/>
              </p:cNvSpPr>
              <p:nvPr/>
            </p:nvSpPr>
            <p:spPr bwMode="auto">
              <a:xfrm>
                <a:off x="3370" y="2000"/>
                <a:ext cx="42" cy="18"/>
              </a:xfrm>
              <a:custGeom>
                <a:avLst/>
                <a:gdLst>
                  <a:gd name="T0" fmla="*/ 12 w 42"/>
                  <a:gd name="T1" fmla="*/ 0 h 18"/>
                  <a:gd name="T2" fmla="*/ 0 w 42"/>
                  <a:gd name="T3" fmla="*/ 18 h 18"/>
                  <a:gd name="T4" fmla="*/ 30 w 42"/>
                  <a:gd name="T5" fmla="*/ 16 h 18"/>
                  <a:gd name="T6" fmla="*/ 42 w 42"/>
                  <a:gd name="T7" fmla="*/ 0 h 18"/>
                  <a:gd name="T8" fmla="*/ 1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0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ADF2"/>
              </a:solidFill>
              <a:ln w="0">
                <a:solidFill>
                  <a:srgbClr val="80A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37" name="Freeform 765"/>
              <p:cNvSpPr>
                <a:spLocks/>
              </p:cNvSpPr>
              <p:nvPr/>
            </p:nvSpPr>
            <p:spPr bwMode="auto">
              <a:xfrm>
                <a:off x="3370" y="2000"/>
                <a:ext cx="42" cy="18"/>
              </a:xfrm>
              <a:custGeom>
                <a:avLst/>
                <a:gdLst>
                  <a:gd name="T0" fmla="*/ 12 w 42"/>
                  <a:gd name="T1" fmla="*/ 0 h 18"/>
                  <a:gd name="T2" fmla="*/ 0 w 42"/>
                  <a:gd name="T3" fmla="*/ 18 h 18"/>
                  <a:gd name="T4" fmla="*/ 30 w 42"/>
                  <a:gd name="T5" fmla="*/ 16 h 18"/>
                  <a:gd name="T6" fmla="*/ 42 w 42"/>
                  <a:gd name="T7" fmla="*/ 0 h 18"/>
                  <a:gd name="T8" fmla="*/ 12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0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2" y="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38" name="Freeform 766"/>
              <p:cNvSpPr>
                <a:spLocks/>
              </p:cNvSpPr>
              <p:nvPr/>
            </p:nvSpPr>
            <p:spPr bwMode="auto">
              <a:xfrm>
                <a:off x="3400" y="2000"/>
                <a:ext cx="42" cy="20"/>
              </a:xfrm>
              <a:custGeom>
                <a:avLst/>
                <a:gdLst>
                  <a:gd name="T0" fmla="*/ 12 w 42"/>
                  <a:gd name="T1" fmla="*/ 0 h 20"/>
                  <a:gd name="T2" fmla="*/ 0 w 42"/>
                  <a:gd name="T3" fmla="*/ 16 h 20"/>
                  <a:gd name="T4" fmla="*/ 30 w 42"/>
                  <a:gd name="T5" fmla="*/ 20 h 20"/>
                  <a:gd name="T6" fmla="*/ 42 w 42"/>
                  <a:gd name="T7" fmla="*/ 4 h 20"/>
                  <a:gd name="T8" fmla="*/ 1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39" name="Freeform 767"/>
              <p:cNvSpPr>
                <a:spLocks/>
              </p:cNvSpPr>
              <p:nvPr/>
            </p:nvSpPr>
            <p:spPr bwMode="auto">
              <a:xfrm>
                <a:off x="3400" y="2000"/>
                <a:ext cx="42" cy="20"/>
              </a:xfrm>
              <a:custGeom>
                <a:avLst/>
                <a:gdLst>
                  <a:gd name="T0" fmla="*/ 12 w 42"/>
                  <a:gd name="T1" fmla="*/ 0 h 20"/>
                  <a:gd name="T2" fmla="*/ 0 w 42"/>
                  <a:gd name="T3" fmla="*/ 16 h 20"/>
                  <a:gd name="T4" fmla="*/ 30 w 42"/>
                  <a:gd name="T5" fmla="*/ 20 h 20"/>
                  <a:gd name="T6" fmla="*/ 42 w 42"/>
                  <a:gd name="T7" fmla="*/ 4 h 20"/>
                  <a:gd name="T8" fmla="*/ 1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2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40" name="Freeform 768"/>
              <p:cNvSpPr>
                <a:spLocks/>
              </p:cNvSpPr>
              <p:nvPr/>
            </p:nvSpPr>
            <p:spPr bwMode="auto">
              <a:xfrm>
                <a:off x="3430" y="2004"/>
                <a:ext cx="42" cy="20"/>
              </a:xfrm>
              <a:custGeom>
                <a:avLst/>
                <a:gdLst>
                  <a:gd name="T0" fmla="*/ 12 w 42"/>
                  <a:gd name="T1" fmla="*/ 0 h 20"/>
                  <a:gd name="T2" fmla="*/ 0 w 42"/>
                  <a:gd name="T3" fmla="*/ 16 h 20"/>
                  <a:gd name="T4" fmla="*/ 30 w 42"/>
                  <a:gd name="T5" fmla="*/ 20 h 20"/>
                  <a:gd name="T6" fmla="*/ 42 w 42"/>
                  <a:gd name="T7" fmla="*/ 4 h 20"/>
                  <a:gd name="T8" fmla="*/ 1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41" name="Freeform 769"/>
              <p:cNvSpPr>
                <a:spLocks/>
              </p:cNvSpPr>
              <p:nvPr/>
            </p:nvSpPr>
            <p:spPr bwMode="auto">
              <a:xfrm>
                <a:off x="3430" y="2004"/>
                <a:ext cx="42" cy="20"/>
              </a:xfrm>
              <a:custGeom>
                <a:avLst/>
                <a:gdLst>
                  <a:gd name="T0" fmla="*/ 12 w 42"/>
                  <a:gd name="T1" fmla="*/ 0 h 20"/>
                  <a:gd name="T2" fmla="*/ 0 w 42"/>
                  <a:gd name="T3" fmla="*/ 16 h 20"/>
                  <a:gd name="T4" fmla="*/ 30 w 42"/>
                  <a:gd name="T5" fmla="*/ 20 h 20"/>
                  <a:gd name="T6" fmla="*/ 42 w 42"/>
                  <a:gd name="T7" fmla="*/ 4 h 20"/>
                  <a:gd name="T8" fmla="*/ 1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2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42" name="Freeform 770"/>
              <p:cNvSpPr>
                <a:spLocks/>
              </p:cNvSpPr>
              <p:nvPr/>
            </p:nvSpPr>
            <p:spPr bwMode="auto">
              <a:xfrm>
                <a:off x="3460" y="2008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43" name="Freeform 771"/>
              <p:cNvSpPr>
                <a:spLocks/>
              </p:cNvSpPr>
              <p:nvPr/>
            </p:nvSpPr>
            <p:spPr bwMode="auto">
              <a:xfrm>
                <a:off x="3460" y="2008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44" name="Freeform 772"/>
              <p:cNvSpPr>
                <a:spLocks/>
              </p:cNvSpPr>
              <p:nvPr/>
            </p:nvSpPr>
            <p:spPr bwMode="auto">
              <a:xfrm>
                <a:off x="3490" y="2014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45" name="Freeform 773"/>
              <p:cNvSpPr>
                <a:spLocks/>
              </p:cNvSpPr>
              <p:nvPr/>
            </p:nvSpPr>
            <p:spPr bwMode="auto">
              <a:xfrm>
                <a:off x="3490" y="2014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46" name="Freeform 774"/>
              <p:cNvSpPr>
                <a:spLocks/>
              </p:cNvSpPr>
              <p:nvPr/>
            </p:nvSpPr>
            <p:spPr bwMode="auto">
              <a:xfrm>
                <a:off x="3522" y="202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47" name="Freeform 775"/>
              <p:cNvSpPr>
                <a:spLocks/>
              </p:cNvSpPr>
              <p:nvPr/>
            </p:nvSpPr>
            <p:spPr bwMode="auto">
              <a:xfrm>
                <a:off x="3522" y="202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48" name="Freeform 776"/>
              <p:cNvSpPr>
                <a:spLocks/>
              </p:cNvSpPr>
              <p:nvPr/>
            </p:nvSpPr>
            <p:spPr bwMode="auto">
              <a:xfrm>
                <a:off x="3552" y="2028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49" name="Freeform 777"/>
              <p:cNvSpPr>
                <a:spLocks/>
              </p:cNvSpPr>
              <p:nvPr/>
            </p:nvSpPr>
            <p:spPr bwMode="auto">
              <a:xfrm>
                <a:off x="3552" y="2028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50" name="Freeform 778"/>
              <p:cNvSpPr>
                <a:spLocks/>
              </p:cNvSpPr>
              <p:nvPr/>
            </p:nvSpPr>
            <p:spPr bwMode="auto">
              <a:xfrm>
                <a:off x="3582" y="2036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8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51" name="Freeform 779"/>
              <p:cNvSpPr>
                <a:spLocks/>
              </p:cNvSpPr>
              <p:nvPr/>
            </p:nvSpPr>
            <p:spPr bwMode="auto">
              <a:xfrm>
                <a:off x="3582" y="2036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8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52" name="Freeform 780"/>
              <p:cNvSpPr>
                <a:spLocks/>
              </p:cNvSpPr>
              <p:nvPr/>
            </p:nvSpPr>
            <p:spPr bwMode="auto">
              <a:xfrm>
                <a:off x="3614" y="204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53" name="Freeform 781"/>
              <p:cNvSpPr>
                <a:spLocks/>
              </p:cNvSpPr>
              <p:nvPr/>
            </p:nvSpPr>
            <p:spPr bwMode="auto">
              <a:xfrm>
                <a:off x="3614" y="204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54" name="Freeform 782"/>
              <p:cNvSpPr>
                <a:spLocks/>
              </p:cNvSpPr>
              <p:nvPr/>
            </p:nvSpPr>
            <p:spPr bwMode="auto">
              <a:xfrm>
                <a:off x="3644" y="2052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55" name="Freeform 783"/>
              <p:cNvSpPr>
                <a:spLocks/>
              </p:cNvSpPr>
              <p:nvPr/>
            </p:nvSpPr>
            <p:spPr bwMode="auto">
              <a:xfrm>
                <a:off x="3644" y="2052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56" name="Freeform 784"/>
              <p:cNvSpPr>
                <a:spLocks/>
              </p:cNvSpPr>
              <p:nvPr/>
            </p:nvSpPr>
            <p:spPr bwMode="auto">
              <a:xfrm>
                <a:off x="3676" y="206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57" name="Freeform 785"/>
              <p:cNvSpPr>
                <a:spLocks/>
              </p:cNvSpPr>
              <p:nvPr/>
            </p:nvSpPr>
            <p:spPr bwMode="auto">
              <a:xfrm>
                <a:off x="3676" y="206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58" name="Freeform 786"/>
              <p:cNvSpPr>
                <a:spLocks/>
              </p:cNvSpPr>
              <p:nvPr/>
            </p:nvSpPr>
            <p:spPr bwMode="auto">
              <a:xfrm>
                <a:off x="3706" y="2068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59" name="Freeform 787"/>
              <p:cNvSpPr>
                <a:spLocks/>
              </p:cNvSpPr>
              <p:nvPr/>
            </p:nvSpPr>
            <p:spPr bwMode="auto">
              <a:xfrm>
                <a:off x="3706" y="2068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60" name="Freeform 788"/>
              <p:cNvSpPr>
                <a:spLocks/>
              </p:cNvSpPr>
              <p:nvPr/>
            </p:nvSpPr>
            <p:spPr bwMode="auto">
              <a:xfrm>
                <a:off x="3738" y="2078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61" name="Freeform 789"/>
              <p:cNvSpPr>
                <a:spLocks/>
              </p:cNvSpPr>
              <p:nvPr/>
            </p:nvSpPr>
            <p:spPr bwMode="auto">
              <a:xfrm>
                <a:off x="3738" y="2078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62" name="Freeform 790"/>
              <p:cNvSpPr>
                <a:spLocks/>
              </p:cNvSpPr>
              <p:nvPr/>
            </p:nvSpPr>
            <p:spPr bwMode="auto">
              <a:xfrm>
                <a:off x="3770" y="208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0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63" name="Freeform 791"/>
              <p:cNvSpPr>
                <a:spLocks/>
              </p:cNvSpPr>
              <p:nvPr/>
            </p:nvSpPr>
            <p:spPr bwMode="auto">
              <a:xfrm>
                <a:off x="3770" y="208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0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64" name="Freeform 792"/>
              <p:cNvSpPr>
                <a:spLocks/>
              </p:cNvSpPr>
              <p:nvPr/>
            </p:nvSpPr>
            <p:spPr bwMode="auto">
              <a:xfrm>
                <a:off x="3800" y="209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65" name="Freeform 793"/>
              <p:cNvSpPr>
                <a:spLocks/>
              </p:cNvSpPr>
              <p:nvPr/>
            </p:nvSpPr>
            <p:spPr bwMode="auto">
              <a:xfrm>
                <a:off x="3800" y="209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66" name="Freeform 794"/>
              <p:cNvSpPr>
                <a:spLocks/>
              </p:cNvSpPr>
              <p:nvPr/>
            </p:nvSpPr>
            <p:spPr bwMode="auto">
              <a:xfrm>
                <a:off x="3832" y="210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67" name="Freeform 795"/>
              <p:cNvSpPr>
                <a:spLocks/>
              </p:cNvSpPr>
              <p:nvPr/>
            </p:nvSpPr>
            <p:spPr bwMode="auto">
              <a:xfrm>
                <a:off x="3832" y="210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68" name="Freeform 796"/>
              <p:cNvSpPr>
                <a:spLocks/>
              </p:cNvSpPr>
              <p:nvPr/>
            </p:nvSpPr>
            <p:spPr bwMode="auto">
              <a:xfrm>
                <a:off x="3864" y="211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69" name="Freeform 797"/>
              <p:cNvSpPr>
                <a:spLocks/>
              </p:cNvSpPr>
              <p:nvPr/>
            </p:nvSpPr>
            <p:spPr bwMode="auto">
              <a:xfrm>
                <a:off x="3864" y="211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70" name="Freeform 798"/>
              <p:cNvSpPr>
                <a:spLocks/>
              </p:cNvSpPr>
              <p:nvPr/>
            </p:nvSpPr>
            <p:spPr bwMode="auto">
              <a:xfrm>
                <a:off x="3896" y="212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71" name="Freeform 799"/>
              <p:cNvSpPr>
                <a:spLocks/>
              </p:cNvSpPr>
              <p:nvPr/>
            </p:nvSpPr>
            <p:spPr bwMode="auto">
              <a:xfrm>
                <a:off x="3896" y="212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72" name="Freeform 800"/>
              <p:cNvSpPr>
                <a:spLocks/>
              </p:cNvSpPr>
              <p:nvPr/>
            </p:nvSpPr>
            <p:spPr bwMode="auto">
              <a:xfrm>
                <a:off x="3928" y="212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73" name="Freeform 801"/>
              <p:cNvSpPr>
                <a:spLocks/>
              </p:cNvSpPr>
              <p:nvPr/>
            </p:nvSpPr>
            <p:spPr bwMode="auto">
              <a:xfrm>
                <a:off x="3928" y="212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74" name="Freeform 802"/>
              <p:cNvSpPr>
                <a:spLocks/>
              </p:cNvSpPr>
              <p:nvPr/>
            </p:nvSpPr>
            <p:spPr bwMode="auto">
              <a:xfrm>
                <a:off x="3960" y="213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75" name="Freeform 803"/>
              <p:cNvSpPr>
                <a:spLocks/>
              </p:cNvSpPr>
              <p:nvPr/>
            </p:nvSpPr>
            <p:spPr bwMode="auto">
              <a:xfrm>
                <a:off x="3960" y="213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76" name="Freeform 804"/>
              <p:cNvSpPr>
                <a:spLocks/>
              </p:cNvSpPr>
              <p:nvPr/>
            </p:nvSpPr>
            <p:spPr bwMode="auto">
              <a:xfrm>
                <a:off x="3992" y="214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77" name="Freeform 805"/>
              <p:cNvSpPr>
                <a:spLocks/>
              </p:cNvSpPr>
              <p:nvPr/>
            </p:nvSpPr>
            <p:spPr bwMode="auto">
              <a:xfrm>
                <a:off x="3992" y="214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78" name="Freeform 806"/>
              <p:cNvSpPr>
                <a:spLocks/>
              </p:cNvSpPr>
              <p:nvPr/>
            </p:nvSpPr>
            <p:spPr bwMode="auto">
              <a:xfrm>
                <a:off x="4026" y="2154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79" name="Freeform 807"/>
              <p:cNvSpPr>
                <a:spLocks/>
              </p:cNvSpPr>
              <p:nvPr/>
            </p:nvSpPr>
            <p:spPr bwMode="auto">
              <a:xfrm>
                <a:off x="4026" y="2154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1480" name="Group 808"/>
            <p:cNvGrpSpPr>
              <a:grpSpLocks/>
            </p:cNvGrpSpPr>
            <p:nvPr/>
          </p:nvGrpSpPr>
          <p:grpSpPr bwMode="auto">
            <a:xfrm>
              <a:off x="2362" y="1612"/>
              <a:ext cx="1772" cy="604"/>
              <a:chOff x="2362" y="1612"/>
              <a:chExt cx="1772" cy="604"/>
            </a:xfrm>
          </p:grpSpPr>
          <p:sp>
            <p:nvSpPr>
              <p:cNvPr id="541481" name="Freeform 809"/>
              <p:cNvSpPr>
                <a:spLocks/>
              </p:cNvSpPr>
              <p:nvPr/>
            </p:nvSpPr>
            <p:spPr bwMode="auto">
              <a:xfrm>
                <a:off x="4058" y="2164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82" name="Freeform 810"/>
              <p:cNvSpPr>
                <a:spLocks/>
              </p:cNvSpPr>
              <p:nvPr/>
            </p:nvSpPr>
            <p:spPr bwMode="auto">
              <a:xfrm>
                <a:off x="4058" y="2164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83" name="Freeform 811"/>
              <p:cNvSpPr>
                <a:spLocks/>
              </p:cNvSpPr>
              <p:nvPr/>
            </p:nvSpPr>
            <p:spPr bwMode="auto">
              <a:xfrm>
                <a:off x="4090" y="2172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10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84" name="Freeform 812"/>
              <p:cNvSpPr>
                <a:spLocks/>
              </p:cNvSpPr>
              <p:nvPr/>
            </p:nvSpPr>
            <p:spPr bwMode="auto">
              <a:xfrm>
                <a:off x="4090" y="2172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10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85" name="Freeform 813"/>
              <p:cNvSpPr>
                <a:spLocks/>
              </p:cNvSpPr>
              <p:nvPr/>
            </p:nvSpPr>
            <p:spPr bwMode="auto">
              <a:xfrm>
                <a:off x="2378" y="1728"/>
                <a:ext cx="42" cy="22"/>
              </a:xfrm>
              <a:custGeom>
                <a:avLst/>
                <a:gdLst>
                  <a:gd name="T0" fmla="*/ 14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4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86" name="Freeform 814"/>
              <p:cNvSpPr>
                <a:spLocks/>
              </p:cNvSpPr>
              <p:nvPr/>
            </p:nvSpPr>
            <p:spPr bwMode="auto">
              <a:xfrm>
                <a:off x="2378" y="1728"/>
                <a:ext cx="42" cy="22"/>
              </a:xfrm>
              <a:custGeom>
                <a:avLst/>
                <a:gdLst>
                  <a:gd name="T0" fmla="*/ 14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4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87" name="Freeform 815"/>
              <p:cNvSpPr>
                <a:spLocks/>
              </p:cNvSpPr>
              <p:nvPr/>
            </p:nvSpPr>
            <p:spPr bwMode="auto">
              <a:xfrm>
                <a:off x="2404" y="1736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88" name="Freeform 816"/>
              <p:cNvSpPr>
                <a:spLocks/>
              </p:cNvSpPr>
              <p:nvPr/>
            </p:nvSpPr>
            <p:spPr bwMode="auto">
              <a:xfrm>
                <a:off x="2404" y="1736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89" name="Freeform 817"/>
              <p:cNvSpPr>
                <a:spLocks/>
              </p:cNvSpPr>
              <p:nvPr/>
            </p:nvSpPr>
            <p:spPr bwMode="auto">
              <a:xfrm>
                <a:off x="2430" y="174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90" name="Freeform 818"/>
              <p:cNvSpPr>
                <a:spLocks/>
              </p:cNvSpPr>
              <p:nvPr/>
            </p:nvSpPr>
            <p:spPr bwMode="auto">
              <a:xfrm>
                <a:off x="2430" y="174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91" name="Freeform 819"/>
              <p:cNvSpPr>
                <a:spLocks/>
              </p:cNvSpPr>
              <p:nvPr/>
            </p:nvSpPr>
            <p:spPr bwMode="auto">
              <a:xfrm>
                <a:off x="2456" y="1750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92" name="Freeform 820"/>
              <p:cNvSpPr>
                <a:spLocks/>
              </p:cNvSpPr>
              <p:nvPr/>
            </p:nvSpPr>
            <p:spPr bwMode="auto">
              <a:xfrm>
                <a:off x="2456" y="1750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93" name="Freeform 821"/>
              <p:cNvSpPr>
                <a:spLocks/>
              </p:cNvSpPr>
              <p:nvPr/>
            </p:nvSpPr>
            <p:spPr bwMode="auto">
              <a:xfrm>
                <a:off x="2484" y="1756"/>
                <a:ext cx="42" cy="22"/>
              </a:xfrm>
              <a:custGeom>
                <a:avLst/>
                <a:gdLst>
                  <a:gd name="T0" fmla="*/ 14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4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94" name="Freeform 822"/>
              <p:cNvSpPr>
                <a:spLocks/>
              </p:cNvSpPr>
              <p:nvPr/>
            </p:nvSpPr>
            <p:spPr bwMode="auto">
              <a:xfrm>
                <a:off x="2484" y="1756"/>
                <a:ext cx="42" cy="22"/>
              </a:xfrm>
              <a:custGeom>
                <a:avLst/>
                <a:gdLst>
                  <a:gd name="T0" fmla="*/ 14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4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95" name="Freeform 823"/>
              <p:cNvSpPr>
                <a:spLocks/>
              </p:cNvSpPr>
              <p:nvPr/>
            </p:nvSpPr>
            <p:spPr bwMode="auto">
              <a:xfrm>
                <a:off x="2510" y="176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96" name="Freeform 824"/>
              <p:cNvSpPr>
                <a:spLocks/>
              </p:cNvSpPr>
              <p:nvPr/>
            </p:nvSpPr>
            <p:spPr bwMode="auto">
              <a:xfrm>
                <a:off x="2510" y="176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97" name="Freeform 825"/>
              <p:cNvSpPr>
                <a:spLocks/>
              </p:cNvSpPr>
              <p:nvPr/>
            </p:nvSpPr>
            <p:spPr bwMode="auto">
              <a:xfrm>
                <a:off x="2536" y="176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6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98" name="Freeform 826"/>
              <p:cNvSpPr>
                <a:spLocks/>
              </p:cNvSpPr>
              <p:nvPr/>
            </p:nvSpPr>
            <p:spPr bwMode="auto">
              <a:xfrm>
                <a:off x="2536" y="176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6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499" name="Freeform 827"/>
              <p:cNvSpPr>
                <a:spLocks/>
              </p:cNvSpPr>
              <p:nvPr/>
            </p:nvSpPr>
            <p:spPr bwMode="auto">
              <a:xfrm>
                <a:off x="2564" y="1774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00" name="Freeform 828"/>
              <p:cNvSpPr>
                <a:spLocks/>
              </p:cNvSpPr>
              <p:nvPr/>
            </p:nvSpPr>
            <p:spPr bwMode="auto">
              <a:xfrm>
                <a:off x="2564" y="1774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01" name="Freeform 829"/>
              <p:cNvSpPr>
                <a:spLocks/>
              </p:cNvSpPr>
              <p:nvPr/>
            </p:nvSpPr>
            <p:spPr bwMode="auto">
              <a:xfrm>
                <a:off x="2590" y="1780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4 h 18"/>
                  <a:gd name="T4" fmla="*/ 26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2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02" name="Freeform 830"/>
              <p:cNvSpPr>
                <a:spLocks/>
              </p:cNvSpPr>
              <p:nvPr/>
            </p:nvSpPr>
            <p:spPr bwMode="auto">
              <a:xfrm>
                <a:off x="2590" y="1780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4 h 18"/>
                  <a:gd name="T4" fmla="*/ 26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2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03" name="Freeform 831"/>
              <p:cNvSpPr>
                <a:spLocks/>
              </p:cNvSpPr>
              <p:nvPr/>
            </p:nvSpPr>
            <p:spPr bwMode="auto">
              <a:xfrm>
                <a:off x="2616" y="1784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2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04" name="Freeform 832"/>
              <p:cNvSpPr>
                <a:spLocks/>
              </p:cNvSpPr>
              <p:nvPr/>
            </p:nvSpPr>
            <p:spPr bwMode="auto">
              <a:xfrm>
                <a:off x="2616" y="1784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2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05" name="Freeform 833"/>
              <p:cNvSpPr>
                <a:spLocks/>
              </p:cNvSpPr>
              <p:nvPr/>
            </p:nvSpPr>
            <p:spPr bwMode="auto">
              <a:xfrm>
                <a:off x="2644" y="1786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6 h 18"/>
                  <a:gd name="T4" fmla="*/ 28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7BAF5"/>
              </a:solidFill>
              <a:ln w="0">
                <a:solidFill>
                  <a:srgbClr val="87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06" name="Freeform 834"/>
              <p:cNvSpPr>
                <a:spLocks/>
              </p:cNvSpPr>
              <p:nvPr/>
            </p:nvSpPr>
            <p:spPr bwMode="auto">
              <a:xfrm>
                <a:off x="2644" y="1786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6 h 18"/>
                  <a:gd name="T4" fmla="*/ 28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07" name="Freeform 835"/>
              <p:cNvSpPr>
                <a:spLocks/>
              </p:cNvSpPr>
              <p:nvPr/>
            </p:nvSpPr>
            <p:spPr bwMode="auto">
              <a:xfrm>
                <a:off x="2672" y="1790"/>
                <a:ext cx="40" cy="16"/>
              </a:xfrm>
              <a:custGeom>
                <a:avLst/>
                <a:gdLst>
                  <a:gd name="T0" fmla="*/ 14 w 40"/>
                  <a:gd name="T1" fmla="*/ 0 h 16"/>
                  <a:gd name="T2" fmla="*/ 0 w 40"/>
                  <a:gd name="T3" fmla="*/ 14 h 16"/>
                  <a:gd name="T4" fmla="*/ 26 w 40"/>
                  <a:gd name="T5" fmla="*/ 16 h 16"/>
                  <a:gd name="T6" fmla="*/ 40 w 40"/>
                  <a:gd name="T7" fmla="*/ 2 h 16"/>
                  <a:gd name="T8" fmla="*/ 14 w 4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2B8F7"/>
              </a:solidFill>
              <a:ln w="0">
                <a:solidFill>
                  <a:srgbClr val="82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08" name="Freeform 836"/>
              <p:cNvSpPr>
                <a:spLocks/>
              </p:cNvSpPr>
              <p:nvPr/>
            </p:nvSpPr>
            <p:spPr bwMode="auto">
              <a:xfrm>
                <a:off x="2672" y="1790"/>
                <a:ext cx="40" cy="16"/>
              </a:xfrm>
              <a:custGeom>
                <a:avLst/>
                <a:gdLst>
                  <a:gd name="T0" fmla="*/ 14 w 40"/>
                  <a:gd name="T1" fmla="*/ 0 h 16"/>
                  <a:gd name="T2" fmla="*/ 0 w 40"/>
                  <a:gd name="T3" fmla="*/ 14 h 16"/>
                  <a:gd name="T4" fmla="*/ 26 w 40"/>
                  <a:gd name="T5" fmla="*/ 16 h 16"/>
                  <a:gd name="T6" fmla="*/ 40 w 40"/>
                  <a:gd name="T7" fmla="*/ 2 h 16"/>
                  <a:gd name="T8" fmla="*/ 14 w 4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0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09" name="Freeform 837"/>
              <p:cNvSpPr>
                <a:spLocks/>
              </p:cNvSpPr>
              <p:nvPr/>
            </p:nvSpPr>
            <p:spPr bwMode="auto">
              <a:xfrm>
                <a:off x="2698" y="1792"/>
                <a:ext cx="42" cy="14"/>
              </a:xfrm>
              <a:custGeom>
                <a:avLst/>
                <a:gdLst>
                  <a:gd name="T0" fmla="*/ 14 w 42"/>
                  <a:gd name="T1" fmla="*/ 0 h 14"/>
                  <a:gd name="T2" fmla="*/ 0 w 42"/>
                  <a:gd name="T3" fmla="*/ 14 h 14"/>
                  <a:gd name="T4" fmla="*/ 28 w 42"/>
                  <a:gd name="T5" fmla="*/ 14 h 14"/>
                  <a:gd name="T6" fmla="*/ 42 w 42"/>
                  <a:gd name="T7" fmla="*/ 0 h 14"/>
                  <a:gd name="T8" fmla="*/ 14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4" y="0"/>
                    </a:moveTo>
                    <a:lnTo>
                      <a:pt x="0" y="1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AB5F7"/>
              </a:solidFill>
              <a:ln w="0">
                <a:solidFill>
                  <a:srgbClr val="7A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10" name="Freeform 838"/>
              <p:cNvSpPr>
                <a:spLocks/>
              </p:cNvSpPr>
              <p:nvPr/>
            </p:nvSpPr>
            <p:spPr bwMode="auto">
              <a:xfrm>
                <a:off x="2698" y="1792"/>
                <a:ext cx="42" cy="14"/>
              </a:xfrm>
              <a:custGeom>
                <a:avLst/>
                <a:gdLst>
                  <a:gd name="T0" fmla="*/ 14 w 42"/>
                  <a:gd name="T1" fmla="*/ 0 h 14"/>
                  <a:gd name="T2" fmla="*/ 0 w 42"/>
                  <a:gd name="T3" fmla="*/ 14 h 14"/>
                  <a:gd name="T4" fmla="*/ 28 w 42"/>
                  <a:gd name="T5" fmla="*/ 14 h 14"/>
                  <a:gd name="T6" fmla="*/ 42 w 42"/>
                  <a:gd name="T7" fmla="*/ 0 h 14"/>
                  <a:gd name="T8" fmla="*/ 14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4" y="0"/>
                    </a:moveTo>
                    <a:lnTo>
                      <a:pt x="0" y="1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11" name="Freeform 839"/>
              <p:cNvSpPr>
                <a:spLocks/>
              </p:cNvSpPr>
              <p:nvPr/>
            </p:nvSpPr>
            <p:spPr bwMode="auto">
              <a:xfrm>
                <a:off x="2726" y="1790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8 w 42"/>
                  <a:gd name="T5" fmla="*/ 14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70B0F7"/>
              </a:solidFill>
              <a:ln w="0">
                <a:solidFill>
                  <a:srgbClr val="70B0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12" name="Freeform 840"/>
              <p:cNvSpPr>
                <a:spLocks/>
              </p:cNvSpPr>
              <p:nvPr/>
            </p:nvSpPr>
            <p:spPr bwMode="auto">
              <a:xfrm>
                <a:off x="2726" y="1790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8 w 42"/>
                  <a:gd name="T5" fmla="*/ 14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13" name="Freeform 841"/>
              <p:cNvSpPr>
                <a:spLocks/>
              </p:cNvSpPr>
              <p:nvPr/>
            </p:nvSpPr>
            <p:spPr bwMode="auto">
              <a:xfrm>
                <a:off x="2754" y="1788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8 w 42"/>
                  <a:gd name="T5" fmla="*/ 14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66ABF7"/>
              </a:solidFill>
              <a:ln w="0">
                <a:solidFill>
                  <a:srgbClr val="66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14" name="Freeform 842"/>
              <p:cNvSpPr>
                <a:spLocks/>
              </p:cNvSpPr>
              <p:nvPr/>
            </p:nvSpPr>
            <p:spPr bwMode="auto">
              <a:xfrm>
                <a:off x="2754" y="1788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8 w 42"/>
                  <a:gd name="T5" fmla="*/ 14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15" name="Freeform 843"/>
              <p:cNvSpPr>
                <a:spLocks/>
              </p:cNvSpPr>
              <p:nvPr/>
            </p:nvSpPr>
            <p:spPr bwMode="auto">
              <a:xfrm>
                <a:off x="2782" y="1784"/>
                <a:ext cx="42" cy="18"/>
              </a:xfrm>
              <a:custGeom>
                <a:avLst/>
                <a:gdLst>
                  <a:gd name="T0" fmla="*/ 14 w 42"/>
                  <a:gd name="T1" fmla="*/ 4 h 18"/>
                  <a:gd name="T2" fmla="*/ 0 w 42"/>
                  <a:gd name="T3" fmla="*/ 18 h 18"/>
                  <a:gd name="T4" fmla="*/ 26 w 42"/>
                  <a:gd name="T5" fmla="*/ 14 h 18"/>
                  <a:gd name="T6" fmla="*/ 42 w 42"/>
                  <a:gd name="T7" fmla="*/ 0 h 18"/>
                  <a:gd name="T8" fmla="*/ 14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4"/>
                    </a:moveTo>
                    <a:lnTo>
                      <a:pt x="0" y="18"/>
                    </a:lnTo>
                    <a:lnTo>
                      <a:pt x="26" y="14"/>
                    </a:lnTo>
                    <a:lnTo>
                      <a:pt x="4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57A3F5"/>
              </a:solidFill>
              <a:ln w="0">
                <a:solidFill>
                  <a:srgbClr val="57A3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16" name="Freeform 844"/>
              <p:cNvSpPr>
                <a:spLocks/>
              </p:cNvSpPr>
              <p:nvPr/>
            </p:nvSpPr>
            <p:spPr bwMode="auto">
              <a:xfrm>
                <a:off x="2782" y="1784"/>
                <a:ext cx="42" cy="18"/>
              </a:xfrm>
              <a:custGeom>
                <a:avLst/>
                <a:gdLst>
                  <a:gd name="T0" fmla="*/ 14 w 42"/>
                  <a:gd name="T1" fmla="*/ 4 h 18"/>
                  <a:gd name="T2" fmla="*/ 0 w 42"/>
                  <a:gd name="T3" fmla="*/ 18 h 18"/>
                  <a:gd name="T4" fmla="*/ 26 w 42"/>
                  <a:gd name="T5" fmla="*/ 14 h 18"/>
                  <a:gd name="T6" fmla="*/ 42 w 42"/>
                  <a:gd name="T7" fmla="*/ 0 h 18"/>
                  <a:gd name="T8" fmla="*/ 14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4"/>
                    </a:moveTo>
                    <a:lnTo>
                      <a:pt x="0" y="18"/>
                    </a:lnTo>
                    <a:lnTo>
                      <a:pt x="26" y="14"/>
                    </a:lnTo>
                    <a:lnTo>
                      <a:pt x="42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17" name="Freeform 845"/>
              <p:cNvSpPr>
                <a:spLocks/>
              </p:cNvSpPr>
              <p:nvPr/>
            </p:nvSpPr>
            <p:spPr bwMode="auto">
              <a:xfrm>
                <a:off x="2808" y="1778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30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4C9EF5"/>
              </a:solidFill>
              <a:ln w="0">
                <a:solidFill>
                  <a:srgbClr val="4C9E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18" name="Freeform 846"/>
              <p:cNvSpPr>
                <a:spLocks/>
              </p:cNvSpPr>
              <p:nvPr/>
            </p:nvSpPr>
            <p:spPr bwMode="auto">
              <a:xfrm>
                <a:off x="2808" y="1778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30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19" name="Freeform 847"/>
              <p:cNvSpPr>
                <a:spLocks/>
              </p:cNvSpPr>
              <p:nvPr/>
            </p:nvSpPr>
            <p:spPr bwMode="auto">
              <a:xfrm>
                <a:off x="2838" y="1772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3B96F2"/>
              </a:solidFill>
              <a:ln w="0">
                <a:solidFill>
                  <a:srgbClr val="3B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20" name="Freeform 848"/>
              <p:cNvSpPr>
                <a:spLocks/>
              </p:cNvSpPr>
              <p:nvPr/>
            </p:nvSpPr>
            <p:spPr bwMode="auto">
              <a:xfrm>
                <a:off x="2838" y="1772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21" name="Freeform 849"/>
              <p:cNvSpPr>
                <a:spLocks/>
              </p:cNvSpPr>
              <p:nvPr/>
            </p:nvSpPr>
            <p:spPr bwMode="auto">
              <a:xfrm>
                <a:off x="2866" y="1762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298AEB"/>
              </a:solidFill>
              <a:ln w="0">
                <a:solidFill>
                  <a:srgbClr val="298A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22" name="Freeform 850"/>
              <p:cNvSpPr>
                <a:spLocks/>
              </p:cNvSpPr>
              <p:nvPr/>
            </p:nvSpPr>
            <p:spPr bwMode="auto">
              <a:xfrm>
                <a:off x="2866" y="1762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23" name="Freeform 851"/>
              <p:cNvSpPr>
                <a:spLocks/>
              </p:cNvSpPr>
              <p:nvPr/>
            </p:nvSpPr>
            <p:spPr bwMode="auto">
              <a:xfrm>
                <a:off x="2894" y="1752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127AE3"/>
              </a:solidFill>
              <a:ln w="0">
                <a:solidFill>
                  <a:srgbClr val="127A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24" name="Freeform 852"/>
              <p:cNvSpPr>
                <a:spLocks/>
              </p:cNvSpPr>
              <p:nvPr/>
            </p:nvSpPr>
            <p:spPr bwMode="auto">
              <a:xfrm>
                <a:off x="2894" y="1752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25" name="Freeform 853"/>
              <p:cNvSpPr>
                <a:spLocks/>
              </p:cNvSpPr>
              <p:nvPr/>
            </p:nvSpPr>
            <p:spPr bwMode="auto">
              <a:xfrm>
                <a:off x="2922" y="1738"/>
                <a:ext cx="44" cy="28"/>
              </a:xfrm>
              <a:custGeom>
                <a:avLst/>
                <a:gdLst>
                  <a:gd name="T0" fmla="*/ 14 w 44"/>
                  <a:gd name="T1" fmla="*/ 14 h 28"/>
                  <a:gd name="T2" fmla="*/ 0 w 44"/>
                  <a:gd name="T3" fmla="*/ 28 h 28"/>
                  <a:gd name="T4" fmla="*/ 30 w 44"/>
                  <a:gd name="T5" fmla="*/ 14 h 28"/>
                  <a:gd name="T6" fmla="*/ 44 w 44"/>
                  <a:gd name="T7" fmla="*/ 0 h 28"/>
                  <a:gd name="T8" fmla="*/ 14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14"/>
                    </a:moveTo>
                    <a:lnTo>
                      <a:pt x="0" y="28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69D9"/>
              </a:solidFill>
              <a:ln w="0">
                <a:solidFill>
                  <a:srgbClr val="0069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26" name="Freeform 854"/>
              <p:cNvSpPr>
                <a:spLocks/>
              </p:cNvSpPr>
              <p:nvPr/>
            </p:nvSpPr>
            <p:spPr bwMode="auto">
              <a:xfrm>
                <a:off x="2922" y="1738"/>
                <a:ext cx="44" cy="28"/>
              </a:xfrm>
              <a:custGeom>
                <a:avLst/>
                <a:gdLst>
                  <a:gd name="T0" fmla="*/ 14 w 44"/>
                  <a:gd name="T1" fmla="*/ 14 h 28"/>
                  <a:gd name="T2" fmla="*/ 0 w 44"/>
                  <a:gd name="T3" fmla="*/ 28 h 28"/>
                  <a:gd name="T4" fmla="*/ 30 w 44"/>
                  <a:gd name="T5" fmla="*/ 14 h 28"/>
                  <a:gd name="T6" fmla="*/ 44 w 44"/>
                  <a:gd name="T7" fmla="*/ 0 h 28"/>
                  <a:gd name="T8" fmla="*/ 14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14"/>
                    </a:moveTo>
                    <a:lnTo>
                      <a:pt x="0" y="28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4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27" name="Freeform 855"/>
              <p:cNvSpPr>
                <a:spLocks/>
              </p:cNvSpPr>
              <p:nvPr/>
            </p:nvSpPr>
            <p:spPr bwMode="auto">
              <a:xfrm>
                <a:off x="2952" y="1722"/>
                <a:ext cx="42" cy="30"/>
              </a:xfrm>
              <a:custGeom>
                <a:avLst/>
                <a:gdLst>
                  <a:gd name="T0" fmla="*/ 14 w 42"/>
                  <a:gd name="T1" fmla="*/ 16 h 30"/>
                  <a:gd name="T2" fmla="*/ 0 w 42"/>
                  <a:gd name="T3" fmla="*/ 30 h 30"/>
                  <a:gd name="T4" fmla="*/ 28 w 42"/>
                  <a:gd name="T5" fmla="*/ 12 h 30"/>
                  <a:gd name="T6" fmla="*/ 42 w 42"/>
                  <a:gd name="T7" fmla="*/ 0 h 30"/>
                  <a:gd name="T8" fmla="*/ 14 w 42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0">
                    <a:moveTo>
                      <a:pt x="14" y="16"/>
                    </a:moveTo>
                    <a:lnTo>
                      <a:pt x="0" y="30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52C4"/>
              </a:solidFill>
              <a:ln w="0">
                <a:solidFill>
                  <a:srgbClr val="0052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28" name="Freeform 856"/>
              <p:cNvSpPr>
                <a:spLocks/>
              </p:cNvSpPr>
              <p:nvPr/>
            </p:nvSpPr>
            <p:spPr bwMode="auto">
              <a:xfrm>
                <a:off x="2952" y="1722"/>
                <a:ext cx="42" cy="30"/>
              </a:xfrm>
              <a:custGeom>
                <a:avLst/>
                <a:gdLst>
                  <a:gd name="T0" fmla="*/ 14 w 42"/>
                  <a:gd name="T1" fmla="*/ 16 h 30"/>
                  <a:gd name="T2" fmla="*/ 0 w 42"/>
                  <a:gd name="T3" fmla="*/ 30 h 30"/>
                  <a:gd name="T4" fmla="*/ 28 w 42"/>
                  <a:gd name="T5" fmla="*/ 12 h 30"/>
                  <a:gd name="T6" fmla="*/ 42 w 42"/>
                  <a:gd name="T7" fmla="*/ 0 h 30"/>
                  <a:gd name="T8" fmla="*/ 14 w 42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0">
                    <a:moveTo>
                      <a:pt x="14" y="16"/>
                    </a:moveTo>
                    <a:lnTo>
                      <a:pt x="0" y="30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29" name="Freeform 857"/>
              <p:cNvSpPr>
                <a:spLocks/>
              </p:cNvSpPr>
              <p:nvPr/>
            </p:nvSpPr>
            <p:spPr bwMode="auto">
              <a:xfrm>
                <a:off x="2980" y="1700"/>
                <a:ext cx="44" cy="34"/>
              </a:xfrm>
              <a:custGeom>
                <a:avLst/>
                <a:gdLst>
                  <a:gd name="T0" fmla="*/ 14 w 44"/>
                  <a:gd name="T1" fmla="*/ 22 h 34"/>
                  <a:gd name="T2" fmla="*/ 0 w 44"/>
                  <a:gd name="T3" fmla="*/ 34 h 34"/>
                  <a:gd name="T4" fmla="*/ 30 w 44"/>
                  <a:gd name="T5" fmla="*/ 12 h 34"/>
                  <a:gd name="T6" fmla="*/ 44 w 44"/>
                  <a:gd name="T7" fmla="*/ 0 h 34"/>
                  <a:gd name="T8" fmla="*/ 1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22"/>
                    </a:moveTo>
                    <a:lnTo>
                      <a:pt x="0" y="34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002EA3"/>
              </a:solidFill>
              <a:ln w="0">
                <a:solidFill>
                  <a:srgbClr val="002EA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30" name="Freeform 858"/>
              <p:cNvSpPr>
                <a:spLocks/>
              </p:cNvSpPr>
              <p:nvPr/>
            </p:nvSpPr>
            <p:spPr bwMode="auto">
              <a:xfrm>
                <a:off x="2980" y="1700"/>
                <a:ext cx="44" cy="34"/>
              </a:xfrm>
              <a:custGeom>
                <a:avLst/>
                <a:gdLst>
                  <a:gd name="T0" fmla="*/ 14 w 44"/>
                  <a:gd name="T1" fmla="*/ 22 h 34"/>
                  <a:gd name="T2" fmla="*/ 0 w 44"/>
                  <a:gd name="T3" fmla="*/ 34 h 34"/>
                  <a:gd name="T4" fmla="*/ 30 w 44"/>
                  <a:gd name="T5" fmla="*/ 12 h 34"/>
                  <a:gd name="T6" fmla="*/ 44 w 44"/>
                  <a:gd name="T7" fmla="*/ 0 h 34"/>
                  <a:gd name="T8" fmla="*/ 1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22"/>
                    </a:moveTo>
                    <a:lnTo>
                      <a:pt x="0" y="34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31" name="Freeform 859"/>
              <p:cNvSpPr>
                <a:spLocks/>
              </p:cNvSpPr>
              <p:nvPr/>
            </p:nvSpPr>
            <p:spPr bwMode="auto">
              <a:xfrm>
                <a:off x="3010" y="1672"/>
                <a:ext cx="44" cy="40"/>
              </a:xfrm>
              <a:custGeom>
                <a:avLst/>
                <a:gdLst>
                  <a:gd name="T0" fmla="*/ 14 w 44"/>
                  <a:gd name="T1" fmla="*/ 28 h 40"/>
                  <a:gd name="T2" fmla="*/ 0 w 44"/>
                  <a:gd name="T3" fmla="*/ 40 h 40"/>
                  <a:gd name="T4" fmla="*/ 30 w 44"/>
                  <a:gd name="T5" fmla="*/ 8 h 40"/>
                  <a:gd name="T6" fmla="*/ 44 w 44"/>
                  <a:gd name="T7" fmla="*/ 0 h 40"/>
                  <a:gd name="T8" fmla="*/ 14 w 44"/>
                  <a:gd name="T9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28"/>
                    </a:moveTo>
                    <a:lnTo>
                      <a:pt x="0" y="40"/>
                    </a:lnTo>
                    <a:lnTo>
                      <a:pt x="30" y="8"/>
                    </a:lnTo>
                    <a:lnTo>
                      <a:pt x="44" y="0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9C0F00"/>
              </a:solidFill>
              <a:ln w="0">
                <a:solidFill>
                  <a:srgbClr val="9C0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32" name="Freeform 860"/>
              <p:cNvSpPr>
                <a:spLocks/>
              </p:cNvSpPr>
              <p:nvPr/>
            </p:nvSpPr>
            <p:spPr bwMode="auto">
              <a:xfrm>
                <a:off x="3010" y="1672"/>
                <a:ext cx="44" cy="40"/>
              </a:xfrm>
              <a:custGeom>
                <a:avLst/>
                <a:gdLst>
                  <a:gd name="T0" fmla="*/ 14 w 44"/>
                  <a:gd name="T1" fmla="*/ 28 h 40"/>
                  <a:gd name="T2" fmla="*/ 0 w 44"/>
                  <a:gd name="T3" fmla="*/ 40 h 40"/>
                  <a:gd name="T4" fmla="*/ 30 w 44"/>
                  <a:gd name="T5" fmla="*/ 8 h 40"/>
                  <a:gd name="T6" fmla="*/ 44 w 44"/>
                  <a:gd name="T7" fmla="*/ 0 h 40"/>
                  <a:gd name="T8" fmla="*/ 14 w 44"/>
                  <a:gd name="T9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28"/>
                    </a:moveTo>
                    <a:lnTo>
                      <a:pt x="0" y="40"/>
                    </a:lnTo>
                    <a:lnTo>
                      <a:pt x="30" y="8"/>
                    </a:lnTo>
                    <a:lnTo>
                      <a:pt x="44" y="0"/>
                    </a:lnTo>
                    <a:lnTo>
                      <a:pt x="14" y="2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33" name="Freeform 861"/>
              <p:cNvSpPr>
                <a:spLocks/>
              </p:cNvSpPr>
              <p:nvPr/>
            </p:nvSpPr>
            <p:spPr bwMode="auto">
              <a:xfrm>
                <a:off x="3040" y="1622"/>
                <a:ext cx="44" cy="58"/>
              </a:xfrm>
              <a:custGeom>
                <a:avLst/>
                <a:gdLst>
                  <a:gd name="T0" fmla="*/ 14 w 44"/>
                  <a:gd name="T1" fmla="*/ 50 h 58"/>
                  <a:gd name="T2" fmla="*/ 0 w 44"/>
                  <a:gd name="T3" fmla="*/ 58 h 58"/>
                  <a:gd name="T4" fmla="*/ 30 w 44"/>
                  <a:gd name="T5" fmla="*/ 36 h 58"/>
                  <a:gd name="T6" fmla="*/ 44 w 44"/>
                  <a:gd name="T7" fmla="*/ 0 h 58"/>
                  <a:gd name="T8" fmla="*/ 14 w 44"/>
                  <a:gd name="T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14" y="50"/>
                    </a:moveTo>
                    <a:lnTo>
                      <a:pt x="0" y="58"/>
                    </a:lnTo>
                    <a:lnTo>
                      <a:pt x="30" y="36"/>
                    </a:lnTo>
                    <a:lnTo>
                      <a:pt x="44" y="0"/>
                    </a:ln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000091"/>
              </a:solidFill>
              <a:ln w="0">
                <a:solidFill>
                  <a:srgbClr val="00009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34" name="Freeform 862"/>
              <p:cNvSpPr>
                <a:spLocks/>
              </p:cNvSpPr>
              <p:nvPr/>
            </p:nvSpPr>
            <p:spPr bwMode="auto">
              <a:xfrm>
                <a:off x="3040" y="1622"/>
                <a:ext cx="44" cy="58"/>
              </a:xfrm>
              <a:custGeom>
                <a:avLst/>
                <a:gdLst>
                  <a:gd name="T0" fmla="*/ 14 w 44"/>
                  <a:gd name="T1" fmla="*/ 50 h 58"/>
                  <a:gd name="T2" fmla="*/ 0 w 44"/>
                  <a:gd name="T3" fmla="*/ 58 h 58"/>
                  <a:gd name="T4" fmla="*/ 30 w 44"/>
                  <a:gd name="T5" fmla="*/ 36 h 58"/>
                  <a:gd name="T6" fmla="*/ 44 w 44"/>
                  <a:gd name="T7" fmla="*/ 0 h 58"/>
                  <a:gd name="T8" fmla="*/ 14 w 44"/>
                  <a:gd name="T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14" y="50"/>
                    </a:moveTo>
                    <a:lnTo>
                      <a:pt x="0" y="58"/>
                    </a:lnTo>
                    <a:lnTo>
                      <a:pt x="30" y="36"/>
                    </a:lnTo>
                    <a:lnTo>
                      <a:pt x="44" y="0"/>
                    </a:lnTo>
                    <a:lnTo>
                      <a:pt x="14" y="5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35" name="Freeform 863"/>
              <p:cNvSpPr>
                <a:spLocks/>
              </p:cNvSpPr>
              <p:nvPr/>
            </p:nvSpPr>
            <p:spPr bwMode="auto">
              <a:xfrm>
                <a:off x="3070" y="1622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36 h 36"/>
                  <a:gd name="T4" fmla="*/ 30 w 44"/>
                  <a:gd name="T5" fmla="*/ 36 h 36"/>
                  <a:gd name="T6" fmla="*/ 44 w 44"/>
                  <a:gd name="T7" fmla="*/ 6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36"/>
                    </a:lnTo>
                    <a:lnTo>
                      <a:pt x="30" y="36"/>
                    </a:lnTo>
                    <a:lnTo>
                      <a:pt x="44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A1D6"/>
              </a:solidFill>
              <a:ln w="0">
                <a:solidFill>
                  <a:srgbClr val="A1A1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36" name="Freeform 864"/>
              <p:cNvSpPr>
                <a:spLocks/>
              </p:cNvSpPr>
              <p:nvPr/>
            </p:nvSpPr>
            <p:spPr bwMode="auto">
              <a:xfrm>
                <a:off x="3070" y="1622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36 h 36"/>
                  <a:gd name="T4" fmla="*/ 30 w 44"/>
                  <a:gd name="T5" fmla="*/ 36 h 36"/>
                  <a:gd name="T6" fmla="*/ 44 w 44"/>
                  <a:gd name="T7" fmla="*/ 6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36"/>
                    </a:lnTo>
                    <a:lnTo>
                      <a:pt x="30" y="36"/>
                    </a:lnTo>
                    <a:lnTo>
                      <a:pt x="44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37" name="Freeform 865"/>
              <p:cNvSpPr>
                <a:spLocks/>
              </p:cNvSpPr>
              <p:nvPr/>
            </p:nvSpPr>
            <p:spPr bwMode="auto">
              <a:xfrm>
                <a:off x="3100" y="1612"/>
                <a:ext cx="46" cy="46"/>
              </a:xfrm>
              <a:custGeom>
                <a:avLst/>
                <a:gdLst>
                  <a:gd name="T0" fmla="*/ 14 w 46"/>
                  <a:gd name="T1" fmla="*/ 16 h 46"/>
                  <a:gd name="T2" fmla="*/ 0 w 46"/>
                  <a:gd name="T3" fmla="*/ 46 h 46"/>
                  <a:gd name="T4" fmla="*/ 30 w 46"/>
                  <a:gd name="T5" fmla="*/ 42 h 46"/>
                  <a:gd name="T6" fmla="*/ 46 w 46"/>
                  <a:gd name="T7" fmla="*/ 0 h 46"/>
                  <a:gd name="T8" fmla="*/ 14 w 46"/>
                  <a:gd name="T9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14" y="16"/>
                    </a:moveTo>
                    <a:lnTo>
                      <a:pt x="0" y="46"/>
                    </a:lnTo>
                    <a:lnTo>
                      <a:pt x="30" y="42"/>
                    </a:lnTo>
                    <a:lnTo>
                      <a:pt x="46" y="0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666EC7"/>
              </a:solidFill>
              <a:ln w="0">
                <a:solidFill>
                  <a:srgbClr val="666E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38" name="Freeform 866"/>
              <p:cNvSpPr>
                <a:spLocks/>
              </p:cNvSpPr>
              <p:nvPr/>
            </p:nvSpPr>
            <p:spPr bwMode="auto">
              <a:xfrm>
                <a:off x="3100" y="1612"/>
                <a:ext cx="46" cy="46"/>
              </a:xfrm>
              <a:custGeom>
                <a:avLst/>
                <a:gdLst>
                  <a:gd name="T0" fmla="*/ 14 w 46"/>
                  <a:gd name="T1" fmla="*/ 16 h 46"/>
                  <a:gd name="T2" fmla="*/ 0 w 46"/>
                  <a:gd name="T3" fmla="*/ 46 h 46"/>
                  <a:gd name="T4" fmla="*/ 30 w 46"/>
                  <a:gd name="T5" fmla="*/ 42 h 46"/>
                  <a:gd name="T6" fmla="*/ 46 w 46"/>
                  <a:gd name="T7" fmla="*/ 0 h 46"/>
                  <a:gd name="T8" fmla="*/ 14 w 46"/>
                  <a:gd name="T9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14" y="16"/>
                    </a:moveTo>
                    <a:lnTo>
                      <a:pt x="0" y="46"/>
                    </a:lnTo>
                    <a:lnTo>
                      <a:pt x="30" y="42"/>
                    </a:lnTo>
                    <a:lnTo>
                      <a:pt x="46" y="0"/>
                    </a:lnTo>
                    <a:lnTo>
                      <a:pt x="14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39" name="Freeform 867"/>
              <p:cNvSpPr>
                <a:spLocks/>
              </p:cNvSpPr>
              <p:nvPr/>
            </p:nvSpPr>
            <p:spPr bwMode="auto">
              <a:xfrm>
                <a:off x="3130" y="1612"/>
                <a:ext cx="44" cy="74"/>
              </a:xfrm>
              <a:custGeom>
                <a:avLst/>
                <a:gdLst>
                  <a:gd name="T0" fmla="*/ 16 w 44"/>
                  <a:gd name="T1" fmla="*/ 0 h 74"/>
                  <a:gd name="T2" fmla="*/ 0 w 44"/>
                  <a:gd name="T3" fmla="*/ 42 h 74"/>
                  <a:gd name="T4" fmla="*/ 30 w 44"/>
                  <a:gd name="T5" fmla="*/ 74 h 74"/>
                  <a:gd name="T6" fmla="*/ 44 w 44"/>
                  <a:gd name="T7" fmla="*/ 34 h 74"/>
                  <a:gd name="T8" fmla="*/ 16 w 44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4">
                    <a:moveTo>
                      <a:pt x="16" y="0"/>
                    </a:moveTo>
                    <a:lnTo>
                      <a:pt x="0" y="42"/>
                    </a:lnTo>
                    <a:lnTo>
                      <a:pt x="30" y="74"/>
                    </a:lnTo>
                    <a:lnTo>
                      <a:pt x="44" y="3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4A3B8"/>
              </a:solidFill>
              <a:ln w="0">
                <a:solidFill>
                  <a:srgbClr val="C4A3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40" name="Freeform 868"/>
              <p:cNvSpPr>
                <a:spLocks/>
              </p:cNvSpPr>
              <p:nvPr/>
            </p:nvSpPr>
            <p:spPr bwMode="auto">
              <a:xfrm>
                <a:off x="3130" y="1612"/>
                <a:ext cx="44" cy="74"/>
              </a:xfrm>
              <a:custGeom>
                <a:avLst/>
                <a:gdLst>
                  <a:gd name="T0" fmla="*/ 16 w 44"/>
                  <a:gd name="T1" fmla="*/ 0 h 74"/>
                  <a:gd name="T2" fmla="*/ 0 w 44"/>
                  <a:gd name="T3" fmla="*/ 42 h 74"/>
                  <a:gd name="T4" fmla="*/ 30 w 44"/>
                  <a:gd name="T5" fmla="*/ 74 h 74"/>
                  <a:gd name="T6" fmla="*/ 44 w 44"/>
                  <a:gd name="T7" fmla="*/ 34 h 74"/>
                  <a:gd name="T8" fmla="*/ 16 w 44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4">
                    <a:moveTo>
                      <a:pt x="16" y="0"/>
                    </a:moveTo>
                    <a:lnTo>
                      <a:pt x="0" y="42"/>
                    </a:lnTo>
                    <a:lnTo>
                      <a:pt x="30" y="74"/>
                    </a:lnTo>
                    <a:lnTo>
                      <a:pt x="44" y="3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41" name="Freeform 869"/>
              <p:cNvSpPr>
                <a:spLocks/>
              </p:cNvSpPr>
              <p:nvPr/>
            </p:nvSpPr>
            <p:spPr bwMode="auto">
              <a:xfrm>
                <a:off x="3160" y="1646"/>
                <a:ext cx="42" cy="88"/>
              </a:xfrm>
              <a:custGeom>
                <a:avLst/>
                <a:gdLst>
                  <a:gd name="T0" fmla="*/ 14 w 42"/>
                  <a:gd name="T1" fmla="*/ 0 h 88"/>
                  <a:gd name="T2" fmla="*/ 0 w 42"/>
                  <a:gd name="T3" fmla="*/ 40 h 88"/>
                  <a:gd name="T4" fmla="*/ 28 w 42"/>
                  <a:gd name="T5" fmla="*/ 88 h 88"/>
                  <a:gd name="T6" fmla="*/ 42 w 42"/>
                  <a:gd name="T7" fmla="*/ 58 h 88"/>
                  <a:gd name="T8" fmla="*/ 14 w 42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8">
                    <a:moveTo>
                      <a:pt x="14" y="0"/>
                    </a:moveTo>
                    <a:lnTo>
                      <a:pt x="0" y="40"/>
                    </a:lnTo>
                    <a:lnTo>
                      <a:pt x="28" y="88"/>
                    </a:lnTo>
                    <a:lnTo>
                      <a:pt x="42" y="5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B8B0"/>
              </a:solidFill>
              <a:ln w="0">
                <a:solidFill>
                  <a:srgbClr val="DEB8B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42" name="Freeform 870"/>
              <p:cNvSpPr>
                <a:spLocks/>
              </p:cNvSpPr>
              <p:nvPr/>
            </p:nvSpPr>
            <p:spPr bwMode="auto">
              <a:xfrm>
                <a:off x="3160" y="1646"/>
                <a:ext cx="42" cy="88"/>
              </a:xfrm>
              <a:custGeom>
                <a:avLst/>
                <a:gdLst>
                  <a:gd name="T0" fmla="*/ 14 w 42"/>
                  <a:gd name="T1" fmla="*/ 0 h 88"/>
                  <a:gd name="T2" fmla="*/ 0 w 42"/>
                  <a:gd name="T3" fmla="*/ 40 h 88"/>
                  <a:gd name="T4" fmla="*/ 28 w 42"/>
                  <a:gd name="T5" fmla="*/ 88 h 88"/>
                  <a:gd name="T6" fmla="*/ 42 w 42"/>
                  <a:gd name="T7" fmla="*/ 58 h 88"/>
                  <a:gd name="T8" fmla="*/ 14 w 42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8">
                    <a:moveTo>
                      <a:pt x="14" y="0"/>
                    </a:moveTo>
                    <a:lnTo>
                      <a:pt x="0" y="40"/>
                    </a:lnTo>
                    <a:lnTo>
                      <a:pt x="28" y="88"/>
                    </a:lnTo>
                    <a:lnTo>
                      <a:pt x="42" y="5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43" name="Freeform 871"/>
              <p:cNvSpPr>
                <a:spLocks/>
              </p:cNvSpPr>
              <p:nvPr/>
            </p:nvSpPr>
            <p:spPr bwMode="auto">
              <a:xfrm>
                <a:off x="3188" y="1704"/>
                <a:ext cx="42" cy="82"/>
              </a:xfrm>
              <a:custGeom>
                <a:avLst/>
                <a:gdLst>
                  <a:gd name="T0" fmla="*/ 14 w 42"/>
                  <a:gd name="T1" fmla="*/ 0 h 82"/>
                  <a:gd name="T2" fmla="*/ 0 w 42"/>
                  <a:gd name="T3" fmla="*/ 30 h 82"/>
                  <a:gd name="T4" fmla="*/ 30 w 42"/>
                  <a:gd name="T5" fmla="*/ 82 h 82"/>
                  <a:gd name="T6" fmla="*/ 42 w 42"/>
                  <a:gd name="T7" fmla="*/ 62 h 82"/>
                  <a:gd name="T8" fmla="*/ 14 w 42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2">
                    <a:moveTo>
                      <a:pt x="14" y="0"/>
                    </a:moveTo>
                    <a:lnTo>
                      <a:pt x="0" y="30"/>
                    </a:lnTo>
                    <a:lnTo>
                      <a:pt x="30" y="82"/>
                    </a:lnTo>
                    <a:lnTo>
                      <a:pt x="42" y="6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DC9AD"/>
              </a:solidFill>
              <a:ln w="0">
                <a:solidFill>
                  <a:srgbClr val="EDC9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44" name="Freeform 872"/>
              <p:cNvSpPr>
                <a:spLocks/>
              </p:cNvSpPr>
              <p:nvPr/>
            </p:nvSpPr>
            <p:spPr bwMode="auto">
              <a:xfrm>
                <a:off x="3188" y="1704"/>
                <a:ext cx="42" cy="82"/>
              </a:xfrm>
              <a:custGeom>
                <a:avLst/>
                <a:gdLst>
                  <a:gd name="T0" fmla="*/ 14 w 42"/>
                  <a:gd name="T1" fmla="*/ 0 h 82"/>
                  <a:gd name="T2" fmla="*/ 0 w 42"/>
                  <a:gd name="T3" fmla="*/ 30 h 82"/>
                  <a:gd name="T4" fmla="*/ 30 w 42"/>
                  <a:gd name="T5" fmla="*/ 82 h 82"/>
                  <a:gd name="T6" fmla="*/ 42 w 42"/>
                  <a:gd name="T7" fmla="*/ 62 h 82"/>
                  <a:gd name="T8" fmla="*/ 14 w 42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2">
                    <a:moveTo>
                      <a:pt x="14" y="0"/>
                    </a:moveTo>
                    <a:lnTo>
                      <a:pt x="0" y="30"/>
                    </a:lnTo>
                    <a:lnTo>
                      <a:pt x="30" y="82"/>
                    </a:lnTo>
                    <a:lnTo>
                      <a:pt x="42" y="6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45" name="Freeform 873"/>
              <p:cNvSpPr>
                <a:spLocks/>
              </p:cNvSpPr>
              <p:nvPr/>
            </p:nvSpPr>
            <p:spPr bwMode="auto">
              <a:xfrm>
                <a:off x="3218" y="1766"/>
                <a:ext cx="40" cy="84"/>
              </a:xfrm>
              <a:custGeom>
                <a:avLst/>
                <a:gdLst>
                  <a:gd name="T0" fmla="*/ 12 w 40"/>
                  <a:gd name="T1" fmla="*/ 0 h 84"/>
                  <a:gd name="T2" fmla="*/ 0 w 40"/>
                  <a:gd name="T3" fmla="*/ 20 h 84"/>
                  <a:gd name="T4" fmla="*/ 26 w 40"/>
                  <a:gd name="T5" fmla="*/ 84 h 84"/>
                  <a:gd name="T6" fmla="*/ 40 w 40"/>
                  <a:gd name="T7" fmla="*/ 78 h 84"/>
                  <a:gd name="T8" fmla="*/ 12 w 40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4">
                    <a:moveTo>
                      <a:pt x="12" y="0"/>
                    </a:moveTo>
                    <a:lnTo>
                      <a:pt x="0" y="20"/>
                    </a:lnTo>
                    <a:lnTo>
                      <a:pt x="26" y="84"/>
                    </a:lnTo>
                    <a:lnTo>
                      <a:pt x="40" y="7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AD99E"/>
              </a:solidFill>
              <a:ln w="0">
                <a:solidFill>
                  <a:srgbClr val="FAD99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46" name="Freeform 874"/>
              <p:cNvSpPr>
                <a:spLocks/>
              </p:cNvSpPr>
              <p:nvPr/>
            </p:nvSpPr>
            <p:spPr bwMode="auto">
              <a:xfrm>
                <a:off x="3218" y="1766"/>
                <a:ext cx="40" cy="84"/>
              </a:xfrm>
              <a:custGeom>
                <a:avLst/>
                <a:gdLst>
                  <a:gd name="T0" fmla="*/ 12 w 40"/>
                  <a:gd name="T1" fmla="*/ 0 h 84"/>
                  <a:gd name="T2" fmla="*/ 0 w 40"/>
                  <a:gd name="T3" fmla="*/ 20 h 84"/>
                  <a:gd name="T4" fmla="*/ 26 w 40"/>
                  <a:gd name="T5" fmla="*/ 84 h 84"/>
                  <a:gd name="T6" fmla="*/ 40 w 40"/>
                  <a:gd name="T7" fmla="*/ 78 h 84"/>
                  <a:gd name="T8" fmla="*/ 12 w 40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4">
                    <a:moveTo>
                      <a:pt x="12" y="0"/>
                    </a:moveTo>
                    <a:lnTo>
                      <a:pt x="0" y="20"/>
                    </a:lnTo>
                    <a:lnTo>
                      <a:pt x="26" y="84"/>
                    </a:lnTo>
                    <a:lnTo>
                      <a:pt x="40" y="7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47" name="Freeform 875"/>
              <p:cNvSpPr>
                <a:spLocks/>
              </p:cNvSpPr>
              <p:nvPr/>
            </p:nvSpPr>
            <p:spPr bwMode="auto">
              <a:xfrm>
                <a:off x="3244" y="1844"/>
                <a:ext cx="40" cy="74"/>
              </a:xfrm>
              <a:custGeom>
                <a:avLst/>
                <a:gdLst>
                  <a:gd name="T0" fmla="*/ 14 w 40"/>
                  <a:gd name="T1" fmla="*/ 0 h 74"/>
                  <a:gd name="T2" fmla="*/ 0 w 40"/>
                  <a:gd name="T3" fmla="*/ 6 h 74"/>
                  <a:gd name="T4" fmla="*/ 28 w 40"/>
                  <a:gd name="T5" fmla="*/ 70 h 74"/>
                  <a:gd name="T6" fmla="*/ 40 w 40"/>
                  <a:gd name="T7" fmla="*/ 74 h 74"/>
                  <a:gd name="T8" fmla="*/ 14 w 4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4">
                    <a:moveTo>
                      <a:pt x="14" y="0"/>
                    </a:moveTo>
                    <a:lnTo>
                      <a:pt x="0" y="6"/>
                    </a:lnTo>
                    <a:lnTo>
                      <a:pt x="28" y="70"/>
                    </a:lnTo>
                    <a:lnTo>
                      <a:pt x="40" y="7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CE596"/>
              </a:solidFill>
              <a:ln w="0">
                <a:solidFill>
                  <a:srgbClr val="FCE5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48" name="Freeform 876"/>
              <p:cNvSpPr>
                <a:spLocks/>
              </p:cNvSpPr>
              <p:nvPr/>
            </p:nvSpPr>
            <p:spPr bwMode="auto">
              <a:xfrm>
                <a:off x="3244" y="1844"/>
                <a:ext cx="40" cy="74"/>
              </a:xfrm>
              <a:custGeom>
                <a:avLst/>
                <a:gdLst>
                  <a:gd name="T0" fmla="*/ 14 w 40"/>
                  <a:gd name="T1" fmla="*/ 0 h 74"/>
                  <a:gd name="T2" fmla="*/ 0 w 40"/>
                  <a:gd name="T3" fmla="*/ 6 h 74"/>
                  <a:gd name="T4" fmla="*/ 28 w 40"/>
                  <a:gd name="T5" fmla="*/ 70 h 74"/>
                  <a:gd name="T6" fmla="*/ 40 w 40"/>
                  <a:gd name="T7" fmla="*/ 74 h 74"/>
                  <a:gd name="T8" fmla="*/ 14 w 4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4">
                    <a:moveTo>
                      <a:pt x="14" y="0"/>
                    </a:moveTo>
                    <a:lnTo>
                      <a:pt x="0" y="6"/>
                    </a:lnTo>
                    <a:lnTo>
                      <a:pt x="28" y="70"/>
                    </a:lnTo>
                    <a:lnTo>
                      <a:pt x="40" y="7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49" name="Freeform 877"/>
              <p:cNvSpPr>
                <a:spLocks/>
              </p:cNvSpPr>
              <p:nvPr/>
            </p:nvSpPr>
            <p:spPr bwMode="auto">
              <a:xfrm>
                <a:off x="3272" y="1914"/>
                <a:ext cx="40" cy="50"/>
              </a:xfrm>
              <a:custGeom>
                <a:avLst/>
                <a:gdLst>
                  <a:gd name="T0" fmla="*/ 12 w 40"/>
                  <a:gd name="T1" fmla="*/ 4 h 50"/>
                  <a:gd name="T2" fmla="*/ 0 w 40"/>
                  <a:gd name="T3" fmla="*/ 0 h 50"/>
                  <a:gd name="T4" fmla="*/ 28 w 40"/>
                  <a:gd name="T5" fmla="*/ 44 h 50"/>
                  <a:gd name="T6" fmla="*/ 40 w 40"/>
                  <a:gd name="T7" fmla="*/ 50 h 50"/>
                  <a:gd name="T8" fmla="*/ 12 w 40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0">
                    <a:moveTo>
                      <a:pt x="12" y="4"/>
                    </a:moveTo>
                    <a:lnTo>
                      <a:pt x="0" y="0"/>
                    </a:lnTo>
                    <a:lnTo>
                      <a:pt x="28" y="44"/>
                    </a:lnTo>
                    <a:lnTo>
                      <a:pt x="40" y="5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BF7AB"/>
              </a:solidFill>
              <a:ln w="0">
                <a:solidFill>
                  <a:srgbClr val="EBF7A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50" name="Freeform 878"/>
              <p:cNvSpPr>
                <a:spLocks/>
              </p:cNvSpPr>
              <p:nvPr/>
            </p:nvSpPr>
            <p:spPr bwMode="auto">
              <a:xfrm>
                <a:off x="3272" y="1914"/>
                <a:ext cx="40" cy="50"/>
              </a:xfrm>
              <a:custGeom>
                <a:avLst/>
                <a:gdLst>
                  <a:gd name="T0" fmla="*/ 12 w 40"/>
                  <a:gd name="T1" fmla="*/ 4 h 50"/>
                  <a:gd name="T2" fmla="*/ 0 w 40"/>
                  <a:gd name="T3" fmla="*/ 0 h 50"/>
                  <a:gd name="T4" fmla="*/ 28 w 40"/>
                  <a:gd name="T5" fmla="*/ 44 h 50"/>
                  <a:gd name="T6" fmla="*/ 40 w 40"/>
                  <a:gd name="T7" fmla="*/ 50 h 50"/>
                  <a:gd name="T8" fmla="*/ 12 w 40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0">
                    <a:moveTo>
                      <a:pt x="12" y="4"/>
                    </a:moveTo>
                    <a:lnTo>
                      <a:pt x="0" y="0"/>
                    </a:lnTo>
                    <a:lnTo>
                      <a:pt x="28" y="44"/>
                    </a:lnTo>
                    <a:lnTo>
                      <a:pt x="40" y="50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51" name="Freeform 879"/>
              <p:cNvSpPr>
                <a:spLocks/>
              </p:cNvSpPr>
              <p:nvPr/>
            </p:nvSpPr>
            <p:spPr bwMode="auto">
              <a:xfrm>
                <a:off x="3300" y="1958"/>
                <a:ext cx="38" cy="74"/>
              </a:xfrm>
              <a:custGeom>
                <a:avLst/>
                <a:gdLst>
                  <a:gd name="T0" fmla="*/ 12 w 38"/>
                  <a:gd name="T1" fmla="*/ 6 h 74"/>
                  <a:gd name="T2" fmla="*/ 0 w 38"/>
                  <a:gd name="T3" fmla="*/ 0 h 74"/>
                  <a:gd name="T4" fmla="*/ 28 w 38"/>
                  <a:gd name="T5" fmla="*/ 58 h 74"/>
                  <a:gd name="T6" fmla="*/ 38 w 38"/>
                  <a:gd name="T7" fmla="*/ 74 h 74"/>
                  <a:gd name="T8" fmla="*/ 12 w 38"/>
                  <a:gd name="T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4">
                    <a:moveTo>
                      <a:pt x="12" y="6"/>
                    </a:moveTo>
                    <a:lnTo>
                      <a:pt x="0" y="0"/>
                    </a:lnTo>
                    <a:lnTo>
                      <a:pt x="28" y="58"/>
                    </a:lnTo>
                    <a:lnTo>
                      <a:pt x="38" y="7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EE070"/>
              </a:solidFill>
              <a:ln w="0">
                <a:solidFill>
                  <a:srgbClr val="DEE07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52" name="Freeform 880"/>
              <p:cNvSpPr>
                <a:spLocks/>
              </p:cNvSpPr>
              <p:nvPr/>
            </p:nvSpPr>
            <p:spPr bwMode="auto">
              <a:xfrm>
                <a:off x="3300" y="1958"/>
                <a:ext cx="38" cy="74"/>
              </a:xfrm>
              <a:custGeom>
                <a:avLst/>
                <a:gdLst>
                  <a:gd name="T0" fmla="*/ 12 w 38"/>
                  <a:gd name="T1" fmla="*/ 6 h 74"/>
                  <a:gd name="T2" fmla="*/ 0 w 38"/>
                  <a:gd name="T3" fmla="*/ 0 h 74"/>
                  <a:gd name="T4" fmla="*/ 28 w 38"/>
                  <a:gd name="T5" fmla="*/ 58 h 74"/>
                  <a:gd name="T6" fmla="*/ 38 w 38"/>
                  <a:gd name="T7" fmla="*/ 74 h 74"/>
                  <a:gd name="T8" fmla="*/ 12 w 38"/>
                  <a:gd name="T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4">
                    <a:moveTo>
                      <a:pt x="12" y="6"/>
                    </a:moveTo>
                    <a:lnTo>
                      <a:pt x="0" y="0"/>
                    </a:lnTo>
                    <a:lnTo>
                      <a:pt x="28" y="58"/>
                    </a:lnTo>
                    <a:lnTo>
                      <a:pt x="38" y="74"/>
                    </a:lnTo>
                    <a:lnTo>
                      <a:pt x="12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53" name="Freeform 881"/>
              <p:cNvSpPr>
                <a:spLocks/>
              </p:cNvSpPr>
              <p:nvPr/>
            </p:nvSpPr>
            <p:spPr bwMode="auto">
              <a:xfrm>
                <a:off x="3328" y="2016"/>
                <a:ext cx="42" cy="22"/>
              </a:xfrm>
              <a:custGeom>
                <a:avLst/>
                <a:gdLst>
                  <a:gd name="T0" fmla="*/ 10 w 42"/>
                  <a:gd name="T1" fmla="*/ 16 h 22"/>
                  <a:gd name="T2" fmla="*/ 0 w 42"/>
                  <a:gd name="T3" fmla="*/ 0 h 22"/>
                  <a:gd name="T4" fmla="*/ 28 w 42"/>
                  <a:gd name="T5" fmla="*/ 22 h 22"/>
                  <a:gd name="T6" fmla="*/ 42 w 42"/>
                  <a:gd name="T7" fmla="*/ 2 h 22"/>
                  <a:gd name="T8" fmla="*/ 10 w 42"/>
                  <a:gd name="T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0" y="16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42" y="2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B73E0"/>
              </a:solidFill>
              <a:ln w="0">
                <a:solidFill>
                  <a:srgbClr val="2B73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54" name="Freeform 882"/>
              <p:cNvSpPr>
                <a:spLocks/>
              </p:cNvSpPr>
              <p:nvPr/>
            </p:nvSpPr>
            <p:spPr bwMode="auto">
              <a:xfrm>
                <a:off x="3328" y="2016"/>
                <a:ext cx="42" cy="22"/>
              </a:xfrm>
              <a:custGeom>
                <a:avLst/>
                <a:gdLst>
                  <a:gd name="T0" fmla="*/ 10 w 42"/>
                  <a:gd name="T1" fmla="*/ 16 h 22"/>
                  <a:gd name="T2" fmla="*/ 0 w 42"/>
                  <a:gd name="T3" fmla="*/ 0 h 22"/>
                  <a:gd name="T4" fmla="*/ 28 w 42"/>
                  <a:gd name="T5" fmla="*/ 22 h 22"/>
                  <a:gd name="T6" fmla="*/ 42 w 42"/>
                  <a:gd name="T7" fmla="*/ 2 h 22"/>
                  <a:gd name="T8" fmla="*/ 10 w 42"/>
                  <a:gd name="T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0" y="16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42" y="2"/>
                    </a:lnTo>
                    <a:lnTo>
                      <a:pt x="10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55" name="Freeform 883"/>
              <p:cNvSpPr>
                <a:spLocks/>
              </p:cNvSpPr>
              <p:nvPr/>
            </p:nvSpPr>
            <p:spPr bwMode="auto">
              <a:xfrm>
                <a:off x="3356" y="2016"/>
                <a:ext cx="44" cy="22"/>
              </a:xfrm>
              <a:custGeom>
                <a:avLst/>
                <a:gdLst>
                  <a:gd name="T0" fmla="*/ 14 w 44"/>
                  <a:gd name="T1" fmla="*/ 2 h 22"/>
                  <a:gd name="T2" fmla="*/ 0 w 44"/>
                  <a:gd name="T3" fmla="*/ 22 h 22"/>
                  <a:gd name="T4" fmla="*/ 32 w 44"/>
                  <a:gd name="T5" fmla="*/ 18 h 22"/>
                  <a:gd name="T6" fmla="*/ 44 w 44"/>
                  <a:gd name="T7" fmla="*/ 0 h 22"/>
                  <a:gd name="T8" fmla="*/ 14 w 44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2"/>
                    </a:moveTo>
                    <a:lnTo>
                      <a:pt x="0" y="22"/>
                    </a:lnTo>
                    <a:lnTo>
                      <a:pt x="32" y="18"/>
                    </a:lnTo>
                    <a:lnTo>
                      <a:pt x="44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7AABF2"/>
              </a:solidFill>
              <a:ln w="0">
                <a:solidFill>
                  <a:srgbClr val="7AAB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56" name="Freeform 884"/>
              <p:cNvSpPr>
                <a:spLocks/>
              </p:cNvSpPr>
              <p:nvPr/>
            </p:nvSpPr>
            <p:spPr bwMode="auto">
              <a:xfrm>
                <a:off x="3356" y="2016"/>
                <a:ext cx="44" cy="22"/>
              </a:xfrm>
              <a:custGeom>
                <a:avLst/>
                <a:gdLst>
                  <a:gd name="T0" fmla="*/ 14 w 44"/>
                  <a:gd name="T1" fmla="*/ 2 h 22"/>
                  <a:gd name="T2" fmla="*/ 0 w 44"/>
                  <a:gd name="T3" fmla="*/ 22 h 22"/>
                  <a:gd name="T4" fmla="*/ 32 w 44"/>
                  <a:gd name="T5" fmla="*/ 18 h 22"/>
                  <a:gd name="T6" fmla="*/ 44 w 44"/>
                  <a:gd name="T7" fmla="*/ 0 h 22"/>
                  <a:gd name="T8" fmla="*/ 14 w 44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2"/>
                    </a:moveTo>
                    <a:lnTo>
                      <a:pt x="0" y="22"/>
                    </a:lnTo>
                    <a:lnTo>
                      <a:pt x="32" y="18"/>
                    </a:lnTo>
                    <a:lnTo>
                      <a:pt x="44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57" name="Freeform 885"/>
              <p:cNvSpPr>
                <a:spLocks/>
              </p:cNvSpPr>
              <p:nvPr/>
            </p:nvSpPr>
            <p:spPr bwMode="auto">
              <a:xfrm>
                <a:off x="3388" y="2016"/>
                <a:ext cx="42" cy="20"/>
              </a:xfrm>
              <a:custGeom>
                <a:avLst/>
                <a:gdLst>
                  <a:gd name="T0" fmla="*/ 12 w 42"/>
                  <a:gd name="T1" fmla="*/ 0 h 20"/>
                  <a:gd name="T2" fmla="*/ 0 w 42"/>
                  <a:gd name="T3" fmla="*/ 18 h 20"/>
                  <a:gd name="T4" fmla="*/ 30 w 42"/>
                  <a:gd name="T5" fmla="*/ 20 h 20"/>
                  <a:gd name="T6" fmla="*/ 42 w 42"/>
                  <a:gd name="T7" fmla="*/ 4 h 20"/>
                  <a:gd name="T8" fmla="*/ 1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4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CB8F2"/>
              </a:solidFill>
              <a:ln w="0">
                <a:solidFill>
                  <a:srgbClr val="8CB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58" name="Freeform 886"/>
              <p:cNvSpPr>
                <a:spLocks/>
              </p:cNvSpPr>
              <p:nvPr/>
            </p:nvSpPr>
            <p:spPr bwMode="auto">
              <a:xfrm>
                <a:off x="3388" y="2016"/>
                <a:ext cx="42" cy="20"/>
              </a:xfrm>
              <a:custGeom>
                <a:avLst/>
                <a:gdLst>
                  <a:gd name="T0" fmla="*/ 12 w 42"/>
                  <a:gd name="T1" fmla="*/ 0 h 20"/>
                  <a:gd name="T2" fmla="*/ 0 w 42"/>
                  <a:gd name="T3" fmla="*/ 18 h 20"/>
                  <a:gd name="T4" fmla="*/ 30 w 42"/>
                  <a:gd name="T5" fmla="*/ 20 h 20"/>
                  <a:gd name="T6" fmla="*/ 42 w 42"/>
                  <a:gd name="T7" fmla="*/ 4 h 20"/>
                  <a:gd name="T8" fmla="*/ 12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42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59" name="Freeform 887"/>
              <p:cNvSpPr>
                <a:spLocks/>
              </p:cNvSpPr>
              <p:nvPr/>
            </p:nvSpPr>
            <p:spPr bwMode="auto">
              <a:xfrm>
                <a:off x="3418" y="2020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4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60" name="Freeform 888"/>
              <p:cNvSpPr>
                <a:spLocks/>
              </p:cNvSpPr>
              <p:nvPr/>
            </p:nvSpPr>
            <p:spPr bwMode="auto">
              <a:xfrm>
                <a:off x="3418" y="2020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4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61" name="Freeform 889"/>
              <p:cNvSpPr>
                <a:spLocks/>
              </p:cNvSpPr>
              <p:nvPr/>
            </p:nvSpPr>
            <p:spPr bwMode="auto">
              <a:xfrm>
                <a:off x="3448" y="202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8 h 24"/>
                  <a:gd name="T4" fmla="*/ 30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62" name="Freeform 890"/>
              <p:cNvSpPr>
                <a:spLocks/>
              </p:cNvSpPr>
              <p:nvPr/>
            </p:nvSpPr>
            <p:spPr bwMode="auto">
              <a:xfrm>
                <a:off x="3448" y="202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8 h 24"/>
                  <a:gd name="T4" fmla="*/ 30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63" name="Freeform 891"/>
              <p:cNvSpPr>
                <a:spLocks/>
              </p:cNvSpPr>
              <p:nvPr/>
            </p:nvSpPr>
            <p:spPr bwMode="auto">
              <a:xfrm>
                <a:off x="3478" y="2030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8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64" name="Freeform 892"/>
              <p:cNvSpPr>
                <a:spLocks/>
              </p:cNvSpPr>
              <p:nvPr/>
            </p:nvSpPr>
            <p:spPr bwMode="auto">
              <a:xfrm>
                <a:off x="3478" y="2030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8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65" name="Freeform 893"/>
              <p:cNvSpPr>
                <a:spLocks/>
              </p:cNvSpPr>
              <p:nvPr/>
            </p:nvSpPr>
            <p:spPr bwMode="auto">
              <a:xfrm>
                <a:off x="3510" y="203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66" name="Freeform 894"/>
              <p:cNvSpPr>
                <a:spLocks/>
              </p:cNvSpPr>
              <p:nvPr/>
            </p:nvSpPr>
            <p:spPr bwMode="auto">
              <a:xfrm>
                <a:off x="3510" y="203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67" name="Freeform 895"/>
              <p:cNvSpPr>
                <a:spLocks/>
              </p:cNvSpPr>
              <p:nvPr/>
            </p:nvSpPr>
            <p:spPr bwMode="auto">
              <a:xfrm>
                <a:off x="3540" y="204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68" name="Freeform 896"/>
              <p:cNvSpPr>
                <a:spLocks/>
              </p:cNvSpPr>
              <p:nvPr/>
            </p:nvSpPr>
            <p:spPr bwMode="auto">
              <a:xfrm>
                <a:off x="3540" y="2046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69" name="Freeform 897"/>
              <p:cNvSpPr>
                <a:spLocks/>
              </p:cNvSpPr>
              <p:nvPr/>
            </p:nvSpPr>
            <p:spPr bwMode="auto">
              <a:xfrm>
                <a:off x="3570" y="2054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6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70" name="Freeform 898"/>
              <p:cNvSpPr>
                <a:spLocks/>
              </p:cNvSpPr>
              <p:nvPr/>
            </p:nvSpPr>
            <p:spPr bwMode="auto">
              <a:xfrm>
                <a:off x="3570" y="2054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6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71" name="Freeform 899"/>
              <p:cNvSpPr>
                <a:spLocks/>
              </p:cNvSpPr>
              <p:nvPr/>
            </p:nvSpPr>
            <p:spPr bwMode="auto">
              <a:xfrm>
                <a:off x="3602" y="2060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72" name="Freeform 900"/>
              <p:cNvSpPr>
                <a:spLocks/>
              </p:cNvSpPr>
              <p:nvPr/>
            </p:nvSpPr>
            <p:spPr bwMode="auto">
              <a:xfrm>
                <a:off x="3602" y="2060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73" name="Freeform 901"/>
              <p:cNvSpPr>
                <a:spLocks/>
              </p:cNvSpPr>
              <p:nvPr/>
            </p:nvSpPr>
            <p:spPr bwMode="auto">
              <a:xfrm>
                <a:off x="3634" y="206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74" name="Freeform 902"/>
              <p:cNvSpPr>
                <a:spLocks/>
              </p:cNvSpPr>
              <p:nvPr/>
            </p:nvSpPr>
            <p:spPr bwMode="auto">
              <a:xfrm>
                <a:off x="3634" y="206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75" name="Freeform 903"/>
              <p:cNvSpPr>
                <a:spLocks/>
              </p:cNvSpPr>
              <p:nvPr/>
            </p:nvSpPr>
            <p:spPr bwMode="auto">
              <a:xfrm>
                <a:off x="3664" y="207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76" name="Freeform 904"/>
              <p:cNvSpPr>
                <a:spLocks/>
              </p:cNvSpPr>
              <p:nvPr/>
            </p:nvSpPr>
            <p:spPr bwMode="auto">
              <a:xfrm>
                <a:off x="3664" y="207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2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77" name="Freeform 905"/>
              <p:cNvSpPr>
                <a:spLocks/>
              </p:cNvSpPr>
              <p:nvPr/>
            </p:nvSpPr>
            <p:spPr bwMode="auto">
              <a:xfrm>
                <a:off x="3696" y="208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0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78" name="Freeform 906"/>
              <p:cNvSpPr>
                <a:spLocks/>
              </p:cNvSpPr>
              <p:nvPr/>
            </p:nvSpPr>
            <p:spPr bwMode="auto">
              <a:xfrm>
                <a:off x="3696" y="208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0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79" name="Freeform 907"/>
              <p:cNvSpPr>
                <a:spLocks/>
              </p:cNvSpPr>
              <p:nvPr/>
            </p:nvSpPr>
            <p:spPr bwMode="auto">
              <a:xfrm>
                <a:off x="3726" y="209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80" name="Freeform 908"/>
              <p:cNvSpPr>
                <a:spLocks/>
              </p:cNvSpPr>
              <p:nvPr/>
            </p:nvSpPr>
            <p:spPr bwMode="auto">
              <a:xfrm>
                <a:off x="3726" y="209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81" name="Freeform 909"/>
              <p:cNvSpPr>
                <a:spLocks/>
              </p:cNvSpPr>
              <p:nvPr/>
            </p:nvSpPr>
            <p:spPr bwMode="auto">
              <a:xfrm>
                <a:off x="3758" y="2102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82" name="Freeform 910"/>
              <p:cNvSpPr>
                <a:spLocks/>
              </p:cNvSpPr>
              <p:nvPr/>
            </p:nvSpPr>
            <p:spPr bwMode="auto">
              <a:xfrm>
                <a:off x="3758" y="2102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83" name="Freeform 911"/>
              <p:cNvSpPr>
                <a:spLocks/>
              </p:cNvSpPr>
              <p:nvPr/>
            </p:nvSpPr>
            <p:spPr bwMode="auto">
              <a:xfrm>
                <a:off x="3790" y="211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84" name="Freeform 912"/>
              <p:cNvSpPr>
                <a:spLocks/>
              </p:cNvSpPr>
              <p:nvPr/>
            </p:nvSpPr>
            <p:spPr bwMode="auto">
              <a:xfrm>
                <a:off x="3790" y="211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85" name="Freeform 913"/>
              <p:cNvSpPr>
                <a:spLocks/>
              </p:cNvSpPr>
              <p:nvPr/>
            </p:nvSpPr>
            <p:spPr bwMode="auto">
              <a:xfrm>
                <a:off x="3822" y="212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86" name="Freeform 914"/>
              <p:cNvSpPr>
                <a:spLocks/>
              </p:cNvSpPr>
              <p:nvPr/>
            </p:nvSpPr>
            <p:spPr bwMode="auto">
              <a:xfrm>
                <a:off x="3822" y="212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87" name="Freeform 915"/>
              <p:cNvSpPr>
                <a:spLocks/>
              </p:cNvSpPr>
              <p:nvPr/>
            </p:nvSpPr>
            <p:spPr bwMode="auto">
              <a:xfrm>
                <a:off x="3854" y="212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88" name="Freeform 916"/>
              <p:cNvSpPr>
                <a:spLocks/>
              </p:cNvSpPr>
              <p:nvPr/>
            </p:nvSpPr>
            <p:spPr bwMode="auto">
              <a:xfrm>
                <a:off x="3854" y="212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89" name="Freeform 917"/>
              <p:cNvSpPr>
                <a:spLocks/>
              </p:cNvSpPr>
              <p:nvPr/>
            </p:nvSpPr>
            <p:spPr bwMode="auto">
              <a:xfrm>
                <a:off x="3886" y="213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90" name="Freeform 918"/>
              <p:cNvSpPr>
                <a:spLocks/>
              </p:cNvSpPr>
              <p:nvPr/>
            </p:nvSpPr>
            <p:spPr bwMode="auto">
              <a:xfrm>
                <a:off x="3886" y="2138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91" name="Freeform 919"/>
              <p:cNvSpPr>
                <a:spLocks/>
              </p:cNvSpPr>
              <p:nvPr/>
            </p:nvSpPr>
            <p:spPr bwMode="auto">
              <a:xfrm>
                <a:off x="3918" y="214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92" name="Freeform 920"/>
              <p:cNvSpPr>
                <a:spLocks/>
              </p:cNvSpPr>
              <p:nvPr/>
            </p:nvSpPr>
            <p:spPr bwMode="auto">
              <a:xfrm>
                <a:off x="3918" y="214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93" name="Freeform 921"/>
              <p:cNvSpPr>
                <a:spLocks/>
              </p:cNvSpPr>
              <p:nvPr/>
            </p:nvSpPr>
            <p:spPr bwMode="auto">
              <a:xfrm>
                <a:off x="3950" y="2154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94" name="Freeform 922"/>
              <p:cNvSpPr>
                <a:spLocks/>
              </p:cNvSpPr>
              <p:nvPr/>
            </p:nvSpPr>
            <p:spPr bwMode="auto">
              <a:xfrm>
                <a:off x="3950" y="2154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95" name="Freeform 923"/>
              <p:cNvSpPr>
                <a:spLocks/>
              </p:cNvSpPr>
              <p:nvPr/>
            </p:nvSpPr>
            <p:spPr bwMode="auto">
              <a:xfrm>
                <a:off x="3982" y="2164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96" name="Freeform 924"/>
              <p:cNvSpPr>
                <a:spLocks/>
              </p:cNvSpPr>
              <p:nvPr/>
            </p:nvSpPr>
            <p:spPr bwMode="auto">
              <a:xfrm>
                <a:off x="3982" y="2164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97" name="Freeform 925"/>
              <p:cNvSpPr>
                <a:spLocks/>
              </p:cNvSpPr>
              <p:nvPr/>
            </p:nvSpPr>
            <p:spPr bwMode="auto">
              <a:xfrm>
                <a:off x="4016" y="217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98" name="Freeform 926"/>
              <p:cNvSpPr>
                <a:spLocks/>
              </p:cNvSpPr>
              <p:nvPr/>
            </p:nvSpPr>
            <p:spPr bwMode="auto">
              <a:xfrm>
                <a:off x="4016" y="217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599" name="Freeform 927"/>
              <p:cNvSpPr>
                <a:spLocks/>
              </p:cNvSpPr>
              <p:nvPr/>
            </p:nvSpPr>
            <p:spPr bwMode="auto">
              <a:xfrm>
                <a:off x="4048" y="218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4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4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00" name="Freeform 928"/>
              <p:cNvSpPr>
                <a:spLocks/>
              </p:cNvSpPr>
              <p:nvPr/>
            </p:nvSpPr>
            <p:spPr bwMode="auto">
              <a:xfrm>
                <a:off x="4048" y="218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4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4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01" name="Freeform 929"/>
              <p:cNvSpPr>
                <a:spLocks/>
              </p:cNvSpPr>
              <p:nvPr/>
            </p:nvSpPr>
            <p:spPr bwMode="auto">
              <a:xfrm>
                <a:off x="4082" y="2190"/>
                <a:ext cx="42" cy="26"/>
              </a:xfrm>
              <a:custGeom>
                <a:avLst/>
                <a:gdLst>
                  <a:gd name="T0" fmla="*/ 8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8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8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02" name="Freeform 930"/>
              <p:cNvSpPr>
                <a:spLocks/>
              </p:cNvSpPr>
              <p:nvPr/>
            </p:nvSpPr>
            <p:spPr bwMode="auto">
              <a:xfrm>
                <a:off x="4082" y="2190"/>
                <a:ext cx="42" cy="26"/>
              </a:xfrm>
              <a:custGeom>
                <a:avLst/>
                <a:gdLst>
                  <a:gd name="T0" fmla="*/ 8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8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8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03" name="Freeform 931"/>
              <p:cNvSpPr>
                <a:spLocks/>
              </p:cNvSpPr>
              <p:nvPr/>
            </p:nvSpPr>
            <p:spPr bwMode="auto">
              <a:xfrm>
                <a:off x="2362" y="174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04" name="Freeform 932"/>
              <p:cNvSpPr>
                <a:spLocks/>
              </p:cNvSpPr>
              <p:nvPr/>
            </p:nvSpPr>
            <p:spPr bwMode="auto">
              <a:xfrm>
                <a:off x="2362" y="174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05" name="Freeform 933"/>
              <p:cNvSpPr>
                <a:spLocks/>
              </p:cNvSpPr>
              <p:nvPr/>
            </p:nvSpPr>
            <p:spPr bwMode="auto">
              <a:xfrm>
                <a:off x="2388" y="1750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8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06" name="Freeform 934"/>
              <p:cNvSpPr>
                <a:spLocks/>
              </p:cNvSpPr>
              <p:nvPr/>
            </p:nvSpPr>
            <p:spPr bwMode="auto">
              <a:xfrm>
                <a:off x="2388" y="1750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8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07" name="Freeform 935"/>
              <p:cNvSpPr>
                <a:spLocks/>
              </p:cNvSpPr>
              <p:nvPr/>
            </p:nvSpPr>
            <p:spPr bwMode="auto">
              <a:xfrm>
                <a:off x="2416" y="1758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08" name="Freeform 936"/>
              <p:cNvSpPr>
                <a:spLocks/>
              </p:cNvSpPr>
              <p:nvPr/>
            </p:nvSpPr>
            <p:spPr bwMode="auto">
              <a:xfrm>
                <a:off x="2416" y="1758"/>
                <a:ext cx="40" cy="20"/>
              </a:xfrm>
              <a:custGeom>
                <a:avLst/>
                <a:gdLst>
                  <a:gd name="T0" fmla="*/ 14 w 40"/>
                  <a:gd name="T1" fmla="*/ 0 h 20"/>
                  <a:gd name="T2" fmla="*/ 0 w 40"/>
                  <a:gd name="T3" fmla="*/ 14 h 20"/>
                  <a:gd name="T4" fmla="*/ 26 w 40"/>
                  <a:gd name="T5" fmla="*/ 20 h 20"/>
                  <a:gd name="T6" fmla="*/ 40 w 40"/>
                  <a:gd name="T7" fmla="*/ 6 h 20"/>
                  <a:gd name="T8" fmla="*/ 14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09" name="Freeform 937"/>
              <p:cNvSpPr>
                <a:spLocks/>
              </p:cNvSpPr>
              <p:nvPr/>
            </p:nvSpPr>
            <p:spPr bwMode="auto">
              <a:xfrm>
                <a:off x="2442" y="1764"/>
                <a:ext cx="42" cy="22"/>
              </a:xfrm>
              <a:custGeom>
                <a:avLst/>
                <a:gdLst>
                  <a:gd name="T0" fmla="*/ 14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4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10" name="Freeform 938"/>
              <p:cNvSpPr>
                <a:spLocks/>
              </p:cNvSpPr>
              <p:nvPr/>
            </p:nvSpPr>
            <p:spPr bwMode="auto">
              <a:xfrm>
                <a:off x="2442" y="1764"/>
                <a:ext cx="42" cy="22"/>
              </a:xfrm>
              <a:custGeom>
                <a:avLst/>
                <a:gdLst>
                  <a:gd name="T0" fmla="*/ 14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4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11" name="Freeform 939"/>
              <p:cNvSpPr>
                <a:spLocks/>
              </p:cNvSpPr>
              <p:nvPr/>
            </p:nvSpPr>
            <p:spPr bwMode="auto">
              <a:xfrm>
                <a:off x="2468" y="1770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12" name="Freeform 940"/>
              <p:cNvSpPr>
                <a:spLocks/>
              </p:cNvSpPr>
              <p:nvPr/>
            </p:nvSpPr>
            <p:spPr bwMode="auto">
              <a:xfrm>
                <a:off x="2468" y="1770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13" name="Freeform 941"/>
              <p:cNvSpPr>
                <a:spLocks/>
              </p:cNvSpPr>
              <p:nvPr/>
            </p:nvSpPr>
            <p:spPr bwMode="auto">
              <a:xfrm>
                <a:off x="2494" y="177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14" name="Freeform 942"/>
              <p:cNvSpPr>
                <a:spLocks/>
              </p:cNvSpPr>
              <p:nvPr/>
            </p:nvSpPr>
            <p:spPr bwMode="auto">
              <a:xfrm>
                <a:off x="2494" y="177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15" name="Freeform 943"/>
              <p:cNvSpPr>
                <a:spLocks/>
              </p:cNvSpPr>
              <p:nvPr/>
            </p:nvSpPr>
            <p:spPr bwMode="auto">
              <a:xfrm>
                <a:off x="2522" y="1784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4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16" name="Freeform 944"/>
              <p:cNvSpPr>
                <a:spLocks/>
              </p:cNvSpPr>
              <p:nvPr/>
            </p:nvSpPr>
            <p:spPr bwMode="auto">
              <a:xfrm>
                <a:off x="2522" y="1784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4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17" name="Freeform 945"/>
              <p:cNvSpPr>
                <a:spLocks/>
              </p:cNvSpPr>
              <p:nvPr/>
            </p:nvSpPr>
            <p:spPr bwMode="auto">
              <a:xfrm>
                <a:off x="2548" y="178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6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18" name="Freeform 946"/>
              <p:cNvSpPr>
                <a:spLocks/>
              </p:cNvSpPr>
              <p:nvPr/>
            </p:nvSpPr>
            <p:spPr bwMode="auto">
              <a:xfrm>
                <a:off x="2548" y="178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6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19" name="Freeform 947"/>
              <p:cNvSpPr>
                <a:spLocks/>
              </p:cNvSpPr>
              <p:nvPr/>
            </p:nvSpPr>
            <p:spPr bwMode="auto">
              <a:xfrm>
                <a:off x="2576" y="1794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20" name="Freeform 948"/>
              <p:cNvSpPr>
                <a:spLocks/>
              </p:cNvSpPr>
              <p:nvPr/>
            </p:nvSpPr>
            <p:spPr bwMode="auto">
              <a:xfrm>
                <a:off x="2576" y="1794"/>
                <a:ext cx="40" cy="18"/>
              </a:xfrm>
              <a:custGeom>
                <a:avLst/>
                <a:gdLst>
                  <a:gd name="T0" fmla="*/ 14 w 40"/>
                  <a:gd name="T1" fmla="*/ 0 h 18"/>
                  <a:gd name="T2" fmla="*/ 0 w 40"/>
                  <a:gd name="T3" fmla="*/ 14 h 18"/>
                  <a:gd name="T4" fmla="*/ 26 w 40"/>
                  <a:gd name="T5" fmla="*/ 18 h 18"/>
                  <a:gd name="T6" fmla="*/ 40 w 40"/>
                  <a:gd name="T7" fmla="*/ 4 h 18"/>
                  <a:gd name="T8" fmla="*/ 14 w 4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0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21" name="Freeform 949"/>
              <p:cNvSpPr>
                <a:spLocks/>
              </p:cNvSpPr>
              <p:nvPr/>
            </p:nvSpPr>
            <p:spPr bwMode="auto">
              <a:xfrm>
                <a:off x="2602" y="1798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22" name="Freeform 950"/>
              <p:cNvSpPr>
                <a:spLocks/>
              </p:cNvSpPr>
              <p:nvPr/>
            </p:nvSpPr>
            <p:spPr bwMode="auto">
              <a:xfrm>
                <a:off x="2602" y="1798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23" name="Freeform 951"/>
              <p:cNvSpPr>
                <a:spLocks/>
              </p:cNvSpPr>
              <p:nvPr/>
            </p:nvSpPr>
            <p:spPr bwMode="auto">
              <a:xfrm>
                <a:off x="2630" y="1802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6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2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7BAF5"/>
              </a:solidFill>
              <a:ln w="0">
                <a:solidFill>
                  <a:srgbClr val="87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24" name="Freeform 952"/>
              <p:cNvSpPr>
                <a:spLocks/>
              </p:cNvSpPr>
              <p:nvPr/>
            </p:nvSpPr>
            <p:spPr bwMode="auto">
              <a:xfrm>
                <a:off x="2630" y="1802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6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25" name="Freeform 953"/>
              <p:cNvSpPr>
                <a:spLocks/>
              </p:cNvSpPr>
              <p:nvPr/>
            </p:nvSpPr>
            <p:spPr bwMode="auto">
              <a:xfrm>
                <a:off x="2656" y="1804"/>
                <a:ext cx="42" cy="16"/>
              </a:xfrm>
              <a:custGeom>
                <a:avLst/>
                <a:gdLst>
                  <a:gd name="T0" fmla="*/ 16 w 42"/>
                  <a:gd name="T1" fmla="*/ 0 h 16"/>
                  <a:gd name="T2" fmla="*/ 0 w 42"/>
                  <a:gd name="T3" fmla="*/ 14 h 16"/>
                  <a:gd name="T4" fmla="*/ 28 w 42"/>
                  <a:gd name="T5" fmla="*/ 16 h 16"/>
                  <a:gd name="T6" fmla="*/ 42 w 42"/>
                  <a:gd name="T7" fmla="*/ 2 h 16"/>
                  <a:gd name="T8" fmla="*/ 16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2B8F7"/>
              </a:solidFill>
              <a:ln w="0">
                <a:solidFill>
                  <a:srgbClr val="82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26" name="Freeform 954"/>
              <p:cNvSpPr>
                <a:spLocks/>
              </p:cNvSpPr>
              <p:nvPr/>
            </p:nvSpPr>
            <p:spPr bwMode="auto">
              <a:xfrm>
                <a:off x="2656" y="1804"/>
                <a:ext cx="42" cy="16"/>
              </a:xfrm>
              <a:custGeom>
                <a:avLst/>
                <a:gdLst>
                  <a:gd name="T0" fmla="*/ 16 w 42"/>
                  <a:gd name="T1" fmla="*/ 0 h 16"/>
                  <a:gd name="T2" fmla="*/ 0 w 42"/>
                  <a:gd name="T3" fmla="*/ 14 h 16"/>
                  <a:gd name="T4" fmla="*/ 28 w 42"/>
                  <a:gd name="T5" fmla="*/ 16 h 16"/>
                  <a:gd name="T6" fmla="*/ 42 w 42"/>
                  <a:gd name="T7" fmla="*/ 2 h 16"/>
                  <a:gd name="T8" fmla="*/ 16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27" name="Freeform 955"/>
              <p:cNvSpPr>
                <a:spLocks/>
              </p:cNvSpPr>
              <p:nvPr/>
            </p:nvSpPr>
            <p:spPr bwMode="auto">
              <a:xfrm>
                <a:off x="2684" y="1806"/>
                <a:ext cx="42" cy="14"/>
              </a:xfrm>
              <a:custGeom>
                <a:avLst/>
                <a:gdLst>
                  <a:gd name="T0" fmla="*/ 14 w 42"/>
                  <a:gd name="T1" fmla="*/ 0 h 14"/>
                  <a:gd name="T2" fmla="*/ 0 w 42"/>
                  <a:gd name="T3" fmla="*/ 14 h 14"/>
                  <a:gd name="T4" fmla="*/ 28 w 42"/>
                  <a:gd name="T5" fmla="*/ 14 h 14"/>
                  <a:gd name="T6" fmla="*/ 42 w 42"/>
                  <a:gd name="T7" fmla="*/ 0 h 14"/>
                  <a:gd name="T8" fmla="*/ 14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4" y="0"/>
                    </a:moveTo>
                    <a:lnTo>
                      <a:pt x="0" y="1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8B2F7"/>
              </a:solidFill>
              <a:ln w="0">
                <a:solidFill>
                  <a:srgbClr val="78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28" name="Freeform 956"/>
              <p:cNvSpPr>
                <a:spLocks/>
              </p:cNvSpPr>
              <p:nvPr/>
            </p:nvSpPr>
            <p:spPr bwMode="auto">
              <a:xfrm>
                <a:off x="2684" y="1806"/>
                <a:ext cx="42" cy="14"/>
              </a:xfrm>
              <a:custGeom>
                <a:avLst/>
                <a:gdLst>
                  <a:gd name="T0" fmla="*/ 14 w 42"/>
                  <a:gd name="T1" fmla="*/ 0 h 14"/>
                  <a:gd name="T2" fmla="*/ 0 w 42"/>
                  <a:gd name="T3" fmla="*/ 14 h 14"/>
                  <a:gd name="T4" fmla="*/ 28 w 42"/>
                  <a:gd name="T5" fmla="*/ 14 h 14"/>
                  <a:gd name="T6" fmla="*/ 42 w 42"/>
                  <a:gd name="T7" fmla="*/ 0 h 14"/>
                  <a:gd name="T8" fmla="*/ 14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4" y="0"/>
                    </a:moveTo>
                    <a:lnTo>
                      <a:pt x="0" y="1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29" name="Freeform 957"/>
              <p:cNvSpPr>
                <a:spLocks/>
              </p:cNvSpPr>
              <p:nvPr/>
            </p:nvSpPr>
            <p:spPr bwMode="auto">
              <a:xfrm>
                <a:off x="2712" y="1804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6 w 42"/>
                  <a:gd name="T5" fmla="*/ 14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6" y="14"/>
                    </a:lnTo>
                    <a:lnTo>
                      <a:pt x="4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70B0F7"/>
              </a:solidFill>
              <a:ln w="0">
                <a:solidFill>
                  <a:srgbClr val="70B0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30" name="Freeform 958"/>
              <p:cNvSpPr>
                <a:spLocks/>
              </p:cNvSpPr>
              <p:nvPr/>
            </p:nvSpPr>
            <p:spPr bwMode="auto">
              <a:xfrm>
                <a:off x="2712" y="1804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6 w 42"/>
                  <a:gd name="T5" fmla="*/ 14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6" y="14"/>
                    </a:lnTo>
                    <a:lnTo>
                      <a:pt x="42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31" name="Freeform 959"/>
              <p:cNvSpPr>
                <a:spLocks/>
              </p:cNvSpPr>
              <p:nvPr/>
            </p:nvSpPr>
            <p:spPr bwMode="auto">
              <a:xfrm>
                <a:off x="2738" y="1802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63ABF7"/>
              </a:solidFill>
              <a:ln w="0">
                <a:solidFill>
                  <a:srgbClr val="63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32" name="Freeform 960"/>
              <p:cNvSpPr>
                <a:spLocks/>
              </p:cNvSpPr>
              <p:nvPr/>
            </p:nvSpPr>
            <p:spPr bwMode="auto">
              <a:xfrm>
                <a:off x="2738" y="1802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33" name="Freeform 961"/>
              <p:cNvSpPr>
                <a:spLocks/>
              </p:cNvSpPr>
              <p:nvPr/>
            </p:nvSpPr>
            <p:spPr bwMode="auto">
              <a:xfrm>
                <a:off x="2766" y="1798"/>
                <a:ext cx="42" cy="18"/>
              </a:xfrm>
              <a:custGeom>
                <a:avLst/>
                <a:gdLst>
                  <a:gd name="T0" fmla="*/ 16 w 42"/>
                  <a:gd name="T1" fmla="*/ 4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6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57A3F5"/>
              </a:solidFill>
              <a:ln w="0">
                <a:solidFill>
                  <a:srgbClr val="57A3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34" name="Freeform 962"/>
              <p:cNvSpPr>
                <a:spLocks/>
              </p:cNvSpPr>
              <p:nvPr/>
            </p:nvSpPr>
            <p:spPr bwMode="auto">
              <a:xfrm>
                <a:off x="2766" y="1798"/>
                <a:ext cx="42" cy="18"/>
              </a:xfrm>
              <a:custGeom>
                <a:avLst/>
                <a:gdLst>
                  <a:gd name="T0" fmla="*/ 16 w 42"/>
                  <a:gd name="T1" fmla="*/ 4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6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35" name="Freeform 963"/>
              <p:cNvSpPr>
                <a:spLocks/>
              </p:cNvSpPr>
              <p:nvPr/>
            </p:nvSpPr>
            <p:spPr bwMode="auto">
              <a:xfrm>
                <a:off x="2794" y="1792"/>
                <a:ext cx="44" cy="20"/>
              </a:xfrm>
              <a:custGeom>
                <a:avLst/>
                <a:gdLst>
                  <a:gd name="T0" fmla="*/ 14 w 44"/>
                  <a:gd name="T1" fmla="*/ 6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4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4A9CF5"/>
              </a:solidFill>
              <a:ln w="0">
                <a:solidFill>
                  <a:srgbClr val="4A9C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36" name="Freeform 964"/>
              <p:cNvSpPr>
                <a:spLocks/>
              </p:cNvSpPr>
              <p:nvPr/>
            </p:nvSpPr>
            <p:spPr bwMode="auto">
              <a:xfrm>
                <a:off x="2794" y="1792"/>
                <a:ext cx="44" cy="20"/>
              </a:xfrm>
              <a:custGeom>
                <a:avLst/>
                <a:gdLst>
                  <a:gd name="T0" fmla="*/ 14 w 44"/>
                  <a:gd name="T1" fmla="*/ 6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4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37" name="Freeform 965"/>
              <p:cNvSpPr>
                <a:spLocks/>
              </p:cNvSpPr>
              <p:nvPr/>
            </p:nvSpPr>
            <p:spPr bwMode="auto">
              <a:xfrm>
                <a:off x="2822" y="1786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30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894F0"/>
              </a:solidFill>
              <a:ln w="0">
                <a:solidFill>
                  <a:srgbClr val="389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38" name="Freeform 966"/>
              <p:cNvSpPr>
                <a:spLocks/>
              </p:cNvSpPr>
              <p:nvPr/>
            </p:nvSpPr>
            <p:spPr bwMode="auto">
              <a:xfrm>
                <a:off x="2822" y="1786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30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39" name="Freeform 967"/>
              <p:cNvSpPr>
                <a:spLocks/>
              </p:cNvSpPr>
              <p:nvPr/>
            </p:nvSpPr>
            <p:spPr bwMode="auto">
              <a:xfrm>
                <a:off x="2852" y="1776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2487EB"/>
              </a:solidFill>
              <a:ln w="0">
                <a:solidFill>
                  <a:srgbClr val="2487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40" name="Freeform 968"/>
              <p:cNvSpPr>
                <a:spLocks/>
              </p:cNvSpPr>
              <p:nvPr/>
            </p:nvSpPr>
            <p:spPr bwMode="auto">
              <a:xfrm>
                <a:off x="2852" y="1776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41" name="Freeform 969"/>
              <p:cNvSpPr>
                <a:spLocks/>
              </p:cNvSpPr>
              <p:nvPr/>
            </p:nvSpPr>
            <p:spPr bwMode="auto">
              <a:xfrm>
                <a:off x="2880" y="1766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2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F7AE3"/>
              </a:solidFill>
              <a:ln w="0">
                <a:solidFill>
                  <a:srgbClr val="0F7A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42" name="Freeform 970"/>
              <p:cNvSpPr>
                <a:spLocks/>
              </p:cNvSpPr>
              <p:nvPr/>
            </p:nvSpPr>
            <p:spPr bwMode="auto">
              <a:xfrm>
                <a:off x="2880" y="1766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2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43" name="Freeform 971"/>
              <p:cNvSpPr>
                <a:spLocks/>
              </p:cNvSpPr>
              <p:nvPr/>
            </p:nvSpPr>
            <p:spPr bwMode="auto">
              <a:xfrm>
                <a:off x="2908" y="1752"/>
                <a:ext cx="44" cy="26"/>
              </a:xfrm>
              <a:custGeom>
                <a:avLst/>
                <a:gdLst>
                  <a:gd name="T0" fmla="*/ 14 w 44"/>
                  <a:gd name="T1" fmla="*/ 14 h 26"/>
                  <a:gd name="T2" fmla="*/ 0 w 44"/>
                  <a:gd name="T3" fmla="*/ 26 h 26"/>
                  <a:gd name="T4" fmla="*/ 28 w 44"/>
                  <a:gd name="T5" fmla="*/ 12 h 26"/>
                  <a:gd name="T6" fmla="*/ 44 w 44"/>
                  <a:gd name="T7" fmla="*/ 0 h 26"/>
                  <a:gd name="T8" fmla="*/ 14 w 44"/>
                  <a:gd name="T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14"/>
                    </a:moveTo>
                    <a:lnTo>
                      <a:pt x="0" y="26"/>
                    </a:lnTo>
                    <a:lnTo>
                      <a:pt x="28" y="12"/>
                    </a:lnTo>
                    <a:lnTo>
                      <a:pt x="44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66D6"/>
              </a:solidFill>
              <a:ln w="0">
                <a:solidFill>
                  <a:srgbClr val="0066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44" name="Freeform 972"/>
              <p:cNvSpPr>
                <a:spLocks/>
              </p:cNvSpPr>
              <p:nvPr/>
            </p:nvSpPr>
            <p:spPr bwMode="auto">
              <a:xfrm>
                <a:off x="2908" y="1752"/>
                <a:ext cx="44" cy="26"/>
              </a:xfrm>
              <a:custGeom>
                <a:avLst/>
                <a:gdLst>
                  <a:gd name="T0" fmla="*/ 14 w 44"/>
                  <a:gd name="T1" fmla="*/ 14 h 26"/>
                  <a:gd name="T2" fmla="*/ 0 w 44"/>
                  <a:gd name="T3" fmla="*/ 26 h 26"/>
                  <a:gd name="T4" fmla="*/ 28 w 44"/>
                  <a:gd name="T5" fmla="*/ 12 h 26"/>
                  <a:gd name="T6" fmla="*/ 44 w 44"/>
                  <a:gd name="T7" fmla="*/ 0 h 26"/>
                  <a:gd name="T8" fmla="*/ 14 w 44"/>
                  <a:gd name="T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14"/>
                    </a:moveTo>
                    <a:lnTo>
                      <a:pt x="0" y="26"/>
                    </a:lnTo>
                    <a:lnTo>
                      <a:pt x="28" y="12"/>
                    </a:lnTo>
                    <a:lnTo>
                      <a:pt x="44" y="0"/>
                    </a:lnTo>
                    <a:lnTo>
                      <a:pt x="14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45" name="Freeform 973"/>
              <p:cNvSpPr>
                <a:spLocks/>
              </p:cNvSpPr>
              <p:nvPr/>
            </p:nvSpPr>
            <p:spPr bwMode="auto">
              <a:xfrm>
                <a:off x="2936" y="1734"/>
                <a:ext cx="44" cy="30"/>
              </a:xfrm>
              <a:custGeom>
                <a:avLst/>
                <a:gdLst>
                  <a:gd name="T0" fmla="*/ 16 w 44"/>
                  <a:gd name="T1" fmla="*/ 18 h 30"/>
                  <a:gd name="T2" fmla="*/ 0 w 44"/>
                  <a:gd name="T3" fmla="*/ 30 h 30"/>
                  <a:gd name="T4" fmla="*/ 30 w 44"/>
                  <a:gd name="T5" fmla="*/ 12 h 30"/>
                  <a:gd name="T6" fmla="*/ 44 w 44"/>
                  <a:gd name="T7" fmla="*/ 0 h 30"/>
                  <a:gd name="T8" fmla="*/ 16 w 44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6" y="18"/>
                    </a:moveTo>
                    <a:lnTo>
                      <a:pt x="0" y="30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004ABF"/>
              </a:solidFill>
              <a:ln w="0">
                <a:solidFill>
                  <a:srgbClr val="004A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46" name="Freeform 974"/>
              <p:cNvSpPr>
                <a:spLocks/>
              </p:cNvSpPr>
              <p:nvPr/>
            </p:nvSpPr>
            <p:spPr bwMode="auto">
              <a:xfrm>
                <a:off x="2936" y="1734"/>
                <a:ext cx="44" cy="30"/>
              </a:xfrm>
              <a:custGeom>
                <a:avLst/>
                <a:gdLst>
                  <a:gd name="T0" fmla="*/ 16 w 44"/>
                  <a:gd name="T1" fmla="*/ 18 h 30"/>
                  <a:gd name="T2" fmla="*/ 0 w 44"/>
                  <a:gd name="T3" fmla="*/ 30 h 30"/>
                  <a:gd name="T4" fmla="*/ 30 w 44"/>
                  <a:gd name="T5" fmla="*/ 12 h 30"/>
                  <a:gd name="T6" fmla="*/ 44 w 44"/>
                  <a:gd name="T7" fmla="*/ 0 h 30"/>
                  <a:gd name="T8" fmla="*/ 16 w 44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6" y="18"/>
                    </a:moveTo>
                    <a:lnTo>
                      <a:pt x="0" y="30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6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47" name="Freeform 975"/>
              <p:cNvSpPr>
                <a:spLocks/>
              </p:cNvSpPr>
              <p:nvPr/>
            </p:nvSpPr>
            <p:spPr bwMode="auto">
              <a:xfrm>
                <a:off x="2966" y="1712"/>
                <a:ext cx="44" cy="34"/>
              </a:xfrm>
              <a:custGeom>
                <a:avLst/>
                <a:gdLst>
                  <a:gd name="T0" fmla="*/ 14 w 44"/>
                  <a:gd name="T1" fmla="*/ 22 h 34"/>
                  <a:gd name="T2" fmla="*/ 0 w 44"/>
                  <a:gd name="T3" fmla="*/ 34 h 34"/>
                  <a:gd name="T4" fmla="*/ 30 w 44"/>
                  <a:gd name="T5" fmla="*/ 10 h 34"/>
                  <a:gd name="T6" fmla="*/ 44 w 44"/>
                  <a:gd name="T7" fmla="*/ 0 h 34"/>
                  <a:gd name="T8" fmla="*/ 1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22"/>
                    </a:moveTo>
                    <a:lnTo>
                      <a:pt x="0" y="34"/>
                    </a:lnTo>
                    <a:lnTo>
                      <a:pt x="30" y="10"/>
                    </a:lnTo>
                    <a:lnTo>
                      <a:pt x="44" y="0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002194"/>
              </a:solidFill>
              <a:ln w="0">
                <a:solidFill>
                  <a:srgbClr val="0021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48" name="Freeform 976"/>
              <p:cNvSpPr>
                <a:spLocks/>
              </p:cNvSpPr>
              <p:nvPr/>
            </p:nvSpPr>
            <p:spPr bwMode="auto">
              <a:xfrm>
                <a:off x="2966" y="1712"/>
                <a:ext cx="44" cy="34"/>
              </a:xfrm>
              <a:custGeom>
                <a:avLst/>
                <a:gdLst>
                  <a:gd name="T0" fmla="*/ 14 w 44"/>
                  <a:gd name="T1" fmla="*/ 22 h 34"/>
                  <a:gd name="T2" fmla="*/ 0 w 44"/>
                  <a:gd name="T3" fmla="*/ 34 h 34"/>
                  <a:gd name="T4" fmla="*/ 30 w 44"/>
                  <a:gd name="T5" fmla="*/ 10 h 34"/>
                  <a:gd name="T6" fmla="*/ 44 w 44"/>
                  <a:gd name="T7" fmla="*/ 0 h 34"/>
                  <a:gd name="T8" fmla="*/ 1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22"/>
                    </a:moveTo>
                    <a:lnTo>
                      <a:pt x="0" y="34"/>
                    </a:lnTo>
                    <a:lnTo>
                      <a:pt x="30" y="10"/>
                    </a:lnTo>
                    <a:lnTo>
                      <a:pt x="44" y="0"/>
                    </a:lnTo>
                    <a:lnTo>
                      <a:pt x="14" y="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49" name="Freeform 977"/>
              <p:cNvSpPr>
                <a:spLocks/>
              </p:cNvSpPr>
              <p:nvPr/>
            </p:nvSpPr>
            <p:spPr bwMode="auto">
              <a:xfrm>
                <a:off x="2996" y="1680"/>
                <a:ext cx="44" cy="42"/>
              </a:xfrm>
              <a:custGeom>
                <a:avLst/>
                <a:gdLst>
                  <a:gd name="T0" fmla="*/ 14 w 44"/>
                  <a:gd name="T1" fmla="*/ 32 h 42"/>
                  <a:gd name="T2" fmla="*/ 0 w 44"/>
                  <a:gd name="T3" fmla="*/ 42 h 42"/>
                  <a:gd name="T4" fmla="*/ 30 w 44"/>
                  <a:gd name="T5" fmla="*/ 4 h 42"/>
                  <a:gd name="T6" fmla="*/ 44 w 44"/>
                  <a:gd name="T7" fmla="*/ 0 h 42"/>
                  <a:gd name="T8" fmla="*/ 14 w 44"/>
                  <a:gd name="T9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32"/>
                    </a:moveTo>
                    <a:lnTo>
                      <a:pt x="0" y="42"/>
                    </a:lnTo>
                    <a:lnTo>
                      <a:pt x="30" y="4"/>
                    </a:lnTo>
                    <a:lnTo>
                      <a:pt x="44" y="0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B52B00"/>
              </a:solidFill>
              <a:ln w="0">
                <a:solidFill>
                  <a:srgbClr val="B52B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50" name="Freeform 978"/>
              <p:cNvSpPr>
                <a:spLocks/>
              </p:cNvSpPr>
              <p:nvPr/>
            </p:nvSpPr>
            <p:spPr bwMode="auto">
              <a:xfrm>
                <a:off x="2996" y="1680"/>
                <a:ext cx="44" cy="42"/>
              </a:xfrm>
              <a:custGeom>
                <a:avLst/>
                <a:gdLst>
                  <a:gd name="T0" fmla="*/ 14 w 44"/>
                  <a:gd name="T1" fmla="*/ 32 h 42"/>
                  <a:gd name="T2" fmla="*/ 0 w 44"/>
                  <a:gd name="T3" fmla="*/ 42 h 42"/>
                  <a:gd name="T4" fmla="*/ 30 w 44"/>
                  <a:gd name="T5" fmla="*/ 4 h 42"/>
                  <a:gd name="T6" fmla="*/ 44 w 44"/>
                  <a:gd name="T7" fmla="*/ 0 h 42"/>
                  <a:gd name="T8" fmla="*/ 14 w 44"/>
                  <a:gd name="T9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32"/>
                    </a:moveTo>
                    <a:lnTo>
                      <a:pt x="0" y="42"/>
                    </a:lnTo>
                    <a:lnTo>
                      <a:pt x="30" y="4"/>
                    </a:lnTo>
                    <a:lnTo>
                      <a:pt x="44" y="0"/>
                    </a:lnTo>
                    <a:lnTo>
                      <a:pt x="14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51" name="Freeform 979"/>
              <p:cNvSpPr>
                <a:spLocks/>
              </p:cNvSpPr>
              <p:nvPr/>
            </p:nvSpPr>
            <p:spPr bwMode="auto">
              <a:xfrm>
                <a:off x="3026" y="1658"/>
                <a:ext cx="44" cy="44"/>
              </a:xfrm>
              <a:custGeom>
                <a:avLst/>
                <a:gdLst>
                  <a:gd name="T0" fmla="*/ 14 w 44"/>
                  <a:gd name="T1" fmla="*/ 22 h 44"/>
                  <a:gd name="T2" fmla="*/ 0 w 44"/>
                  <a:gd name="T3" fmla="*/ 26 h 44"/>
                  <a:gd name="T4" fmla="*/ 30 w 44"/>
                  <a:gd name="T5" fmla="*/ 44 h 44"/>
                  <a:gd name="T6" fmla="*/ 44 w 44"/>
                  <a:gd name="T7" fmla="*/ 0 h 44"/>
                  <a:gd name="T8" fmla="*/ 14 w 44"/>
                  <a:gd name="T9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22"/>
                    </a:moveTo>
                    <a:lnTo>
                      <a:pt x="0" y="26"/>
                    </a:lnTo>
                    <a:lnTo>
                      <a:pt x="30" y="44"/>
                    </a:lnTo>
                    <a:lnTo>
                      <a:pt x="44" y="0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525CBF"/>
              </a:solidFill>
              <a:ln w="0">
                <a:solidFill>
                  <a:srgbClr val="525C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52" name="Freeform 980"/>
              <p:cNvSpPr>
                <a:spLocks/>
              </p:cNvSpPr>
              <p:nvPr/>
            </p:nvSpPr>
            <p:spPr bwMode="auto">
              <a:xfrm>
                <a:off x="3026" y="1658"/>
                <a:ext cx="44" cy="44"/>
              </a:xfrm>
              <a:custGeom>
                <a:avLst/>
                <a:gdLst>
                  <a:gd name="T0" fmla="*/ 14 w 44"/>
                  <a:gd name="T1" fmla="*/ 22 h 44"/>
                  <a:gd name="T2" fmla="*/ 0 w 44"/>
                  <a:gd name="T3" fmla="*/ 26 h 44"/>
                  <a:gd name="T4" fmla="*/ 30 w 44"/>
                  <a:gd name="T5" fmla="*/ 44 h 44"/>
                  <a:gd name="T6" fmla="*/ 44 w 44"/>
                  <a:gd name="T7" fmla="*/ 0 h 44"/>
                  <a:gd name="T8" fmla="*/ 14 w 44"/>
                  <a:gd name="T9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22"/>
                    </a:moveTo>
                    <a:lnTo>
                      <a:pt x="0" y="26"/>
                    </a:lnTo>
                    <a:lnTo>
                      <a:pt x="30" y="44"/>
                    </a:lnTo>
                    <a:lnTo>
                      <a:pt x="44" y="0"/>
                    </a:lnTo>
                    <a:lnTo>
                      <a:pt x="14" y="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53" name="Freeform 981"/>
              <p:cNvSpPr>
                <a:spLocks/>
              </p:cNvSpPr>
              <p:nvPr/>
            </p:nvSpPr>
            <p:spPr bwMode="auto">
              <a:xfrm>
                <a:off x="3056" y="1658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44 h 44"/>
                  <a:gd name="T4" fmla="*/ 30 w 44"/>
                  <a:gd name="T5" fmla="*/ 28 h 44"/>
                  <a:gd name="T6" fmla="*/ 44 w 44"/>
                  <a:gd name="T7" fmla="*/ 0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44"/>
                    </a:lnTo>
                    <a:lnTo>
                      <a:pt x="30" y="28"/>
                    </a:lnTo>
                    <a:lnTo>
                      <a:pt x="4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594D9"/>
              </a:solidFill>
              <a:ln w="0">
                <a:solidFill>
                  <a:srgbClr val="8594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54" name="Freeform 982"/>
              <p:cNvSpPr>
                <a:spLocks/>
              </p:cNvSpPr>
              <p:nvPr/>
            </p:nvSpPr>
            <p:spPr bwMode="auto">
              <a:xfrm>
                <a:off x="3056" y="1658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44 h 44"/>
                  <a:gd name="T4" fmla="*/ 30 w 44"/>
                  <a:gd name="T5" fmla="*/ 28 h 44"/>
                  <a:gd name="T6" fmla="*/ 44 w 44"/>
                  <a:gd name="T7" fmla="*/ 0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44"/>
                    </a:lnTo>
                    <a:lnTo>
                      <a:pt x="30" y="28"/>
                    </a:lnTo>
                    <a:lnTo>
                      <a:pt x="44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55" name="Freeform 983"/>
              <p:cNvSpPr>
                <a:spLocks/>
              </p:cNvSpPr>
              <p:nvPr/>
            </p:nvSpPr>
            <p:spPr bwMode="auto">
              <a:xfrm>
                <a:off x="3086" y="1654"/>
                <a:ext cx="44" cy="36"/>
              </a:xfrm>
              <a:custGeom>
                <a:avLst/>
                <a:gdLst>
                  <a:gd name="T0" fmla="*/ 14 w 44"/>
                  <a:gd name="T1" fmla="*/ 4 h 36"/>
                  <a:gd name="T2" fmla="*/ 0 w 44"/>
                  <a:gd name="T3" fmla="*/ 32 h 36"/>
                  <a:gd name="T4" fmla="*/ 30 w 44"/>
                  <a:gd name="T5" fmla="*/ 36 h 36"/>
                  <a:gd name="T6" fmla="*/ 44 w 44"/>
                  <a:gd name="T7" fmla="*/ 0 h 36"/>
                  <a:gd name="T8" fmla="*/ 14 w 44"/>
                  <a:gd name="T9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4"/>
                    </a:moveTo>
                    <a:lnTo>
                      <a:pt x="0" y="32"/>
                    </a:lnTo>
                    <a:lnTo>
                      <a:pt x="30" y="36"/>
                    </a:lnTo>
                    <a:lnTo>
                      <a:pt x="44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8585CC"/>
              </a:solidFill>
              <a:ln w="0">
                <a:solidFill>
                  <a:srgbClr val="8585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56" name="Freeform 984"/>
              <p:cNvSpPr>
                <a:spLocks/>
              </p:cNvSpPr>
              <p:nvPr/>
            </p:nvSpPr>
            <p:spPr bwMode="auto">
              <a:xfrm>
                <a:off x="3086" y="1654"/>
                <a:ext cx="44" cy="36"/>
              </a:xfrm>
              <a:custGeom>
                <a:avLst/>
                <a:gdLst>
                  <a:gd name="T0" fmla="*/ 14 w 44"/>
                  <a:gd name="T1" fmla="*/ 4 h 36"/>
                  <a:gd name="T2" fmla="*/ 0 w 44"/>
                  <a:gd name="T3" fmla="*/ 32 h 36"/>
                  <a:gd name="T4" fmla="*/ 30 w 44"/>
                  <a:gd name="T5" fmla="*/ 36 h 36"/>
                  <a:gd name="T6" fmla="*/ 44 w 44"/>
                  <a:gd name="T7" fmla="*/ 0 h 36"/>
                  <a:gd name="T8" fmla="*/ 14 w 44"/>
                  <a:gd name="T9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4"/>
                    </a:moveTo>
                    <a:lnTo>
                      <a:pt x="0" y="32"/>
                    </a:lnTo>
                    <a:lnTo>
                      <a:pt x="30" y="36"/>
                    </a:lnTo>
                    <a:lnTo>
                      <a:pt x="44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57" name="Freeform 985"/>
              <p:cNvSpPr>
                <a:spLocks/>
              </p:cNvSpPr>
              <p:nvPr/>
            </p:nvSpPr>
            <p:spPr bwMode="auto">
              <a:xfrm>
                <a:off x="3116" y="1654"/>
                <a:ext cx="44" cy="68"/>
              </a:xfrm>
              <a:custGeom>
                <a:avLst/>
                <a:gdLst>
                  <a:gd name="T0" fmla="*/ 14 w 44"/>
                  <a:gd name="T1" fmla="*/ 0 h 68"/>
                  <a:gd name="T2" fmla="*/ 0 w 44"/>
                  <a:gd name="T3" fmla="*/ 36 h 68"/>
                  <a:gd name="T4" fmla="*/ 30 w 44"/>
                  <a:gd name="T5" fmla="*/ 68 h 68"/>
                  <a:gd name="T6" fmla="*/ 44 w 44"/>
                  <a:gd name="T7" fmla="*/ 32 h 68"/>
                  <a:gd name="T8" fmla="*/ 14 w 44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8">
                    <a:moveTo>
                      <a:pt x="14" y="0"/>
                    </a:moveTo>
                    <a:lnTo>
                      <a:pt x="0" y="36"/>
                    </a:lnTo>
                    <a:lnTo>
                      <a:pt x="30" y="68"/>
                    </a:lnTo>
                    <a:lnTo>
                      <a:pt x="44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7ABBA"/>
              </a:solidFill>
              <a:ln w="0">
                <a:solidFill>
                  <a:srgbClr val="C7ABB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58" name="Freeform 986"/>
              <p:cNvSpPr>
                <a:spLocks/>
              </p:cNvSpPr>
              <p:nvPr/>
            </p:nvSpPr>
            <p:spPr bwMode="auto">
              <a:xfrm>
                <a:off x="3116" y="1654"/>
                <a:ext cx="44" cy="68"/>
              </a:xfrm>
              <a:custGeom>
                <a:avLst/>
                <a:gdLst>
                  <a:gd name="T0" fmla="*/ 14 w 44"/>
                  <a:gd name="T1" fmla="*/ 0 h 68"/>
                  <a:gd name="T2" fmla="*/ 0 w 44"/>
                  <a:gd name="T3" fmla="*/ 36 h 68"/>
                  <a:gd name="T4" fmla="*/ 30 w 44"/>
                  <a:gd name="T5" fmla="*/ 68 h 68"/>
                  <a:gd name="T6" fmla="*/ 44 w 44"/>
                  <a:gd name="T7" fmla="*/ 32 h 68"/>
                  <a:gd name="T8" fmla="*/ 14 w 44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8">
                    <a:moveTo>
                      <a:pt x="14" y="0"/>
                    </a:moveTo>
                    <a:lnTo>
                      <a:pt x="0" y="36"/>
                    </a:lnTo>
                    <a:lnTo>
                      <a:pt x="30" y="68"/>
                    </a:lnTo>
                    <a:lnTo>
                      <a:pt x="44" y="3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59" name="Freeform 987"/>
              <p:cNvSpPr>
                <a:spLocks/>
              </p:cNvSpPr>
              <p:nvPr/>
            </p:nvSpPr>
            <p:spPr bwMode="auto">
              <a:xfrm>
                <a:off x="3146" y="1686"/>
                <a:ext cx="42" cy="76"/>
              </a:xfrm>
              <a:custGeom>
                <a:avLst/>
                <a:gdLst>
                  <a:gd name="T0" fmla="*/ 14 w 42"/>
                  <a:gd name="T1" fmla="*/ 0 h 76"/>
                  <a:gd name="T2" fmla="*/ 0 w 42"/>
                  <a:gd name="T3" fmla="*/ 36 h 76"/>
                  <a:gd name="T4" fmla="*/ 28 w 42"/>
                  <a:gd name="T5" fmla="*/ 76 h 76"/>
                  <a:gd name="T6" fmla="*/ 42 w 42"/>
                  <a:gd name="T7" fmla="*/ 48 h 76"/>
                  <a:gd name="T8" fmla="*/ 14 w 4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76">
                    <a:moveTo>
                      <a:pt x="14" y="0"/>
                    </a:moveTo>
                    <a:lnTo>
                      <a:pt x="0" y="36"/>
                    </a:lnTo>
                    <a:lnTo>
                      <a:pt x="28" y="76"/>
                    </a:lnTo>
                    <a:lnTo>
                      <a:pt x="42" y="4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BBAB8"/>
              </a:solidFill>
              <a:ln w="0">
                <a:solidFill>
                  <a:srgbClr val="DBBA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60" name="Freeform 988"/>
              <p:cNvSpPr>
                <a:spLocks/>
              </p:cNvSpPr>
              <p:nvPr/>
            </p:nvSpPr>
            <p:spPr bwMode="auto">
              <a:xfrm>
                <a:off x="3146" y="1686"/>
                <a:ext cx="42" cy="76"/>
              </a:xfrm>
              <a:custGeom>
                <a:avLst/>
                <a:gdLst>
                  <a:gd name="T0" fmla="*/ 14 w 42"/>
                  <a:gd name="T1" fmla="*/ 0 h 76"/>
                  <a:gd name="T2" fmla="*/ 0 w 42"/>
                  <a:gd name="T3" fmla="*/ 36 h 76"/>
                  <a:gd name="T4" fmla="*/ 28 w 42"/>
                  <a:gd name="T5" fmla="*/ 76 h 76"/>
                  <a:gd name="T6" fmla="*/ 42 w 42"/>
                  <a:gd name="T7" fmla="*/ 48 h 76"/>
                  <a:gd name="T8" fmla="*/ 14 w 4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76">
                    <a:moveTo>
                      <a:pt x="14" y="0"/>
                    </a:moveTo>
                    <a:lnTo>
                      <a:pt x="0" y="36"/>
                    </a:lnTo>
                    <a:lnTo>
                      <a:pt x="28" y="76"/>
                    </a:lnTo>
                    <a:lnTo>
                      <a:pt x="42" y="4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61" name="Freeform 989"/>
              <p:cNvSpPr>
                <a:spLocks/>
              </p:cNvSpPr>
              <p:nvPr/>
            </p:nvSpPr>
            <p:spPr bwMode="auto">
              <a:xfrm>
                <a:off x="3174" y="1734"/>
                <a:ext cx="44" cy="72"/>
              </a:xfrm>
              <a:custGeom>
                <a:avLst/>
                <a:gdLst>
                  <a:gd name="T0" fmla="*/ 14 w 44"/>
                  <a:gd name="T1" fmla="*/ 0 h 72"/>
                  <a:gd name="T2" fmla="*/ 0 w 44"/>
                  <a:gd name="T3" fmla="*/ 28 h 72"/>
                  <a:gd name="T4" fmla="*/ 30 w 44"/>
                  <a:gd name="T5" fmla="*/ 72 h 72"/>
                  <a:gd name="T6" fmla="*/ 44 w 44"/>
                  <a:gd name="T7" fmla="*/ 52 h 72"/>
                  <a:gd name="T8" fmla="*/ 14 w 44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2">
                    <a:moveTo>
                      <a:pt x="14" y="0"/>
                    </a:moveTo>
                    <a:lnTo>
                      <a:pt x="0" y="28"/>
                    </a:lnTo>
                    <a:lnTo>
                      <a:pt x="30" y="72"/>
                    </a:lnTo>
                    <a:lnTo>
                      <a:pt x="44" y="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8C9B8"/>
              </a:solidFill>
              <a:ln w="0">
                <a:solidFill>
                  <a:srgbClr val="E8C9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62" name="Freeform 990"/>
              <p:cNvSpPr>
                <a:spLocks/>
              </p:cNvSpPr>
              <p:nvPr/>
            </p:nvSpPr>
            <p:spPr bwMode="auto">
              <a:xfrm>
                <a:off x="3174" y="1734"/>
                <a:ext cx="44" cy="72"/>
              </a:xfrm>
              <a:custGeom>
                <a:avLst/>
                <a:gdLst>
                  <a:gd name="T0" fmla="*/ 14 w 44"/>
                  <a:gd name="T1" fmla="*/ 0 h 72"/>
                  <a:gd name="T2" fmla="*/ 0 w 44"/>
                  <a:gd name="T3" fmla="*/ 28 h 72"/>
                  <a:gd name="T4" fmla="*/ 30 w 44"/>
                  <a:gd name="T5" fmla="*/ 72 h 72"/>
                  <a:gd name="T6" fmla="*/ 44 w 44"/>
                  <a:gd name="T7" fmla="*/ 52 h 72"/>
                  <a:gd name="T8" fmla="*/ 14 w 44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2">
                    <a:moveTo>
                      <a:pt x="14" y="0"/>
                    </a:moveTo>
                    <a:lnTo>
                      <a:pt x="0" y="28"/>
                    </a:lnTo>
                    <a:lnTo>
                      <a:pt x="30" y="72"/>
                    </a:lnTo>
                    <a:lnTo>
                      <a:pt x="44" y="5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63" name="Freeform 991"/>
              <p:cNvSpPr>
                <a:spLocks/>
              </p:cNvSpPr>
              <p:nvPr/>
            </p:nvSpPr>
            <p:spPr bwMode="auto">
              <a:xfrm>
                <a:off x="3204" y="1786"/>
                <a:ext cx="40" cy="72"/>
              </a:xfrm>
              <a:custGeom>
                <a:avLst/>
                <a:gdLst>
                  <a:gd name="T0" fmla="*/ 14 w 40"/>
                  <a:gd name="T1" fmla="*/ 0 h 72"/>
                  <a:gd name="T2" fmla="*/ 0 w 40"/>
                  <a:gd name="T3" fmla="*/ 20 h 72"/>
                  <a:gd name="T4" fmla="*/ 28 w 40"/>
                  <a:gd name="T5" fmla="*/ 72 h 72"/>
                  <a:gd name="T6" fmla="*/ 40 w 40"/>
                  <a:gd name="T7" fmla="*/ 64 h 72"/>
                  <a:gd name="T8" fmla="*/ 14 w 4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2">
                    <a:moveTo>
                      <a:pt x="14" y="0"/>
                    </a:moveTo>
                    <a:lnTo>
                      <a:pt x="0" y="20"/>
                    </a:lnTo>
                    <a:lnTo>
                      <a:pt x="28" y="72"/>
                    </a:lnTo>
                    <a:lnTo>
                      <a:pt x="40" y="6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7DBAD"/>
              </a:solidFill>
              <a:ln w="0">
                <a:solidFill>
                  <a:srgbClr val="F7DB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64" name="Freeform 992"/>
              <p:cNvSpPr>
                <a:spLocks/>
              </p:cNvSpPr>
              <p:nvPr/>
            </p:nvSpPr>
            <p:spPr bwMode="auto">
              <a:xfrm>
                <a:off x="3204" y="1786"/>
                <a:ext cx="40" cy="72"/>
              </a:xfrm>
              <a:custGeom>
                <a:avLst/>
                <a:gdLst>
                  <a:gd name="T0" fmla="*/ 14 w 40"/>
                  <a:gd name="T1" fmla="*/ 0 h 72"/>
                  <a:gd name="T2" fmla="*/ 0 w 40"/>
                  <a:gd name="T3" fmla="*/ 20 h 72"/>
                  <a:gd name="T4" fmla="*/ 28 w 40"/>
                  <a:gd name="T5" fmla="*/ 72 h 72"/>
                  <a:gd name="T6" fmla="*/ 40 w 40"/>
                  <a:gd name="T7" fmla="*/ 64 h 72"/>
                  <a:gd name="T8" fmla="*/ 14 w 4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2">
                    <a:moveTo>
                      <a:pt x="14" y="0"/>
                    </a:moveTo>
                    <a:lnTo>
                      <a:pt x="0" y="20"/>
                    </a:lnTo>
                    <a:lnTo>
                      <a:pt x="28" y="72"/>
                    </a:lnTo>
                    <a:lnTo>
                      <a:pt x="40" y="6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65" name="Freeform 993"/>
              <p:cNvSpPr>
                <a:spLocks/>
              </p:cNvSpPr>
              <p:nvPr/>
            </p:nvSpPr>
            <p:spPr bwMode="auto">
              <a:xfrm>
                <a:off x="3232" y="1850"/>
                <a:ext cx="40" cy="66"/>
              </a:xfrm>
              <a:custGeom>
                <a:avLst/>
                <a:gdLst>
                  <a:gd name="T0" fmla="*/ 12 w 40"/>
                  <a:gd name="T1" fmla="*/ 0 h 66"/>
                  <a:gd name="T2" fmla="*/ 0 w 40"/>
                  <a:gd name="T3" fmla="*/ 8 h 66"/>
                  <a:gd name="T4" fmla="*/ 28 w 40"/>
                  <a:gd name="T5" fmla="*/ 66 h 66"/>
                  <a:gd name="T6" fmla="*/ 40 w 40"/>
                  <a:gd name="T7" fmla="*/ 64 h 66"/>
                  <a:gd name="T8" fmla="*/ 12 w 40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6">
                    <a:moveTo>
                      <a:pt x="12" y="0"/>
                    </a:moveTo>
                    <a:lnTo>
                      <a:pt x="0" y="8"/>
                    </a:lnTo>
                    <a:lnTo>
                      <a:pt x="28" y="66"/>
                    </a:lnTo>
                    <a:lnTo>
                      <a:pt x="40" y="6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AE3A3"/>
              </a:solidFill>
              <a:ln w="0">
                <a:solidFill>
                  <a:srgbClr val="FAE3A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66" name="Freeform 994"/>
              <p:cNvSpPr>
                <a:spLocks/>
              </p:cNvSpPr>
              <p:nvPr/>
            </p:nvSpPr>
            <p:spPr bwMode="auto">
              <a:xfrm>
                <a:off x="3232" y="1850"/>
                <a:ext cx="40" cy="66"/>
              </a:xfrm>
              <a:custGeom>
                <a:avLst/>
                <a:gdLst>
                  <a:gd name="T0" fmla="*/ 12 w 40"/>
                  <a:gd name="T1" fmla="*/ 0 h 66"/>
                  <a:gd name="T2" fmla="*/ 0 w 40"/>
                  <a:gd name="T3" fmla="*/ 8 h 66"/>
                  <a:gd name="T4" fmla="*/ 28 w 40"/>
                  <a:gd name="T5" fmla="*/ 66 h 66"/>
                  <a:gd name="T6" fmla="*/ 40 w 40"/>
                  <a:gd name="T7" fmla="*/ 64 h 66"/>
                  <a:gd name="T8" fmla="*/ 12 w 40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6">
                    <a:moveTo>
                      <a:pt x="12" y="0"/>
                    </a:moveTo>
                    <a:lnTo>
                      <a:pt x="0" y="8"/>
                    </a:lnTo>
                    <a:lnTo>
                      <a:pt x="28" y="66"/>
                    </a:lnTo>
                    <a:lnTo>
                      <a:pt x="40" y="6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67" name="Freeform 995"/>
              <p:cNvSpPr>
                <a:spLocks/>
              </p:cNvSpPr>
              <p:nvPr/>
            </p:nvSpPr>
            <p:spPr bwMode="auto">
              <a:xfrm>
                <a:off x="3260" y="1914"/>
                <a:ext cx="40" cy="46"/>
              </a:xfrm>
              <a:custGeom>
                <a:avLst/>
                <a:gdLst>
                  <a:gd name="T0" fmla="*/ 12 w 40"/>
                  <a:gd name="T1" fmla="*/ 0 h 46"/>
                  <a:gd name="T2" fmla="*/ 0 w 40"/>
                  <a:gd name="T3" fmla="*/ 2 h 46"/>
                  <a:gd name="T4" fmla="*/ 28 w 40"/>
                  <a:gd name="T5" fmla="*/ 46 h 46"/>
                  <a:gd name="T6" fmla="*/ 40 w 40"/>
                  <a:gd name="T7" fmla="*/ 44 h 46"/>
                  <a:gd name="T8" fmla="*/ 12 w 40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6">
                    <a:moveTo>
                      <a:pt x="12" y="0"/>
                    </a:moveTo>
                    <a:lnTo>
                      <a:pt x="0" y="2"/>
                    </a:lnTo>
                    <a:lnTo>
                      <a:pt x="28" y="46"/>
                    </a:lnTo>
                    <a:lnTo>
                      <a:pt x="40" y="4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F5BD"/>
              </a:solidFill>
              <a:ln w="0">
                <a:solidFill>
                  <a:srgbClr val="F0F5B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68" name="Freeform 996"/>
              <p:cNvSpPr>
                <a:spLocks/>
              </p:cNvSpPr>
              <p:nvPr/>
            </p:nvSpPr>
            <p:spPr bwMode="auto">
              <a:xfrm>
                <a:off x="3260" y="1914"/>
                <a:ext cx="40" cy="46"/>
              </a:xfrm>
              <a:custGeom>
                <a:avLst/>
                <a:gdLst>
                  <a:gd name="T0" fmla="*/ 12 w 40"/>
                  <a:gd name="T1" fmla="*/ 0 h 46"/>
                  <a:gd name="T2" fmla="*/ 0 w 40"/>
                  <a:gd name="T3" fmla="*/ 2 h 46"/>
                  <a:gd name="T4" fmla="*/ 28 w 40"/>
                  <a:gd name="T5" fmla="*/ 46 h 46"/>
                  <a:gd name="T6" fmla="*/ 40 w 40"/>
                  <a:gd name="T7" fmla="*/ 44 h 46"/>
                  <a:gd name="T8" fmla="*/ 12 w 40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6">
                    <a:moveTo>
                      <a:pt x="12" y="0"/>
                    </a:moveTo>
                    <a:lnTo>
                      <a:pt x="0" y="2"/>
                    </a:lnTo>
                    <a:lnTo>
                      <a:pt x="28" y="46"/>
                    </a:lnTo>
                    <a:lnTo>
                      <a:pt x="40" y="4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69" name="Freeform 997"/>
              <p:cNvSpPr>
                <a:spLocks/>
              </p:cNvSpPr>
              <p:nvPr/>
            </p:nvSpPr>
            <p:spPr bwMode="auto">
              <a:xfrm>
                <a:off x="3288" y="1958"/>
                <a:ext cx="40" cy="58"/>
              </a:xfrm>
              <a:custGeom>
                <a:avLst/>
                <a:gdLst>
                  <a:gd name="T0" fmla="*/ 12 w 40"/>
                  <a:gd name="T1" fmla="*/ 0 h 58"/>
                  <a:gd name="T2" fmla="*/ 0 w 40"/>
                  <a:gd name="T3" fmla="*/ 2 h 58"/>
                  <a:gd name="T4" fmla="*/ 28 w 40"/>
                  <a:gd name="T5" fmla="*/ 36 h 58"/>
                  <a:gd name="T6" fmla="*/ 40 w 40"/>
                  <a:gd name="T7" fmla="*/ 58 h 58"/>
                  <a:gd name="T8" fmla="*/ 12 w 40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8">
                    <a:moveTo>
                      <a:pt x="12" y="0"/>
                    </a:moveTo>
                    <a:lnTo>
                      <a:pt x="0" y="2"/>
                    </a:lnTo>
                    <a:lnTo>
                      <a:pt x="28" y="36"/>
                    </a:lnTo>
                    <a:lnTo>
                      <a:pt x="40" y="5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70" name="Freeform 998"/>
              <p:cNvSpPr>
                <a:spLocks/>
              </p:cNvSpPr>
              <p:nvPr/>
            </p:nvSpPr>
            <p:spPr bwMode="auto">
              <a:xfrm>
                <a:off x="3288" y="1958"/>
                <a:ext cx="40" cy="58"/>
              </a:xfrm>
              <a:custGeom>
                <a:avLst/>
                <a:gdLst>
                  <a:gd name="T0" fmla="*/ 12 w 40"/>
                  <a:gd name="T1" fmla="*/ 0 h 58"/>
                  <a:gd name="T2" fmla="*/ 0 w 40"/>
                  <a:gd name="T3" fmla="*/ 2 h 58"/>
                  <a:gd name="T4" fmla="*/ 28 w 40"/>
                  <a:gd name="T5" fmla="*/ 36 h 58"/>
                  <a:gd name="T6" fmla="*/ 40 w 40"/>
                  <a:gd name="T7" fmla="*/ 58 h 58"/>
                  <a:gd name="T8" fmla="*/ 12 w 40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8">
                    <a:moveTo>
                      <a:pt x="12" y="0"/>
                    </a:moveTo>
                    <a:lnTo>
                      <a:pt x="0" y="2"/>
                    </a:lnTo>
                    <a:lnTo>
                      <a:pt x="28" y="36"/>
                    </a:lnTo>
                    <a:lnTo>
                      <a:pt x="40" y="5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71" name="Freeform 999"/>
              <p:cNvSpPr>
                <a:spLocks/>
              </p:cNvSpPr>
              <p:nvPr/>
            </p:nvSpPr>
            <p:spPr bwMode="auto">
              <a:xfrm>
                <a:off x="3316" y="1994"/>
                <a:ext cx="40" cy="66"/>
              </a:xfrm>
              <a:custGeom>
                <a:avLst/>
                <a:gdLst>
                  <a:gd name="T0" fmla="*/ 12 w 40"/>
                  <a:gd name="T1" fmla="*/ 22 h 66"/>
                  <a:gd name="T2" fmla="*/ 0 w 40"/>
                  <a:gd name="T3" fmla="*/ 0 h 66"/>
                  <a:gd name="T4" fmla="*/ 28 w 40"/>
                  <a:gd name="T5" fmla="*/ 66 h 66"/>
                  <a:gd name="T6" fmla="*/ 40 w 40"/>
                  <a:gd name="T7" fmla="*/ 44 h 66"/>
                  <a:gd name="T8" fmla="*/ 12 w 40"/>
                  <a:gd name="T9" fmla="*/ 2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6">
                    <a:moveTo>
                      <a:pt x="12" y="22"/>
                    </a:moveTo>
                    <a:lnTo>
                      <a:pt x="0" y="0"/>
                    </a:lnTo>
                    <a:lnTo>
                      <a:pt x="28" y="66"/>
                    </a:lnTo>
                    <a:lnTo>
                      <a:pt x="40" y="44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C4BFD4"/>
              </a:solidFill>
              <a:ln w="0">
                <a:solidFill>
                  <a:srgbClr val="C4BF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72" name="Freeform 1000"/>
              <p:cNvSpPr>
                <a:spLocks/>
              </p:cNvSpPr>
              <p:nvPr/>
            </p:nvSpPr>
            <p:spPr bwMode="auto">
              <a:xfrm>
                <a:off x="3316" y="1994"/>
                <a:ext cx="40" cy="66"/>
              </a:xfrm>
              <a:custGeom>
                <a:avLst/>
                <a:gdLst>
                  <a:gd name="T0" fmla="*/ 12 w 40"/>
                  <a:gd name="T1" fmla="*/ 22 h 66"/>
                  <a:gd name="T2" fmla="*/ 0 w 40"/>
                  <a:gd name="T3" fmla="*/ 0 h 66"/>
                  <a:gd name="T4" fmla="*/ 28 w 40"/>
                  <a:gd name="T5" fmla="*/ 66 h 66"/>
                  <a:gd name="T6" fmla="*/ 40 w 40"/>
                  <a:gd name="T7" fmla="*/ 44 h 66"/>
                  <a:gd name="T8" fmla="*/ 12 w 40"/>
                  <a:gd name="T9" fmla="*/ 2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6">
                    <a:moveTo>
                      <a:pt x="12" y="22"/>
                    </a:moveTo>
                    <a:lnTo>
                      <a:pt x="0" y="0"/>
                    </a:lnTo>
                    <a:lnTo>
                      <a:pt x="28" y="66"/>
                    </a:lnTo>
                    <a:lnTo>
                      <a:pt x="40" y="44"/>
                    </a:lnTo>
                    <a:lnTo>
                      <a:pt x="12" y="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73" name="Freeform 1001"/>
              <p:cNvSpPr>
                <a:spLocks/>
              </p:cNvSpPr>
              <p:nvPr/>
            </p:nvSpPr>
            <p:spPr bwMode="auto">
              <a:xfrm>
                <a:off x="3344" y="2034"/>
                <a:ext cx="44" cy="26"/>
              </a:xfrm>
              <a:custGeom>
                <a:avLst/>
                <a:gdLst>
                  <a:gd name="T0" fmla="*/ 12 w 44"/>
                  <a:gd name="T1" fmla="*/ 4 h 26"/>
                  <a:gd name="T2" fmla="*/ 0 w 44"/>
                  <a:gd name="T3" fmla="*/ 26 h 26"/>
                  <a:gd name="T4" fmla="*/ 30 w 44"/>
                  <a:gd name="T5" fmla="*/ 18 h 26"/>
                  <a:gd name="T6" fmla="*/ 44 w 44"/>
                  <a:gd name="T7" fmla="*/ 0 h 26"/>
                  <a:gd name="T8" fmla="*/ 12 w 44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4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4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6EA1F0"/>
              </a:solidFill>
              <a:ln w="0">
                <a:solidFill>
                  <a:srgbClr val="6EA1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74" name="Freeform 1002"/>
              <p:cNvSpPr>
                <a:spLocks/>
              </p:cNvSpPr>
              <p:nvPr/>
            </p:nvSpPr>
            <p:spPr bwMode="auto">
              <a:xfrm>
                <a:off x="3344" y="2034"/>
                <a:ext cx="44" cy="26"/>
              </a:xfrm>
              <a:custGeom>
                <a:avLst/>
                <a:gdLst>
                  <a:gd name="T0" fmla="*/ 12 w 44"/>
                  <a:gd name="T1" fmla="*/ 4 h 26"/>
                  <a:gd name="T2" fmla="*/ 0 w 44"/>
                  <a:gd name="T3" fmla="*/ 26 h 26"/>
                  <a:gd name="T4" fmla="*/ 30 w 44"/>
                  <a:gd name="T5" fmla="*/ 18 h 26"/>
                  <a:gd name="T6" fmla="*/ 44 w 44"/>
                  <a:gd name="T7" fmla="*/ 0 h 26"/>
                  <a:gd name="T8" fmla="*/ 12 w 44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4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4" y="0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75" name="Freeform 1003"/>
              <p:cNvSpPr>
                <a:spLocks/>
              </p:cNvSpPr>
              <p:nvPr/>
            </p:nvSpPr>
            <p:spPr bwMode="auto">
              <a:xfrm>
                <a:off x="3374" y="2034"/>
                <a:ext cx="44" cy="20"/>
              </a:xfrm>
              <a:custGeom>
                <a:avLst/>
                <a:gdLst>
                  <a:gd name="T0" fmla="*/ 14 w 44"/>
                  <a:gd name="T1" fmla="*/ 0 h 20"/>
                  <a:gd name="T2" fmla="*/ 0 w 44"/>
                  <a:gd name="T3" fmla="*/ 18 h 20"/>
                  <a:gd name="T4" fmla="*/ 32 w 44"/>
                  <a:gd name="T5" fmla="*/ 20 h 20"/>
                  <a:gd name="T6" fmla="*/ 44 w 44"/>
                  <a:gd name="T7" fmla="*/ 2 h 20"/>
                  <a:gd name="T8" fmla="*/ 14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4" y="0"/>
                    </a:moveTo>
                    <a:lnTo>
                      <a:pt x="0" y="18"/>
                    </a:lnTo>
                    <a:lnTo>
                      <a:pt x="32" y="20"/>
                    </a:lnTo>
                    <a:lnTo>
                      <a:pt x="4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B5F2"/>
              </a:solidFill>
              <a:ln w="0">
                <a:solidFill>
                  <a:srgbClr val="8AB5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76" name="Freeform 1004"/>
              <p:cNvSpPr>
                <a:spLocks/>
              </p:cNvSpPr>
              <p:nvPr/>
            </p:nvSpPr>
            <p:spPr bwMode="auto">
              <a:xfrm>
                <a:off x="3374" y="2034"/>
                <a:ext cx="44" cy="20"/>
              </a:xfrm>
              <a:custGeom>
                <a:avLst/>
                <a:gdLst>
                  <a:gd name="T0" fmla="*/ 14 w 44"/>
                  <a:gd name="T1" fmla="*/ 0 h 20"/>
                  <a:gd name="T2" fmla="*/ 0 w 44"/>
                  <a:gd name="T3" fmla="*/ 18 h 20"/>
                  <a:gd name="T4" fmla="*/ 32 w 44"/>
                  <a:gd name="T5" fmla="*/ 20 h 20"/>
                  <a:gd name="T6" fmla="*/ 44 w 44"/>
                  <a:gd name="T7" fmla="*/ 2 h 20"/>
                  <a:gd name="T8" fmla="*/ 14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4" y="0"/>
                    </a:moveTo>
                    <a:lnTo>
                      <a:pt x="0" y="18"/>
                    </a:lnTo>
                    <a:lnTo>
                      <a:pt x="32" y="20"/>
                    </a:lnTo>
                    <a:lnTo>
                      <a:pt x="44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77" name="Freeform 1005"/>
              <p:cNvSpPr>
                <a:spLocks/>
              </p:cNvSpPr>
              <p:nvPr/>
            </p:nvSpPr>
            <p:spPr bwMode="auto">
              <a:xfrm>
                <a:off x="3406" y="2036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8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78" name="Freeform 1006"/>
              <p:cNvSpPr>
                <a:spLocks/>
              </p:cNvSpPr>
              <p:nvPr/>
            </p:nvSpPr>
            <p:spPr bwMode="auto">
              <a:xfrm>
                <a:off x="3406" y="2036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8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79" name="Freeform 1007"/>
              <p:cNvSpPr>
                <a:spLocks/>
              </p:cNvSpPr>
              <p:nvPr/>
            </p:nvSpPr>
            <p:spPr bwMode="auto">
              <a:xfrm>
                <a:off x="3436" y="2042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80" name="Freeform 1008"/>
              <p:cNvSpPr>
                <a:spLocks/>
              </p:cNvSpPr>
              <p:nvPr/>
            </p:nvSpPr>
            <p:spPr bwMode="auto">
              <a:xfrm>
                <a:off x="3436" y="2042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6 h 22"/>
                  <a:gd name="T4" fmla="*/ 30 w 42"/>
                  <a:gd name="T5" fmla="*/ 22 h 22"/>
                  <a:gd name="T6" fmla="*/ 42 w 42"/>
                  <a:gd name="T7" fmla="*/ 6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1681" name="Group 1009"/>
            <p:cNvGrpSpPr>
              <a:grpSpLocks/>
            </p:cNvGrpSpPr>
            <p:nvPr/>
          </p:nvGrpSpPr>
          <p:grpSpPr bwMode="auto">
            <a:xfrm>
              <a:off x="2332" y="1684"/>
              <a:ext cx="1782" cy="568"/>
              <a:chOff x="2332" y="1684"/>
              <a:chExt cx="1782" cy="568"/>
            </a:xfrm>
          </p:grpSpPr>
          <p:sp>
            <p:nvSpPr>
              <p:cNvPr id="541682" name="Freeform 1010"/>
              <p:cNvSpPr>
                <a:spLocks/>
              </p:cNvSpPr>
              <p:nvPr/>
            </p:nvSpPr>
            <p:spPr bwMode="auto">
              <a:xfrm>
                <a:off x="3466" y="2048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6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83" name="Freeform 1011"/>
              <p:cNvSpPr>
                <a:spLocks/>
              </p:cNvSpPr>
              <p:nvPr/>
            </p:nvSpPr>
            <p:spPr bwMode="auto">
              <a:xfrm>
                <a:off x="3466" y="2048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6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84" name="Freeform 1012"/>
              <p:cNvSpPr>
                <a:spLocks/>
              </p:cNvSpPr>
              <p:nvPr/>
            </p:nvSpPr>
            <p:spPr bwMode="auto">
              <a:xfrm>
                <a:off x="3498" y="2054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85" name="Freeform 1013"/>
              <p:cNvSpPr>
                <a:spLocks/>
              </p:cNvSpPr>
              <p:nvPr/>
            </p:nvSpPr>
            <p:spPr bwMode="auto">
              <a:xfrm>
                <a:off x="3498" y="2054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86" name="Freeform 1014"/>
              <p:cNvSpPr>
                <a:spLocks/>
              </p:cNvSpPr>
              <p:nvPr/>
            </p:nvSpPr>
            <p:spPr bwMode="auto">
              <a:xfrm>
                <a:off x="3528" y="206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8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87" name="Freeform 1015"/>
              <p:cNvSpPr>
                <a:spLocks/>
              </p:cNvSpPr>
              <p:nvPr/>
            </p:nvSpPr>
            <p:spPr bwMode="auto">
              <a:xfrm>
                <a:off x="3528" y="206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8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88" name="Freeform 1016"/>
              <p:cNvSpPr>
                <a:spLocks/>
              </p:cNvSpPr>
              <p:nvPr/>
            </p:nvSpPr>
            <p:spPr bwMode="auto">
              <a:xfrm>
                <a:off x="3558" y="2070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89" name="Freeform 1017"/>
              <p:cNvSpPr>
                <a:spLocks/>
              </p:cNvSpPr>
              <p:nvPr/>
            </p:nvSpPr>
            <p:spPr bwMode="auto">
              <a:xfrm>
                <a:off x="3558" y="2070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90" name="Freeform 1018"/>
              <p:cNvSpPr>
                <a:spLocks/>
              </p:cNvSpPr>
              <p:nvPr/>
            </p:nvSpPr>
            <p:spPr bwMode="auto">
              <a:xfrm>
                <a:off x="3590" y="207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0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0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91" name="Freeform 1019"/>
              <p:cNvSpPr>
                <a:spLocks/>
              </p:cNvSpPr>
              <p:nvPr/>
            </p:nvSpPr>
            <p:spPr bwMode="auto">
              <a:xfrm>
                <a:off x="3590" y="207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0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0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92" name="Freeform 1020"/>
              <p:cNvSpPr>
                <a:spLocks/>
              </p:cNvSpPr>
              <p:nvPr/>
            </p:nvSpPr>
            <p:spPr bwMode="auto">
              <a:xfrm>
                <a:off x="3620" y="2086"/>
                <a:ext cx="44" cy="26"/>
              </a:xfrm>
              <a:custGeom>
                <a:avLst/>
                <a:gdLst>
                  <a:gd name="T0" fmla="*/ 14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4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93" name="Freeform 1021"/>
              <p:cNvSpPr>
                <a:spLocks/>
              </p:cNvSpPr>
              <p:nvPr/>
            </p:nvSpPr>
            <p:spPr bwMode="auto">
              <a:xfrm>
                <a:off x="3620" y="2086"/>
                <a:ext cx="44" cy="26"/>
              </a:xfrm>
              <a:custGeom>
                <a:avLst/>
                <a:gdLst>
                  <a:gd name="T0" fmla="*/ 14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4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94" name="Freeform 1022"/>
              <p:cNvSpPr>
                <a:spLocks/>
              </p:cNvSpPr>
              <p:nvPr/>
            </p:nvSpPr>
            <p:spPr bwMode="auto">
              <a:xfrm>
                <a:off x="3652" y="209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95" name="Freeform 1023"/>
              <p:cNvSpPr>
                <a:spLocks/>
              </p:cNvSpPr>
              <p:nvPr/>
            </p:nvSpPr>
            <p:spPr bwMode="auto">
              <a:xfrm>
                <a:off x="3652" y="209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96" name="Freeform 0"/>
              <p:cNvSpPr>
                <a:spLocks/>
              </p:cNvSpPr>
              <p:nvPr/>
            </p:nvSpPr>
            <p:spPr bwMode="auto">
              <a:xfrm>
                <a:off x="3684" y="2102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97" name="Freeform 1"/>
              <p:cNvSpPr>
                <a:spLocks/>
              </p:cNvSpPr>
              <p:nvPr/>
            </p:nvSpPr>
            <p:spPr bwMode="auto">
              <a:xfrm>
                <a:off x="3684" y="2102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98" name="Freeform 2"/>
              <p:cNvSpPr>
                <a:spLocks/>
              </p:cNvSpPr>
              <p:nvPr/>
            </p:nvSpPr>
            <p:spPr bwMode="auto">
              <a:xfrm>
                <a:off x="3716" y="211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699" name="Freeform 3"/>
              <p:cNvSpPr>
                <a:spLocks/>
              </p:cNvSpPr>
              <p:nvPr/>
            </p:nvSpPr>
            <p:spPr bwMode="auto">
              <a:xfrm>
                <a:off x="3716" y="211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00" name="Freeform 4"/>
              <p:cNvSpPr>
                <a:spLocks/>
              </p:cNvSpPr>
              <p:nvPr/>
            </p:nvSpPr>
            <p:spPr bwMode="auto">
              <a:xfrm>
                <a:off x="3748" y="212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01" name="Freeform 5"/>
              <p:cNvSpPr>
                <a:spLocks/>
              </p:cNvSpPr>
              <p:nvPr/>
            </p:nvSpPr>
            <p:spPr bwMode="auto">
              <a:xfrm>
                <a:off x="3748" y="2120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02" name="Freeform 6"/>
              <p:cNvSpPr>
                <a:spLocks/>
              </p:cNvSpPr>
              <p:nvPr/>
            </p:nvSpPr>
            <p:spPr bwMode="auto">
              <a:xfrm>
                <a:off x="3778" y="212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03" name="Freeform 7"/>
              <p:cNvSpPr>
                <a:spLocks/>
              </p:cNvSpPr>
              <p:nvPr/>
            </p:nvSpPr>
            <p:spPr bwMode="auto">
              <a:xfrm>
                <a:off x="3778" y="212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04" name="Freeform 8"/>
              <p:cNvSpPr>
                <a:spLocks/>
              </p:cNvSpPr>
              <p:nvPr/>
            </p:nvSpPr>
            <p:spPr bwMode="auto">
              <a:xfrm>
                <a:off x="3810" y="213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05" name="Freeform 9"/>
              <p:cNvSpPr>
                <a:spLocks/>
              </p:cNvSpPr>
              <p:nvPr/>
            </p:nvSpPr>
            <p:spPr bwMode="auto">
              <a:xfrm>
                <a:off x="3810" y="213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06" name="Freeform 10"/>
              <p:cNvSpPr>
                <a:spLocks/>
              </p:cNvSpPr>
              <p:nvPr/>
            </p:nvSpPr>
            <p:spPr bwMode="auto">
              <a:xfrm>
                <a:off x="3842" y="214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07" name="Freeform 11"/>
              <p:cNvSpPr>
                <a:spLocks/>
              </p:cNvSpPr>
              <p:nvPr/>
            </p:nvSpPr>
            <p:spPr bwMode="auto">
              <a:xfrm>
                <a:off x="3842" y="214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08" name="Freeform 12"/>
              <p:cNvSpPr>
                <a:spLocks/>
              </p:cNvSpPr>
              <p:nvPr/>
            </p:nvSpPr>
            <p:spPr bwMode="auto">
              <a:xfrm>
                <a:off x="3874" y="215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09" name="Freeform 13"/>
              <p:cNvSpPr>
                <a:spLocks/>
              </p:cNvSpPr>
              <p:nvPr/>
            </p:nvSpPr>
            <p:spPr bwMode="auto">
              <a:xfrm>
                <a:off x="3874" y="215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10" name="Freeform 14"/>
              <p:cNvSpPr>
                <a:spLocks/>
              </p:cNvSpPr>
              <p:nvPr/>
            </p:nvSpPr>
            <p:spPr bwMode="auto">
              <a:xfrm>
                <a:off x="3908" y="2164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11" name="Freeform 15"/>
              <p:cNvSpPr>
                <a:spLocks/>
              </p:cNvSpPr>
              <p:nvPr/>
            </p:nvSpPr>
            <p:spPr bwMode="auto">
              <a:xfrm>
                <a:off x="3908" y="2164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12" name="Freeform 16"/>
              <p:cNvSpPr>
                <a:spLocks/>
              </p:cNvSpPr>
              <p:nvPr/>
            </p:nvSpPr>
            <p:spPr bwMode="auto">
              <a:xfrm>
                <a:off x="3940" y="217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13" name="Freeform 17"/>
              <p:cNvSpPr>
                <a:spLocks/>
              </p:cNvSpPr>
              <p:nvPr/>
            </p:nvSpPr>
            <p:spPr bwMode="auto">
              <a:xfrm>
                <a:off x="3940" y="2172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14" name="Freeform 18"/>
              <p:cNvSpPr>
                <a:spLocks/>
              </p:cNvSpPr>
              <p:nvPr/>
            </p:nvSpPr>
            <p:spPr bwMode="auto">
              <a:xfrm>
                <a:off x="3972" y="2182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15" name="Freeform 19"/>
              <p:cNvSpPr>
                <a:spLocks/>
              </p:cNvSpPr>
              <p:nvPr/>
            </p:nvSpPr>
            <p:spPr bwMode="auto">
              <a:xfrm>
                <a:off x="3972" y="2182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16" name="Freeform 20"/>
              <p:cNvSpPr>
                <a:spLocks/>
              </p:cNvSpPr>
              <p:nvPr/>
            </p:nvSpPr>
            <p:spPr bwMode="auto">
              <a:xfrm>
                <a:off x="4004" y="219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17" name="Freeform 21"/>
              <p:cNvSpPr>
                <a:spLocks/>
              </p:cNvSpPr>
              <p:nvPr/>
            </p:nvSpPr>
            <p:spPr bwMode="auto">
              <a:xfrm>
                <a:off x="4004" y="219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18" name="Freeform 22"/>
              <p:cNvSpPr>
                <a:spLocks/>
              </p:cNvSpPr>
              <p:nvPr/>
            </p:nvSpPr>
            <p:spPr bwMode="auto">
              <a:xfrm>
                <a:off x="4038" y="2198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19" name="Freeform 23"/>
              <p:cNvSpPr>
                <a:spLocks/>
              </p:cNvSpPr>
              <p:nvPr/>
            </p:nvSpPr>
            <p:spPr bwMode="auto">
              <a:xfrm>
                <a:off x="4038" y="2198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20" name="Freeform 24"/>
              <p:cNvSpPr>
                <a:spLocks/>
              </p:cNvSpPr>
              <p:nvPr/>
            </p:nvSpPr>
            <p:spPr bwMode="auto">
              <a:xfrm>
                <a:off x="4070" y="220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21" name="Freeform 25"/>
              <p:cNvSpPr>
                <a:spLocks/>
              </p:cNvSpPr>
              <p:nvPr/>
            </p:nvSpPr>
            <p:spPr bwMode="auto">
              <a:xfrm>
                <a:off x="4070" y="220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22" name="Freeform 26"/>
              <p:cNvSpPr>
                <a:spLocks/>
              </p:cNvSpPr>
              <p:nvPr/>
            </p:nvSpPr>
            <p:spPr bwMode="auto">
              <a:xfrm>
                <a:off x="2346" y="175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23" name="Freeform 27"/>
              <p:cNvSpPr>
                <a:spLocks/>
              </p:cNvSpPr>
              <p:nvPr/>
            </p:nvSpPr>
            <p:spPr bwMode="auto">
              <a:xfrm>
                <a:off x="2346" y="175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24" name="Freeform 28"/>
              <p:cNvSpPr>
                <a:spLocks/>
              </p:cNvSpPr>
              <p:nvPr/>
            </p:nvSpPr>
            <p:spPr bwMode="auto">
              <a:xfrm>
                <a:off x="2372" y="1764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8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25" name="Freeform 29"/>
              <p:cNvSpPr>
                <a:spLocks/>
              </p:cNvSpPr>
              <p:nvPr/>
            </p:nvSpPr>
            <p:spPr bwMode="auto">
              <a:xfrm>
                <a:off x="2372" y="1764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8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26" name="Freeform 30"/>
              <p:cNvSpPr>
                <a:spLocks/>
              </p:cNvSpPr>
              <p:nvPr/>
            </p:nvSpPr>
            <p:spPr bwMode="auto">
              <a:xfrm>
                <a:off x="2400" y="1772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27" name="Freeform 31"/>
              <p:cNvSpPr>
                <a:spLocks/>
              </p:cNvSpPr>
              <p:nvPr/>
            </p:nvSpPr>
            <p:spPr bwMode="auto">
              <a:xfrm>
                <a:off x="2400" y="1772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28" name="Freeform 32"/>
              <p:cNvSpPr>
                <a:spLocks/>
              </p:cNvSpPr>
              <p:nvPr/>
            </p:nvSpPr>
            <p:spPr bwMode="auto">
              <a:xfrm>
                <a:off x="2426" y="177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29" name="Freeform 33"/>
              <p:cNvSpPr>
                <a:spLocks/>
              </p:cNvSpPr>
              <p:nvPr/>
            </p:nvSpPr>
            <p:spPr bwMode="auto">
              <a:xfrm>
                <a:off x="2426" y="177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30" name="Freeform 34"/>
              <p:cNvSpPr>
                <a:spLocks/>
              </p:cNvSpPr>
              <p:nvPr/>
            </p:nvSpPr>
            <p:spPr bwMode="auto">
              <a:xfrm>
                <a:off x="2452" y="1786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31" name="Freeform 35"/>
              <p:cNvSpPr>
                <a:spLocks/>
              </p:cNvSpPr>
              <p:nvPr/>
            </p:nvSpPr>
            <p:spPr bwMode="auto">
              <a:xfrm>
                <a:off x="2452" y="1786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8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32" name="Freeform 36"/>
              <p:cNvSpPr>
                <a:spLocks/>
              </p:cNvSpPr>
              <p:nvPr/>
            </p:nvSpPr>
            <p:spPr bwMode="auto">
              <a:xfrm>
                <a:off x="2480" y="1792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33" name="Freeform 37"/>
              <p:cNvSpPr>
                <a:spLocks/>
              </p:cNvSpPr>
              <p:nvPr/>
            </p:nvSpPr>
            <p:spPr bwMode="auto">
              <a:xfrm>
                <a:off x="2480" y="1792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34" name="Freeform 38"/>
              <p:cNvSpPr>
                <a:spLocks/>
              </p:cNvSpPr>
              <p:nvPr/>
            </p:nvSpPr>
            <p:spPr bwMode="auto">
              <a:xfrm>
                <a:off x="2506" y="179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35" name="Freeform 39"/>
              <p:cNvSpPr>
                <a:spLocks/>
              </p:cNvSpPr>
              <p:nvPr/>
            </p:nvSpPr>
            <p:spPr bwMode="auto">
              <a:xfrm>
                <a:off x="2506" y="179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36" name="Freeform 40"/>
              <p:cNvSpPr>
                <a:spLocks/>
              </p:cNvSpPr>
              <p:nvPr/>
            </p:nvSpPr>
            <p:spPr bwMode="auto">
              <a:xfrm>
                <a:off x="2532" y="1804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4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37" name="Freeform 41"/>
              <p:cNvSpPr>
                <a:spLocks/>
              </p:cNvSpPr>
              <p:nvPr/>
            </p:nvSpPr>
            <p:spPr bwMode="auto">
              <a:xfrm>
                <a:off x="2532" y="1804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4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38" name="Freeform 42"/>
              <p:cNvSpPr>
                <a:spLocks/>
              </p:cNvSpPr>
              <p:nvPr/>
            </p:nvSpPr>
            <p:spPr bwMode="auto">
              <a:xfrm>
                <a:off x="2560" y="180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6 h 20"/>
                  <a:gd name="T4" fmla="*/ 28 w 42"/>
                  <a:gd name="T5" fmla="*/ 20 h 20"/>
                  <a:gd name="T6" fmla="*/ 42 w 42"/>
                  <a:gd name="T7" fmla="*/ 4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2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39" name="Freeform 43"/>
              <p:cNvSpPr>
                <a:spLocks/>
              </p:cNvSpPr>
              <p:nvPr/>
            </p:nvSpPr>
            <p:spPr bwMode="auto">
              <a:xfrm>
                <a:off x="2560" y="180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6 h 20"/>
                  <a:gd name="T4" fmla="*/ 28 w 42"/>
                  <a:gd name="T5" fmla="*/ 20 h 20"/>
                  <a:gd name="T6" fmla="*/ 42 w 42"/>
                  <a:gd name="T7" fmla="*/ 4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2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40" name="Freeform 44"/>
              <p:cNvSpPr>
                <a:spLocks/>
              </p:cNvSpPr>
              <p:nvPr/>
            </p:nvSpPr>
            <p:spPr bwMode="auto">
              <a:xfrm>
                <a:off x="2588" y="1812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6 h 18"/>
                  <a:gd name="T4" fmla="*/ 26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6"/>
                    </a:lnTo>
                    <a:lnTo>
                      <a:pt x="26" y="18"/>
                    </a:lnTo>
                    <a:lnTo>
                      <a:pt x="42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41" name="Freeform 45"/>
              <p:cNvSpPr>
                <a:spLocks/>
              </p:cNvSpPr>
              <p:nvPr/>
            </p:nvSpPr>
            <p:spPr bwMode="auto">
              <a:xfrm>
                <a:off x="2588" y="1812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6 h 18"/>
                  <a:gd name="T4" fmla="*/ 26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6"/>
                    </a:lnTo>
                    <a:lnTo>
                      <a:pt x="26" y="18"/>
                    </a:lnTo>
                    <a:lnTo>
                      <a:pt x="42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42" name="Freeform 46"/>
              <p:cNvSpPr>
                <a:spLocks/>
              </p:cNvSpPr>
              <p:nvPr/>
            </p:nvSpPr>
            <p:spPr bwMode="auto">
              <a:xfrm>
                <a:off x="2614" y="1816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2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8F5"/>
              </a:solidFill>
              <a:ln w="0">
                <a:solidFill>
                  <a:srgbClr val="87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43" name="Freeform 47"/>
              <p:cNvSpPr>
                <a:spLocks/>
              </p:cNvSpPr>
              <p:nvPr/>
            </p:nvSpPr>
            <p:spPr bwMode="auto">
              <a:xfrm>
                <a:off x="2614" y="1816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2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44" name="Freeform 48"/>
              <p:cNvSpPr>
                <a:spLocks/>
              </p:cNvSpPr>
              <p:nvPr/>
            </p:nvSpPr>
            <p:spPr bwMode="auto">
              <a:xfrm>
                <a:off x="2642" y="1818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2B8F7"/>
              </a:solidFill>
              <a:ln w="0">
                <a:solidFill>
                  <a:srgbClr val="82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45" name="Freeform 49"/>
              <p:cNvSpPr>
                <a:spLocks/>
              </p:cNvSpPr>
              <p:nvPr/>
            </p:nvSpPr>
            <p:spPr bwMode="auto">
              <a:xfrm>
                <a:off x="2642" y="1818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46" name="Freeform 50"/>
              <p:cNvSpPr>
                <a:spLocks/>
              </p:cNvSpPr>
              <p:nvPr/>
            </p:nvSpPr>
            <p:spPr bwMode="auto">
              <a:xfrm>
                <a:off x="2670" y="1820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6 w 42"/>
                  <a:gd name="T5" fmla="*/ 16 h 16"/>
                  <a:gd name="T6" fmla="*/ 42 w 42"/>
                  <a:gd name="T7" fmla="*/ 0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8B2F7"/>
              </a:solidFill>
              <a:ln w="0">
                <a:solidFill>
                  <a:srgbClr val="78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47" name="Freeform 51"/>
              <p:cNvSpPr>
                <a:spLocks/>
              </p:cNvSpPr>
              <p:nvPr/>
            </p:nvSpPr>
            <p:spPr bwMode="auto">
              <a:xfrm>
                <a:off x="2670" y="1820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6 w 42"/>
                  <a:gd name="T5" fmla="*/ 16 h 16"/>
                  <a:gd name="T6" fmla="*/ 42 w 42"/>
                  <a:gd name="T7" fmla="*/ 0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2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48" name="Freeform 52"/>
              <p:cNvSpPr>
                <a:spLocks/>
              </p:cNvSpPr>
              <p:nvPr/>
            </p:nvSpPr>
            <p:spPr bwMode="auto">
              <a:xfrm>
                <a:off x="2696" y="1818"/>
                <a:ext cx="42" cy="18"/>
              </a:xfrm>
              <a:custGeom>
                <a:avLst/>
                <a:gdLst>
                  <a:gd name="T0" fmla="*/ 16 w 42"/>
                  <a:gd name="T1" fmla="*/ 2 h 18"/>
                  <a:gd name="T2" fmla="*/ 0 w 42"/>
                  <a:gd name="T3" fmla="*/ 18 h 18"/>
                  <a:gd name="T4" fmla="*/ 28 w 42"/>
                  <a:gd name="T5" fmla="*/ 16 h 18"/>
                  <a:gd name="T6" fmla="*/ 42 w 42"/>
                  <a:gd name="T7" fmla="*/ 0 h 18"/>
                  <a:gd name="T8" fmla="*/ 16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6EB0F7"/>
              </a:solidFill>
              <a:ln w="0">
                <a:solidFill>
                  <a:srgbClr val="6EB0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49" name="Freeform 53"/>
              <p:cNvSpPr>
                <a:spLocks/>
              </p:cNvSpPr>
              <p:nvPr/>
            </p:nvSpPr>
            <p:spPr bwMode="auto">
              <a:xfrm>
                <a:off x="2696" y="1818"/>
                <a:ext cx="42" cy="18"/>
              </a:xfrm>
              <a:custGeom>
                <a:avLst/>
                <a:gdLst>
                  <a:gd name="T0" fmla="*/ 16 w 42"/>
                  <a:gd name="T1" fmla="*/ 2 h 18"/>
                  <a:gd name="T2" fmla="*/ 0 w 42"/>
                  <a:gd name="T3" fmla="*/ 18 h 18"/>
                  <a:gd name="T4" fmla="*/ 28 w 42"/>
                  <a:gd name="T5" fmla="*/ 16 h 18"/>
                  <a:gd name="T6" fmla="*/ 42 w 42"/>
                  <a:gd name="T7" fmla="*/ 0 h 18"/>
                  <a:gd name="T8" fmla="*/ 16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50" name="Freeform 54"/>
              <p:cNvSpPr>
                <a:spLocks/>
              </p:cNvSpPr>
              <p:nvPr/>
            </p:nvSpPr>
            <p:spPr bwMode="auto">
              <a:xfrm>
                <a:off x="2724" y="1816"/>
                <a:ext cx="42" cy="18"/>
              </a:xfrm>
              <a:custGeom>
                <a:avLst/>
                <a:gdLst>
                  <a:gd name="T0" fmla="*/ 14 w 42"/>
                  <a:gd name="T1" fmla="*/ 2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4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2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63ABF7"/>
              </a:solidFill>
              <a:ln w="0">
                <a:solidFill>
                  <a:srgbClr val="63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51" name="Freeform 55"/>
              <p:cNvSpPr>
                <a:spLocks/>
              </p:cNvSpPr>
              <p:nvPr/>
            </p:nvSpPr>
            <p:spPr bwMode="auto">
              <a:xfrm>
                <a:off x="2724" y="1816"/>
                <a:ext cx="42" cy="18"/>
              </a:xfrm>
              <a:custGeom>
                <a:avLst/>
                <a:gdLst>
                  <a:gd name="T0" fmla="*/ 14 w 42"/>
                  <a:gd name="T1" fmla="*/ 2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4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2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52" name="Freeform 56"/>
              <p:cNvSpPr>
                <a:spLocks/>
              </p:cNvSpPr>
              <p:nvPr/>
            </p:nvSpPr>
            <p:spPr bwMode="auto">
              <a:xfrm>
                <a:off x="2752" y="1812"/>
                <a:ext cx="42" cy="18"/>
              </a:xfrm>
              <a:custGeom>
                <a:avLst/>
                <a:gdLst>
                  <a:gd name="T0" fmla="*/ 14 w 42"/>
                  <a:gd name="T1" fmla="*/ 4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4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54A3F5"/>
              </a:solidFill>
              <a:ln w="0">
                <a:solidFill>
                  <a:srgbClr val="54A3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53" name="Freeform 57"/>
              <p:cNvSpPr>
                <a:spLocks/>
              </p:cNvSpPr>
              <p:nvPr/>
            </p:nvSpPr>
            <p:spPr bwMode="auto">
              <a:xfrm>
                <a:off x="2752" y="1812"/>
                <a:ext cx="42" cy="18"/>
              </a:xfrm>
              <a:custGeom>
                <a:avLst/>
                <a:gdLst>
                  <a:gd name="T0" fmla="*/ 14 w 42"/>
                  <a:gd name="T1" fmla="*/ 4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4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54" name="Freeform 58"/>
              <p:cNvSpPr>
                <a:spLocks/>
              </p:cNvSpPr>
              <p:nvPr/>
            </p:nvSpPr>
            <p:spPr bwMode="auto">
              <a:xfrm>
                <a:off x="2780" y="1806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6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479CF5"/>
              </a:solidFill>
              <a:ln w="0">
                <a:solidFill>
                  <a:srgbClr val="479C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55" name="Freeform 59"/>
              <p:cNvSpPr>
                <a:spLocks/>
              </p:cNvSpPr>
              <p:nvPr/>
            </p:nvSpPr>
            <p:spPr bwMode="auto">
              <a:xfrm>
                <a:off x="2780" y="1806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6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56" name="Freeform 60"/>
              <p:cNvSpPr>
                <a:spLocks/>
              </p:cNvSpPr>
              <p:nvPr/>
            </p:nvSpPr>
            <p:spPr bwMode="auto">
              <a:xfrm>
                <a:off x="2808" y="1800"/>
                <a:ext cx="44" cy="22"/>
              </a:xfrm>
              <a:custGeom>
                <a:avLst/>
                <a:gdLst>
                  <a:gd name="T0" fmla="*/ 14 w 44"/>
                  <a:gd name="T1" fmla="*/ 6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4 w 44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6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3691F0"/>
              </a:solidFill>
              <a:ln w="0">
                <a:solidFill>
                  <a:srgbClr val="3691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57" name="Freeform 61"/>
              <p:cNvSpPr>
                <a:spLocks/>
              </p:cNvSpPr>
              <p:nvPr/>
            </p:nvSpPr>
            <p:spPr bwMode="auto">
              <a:xfrm>
                <a:off x="2808" y="1800"/>
                <a:ext cx="44" cy="22"/>
              </a:xfrm>
              <a:custGeom>
                <a:avLst/>
                <a:gdLst>
                  <a:gd name="T0" fmla="*/ 14 w 44"/>
                  <a:gd name="T1" fmla="*/ 6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4 w 44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6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58" name="Freeform 62"/>
              <p:cNvSpPr>
                <a:spLocks/>
              </p:cNvSpPr>
              <p:nvPr/>
            </p:nvSpPr>
            <p:spPr bwMode="auto">
              <a:xfrm>
                <a:off x="2836" y="1790"/>
                <a:ext cx="44" cy="24"/>
              </a:xfrm>
              <a:custGeom>
                <a:avLst/>
                <a:gdLst>
                  <a:gd name="T0" fmla="*/ 16 w 44"/>
                  <a:gd name="T1" fmla="*/ 10 h 24"/>
                  <a:gd name="T2" fmla="*/ 0 w 44"/>
                  <a:gd name="T3" fmla="*/ 24 h 24"/>
                  <a:gd name="T4" fmla="*/ 30 w 44"/>
                  <a:gd name="T5" fmla="*/ 14 h 24"/>
                  <a:gd name="T6" fmla="*/ 44 w 44"/>
                  <a:gd name="T7" fmla="*/ 0 h 24"/>
                  <a:gd name="T8" fmla="*/ 16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10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2187EB"/>
              </a:solidFill>
              <a:ln w="0">
                <a:solidFill>
                  <a:srgbClr val="2187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59" name="Freeform 63"/>
              <p:cNvSpPr>
                <a:spLocks/>
              </p:cNvSpPr>
              <p:nvPr/>
            </p:nvSpPr>
            <p:spPr bwMode="auto">
              <a:xfrm>
                <a:off x="2836" y="1790"/>
                <a:ext cx="44" cy="24"/>
              </a:xfrm>
              <a:custGeom>
                <a:avLst/>
                <a:gdLst>
                  <a:gd name="T0" fmla="*/ 16 w 44"/>
                  <a:gd name="T1" fmla="*/ 10 h 24"/>
                  <a:gd name="T2" fmla="*/ 0 w 44"/>
                  <a:gd name="T3" fmla="*/ 24 h 24"/>
                  <a:gd name="T4" fmla="*/ 30 w 44"/>
                  <a:gd name="T5" fmla="*/ 14 h 24"/>
                  <a:gd name="T6" fmla="*/ 44 w 44"/>
                  <a:gd name="T7" fmla="*/ 0 h 24"/>
                  <a:gd name="T8" fmla="*/ 16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10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60" name="Freeform 64"/>
              <p:cNvSpPr>
                <a:spLocks/>
              </p:cNvSpPr>
              <p:nvPr/>
            </p:nvSpPr>
            <p:spPr bwMode="auto">
              <a:xfrm>
                <a:off x="2866" y="1778"/>
                <a:ext cx="42" cy="26"/>
              </a:xfrm>
              <a:custGeom>
                <a:avLst/>
                <a:gdLst>
                  <a:gd name="T0" fmla="*/ 14 w 42"/>
                  <a:gd name="T1" fmla="*/ 12 h 26"/>
                  <a:gd name="T2" fmla="*/ 0 w 42"/>
                  <a:gd name="T3" fmla="*/ 26 h 26"/>
                  <a:gd name="T4" fmla="*/ 28 w 42"/>
                  <a:gd name="T5" fmla="*/ 14 h 26"/>
                  <a:gd name="T6" fmla="*/ 42 w 42"/>
                  <a:gd name="T7" fmla="*/ 0 h 26"/>
                  <a:gd name="T8" fmla="*/ 14 w 42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4" y="12"/>
                    </a:moveTo>
                    <a:lnTo>
                      <a:pt x="0" y="2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A75E0"/>
              </a:solidFill>
              <a:ln w="0">
                <a:solidFill>
                  <a:srgbClr val="0A75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61" name="Freeform 65"/>
              <p:cNvSpPr>
                <a:spLocks/>
              </p:cNvSpPr>
              <p:nvPr/>
            </p:nvSpPr>
            <p:spPr bwMode="auto">
              <a:xfrm>
                <a:off x="2866" y="1778"/>
                <a:ext cx="42" cy="26"/>
              </a:xfrm>
              <a:custGeom>
                <a:avLst/>
                <a:gdLst>
                  <a:gd name="T0" fmla="*/ 14 w 42"/>
                  <a:gd name="T1" fmla="*/ 12 h 26"/>
                  <a:gd name="T2" fmla="*/ 0 w 42"/>
                  <a:gd name="T3" fmla="*/ 26 h 26"/>
                  <a:gd name="T4" fmla="*/ 28 w 42"/>
                  <a:gd name="T5" fmla="*/ 14 h 26"/>
                  <a:gd name="T6" fmla="*/ 42 w 42"/>
                  <a:gd name="T7" fmla="*/ 0 h 26"/>
                  <a:gd name="T8" fmla="*/ 14 w 42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4" y="12"/>
                    </a:moveTo>
                    <a:lnTo>
                      <a:pt x="0" y="2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62" name="Freeform 66"/>
              <p:cNvSpPr>
                <a:spLocks/>
              </p:cNvSpPr>
              <p:nvPr/>
            </p:nvSpPr>
            <p:spPr bwMode="auto">
              <a:xfrm>
                <a:off x="2894" y="1764"/>
                <a:ext cx="42" cy="28"/>
              </a:xfrm>
              <a:custGeom>
                <a:avLst/>
                <a:gdLst>
                  <a:gd name="T0" fmla="*/ 14 w 42"/>
                  <a:gd name="T1" fmla="*/ 14 h 28"/>
                  <a:gd name="T2" fmla="*/ 0 w 42"/>
                  <a:gd name="T3" fmla="*/ 28 h 28"/>
                  <a:gd name="T4" fmla="*/ 28 w 42"/>
                  <a:gd name="T5" fmla="*/ 14 h 28"/>
                  <a:gd name="T6" fmla="*/ 42 w 42"/>
                  <a:gd name="T7" fmla="*/ 0 h 28"/>
                  <a:gd name="T8" fmla="*/ 14 w 4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4" y="14"/>
                    </a:moveTo>
                    <a:lnTo>
                      <a:pt x="0" y="2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61D1"/>
              </a:solidFill>
              <a:ln w="0">
                <a:solidFill>
                  <a:srgbClr val="0061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63" name="Freeform 67"/>
              <p:cNvSpPr>
                <a:spLocks/>
              </p:cNvSpPr>
              <p:nvPr/>
            </p:nvSpPr>
            <p:spPr bwMode="auto">
              <a:xfrm>
                <a:off x="2894" y="1764"/>
                <a:ext cx="42" cy="28"/>
              </a:xfrm>
              <a:custGeom>
                <a:avLst/>
                <a:gdLst>
                  <a:gd name="T0" fmla="*/ 14 w 42"/>
                  <a:gd name="T1" fmla="*/ 14 h 28"/>
                  <a:gd name="T2" fmla="*/ 0 w 42"/>
                  <a:gd name="T3" fmla="*/ 28 h 28"/>
                  <a:gd name="T4" fmla="*/ 28 w 42"/>
                  <a:gd name="T5" fmla="*/ 14 h 28"/>
                  <a:gd name="T6" fmla="*/ 42 w 42"/>
                  <a:gd name="T7" fmla="*/ 0 h 28"/>
                  <a:gd name="T8" fmla="*/ 14 w 4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4" y="14"/>
                    </a:moveTo>
                    <a:lnTo>
                      <a:pt x="0" y="2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64" name="Freeform 68"/>
              <p:cNvSpPr>
                <a:spLocks/>
              </p:cNvSpPr>
              <p:nvPr/>
            </p:nvSpPr>
            <p:spPr bwMode="auto">
              <a:xfrm>
                <a:off x="2922" y="1746"/>
                <a:ext cx="44" cy="32"/>
              </a:xfrm>
              <a:custGeom>
                <a:avLst/>
                <a:gdLst>
                  <a:gd name="T0" fmla="*/ 14 w 44"/>
                  <a:gd name="T1" fmla="*/ 18 h 32"/>
                  <a:gd name="T2" fmla="*/ 0 w 44"/>
                  <a:gd name="T3" fmla="*/ 32 h 32"/>
                  <a:gd name="T4" fmla="*/ 30 w 44"/>
                  <a:gd name="T5" fmla="*/ 12 h 32"/>
                  <a:gd name="T6" fmla="*/ 44 w 44"/>
                  <a:gd name="T7" fmla="*/ 0 h 32"/>
                  <a:gd name="T8" fmla="*/ 14 w 44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18"/>
                    </a:moveTo>
                    <a:lnTo>
                      <a:pt x="0" y="32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45B8"/>
              </a:solidFill>
              <a:ln w="0">
                <a:solidFill>
                  <a:srgbClr val="0045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65" name="Freeform 69"/>
              <p:cNvSpPr>
                <a:spLocks/>
              </p:cNvSpPr>
              <p:nvPr/>
            </p:nvSpPr>
            <p:spPr bwMode="auto">
              <a:xfrm>
                <a:off x="2922" y="1746"/>
                <a:ext cx="44" cy="32"/>
              </a:xfrm>
              <a:custGeom>
                <a:avLst/>
                <a:gdLst>
                  <a:gd name="T0" fmla="*/ 14 w 44"/>
                  <a:gd name="T1" fmla="*/ 18 h 32"/>
                  <a:gd name="T2" fmla="*/ 0 w 44"/>
                  <a:gd name="T3" fmla="*/ 32 h 32"/>
                  <a:gd name="T4" fmla="*/ 30 w 44"/>
                  <a:gd name="T5" fmla="*/ 12 h 32"/>
                  <a:gd name="T6" fmla="*/ 44 w 44"/>
                  <a:gd name="T7" fmla="*/ 0 h 32"/>
                  <a:gd name="T8" fmla="*/ 14 w 44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18"/>
                    </a:moveTo>
                    <a:lnTo>
                      <a:pt x="0" y="32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66" name="Freeform 70"/>
              <p:cNvSpPr>
                <a:spLocks/>
              </p:cNvSpPr>
              <p:nvPr/>
            </p:nvSpPr>
            <p:spPr bwMode="auto">
              <a:xfrm>
                <a:off x="2952" y="1722"/>
                <a:ext cx="44" cy="36"/>
              </a:xfrm>
              <a:custGeom>
                <a:avLst/>
                <a:gdLst>
                  <a:gd name="T0" fmla="*/ 14 w 44"/>
                  <a:gd name="T1" fmla="*/ 24 h 36"/>
                  <a:gd name="T2" fmla="*/ 0 w 44"/>
                  <a:gd name="T3" fmla="*/ 36 h 36"/>
                  <a:gd name="T4" fmla="*/ 30 w 44"/>
                  <a:gd name="T5" fmla="*/ 10 h 36"/>
                  <a:gd name="T6" fmla="*/ 44 w 44"/>
                  <a:gd name="T7" fmla="*/ 0 h 36"/>
                  <a:gd name="T8" fmla="*/ 14 w 4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24"/>
                    </a:moveTo>
                    <a:lnTo>
                      <a:pt x="0" y="36"/>
                    </a:lnTo>
                    <a:lnTo>
                      <a:pt x="30" y="10"/>
                    </a:lnTo>
                    <a:lnTo>
                      <a:pt x="44" y="0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7D0000"/>
              </a:solidFill>
              <a:ln w="0">
                <a:solidFill>
                  <a:srgbClr val="7D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67" name="Freeform 71"/>
              <p:cNvSpPr>
                <a:spLocks/>
              </p:cNvSpPr>
              <p:nvPr/>
            </p:nvSpPr>
            <p:spPr bwMode="auto">
              <a:xfrm>
                <a:off x="2952" y="1722"/>
                <a:ext cx="44" cy="36"/>
              </a:xfrm>
              <a:custGeom>
                <a:avLst/>
                <a:gdLst>
                  <a:gd name="T0" fmla="*/ 14 w 44"/>
                  <a:gd name="T1" fmla="*/ 24 h 36"/>
                  <a:gd name="T2" fmla="*/ 0 w 44"/>
                  <a:gd name="T3" fmla="*/ 36 h 36"/>
                  <a:gd name="T4" fmla="*/ 30 w 44"/>
                  <a:gd name="T5" fmla="*/ 10 h 36"/>
                  <a:gd name="T6" fmla="*/ 44 w 44"/>
                  <a:gd name="T7" fmla="*/ 0 h 36"/>
                  <a:gd name="T8" fmla="*/ 14 w 4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24"/>
                    </a:moveTo>
                    <a:lnTo>
                      <a:pt x="0" y="36"/>
                    </a:lnTo>
                    <a:lnTo>
                      <a:pt x="30" y="10"/>
                    </a:lnTo>
                    <a:lnTo>
                      <a:pt x="44" y="0"/>
                    </a:lnTo>
                    <a:lnTo>
                      <a:pt x="14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68" name="Freeform 72"/>
              <p:cNvSpPr>
                <a:spLocks/>
              </p:cNvSpPr>
              <p:nvPr/>
            </p:nvSpPr>
            <p:spPr bwMode="auto">
              <a:xfrm>
                <a:off x="2982" y="1684"/>
                <a:ext cx="44" cy="48"/>
              </a:xfrm>
              <a:custGeom>
                <a:avLst/>
                <a:gdLst>
                  <a:gd name="T0" fmla="*/ 14 w 44"/>
                  <a:gd name="T1" fmla="*/ 38 h 48"/>
                  <a:gd name="T2" fmla="*/ 0 w 44"/>
                  <a:gd name="T3" fmla="*/ 48 h 48"/>
                  <a:gd name="T4" fmla="*/ 30 w 44"/>
                  <a:gd name="T5" fmla="*/ 30 h 48"/>
                  <a:gd name="T6" fmla="*/ 44 w 44"/>
                  <a:gd name="T7" fmla="*/ 0 h 48"/>
                  <a:gd name="T8" fmla="*/ 14 w 44"/>
                  <a:gd name="T9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4" y="38"/>
                    </a:moveTo>
                    <a:lnTo>
                      <a:pt x="0" y="48"/>
                    </a:lnTo>
                    <a:lnTo>
                      <a:pt x="30" y="30"/>
                    </a:lnTo>
                    <a:lnTo>
                      <a:pt x="44" y="0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0012A1"/>
              </a:solidFill>
              <a:ln w="0">
                <a:solidFill>
                  <a:srgbClr val="0012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69" name="Freeform 73"/>
              <p:cNvSpPr>
                <a:spLocks/>
              </p:cNvSpPr>
              <p:nvPr/>
            </p:nvSpPr>
            <p:spPr bwMode="auto">
              <a:xfrm>
                <a:off x="2982" y="1684"/>
                <a:ext cx="44" cy="48"/>
              </a:xfrm>
              <a:custGeom>
                <a:avLst/>
                <a:gdLst>
                  <a:gd name="T0" fmla="*/ 14 w 44"/>
                  <a:gd name="T1" fmla="*/ 38 h 48"/>
                  <a:gd name="T2" fmla="*/ 0 w 44"/>
                  <a:gd name="T3" fmla="*/ 48 h 48"/>
                  <a:gd name="T4" fmla="*/ 30 w 44"/>
                  <a:gd name="T5" fmla="*/ 30 h 48"/>
                  <a:gd name="T6" fmla="*/ 44 w 44"/>
                  <a:gd name="T7" fmla="*/ 0 h 48"/>
                  <a:gd name="T8" fmla="*/ 14 w 44"/>
                  <a:gd name="T9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4" y="38"/>
                    </a:moveTo>
                    <a:lnTo>
                      <a:pt x="0" y="48"/>
                    </a:lnTo>
                    <a:lnTo>
                      <a:pt x="30" y="30"/>
                    </a:lnTo>
                    <a:lnTo>
                      <a:pt x="44" y="0"/>
                    </a:lnTo>
                    <a:lnTo>
                      <a:pt x="14" y="3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70" name="Freeform 74"/>
              <p:cNvSpPr>
                <a:spLocks/>
              </p:cNvSpPr>
              <p:nvPr/>
            </p:nvSpPr>
            <p:spPr bwMode="auto">
              <a:xfrm>
                <a:off x="3012" y="1684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30 h 44"/>
                  <a:gd name="T4" fmla="*/ 30 w 44"/>
                  <a:gd name="T5" fmla="*/ 44 h 44"/>
                  <a:gd name="T6" fmla="*/ 44 w 44"/>
                  <a:gd name="T7" fmla="*/ 18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30"/>
                    </a:lnTo>
                    <a:lnTo>
                      <a:pt x="30" y="44"/>
                    </a:lnTo>
                    <a:lnTo>
                      <a:pt x="44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AB0D1"/>
              </a:solidFill>
              <a:ln w="0">
                <a:solidFill>
                  <a:srgbClr val="BAB0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71" name="Freeform 75"/>
              <p:cNvSpPr>
                <a:spLocks/>
              </p:cNvSpPr>
              <p:nvPr/>
            </p:nvSpPr>
            <p:spPr bwMode="auto">
              <a:xfrm>
                <a:off x="3012" y="1684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30 h 44"/>
                  <a:gd name="T4" fmla="*/ 30 w 44"/>
                  <a:gd name="T5" fmla="*/ 44 h 44"/>
                  <a:gd name="T6" fmla="*/ 44 w 44"/>
                  <a:gd name="T7" fmla="*/ 18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30"/>
                    </a:lnTo>
                    <a:lnTo>
                      <a:pt x="30" y="44"/>
                    </a:lnTo>
                    <a:lnTo>
                      <a:pt x="44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72" name="Freeform 76"/>
              <p:cNvSpPr>
                <a:spLocks/>
              </p:cNvSpPr>
              <p:nvPr/>
            </p:nvSpPr>
            <p:spPr bwMode="auto">
              <a:xfrm>
                <a:off x="3042" y="1686"/>
                <a:ext cx="44" cy="42"/>
              </a:xfrm>
              <a:custGeom>
                <a:avLst/>
                <a:gdLst>
                  <a:gd name="T0" fmla="*/ 14 w 44"/>
                  <a:gd name="T1" fmla="*/ 16 h 42"/>
                  <a:gd name="T2" fmla="*/ 0 w 44"/>
                  <a:gd name="T3" fmla="*/ 42 h 42"/>
                  <a:gd name="T4" fmla="*/ 30 w 44"/>
                  <a:gd name="T5" fmla="*/ 28 h 42"/>
                  <a:gd name="T6" fmla="*/ 44 w 44"/>
                  <a:gd name="T7" fmla="*/ 0 h 42"/>
                  <a:gd name="T8" fmla="*/ 14 w 44"/>
                  <a:gd name="T9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16"/>
                    </a:moveTo>
                    <a:lnTo>
                      <a:pt x="0" y="42"/>
                    </a:lnTo>
                    <a:lnTo>
                      <a:pt x="30" y="28"/>
                    </a:lnTo>
                    <a:lnTo>
                      <a:pt x="44" y="0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4069D4"/>
              </a:solidFill>
              <a:ln w="0">
                <a:solidFill>
                  <a:srgbClr val="4069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73" name="Freeform 77"/>
              <p:cNvSpPr>
                <a:spLocks/>
              </p:cNvSpPr>
              <p:nvPr/>
            </p:nvSpPr>
            <p:spPr bwMode="auto">
              <a:xfrm>
                <a:off x="3042" y="1686"/>
                <a:ext cx="44" cy="42"/>
              </a:xfrm>
              <a:custGeom>
                <a:avLst/>
                <a:gdLst>
                  <a:gd name="T0" fmla="*/ 14 w 44"/>
                  <a:gd name="T1" fmla="*/ 16 h 42"/>
                  <a:gd name="T2" fmla="*/ 0 w 44"/>
                  <a:gd name="T3" fmla="*/ 42 h 42"/>
                  <a:gd name="T4" fmla="*/ 30 w 44"/>
                  <a:gd name="T5" fmla="*/ 28 h 42"/>
                  <a:gd name="T6" fmla="*/ 44 w 44"/>
                  <a:gd name="T7" fmla="*/ 0 h 42"/>
                  <a:gd name="T8" fmla="*/ 14 w 44"/>
                  <a:gd name="T9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16"/>
                    </a:moveTo>
                    <a:lnTo>
                      <a:pt x="0" y="42"/>
                    </a:lnTo>
                    <a:lnTo>
                      <a:pt x="30" y="28"/>
                    </a:lnTo>
                    <a:lnTo>
                      <a:pt x="44" y="0"/>
                    </a:lnTo>
                    <a:lnTo>
                      <a:pt x="14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74" name="Freeform 78"/>
              <p:cNvSpPr>
                <a:spLocks/>
              </p:cNvSpPr>
              <p:nvPr/>
            </p:nvSpPr>
            <p:spPr bwMode="auto">
              <a:xfrm>
                <a:off x="3072" y="1686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28 h 38"/>
                  <a:gd name="T4" fmla="*/ 30 w 44"/>
                  <a:gd name="T5" fmla="*/ 38 h 38"/>
                  <a:gd name="T6" fmla="*/ 44 w 44"/>
                  <a:gd name="T7" fmla="*/ 4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28"/>
                    </a:lnTo>
                    <a:lnTo>
                      <a:pt x="30" y="38"/>
                    </a:lnTo>
                    <a:lnTo>
                      <a:pt x="4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94CC"/>
              </a:solidFill>
              <a:ln w="0">
                <a:solidFill>
                  <a:srgbClr val="9994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75" name="Freeform 79"/>
              <p:cNvSpPr>
                <a:spLocks/>
              </p:cNvSpPr>
              <p:nvPr/>
            </p:nvSpPr>
            <p:spPr bwMode="auto">
              <a:xfrm>
                <a:off x="3072" y="1686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28 h 38"/>
                  <a:gd name="T4" fmla="*/ 30 w 44"/>
                  <a:gd name="T5" fmla="*/ 38 h 38"/>
                  <a:gd name="T6" fmla="*/ 44 w 44"/>
                  <a:gd name="T7" fmla="*/ 4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28"/>
                    </a:lnTo>
                    <a:lnTo>
                      <a:pt x="30" y="38"/>
                    </a:lnTo>
                    <a:lnTo>
                      <a:pt x="44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76" name="Freeform 80"/>
              <p:cNvSpPr>
                <a:spLocks/>
              </p:cNvSpPr>
              <p:nvPr/>
            </p:nvSpPr>
            <p:spPr bwMode="auto">
              <a:xfrm>
                <a:off x="3102" y="1690"/>
                <a:ext cx="44" cy="64"/>
              </a:xfrm>
              <a:custGeom>
                <a:avLst/>
                <a:gdLst>
                  <a:gd name="T0" fmla="*/ 14 w 44"/>
                  <a:gd name="T1" fmla="*/ 0 h 64"/>
                  <a:gd name="T2" fmla="*/ 0 w 44"/>
                  <a:gd name="T3" fmla="*/ 34 h 64"/>
                  <a:gd name="T4" fmla="*/ 30 w 44"/>
                  <a:gd name="T5" fmla="*/ 64 h 64"/>
                  <a:gd name="T6" fmla="*/ 44 w 44"/>
                  <a:gd name="T7" fmla="*/ 32 h 64"/>
                  <a:gd name="T8" fmla="*/ 14 w 4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4">
                    <a:moveTo>
                      <a:pt x="14" y="0"/>
                    </a:moveTo>
                    <a:lnTo>
                      <a:pt x="0" y="34"/>
                    </a:lnTo>
                    <a:lnTo>
                      <a:pt x="30" y="64"/>
                    </a:lnTo>
                    <a:lnTo>
                      <a:pt x="44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9B0BF"/>
              </a:solidFill>
              <a:ln w="0">
                <a:solidFill>
                  <a:srgbClr val="C9B0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77" name="Freeform 81"/>
              <p:cNvSpPr>
                <a:spLocks/>
              </p:cNvSpPr>
              <p:nvPr/>
            </p:nvSpPr>
            <p:spPr bwMode="auto">
              <a:xfrm>
                <a:off x="3102" y="1690"/>
                <a:ext cx="44" cy="64"/>
              </a:xfrm>
              <a:custGeom>
                <a:avLst/>
                <a:gdLst>
                  <a:gd name="T0" fmla="*/ 14 w 44"/>
                  <a:gd name="T1" fmla="*/ 0 h 64"/>
                  <a:gd name="T2" fmla="*/ 0 w 44"/>
                  <a:gd name="T3" fmla="*/ 34 h 64"/>
                  <a:gd name="T4" fmla="*/ 30 w 44"/>
                  <a:gd name="T5" fmla="*/ 64 h 64"/>
                  <a:gd name="T6" fmla="*/ 44 w 44"/>
                  <a:gd name="T7" fmla="*/ 32 h 64"/>
                  <a:gd name="T8" fmla="*/ 14 w 4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4">
                    <a:moveTo>
                      <a:pt x="14" y="0"/>
                    </a:moveTo>
                    <a:lnTo>
                      <a:pt x="0" y="34"/>
                    </a:lnTo>
                    <a:lnTo>
                      <a:pt x="30" y="64"/>
                    </a:lnTo>
                    <a:lnTo>
                      <a:pt x="44" y="3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78" name="Freeform 82"/>
              <p:cNvSpPr>
                <a:spLocks/>
              </p:cNvSpPr>
              <p:nvPr/>
            </p:nvSpPr>
            <p:spPr bwMode="auto">
              <a:xfrm>
                <a:off x="3132" y="1722"/>
                <a:ext cx="42" cy="66"/>
              </a:xfrm>
              <a:custGeom>
                <a:avLst/>
                <a:gdLst>
                  <a:gd name="T0" fmla="*/ 14 w 42"/>
                  <a:gd name="T1" fmla="*/ 0 h 66"/>
                  <a:gd name="T2" fmla="*/ 0 w 42"/>
                  <a:gd name="T3" fmla="*/ 32 h 66"/>
                  <a:gd name="T4" fmla="*/ 28 w 42"/>
                  <a:gd name="T5" fmla="*/ 66 h 66"/>
                  <a:gd name="T6" fmla="*/ 42 w 42"/>
                  <a:gd name="T7" fmla="*/ 40 h 66"/>
                  <a:gd name="T8" fmla="*/ 14 w 42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6">
                    <a:moveTo>
                      <a:pt x="14" y="0"/>
                    </a:moveTo>
                    <a:lnTo>
                      <a:pt x="0" y="32"/>
                    </a:lnTo>
                    <a:lnTo>
                      <a:pt x="28" y="66"/>
                    </a:lnTo>
                    <a:lnTo>
                      <a:pt x="42" y="4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BDBF"/>
              </a:solidFill>
              <a:ln w="0">
                <a:solidFill>
                  <a:srgbClr val="D9BD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79" name="Freeform 83"/>
              <p:cNvSpPr>
                <a:spLocks/>
              </p:cNvSpPr>
              <p:nvPr/>
            </p:nvSpPr>
            <p:spPr bwMode="auto">
              <a:xfrm>
                <a:off x="3132" y="1722"/>
                <a:ext cx="42" cy="66"/>
              </a:xfrm>
              <a:custGeom>
                <a:avLst/>
                <a:gdLst>
                  <a:gd name="T0" fmla="*/ 14 w 42"/>
                  <a:gd name="T1" fmla="*/ 0 h 66"/>
                  <a:gd name="T2" fmla="*/ 0 w 42"/>
                  <a:gd name="T3" fmla="*/ 32 h 66"/>
                  <a:gd name="T4" fmla="*/ 28 w 42"/>
                  <a:gd name="T5" fmla="*/ 66 h 66"/>
                  <a:gd name="T6" fmla="*/ 42 w 42"/>
                  <a:gd name="T7" fmla="*/ 40 h 66"/>
                  <a:gd name="T8" fmla="*/ 14 w 42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6">
                    <a:moveTo>
                      <a:pt x="14" y="0"/>
                    </a:moveTo>
                    <a:lnTo>
                      <a:pt x="0" y="32"/>
                    </a:lnTo>
                    <a:lnTo>
                      <a:pt x="28" y="66"/>
                    </a:lnTo>
                    <a:lnTo>
                      <a:pt x="42" y="4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80" name="Freeform 84"/>
              <p:cNvSpPr>
                <a:spLocks/>
              </p:cNvSpPr>
              <p:nvPr/>
            </p:nvSpPr>
            <p:spPr bwMode="auto">
              <a:xfrm>
                <a:off x="3160" y="1762"/>
                <a:ext cx="44" cy="64"/>
              </a:xfrm>
              <a:custGeom>
                <a:avLst/>
                <a:gdLst>
                  <a:gd name="T0" fmla="*/ 14 w 44"/>
                  <a:gd name="T1" fmla="*/ 0 h 64"/>
                  <a:gd name="T2" fmla="*/ 0 w 44"/>
                  <a:gd name="T3" fmla="*/ 26 h 64"/>
                  <a:gd name="T4" fmla="*/ 30 w 44"/>
                  <a:gd name="T5" fmla="*/ 64 h 64"/>
                  <a:gd name="T6" fmla="*/ 44 w 44"/>
                  <a:gd name="T7" fmla="*/ 44 h 64"/>
                  <a:gd name="T8" fmla="*/ 14 w 4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4">
                    <a:moveTo>
                      <a:pt x="14" y="0"/>
                    </a:moveTo>
                    <a:lnTo>
                      <a:pt x="0" y="26"/>
                    </a:lnTo>
                    <a:lnTo>
                      <a:pt x="30" y="64"/>
                    </a:lnTo>
                    <a:lnTo>
                      <a:pt x="44" y="4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3C9BF"/>
              </a:solidFill>
              <a:ln w="0">
                <a:solidFill>
                  <a:srgbClr val="E3C9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81" name="Freeform 85"/>
              <p:cNvSpPr>
                <a:spLocks/>
              </p:cNvSpPr>
              <p:nvPr/>
            </p:nvSpPr>
            <p:spPr bwMode="auto">
              <a:xfrm>
                <a:off x="3160" y="1762"/>
                <a:ext cx="44" cy="64"/>
              </a:xfrm>
              <a:custGeom>
                <a:avLst/>
                <a:gdLst>
                  <a:gd name="T0" fmla="*/ 14 w 44"/>
                  <a:gd name="T1" fmla="*/ 0 h 64"/>
                  <a:gd name="T2" fmla="*/ 0 w 44"/>
                  <a:gd name="T3" fmla="*/ 26 h 64"/>
                  <a:gd name="T4" fmla="*/ 30 w 44"/>
                  <a:gd name="T5" fmla="*/ 64 h 64"/>
                  <a:gd name="T6" fmla="*/ 44 w 44"/>
                  <a:gd name="T7" fmla="*/ 44 h 64"/>
                  <a:gd name="T8" fmla="*/ 14 w 4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4">
                    <a:moveTo>
                      <a:pt x="14" y="0"/>
                    </a:moveTo>
                    <a:lnTo>
                      <a:pt x="0" y="26"/>
                    </a:lnTo>
                    <a:lnTo>
                      <a:pt x="30" y="64"/>
                    </a:lnTo>
                    <a:lnTo>
                      <a:pt x="44" y="4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82" name="Freeform 86"/>
              <p:cNvSpPr>
                <a:spLocks/>
              </p:cNvSpPr>
              <p:nvPr/>
            </p:nvSpPr>
            <p:spPr bwMode="auto">
              <a:xfrm>
                <a:off x="3190" y="1806"/>
                <a:ext cx="42" cy="64"/>
              </a:xfrm>
              <a:custGeom>
                <a:avLst/>
                <a:gdLst>
                  <a:gd name="T0" fmla="*/ 14 w 42"/>
                  <a:gd name="T1" fmla="*/ 0 h 64"/>
                  <a:gd name="T2" fmla="*/ 0 w 42"/>
                  <a:gd name="T3" fmla="*/ 20 h 64"/>
                  <a:gd name="T4" fmla="*/ 28 w 42"/>
                  <a:gd name="T5" fmla="*/ 64 h 64"/>
                  <a:gd name="T6" fmla="*/ 42 w 42"/>
                  <a:gd name="T7" fmla="*/ 52 h 64"/>
                  <a:gd name="T8" fmla="*/ 14 w 4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4">
                    <a:moveTo>
                      <a:pt x="14" y="0"/>
                    </a:moveTo>
                    <a:lnTo>
                      <a:pt x="0" y="20"/>
                    </a:lnTo>
                    <a:lnTo>
                      <a:pt x="28" y="64"/>
                    </a:lnTo>
                    <a:lnTo>
                      <a:pt x="42" y="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2DBBA"/>
              </a:solidFill>
              <a:ln w="0">
                <a:solidFill>
                  <a:srgbClr val="F2DBB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83" name="Freeform 87"/>
              <p:cNvSpPr>
                <a:spLocks/>
              </p:cNvSpPr>
              <p:nvPr/>
            </p:nvSpPr>
            <p:spPr bwMode="auto">
              <a:xfrm>
                <a:off x="3190" y="1806"/>
                <a:ext cx="42" cy="64"/>
              </a:xfrm>
              <a:custGeom>
                <a:avLst/>
                <a:gdLst>
                  <a:gd name="T0" fmla="*/ 14 w 42"/>
                  <a:gd name="T1" fmla="*/ 0 h 64"/>
                  <a:gd name="T2" fmla="*/ 0 w 42"/>
                  <a:gd name="T3" fmla="*/ 20 h 64"/>
                  <a:gd name="T4" fmla="*/ 28 w 42"/>
                  <a:gd name="T5" fmla="*/ 64 h 64"/>
                  <a:gd name="T6" fmla="*/ 42 w 42"/>
                  <a:gd name="T7" fmla="*/ 52 h 64"/>
                  <a:gd name="T8" fmla="*/ 14 w 4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4">
                    <a:moveTo>
                      <a:pt x="14" y="0"/>
                    </a:moveTo>
                    <a:lnTo>
                      <a:pt x="0" y="20"/>
                    </a:lnTo>
                    <a:lnTo>
                      <a:pt x="28" y="64"/>
                    </a:lnTo>
                    <a:lnTo>
                      <a:pt x="42" y="5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84" name="Freeform 88"/>
              <p:cNvSpPr>
                <a:spLocks/>
              </p:cNvSpPr>
              <p:nvPr/>
            </p:nvSpPr>
            <p:spPr bwMode="auto">
              <a:xfrm>
                <a:off x="3218" y="1858"/>
                <a:ext cx="42" cy="64"/>
              </a:xfrm>
              <a:custGeom>
                <a:avLst/>
                <a:gdLst>
                  <a:gd name="T0" fmla="*/ 14 w 42"/>
                  <a:gd name="T1" fmla="*/ 0 h 64"/>
                  <a:gd name="T2" fmla="*/ 0 w 42"/>
                  <a:gd name="T3" fmla="*/ 12 h 64"/>
                  <a:gd name="T4" fmla="*/ 30 w 42"/>
                  <a:gd name="T5" fmla="*/ 64 h 64"/>
                  <a:gd name="T6" fmla="*/ 42 w 42"/>
                  <a:gd name="T7" fmla="*/ 58 h 64"/>
                  <a:gd name="T8" fmla="*/ 14 w 4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4">
                    <a:moveTo>
                      <a:pt x="14" y="0"/>
                    </a:moveTo>
                    <a:lnTo>
                      <a:pt x="0" y="12"/>
                    </a:lnTo>
                    <a:lnTo>
                      <a:pt x="30" y="64"/>
                    </a:lnTo>
                    <a:lnTo>
                      <a:pt x="42" y="5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7E5AD"/>
              </a:solidFill>
              <a:ln w="0">
                <a:solidFill>
                  <a:srgbClr val="F7E5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85" name="Freeform 89"/>
              <p:cNvSpPr>
                <a:spLocks/>
              </p:cNvSpPr>
              <p:nvPr/>
            </p:nvSpPr>
            <p:spPr bwMode="auto">
              <a:xfrm>
                <a:off x="3218" y="1858"/>
                <a:ext cx="42" cy="64"/>
              </a:xfrm>
              <a:custGeom>
                <a:avLst/>
                <a:gdLst>
                  <a:gd name="T0" fmla="*/ 14 w 42"/>
                  <a:gd name="T1" fmla="*/ 0 h 64"/>
                  <a:gd name="T2" fmla="*/ 0 w 42"/>
                  <a:gd name="T3" fmla="*/ 12 h 64"/>
                  <a:gd name="T4" fmla="*/ 30 w 42"/>
                  <a:gd name="T5" fmla="*/ 64 h 64"/>
                  <a:gd name="T6" fmla="*/ 42 w 42"/>
                  <a:gd name="T7" fmla="*/ 58 h 64"/>
                  <a:gd name="T8" fmla="*/ 14 w 4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4">
                    <a:moveTo>
                      <a:pt x="14" y="0"/>
                    </a:moveTo>
                    <a:lnTo>
                      <a:pt x="0" y="12"/>
                    </a:lnTo>
                    <a:lnTo>
                      <a:pt x="30" y="64"/>
                    </a:lnTo>
                    <a:lnTo>
                      <a:pt x="42" y="5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86" name="Freeform 90"/>
              <p:cNvSpPr>
                <a:spLocks/>
              </p:cNvSpPr>
              <p:nvPr/>
            </p:nvSpPr>
            <p:spPr bwMode="auto">
              <a:xfrm>
                <a:off x="3248" y="1916"/>
                <a:ext cx="40" cy="48"/>
              </a:xfrm>
              <a:custGeom>
                <a:avLst/>
                <a:gdLst>
                  <a:gd name="T0" fmla="*/ 12 w 40"/>
                  <a:gd name="T1" fmla="*/ 0 h 48"/>
                  <a:gd name="T2" fmla="*/ 0 w 40"/>
                  <a:gd name="T3" fmla="*/ 6 h 48"/>
                  <a:gd name="T4" fmla="*/ 28 w 40"/>
                  <a:gd name="T5" fmla="*/ 48 h 48"/>
                  <a:gd name="T6" fmla="*/ 40 w 40"/>
                  <a:gd name="T7" fmla="*/ 44 h 48"/>
                  <a:gd name="T8" fmla="*/ 12 w 4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8">
                    <a:moveTo>
                      <a:pt x="12" y="0"/>
                    </a:moveTo>
                    <a:lnTo>
                      <a:pt x="0" y="6"/>
                    </a:lnTo>
                    <a:lnTo>
                      <a:pt x="28" y="48"/>
                    </a:lnTo>
                    <a:lnTo>
                      <a:pt x="40" y="4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2F2BF"/>
              </a:solidFill>
              <a:ln w="0">
                <a:solidFill>
                  <a:srgbClr val="F2F2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87" name="Freeform 91"/>
              <p:cNvSpPr>
                <a:spLocks/>
              </p:cNvSpPr>
              <p:nvPr/>
            </p:nvSpPr>
            <p:spPr bwMode="auto">
              <a:xfrm>
                <a:off x="3248" y="1916"/>
                <a:ext cx="40" cy="48"/>
              </a:xfrm>
              <a:custGeom>
                <a:avLst/>
                <a:gdLst>
                  <a:gd name="T0" fmla="*/ 12 w 40"/>
                  <a:gd name="T1" fmla="*/ 0 h 48"/>
                  <a:gd name="T2" fmla="*/ 0 w 40"/>
                  <a:gd name="T3" fmla="*/ 6 h 48"/>
                  <a:gd name="T4" fmla="*/ 28 w 40"/>
                  <a:gd name="T5" fmla="*/ 48 h 48"/>
                  <a:gd name="T6" fmla="*/ 40 w 40"/>
                  <a:gd name="T7" fmla="*/ 44 h 48"/>
                  <a:gd name="T8" fmla="*/ 12 w 4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8">
                    <a:moveTo>
                      <a:pt x="12" y="0"/>
                    </a:moveTo>
                    <a:lnTo>
                      <a:pt x="0" y="6"/>
                    </a:lnTo>
                    <a:lnTo>
                      <a:pt x="28" y="48"/>
                    </a:lnTo>
                    <a:lnTo>
                      <a:pt x="40" y="4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88" name="Freeform 92"/>
              <p:cNvSpPr>
                <a:spLocks/>
              </p:cNvSpPr>
              <p:nvPr/>
            </p:nvSpPr>
            <p:spPr bwMode="auto">
              <a:xfrm>
                <a:off x="3276" y="1960"/>
                <a:ext cx="40" cy="34"/>
              </a:xfrm>
              <a:custGeom>
                <a:avLst/>
                <a:gdLst>
                  <a:gd name="T0" fmla="*/ 12 w 40"/>
                  <a:gd name="T1" fmla="*/ 0 h 34"/>
                  <a:gd name="T2" fmla="*/ 0 w 40"/>
                  <a:gd name="T3" fmla="*/ 4 h 34"/>
                  <a:gd name="T4" fmla="*/ 30 w 40"/>
                  <a:gd name="T5" fmla="*/ 32 h 34"/>
                  <a:gd name="T6" fmla="*/ 40 w 40"/>
                  <a:gd name="T7" fmla="*/ 34 h 34"/>
                  <a:gd name="T8" fmla="*/ 12 w 4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4">
                    <a:moveTo>
                      <a:pt x="12" y="0"/>
                    </a:moveTo>
                    <a:lnTo>
                      <a:pt x="0" y="4"/>
                    </a:lnTo>
                    <a:lnTo>
                      <a:pt x="30" y="32"/>
                    </a:lnTo>
                    <a:lnTo>
                      <a:pt x="40" y="3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9FFC4"/>
              </a:solidFill>
              <a:ln w="0">
                <a:solidFill>
                  <a:srgbClr val="D9FF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89" name="Freeform 93"/>
              <p:cNvSpPr>
                <a:spLocks/>
              </p:cNvSpPr>
              <p:nvPr/>
            </p:nvSpPr>
            <p:spPr bwMode="auto">
              <a:xfrm>
                <a:off x="3276" y="1960"/>
                <a:ext cx="40" cy="34"/>
              </a:xfrm>
              <a:custGeom>
                <a:avLst/>
                <a:gdLst>
                  <a:gd name="T0" fmla="*/ 12 w 40"/>
                  <a:gd name="T1" fmla="*/ 0 h 34"/>
                  <a:gd name="T2" fmla="*/ 0 w 40"/>
                  <a:gd name="T3" fmla="*/ 4 h 34"/>
                  <a:gd name="T4" fmla="*/ 30 w 40"/>
                  <a:gd name="T5" fmla="*/ 32 h 34"/>
                  <a:gd name="T6" fmla="*/ 40 w 40"/>
                  <a:gd name="T7" fmla="*/ 34 h 34"/>
                  <a:gd name="T8" fmla="*/ 12 w 4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4">
                    <a:moveTo>
                      <a:pt x="12" y="0"/>
                    </a:moveTo>
                    <a:lnTo>
                      <a:pt x="0" y="4"/>
                    </a:lnTo>
                    <a:lnTo>
                      <a:pt x="30" y="32"/>
                    </a:lnTo>
                    <a:lnTo>
                      <a:pt x="40" y="3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90" name="Freeform 94"/>
              <p:cNvSpPr>
                <a:spLocks/>
              </p:cNvSpPr>
              <p:nvPr/>
            </p:nvSpPr>
            <p:spPr bwMode="auto">
              <a:xfrm>
                <a:off x="3306" y="1992"/>
                <a:ext cx="38" cy="68"/>
              </a:xfrm>
              <a:custGeom>
                <a:avLst/>
                <a:gdLst>
                  <a:gd name="T0" fmla="*/ 10 w 38"/>
                  <a:gd name="T1" fmla="*/ 2 h 68"/>
                  <a:gd name="T2" fmla="*/ 0 w 38"/>
                  <a:gd name="T3" fmla="*/ 0 h 68"/>
                  <a:gd name="T4" fmla="*/ 26 w 38"/>
                  <a:gd name="T5" fmla="*/ 62 h 68"/>
                  <a:gd name="T6" fmla="*/ 38 w 38"/>
                  <a:gd name="T7" fmla="*/ 68 h 68"/>
                  <a:gd name="T8" fmla="*/ 10 w 38"/>
                  <a:gd name="T9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8">
                    <a:moveTo>
                      <a:pt x="10" y="2"/>
                    </a:moveTo>
                    <a:lnTo>
                      <a:pt x="0" y="0"/>
                    </a:lnTo>
                    <a:lnTo>
                      <a:pt x="26" y="62"/>
                    </a:lnTo>
                    <a:lnTo>
                      <a:pt x="38" y="68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7EB96"/>
              </a:solidFill>
              <a:ln w="0">
                <a:solidFill>
                  <a:srgbClr val="F7EB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91" name="Freeform 95"/>
              <p:cNvSpPr>
                <a:spLocks/>
              </p:cNvSpPr>
              <p:nvPr/>
            </p:nvSpPr>
            <p:spPr bwMode="auto">
              <a:xfrm>
                <a:off x="3306" y="1992"/>
                <a:ext cx="38" cy="68"/>
              </a:xfrm>
              <a:custGeom>
                <a:avLst/>
                <a:gdLst>
                  <a:gd name="T0" fmla="*/ 10 w 38"/>
                  <a:gd name="T1" fmla="*/ 2 h 68"/>
                  <a:gd name="T2" fmla="*/ 0 w 38"/>
                  <a:gd name="T3" fmla="*/ 0 h 68"/>
                  <a:gd name="T4" fmla="*/ 26 w 38"/>
                  <a:gd name="T5" fmla="*/ 62 h 68"/>
                  <a:gd name="T6" fmla="*/ 38 w 38"/>
                  <a:gd name="T7" fmla="*/ 68 h 68"/>
                  <a:gd name="T8" fmla="*/ 10 w 38"/>
                  <a:gd name="T9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8">
                    <a:moveTo>
                      <a:pt x="10" y="2"/>
                    </a:moveTo>
                    <a:lnTo>
                      <a:pt x="0" y="0"/>
                    </a:lnTo>
                    <a:lnTo>
                      <a:pt x="26" y="62"/>
                    </a:lnTo>
                    <a:lnTo>
                      <a:pt x="38" y="68"/>
                    </a:lnTo>
                    <a:lnTo>
                      <a:pt x="1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92" name="Freeform 96"/>
              <p:cNvSpPr>
                <a:spLocks/>
              </p:cNvSpPr>
              <p:nvPr/>
            </p:nvSpPr>
            <p:spPr bwMode="auto">
              <a:xfrm>
                <a:off x="3332" y="2052"/>
                <a:ext cx="42" cy="20"/>
              </a:xfrm>
              <a:custGeom>
                <a:avLst/>
                <a:gdLst>
                  <a:gd name="T0" fmla="*/ 12 w 42"/>
                  <a:gd name="T1" fmla="*/ 8 h 20"/>
                  <a:gd name="T2" fmla="*/ 0 w 42"/>
                  <a:gd name="T3" fmla="*/ 2 h 20"/>
                  <a:gd name="T4" fmla="*/ 30 w 42"/>
                  <a:gd name="T5" fmla="*/ 20 h 20"/>
                  <a:gd name="T6" fmla="*/ 42 w 42"/>
                  <a:gd name="T7" fmla="*/ 0 h 20"/>
                  <a:gd name="T8" fmla="*/ 12 w 42"/>
                  <a:gd name="T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8"/>
                    </a:moveTo>
                    <a:lnTo>
                      <a:pt x="0" y="2"/>
                    </a:lnTo>
                    <a:lnTo>
                      <a:pt x="30" y="20"/>
                    </a:lnTo>
                    <a:lnTo>
                      <a:pt x="42" y="0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5994ED"/>
              </a:solidFill>
              <a:ln w="0">
                <a:solidFill>
                  <a:srgbClr val="599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93" name="Freeform 97"/>
              <p:cNvSpPr>
                <a:spLocks/>
              </p:cNvSpPr>
              <p:nvPr/>
            </p:nvSpPr>
            <p:spPr bwMode="auto">
              <a:xfrm>
                <a:off x="3332" y="2052"/>
                <a:ext cx="42" cy="20"/>
              </a:xfrm>
              <a:custGeom>
                <a:avLst/>
                <a:gdLst>
                  <a:gd name="T0" fmla="*/ 12 w 42"/>
                  <a:gd name="T1" fmla="*/ 8 h 20"/>
                  <a:gd name="T2" fmla="*/ 0 w 42"/>
                  <a:gd name="T3" fmla="*/ 2 h 20"/>
                  <a:gd name="T4" fmla="*/ 30 w 42"/>
                  <a:gd name="T5" fmla="*/ 20 h 20"/>
                  <a:gd name="T6" fmla="*/ 42 w 42"/>
                  <a:gd name="T7" fmla="*/ 0 h 20"/>
                  <a:gd name="T8" fmla="*/ 12 w 42"/>
                  <a:gd name="T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2" y="8"/>
                    </a:moveTo>
                    <a:lnTo>
                      <a:pt x="0" y="2"/>
                    </a:lnTo>
                    <a:lnTo>
                      <a:pt x="30" y="20"/>
                    </a:lnTo>
                    <a:lnTo>
                      <a:pt x="42" y="0"/>
                    </a:lnTo>
                    <a:lnTo>
                      <a:pt x="12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94" name="Freeform 98"/>
              <p:cNvSpPr>
                <a:spLocks/>
              </p:cNvSpPr>
              <p:nvPr/>
            </p:nvSpPr>
            <p:spPr bwMode="auto">
              <a:xfrm>
                <a:off x="3362" y="2052"/>
                <a:ext cx="44" cy="20"/>
              </a:xfrm>
              <a:custGeom>
                <a:avLst/>
                <a:gdLst>
                  <a:gd name="T0" fmla="*/ 12 w 44"/>
                  <a:gd name="T1" fmla="*/ 0 h 20"/>
                  <a:gd name="T2" fmla="*/ 0 w 44"/>
                  <a:gd name="T3" fmla="*/ 20 h 20"/>
                  <a:gd name="T4" fmla="*/ 30 w 44"/>
                  <a:gd name="T5" fmla="*/ 20 h 20"/>
                  <a:gd name="T6" fmla="*/ 44 w 44"/>
                  <a:gd name="T7" fmla="*/ 2 h 20"/>
                  <a:gd name="T8" fmla="*/ 12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2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7B2F2"/>
              </a:solidFill>
              <a:ln w="0">
                <a:solidFill>
                  <a:srgbClr val="87B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95" name="Freeform 99"/>
              <p:cNvSpPr>
                <a:spLocks/>
              </p:cNvSpPr>
              <p:nvPr/>
            </p:nvSpPr>
            <p:spPr bwMode="auto">
              <a:xfrm>
                <a:off x="3362" y="2052"/>
                <a:ext cx="44" cy="20"/>
              </a:xfrm>
              <a:custGeom>
                <a:avLst/>
                <a:gdLst>
                  <a:gd name="T0" fmla="*/ 12 w 44"/>
                  <a:gd name="T1" fmla="*/ 0 h 20"/>
                  <a:gd name="T2" fmla="*/ 0 w 44"/>
                  <a:gd name="T3" fmla="*/ 20 h 20"/>
                  <a:gd name="T4" fmla="*/ 30 w 44"/>
                  <a:gd name="T5" fmla="*/ 20 h 20"/>
                  <a:gd name="T6" fmla="*/ 44 w 44"/>
                  <a:gd name="T7" fmla="*/ 2 h 20"/>
                  <a:gd name="T8" fmla="*/ 12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2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4" y="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96" name="Freeform 100"/>
              <p:cNvSpPr>
                <a:spLocks/>
              </p:cNvSpPr>
              <p:nvPr/>
            </p:nvSpPr>
            <p:spPr bwMode="auto">
              <a:xfrm>
                <a:off x="3392" y="2054"/>
                <a:ext cx="44" cy="22"/>
              </a:xfrm>
              <a:custGeom>
                <a:avLst/>
                <a:gdLst>
                  <a:gd name="T0" fmla="*/ 14 w 44"/>
                  <a:gd name="T1" fmla="*/ 0 h 22"/>
                  <a:gd name="T2" fmla="*/ 0 w 44"/>
                  <a:gd name="T3" fmla="*/ 18 h 22"/>
                  <a:gd name="T4" fmla="*/ 32 w 44"/>
                  <a:gd name="T5" fmla="*/ 22 h 22"/>
                  <a:gd name="T6" fmla="*/ 44 w 44"/>
                  <a:gd name="T7" fmla="*/ 4 h 22"/>
                  <a:gd name="T8" fmla="*/ 14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0"/>
                    </a:moveTo>
                    <a:lnTo>
                      <a:pt x="0" y="18"/>
                    </a:lnTo>
                    <a:lnTo>
                      <a:pt x="32" y="22"/>
                    </a:lnTo>
                    <a:lnTo>
                      <a:pt x="4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97" name="Freeform 101"/>
              <p:cNvSpPr>
                <a:spLocks/>
              </p:cNvSpPr>
              <p:nvPr/>
            </p:nvSpPr>
            <p:spPr bwMode="auto">
              <a:xfrm>
                <a:off x="3392" y="2054"/>
                <a:ext cx="44" cy="22"/>
              </a:xfrm>
              <a:custGeom>
                <a:avLst/>
                <a:gdLst>
                  <a:gd name="T0" fmla="*/ 14 w 44"/>
                  <a:gd name="T1" fmla="*/ 0 h 22"/>
                  <a:gd name="T2" fmla="*/ 0 w 44"/>
                  <a:gd name="T3" fmla="*/ 18 h 22"/>
                  <a:gd name="T4" fmla="*/ 32 w 44"/>
                  <a:gd name="T5" fmla="*/ 22 h 22"/>
                  <a:gd name="T6" fmla="*/ 44 w 44"/>
                  <a:gd name="T7" fmla="*/ 4 h 22"/>
                  <a:gd name="T8" fmla="*/ 14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0"/>
                    </a:moveTo>
                    <a:lnTo>
                      <a:pt x="0" y="18"/>
                    </a:lnTo>
                    <a:lnTo>
                      <a:pt x="32" y="22"/>
                    </a:lnTo>
                    <a:lnTo>
                      <a:pt x="44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98" name="Freeform 102"/>
              <p:cNvSpPr>
                <a:spLocks/>
              </p:cNvSpPr>
              <p:nvPr/>
            </p:nvSpPr>
            <p:spPr bwMode="auto">
              <a:xfrm>
                <a:off x="3424" y="205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8 h 24"/>
                  <a:gd name="T4" fmla="*/ 30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799" name="Freeform 103"/>
              <p:cNvSpPr>
                <a:spLocks/>
              </p:cNvSpPr>
              <p:nvPr/>
            </p:nvSpPr>
            <p:spPr bwMode="auto">
              <a:xfrm>
                <a:off x="3424" y="2058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8 h 24"/>
                  <a:gd name="T4" fmla="*/ 30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00" name="Freeform 104"/>
              <p:cNvSpPr>
                <a:spLocks/>
              </p:cNvSpPr>
              <p:nvPr/>
            </p:nvSpPr>
            <p:spPr bwMode="auto">
              <a:xfrm>
                <a:off x="3454" y="2064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8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01" name="Freeform 105"/>
              <p:cNvSpPr>
                <a:spLocks/>
              </p:cNvSpPr>
              <p:nvPr/>
            </p:nvSpPr>
            <p:spPr bwMode="auto">
              <a:xfrm>
                <a:off x="3454" y="2064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8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02" name="Freeform 106"/>
              <p:cNvSpPr>
                <a:spLocks/>
              </p:cNvSpPr>
              <p:nvPr/>
            </p:nvSpPr>
            <p:spPr bwMode="auto">
              <a:xfrm>
                <a:off x="3486" y="207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03" name="Freeform 107"/>
              <p:cNvSpPr>
                <a:spLocks/>
              </p:cNvSpPr>
              <p:nvPr/>
            </p:nvSpPr>
            <p:spPr bwMode="auto">
              <a:xfrm>
                <a:off x="3486" y="207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04" name="Freeform 108"/>
              <p:cNvSpPr>
                <a:spLocks/>
              </p:cNvSpPr>
              <p:nvPr/>
            </p:nvSpPr>
            <p:spPr bwMode="auto">
              <a:xfrm>
                <a:off x="3516" y="2080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05" name="Freeform 109"/>
              <p:cNvSpPr>
                <a:spLocks/>
              </p:cNvSpPr>
              <p:nvPr/>
            </p:nvSpPr>
            <p:spPr bwMode="auto">
              <a:xfrm>
                <a:off x="3516" y="2080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06" name="Freeform 110"/>
              <p:cNvSpPr>
                <a:spLocks/>
              </p:cNvSpPr>
              <p:nvPr/>
            </p:nvSpPr>
            <p:spPr bwMode="auto">
              <a:xfrm>
                <a:off x="3546" y="208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07" name="Freeform 111"/>
              <p:cNvSpPr>
                <a:spLocks/>
              </p:cNvSpPr>
              <p:nvPr/>
            </p:nvSpPr>
            <p:spPr bwMode="auto">
              <a:xfrm>
                <a:off x="3546" y="208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08" name="Freeform 112"/>
              <p:cNvSpPr>
                <a:spLocks/>
              </p:cNvSpPr>
              <p:nvPr/>
            </p:nvSpPr>
            <p:spPr bwMode="auto">
              <a:xfrm>
                <a:off x="3578" y="2094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09" name="Freeform 113"/>
              <p:cNvSpPr>
                <a:spLocks/>
              </p:cNvSpPr>
              <p:nvPr/>
            </p:nvSpPr>
            <p:spPr bwMode="auto">
              <a:xfrm>
                <a:off x="3578" y="2094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10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10" name="Freeform 114"/>
              <p:cNvSpPr>
                <a:spLocks/>
              </p:cNvSpPr>
              <p:nvPr/>
            </p:nvSpPr>
            <p:spPr bwMode="auto">
              <a:xfrm>
                <a:off x="3610" y="2104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11" name="Freeform 115"/>
              <p:cNvSpPr>
                <a:spLocks/>
              </p:cNvSpPr>
              <p:nvPr/>
            </p:nvSpPr>
            <p:spPr bwMode="auto">
              <a:xfrm>
                <a:off x="3610" y="2104"/>
                <a:ext cx="42" cy="24"/>
              </a:xfrm>
              <a:custGeom>
                <a:avLst/>
                <a:gdLst>
                  <a:gd name="T0" fmla="*/ 10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8 h 24"/>
                  <a:gd name="T8" fmla="*/ 10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12" name="Freeform 116"/>
              <p:cNvSpPr>
                <a:spLocks/>
              </p:cNvSpPr>
              <p:nvPr/>
            </p:nvSpPr>
            <p:spPr bwMode="auto">
              <a:xfrm>
                <a:off x="3640" y="211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13" name="Freeform 117"/>
              <p:cNvSpPr>
                <a:spLocks/>
              </p:cNvSpPr>
              <p:nvPr/>
            </p:nvSpPr>
            <p:spPr bwMode="auto">
              <a:xfrm>
                <a:off x="3640" y="211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14" name="Freeform 118"/>
              <p:cNvSpPr>
                <a:spLocks/>
              </p:cNvSpPr>
              <p:nvPr/>
            </p:nvSpPr>
            <p:spPr bwMode="auto">
              <a:xfrm>
                <a:off x="3672" y="212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15" name="Freeform 119"/>
              <p:cNvSpPr>
                <a:spLocks/>
              </p:cNvSpPr>
              <p:nvPr/>
            </p:nvSpPr>
            <p:spPr bwMode="auto">
              <a:xfrm>
                <a:off x="3672" y="212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16" name="Freeform 120"/>
              <p:cNvSpPr>
                <a:spLocks/>
              </p:cNvSpPr>
              <p:nvPr/>
            </p:nvSpPr>
            <p:spPr bwMode="auto">
              <a:xfrm>
                <a:off x="3704" y="212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17" name="Freeform 121"/>
              <p:cNvSpPr>
                <a:spLocks/>
              </p:cNvSpPr>
              <p:nvPr/>
            </p:nvSpPr>
            <p:spPr bwMode="auto">
              <a:xfrm>
                <a:off x="3704" y="212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18" name="Freeform 122"/>
              <p:cNvSpPr>
                <a:spLocks/>
              </p:cNvSpPr>
              <p:nvPr/>
            </p:nvSpPr>
            <p:spPr bwMode="auto">
              <a:xfrm>
                <a:off x="3736" y="2138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19" name="Freeform 123"/>
              <p:cNvSpPr>
                <a:spLocks/>
              </p:cNvSpPr>
              <p:nvPr/>
            </p:nvSpPr>
            <p:spPr bwMode="auto">
              <a:xfrm>
                <a:off x="3736" y="2138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6 h 26"/>
                  <a:gd name="T4" fmla="*/ 32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20" name="Freeform 124"/>
              <p:cNvSpPr>
                <a:spLocks/>
              </p:cNvSpPr>
              <p:nvPr/>
            </p:nvSpPr>
            <p:spPr bwMode="auto">
              <a:xfrm>
                <a:off x="3768" y="214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21" name="Freeform 125"/>
              <p:cNvSpPr>
                <a:spLocks/>
              </p:cNvSpPr>
              <p:nvPr/>
            </p:nvSpPr>
            <p:spPr bwMode="auto">
              <a:xfrm>
                <a:off x="3768" y="214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22" name="Freeform 126"/>
              <p:cNvSpPr>
                <a:spLocks/>
              </p:cNvSpPr>
              <p:nvPr/>
            </p:nvSpPr>
            <p:spPr bwMode="auto">
              <a:xfrm>
                <a:off x="3800" y="2154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23" name="Freeform 127"/>
              <p:cNvSpPr>
                <a:spLocks/>
              </p:cNvSpPr>
              <p:nvPr/>
            </p:nvSpPr>
            <p:spPr bwMode="auto">
              <a:xfrm>
                <a:off x="3800" y="2154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24" name="Freeform 128"/>
              <p:cNvSpPr>
                <a:spLocks/>
              </p:cNvSpPr>
              <p:nvPr/>
            </p:nvSpPr>
            <p:spPr bwMode="auto">
              <a:xfrm>
                <a:off x="3832" y="2164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25" name="Freeform 129"/>
              <p:cNvSpPr>
                <a:spLocks/>
              </p:cNvSpPr>
              <p:nvPr/>
            </p:nvSpPr>
            <p:spPr bwMode="auto">
              <a:xfrm>
                <a:off x="3832" y="2164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26" name="Freeform 130"/>
              <p:cNvSpPr>
                <a:spLocks/>
              </p:cNvSpPr>
              <p:nvPr/>
            </p:nvSpPr>
            <p:spPr bwMode="auto">
              <a:xfrm>
                <a:off x="3864" y="2172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27" name="Freeform 131"/>
              <p:cNvSpPr>
                <a:spLocks/>
              </p:cNvSpPr>
              <p:nvPr/>
            </p:nvSpPr>
            <p:spPr bwMode="auto">
              <a:xfrm>
                <a:off x="3864" y="2172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28" name="Freeform 132"/>
              <p:cNvSpPr>
                <a:spLocks/>
              </p:cNvSpPr>
              <p:nvPr/>
            </p:nvSpPr>
            <p:spPr bwMode="auto">
              <a:xfrm>
                <a:off x="3896" y="218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29" name="Freeform 133"/>
              <p:cNvSpPr>
                <a:spLocks/>
              </p:cNvSpPr>
              <p:nvPr/>
            </p:nvSpPr>
            <p:spPr bwMode="auto">
              <a:xfrm>
                <a:off x="3896" y="218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30" name="Freeform 134"/>
              <p:cNvSpPr>
                <a:spLocks/>
              </p:cNvSpPr>
              <p:nvPr/>
            </p:nvSpPr>
            <p:spPr bwMode="auto">
              <a:xfrm>
                <a:off x="3928" y="219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31" name="Freeform 135"/>
              <p:cNvSpPr>
                <a:spLocks/>
              </p:cNvSpPr>
              <p:nvPr/>
            </p:nvSpPr>
            <p:spPr bwMode="auto">
              <a:xfrm>
                <a:off x="3928" y="219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32" name="Freeform 136"/>
              <p:cNvSpPr>
                <a:spLocks/>
              </p:cNvSpPr>
              <p:nvPr/>
            </p:nvSpPr>
            <p:spPr bwMode="auto">
              <a:xfrm>
                <a:off x="3962" y="2198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33" name="Freeform 137"/>
              <p:cNvSpPr>
                <a:spLocks/>
              </p:cNvSpPr>
              <p:nvPr/>
            </p:nvSpPr>
            <p:spPr bwMode="auto">
              <a:xfrm>
                <a:off x="3962" y="2198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34" name="Freeform 138"/>
              <p:cNvSpPr>
                <a:spLocks/>
              </p:cNvSpPr>
              <p:nvPr/>
            </p:nvSpPr>
            <p:spPr bwMode="auto">
              <a:xfrm>
                <a:off x="3994" y="2208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35" name="Freeform 139"/>
              <p:cNvSpPr>
                <a:spLocks/>
              </p:cNvSpPr>
              <p:nvPr/>
            </p:nvSpPr>
            <p:spPr bwMode="auto">
              <a:xfrm>
                <a:off x="3994" y="2208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36" name="Freeform 140"/>
              <p:cNvSpPr>
                <a:spLocks/>
              </p:cNvSpPr>
              <p:nvPr/>
            </p:nvSpPr>
            <p:spPr bwMode="auto">
              <a:xfrm>
                <a:off x="4028" y="2216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37" name="Freeform 141"/>
              <p:cNvSpPr>
                <a:spLocks/>
              </p:cNvSpPr>
              <p:nvPr/>
            </p:nvSpPr>
            <p:spPr bwMode="auto">
              <a:xfrm>
                <a:off x="4028" y="2216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38" name="Freeform 142"/>
              <p:cNvSpPr>
                <a:spLocks/>
              </p:cNvSpPr>
              <p:nvPr/>
            </p:nvSpPr>
            <p:spPr bwMode="auto">
              <a:xfrm>
                <a:off x="4060" y="2226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39" name="Freeform 143"/>
              <p:cNvSpPr>
                <a:spLocks/>
              </p:cNvSpPr>
              <p:nvPr/>
            </p:nvSpPr>
            <p:spPr bwMode="auto">
              <a:xfrm>
                <a:off x="4060" y="2226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40" name="Freeform 144"/>
              <p:cNvSpPr>
                <a:spLocks/>
              </p:cNvSpPr>
              <p:nvPr/>
            </p:nvSpPr>
            <p:spPr bwMode="auto">
              <a:xfrm>
                <a:off x="2332" y="1772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4 h 22"/>
                  <a:gd name="T4" fmla="*/ 26 w 40"/>
                  <a:gd name="T5" fmla="*/ 22 h 22"/>
                  <a:gd name="T6" fmla="*/ 40 w 40"/>
                  <a:gd name="T7" fmla="*/ 8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0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41" name="Freeform 145"/>
              <p:cNvSpPr>
                <a:spLocks/>
              </p:cNvSpPr>
              <p:nvPr/>
            </p:nvSpPr>
            <p:spPr bwMode="auto">
              <a:xfrm>
                <a:off x="2332" y="1772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4 h 22"/>
                  <a:gd name="T4" fmla="*/ 26 w 40"/>
                  <a:gd name="T5" fmla="*/ 22 h 22"/>
                  <a:gd name="T6" fmla="*/ 40 w 40"/>
                  <a:gd name="T7" fmla="*/ 8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0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42" name="Freeform 146"/>
              <p:cNvSpPr>
                <a:spLocks/>
              </p:cNvSpPr>
              <p:nvPr/>
            </p:nvSpPr>
            <p:spPr bwMode="auto">
              <a:xfrm>
                <a:off x="2358" y="1780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43" name="Freeform 147"/>
              <p:cNvSpPr>
                <a:spLocks/>
              </p:cNvSpPr>
              <p:nvPr/>
            </p:nvSpPr>
            <p:spPr bwMode="auto">
              <a:xfrm>
                <a:off x="2358" y="1780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44" name="Freeform 148"/>
              <p:cNvSpPr>
                <a:spLocks/>
              </p:cNvSpPr>
              <p:nvPr/>
            </p:nvSpPr>
            <p:spPr bwMode="auto">
              <a:xfrm>
                <a:off x="2384" y="1786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45" name="Freeform 149"/>
              <p:cNvSpPr>
                <a:spLocks/>
              </p:cNvSpPr>
              <p:nvPr/>
            </p:nvSpPr>
            <p:spPr bwMode="auto">
              <a:xfrm>
                <a:off x="2384" y="1786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46" name="Freeform 150"/>
              <p:cNvSpPr>
                <a:spLocks/>
              </p:cNvSpPr>
              <p:nvPr/>
            </p:nvSpPr>
            <p:spPr bwMode="auto">
              <a:xfrm>
                <a:off x="2410" y="179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8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47" name="Freeform 151"/>
              <p:cNvSpPr>
                <a:spLocks/>
              </p:cNvSpPr>
              <p:nvPr/>
            </p:nvSpPr>
            <p:spPr bwMode="auto">
              <a:xfrm>
                <a:off x="2410" y="179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8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48" name="Freeform 152"/>
              <p:cNvSpPr>
                <a:spLocks/>
              </p:cNvSpPr>
              <p:nvPr/>
            </p:nvSpPr>
            <p:spPr bwMode="auto">
              <a:xfrm>
                <a:off x="2438" y="1800"/>
                <a:ext cx="42" cy="22"/>
              </a:xfrm>
              <a:custGeom>
                <a:avLst/>
                <a:gdLst>
                  <a:gd name="T0" fmla="*/ 14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4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49" name="Freeform 153"/>
              <p:cNvSpPr>
                <a:spLocks/>
              </p:cNvSpPr>
              <p:nvPr/>
            </p:nvSpPr>
            <p:spPr bwMode="auto">
              <a:xfrm>
                <a:off x="2438" y="1800"/>
                <a:ext cx="42" cy="22"/>
              </a:xfrm>
              <a:custGeom>
                <a:avLst/>
                <a:gdLst>
                  <a:gd name="T0" fmla="*/ 14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4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50" name="Freeform 154"/>
              <p:cNvSpPr>
                <a:spLocks/>
              </p:cNvSpPr>
              <p:nvPr/>
            </p:nvSpPr>
            <p:spPr bwMode="auto">
              <a:xfrm>
                <a:off x="2464" y="1806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8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51" name="Freeform 155"/>
              <p:cNvSpPr>
                <a:spLocks/>
              </p:cNvSpPr>
              <p:nvPr/>
            </p:nvSpPr>
            <p:spPr bwMode="auto">
              <a:xfrm>
                <a:off x="2464" y="1806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8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52" name="Freeform 156"/>
              <p:cNvSpPr>
                <a:spLocks/>
              </p:cNvSpPr>
              <p:nvPr/>
            </p:nvSpPr>
            <p:spPr bwMode="auto">
              <a:xfrm>
                <a:off x="2492" y="1812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6 h 22"/>
                  <a:gd name="T4" fmla="*/ 26 w 40"/>
                  <a:gd name="T5" fmla="*/ 22 h 22"/>
                  <a:gd name="T6" fmla="*/ 40 w 40"/>
                  <a:gd name="T7" fmla="*/ 6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53" name="Freeform 157"/>
              <p:cNvSpPr>
                <a:spLocks/>
              </p:cNvSpPr>
              <p:nvPr/>
            </p:nvSpPr>
            <p:spPr bwMode="auto">
              <a:xfrm>
                <a:off x="2492" y="1812"/>
                <a:ext cx="40" cy="22"/>
              </a:xfrm>
              <a:custGeom>
                <a:avLst/>
                <a:gdLst>
                  <a:gd name="T0" fmla="*/ 14 w 40"/>
                  <a:gd name="T1" fmla="*/ 0 h 22"/>
                  <a:gd name="T2" fmla="*/ 0 w 40"/>
                  <a:gd name="T3" fmla="*/ 16 h 22"/>
                  <a:gd name="T4" fmla="*/ 26 w 40"/>
                  <a:gd name="T5" fmla="*/ 22 h 22"/>
                  <a:gd name="T6" fmla="*/ 40 w 40"/>
                  <a:gd name="T7" fmla="*/ 6 h 22"/>
                  <a:gd name="T8" fmla="*/ 14 w 4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4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0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54" name="Freeform 158"/>
              <p:cNvSpPr>
                <a:spLocks/>
              </p:cNvSpPr>
              <p:nvPr/>
            </p:nvSpPr>
            <p:spPr bwMode="auto">
              <a:xfrm>
                <a:off x="2518" y="1818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6 h 20"/>
                  <a:gd name="T4" fmla="*/ 28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55" name="Freeform 159"/>
              <p:cNvSpPr>
                <a:spLocks/>
              </p:cNvSpPr>
              <p:nvPr/>
            </p:nvSpPr>
            <p:spPr bwMode="auto">
              <a:xfrm>
                <a:off x="2518" y="1818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6 h 20"/>
                  <a:gd name="T4" fmla="*/ 28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2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56" name="Freeform 160"/>
              <p:cNvSpPr>
                <a:spLocks/>
              </p:cNvSpPr>
              <p:nvPr/>
            </p:nvSpPr>
            <p:spPr bwMode="auto">
              <a:xfrm>
                <a:off x="2546" y="1824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4 h 18"/>
                  <a:gd name="T4" fmla="*/ 26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2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57" name="Freeform 161"/>
              <p:cNvSpPr>
                <a:spLocks/>
              </p:cNvSpPr>
              <p:nvPr/>
            </p:nvSpPr>
            <p:spPr bwMode="auto">
              <a:xfrm>
                <a:off x="2546" y="1824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4 h 18"/>
                  <a:gd name="T4" fmla="*/ 26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2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58" name="Freeform 162"/>
              <p:cNvSpPr>
                <a:spLocks/>
              </p:cNvSpPr>
              <p:nvPr/>
            </p:nvSpPr>
            <p:spPr bwMode="auto">
              <a:xfrm>
                <a:off x="2572" y="1828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2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59" name="Freeform 163"/>
              <p:cNvSpPr>
                <a:spLocks/>
              </p:cNvSpPr>
              <p:nvPr/>
            </p:nvSpPr>
            <p:spPr bwMode="auto">
              <a:xfrm>
                <a:off x="2572" y="1828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2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60" name="Freeform 164"/>
              <p:cNvSpPr>
                <a:spLocks/>
              </p:cNvSpPr>
              <p:nvPr/>
            </p:nvSpPr>
            <p:spPr bwMode="auto">
              <a:xfrm>
                <a:off x="2600" y="1830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6 h 18"/>
                  <a:gd name="T4" fmla="*/ 28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7B8F5"/>
              </a:solidFill>
              <a:ln w="0">
                <a:solidFill>
                  <a:srgbClr val="87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61" name="Freeform 165"/>
              <p:cNvSpPr>
                <a:spLocks/>
              </p:cNvSpPr>
              <p:nvPr/>
            </p:nvSpPr>
            <p:spPr bwMode="auto">
              <a:xfrm>
                <a:off x="2600" y="1830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6 h 18"/>
                  <a:gd name="T4" fmla="*/ 28 w 42"/>
                  <a:gd name="T5" fmla="*/ 18 h 18"/>
                  <a:gd name="T6" fmla="*/ 42 w 42"/>
                  <a:gd name="T7" fmla="*/ 4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62" name="Freeform 166"/>
              <p:cNvSpPr>
                <a:spLocks/>
              </p:cNvSpPr>
              <p:nvPr/>
            </p:nvSpPr>
            <p:spPr bwMode="auto">
              <a:xfrm>
                <a:off x="2628" y="1834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6 w 42"/>
                  <a:gd name="T5" fmla="*/ 16 h 16"/>
                  <a:gd name="T6" fmla="*/ 42 w 42"/>
                  <a:gd name="T7" fmla="*/ 0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B8F7"/>
              </a:solidFill>
              <a:ln w="0">
                <a:solidFill>
                  <a:srgbClr val="80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63" name="Freeform 167"/>
              <p:cNvSpPr>
                <a:spLocks/>
              </p:cNvSpPr>
              <p:nvPr/>
            </p:nvSpPr>
            <p:spPr bwMode="auto">
              <a:xfrm>
                <a:off x="2628" y="1834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6 w 42"/>
                  <a:gd name="T5" fmla="*/ 16 h 16"/>
                  <a:gd name="T6" fmla="*/ 42 w 42"/>
                  <a:gd name="T7" fmla="*/ 0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2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64" name="Freeform 168"/>
              <p:cNvSpPr>
                <a:spLocks/>
              </p:cNvSpPr>
              <p:nvPr/>
            </p:nvSpPr>
            <p:spPr bwMode="auto">
              <a:xfrm>
                <a:off x="2654" y="1834"/>
                <a:ext cx="42" cy="16"/>
              </a:xfrm>
              <a:custGeom>
                <a:avLst/>
                <a:gdLst>
                  <a:gd name="T0" fmla="*/ 16 w 42"/>
                  <a:gd name="T1" fmla="*/ 0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2 h 16"/>
                  <a:gd name="T8" fmla="*/ 16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8B2F7"/>
              </a:solidFill>
              <a:ln w="0">
                <a:solidFill>
                  <a:srgbClr val="78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65" name="Freeform 169"/>
              <p:cNvSpPr>
                <a:spLocks/>
              </p:cNvSpPr>
              <p:nvPr/>
            </p:nvSpPr>
            <p:spPr bwMode="auto">
              <a:xfrm>
                <a:off x="2654" y="1834"/>
                <a:ext cx="42" cy="16"/>
              </a:xfrm>
              <a:custGeom>
                <a:avLst/>
                <a:gdLst>
                  <a:gd name="T0" fmla="*/ 16 w 42"/>
                  <a:gd name="T1" fmla="*/ 0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2 h 16"/>
                  <a:gd name="T8" fmla="*/ 16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66" name="Freeform 170"/>
              <p:cNvSpPr>
                <a:spLocks/>
              </p:cNvSpPr>
              <p:nvPr/>
            </p:nvSpPr>
            <p:spPr bwMode="auto">
              <a:xfrm>
                <a:off x="2682" y="1834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8 w 42"/>
                  <a:gd name="T5" fmla="*/ 14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6EADF7"/>
              </a:solidFill>
              <a:ln w="0">
                <a:solidFill>
                  <a:srgbClr val="6E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67" name="Freeform 171"/>
              <p:cNvSpPr>
                <a:spLocks/>
              </p:cNvSpPr>
              <p:nvPr/>
            </p:nvSpPr>
            <p:spPr bwMode="auto">
              <a:xfrm>
                <a:off x="2682" y="1834"/>
                <a:ext cx="42" cy="16"/>
              </a:xfrm>
              <a:custGeom>
                <a:avLst/>
                <a:gdLst>
                  <a:gd name="T0" fmla="*/ 14 w 42"/>
                  <a:gd name="T1" fmla="*/ 2 h 16"/>
                  <a:gd name="T2" fmla="*/ 0 w 42"/>
                  <a:gd name="T3" fmla="*/ 16 h 16"/>
                  <a:gd name="T4" fmla="*/ 28 w 42"/>
                  <a:gd name="T5" fmla="*/ 14 h 16"/>
                  <a:gd name="T6" fmla="*/ 42 w 42"/>
                  <a:gd name="T7" fmla="*/ 0 h 16"/>
                  <a:gd name="T8" fmla="*/ 14 w 42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68" name="Freeform 172"/>
              <p:cNvSpPr>
                <a:spLocks/>
              </p:cNvSpPr>
              <p:nvPr/>
            </p:nvSpPr>
            <p:spPr bwMode="auto">
              <a:xfrm>
                <a:off x="2710" y="1830"/>
                <a:ext cx="42" cy="18"/>
              </a:xfrm>
              <a:custGeom>
                <a:avLst/>
                <a:gdLst>
                  <a:gd name="T0" fmla="*/ 14 w 42"/>
                  <a:gd name="T1" fmla="*/ 4 h 18"/>
                  <a:gd name="T2" fmla="*/ 0 w 42"/>
                  <a:gd name="T3" fmla="*/ 18 h 18"/>
                  <a:gd name="T4" fmla="*/ 28 w 42"/>
                  <a:gd name="T5" fmla="*/ 16 h 18"/>
                  <a:gd name="T6" fmla="*/ 42 w 42"/>
                  <a:gd name="T7" fmla="*/ 0 h 18"/>
                  <a:gd name="T8" fmla="*/ 14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4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63ABF7"/>
              </a:solidFill>
              <a:ln w="0">
                <a:solidFill>
                  <a:srgbClr val="63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69" name="Freeform 173"/>
              <p:cNvSpPr>
                <a:spLocks/>
              </p:cNvSpPr>
              <p:nvPr/>
            </p:nvSpPr>
            <p:spPr bwMode="auto">
              <a:xfrm>
                <a:off x="2710" y="1830"/>
                <a:ext cx="42" cy="18"/>
              </a:xfrm>
              <a:custGeom>
                <a:avLst/>
                <a:gdLst>
                  <a:gd name="T0" fmla="*/ 14 w 42"/>
                  <a:gd name="T1" fmla="*/ 4 h 18"/>
                  <a:gd name="T2" fmla="*/ 0 w 42"/>
                  <a:gd name="T3" fmla="*/ 18 h 18"/>
                  <a:gd name="T4" fmla="*/ 28 w 42"/>
                  <a:gd name="T5" fmla="*/ 16 h 18"/>
                  <a:gd name="T6" fmla="*/ 42 w 42"/>
                  <a:gd name="T7" fmla="*/ 0 h 18"/>
                  <a:gd name="T8" fmla="*/ 14 w 4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4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70" name="Freeform 174"/>
              <p:cNvSpPr>
                <a:spLocks/>
              </p:cNvSpPr>
              <p:nvPr/>
            </p:nvSpPr>
            <p:spPr bwMode="auto">
              <a:xfrm>
                <a:off x="2738" y="1826"/>
                <a:ext cx="42" cy="20"/>
              </a:xfrm>
              <a:custGeom>
                <a:avLst/>
                <a:gdLst>
                  <a:gd name="T0" fmla="*/ 14 w 42"/>
                  <a:gd name="T1" fmla="*/ 4 h 20"/>
                  <a:gd name="T2" fmla="*/ 0 w 42"/>
                  <a:gd name="T3" fmla="*/ 20 h 20"/>
                  <a:gd name="T4" fmla="*/ 28 w 42"/>
                  <a:gd name="T5" fmla="*/ 16 h 20"/>
                  <a:gd name="T6" fmla="*/ 42 w 42"/>
                  <a:gd name="T7" fmla="*/ 0 h 20"/>
                  <a:gd name="T8" fmla="*/ 14 w 42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4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52A1F5"/>
              </a:solidFill>
              <a:ln w="0">
                <a:solidFill>
                  <a:srgbClr val="52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71" name="Freeform 175"/>
              <p:cNvSpPr>
                <a:spLocks/>
              </p:cNvSpPr>
              <p:nvPr/>
            </p:nvSpPr>
            <p:spPr bwMode="auto">
              <a:xfrm>
                <a:off x="2738" y="1826"/>
                <a:ext cx="42" cy="20"/>
              </a:xfrm>
              <a:custGeom>
                <a:avLst/>
                <a:gdLst>
                  <a:gd name="T0" fmla="*/ 14 w 42"/>
                  <a:gd name="T1" fmla="*/ 4 h 20"/>
                  <a:gd name="T2" fmla="*/ 0 w 42"/>
                  <a:gd name="T3" fmla="*/ 20 h 20"/>
                  <a:gd name="T4" fmla="*/ 28 w 42"/>
                  <a:gd name="T5" fmla="*/ 16 h 20"/>
                  <a:gd name="T6" fmla="*/ 42 w 42"/>
                  <a:gd name="T7" fmla="*/ 0 h 20"/>
                  <a:gd name="T8" fmla="*/ 14 w 42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4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72" name="Freeform 176"/>
              <p:cNvSpPr>
                <a:spLocks/>
              </p:cNvSpPr>
              <p:nvPr/>
            </p:nvSpPr>
            <p:spPr bwMode="auto">
              <a:xfrm>
                <a:off x="2766" y="1822"/>
                <a:ext cx="42" cy="20"/>
              </a:xfrm>
              <a:custGeom>
                <a:avLst/>
                <a:gdLst>
                  <a:gd name="T0" fmla="*/ 14 w 42"/>
                  <a:gd name="T1" fmla="*/ 4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4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4599F2"/>
              </a:solidFill>
              <a:ln w="0">
                <a:solidFill>
                  <a:srgbClr val="459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73" name="Freeform 177"/>
              <p:cNvSpPr>
                <a:spLocks/>
              </p:cNvSpPr>
              <p:nvPr/>
            </p:nvSpPr>
            <p:spPr bwMode="auto">
              <a:xfrm>
                <a:off x="2766" y="1822"/>
                <a:ext cx="42" cy="20"/>
              </a:xfrm>
              <a:custGeom>
                <a:avLst/>
                <a:gdLst>
                  <a:gd name="T0" fmla="*/ 14 w 42"/>
                  <a:gd name="T1" fmla="*/ 4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4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74" name="Freeform 178"/>
              <p:cNvSpPr>
                <a:spLocks/>
              </p:cNvSpPr>
              <p:nvPr/>
            </p:nvSpPr>
            <p:spPr bwMode="auto">
              <a:xfrm>
                <a:off x="2794" y="1814"/>
                <a:ext cx="42" cy="22"/>
              </a:xfrm>
              <a:custGeom>
                <a:avLst/>
                <a:gdLst>
                  <a:gd name="T0" fmla="*/ 14 w 42"/>
                  <a:gd name="T1" fmla="*/ 8 h 22"/>
                  <a:gd name="T2" fmla="*/ 0 w 42"/>
                  <a:gd name="T3" fmla="*/ 22 h 22"/>
                  <a:gd name="T4" fmla="*/ 28 w 42"/>
                  <a:gd name="T5" fmla="*/ 14 h 22"/>
                  <a:gd name="T6" fmla="*/ 42 w 42"/>
                  <a:gd name="T7" fmla="*/ 0 h 22"/>
                  <a:gd name="T8" fmla="*/ 14 w 42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3391F0"/>
              </a:solidFill>
              <a:ln w="0">
                <a:solidFill>
                  <a:srgbClr val="3391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75" name="Freeform 179"/>
              <p:cNvSpPr>
                <a:spLocks/>
              </p:cNvSpPr>
              <p:nvPr/>
            </p:nvSpPr>
            <p:spPr bwMode="auto">
              <a:xfrm>
                <a:off x="2794" y="1814"/>
                <a:ext cx="42" cy="22"/>
              </a:xfrm>
              <a:custGeom>
                <a:avLst/>
                <a:gdLst>
                  <a:gd name="T0" fmla="*/ 14 w 42"/>
                  <a:gd name="T1" fmla="*/ 8 h 22"/>
                  <a:gd name="T2" fmla="*/ 0 w 42"/>
                  <a:gd name="T3" fmla="*/ 22 h 22"/>
                  <a:gd name="T4" fmla="*/ 28 w 42"/>
                  <a:gd name="T5" fmla="*/ 14 h 22"/>
                  <a:gd name="T6" fmla="*/ 42 w 42"/>
                  <a:gd name="T7" fmla="*/ 0 h 22"/>
                  <a:gd name="T8" fmla="*/ 14 w 42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76" name="Freeform 180"/>
              <p:cNvSpPr>
                <a:spLocks/>
              </p:cNvSpPr>
              <p:nvPr/>
            </p:nvSpPr>
            <p:spPr bwMode="auto">
              <a:xfrm>
                <a:off x="2822" y="1804"/>
                <a:ext cx="44" cy="24"/>
              </a:xfrm>
              <a:custGeom>
                <a:avLst/>
                <a:gdLst>
                  <a:gd name="T0" fmla="*/ 14 w 44"/>
                  <a:gd name="T1" fmla="*/ 10 h 24"/>
                  <a:gd name="T2" fmla="*/ 0 w 44"/>
                  <a:gd name="T3" fmla="*/ 24 h 24"/>
                  <a:gd name="T4" fmla="*/ 28 w 44"/>
                  <a:gd name="T5" fmla="*/ 14 h 24"/>
                  <a:gd name="T6" fmla="*/ 44 w 44"/>
                  <a:gd name="T7" fmla="*/ 0 h 24"/>
                  <a:gd name="T8" fmla="*/ 14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1F85E8"/>
              </a:solidFill>
              <a:ln w="0">
                <a:solidFill>
                  <a:srgbClr val="1F85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77" name="Freeform 181"/>
              <p:cNvSpPr>
                <a:spLocks/>
              </p:cNvSpPr>
              <p:nvPr/>
            </p:nvSpPr>
            <p:spPr bwMode="auto">
              <a:xfrm>
                <a:off x="2822" y="1804"/>
                <a:ext cx="44" cy="24"/>
              </a:xfrm>
              <a:custGeom>
                <a:avLst/>
                <a:gdLst>
                  <a:gd name="T0" fmla="*/ 14 w 44"/>
                  <a:gd name="T1" fmla="*/ 10 h 24"/>
                  <a:gd name="T2" fmla="*/ 0 w 44"/>
                  <a:gd name="T3" fmla="*/ 24 h 24"/>
                  <a:gd name="T4" fmla="*/ 28 w 44"/>
                  <a:gd name="T5" fmla="*/ 14 h 24"/>
                  <a:gd name="T6" fmla="*/ 44 w 44"/>
                  <a:gd name="T7" fmla="*/ 0 h 24"/>
                  <a:gd name="T8" fmla="*/ 14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78" name="Freeform 182"/>
              <p:cNvSpPr>
                <a:spLocks/>
              </p:cNvSpPr>
              <p:nvPr/>
            </p:nvSpPr>
            <p:spPr bwMode="auto">
              <a:xfrm>
                <a:off x="2850" y="1792"/>
                <a:ext cx="44" cy="26"/>
              </a:xfrm>
              <a:custGeom>
                <a:avLst/>
                <a:gdLst>
                  <a:gd name="T0" fmla="*/ 16 w 44"/>
                  <a:gd name="T1" fmla="*/ 12 h 26"/>
                  <a:gd name="T2" fmla="*/ 0 w 44"/>
                  <a:gd name="T3" fmla="*/ 26 h 26"/>
                  <a:gd name="T4" fmla="*/ 30 w 44"/>
                  <a:gd name="T5" fmla="*/ 14 h 26"/>
                  <a:gd name="T6" fmla="*/ 44 w 44"/>
                  <a:gd name="T7" fmla="*/ 0 h 26"/>
                  <a:gd name="T8" fmla="*/ 16 w 44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6" y="12"/>
                    </a:moveTo>
                    <a:lnTo>
                      <a:pt x="0" y="26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0573DE"/>
              </a:solidFill>
              <a:ln w="0">
                <a:solidFill>
                  <a:srgbClr val="0573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79" name="Freeform 183"/>
              <p:cNvSpPr>
                <a:spLocks/>
              </p:cNvSpPr>
              <p:nvPr/>
            </p:nvSpPr>
            <p:spPr bwMode="auto">
              <a:xfrm>
                <a:off x="2850" y="1792"/>
                <a:ext cx="44" cy="26"/>
              </a:xfrm>
              <a:custGeom>
                <a:avLst/>
                <a:gdLst>
                  <a:gd name="T0" fmla="*/ 16 w 44"/>
                  <a:gd name="T1" fmla="*/ 12 h 26"/>
                  <a:gd name="T2" fmla="*/ 0 w 44"/>
                  <a:gd name="T3" fmla="*/ 26 h 26"/>
                  <a:gd name="T4" fmla="*/ 30 w 44"/>
                  <a:gd name="T5" fmla="*/ 14 h 26"/>
                  <a:gd name="T6" fmla="*/ 44 w 44"/>
                  <a:gd name="T7" fmla="*/ 0 h 26"/>
                  <a:gd name="T8" fmla="*/ 16 w 44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6" y="12"/>
                    </a:moveTo>
                    <a:lnTo>
                      <a:pt x="0" y="26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80" name="Freeform 184"/>
              <p:cNvSpPr>
                <a:spLocks/>
              </p:cNvSpPr>
              <p:nvPr/>
            </p:nvSpPr>
            <p:spPr bwMode="auto">
              <a:xfrm>
                <a:off x="2880" y="1778"/>
                <a:ext cx="42" cy="28"/>
              </a:xfrm>
              <a:custGeom>
                <a:avLst/>
                <a:gdLst>
                  <a:gd name="T0" fmla="*/ 14 w 42"/>
                  <a:gd name="T1" fmla="*/ 14 h 28"/>
                  <a:gd name="T2" fmla="*/ 0 w 42"/>
                  <a:gd name="T3" fmla="*/ 28 h 28"/>
                  <a:gd name="T4" fmla="*/ 28 w 42"/>
                  <a:gd name="T5" fmla="*/ 12 h 28"/>
                  <a:gd name="T6" fmla="*/ 42 w 42"/>
                  <a:gd name="T7" fmla="*/ 0 h 28"/>
                  <a:gd name="T8" fmla="*/ 14 w 4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4" y="14"/>
                    </a:moveTo>
                    <a:lnTo>
                      <a:pt x="0" y="28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5CCC"/>
              </a:solidFill>
              <a:ln w="0">
                <a:solidFill>
                  <a:srgbClr val="005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81" name="Freeform 185"/>
              <p:cNvSpPr>
                <a:spLocks/>
              </p:cNvSpPr>
              <p:nvPr/>
            </p:nvSpPr>
            <p:spPr bwMode="auto">
              <a:xfrm>
                <a:off x="2880" y="1778"/>
                <a:ext cx="42" cy="28"/>
              </a:xfrm>
              <a:custGeom>
                <a:avLst/>
                <a:gdLst>
                  <a:gd name="T0" fmla="*/ 14 w 42"/>
                  <a:gd name="T1" fmla="*/ 14 h 28"/>
                  <a:gd name="T2" fmla="*/ 0 w 42"/>
                  <a:gd name="T3" fmla="*/ 28 h 28"/>
                  <a:gd name="T4" fmla="*/ 28 w 42"/>
                  <a:gd name="T5" fmla="*/ 12 h 28"/>
                  <a:gd name="T6" fmla="*/ 42 w 42"/>
                  <a:gd name="T7" fmla="*/ 0 h 28"/>
                  <a:gd name="T8" fmla="*/ 14 w 4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4" y="14"/>
                    </a:moveTo>
                    <a:lnTo>
                      <a:pt x="0" y="28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1882" name="Group 186"/>
            <p:cNvGrpSpPr>
              <a:grpSpLocks/>
            </p:cNvGrpSpPr>
            <p:nvPr/>
          </p:nvGrpSpPr>
          <p:grpSpPr bwMode="auto">
            <a:xfrm>
              <a:off x="2300" y="1714"/>
              <a:ext cx="1794" cy="576"/>
              <a:chOff x="2300" y="1714"/>
              <a:chExt cx="1794" cy="576"/>
            </a:xfrm>
          </p:grpSpPr>
          <p:sp>
            <p:nvSpPr>
              <p:cNvPr id="541883" name="Freeform 187"/>
              <p:cNvSpPr>
                <a:spLocks/>
              </p:cNvSpPr>
              <p:nvPr/>
            </p:nvSpPr>
            <p:spPr bwMode="auto">
              <a:xfrm>
                <a:off x="2908" y="1758"/>
                <a:ext cx="44" cy="32"/>
              </a:xfrm>
              <a:custGeom>
                <a:avLst/>
                <a:gdLst>
                  <a:gd name="T0" fmla="*/ 14 w 44"/>
                  <a:gd name="T1" fmla="*/ 20 h 32"/>
                  <a:gd name="T2" fmla="*/ 0 w 44"/>
                  <a:gd name="T3" fmla="*/ 32 h 32"/>
                  <a:gd name="T4" fmla="*/ 30 w 44"/>
                  <a:gd name="T5" fmla="*/ 12 h 32"/>
                  <a:gd name="T6" fmla="*/ 44 w 44"/>
                  <a:gd name="T7" fmla="*/ 0 h 32"/>
                  <a:gd name="T8" fmla="*/ 14 w 44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20"/>
                    </a:moveTo>
                    <a:lnTo>
                      <a:pt x="0" y="32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003BAD"/>
              </a:solidFill>
              <a:ln w="0">
                <a:solidFill>
                  <a:srgbClr val="003B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84" name="Freeform 188"/>
              <p:cNvSpPr>
                <a:spLocks/>
              </p:cNvSpPr>
              <p:nvPr/>
            </p:nvSpPr>
            <p:spPr bwMode="auto">
              <a:xfrm>
                <a:off x="2908" y="1758"/>
                <a:ext cx="44" cy="32"/>
              </a:xfrm>
              <a:custGeom>
                <a:avLst/>
                <a:gdLst>
                  <a:gd name="T0" fmla="*/ 14 w 44"/>
                  <a:gd name="T1" fmla="*/ 20 h 32"/>
                  <a:gd name="T2" fmla="*/ 0 w 44"/>
                  <a:gd name="T3" fmla="*/ 32 h 32"/>
                  <a:gd name="T4" fmla="*/ 30 w 44"/>
                  <a:gd name="T5" fmla="*/ 12 h 32"/>
                  <a:gd name="T6" fmla="*/ 44 w 44"/>
                  <a:gd name="T7" fmla="*/ 0 h 32"/>
                  <a:gd name="T8" fmla="*/ 14 w 44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20"/>
                    </a:moveTo>
                    <a:lnTo>
                      <a:pt x="0" y="32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85" name="Freeform 189"/>
              <p:cNvSpPr>
                <a:spLocks/>
              </p:cNvSpPr>
              <p:nvPr/>
            </p:nvSpPr>
            <p:spPr bwMode="auto">
              <a:xfrm>
                <a:off x="2938" y="1732"/>
                <a:ext cx="44" cy="38"/>
              </a:xfrm>
              <a:custGeom>
                <a:avLst/>
                <a:gdLst>
                  <a:gd name="T0" fmla="*/ 14 w 44"/>
                  <a:gd name="T1" fmla="*/ 26 h 38"/>
                  <a:gd name="T2" fmla="*/ 0 w 44"/>
                  <a:gd name="T3" fmla="*/ 38 h 38"/>
                  <a:gd name="T4" fmla="*/ 30 w 44"/>
                  <a:gd name="T5" fmla="*/ 8 h 38"/>
                  <a:gd name="T6" fmla="*/ 44 w 44"/>
                  <a:gd name="T7" fmla="*/ 0 h 38"/>
                  <a:gd name="T8" fmla="*/ 14 w 44"/>
                  <a:gd name="T9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26"/>
                    </a:moveTo>
                    <a:lnTo>
                      <a:pt x="0" y="38"/>
                    </a:lnTo>
                    <a:lnTo>
                      <a:pt x="30" y="8"/>
                    </a:lnTo>
                    <a:lnTo>
                      <a:pt x="44" y="0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960800"/>
              </a:solidFill>
              <a:ln w="0">
                <a:solidFill>
                  <a:srgbClr val="9608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86" name="Freeform 190"/>
              <p:cNvSpPr>
                <a:spLocks/>
              </p:cNvSpPr>
              <p:nvPr/>
            </p:nvSpPr>
            <p:spPr bwMode="auto">
              <a:xfrm>
                <a:off x="2938" y="1732"/>
                <a:ext cx="44" cy="38"/>
              </a:xfrm>
              <a:custGeom>
                <a:avLst/>
                <a:gdLst>
                  <a:gd name="T0" fmla="*/ 14 w 44"/>
                  <a:gd name="T1" fmla="*/ 26 h 38"/>
                  <a:gd name="T2" fmla="*/ 0 w 44"/>
                  <a:gd name="T3" fmla="*/ 38 h 38"/>
                  <a:gd name="T4" fmla="*/ 30 w 44"/>
                  <a:gd name="T5" fmla="*/ 8 h 38"/>
                  <a:gd name="T6" fmla="*/ 44 w 44"/>
                  <a:gd name="T7" fmla="*/ 0 h 38"/>
                  <a:gd name="T8" fmla="*/ 14 w 44"/>
                  <a:gd name="T9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26"/>
                    </a:moveTo>
                    <a:lnTo>
                      <a:pt x="0" y="38"/>
                    </a:lnTo>
                    <a:lnTo>
                      <a:pt x="30" y="8"/>
                    </a:lnTo>
                    <a:lnTo>
                      <a:pt x="44" y="0"/>
                    </a:lnTo>
                    <a:lnTo>
                      <a:pt x="14" y="2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87" name="Freeform 191"/>
              <p:cNvSpPr>
                <a:spLocks/>
              </p:cNvSpPr>
              <p:nvPr/>
            </p:nvSpPr>
            <p:spPr bwMode="auto">
              <a:xfrm>
                <a:off x="2968" y="1714"/>
                <a:ext cx="44" cy="48"/>
              </a:xfrm>
              <a:custGeom>
                <a:avLst/>
                <a:gdLst>
                  <a:gd name="T0" fmla="*/ 14 w 44"/>
                  <a:gd name="T1" fmla="*/ 18 h 48"/>
                  <a:gd name="T2" fmla="*/ 0 w 44"/>
                  <a:gd name="T3" fmla="*/ 26 h 48"/>
                  <a:gd name="T4" fmla="*/ 30 w 44"/>
                  <a:gd name="T5" fmla="*/ 48 h 48"/>
                  <a:gd name="T6" fmla="*/ 44 w 44"/>
                  <a:gd name="T7" fmla="*/ 0 h 48"/>
                  <a:gd name="T8" fmla="*/ 14 w 44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4" y="18"/>
                    </a:moveTo>
                    <a:lnTo>
                      <a:pt x="0" y="26"/>
                    </a:lnTo>
                    <a:lnTo>
                      <a:pt x="30" y="48"/>
                    </a:lnTo>
                    <a:lnTo>
                      <a:pt x="44" y="0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6161BD"/>
              </a:solidFill>
              <a:ln w="0">
                <a:solidFill>
                  <a:srgbClr val="6161B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88" name="Freeform 192"/>
              <p:cNvSpPr>
                <a:spLocks/>
              </p:cNvSpPr>
              <p:nvPr/>
            </p:nvSpPr>
            <p:spPr bwMode="auto">
              <a:xfrm>
                <a:off x="2968" y="1714"/>
                <a:ext cx="44" cy="48"/>
              </a:xfrm>
              <a:custGeom>
                <a:avLst/>
                <a:gdLst>
                  <a:gd name="T0" fmla="*/ 14 w 44"/>
                  <a:gd name="T1" fmla="*/ 18 h 48"/>
                  <a:gd name="T2" fmla="*/ 0 w 44"/>
                  <a:gd name="T3" fmla="*/ 26 h 48"/>
                  <a:gd name="T4" fmla="*/ 30 w 44"/>
                  <a:gd name="T5" fmla="*/ 48 h 48"/>
                  <a:gd name="T6" fmla="*/ 44 w 44"/>
                  <a:gd name="T7" fmla="*/ 0 h 48"/>
                  <a:gd name="T8" fmla="*/ 14 w 44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4" y="18"/>
                    </a:moveTo>
                    <a:lnTo>
                      <a:pt x="0" y="26"/>
                    </a:lnTo>
                    <a:lnTo>
                      <a:pt x="30" y="48"/>
                    </a:lnTo>
                    <a:lnTo>
                      <a:pt x="44" y="0"/>
                    </a:lnTo>
                    <a:lnTo>
                      <a:pt x="14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89" name="Freeform 193"/>
              <p:cNvSpPr>
                <a:spLocks/>
              </p:cNvSpPr>
              <p:nvPr/>
            </p:nvSpPr>
            <p:spPr bwMode="auto">
              <a:xfrm>
                <a:off x="2998" y="1714"/>
                <a:ext cx="44" cy="48"/>
              </a:xfrm>
              <a:custGeom>
                <a:avLst/>
                <a:gdLst>
                  <a:gd name="T0" fmla="*/ 14 w 44"/>
                  <a:gd name="T1" fmla="*/ 0 h 48"/>
                  <a:gd name="T2" fmla="*/ 0 w 44"/>
                  <a:gd name="T3" fmla="*/ 48 h 48"/>
                  <a:gd name="T4" fmla="*/ 30 w 44"/>
                  <a:gd name="T5" fmla="*/ 38 h 48"/>
                  <a:gd name="T6" fmla="*/ 44 w 44"/>
                  <a:gd name="T7" fmla="*/ 14 h 48"/>
                  <a:gd name="T8" fmla="*/ 14 w 4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4" y="0"/>
                    </a:moveTo>
                    <a:lnTo>
                      <a:pt x="0" y="48"/>
                    </a:lnTo>
                    <a:lnTo>
                      <a:pt x="30" y="38"/>
                    </a:lnTo>
                    <a:lnTo>
                      <a:pt x="44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5B8D9"/>
              </a:solidFill>
              <a:ln w="0">
                <a:solidFill>
                  <a:srgbClr val="B5B8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90" name="Freeform 194"/>
              <p:cNvSpPr>
                <a:spLocks/>
              </p:cNvSpPr>
              <p:nvPr/>
            </p:nvSpPr>
            <p:spPr bwMode="auto">
              <a:xfrm>
                <a:off x="2998" y="1714"/>
                <a:ext cx="44" cy="48"/>
              </a:xfrm>
              <a:custGeom>
                <a:avLst/>
                <a:gdLst>
                  <a:gd name="T0" fmla="*/ 14 w 44"/>
                  <a:gd name="T1" fmla="*/ 0 h 48"/>
                  <a:gd name="T2" fmla="*/ 0 w 44"/>
                  <a:gd name="T3" fmla="*/ 48 h 48"/>
                  <a:gd name="T4" fmla="*/ 30 w 44"/>
                  <a:gd name="T5" fmla="*/ 38 h 48"/>
                  <a:gd name="T6" fmla="*/ 44 w 44"/>
                  <a:gd name="T7" fmla="*/ 14 h 48"/>
                  <a:gd name="T8" fmla="*/ 14 w 4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4" y="0"/>
                    </a:moveTo>
                    <a:lnTo>
                      <a:pt x="0" y="48"/>
                    </a:lnTo>
                    <a:lnTo>
                      <a:pt x="30" y="38"/>
                    </a:lnTo>
                    <a:lnTo>
                      <a:pt x="44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91" name="Freeform 195"/>
              <p:cNvSpPr>
                <a:spLocks/>
              </p:cNvSpPr>
              <p:nvPr/>
            </p:nvSpPr>
            <p:spPr bwMode="auto">
              <a:xfrm>
                <a:off x="3028" y="1714"/>
                <a:ext cx="44" cy="38"/>
              </a:xfrm>
              <a:custGeom>
                <a:avLst/>
                <a:gdLst>
                  <a:gd name="T0" fmla="*/ 14 w 44"/>
                  <a:gd name="T1" fmla="*/ 14 h 38"/>
                  <a:gd name="T2" fmla="*/ 0 w 44"/>
                  <a:gd name="T3" fmla="*/ 38 h 38"/>
                  <a:gd name="T4" fmla="*/ 30 w 44"/>
                  <a:gd name="T5" fmla="*/ 28 h 38"/>
                  <a:gd name="T6" fmla="*/ 44 w 44"/>
                  <a:gd name="T7" fmla="*/ 0 h 38"/>
                  <a:gd name="T8" fmla="*/ 14 w 44"/>
                  <a:gd name="T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14"/>
                    </a:moveTo>
                    <a:lnTo>
                      <a:pt x="0" y="38"/>
                    </a:lnTo>
                    <a:lnTo>
                      <a:pt x="30" y="28"/>
                    </a:lnTo>
                    <a:lnTo>
                      <a:pt x="44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4A70D6"/>
              </a:solidFill>
              <a:ln w="0">
                <a:solidFill>
                  <a:srgbClr val="4A70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92" name="Freeform 196"/>
              <p:cNvSpPr>
                <a:spLocks/>
              </p:cNvSpPr>
              <p:nvPr/>
            </p:nvSpPr>
            <p:spPr bwMode="auto">
              <a:xfrm>
                <a:off x="3028" y="1714"/>
                <a:ext cx="44" cy="38"/>
              </a:xfrm>
              <a:custGeom>
                <a:avLst/>
                <a:gdLst>
                  <a:gd name="T0" fmla="*/ 14 w 44"/>
                  <a:gd name="T1" fmla="*/ 14 h 38"/>
                  <a:gd name="T2" fmla="*/ 0 w 44"/>
                  <a:gd name="T3" fmla="*/ 38 h 38"/>
                  <a:gd name="T4" fmla="*/ 30 w 44"/>
                  <a:gd name="T5" fmla="*/ 28 h 38"/>
                  <a:gd name="T6" fmla="*/ 44 w 44"/>
                  <a:gd name="T7" fmla="*/ 0 h 38"/>
                  <a:gd name="T8" fmla="*/ 14 w 44"/>
                  <a:gd name="T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14"/>
                    </a:moveTo>
                    <a:lnTo>
                      <a:pt x="0" y="38"/>
                    </a:lnTo>
                    <a:lnTo>
                      <a:pt x="30" y="28"/>
                    </a:lnTo>
                    <a:lnTo>
                      <a:pt x="44" y="0"/>
                    </a:lnTo>
                    <a:lnTo>
                      <a:pt x="14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93" name="Freeform 197"/>
              <p:cNvSpPr>
                <a:spLocks/>
              </p:cNvSpPr>
              <p:nvPr/>
            </p:nvSpPr>
            <p:spPr bwMode="auto">
              <a:xfrm>
                <a:off x="3058" y="1714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28 h 44"/>
                  <a:gd name="T4" fmla="*/ 30 w 44"/>
                  <a:gd name="T5" fmla="*/ 44 h 44"/>
                  <a:gd name="T6" fmla="*/ 44 w 44"/>
                  <a:gd name="T7" fmla="*/ 10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28"/>
                    </a:lnTo>
                    <a:lnTo>
                      <a:pt x="30" y="44"/>
                    </a:lnTo>
                    <a:lnTo>
                      <a:pt x="44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8A1CF"/>
              </a:solidFill>
              <a:ln w="0">
                <a:solidFill>
                  <a:srgbClr val="A8A1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94" name="Freeform 198"/>
              <p:cNvSpPr>
                <a:spLocks/>
              </p:cNvSpPr>
              <p:nvPr/>
            </p:nvSpPr>
            <p:spPr bwMode="auto">
              <a:xfrm>
                <a:off x="3058" y="1714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28 h 44"/>
                  <a:gd name="T4" fmla="*/ 30 w 44"/>
                  <a:gd name="T5" fmla="*/ 44 h 44"/>
                  <a:gd name="T6" fmla="*/ 44 w 44"/>
                  <a:gd name="T7" fmla="*/ 10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28"/>
                    </a:lnTo>
                    <a:lnTo>
                      <a:pt x="30" y="44"/>
                    </a:lnTo>
                    <a:lnTo>
                      <a:pt x="44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95" name="Freeform 199"/>
              <p:cNvSpPr>
                <a:spLocks/>
              </p:cNvSpPr>
              <p:nvPr/>
            </p:nvSpPr>
            <p:spPr bwMode="auto">
              <a:xfrm>
                <a:off x="3088" y="1724"/>
                <a:ext cx="44" cy="60"/>
              </a:xfrm>
              <a:custGeom>
                <a:avLst/>
                <a:gdLst>
                  <a:gd name="T0" fmla="*/ 14 w 44"/>
                  <a:gd name="T1" fmla="*/ 0 h 60"/>
                  <a:gd name="T2" fmla="*/ 0 w 44"/>
                  <a:gd name="T3" fmla="*/ 34 h 60"/>
                  <a:gd name="T4" fmla="*/ 30 w 44"/>
                  <a:gd name="T5" fmla="*/ 60 h 60"/>
                  <a:gd name="T6" fmla="*/ 44 w 44"/>
                  <a:gd name="T7" fmla="*/ 30 h 60"/>
                  <a:gd name="T8" fmla="*/ 14 w 4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0">
                    <a:moveTo>
                      <a:pt x="14" y="0"/>
                    </a:moveTo>
                    <a:lnTo>
                      <a:pt x="0" y="34"/>
                    </a:lnTo>
                    <a:lnTo>
                      <a:pt x="30" y="60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9B2C4"/>
              </a:solidFill>
              <a:ln w="0">
                <a:solidFill>
                  <a:srgbClr val="C9B2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96" name="Freeform 200"/>
              <p:cNvSpPr>
                <a:spLocks/>
              </p:cNvSpPr>
              <p:nvPr/>
            </p:nvSpPr>
            <p:spPr bwMode="auto">
              <a:xfrm>
                <a:off x="3088" y="1724"/>
                <a:ext cx="44" cy="60"/>
              </a:xfrm>
              <a:custGeom>
                <a:avLst/>
                <a:gdLst>
                  <a:gd name="T0" fmla="*/ 14 w 44"/>
                  <a:gd name="T1" fmla="*/ 0 h 60"/>
                  <a:gd name="T2" fmla="*/ 0 w 44"/>
                  <a:gd name="T3" fmla="*/ 34 h 60"/>
                  <a:gd name="T4" fmla="*/ 30 w 44"/>
                  <a:gd name="T5" fmla="*/ 60 h 60"/>
                  <a:gd name="T6" fmla="*/ 44 w 44"/>
                  <a:gd name="T7" fmla="*/ 30 h 60"/>
                  <a:gd name="T8" fmla="*/ 14 w 4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0">
                    <a:moveTo>
                      <a:pt x="14" y="0"/>
                    </a:moveTo>
                    <a:lnTo>
                      <a:pt x="0" y="34"/>
                    </a:lnTo>
                    <a:lnTo>
                      <a:pt x="30" y="60"/>
                    </a:lnTo>
                    <a:lnTo>
                      <a:pt x="44" y="3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97" name="Freeform 201"/>
              <p:cNvSpPr>
                <a:spLocks/>
              </p:cNvSpPr>
              <p:nvPr/>
            </p:nvSpPr>
            <p:spPr bwMode="auto">
              <a:xfrm>
                <a:off x="3118" y="1754"/>
                <a:ext cx="42" cy="60"/>
              </a:xfrm>
              <a:custGeom>
                <a:avLst/>
                <a:gdLst>
                  <a:gd name="T0" fmla="*/ 14 w 42"/>
                  <a:gd name="T1" fmla="*/ 0 h 60"/>
                  <a:gd name="T2" fmla="*/ 0 w 42"/>
                  <a:gd name="T3" fmla="*/ 30 h 60"/>
                  <a:gd name="T4" fmla="*/ 28 w 42"/>
                  <a:gd name="T5" fmla="*/ 60 h 60"/>
                  <a:gd name="T6" fmla="*/ 42 w 42"/>
                  <a:gd name="T7" fmla="*/ 34 h 60"/>
                  <a:gd name="T8" fmla="*/ 14 w 4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0">
                    <a:moveTo>
                      <a:pt x="14" y="0"/>
                    </a:moveTo>
                    <a:lnTo>
                      <a:pt x="0" y="30"/>
                    </a:lnTo>
                    <a:lnTo>
                      <a:pt x="28" y="60"/>
                    </a:lnTo>
                    <a:lnTo>
                      <a:pt x="42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4BDC4"/>
              </a:solidFill>
              <a:ln w="0">
                <a:solidFill>
                  <a:srgbClr val="D4BD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98" name="Freeform 202"/>
              <p:cNvSpPr>
                <a:spLocks/>
              </p:cNvSpPr>
              <p:nvPr/>
            </p:nvSpPr>
            <p:spPr bwMode="auto">
              <a:xfrm>
                <a:off x="3118" y="1754"/>
                <a:ext cx="42" cy="60"/>
              </a:xfrm>
              <a:custGeom>
                <a:avLst/>
                <a:gdLst>
                  <a:gd name="T0" fmla="*/ 14 w 42"/>
                  <a:gd name="T1" fmla="*/ 0 h 60"/>
                  <a:gd name="T2" fmla="*/ 0 w 42"/>
                  <a:gd name="T3" fmla="*/ 30 h 60"/>
                  <a:gd name="T4" fmla="*/ 28 w 42"/>
                  <a:gd name="T5" fmla="*/ 60 h 60"/>
                  <a:gd name="T6" fmla="*/ 42 w 42"/>
                  <a:gd name="T7" fmla="*/ 34 h 60"/>
                  <a:gd name="T8" fmla="*/ 14 w 4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0">
                    <a:moveTo>
                      <a:pt x="14" y="0"/>
                    </a:moveTo>
                    <a:lnTo>
                      <a:pt x="0" y="30"/>
                    </a:lnTo>
                    <a:lnTo>
                      <a:pt x="28" y="60"/>
                    </a:lnTo>
                    <a:lnTo>
                      <a:pt x="42" y="3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899" name="Freeform 203"/>
              <p:cNvSpPr>
                <a:spLocks/>
              </p:cNvSpPr>
              <p:nvPr/>
            </p:nvSpPr>
            <p:spPr bwMode="auto">
              <a:xfrm>
                <a:off x="3146" y="1788"/>
                <a:ext cx="44" cy="58"/>
              </a:xfrm>
              <a:custGeom>
                <a:avLst/>
                <a:gdLst>
                  <a:gd name="T0" fmla="*/ 14 w 44"/>
                  <a:gd name="T1" fmla="*/ 0 h 58"/>
                  <a:gd name="T2" fmla="*/ 0 w 44"/>
                  <a:gd name="T3" fmla="*/ 26 h 58"/>
                  <a:gd name="T4" fmla="*/ 30 w 44"/>
                  <a:gd name="T5" fmla="*/ 58 h 58"/>
                  <a:gd name="T6" fmla="*/ 44 w 44"/>
                  <a:gd name="T7" fmla="*/ 38 h 58"/>
                  <a:gd name="T8" fmla="*/ 14 w 4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14" y="0"/>
                    </a:moveTo>
                    <a:lnTo>
                      <a:pt x="0" y="26"/>
                    </a:lnTo>
                    <a:lnTo>
                      <a:pt x="30" y="58"/>
                    </a:lnTo>
                    <a:lnTo>
                      <a:pt x="44" y="3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CCC7"/>
              </a:solidFill>
              <a:ln w="0">
                <a:solidFill>
                  <a:srgbClr val="DECC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00" name="Freeform 204"/>
              <p:cNvSpPr>
                <a:spLocks/>
              </p:cNvSpPr>
              <p:nvPr/>
            </p:nvSpPr>
            <p:spPr bwMode="auto">
              <a:xfrm>
                <a:off x="3146" y="1788"/>
                <a:ext cx="44" cy="58"/>
              </a:xfrm>
              <a:custGeom>
                <a:avLst/>
                <a:gdLst>
                  <a:gd name="T0" fmla="*/ 14 w 44"/>
                  <a:gd name="T1" fmla="*/ 0 h 58"/>
                  <a:gd name="T2" fmla="*/ 0 w 44"/>
                  <a:gd name="T3" fmla="*/ 26 h 58"/>
                  <a:gd name="T4" fmla="*/ 30 w 44"/>
                  <a:gd name="T5" fmla="*/ 58 h 58"/>
                  <a:gd name="T6" fmla="*/ 44 w 44"/>
                  <a:gd name="T7" fmla="*/ 38 h 58"/>
                  <a:gd name="T8" fmla="*/ 14 w 4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14" y="0"/>
                    </a:moveTo>
                    <a:lnTo>
                      <a:pt x="0" y="26"/>
                    </a:lnTo>
                    <a:lnTo>
                      <a:pt x="30" y="58"/>
                    </a:lnTo>
                    <a:lnTo>
                      <a:pt x="44" y="3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01" name="Freeform 205"/>
              <p:cNvSpPr>
                <a:spLocks/>
              </p:cNvSpPr>
              <p:nvPr/>
            </p:nvSpPr>
            <p:spPr bwMode="auto">
              <a:xfrm>
                <a:off x="3176" y="1826"/>
                <a:ext cx="42" cy="58"/>
              </a:xfrm>
              <a:custGeom>
                <a:avLst/>
                <a:gdLst>
                  <a:gd name="T0" fmla="*/ 14 w 42"/>
                  <a:gd name="T1" fmla="*/ 0 h 58"/>
                  <a:gd name="T2" fmla="*/ 0 w 42"/>
                  <a:gd name="T3" fmla="*/ 20 h 58"/>
                  <a:gd name="T4" fmla="*/ 30 w 42"/>
                  <a:gd name="T5" fmla="*/ 58 h 58"/>
                  <a:gd name="T6" fmla="*/ 42 w 42"/>
                  <a:gd name="T7" fmla="*/ 44 h 58"/>
                  <a:gd name="T8" fmla="*/ 14 w 4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8">
                    <a:moveTo>
                      <a:pt x="14" y="0"/>
                    </a:moveTo>
                    <a:lnTo>
                      <a:pt x="0" y="20"/>
                    </a:lnTo>
                    <a:lnTo>
                      <a:pt x="30" y="58"/>
                    </a:lnTo>
                    <a:lnTo>
                      <a:pt x="42" y="4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BD9C2"/>
              </a:solidFill>
              <a:ln w="0">
                <a:solidFill>
                  <a:srgbClr val="EBD9C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02" name="Freeform 206"/>
              <p:cNvSpPr>
                <a:spLocks/>
              </p:cNvSpPr>
              <p:nvPr/>
            </p:nvSpPr>
            <p:spPr bwMode="auto">
              <a:xfrm>
                <a:off x="3176" y="1826"/>
                <a:ext cx="42" cy="58"/>
              </a:xfrm>
              <a:custGeom>
                <a:avLst/>
                <a:gdLst>
                  <a:gd name="T0" fmla="*/ 14 w 42"/>
                  <a:gd name="T1" fmla="*/ 0 h 58"/>
                  <a:gd name="T2" fmla="*/ 0 w 42"/>
                  <a:gd name="T3" fmla="*/ 20 h 58"/>
                  <a:gd name="T4" fmla="*/ 30 w 42"/>
                  <a:gd name="T5" fmla="*/ 58 h 58"/>
                  <a:gd name="T6" fmla="*/ 42 w 42"/>
                  <a:gd name="T7" fmla="*/ 44 h 58"/>
                  <a:gd name="T8" fmla="*/ 14 w 4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8">
                    <a:moveTo>
                      <a:pt x="14" y="0"/>
                    </a:moveTo>
                    <a:lnTo>
                      <a:pt x="0" y="20"/>
                    </a:lnTo>
                    <a:lnTo>
                      <a:pt x="30" y="58"/>
                    </a:lnTo>
                    <a:lnTo>
                      <a:pt x="42" y="4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03" name="Freeform 207"/>
              <p:cNvSpPr>
                <a:spLocks/>
              </p:cNvSpPr>
              <p:nvPr/>
            </p:nvSpPr>
            <p:spPr bwMode="auto">
              <a:xfrm>
                <a:off x="3206" y="1870"/>
                <a:ext cx="42" cy="60"/>
              </a:xfrm>
              <a:custGeom>
                <a:avLst/>
                <a:gdLst>
                  <a:gd name="T0" fmla="*/ 12 w 42"/>
                  <a:gd name="T1" fmla="*/ 0 h 60"/>
                  <a:gd name="T2" fmla="*/ 0 w 42"/>
                  <a:gd name="T3" fmla="*/ 14 h 60"/>
                  <a:gd name="T4" fmla="*/ 28 w 42"/>
                  <a:gd name="T5" fmla="*/ 60 h 60"/>
                  <a:gd name="T6" fmla="*/ 42 w 42"/>
                  <a:gd name="T7" fmla="*/ 52 h 60"/>
                  <a:gd name="T8" fmla="*/ 12 w 4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0">
                    <a:moveTo>
                      <a:pt x="12" y="0"/>
                    </a:moveTo>
                    <a:lnTo>
                      <a:pt x="0" y="14"/>
                    </a:lnTo>
                    <a:lnTo>
                      <a:pt x="28" y="60"/>
                    </a:lnTo>
                    <a:lnTo>
                      <a:pt x="42" y="5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5E5BA"/>
              </a:solidFill>
              <a:ln w="0">
                <a:solidFill>
                  <a:srgbClr val="F5E5B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04" name="Freeform 208"/>
              <p:cNvSpPr>
                <a:spLocks/>
              </p:cNvSpPr>
              <p:nvPr/>
            </p:nvSpPr>
            <p:spPr bwMode="auto">
              <a:xfrm>
                <a:off x="3206" y="1870"/>
                <a:ext cx="42" cy="60"/>
              </a:xfrm>
              <a:custGeom>
                <a:avLst/>
                <a:gdLst>
                  <a:gd name="T0" fmla="*/ 12 w 42"/>
                  <a:gd name="T1" fmla="*/ 0 h 60"/>
                  <a:gd name="T2" fmla="*/ 0 w 42"/>
                  <a:gd name="T3" fmla="*/ 14 h 60"/>
                  <a:gd name="T4" fmla="*/ 28 w 42"/>
                  <a:gd name="T5" fmla="*/ 60 h 60"/>
                  <a:gd name="T6" fmla="*/ 42 w 42"/>
                  <a:gd name="T7" fmla="*/ 52 h 60"/>
                  <a:gd name="T8" fmla="*/ 12 w 4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0">
                    <a:moveTo>
                      <a:pt x="12" y="0"/>
                    </a:moveTo>
                    <a:lnTo>
                      <a:pt x="0" y="14"/>
                    </a:lnTo>
                    <a:lnTo>
                      <a:pt x="28" y="60"/>
                    </a:lnTo>
                    <a:lnTo>
                      <a:pt x="42" y="5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05" name="Freeform 209"/>
              <p:cNvSpPr>
                <a:spLocks/>
              </p:cNvSpPr>
              <p:nvPr/>
            </p:nvSpPr>
            <p:spPr bwMode="auto">
              <a:xfrm>
                <a:off x="3234" y="1922"/>
                <a:ext cx="42" cy="48"/>
              </a:xfrm>
              <a:custGeom>
                <a:avLst/>
                <a:gdLst>
                  <a:gd name="T0" fmla="*/ 14 w 42"/>
                  <a:gd name="T1" fmla="*/ 0 h 48"/>
                  <a:gd name="T2" fmla="*/ 0 w 42"/>
                  <a:gd name="T3" fmla="*/ 8 h 48"/>
                  <a:gd name="T4" fmla="*/ 28 w 42"/>
                  <a:gd name="T5" fmla="*/ 48 h 48"/>
                  <a:gd name="T6" fmla="*/ 42 w 42"/>
                  <a:gd name="T7" fmla="*/ 42 h 48"/>
                  <a:gd name="T8" fmla="*/ 14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14" y="0"/>
                    </a:moveTo>
                    <a:lnTo>
                      <a:pt x="0" y="8"/>
                    </a:lnTo>
                    <a:lnTo>
                      <a:pt x="28" y="48"/>
                    </a:lnTo>
                    <a:lnTo>
                      <a:pt x="42" y="4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0EDC2"/>
              </a:solidFill>
              <a:ln w="0">
                <a:solidFill>
                  <a:srgbClr val="F0EDC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06" name="Freeform 210"/>
              <p:cNvSpPr>
                <a:spLocks/>
              </p:cNvSpPr>
              <p:nvPr/>
            </p:nvSpPr>
            <p:spPr bwMode="auto">
              <a:xfrm>
                <a:off x="3234" y="1922"/>
                <a:ext cx="42" cy="48"/>
              </a:xfrm>
              <a:custGeom>
                <a:avLst/>
                <a:gdLst>
                  <a:gd name="T0" fmla="*/ 14 w 42"/>
                  <a:gd name="T1" fmla="*/ 0 h 48"/>
                  <a:gd name="T2" fmla="*/ 0 w 42"/>
                  <a:gd name="T3" fmla="*/ 8 h 48"/>
                  <a:gd name="T4" fmla="*/ 28 w 42"/>
                  <a:gd name="T5" fmla="*/ 48 h 48"/>
                  <a:gd name="T6" fmla="*/ 42 w 42"/>
                  <a:gd name="T7" fmla="*/ 42 h 48"/>
                  <a:gd name="T8" fmla="*/ 14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14" y="0"/>
                    </a:moveTo>
                    <a:lnTo>
                      <a:pt x="0" y="8"/>
                    </a:lnTo>
                    <a:lnTo>
                      <a:pt x="28" y="48"/>
                    </a:lnTo>
                    <a:lnTo>
                      <a:pt x="42" y="4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07" name="Freeform 211"/>
              <p:cNvSpPr>
                <a:spLocks/>
              </p:cNvSpPr>
              <p:nvPr/>
            </p:nvSpPr>
            <p:spPr bwMode="auto">
              <a:xfrm>
                <a:off x="3262" y="1964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6 h 34"/>
                  <a:gd name="T4" fmla="*/ 30 w 44"/>
                  <a:gd name="T5" fmla="*/ 34 h 34"/>
                  <a:gd name="T6" fmla="*/ 44 w 44"/>
                  <a:gd name="T7" fmla="*/ 28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6"/>
                    </a:lnTo>
                    <a:lnTo>
                      <a:pt x="30" y="34"/>
                    </a:lnTo>
                    <a:lnTo>
                      <a:pt x="44" y="2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BF5DB"/>
              </a:solidFill>
              <a:ln w="0">
                <a:solidFill>
                  <a:srgbClr val="DBF5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08" name="Freeform 212"/>
              <p:cNvSpPr>
                <a:spLocks/>
              </p:cNvSpPr>
              <p:nvPr/>
            </p:nvSpPr>
            <p:spPr bwMode="auto">
              <a:xfrm>
                <a:off x="3262" y="1964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6 h 34"/>
                  <a:gd name="T4" fmla="*/ 30 w 44"/>
                  <a:gd name="T5" fmla="*/ 34 h 34"/>
                  <a:gd name="T6" fmla="*/ 44 w 44"/>
                  <a:gd name="T7" fmla="*/ 28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6"/>
                    </a:lnTo>
                    <a:lnTo>
                      <a:pt x="30" y="34"/>
                    </a:lnTo>
                    <a:lnTo>
                      <a:pt x="44" y="2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09" name="Freeform 213"/>
              <p:cNvSpPr>
                <a:spLocks/>
              </p:cNvSpPr>
              <p:nvPr/>
            </p:nvSpPr>
            <p:spPr bwMode="auto">
              <a:xfrm>
                <a:off x="3292" y="1992"/>
                <a:ext cx="40" cy="62"/>
              </a:xfrm>
              <a:custGeom>
                <a:avLst/>
                <a:gdLst>
                  <a:gd name="T0" fmla="*/ 14 w 40"/>
                  <a:gd name="T1" fmla="*/ 0 h 62"/>
                  <a:gd name="T2" fmla="*/ 0 w 40"/>
                  <a:gd name="T3" fmla="*/ 6 h 62"/>
                  <a:gd name="T4" fmla="*/ 30 w 40"/>
                  <a:gd name="T5" fmla="*/ 38 h 62"/>
                  <a:gd name="T6" fmla="*/ 40 w 40"/>
                  <a:gd name="T7" fmla="*/ 62 h 62"/>
                  <a:gd name="T8" fmla="*/ 14 w 4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2">
                    <a:moveTo>
                      <a:pt x="14" y="0"/>
                    </a:moveTo>
                    <a:lnTo>
                      <a:pt x="0" y="6"/>
                    </a:lnTo>
                    <a:lnTo>
                      <a:pt x="30" y="38"/>
                    </a:lnTo>
                    <a:lnTo>
                      <a:pt x="40" y="6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8C44A"/>
              </a:solidFill>
              <a:ln w="0">
                <a:solidFill>
                  <a:srgbClr val="A8C44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10" name="Freeform 214"/>
              <p:cNvSpPr>
                <a:spLocks/>
              </p:cNvSpPr>
              <p:nvPr/>
            </p:nvSpPr>
            <p:spPr bwMode="auto">
              <a:xfrm>
                <a:off x="3292" y="1992"/>
                <a:ext cx="40" cy="62"/>
              </a:xfrm>
              <a:custGeom>
                <a:avLst/>
                <a:gdLst>
                  <a:gd name="T0" fmla="*/ 14 w 40"/>
                  <a:gd name="T1" fmla="*/ 0 h 62"/>
                  <a:gd name="T2" fmla="*/ 0 w 40"/>
                  <a:gd name="T3" fmla="*/ 6 h 62"/>
                  <a:gd name="T4" fmla="*/ 30 w 40"/>
                  <a:gd name="T5" fmla="*/ 38 h 62"/>
                  <a:gd name="T6" fmla="*/ 40 w 40"/>
                  <a:gd name="T7" fmla="*/ 62 h 62"/>
                  <a:gd name="T8" fmla="*/ 14 w 4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2">
                    <a:moveTo>
                      <a:pt x="14" y="0"/>
                    </a:moveTo>
                    <a:lnTo>
                      <a:pt x="0" y="6"/>
                    </a:lnTo>
                    <a:lnTo>
                      <a:pt x="30" y="38"/>
                    </a:lnTo>
                    <a:lnTo>
                      <a:pt x="40" y="6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11" name="Freeform 215"/>
              <p:cNvSpPr>
                <a:spLocks/>
              </p:cNvSpPr>
              <p:nvPr/>
            </p:nvSpPr>
            <p:spPr bwMode="auto">
              <a:xfrm>
                <a:off x="3322" y="2030"/>
                <a:ext cx="40" cy="62"/>
              </a:xfrm>
              <a:custGeom>
                <a:avLst/>
                <a:gdLst>
                  <a:gd name="T0" fmla="*/ 10 w 40"/>
                  <a:gd name="T1" fmla="*/ 24 h 62"/>
                  <a:gd name="T2" fmla="*/ 0 w 40"/>
                  <a:gd name="T3" fmla="*/ 0 h 62"/>
                  <a:gd name="T4" fmla="*/ 26 w 40"/>
                  <a:gd name="T5" fmla="*/ 62 h 62"/>
                  <a:gd name="T6" fmla="*/ 40 w 40"/>
                  <a:gd name="T7" fmla="*/ 42 h 62"/>
                  <a:gd name="T8" fmla="*/ 10 w 40"/>
                  <a:gd name="T9" fmla="*/ 2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2">
                    <a:moveTo>
                      <a:pt x="10" y="24"/>
                    </a:moveTo>
                    <a:lnTo>
                      <a:pt x="0" y="0"/>
                    </a:lnTo>
                    <a:lnTo>
                      <a:pt x="26" y="62"/>
                    </a:lnTo>
                    <a:lnTo>
                      <a:pt x="40" y="42"/>
                    </a:lnTo>
                    <a:lnTo>
                      <a:pt x="10" y="24"/>
                    </a:lnTo>
                    <a:close/>
                  </a:path>
                </a:pathLst>
              </a:custGeom>
              <a:solidFill>
                <a:srgbClr val="BDBFDB"/>
              </a:solidFill>
              <a:ln w="0">
                <a:solidFill>
                  <a:srgbClr val="BDBF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12" name="Freeform 216"/>
              <p:cNvSpPr>
                <a:spLocks/>
              </p:cNvSpPr>
              <p:nvPr/>
            </p:nvSpPr>
            <p:spPr bwMode="auto">
              <a:xfrm>
                <a:off x="3322" y="2030"/>
                <a:ext cx="40" cy="62"/>
              </a:xfrm>
              <a:custGeom>
                <a:avLst/>
                <a:gdLst>
                  <a:gd name="T0" fmla="*/ 10 w 40"/>
                  <a:gd name="T1" fmla="*/ 24 h 62"/>
                  <a:gd name="T2" fmla="*/ 0 w 40"/>
                  <a:gd name="T3" fmla="*/ 0 h 62"/>
                  <a:gd name="T4" fmla="*/ 26 w 40"/>
                  <a:gd name="T5" fmla="*/ 62 h 62"/>
                  <a:gd name="T6" fmla="*/ 40 w 40"/>
                  <a:gd name="T7" fmla="*/ 42 h 62"/>
                  <a:gd name="T8" fmla="*/ 10 w 40"/>
                  <a:gd name="T9" fmla="*/ 2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2">
                    <a:moveTo>
                      <a:pt x="10" y="24"/>
                    </a:moveTo>
                    <a:lnTo>
                      <a:pt x="0" y="0"/>
                    </a:lnTo>
                    <a:lnTo>
                      <a:pt x="26" y="62"/>
                    </a:lnTo>
                    <a:lnTo>
                      <a:pt x="40" y="42"/>
                    </a:lnTo>
                    <a:lnTo>
                      <a:pt x="10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13" name="Freeform 217"/>
              <p:cNvSpPr>
                <a:spLocks/>
              </p:cNvSpPr>
              <p:nvPr/>
            </p:nvSpPr>
            <p:spPr bwMode="auto">
              <a:xfrm>
                <a:off x="3348" y="2072"/>
                <a:ext cx="44" cy="20"/>
              </a:xfrm>
              <a:custGeom>
                <a:avLst/>
                <a:gdLst>
                  <a:gd name="T0" fmla="*/ 14 w 44"/>
                  <a:gd name="T1" fmla="*/ 0 h 20"/>
                  <a:gd name="T2" fmla="*/ 0 w 44"/>
                  <a:gd name="T3" fmla="*/ 20 h 20"/>
                  <a:gd name="T4" fmla="*/ 32 w 44"/>
                  <a:gd name="T5" fmla="*/ 18 h 20"/>
                  <a:gd name="T6" fmla="*/ 44 w 44"/>
                  <a:gd name="T7" fmla="*/ 0 h 20"/>
                  <a:gd name="T8" fmla="*/ 14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4" y="0"/>
                    </a:moveTo>
                    <a:lnTo>
                      <a:pt x="0" y="20"/>
                    </a:lnTo>
                    <a:lnTo>
                      <a:pt x="32" y="18"/>
                    </a:lnTo>
                    <a:lnTo>
                      <a:pt x="4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ADF2"/>
              </a:solidFill>
              <a:ln w="0">
                <a:solidFill>
                  <a:srgbClr val="80A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14" name="Freeform 218"/>
              <p:cNvSpPr>
                <a:spLocks/>
              </p:cNvSpPr>
              <p:nvPr/>
            </p:nvSpPr>
            <p:spPr bwMode="auto">
              <a:xfrm>
                <a:off x="3348" y="2072"/>
                <a:ext cx="44" cy="20"/>
              </a:xfrm>
              <a:custGeom>
                <a:avLst/>
                <a:gdLst>
                  <a:gd name="T0" fmla="*/ 14 w 44"/>
                  <a:gd name="T1" fmla="*/ 0 h 20"/>
                  <a:gd name="T2" fmla="*/ 0 w 44"/>
                  <a:gd name="T3" fmla="*/ 20 h 20"/>
                  <a:gd name="T4" fmla="*/ 32 w 44"/>
                  <a:gd name="T5" fmla="*/ 18 h 20"/>
                  <a:gd name="T6" fmla="*/ 44 w 44"/>
                  <a:gd name="T7" fmla="*/ 0 h 20"/>
                  <a:gd name="T8" fmla="*/ 14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4" y="0"/>
                    </a:moveTo>
                    <a:lnTo>
                      <a:pt x="0" y="20"/>
                    </a:lnTo>
                    <a:lnTo>
                      <a:pt x="32" y="18"/>
                    </a:lnTo>
                    <a:lnTo>
                      <a:pt x="44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15" name="Freeform 219"/>
              <p:cNvSpPr>
                <a:spLocks/>
              </p:cNvSpPr>
              <p:nvPr/>
            </p:nvSpPr>
            <p:spPr bwMode="auto">
              <a:xfrm>
                <a:off x="3380" y="2072"/>
                <a:ext cx="44" cy="22"/>
              </a:xfrm>
              <a:custGeom>
                <a:avLst/>
                <a:gdLst>
                  <a:gd name="T0" fmla="*/ 12 w 44"/>
                  <a:gd name="T1" fmla="*/ 0 h 22"/>
                  <a:gd name="T2" fmla="*/ 0 w 44"/>
                  <a:gd name="T3" fmla="*/ 18 h 22"/>
                  <a:gd name="T4" fmla="*/ 30 w 44"/>
                  <a:gd name="T5" fmla="*/ 22 h 22"/>
                  <a:gd name="T6" fmla="*/ 44 w 44"/>
                  <a:gd name="T7" fmla="*/ 4 h 22"/>
                  <a:gd name="T8" fmla="*/ 12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4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16" name="Freeform 220"/>
              <p:cNvSpPr>
                <a:spLocks/>
              </p:cNvSpPr>
              <p:nvPr/>
            </p:nvSpPr>
            <p:spPr bwMode="auto">
              <a:xfrm>
                <a:off x="3380" y="2072"/>
                <a:ext cx="44" cy="22"/>
              </a:xfrm>
              <a:custGeom>
                <a:avLst/>
                <a:gdLst>
                  <a:gd name="T0" fmla="*/ 12 w 44"/>
                  <a:gd name="T1" fmla="*/ 0 h 22"/>
                  <a:gd name="T2" fmla="*/ 0 w 44"/>
                  <a:gd name="T3" fmla="*/ 18 h 22"/>
                  <a:gd name="T4" fmla="*/ 30 w 44"/>
                  <a:gd name="T5" fmla="*/ 22 h 22"/>
                  <a:gd name="T6" fmla="*/ 44 w 44"/>
                  <a:gd name="T7" fmla="*/ 4 h 22"/>
                  <a:gd name="T8" fmla="*/ 12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4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17" name="Freeform 221"/>
              <p:cNvSpPr>
                <a:spLocks/>
              </p:cNvSpPr>
              <p:nvPr/>
            </p:nvSpPr>
            <p:spPr bwMode="auto">
              <a:xfrm>
                <a:off x="3410" y="2076"/>
                <a:ext cx="44" cy="24"/>
              </a:xfrm>
              <a:custGeom>
                <a:avLst/>
                <a:gdLst>
                  <a:gd name="T0" fmla="*/ 14 w 44"/>
                  <a:gd name="T1" fmla="*/ 0 h 24"/>
                  <a:gd name="T2" fmla="*/ 0 w 44"/>
                  <a:gd name="T3" fmla="*/ 18 h 24"/>
                  <a:gd name="T4" fmla="*/ 32 w 44"/>
                  <a:gd name="T5" fmla="*/ 24 h 24"/>
                  <a:gd name="T6" fmla="*/ 44 w 44"/>
                  <a:gd name="T7" fmla="*/ 6 h 24"/>
                  <a:gd name="T8" fmla="*/ 14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4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18" name="Freeform 222"/>
              <p:cNvSpPr>
                <a:spLocks/>
              </p:cNvSpPr>
              <p:nvPr/>
            </p:nvSpPr>
            <p:spPr bwMode="auto">
              <a:xfrm>
                <a:off x="3410" y="2076"/>
                <a:ext cx="44" cy="24"/>
              </a:xfrm>
              <a:custGeom>
                <a:avLst/>
                <a:gdLst>
                  <a:gd name="T0" fmla="*/ 14 w 44"/>
                  <a:gd name="T1" fmla="*/ 0 h 24"/>
                  <a:gd name="T2" fmla="*/ 0 w 44"/>
                  <a:gd name="T3" fmla="*/ 18 h 24"/>
                  <a:gd name="T4" fmla="*/ 32 w 44"/>
                  <a:gd name="T5" fmla="*/ 24 h 24"/>
                  <a:gd name="T6" fmla="*/ 44 w 44"/>
                  <a:gd name="T7" fmla="*/ 6 h 24"/>
                  <a:gd name="T8" fmla="*/ 14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4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19" name="Freeform 223"/>
              <p:cNvSpPr>
                <a:spLocks/>
              </p:cNvSpPr>
              <p:nvPr/>
            </p:nvSpPr>
            <p:spPr bwMode="auto">
              <a:xfrm>
                <a:off x="3442" y="2082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8 h 24"/>
                  <a:gd name="T4" fmla="*/ 30 w 44"/>
                  <a:gd name="T5" fmla="*/ 24 h 24"/>
                  <a:gd name="T6" fmla="*/ 44 w 44"/>
                  <a:gd name="T7" fmla="*/ 6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4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20" name="Freeform 224"/>
              <p:cNvSpPr>
                <a:spLocks/>
              </p:cNvSpPr>
              <p:nvPr/>
            </p:nvSpPr>
            <p:spPr bwMode="auto">
              <a:xfrm>
                <a:off x="3442" y="2082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8 h 24"/>
                  <a:gd name="T4" fmla="*/ 30 w 44"/>
                  <a:gd name="T5" fmla="*/ 24 h 24"/>
                  <a:gd name="T6" fmla="*/ 44 w 44"/>
                  <a:gd name="T7" fmla="*/ 6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4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21" name="Freeform 225"/>
              <p:cNvSpPr>
                <a:spLocks/>
              </p:cNvSpPr>
              <p:nvPr/>
            </p:nvSpPr>
            <p:spPr bwMode="auto">
              <a:xfrm>
                <a:off x="3472" y="2088"/>
                <a:ext cx="44" cy="26"/>
              </a:xfrm>
              <a:custGeom>
                <a:avLst/>
                <a:gdLst>
                  <a:gd name="T0" fmla="*/ 14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4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22" name="Freeform 226"/>
              <p:cNvSpPr>
                <a:spLocks/>
              </p:cNvSpPr>
              <p:nvPr/>
            </p:nvSpPr>
            <p:spPr bwMode="auto">
              <a:xfrm>
                <a:off x="3472" y="2088"/>
                <a:ext cx="44" cy="26"/>
              </a:xfrm>
              <a:custGeom>
                <a:avLst/>
                <a:gdLst>
                  <a:gd name="T0" fmla="*/ 14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4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23" name="Freeform 227"/>
              <p:cNvSpPr>
                <a:spLocks/>
              </p:cNvSpPr>
              <p:nvPr/>
            </p:nvSpPr>
            <p:spPr bwMode="auto">
              <a:xfrm>
                <a:off x="3504" y="2096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24" name="Freeform 228"/>
              <p:cNvSpPr>
                <a:spLocks/>
              </p:cNvSpPr>
              <p:nvPr/>
            </p:nvSpPr>
            <p:spPr bwMode="auto">
              <a:xfrm>
                <a:off x="3504" y="2096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25" name="Freeform 229"/>
              <p:cNvSpPr>
                <a:spLocks/>
              </p:cNvSpPr>
              <p:nvPr/>
            </p:nvSpPr>
            <p:spPr bwMode="auto">
              <a:xfrm>
                <a:off x="3534" y="210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26" name="Freeform 230"/>
              <p:cNvSpPr>
                <a:spLocks/>
              </p:cNvSpPr>
              <p:nvPr/>
            </p:nvSpPr>
            <p:spPr bwMode="auto">
              <a:xfrm>
                <a:off x="3534" y="210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27" name="Freeform 231"/>
              <p:cNvSpPr>
                <a:spLocks/>
              </p:cNvSpPr>
              <p:nvPr/>
            </p:nvSpPr>
            <p:spPr bwMode="auto">
              <a:xfrm>
                <a:off x="3566" y="211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28" name="Freeform 232"/>
              <p:cNvSpPr>
                <a:spLocks/>
              </p:cNvSpPr>
              <p:nvPr/>
            </p:nvSpPr>
            <p:spPr bwMode="auto">
              <a:xfrm>
                <a:off x="3566" y="211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29" name="Freeform 233"/>
              <p:cNvSpPr>
                <a:spLocks/>
              </p:cNvSpPr>
              <p:nvPr/>
            </p:nvSpPr>
            <p:spPr bwMode="auto">
              <a:xfrm>
                <a:off x="3598" y="2120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30" name="Freeform 234"/>
              <p:cNvSpPr>
                <a:spLocks/>
              </p:cNvSpPr>
              <p:nvPr/>
            </p:nvSpPr>
            <p:spPr bwMode="auto">
              <a:xfrm>
                <a:off x="3598" y="2120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31" name="Freeform 235"/>
              <p:cNvSpPr>
                <a:spLocks/>
              </p:cNvSpPr>
              <p:nvPr/>
            </p:nvSpPr>
            <p:spPr bwMode="auto">
              <a:xfrm>
                <a:off x="3628" y="212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32" name="Freeform 236"/>
              <p:cNvSpPr>
                <a:spLocks/>
              </p:cNvSpPr>
              <p:nvPr/>
            </p:nvSpPr>
            <p:spPr bwMode="auto">
              <a:xfrm>
                <a:off x="3628" y="212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33" name="Freeform 237"/>
              <p:cNvSpPr>
                <a:spLocks/>
              </p:cNvSpPr>
              <p:nvPr/>
            </p:nvSpPr>
            <p:spPr bwMode="auto">
              <a:xfrm>
                <a:off x="3660" y="213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34" name="Freeform 238"/>
              <p:cNvSpPr>
                <a:spLocks/>
              </p:cNvSpPr>
              <p:nvPr/>
            </p:nvSpPr>
            <p:spPr bwMode="auto">
              <a:xfrm>
                <a:off x="3660" y="213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35" name="Freeform 239"/>
              <p:cNvSpPr>
                <a:spLocks/>
              </p:cNvSpPr>
              <p:nvPr/>
            </p:nvSpPr>
            <p:spPr bwMode="auto">
              <a:xfrm>
                <a:off x="3692" y="214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36" name="Freeform 240"/>
              <p:cNvSpPr>
                <a:spLocks/>
              </p:cNvSpPr>
              <p:nvPr/>
            </p:nvSpPr>
            <p:spPr bwMode="auto">
              <a:xfrm>
                <a:off x="3692" y="214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37" name="Freeform 241"/>
              <p:cNvSpPr>
                <a:spLocks/>
              </p:cNvSpPr>
              <p:nvPr/>
            </p:nvSpPr>
            <p:spPr bwMode="auto">
              <a:xfrm>
                <a:off x="3724" y="215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38" name="Freeform 242"/>
              <p:cNvSpPr>
                <a:spLocks/>
              </p:cNvSpPr>
              <p:nvPr/>
            </p:nvSpPr>
            <p:spPr bwMode="auto">
              <a:xfrm>
                <a:off x="3724" y="215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39" name="Freeform 243"/>
              <p:cNvSpPr>
                <a:spLocks/>
              </p:cNvSpPr>
              <p:nvPr/>
            </p:nvSpPr>
            <p:spPr bwMode="auto">
              <a:xfrm>
                <a:off x="3756" y="216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40" name="Freeform 244"/>
              <p:cNvSpPr>
                <a:spLocks/>
              </p:cNvSpPr>
              <p:nvPr/>
            </p:nvSpPr>
            <p:spPr bwMode="auto">
              <a:xfrm>
                <a:off x="3756" y="216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41" name="Freeform 245"/>
              <p:cNvSpPr>
                <a:spLocks/>
              </p:cNvSpPr>
              <p:nvPr/>
            </p:nvSpPr>
            <p:spPr bwMode="auto">
              <a:xfrm>
                <a:off x="3788" y="217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42" name="Freeform 246"/>
              <p:cNvSpPr>
                <a:spLocks/>
              </p:cNvSpPr>
              <p:nvPr/>
            </p:nvSpPr>
            <p:spPr bwMode="auto">
              <a:xfrm>
                <a:off x="3788" y="217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43" name="Freeform 247"/>
              <p:cNvSpPr>
                <a:spLocks/>
              </p:cNvSpPr>
              <p:nvPr/>
            </p:nvSpPr>
            <p:spPr bwMode="auto">
              <a:xfrm>
                <a:off x="3820" y="218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44" name="Freeform 248"/>
              <p:cNvSpPr>
                <a:spLocks/>
              </p:cNvSpPr>
              <p:nvPr/>
            </p:nvSpPr>
            <p:spPr bwMode="auto">
              <a:xfrm>
                <a:off x="3820" y="218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45" name="Freeform 249"/>
              <p:cNvSpPr>
                <a:spLocks/>
              </p:cNvSpPr>
              <p:nvPr/>
            </p:nvSpPr>
            <p:spPr bwMode="auto">
              <a:xfrm>
                <a:off x="3852" y="219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46" name="Freeform 250"/>
              <p:cNvSpPr>
                <a:spLocks/>
              </p:cNvSpPr>
              <p:nvPr/>
            </p:nvSpPr>
            <p:spPr bwMode="auto">
              <a:xfrm>
                <a:off x="3852" y="219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47" name="Freeform 251"/>
              <p:cNvSpPr>
                <a:spLocks/>
              </p:cNvSpPr>
              <p:nvPr/>
            </p:nvSpPr>
            <p:spPr bwMode="auto">
              <a:xfrm>
                <a:off x="3886" y="2198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48" name="Freeform 252"/>
              <p:cNvSpPr>
                <a:spLocks/>
              </p:cNvSpPr>
              <p:nvPr/>
            </p:nvSpPr>
            <p:spPr bwMode="auto">
              <a:xfrm>
                <a:off x="3886" y="2198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49" name="Freeform 253"/>
              <p:cNvSpPr>
                <a:spLocks/>
              </p:cNvSpPr>
              <p:nvPr/>
            </p:nvSpPr>
            <p:spPr bwMode="auto">
              <a:xfrm>
                <a:off x="3918" y="2208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50" name="Freeform 254"/>
              <p:cNvSpPr>
                <a:spLocks/>
              </p:cNvSpPr>
              <p:nvPr/>
            </p:nvSpPr>
            <p:spPr bwMode="auto">
              <a:xfrm>
                <a:off x="3918" y="2208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51" name="Freeform 255"/>
              <p:cNvSpPr>
                <a:spLocks/>
              </p:cNvSpPr>
              <p:nvPr/>
            </p:nvSpPr>
            <p:spPr bwMode="auto">
              <a:xfrm>
                <a:off x="3950" y="2216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52" name="Freeform 256"/>
              <p:cNvSpPr>
                <a:spLocks/>
              </p:cNvSpPr>
              <p:nvPr/>
            </p:nvSpPr>
            <p:spPr bwMode="auto">
              <a:xfrm>
                <a:off x="3950" y="2216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53" name="Freeform 257"/>
              <p:cNvSpPr>
                <a:spLocks/>
              </p:cNvSpPr>
              <p:nvPr/>
            </p:nvSpPr>
            <p:spPr bwMode="auto">
              <a:xfrm>
                <a:off x="3984" y="2226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54" name="Freeform 258"/>
              <p:cNvSpPr>
                <a:spLocks/>
              </p:cNvSpPr>
              <p:nvPr/>
            </p:nvSpPr>
            <p:spPr bwMode="auto">
              <a:xfrm>
                <a:off x="3984" y="2226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55" name="Freeform 259"/>
              <p:cNvSpPr>
                <a:spLocks/>
              </p:cNvSpPr>
              <p:nvPr/>
            </p:nvSpPr>
            <p:spPr bwMode="auto">
              <a:xfrm>
                <a:off x="4018" y="2234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56" name="Freeform 260"/>
              <p:cNvSpPr>
                <a:spLocks/>
              </p:cNvSpPr>
              <p:nvPr/>
            </p:nvSpPr>
            <p:spPr bwMode="auto">
              <a:xfrm>
                <a:off x="4018" y="2234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57" name="Freeform 261"/>
              <p:cNvSpPr>
                <a:spLocks/>
              </p:cNvSpPr>
              <p:nvPr/>
            </p:nvSpPr>
            <p:spPr bwMode="auto">
              <a:xfrm>
                <a:off x="4050" y="2244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58" name="Freeform 262"/>
              <p:cNvSpPr>
                <a:spLocks/>
              </p:cNvSpPr>
              <p:nvPr/>
            </p:nvSpPr>
            <p:spPr bwMode="auto">
              <a:xfrm>
                <a:off x="4050" y="2244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59" name="Freeform 263"/>
              <p:cNvSpPr>
                <a:spLocks/>
              </p:cNvSpPr>
              <p:nvPr/>
            </p:nvSpPr>
            <p:spPr bwMode="auto">
              <a:xfrm>
                <a:off x="2314" y="1786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4 h 22"/>
                  <a:gd name="T4" fmla="*/ 28 w 44"/>
                  <a:gd name="T5" fmla="*/ 22 h 22"/>
                  <a:gd name="T6" fmla="*/ 44 w 44"/>
                  <a:gd name="T7" fmla="*/ 8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60" name="Freeform 264"/>
              <p:cNvSpPr>
                <a:spLocks/>
              </p:cNvSpPr>
              <p:nvPr/>
            </p:nvSpPr>
            <p:spPr bwMode="auto">
              <a:xfrm>
                <a:off x="2314" y="1786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4 h 22"/>
                  <a:gd name="T4" fmla="*/ 28 w 44"/>
                  <a:gd name="T5" fmla="*/ 22 h 22"/>
                  <a:gd name="T6" fmla="*/ 44 w 44"/>
                  <a:gd name="T7" fmla="*/ 8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61" name="Freeform 265"/>
              <p:cNvSpPr>
                <a:spLocks/>
              </p:cNvSpPr>
              <p:nvPr/>
            </p:nvSpPr>
            <p:spPr bwMode="auto">
              <a:xfrm>
                <a:off x="2342" y="1794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62" name="Freeform 266"/>
              <p:cNvSpPr>
                <a:spLocks/>
              </p:cNvSpPr>
              <p:nvPr/>
            </p:nvSpPr>
            <p:spPr bwMode="auto">
              <a:xfrm>
                <a:off x="2342" y="1794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63" name="Freeform 267"/>
              <p:cNvSpPr>
                <a:spLocks/>
              </p:cNvSpPr>
              <p:nvPr/>
            </p:nvSpPr>
            <p:spPr bwMode="auto">
              <a:xfrm>
                <a:off x="2368" y="1800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8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64" name="Freeform 268"/>
              <p:cNvSpPr>
                <a:spLocks/>
              </p:cNvSpPr>
              <p:nvPr/>
            </p:nvSpPr>
            <p:spPr bwMode="auto">
              <a:xfrm>
                <a:off x="2368" y="1800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8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65" name="Freeform 269"/>
              <p:cNvSpPr>
                <a:spLocks/>
              </p:cNvSpPr>
              <p:nvPr/>
            </p:nvSpPr>
            <p:spPr bwMode="auto">
              <a:xfrm>
                <a:off x="2396" y="1808"/>
                <a:ext cx="42" cy="22"/>
              </a:xfrm>
              <a:custGeom>
                <a:avLst/>
                <a:gdLst>
                  <a:gd name="T0" fmla="*/ 14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4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66" name="Freeform 270"/>
              <p:cNvSpPr>
                <a:spLocks/>
              </p:cNvSpPr>
              <p:nvPr/>
            </p:nvSpPr>
            <p:spPr bwMode="auto">
              <a:xfrm>
                <a:off x="2396" y="1808"/>
                <a:ext cx="42" cy="22"/>
              </a:xfrm>
              <a:custGeom>
                <a:avLst/>
                <a:gdLst>
                  <a:gd name="T0" fmla="*/ 14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4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67" name="Freeform 271"/>
              <p:cNvSpPr>
                <a:spLocks/>
              </p:cNvSpPr>
              <p:nvPr/>
            </p:nvSpPr>
            <p:spPr bwMode="auto">
              <a:xfrm>
                <a:off x="2422" y="1814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68" name="Freeform 272"/>
              <p:cNvSpPr>
                <a:spLocks/>
              </p:cNvSpPr>
              <p:nvPr/>
            </p:nvSpPr>
            <p:spPr bwMode="auto">
              <a:xfrm>
                <a:off x="2422" y="1814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69" name="Freeform 273"/>
              <p:cNvSpPr>
                <a:spLocks/>
              </p:cNvSpPr>
              <p:nvPr/>
            </p:nvSpPr>
            <p:spPr bwMode="auto">
              <a:xfrm>
                <a:off x="2448" y="1822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4 h 20"/>
                  <a:gd name="T4" fmla="*/ 28 w 44"/>
                  <a:gd name="T5" fmla="*/ 20 h 20"/>
                  <a:gd name="T6" fmla="*/ 44 w 44"/>
                  <a:gd name="T7" fmla="*/ 6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70" name="Freeform 274"/>
              <p:cNvSpPr>
                <a:spLocks/>
              </p:cNvSpPr>
              <p:nvPr/>
            </p:nvSpPr>
            <p:spPr bwMode="auto">
              <a:xfrm>
                <a:off x="2448" y="1822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4 h 20"/>
                  <a:gd name="T4" fmla="*/ 28 w 44"/>
                  <a:gd name="T5" fmla="*/ 20 h 20"/>
                  <a:gd name="T6" fmla="*/ 44 w 44"/>
                  <a:gd name="T7" fmla="*/ 6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71" name="Freeform 275"/>
              <p:cNvSpPr>
                <a:spLocks/>
              </p:cNvSpPr>
              <p:nvPr/>
            </p:nvSpPr>
            <p:spPr bwMode="auto">
              <a:xfrm>
                <a:off x="2476" y="182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72" name="Freeform 276"/>
              <p:cNvSpPr>
                <a:spLocks/>
              </p:cNvSpPr>
              <p:nvPr/>
            </p:nvSpPr>
            <p:spPr bwMode="auto">
              <a:xfrm>
                <a:off x="2476" y="182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73" name="Freeform 277"/>
              <p:cNvSpPr>
                <a:spLocks/>
              </p:cNvSpPr>
              <p:nvPr/>
            </p:nvSpPr>
            <p:spPr bwMode="auto">
              <a:xfrm>
                <a:off x="2502" y="1834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4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C2F5"/>
              </a:solidFill>
              <a:ln w="0">
                <a:solidFill>
                  <a:srgbClr val="99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74" name="Freeform 278"/>
              <p:cNvSpPr>
                <a:spLocks/>
              </p:cNvSpPr>
              <p:nvPr/>
            </p:nvSpPr>
            <p:spPr bwMode="auto">
              <a:xfrm>
                <a:off x="2502" y="1834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4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75" name="Freeform 279"/>
              <p:cNvSpPr>
                <a:spLocks/>
              </p:cNvSpPr>
              <p:nvPr/>
            </p:nvSpPr>
            <p:spPr bwMode="auto">
              <a:xfrm>
                <a:off x="2530" y="183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6 h 20"/>
                  <a:gd name="T4" fmla="*/ 28 w 42"/>
                  <a:gd name="T5" fmla="*/ 20 h 20"/>
                  <a:gd name="T6" fmla="*/ 42 w 42"/>
                  <a:gd name="T7" fmla="*/ 4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2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4BDF5"/>
              </a:solidFill>
              <a:ln w="0">
                <a:solidFill>
                  <a:srgbClr val="94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76" name="Freeform 280"/>
              <p:cNvSpPr>
                <a:spLocks/>
              </p:cNvSpPr>
              <p:nvPr/>
            </p:nvSpPr>
            <p:spPr bwMode="auto">
              <a:xfrm>
                <a:off x="2530" y="1838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6 h 20"/>
                  <a:gd name="T4" fmla="*/ 28 w 42"/>
                  <a:gd name="T5" fmla="*/ 20 h 20"/>
                  <a:gd name="T6" fmla="*/ 42 w 42"/>
                  <a:gd name="T7" fmla="*/ 4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2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77" name="Freeform 281"/>
              <p:cNvSpPr>
                <a:spLocks/>
              </p:cNvSpPr>
              <p:nvPr/>
            </p:nvSpPr>
            <p:spPr bwMode="auto">
              <a:xfrm>
                <a:off x="2558" y="1842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6 h 20"/>
                  <a:gd name="T4" fmla="*/ 26 w 42"/>
                  <a:gd name="T5" fmla="*/ 20 h 20"/>
                  <a:gd name="T6" fmla="*/ 42 w 42"/>
                  <a:gd name="T7" fmla="*/ 4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2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CBDF5"/>
              </a:solidFill>
              <a:ln w="0">
                <a:solidFill>
                  <a:srgbClr val="8C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78" name="Freeform 282"/>
              <p:cNvSpPr>
                <a:spLocks/>
              </p:cNvSpPr>
              <p:nvPr/>
            </p:nvSpPr>
            <p:spPr bwMode="auto">
              <a:xfrm>
                <a:off x="2558" y="1842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6 h 20"/>
                  <a:gd name="T4" fmla="*/ 26 w 42"/>
                  <a:gd name="T5" fmla="*/ 20 h 20"/>
                  <a:gd name="T6" fmla="*/ 42 w 42"/>
                  <a:gd name="T7" fmla="*/ 4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2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79" name="Freeform 283"/>
              <p:cNvSpPr>
                <a:spLocks/>
              </p:cNvSpPr>
              <p:nvPr/>
            </p:nvSpPr>
            <p:spPr bwMode="auto">
              <a:xfrm>
                <a:off x="2584" y="1846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5B8F5"/>
              </a:solidFill>
              <a:ln w="0">
                <a:solidFill>
                  <a:srgbClr val="85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80" name="Freeform 284"/>
              <p:cNvSpPr>
                <a:spLocks/>
              </p:cNvSpPr>
              <p:nvPr/>
            </p:nvSpPr>
            <p:spPr bwMode="auto">
              <a:xfrm>
                <a:off x="2584" y="1846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81" name="Freeform 285"/>
              <p:cNvSpPr>
                <a:spLocks/>
              </p:cNvSpPr>
              <p:nvPr/>
            </p:nvSpPr>
            <p:spPr bwMode="auto">
              <a:xfrm>
                <a:off x="2612" y="1848"/>
                <a:ext cx="42" cy="16"/>
              </a:xfrm>
              <a:custGeom>
                <a:avLst/>
                <a:gdLst>
                  <a:gd name="T0" fmla="*/ 16 w 42"/>
                  <a:gd name="T1" fmla="*/ 0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2 h 16"/>
                  <a:gd name="T8" fmla="*/ 16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0B8F7"/>
              </a:solidFill>
              <a:ln w="0">
                <a:solidFill>
                  <a:srgbClr val="80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82" name="Freeform 286"/>
              <p:cNvSpPr>
                <a:spLocks/>
              </p:cNvSpPr>
              <p:nvPr/>
            </p:nvSpPr>
            <p:spPr bwMode="auto">
              <a:xfrm>
                <a:off x="2612" y="1848"/>
                <a:ext cx="42" cy="16"/>
              </a:xfrm>
              <a:custGeom>
                <a:avLst/>
                <a:gdLst>
                  <a:gd name="T0" fmla="*/ 16 w 42"/>
                  <a:gd name="T1" fmla="*/ 0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2 h 16"/>
                  <a:gd name="T8" fmla="*/ 16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83" name="Freeform 287"/>
              <p:cNvSpPr>
                <a:spLocks/>
              </p:cNvSpPr>
              <p:nvPr/>
            </p:nvSpPr>
            <p:spPr bwMode="auto">
              <a:xfrm>
                <a:off x="2640" y="1850"/>
                <a:ext cx="42" cy="14"/>
              </a:xfrm>
              <a:custGeom>
                <a:avLst/>
                <a:gdLst>
                  <a:gd name="T0" fmla="*/ 14 w 42"/>
                  <a:gd name="T1" fmla="*/ 0 h 14"/>
                  <a:gd name="T2" fmla="*/ 0 w 42"/>
                  <a:gd name="T3" fmla="*/ 14 h 14"/>
                  <a:gd name="T4" fmla="*/ 26 w 42"/>
                  <a:gd name="T5" fmla="*/ 14 h 14"/>
                  <a:gd name="T6" fmla="*/ 42 w 42"/>
                  <a:gd name="T7" fmla="*/ 0 h 14"/>
                  <a:gd name="T8" fmla="*/ 14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4" y="0"/>
                    </a:moveTo>
                    <a:lnTo>
                      <a:pt x="0" y="14"/>
                    </a:lnTo>
                    <a:lnTo>
                      <a:pt x="26" y="14"/>
                    </a:lnTo>
                    <a:lnTo>
                      <a:pt x="4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5B2F7"/>
              </a:solidFill>
              <a:ln w="0">
                <a:solidFill>
                  <a:srgbClr val="75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84" name="Freeform 288"/>
              <p:cNvSpPr>
                <a:spLocks/>
              </p:cNvSpPr>
              <p:nvPr/>
            </p:nvSpPr>
            <p:spPr bwMode="auto">
              <a:xfrm>
                <a:off x="2640" y="1850"/>
                <a:ext cx="42" cy="14"/>
              </a:xfrm>
              <a:custGeom>
                <a:avLst/>
                <a:gdLst>
                  <a:gd name="T0" fmla="*/ 14 w 42"/>
                  <a:gd name="T1" fmla="*/ 0 h 14"/>
                  <a:gd name="T2" fmla="*/ 0 w 42"/>
                  <a:gd name="T3" fmla="*/ 14 h 14"/>
                  <a:gd name="T4" fmla="*/ 26 w 42"/>
                  <a:gd name="T5" fmla="*/ 14 h 14"/>
                  <a:gd name="T6" fmla="*/ 42 w 42"/>
                  <a:gd name="T7" fmla="*/ 0 h 14"/>
                  <a:gd name="T8" fmla="*/ 14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4" y="0"/>
                    </a:moveTo>
                    <a:lnTo>
                      <a:pt x="0" y="14"/>
                    </a:lnTo>
                    <a:lnTo>
                      <a:pt x="26" y="14"/>
                    </a:lnTo>
                    <a:lnTo>
                      <a:pt x="42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85" name="Freeform 289"/>
              <p:cNvSpPr>
                <a:spLocks/>
              </p:cNvSpPr>
              <p:nvPr/>
            </p:nvSpPr>
            <p:spPr bwMode="auto">
              <a:xfrm>
                <a:off x="2666" y="1848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6BADF7"/>
              </a:solidFill>
              <a:ln w="0">
                <a:solidFill>
                  <a:srgbClr val="6B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86" name="Freeform 290"/>
              <p:cNvSpPr>
                <a:spLocks/>
              </p:cNvSpPr>
              <p:nvPr/>
            </p:nvSpPr>
            <p:spPr bwMode="auto">
              <a:xfrm>
                <a:off x="2666" y="1848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87" name="Freeform 291"/>
              <p:cNvSpPr>
                <a:spLocks/>
              </p:cNvSpPr>
              <p:nvPr/>
            </p:nvSpPr>
            <p:spPr bwMode="auto">
              <a:xfrm>
                <a:off x="2694" y="1846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61ABF7"/>
              </a:solidFill>
              <a:ln w="0">
                <a:solidFill>
                  <a:srgbClr val="61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88" name="Freeform 292"/>
              <p:cNvSpPr>
                <a:spLocks/>
              </p:cNvSpPr>
              <p:nvPr/>
            </p:nvSpPr>
            <p:spPr bwMode="auto">
              <a:xfrm>
                <a:off x="2694" y="1846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89" name="Freeform 293"/>
              <p:cNvSpPr>
                <a:spLocks/>
              </p:cNvSpPr>
              <p:nvPr/>
            </p:nvSpPr>
            <p:spPr bwMode="auto">
              <a:xfrm>
                <a:off x="2722" y="1842"/>
                <a:ext cx="44" cy="18"/>
              </a:xfrm>
              <a:custGeom>
                <a:avLst/>
                <a:gdLst>
                  <a:gd name="T0" fmla="*/ 16 w 44"/>
                  <a:gd name="T1" fmla="*/ 4 h 18"/>
                  <a:gd name="T2" fmla="*/ 0 w 44"/>
                  <a:gd name="T3" fmla="*/ 18 h 18"/>
                  <a:gd name="T4" fmla="*/ 28 w 44"/>
                  <a:gd name="T5" fmla="*/ 14 h 18"/>
                  <a:gd name="T6" fmla="*/ 44 w 44"/>
                  <a:gd name="T7" fmla="*/ 0 h 18"/>
                  <a:gd name="T8" fmla="*/ 16 w 44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52A1F5"/>
              </a:solidFill>
              <a:ln w="0">
                <a:solidFill>
                  <a:srgbClr val="52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90" name="Freeform 294"/>
              <p:cNvSpPr>
                <a:spLocks/>
              </p:cNvSpPr>
              <p:nvPr/>
            </p:nvSpPr>
            <p:spPr bwMode="auto">
              <a:xfrm>
                <a:off x="2722" y="1842"/>
                <a:ext cx="44" cy="18"/>
              </a:xfrm>
              <a:custGeom>
                <a:avLst/>
                <a:gdLst>
                  <a:gd name="T0" fmla="*/ 16 w 44"/>
                  <a:gd name="T1" fmla="*/ 4 h 18"/>
                  <a:gd name="T2" fmla="*/ 0 w 44"/>
                  <a:gd name="T3" fmla="*/ 18 h 18"/>
                  <a:gd name="T4" fmla="*/ 28 w 44"/>
                  <a:gd name="T5" fmla="*/ 14 h 18"/>
                  <a:gd name="T6" fmla="*/ 44 w 44"/>
                  <a:gd name="T7" fmla="*/ 0 h 18"/>
                  <a:gd name="T8" fmla="*/ 16 w 44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91" name="Freeform 295"/>
              <p:cNvSpPr>
                <a:spLocks/>
              </p:cNvSpPr>
              <p:nvPr/>
            </p:nvSpPr>
            <p:spPr bwMode="auto">
              <a:xfrm>
                <a:off x="2750" y="1836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30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4299F2"/>
              </a:solidFill>
              <a:ln w="0">
                <a:solidFill>
                  <a:srgbClr val="429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92" name="Freeform 296"/>
              <p:cNvSpPr>
                <a:spLocks/>
              </p:cNvSpPr>
              <p:nvPr/>
            </p:nvSpPr>
            <p:spPr bwMode="auto">
              <a:xfrm>
                <a:off x="2750" y="1836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30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93" name="Freeform 297"/>
              <p:cNvSpPr>
                <a:spLocks/>
              </p:cNvSpPr>
              <p:nvPr/>
            </p:nvSpPr>
            <p:spPr bwMode="auto">
              <a:xfrm>
                <a:off x="2780" y="1828"/>
                <a:ext cx="42" cy="22"/>
              </a:xfrm>
              <a:custGeom>
                <a:avLst/>
                <a:gdLst>
                  <a:gd name="T0" fmla="*/ 14 w 42"/>
                  <a:gd name="T1" fmla="*/ 8 h 22"/>
                  <a:gd name="T2" fmla="*/ 0 w 42"/>
                  <a:gd name="T3" fmla="*/ 22 h 22"/>
                  <a:gd name="T4" fmla="*/ 28 w 42"/>
                  <a:gd name="T5" fmla="*/ 14 h 22"/>
                  <a:gd name="T6" fmla="*/ 42 w 42"/>
                  <a:gd name="T7" fmla="*/ 0 h 22"/>
                  <a:gd name="T8" fmla="*/ 14 w 42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2E8FED"/>
              </a:solidFill>
              <a:ln w="0">
                <a:solidFill>
                  <a:srgbClr val="2E8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94" name="Freeform 298"/>
              <p:cNvSpPr>
                <a:spLocks/>
              </p:cNvSpPr>
              <p:nvPr/>
            </p:nvSpPr>
            <p:spPr bwMode="auto">
              <a:xfrm>
                <a:off x="2780" y="1828"/>
                <a:ext cx="42" cy="22"/>
              </a:xfrm>
              <a:custGeom>
                <a:avLst/>
                <a:gdLst>
                  <a:gd name="T0" fmla="*/ 14 w 42"/>
                  <a:gd name="T1" fmla="*/ 8 h 22"/>
                  <a:gd name="T2" fmla="*/ 0 w 42"/>
                  <a:gd name="T3" fmla="*/ 22 h 22"/>
                  <a:gd name="T4" fmla="*/ 28 w 42"/>
                  <a:gd name="T5" fmla="*/ 14 h 22"/>
                  <a:gd name="T6" fmla="*/ 42 w 42"/>
                  <a:gd name="T7" fmla="*/ 0 h 22"/>
                  <a:gd name="T8" fmla="*/ 14 w 42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95" name="Freeform 299"/>
              <p:cNvSpPr>
                <a:spLocks/>
              </p:cNvSpPr>
              <p:nvPr/>
            </p:nvSpPr>
            <p:spPr bwMode="auto">
              <a:xfrm>
                <a:off x="2808" y="1818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1C82E8"/>
              </a:solidFill>
              <a:ln w="0">
                <a:solidFill>
                  <a:srgbClr val="1C82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96" name="Freeform 300"/>
              <p:cNvSpPr>
                <a:spLocks/>
              </p:cNvSpPr>
              <p:nvPr/>
            </p:nvSpPr>
            <p:spPr bwMode="auto">
              <a:xfrm>
                <a:off x="2808" y="1818"/>
                <a:ext cx="42" cy="24"/>
              </a:xfrm>
              <a:custGeom>
                <a:avLst/>
                <a:gdLst>
                  <a:gd name="T0" fmla="*/ 14 w 42"/>
                  <a:gd name="T1" fmla="*/ 10 h 24"/>
                  <a:gd name="T2" fmla="*/ 0 w 42"/>
                  <a:gd name="T3" fmla="*/ 24 h 24"/>
                  <a:gd name="T4" fmla="*/ 28 w 42"/>
                  <a:gd name="T5" fmla="*/ 14 h 24"/>
                  <a:gd name="T6" fmla="*/ 42 w 42"/>
                  <a:gd name="T7" fmla="*/ 0 h 24"/>
                  <a:gd name="T8" fmla="*/ 14 w 42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97" name="Freeform 301"/>
              <p:cNvSpPr>
                <a:spLocks/>
              </p:cNvSpPr>
              <p:nvPr/>
            </p:nvSpPr>
            <p:spPr bwMode="auto">
              <a:xfrm>
                <a:off x="2836" y="1806"/>
                <a:ext cx="44" cy="26"/>
              </a:xfrm>
              <a:custGeom>
                <a:avLst/>
                <a:gdLst>
                  <a:gd name="T0" fmla="*/ 14 w 44"/>
                  <a:gd name="T1" fmla="*/ 12 h 26"/>
                  <a:gd name="T2" fmla="*/ 0 w 44"/>
                  <a:gd name="T3" fmla="*/ 26 h 26"/>
                  <a:gd name="T4" fmla="*/ 30 w 44"/>
                  <a:gd name="T5" fmla="*/ 12 h 26"/>
                  <a:gd name="T6" fmla="*/ 44 w 44"/>
                  <a:gd name="T7" fmla="*/ 0 h 26"/>
                  <a:gd name="T8" fmla="*/ 14 w 44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12"/>
                    </a:moveTo>
                    <a:lnTo>
                      <a:pt x="0" y="26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70DB"/>
              </a:solidFill>
              <a:ln w="0">
                <a:solidFill>
                  <a:srgbClr val="0070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98" name="Freeform 302"/>
              <p:cNvSpPr>
                <a:spLocks/>
              </p:cNvSpPr>
              <p:nvPr/>
            </p:nvSpPr>
            <p:spPr bwMode="auto">
              <a:xfrm>
                <a:off x="2836" y="1806"/>
                <a:ext cx="44" cy="26"/>
              </a:xfrm>
              <a:custGeom>
                <a:avLst/>
                <a:gdLst>
                  <a:gd name="T0" fmla="*/ 14 w 44"/>
                  <a:gd name="T1" fmla="*/ 12 h 26"/>
                  <a:gd name="T2" fmla="*/ 0 w 44"/>
                  <a:gd name="T3" fmla="*/ 26 h 26"/>
                  <a:gd name="T4" fmla="*/ 30 w 44"/>
                  <a:gd name="T5" fmla="*/ 12 h 26"/>
                  <a:gd name="T6" fmla="*/ 44 w 44"/>
                  <a:gd name="T7" fmla="*/ 0 h 26"/>
                  <a:gd name="T8" fmla="*/ 14 w 44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12"/>
                    </a:moveTo>
                    <a:lnTo>
                      <a:pt x="0" y="26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999" name="Freeform 303"/>
              <p:cNvSpPr>
                <a:spLocks/>
              </p:cNvSpPr>
              <p:nvPr/>
            </p:nvSpPr>
            <p:spPr bwMode="auto">
              <a:xfrm>
                <a:off x="2866" y="1790"/>
                <a:ext cx="42" cy="28"/>
              </a:xfrm>
              <a:custGeom>
                <a:avLst/>
                <a:gdLst>
                  <a:gd name="T0" fmla="*/ 14 w 42"/>
                  <a:gd name="T1" fmla="*/ 16 h 28"/>
                  <a:gd name="T2" fmla="*/ 0 w 42"/>
                  <a:gd name="T3" fmla="*/ 28 h 28"/>
                  <a:gd name="T4" fmla="*/ 28 w 42"/>
                  <a:gd name="T5" fmla="*/ 12 h 28"/>
                  <a:gd name="T6" fmla="*/ 42 w 42"/>
                  <a:gd name="T7" fmla="*/ 0 h 28"/>
                  <a:gd name="T8" fmla="*/ 14 w 42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4" y="16"/>
                    </a:moveTo>
                    <a:lnTo>
                      <a:pt x="0" y="28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57C7"/>
              </a:solidFill>
              <a:ln w="0">
                <a:solidFill>
                  <a:srgbClr val="0057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00" name="Freeform 304"/>
              <p:cNvSpPr>
                <a:spLocks/>
              </p:cNvSpPr>
              <p:nvPr/>
            </p:nvSpPr>
            <p:spPr bwMode="auto">
              <a:xfrm>
                <a:off x="2866" y="1790"/>
                <a:ext cx="42" cy="28"/>
              </a:xfrm>
              <a:custGeom>
                <a:avLst/>
                <a:gdLst>
                  <a:gd name="T0" fmla="*/ 14 w 42"/>
                  <a:gd name="T1" fmla="*/ 16 h 28"/>
                  <a:gd name="T2" fmla="*/ 0 w 42"/>
                  <a:gd name="T3" fmla="*/ 28 h 28"/>
                  <a:gd name="T4" fmla="*/ 28 w 42"/>
                  <a:gd name="T5" fmla="*/ 12 h 28"/>
                  <a:gd name="T6" fmla="*/ 42 w 42"/>
                  <a:gd name="T7" fmla="*/ 0 h 28"/>
                  <a:gd name="T8" fmla="*/ 14 w 42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4" y="16"/>
                    </a:moveTo>
                    <a:lnTo>
                      <a:pt x="0" y="28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01" name="Freeform 305"/>
              <p:cNvSpPr>
                <a:spLocks/>
              </p:cNvSpPr>
              <p:nvPr/>
            </p:nvSpPr>
            <p:spPr bwMode="auto">
              <a:xfrm>
                <a:off x="2894" y="1770"/>
                <a:ext cx="44" cy="32"/>
              </a:xfrm>
              <a:custGeom>
                <a:avLst/>
                <a:gdLst>
                  <a:gd name="T0" fmla="*/ 14 w 44"/>
                  <a:gd name="T1" fmla="*/ 20 h 32"/>
                  <a:gd name="T2" fmla="*/ 0 w 44"/>
                  <a:gd name="T3" fmla="*/ 32 h 32"/>
                  <a:gd name="T4" fmla="*/ 30 w 44"/>
                  <a:gd name="T5" fmla="*/ 10 h 32"/>
                  <a:gd name="T6" fmla="*/ 44 w 44"/>
                  <a:gd name="T7" fmla="*/ 0 h 32"/>
                  <a:gd name="T8" fmla="*/ 14 w 44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20"/>
                    </a:moveTo>
                    <a:lnTo>
                      <a:pt x="0" y="32"/>
                    </a:lnTo>
                    <a:lnTo>
                      <a:pt x="30" y="10"/>
                    </a:lnTo>
                    <a:lnTo>
                      <a:pt x="44" y="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002B9E"/>
              </a:solidFill>
              <a:ln w="0">
                <a:solidFill>
                  <a:srgbClr val="002B9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02" name="Freeform 306"/>
              <p:cNvSpPr>
                <a:spLocks/>
              </p:cNvSpPr>
              <p:nvPr/>
            </p:nvSpPr>
            <p:spPr bwMode="auto">
              <a:xfrm>
                <a:off x="2894" y="1770"/>
                <a:ext cx="44" cy="32"/>
              </a:xfrm>
              <a:custGeom>
                <a:avLst/>
                <a:gdLst>
                  <a:gd name="T0" fmla="*/ 14 w 44"/>
                  <a:gd name="T1" fmla="*/ 20 h 32"/>
                  <a:gd name="T2" fmla="*/ 0 w 44"/>
                  <a:gd name="T3" fmla="*/ 32 h 32"/>
                  <a:gd name="T4" fmla="*/ 30 w 44"/>
                  <a:gd name="T5" fmla="*/ 10 h 32"/>
                  <a:gd name="T6" fmla="*/ 44 w 44"/>
                  <a:gd name="T7" fmla="*/ 0 h 32"/>
                  <a:gd name="T8" fmla="*/ 14 w 44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20"/>
                    </a:moveTo>
                    <a:lnTo>
                      <a:pt x="0" y="32"/>
                    </a:lnTo>
                    <a:lnTo>
                      <a:pt x="30" y="10"/>
                    </a:lnTo>
                    <a:lnTo>
                      <a:pt x="44" y="0"/>
                    </a:lnTo>
                    <a:lnTo>
                      <a:pt x="14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03" name="Freeform 307"/>
              <p:cNvSpPr>
                <a:spLocks/>
              </p:cNvSpPr>
              <p:nvPr/>
            </p:nvSpPr>
            <p:spPr bwMode="auto">
              <a:xfrm>
                <a:off x="2924" y="1740"/>
                <a:ext cx="44" cy="40"/>
              </a:xfrm>
              <a:custGeom>
                <a:avLst/>
                <a:gdLst>
                  <a:gd name="T0" fmla="*/ 14 w 44"/>
                  <a:gd name="T1" fmla="*/ 30 h 40"/>
                  <a:gd name="T2" fmla="*/ 0 w 44"/>
                  <a:gd name="T3" fmla="*/ 40 h 40"/>
                  <a:gd name="T4" fmla="*/ 30 w 44"/>
                  <a:gd name="T5" fmla="*/ 22 h 40"/>
                  <a:gd name="T6" fmla="*/ 44 w 44"/>
                  <a:gd name="T7" fmla="*/ 0 h 40"/>
                  <a:gd name="T8" fmla="*/ 14 w 44"/>
                  <a:gd name="T9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30"/>
                    </a:moveTo>
                    <a:lnTo>
                      <a:pt x="0" y="40"/>
                    </a:lnTo>
                    <a:lnTo>
                      <a:pt x="30" y="22"/>
                    </a:lnTo>
                    <a:lnTo>
                      <a:pt x="44" y="0"/>
                    </a:lnTo>
                    <a:lnTo>
                      <a:pt x="14" y="30"/>
                    </a:lnTo>
                    <a:close/>
                  </a:path>
                </a:pathLst>
              </a:custGeom>
              <a:solidFill>
                <a:srgbClr val="0019A6"/>
              </a:solidFill>
              <a:ln w="0">
                <a:solidFill>
                  <a:srgbClr val="0019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04" name="Freeform 308"/>
              <p:cNvSpPr>
                <a:spLocks/>
              </p:cNvSpPr>
              <p:nvPr/>
            </p:nvSpPr>
            <p:spPr bwMode="auto">
              <a:xfrm>
                <a:off x="2924" y="1740"/>
                <a:ext cx="44" cy="40"/>
              </a:xfrm>
              <a:custGeom>
                <a:avLst/>
                <a:gdLst>
                  <a:gd name="T0" fmla="*/ 14 w 44"/>
                  <a:gd name="T1" fmla="*/ 30 h 40"/>
                  <a:gd name="T2" fmla="*/ 0 w 44"/>
                  <a:gd name="T3" fmla="*/ 40 h 40"/>
                  <a:gd name="T4" fmla="*/ 30 w 44"/>
                  <a:gd name="T5" fmla="*/ 22 h 40"/>
                  <a:gd name="T6" fmla="*/ 44 w 44"/>
                  <a:gd name="T7" fmla="*/ 0 h 40"/>
                  <a:gd name="T8" fmla="*/ 14 w 44"/>
                  <a:gd name="T9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30"/>
                    </a:moveTo>
                    <a:lnTo>
                      <a:pt x="0" y="40"/>
                    </a:lnTo>
                    <a:lnTo>
                      <a:pt x="30" y="22"/>
                    </a:lnTo>
                    <a:lnTo>
                      <a:pt x="44" y="0"/>
                    </a:lnTo>
                    <a:lnTo>
                      <a:pt x="14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05" name="Freeform 309"/>
              <p:cNvSpPr>
                <a:spLocks/>
              </p:cNvSpPr>
              <p:nvPr/>
            </p:nvSpPr>
            <p:spPr bwMode="auto">
              <a:xfrm>
                <a:off x="2954" y="1740"/>
                <a:ext cx="44" cy="50"/>
              </a:xfrm>
              <a:custGeom>
                <a:avLst/>
                <a:gdLst>
                  <a:gd name="T0" fmla="*/ 14 w 44"/>
                  <a:gd name="T1" fmla="*/ 0 h 50"/>
                  <a:gd name="T2" fmla="*/ 0 w 44"/>
                  <a:gd name="T3" fmla="*/ 22 h 50"/>
                  <a:gd name="T4" fmla="*/ 28 w 44"/>
                  <a:gd name="T5" fmla="*/ 50 h 50"/>
                  <a:gd name="T6" fmla="*/ 44 w 44"/>
                  <a:gd name="T7" fmla="*/ 22 h 50"/>
                  <a:gd name="T8" fmla="*/ 14 w 4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14" y="0"/>
                    </a:moveTo>
                    <a:lnTo>
                      <a:pt x="0" y="22"/>
                    </a:lnTo>
                    <a:lnTo>
                      <a:pt x="28" y="50"/>
                    </a:lnTo>
                    <a:lnTo>
                      <a:pt x="44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2B2CC"/>
              </a:solidFill>
              <a:ln w="0">
                <a:solidFill>
                  <a:srgbClr val="C2B2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06" name="Freeform 310"/>
              <p:cNvSpPr>
                <a:spLocks/>
              </p:cNvSpPr>
              <p:nvPr/>
            </p:nvSpPr>
            <p:spPr bwMode="auto">
              <a:xfrm>
                <a:off x="2954" y="1740"/>
                <a:ext cx="44" cy="50"/>
              </a:xfrm>
              <a:custGeom>
                <a:avLst/>
                <a:gdLst>
                  <a:gd name="T0" fmla="*/ 14 w 44"/>
                  <a:gd name="T1" fmla="*/ 0 h 50"/>
                  <a:gd name="T2" fmla="*/ 0 w 44"/>
                  <a:gd name="T3" fmla="*/ 22 h 50"/>
                  <a:gd name="T4" fmla="*/ 28 w 44"/>
                  <a:gd name="T5" fmla="*/ 50 h 50"/>
                  <a:gd name="T6" fmla="*/ 44 w 44"/>
                  <a:gd name="T7" fmla="*/ 22 h 50"/>
                  <a:gd name="T8" fmla="*/ 14 w 4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14" y="0"/>
                    </a:moveTo>
                    <a:lnTo>
                      <a:pt x="0" y="22"/>
                    </a:lnTo>
                    <a:lnTo>
                      <a:pt x="28" y="50"/>
                    </a:lnTo>
                    <a:lnTo>
                      <a:pt x="44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07" name="Freeform 311"/>
              <p:cNvSpPr>
                <a:spLocks/>
              </p:cNvSpPr>
              <p:nvPr/>
            </p:nvSpPr>
            <p:spPr bwMode="auto">
              <a:xfrm>
                <a:off x="2982" y="1752"/>
                <a:ext cx="46" cy="38"/>
              </a:xfrm>
              <a:custGeom>
                <a:avLst/>
                <a:gdLst>
                  <a:gd name="T0" fmla="*/ 16 w 46"/>
                  <a:gd name="T1" fmla="*/ 10 h 38"/>
                  <a:gd name="T2" fmla="*/ 0 w 46"/>
                  <a:gd name="T3" fmla="*/ 38 h 38"/>
                  <a:gd name="T4" fmla="*/ 30 w 46"/>
                  <a:gd name="T5" fmla="*/ 22 h 38"/>
                  <a:gd name="T6" fmla="*/ 46 w 46"/>
                  <a:gd name="T7" fmla="*/ 0 h 38"/>
                  <a:gd name="T8" fmla="*/ 16 w 46"/>
                  <a:gd name="T9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6" y="10"/>
                    </a:moveTo>
                    <a:lnTo>
                      <a:pt x="0" y="38"/>
                    </a:lnTo>
                    <a:lnTo>
                      <a:pt x="30" y="22"/>
                    </a:lnTo>
                    <a:lnTo>
                      <a:pt x="46" y="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5285E5"/>
              </a:solidFill>
              <a:ln w="0">
                <a:solidFill>
                  <a:srgbClr val="5285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08" name="Freeform 312"/>
              <p:cNvSpPr>
                <a:spLocks/>
              </p:cNvSpPr>
              <p:nvPr/>
            </p:nvSpPr>
            <p:spPr bwMode="auto">
              <a:xfrm>
                <a:off x="2982" y="1752"/>
                <a:ext cx="46" cy="38"/>
              </a:xfrm>
              <a:custGeom>
                <a:avLst/>
                <a:gdLst>
                  <a:gd name="T0" fmla="*/ 16 w 46"/>
                  <a:gd name="T1" fmla="*/ 10 h 38"/>
                  <a:gd name="T2" fmla="*/ 0 w 46"/>
                  <a:gd name="T3" fmla="*/ 38 h 38"/>
                  <a:gd name="T4" fmla="*/ 30 w 46"/>
                  <a:gd name="T5" fmla="*/ 22 h 38"/>
                  <a:gd name="T6" fmla="*/ 46 w 46"/>
                  <a:gd name="T7" fmla="*/ 0 h 38"/>
                  <a:gd name="T8" fmla="*/ 16 w 46"/>
                  <a:gd name="T9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6" y="10"/>
                    </a:moveTo>
                    <a:lnTo>
                      <a:pt x="0" y="38"/>
                    </a:lnTo>
                    <a:lnTo>
                      <a:pt x="30" y="22"/>
                    </a:lnTo>
                    <a:lnTo>
                      <a:pt x="46" y="0"/>
                    </a:lnTo>
                    <a:lnTo>
                      <a:pt x="16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09" name="Freeform 313"/>
              <p:cNvSpPr>
                <a:spLocks/>
              </p:cNvSpPr>
              <p:nvPr/>
            </p:nvSpPr>
            <p:spPr bwMode="auto">
              <a:xfrm>
                <a:off x="3012" y="1742"/>
                <a:ext cx="46" cy="32"/>
              </a:xfrm>
              <a:custGeom>
                <a:avLst/>
                <a:gdLst>
                  <a:gd name="T0" fmla="*/ 16 w 46"/>
                  <a:gd name="T1" fmla="*/ 10 h 32"/>
                  <a:gd name="T2" fmla="*/ 0 w 46"/>
                  <a:gd name="T3" fmla="*/ 32 h 32"/>
                  <a:gd name="T4" fmla="*/ 32 w 46"/>
                  <a:gd name="T5" fmla="*/ 30 h 32"/>
                  <a:gd name="T6" fmla="*/ 46 w 46"/>
                  <a:gd name="T7" fmla="*/ 0 h 32"/>
                  <a:gd name="T8" fmla="*/ 16 w 46"/>
                  <a:gd name="T9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10"/>
                    </a:moveTo>
                    <a:lnTo>
                      <a:pt x="0" y="32"/>
                    </a:lnTo>
                    <a:lnTo>
                      <a:pt x="32" y="30"/>
                    </a:lnTo>
                    <a:lnTo>
                      <a:pt x="46" y="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6985DB"/>
              </a:solidFill>
              <a:ln w="0">
                <a:solidFill>
                  <a:srgbClr val="6985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10" name="Freeform 314"/>
              <p:cNvSpPr>
                <a:spLocks/>
              </p:cNvSpPr>
              <p:nvPr/>
            </p:nvSpPr>
            <p:spPr bwMode="auto">
              <a:xfrm>
                <a:off x="3012" y="1742"/>
                <a:ext cx="46" cy="32"/>
              </a:xfrm>
              <a:custGeom>
                <a:avLst/>
                <a:gdLst>
                  <a:gd name="T0" fmla="*/ 16 w 46"/>
                  <a:gd name="T1" fmla="*/ 10 h 32"/>
                  <a:gd name="T2" fmla="*/ 0 w 46"/>
                  <a:gd name="T3" fmla="*/ 32 h 32"/>
                  <a:gd name="T4" fmla="*/ 32 w 46"/>
                  <a:gd name="T5" fmla="*/ 30 h 32"/>
                  <a:gd name="T6" fmla="*/ 46 w 46"/>
                  <a:gd name="T7" fmla="*/ 0 h 32"/>
                  <a:gd name="T8" fmla="*/ 16 w 46"/>
                  <a:gd name="T9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10"/>
                    </a:moveTo>
                    <a:lnTo>
                      <a:pt x="0" y="32"/>
                    </a:lnTo>
                    <a:lnTo>
                      <a:pt x="32" y="30"/>
                    </a:lnTo>
                    <a:lnTo>
                      <a:pt x="46" y="0"/>
                    </a:lnTo>
                    <a:lnTo>
                      <a:pt x="16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11" name="Freeform 315"/>
              <p:cNvSpPr>
                <a:spLocks/>
              </p:cNvSpPr>
              <p:nvPr/>
            </p:nvSpPr>
            <p:spPr bwMode="auto">
              <a:xfrm>
                <a:off x="3044" y="1742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30 h 44"/>
                  <a:gd name="T4" fmla="*/ 30 w 44"/>
                  <a:gd name="T5" fmla="*/ 44 h 44"/>
                  <a:gd name="T6" fmla="*/ 44 w 44"/>
                  <a:gd name="T7" fmla="*/ 16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30"/>
                    </a:lnTo>
                    <a:lnTo>
                      <a:pt x="30" y="44"/>
                    </a:lnTo>
                    <a:lnTo>
                      <a:pt x="44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A8CF"/>
              </a:solidFill>
              <a:ln w="0">
                <a:solidFill>
                  <a:srgbClr val="B0A8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12" name="Freeform 316"/>
              <p:cNvSpPr>
                <a:spLocks/>
              </p:cNvSpPr>
              <p:nvPr/>
            </p:nvSpPr>
            <p:spPr bwMode="auto">
              <a:xfrm>
                <a:off x="3044" y="1742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30 h 44"/>
                  <a:gd name="T4" fmla="*/ 30 w 44"/>
                  <a:gd name="T5" fmla="*/ 44 h 44"/>
                  <a:gd name="T6" fmla="*/ 44 w 44"/>
                  <a:gd name="T7" fmla="*/ 16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30"/>
                    </a:lnTo>
                    <a:lnTo>
                      <a:pt x="30" y="44"/>
                    </a:lnTo>
                    <a:lnTo>
                      <a:pt x="44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13" name="Freeform 317"/>
              <p:cNvSpPr>
                <a:spLocks/>
              </p:cNvSpPr>
              <p:nvPr/>
            </p:nvSpPr>
            <p:spPr bwMode="auto">
              <a:xfrm>
                <a:off x="3074" y="1758"/>
                <a:ext cx="44" cy="54"/>
              </a:xfrm>
              <a:custGeom>
                <a:avLst/>
                <a:gdLst>
                  <a:gd name="T0" fmla="*/ 14 w 44"/>
                  <a:gd name="T1" fmla="*/ 0 h 54"/>
                  <a:gd name="T2" fmla="*/ 0 w 44"/>
                  <a:gd name="T3" fmla="*/ 28 h 54"/>
                  <a:gd name="T4" fmla="*/ 28 w 44"/>
                  <a:gd name="T5" fmla="*/ 54 h 54"/>
                  <a:gd name="T6" fmla="*/ 44 w 44"/>
                  <a:gd name="T7" fmla="*/ 26 h 54"/>
                  <a:gd name="T8" fmla="*/ 14 w 4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14" y="0"/>
                    </a:moveTo>
                    <a:lnTo>
                      <a:pt x="0" y="28"/>
                    </a:lnTo>
                    <a:lnTo>
                      <a:pt x="28" y="54"/>
                    </a:lnTo>
                    <a:lnTo>
                      <a:pt x="44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7B5C7"/>
              </a:solidFill>
              <a:ln w="0">
                <a:solidFill>
                  <a:srgbClr val="C7B5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14" name="Freeform 318"/>
              <p:cNvSpPr>
                <a:spLocks/>
              </p:cNvSpPr>
              <p:nvPr/>
            </p:nvSpPr>
            <p:spPr bwMode="auto">
              <a:xfrm>
                <a:off x="3074" y="1758"/>
                <a:ext cx="44" cy="54"/>
              </a:xfrm>
              <a:custGeom>
                <a:avLst/>
                <a:gdLst>
                  <a:gd name="T0" fmla="*/ 14 w 44"/>
                  <a:gd name="T1" fmla="*/ 0 h 54"/>
                  <a:gd name="T2" fmla="*/ 0 w 44"/>
                  <a:gd name="T3" fmla="*/ 28 h 54"/>
                  <a:gd name="T4" fmla="*/ 28 w 44"/>
                  <a:gd name="T5" fmla="*/ 54 h 54"/>
                  <a:gd name="T6" fmla="*/ 44 w 44"/>
                  <a:gd name="T7" fmla="*/ 26 h 54"/>
                  <a:gd name="T8" fmla="*/ 14 w 4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14" y="0"/>
                    </a:moveTo>
                    <a:lnTo>
                      <a:pt x="0" y="28"/>
                    </a:lnTo>
                    <a:lnTo>
                      <a:pt x="28" y="54"/>
                    </a:lnTo>
                    <a:lnTo>
                      <a:pt x="44" y="2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15" name="Freeform 319"/>
              <p:cNvSpPr>
                <a:spLocks/>
              </p:cNvSpPr>
              <p:nvPr/>
            </p:nvSpPr>
            <p:spPr bwMode="auto">
              <a:xfrm>
                <a:off x="3102" y="1784"/>
                <a:ext cx="44" cy="54"/>
              </a:xfrm>
              <a:custGeom>
                <a:avLst/>
                <a:gdLst>
                  <a:gd name="T0" fmla="*/ 16 w 44"/>
                  <a:gd name="T1" fmla="*/ 0 h 54"/>
                  <a:gd name="T2" fmla="*/ 0 w 44"/>
                  <a:gd name="T3" fmla="*/ 28 h 54"/>
                  <a:gd name="T4" fmla="*/ 32 w 44"/>
                  <a:gd name="T5" fmla="*/ 54 h 54"/>
                  <a:gd name="T6" fmla="*/ 44 w 44"/>
                  <a:gd name="T7" fmla="*/ 30 h 54"/>
                  <a:gd name="T8" fmla="*/ 16 w 4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16" y="0"/>
                    </a:moveTo>
                    <a:lnTo>
                      <a:pt x="0" y="28"/>
                    </a:lnTo>
                    <a:lnTo>
                      <a:pt x="32" y="54"/>
                    </a:lnTo>
                    <a:lnTo>
                      <a:pt x="44" y="3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1BFCC"/>
              </a:solidFill>
              <a:ln w="0">
                <a:solidFill>
                  <a:srgbClr val="D1B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16" name="Freeform 320"/>
              <p:cNvSpPr>
                <a:spLocks/>
              </p:cNvSpPr>
              <p:nvPr/>
            </p:nvSpPr>
            <p:spPr bwMode="auto">
              <a:xfrm>
                <a:off x="3102" y="1784"/>
                <a:ext cx="44" cy="54"/>
              </a:xfrm>
              <a:custGeom>
                <a:avLst/>
                <a:gdLst>
                  <a:gd name="T0" fmla="*/ 16 w 44"/>
                  <a:gd name="T1" fmla="*/ 0 h 54"/>
                  <a:gd name="T2" fmla="*/ 0 w 44"/>
                  <a:gd name="T3" fmla="*/ 28 h 54"/>
                  <a:gd name="T4" fmla="*/ 32 w 44"/>
                  <a:gd name="T5" fmla="*/ 54 h 54"/>
                  <a:gd name="T6" fmla="*/ 44 w 44"/>
                  <a:gd name="T7" fmla="*/ 30 h 54"/>
                  <a:gd name="T8" fmla="*/ 16 w 4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16" y="0"/>
                    </a:moveTo>
                    <a:lnTo>
                      <a:pt x="0" y="28"/>
                    </a:lnTo>
                    <a:lnTo>
                      <a:pt x="32" y="54"/>
                    </a:lnTo>
                    <a:lnTo>
                      <a:pt x="44" y="3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17" name="Freeform 321"/>
              <p:cNvSpPr>
                <a:spLocks/>
              </p:cNvSpPr>
              <p:nvPr/>
            </p:nvSpPr>
            <p:spPr bwMode="auto">
              <a:xfrm>
                <a:off x="3134" y="1814"/>
                <a:ext cx="42" cy="52"/>
              </a:xfrm>
              <a:custGeom>
                <a:avLst/>
                <a:gdLst>
                  <a:gd name="T0" fmla="*/ 12 w 42"/>
                  <a:gd name="T1" fmla="*/ 0 h 52"/>
                  <a:gd name="T2" fmla="*/ 0 w 42"/>
                  <a:gd name="T3" fmla="*/ 24 h 52"/>
                  <a:gd name="T4" fmla="*/ 28 w 42"/>
                  <a:gd name="T5" fmla="*/ 52 h 52"/>
                  <a:gd name="T6" fmla="*/ 42 w 42"/>
                  <a:gd name="T7" fmla="*/ 32 h 52"/>
                  <a:gd name="T8" fmla="*/ 12 w 42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2">
                    <a:moveTo>
                      <a:pt x="12" y="0"/>
                    </a:moveTo>
                    <a:lnTo>
                      <a:pt x="0" y="24"/>
                    </a:lnTo>
                    <a:lnTo>
                      <a:pt x="28" y="52"/>
                    </a:lnTo>
                    <a:lnTo>
                      <a:pt x="42" y="3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9CCCC"/>
              </a:solidFill>
              <a:ln w="0">
                <a:solidFill>
                  <a:srgbClr val="D9C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18" name="Freeform 322"/>
              <p:cNvSpPr>
                <a:spLocks/>
              </p:cNvSpPr>
              <p:nvPr/>
            </p:nvSpPr>
            <p:spPr bwMode="auto">
              <a:xfrm>
                <a:off x="3134" y="1814"/>
                <a:ext cx="42" cy="52"/>
              </a:xfrm>
              <a:custGeom>
                <a:avLst/>
                <a:gdLst>
                  <a:gd name="T0" fmla="*/ 12 w 42"/>
                  <a:gd name="T1" fmla="*/ 0 h 52"/>
                  <a:gd name="T2" fmla="*/ 0 w 42"/>
                  <a:gd name="T3" fmla="*/ 24 h 52"/>
                  <a:gd name="T4" fmla="*/ 28 w 42"/>
                  <a:gd name="T5" fmla="*/ 52 h 52"/>
                  <a:gd name="T6" fmla="*/ 42 w 42"/>
                  <a:gd name="T7" fmla="*/ 32 h 52"/>
                  <a:gd name="T8" fmla="*/ 12 w 42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2">
                    <a:moveTo>
                      <a:pt x="12" y="0"/>
                    </a:moveTo>
                    <a:lnTo>
                      <a:pt x="0" y="24"/>
                    </a:lnTo>
                    <a:lnTo>
                      <a:pt x="28" y="52"/>
                    </a:lnTo>
                    <a:lnTo>
                      <a:pt x="42" y="3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19" name="Freeform 323"/>
              <p:cNvSpPr>
                <a:spLocks/>
              </p:cNvSpPr>
              <p:nvPr/>
            </p:nvSpPr>
            <p:spPr bwMode="auto">
              <a:xfrm>
                <a:off x="3162" y="1846"/>
                <a:ext cx="44" cy="54"/>
              </a:xfrm>
              <a:custGeom>
                <a:avLst/>
                <a:gdLst>
                  <a:gd name="T0" fmla="*/ 14 w 44"/>
                  <a:gd name="T1" fmla="*/ 0 h 54"/>
                  <a:gd name="T2" fmla="*/ 0 w 44"/>
                  <a:gd name="T3" fmla="*/ 20 h 54"/>
                  <a:gd name="T4" fmla="*/ 30 w 44"/>
                  <a:gd name="T5" fmla="*/ 54 h 54"/>
                  <a:gd name="T6" fmla="*/ 44 w 44"/>
                  <a:gd name="T7" fmla="*/ 38 h 54"/>
                  <a:gd name="T8" fmla="*/ 14 w 4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14" y="0"/>
                    </a:moveTo>
                    <a:lnTo>
                      <a:pt x="0" y="20"/>
                    </a:lnTo>
                    <a:lnTo>
                      <a:pt x="30" y="54"/>
                    </a:lnTo>
                    <a:lnTo>
                      <a:pt x="44" y="3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3D6C7"/>
              </a:solidFill>
              <a:ln w="0">
                <a:solidFill>
                  <a:srgbClr val="E3D6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20" name="Freeform 324"/>
              <p:cNvSpPr>
                <a:spLocks/>
              </p:cNvSpPr>
              <p:nvPr/>
            </p:nvSpPr>
            <p:spPr bwMode="auto">
              <a:xfrm>
                <a:off x="3162" y="1846"/>
                <a:ext cx="44" cy="54"/>
              </a:xfrm>
              <a:custGeom>
                <a:avLst/>
                <a:gdLst>
                  <a:gd name="T0" fmla="*/ 14 w 44"/>
                  <a:gd name="T1" fmla="*/ 0 h 54"/>
                  <a:gd name="T2" fmla="*/ 0 w 44"/>
                  <a:gd name="T3" fmla="*/ 20 h 54"/>
                  <a:gd name="T4" fmla="*/ 30 w 44"/>
                  <a:gd name="T5" fmla="*/ 54 h 54"/>
                  <a:gd name="T6" fmla="*/ 44 w 44"/>
                  <a:gd name="T7" fmla="*/ 38 h 54"/>
                  <a:gd name="T8" fmla="*/ 14 w 4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14" y="0"/>
                    </a:moveTo>
                    <a:lnTo>
                      <a:pt x="0" y="20"/>
                    </a:lnTo>
                    <a:lnTo>
                      <a:pt x="30" y="54"/>
                    </a:lnTo>
                    <a:lnTo>
                      <a:pt x="44" y="3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21" name="Freeform 325"/>
              <p:cNvSpPr>
                <a:spLocks/>
              </p:cNvSpPr>
              <p:nvPr/>
            </p:nvSpPr>
            <p:spPr bwMode="auto">
              <a:xfrm>
                <a:off x="3192" y="1884"/>
                <a:ext cx="42" cy="56"/>
              </a:xfrm>
              <a:custGeom>
                <a:avLst/>
                <a:gdLst>
                  <a:gd name="T0" fmla="*/ 14 w 42"/>
                  <a:gd name="T1" fmla="*/ 0 h 56"/>
                  <a:gd name="T2" fmla="*/ 0 w 42"/>
                  <a:gd name="T3" fmla="*/ 16 h 56"/>
                  <a:gd name="T4" fmla="*/ 30 w 42"/>
                  <a:gd name="T5" fmla="*/ 56 h 56"/>
                  <a:gd name="T6" fmla="*/ 42 w 42"/>
                  <a:gd name="T7" fmla="*/ 46 h 56"/>
                  <a:gd name="T8" fmla="*/ 14 w 4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6">
                    <a:moveTo>
                      <a:pt x="14" y="0"/>
                    </a:moveTo>
                    <a:lnTo>
                      <a:pt x="0" y="16"/>
                    </a:lnTo>
                    <a:lnTo>
                      <a:pt x="30" y="56"/>
                    </a:lnTo>
                    <a:lnTo>
                      <a:pt x="42" y="4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0E3C2"/>
              </a:solidFill>
              <a:ln w="0">
                <a:solidFill>
                  <a:srgbClr val="F0E3C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22" name="Freeform 326"/>
              <p:cNvSpPr>
                <a:spLocks/>
              </p:cNvSpPr>
              <p:nvPr/>
            </p:nvSpPr>
            <p:spPr bwMode="auto">
              <a:xfrm>
                <a:off x="3192" y="1884"/>
                <a:ext cx="42" cy="56"/>
              </a:xfrm>
              <a:custGeom>
                <a:avLst/>
                <a:gdLst>
                  <a:gd name="T0" fmla="*/ 14 w 42"/>
                  <a:gd name="T1" fmla="*/ 0 h 56"/>
                  <a:gd name="T2" fmla="*/ 0 w 42"/>
                  <a:gd name="T3" fmla="*/ 16 h 56"/>
                  <a:gd name="T4" fmla="*/ 30 w 42"/>
                  <a:gd name="T5" fmla="*/ 56 h 56"/>
                  <a:gd name="T6" fmla="*/ 42 w 42"/>
                  <a:gd name="T7" fmla="*/ 46 h 56"/>
                  <a:gd name="T8" fmla="*/ 14 w 4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6">
                    <a:moveTo>
                      <a:pt x="14" y="0"/>
                    </a:moveTo>
                    <a:lnTo>
                      <a:pt x="0" y="16"/>
                    </a:lnTo>
                    <a:lnTo>
                      <a:pt x="30" y="56"/>
                    </a:lnTo>
                    <a:lnTo>
                      <a:pt x="42" y="4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23" name="Freeform 327"/>
              <p:cNvSpPr>
                <a:spLocks/>
              </p:cNvSpPr>
              <p:nvPr/>
            </p:nvSpPr>
            <p:spPr bwMode="auto">
              <a:xfrm>
                <a:off x="3222" y="1930"/>
                <a:ext cx="40" cy="48"/>
              </a:xfrm>
              <a:custGeom>
                <a:avLst/>
                <a:gdLst>
                  <a:gd name="T0" fmla="*/ 12 w 40"/>
                  <a:gd name="T1" fmla="*/ 0 h 48"/>
                  <a:gd name="T2" fmla="*/ 0 w 40"/>
                  <a:gd name="T3" fmla="*/ 10 h 48"/>
                  <a:gd name="T4" fmla="*/ 28 w 40"/>
                  <a:gd name="T5" fmla="*/ 48 h 48"/>
                  <a:gd name="T6" fmla="*/ 40 w 40"/>
                  <a:gd name="T7" fmla="*/ 40 h 48"/>
                  <a:gd name="T8" fmla="*/ 12 w 4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8">
                    <a:moveTo>
                      <a:pt x="12" y="0"/>
                    </a:moveTo>
                    <a:lnTo>
                      <a:pt x="0" y="10"/>
                    </a:lnTo>
                    <a:lnTo>
                      <a:pt x="28" y="48"/>
                    </a:lnTo>
                    <a:lnTo>
                      <a:pt x="40" y="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DE8C4"/>
              </a:solidFill>
              <a:ln w="0">
                <a:solidFill>
                  <a:srgbClr val="EDE8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24" name="Freeform 328"/>
              <p:cNvSpPr>
                <a:spLocks/>
              </p:cNvSpPr>
              <p:nvPr/>
            </p:nvSpPr>
            <p:spPr bwMode="auto">
              <a:xfrm>
                <a:off x="3222" y="1930"/>
                <a:ext cx="40" cy="48"/>
              </a:xfrm>
              <a:custGeom>
                <a:avLst/>
                <a:gdLst>
                  <a:gd name="T0" fmla="*/ 12 w 40"/>
                  <a:gd name="T1" fmla="*/ 0 h 48"/>
                  <a:gd name="T2" fmla="*/ 0 w 40"/>
                  <a:gd name="T3" fmla="*/ 10 h 48"/>
                  <a:gd name="T4" fmla="*/ 28 w 40"/>
                  <a:gd name="T5" fmla="*/ 48 h 48"/>
                  <a:gd name="T6" fmla="*/ 40 w 40"/>
                  <a:gd name="T7" fmla="*/ 40 h 48"/>
                  <a:gd name="T8" fmla="*/ 12 w 4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8">
                    <a:moveTo>
                      <a:pt x="12" y="0"/>
                    </a:moveTo>
                    <a:lnTo>
                      <a:pt x="0" y="10"/>
                    </a:lnTo>
                    <a:lnTo>
                      <a:pt x="28" y="48"/>
                    </a:lnTo>
                    <a:lnTo>
                      <a:pt x="40" y="4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25" name="Freeform 329"/>
              <p:cNvSpPr>
                <a:spLocks/>
              </p:cNvSpPr>
              <p:nvPr/>
            </p:nvSpPr>
            <p:spPr bwMode="auto">
              <a:xfrm>
                <a:off x="3250" y="1970"/>
                <a:ext cx="42" cy="36"/>
              </a:xfrm>
              <a:custGeom>
                <a:avLst/>
                <a:gdLst>
                  <a:gd name="T0" fmla="*/ 12 w 42"/>
                  <a:gd name="T1" fmla="*/ 0 h 36"/>
                  <a:gd name="T2" fmla="*/ 0 w 42"/>
                  <a:gd name="T3" fmla="*/ 8 h 36"/>
                  <a:gd name="T4" fmla="*/ 30 w 42"/>
                  <a:gd name="T5" fmla="*/ 36 h 36"/>
                  <a:gd name="T6" fmla="*/ 42 w 42"/>
                  <a:gd name="T7" fmla="*/ 28 h 36"/>
                  <a:gd name="T8" fmla="*/ 12 w 4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12" y="0"/>
                    </a:moveTo>
                    <a:lnTo>
                      <a:pt x="0" y="8"/>
                    </a:lnTo>
                    <a:lnTo>
                      <a:pt x="30" y="36"/>
                    </a:lnTo>
                    <a:lnTo>
                      <a:pt x="42" y="2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BEDDE"/>
              </a:solidFill>
              <a:ln w="0">
                <a:solidFill>
                  <a:srgbClr val="DBED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26" name="Freeform 330"/>
              <p:cNvSpPr>
                <a:spLocks/>
              </p:cNvSpPr>
              <p:nvPr/>
            </p:nvSpPr>
            <p:spPr bwMode="auto">
              <a:xfrm>
                <a:off x="3250" y="1970"/>
                <a:ext cx="42" cy="36"/>
              </a:xfrm>
              <a:custGeom>
                <a:avLst/>
                <a:gdLst>
                  <a:gd name="T0" fmla="*/ 12 w 42"/>
                  <a:gd name="T1" fmla="*/ 0 h 36"/>
                  <a:gd name="T2" fmla="*/ 0 w 42"/>
                  <a:gd name="T3" fmla="*/ 8 h 36"/>
                  <a:gd name="T4" fmla="*/ 30 w 42"/>
                  <a:gd name="T5" fmla="*/ 36 h 36"/>
                  <a:gd name="T6" fmla="*/ 42 w 42"/>
                  <a:gd name="T7" fmla="*/ 28 h 36"/>
                  <a:gd name="T8" fmla="*/ 12 w 4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12" y="0"/>
                    </a:moveTo>
                    <a:lnTo>
                      <a:pt x="0" y="8"/>
                    </a:lnTo>
                    <a:lnTo>
                      <a:pt x="30" y="36"/>
                    </a:lnTo>
                    <a:lnTo>
                      <a:pt x="42" y="2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27" name="Freeform 331"/>
              <p:cNvSpPr>
                <a:spLocks/>
              </p:cNvSpPr>
              <p:nvPr/>
            </p:nvSpPr>
            <p:spPr bwMode="auto">
              <a:xfrm>
                <a:off x="3280" y="1998"/>
                <a:ext cx="42" cy="32"/>
              </a:xfrm>
              <a:custGeom>
                <a:avLst/>
                <a:gdLst>
                  <a:gd name="T0" fmla="*/ 12 w 42"/>
                  <a:gd name="T1" fmla="*/ 0 h 32"/>
                  <a:gd name="T2" fmla="*/ 0 w 42"/>
                  <a:gd name="T3" fmla="*/ 8 h 32"/>
                  <a:gd name="T4" fmla="*/ 30 w 42"/>
                  <a:gd name="T5" fmla="*/ 30 h 32"/>
                  <a:gd name="T6" fmla="*/ 42 w 42"/>
                  <a:gd name="T7" fmla="*/ 32 h 32"/>
                  <a:gd name="T8" fmla="*/ 12 w 4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12" y="0"/>
                    </a:moveTo>
                    <a:lnTo>
                      <a:pt x="0" y="8"/>
                    </a:lnTo>
                    <a:lnTo>
                      <a:pt x="30" y="30"/>
                    </a:lnTo>
                    <a:lnTo>
                      <a:pt x="42" y="3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6FFC2"/>
              </a:solidFill>
              <a:ln w="0">
                <a:solidFill>
                  <a:srgbClr val="D6FFC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28" name="Freeform 332"/>
              <p:cNvSpPr>
                <a:spLocks/>
              </p:cNvSpPr>
              <p:nvPr/>
            </p:nvSpPr>
            <p:spPr bwMode="auto">
              <a:xfrm>
                <a:off x="3280" y="1998"/>
                <a:ext cx="42" cy="32"/>
              </a:xfrm>
              <a:custGeom>
                <a:avLst/>
                <a:gdLst>
                  <a:gd name="T0" fmla="*/ 12 w 42"/>
                  <a:gd name="T1" fmla="*/ 0 h 32"/>
                  <a:gd name="T2" fmla="*/ 0 w 42"/>
                  <a:gd name="T3" fmla="*/ 8 h 32"/>
                  <a:gd name="T4" fmla="*/ 30 w 42"/>
                  <a:gd name="T5" fmla="*/ 30 h 32"/>
                  <a:gd name="T6" fmla="*/ 42 w 42"/>
                  <a:gd name="T7" fmla="*/ 32 h 32"/>
                  <a:gd name="T8" fmla="*/ 12 w 4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12" y="0"/>
                    </a:moveTo>
                    <a:lnTo>
                      <a:pt x="0" y="8"/>
                    </a:lnTo>
                    <a:lnTo>
                      <a:pt x="30" y="30"/>
                    </a:lnTo>
                    <a:lnTo>
                      <a:pt x="42" y="3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29" name="Freeform 333"/>
              <p:cNvSpPr>
                <a:spLocks/>
              </p:cNvSpPr>
              <p:nvPr/>
            </p:nvSpPr>
            <p:spPr bwMode="auto">
              <a:xfrm>
                <a:off x="3310" y="2028"/>
                <a:ext cx="38" cy="70"/>
              </a:xfrm>
              <a:custGeom>
                <a:avLst/>
                <a:gdLst>
                  <a:gd name="T0" fmla="*/ 12 w 38"/>
                  <a:gd name="T1" fmla="*/ 2 h 70"/>
                  <a:gd name="T2" fmla="*/ 0 w 38"/>
                  <a:gd name="T3" fmla="*/ 0 h 70"/>
                  <a:gd name="T4" fmla="*/ 26 w 38"/>
                  <a:gd name="T5" fmla="*/ 70 h 70"/>
                  <a:gd name="T6" fmla="*/ 38 w 38"/>
                  <a:gd name="T7" fmla="*/ 64 h 70"/>
                  <a:gd name="T8" fmla="*/ 12 w 38"/>
                  <a:gd name="T9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0">
                    <a:moveTo>
                      <a:pt x="12" y="2"/>
                    </a:moveTo>
                    <a:lnTo>
                      <a:pt x="0" y="0"/>
                    </a:lnTo>
                    <a:lnTo>
                      <a:pt x="26" y="70"/>
                    </a:lnTo>
                    <a:lnTo>
                      <a:pt x="38" y="64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AE5A8"/>
              </a:solidFill>
              <a:ln w="0">
                <a:solidFill>
                  <a:srgbClr val="FAE5A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30" name="Freeform 334"/>
              <p:cNvSpPr>
                <a:spLocks/>
              </p:cNvSpPr>
              <p:nvPr/>
            </p:nvSpPr>
            <p:spPr bwMode="auto">
              <a:xfrm>
                <a:off x="3310" y="2028"/>
                <a:ext cx="38" cy="70"/>
              </a:xfrm>
              <a:custGeom>
                <a:avLst/>
                <a:gdLst>
                  <a:gd name="T0" fmla="*/ 12 w 38"/>
                  <a:gd name="T1" fmla="*/ 2 h 70"/>
                  <a:gd name="T2" fmla="*/ 0 w 38"/>
                  <a:gd name="T3" fmla="*/ 0 h 70"/>
                  <a:gd name="T4" fmla="*/ 26 w 38"/>
                  <a:gd name="T5" fmla="*/ 70 h 70"/>
                  <a:gd name="T6" fmla="*/ 38 w 38"/>
                  <a:gd name="T7" fmla="*/ 64 h 70"/>
                  <a:gd name="T8" fmla="*/ 12 w 38"/>
                  <a:gd name="T9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0">
                    <a:moveTo>
                      <a:pt x="12" y="2"/>
                    </a:moveTo>
                    <a:lnTo>
                      <a:pt x="0" y="0"/>
                    </a:lnTo>
                    <a:lnTo>
                      <a:pt x="26" y="70"/>
                    </a:lnTo>
                    <a:lnTo>
                      <a:pt x="38" y="64"/>
                    </a:lnTo>
                    <a:lnTo>
                      <a:pt x="12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31" name="Freeform 335"/>
              <p:cNvSpPr>
                <a:spLocks/>
              </p:cNvSpPr>
              <p:nvPr/>
            </p:nvSpPr>
            <p:spPr bwMode="auto">
              <a:xfrm>
                <a:off x="3336" y="2090"/>
                <a:ext cx="44" cy="20"/>
              </a:xfrm>
              <a:custGeom>
                <a:avLst/>
                <a:gdLst>
                  <a:gd name="T0" fmla="*/ 12 w 44"/>
                  <a:gd name="T1" fmla="*/ 2 h 20"/>
                  <a:gd name="T2" fmla="*/ 0 w 44"/>
                  <a:gd name="T3" fmla="*/ 8 h 20"/>
                  <a:gd name="T4" fmla="*/ 32 w 44"/>
                  <a:gd name="T5" fmla="*/ 20 h 20"/>
                  <a:gd name="T6" fmla="*/ 44 w 44"/>
                  <a:gd name="T7" fmla="*/ 0 h 20"/>
                  <a:gd name="T8" fmla="*/ 12 w 44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2" y="2"/>
                    </a:moveTo>
                    <a:lnTo>
                      <a:pt x="0" y="8"/>
                    </a:lnTo>
                    <a:lnTo>
                      <a:pt x="32" y="20"/>
                    </a:lnTo>
                    <a:lnTo>
                      <a:pt x="44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70A3F0"/>
              </a:solidFill>
              <a:ln w="0">
                <a:solidFill>
                  <a:srgbClr val="70A3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32" name="Freeform 336"/>
              <p:cNvSpPr>
                <a:spLocks/>
              </p:cNvSpPr>
              <p:nvPr/>
            </p:nvSpPr>
            <p:spPr bwMode="auto">
              <a:xfrm>
                <a:off x="3336" y="2090"/>
                <a:ext cx="44" cy="20"/>
              </a:xfrm>
              <a:custGeom>
                <a:avLst/>
                <a:gdLst>
                  <a:gd name="T0" fmla="*/ 12 w 44"/>
                  <a:gd name="T1" fmla="*/ 2 h 20"/>
                  <a:gd name="T2" fmla="*/ 0 w 44"/>
                  <a:gd name="T3" fmla="*/ 8 h 20"/>
                  <a:gd name="T4" fmla="*/ 32 w 44"/>
                  <a:gd name="T5" fmla="*/ 20 h 20"/>
                  <a:gd name="T6" fmla="*/ 44 w 44"/>
                  <a:gd name="T7" fmla="*/ 0 h 20"/>
                  <a:gd name="T8" fmla="*/ 12 w 44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2" y="2"/>
                    </a:moveTo>
                    <a:lnTo>
                      <a:pt x="0" y="8"/>
                    </a:lnTo>
                    <a:lnTo>
                      <a:pt x="32" y="20"/>
                    </a:lnTo>
                    <a:lnTo>
                      <a:pt x="44" y="0"/>
                    </a:lnTo>
                    <a:lnTo>
                      <a:pt x="12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33" name="Freeform 337"/>
              <p:cNvSpPr>
                <a:spLocks/>
              </p:cNvSpPr>
              <p:nvPr/>
            </p:nvSpPr>
            <p:spPr bwMode="auto">
              <a:xfrm>
                <a:off x="3368" y="2090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20 h 22"/>
                  <a:gd name="T4" fmla="*/ 30 w 42"/>
                  <a:gd name="T5" fmla="*/ 22 h 22"/>
                  <a:gd name="T6" fmla="*/ 42 w 42"/>
                  <a:gd name="T7" fmla="*/ 4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FB8F2"/>
              </a:solidFill>
              <a:ln w="0">
                <a:solidFill>
                  <a:srgbClr val="8FB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34" name="Freeform 338"/>
              <p:cNvSpPr>
                <a:spLocks/>
              </p:cNvSpPr>
              <p:nvPr/>
            </p:nvSpPr>
            <p:spPr bwMode="auto">
              <a:xfrm>
                <a:off x="3368" y="2090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20 h 22"/>
                  <a:gd name="T4" fmla="*/ 30 w 42"/>
                  <a:gd name="T5" fmla="*/ 22 h 22"/>
                  <a:gd name="T6" fmla="*/ 42 w 42"/>
                  <a:gd name="T7" fmla="*/ 4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2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35" name="Freeform 339"/>
              <p:cNvSpPr>
                <a:spLocks/>
              </p:cNvSpPr>
              <p:nvPr/>
            </p:nvSpPr>
            <p:spPr bwMode="auto">
              <a:xfrm>
                <a:off x="3398" y="2094"/>
                <a:ext cx="44" cy="22"/>
              </a:xfrm>
              <a:custGeom>
                <a:avLst/>
                <a:gdLst>
                  <a:gd name="T0" fmla="*/ 12 w 44"/>
                  <a:gd name="T1" fmla="*/ 0 h 22"/>
                  <a:gd name="T2" fmla="*/ 0 w 44"/>
                  <a:gd name="T3" fmla="*/ 18 h 22"/>
                  <a:gd name="T4" fmla="*/ 30 w 44"/>
                  <a:gd name="T5" fmla="*/ 22 h 22"/>
                  <a:gd name="T6" fmla="*/ 44 w 44"/>
                  <a:gd name="T7" fmla="*/ 6 h 22"/>
                  <a:gd name="T8" fmla="*/ 12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4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36" name="Freeform 340"/>
              <p:cNvSpPr>
                <a:spLocks/>
              </p:cNvSpPr>
              <p:nvPr/>
            </p:nvSpPr>
            <p:spPr bwMode="auto">
              <a:xfrm>
                <a:off x="3398" y="2094"/>
                <a:ext cx="44" cy="22"/>
              </a:xfrm>
              <a:custGeom>
                <a:avLst/>
                <a:gdLst>
                  <a:gd name="T0" fmla="*/ 12 w 44"/>
                  <a:gd name="T1" fmla="*/ 0 h 22"/>
                  <a:gd name="T2" fmla="*/ 0 w 44"/>
                  <a:gd name="T3" fmla="*/ 18 h 22"/>
                  <a:gd name="T4" fmla="*/ 30 w 44"/>
                  <a:gd name="T5" fmla="*/ 22 h 22"/>
                  <a:gd name="T6" fmla="*/ 44 w 44"/>
                  <a:gd name="T7" fmla="*/ 6 h 22"/>
                  <a:gd name="T8" fmla="*/ 12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4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37" name="Freeform 341"/>
              <p:cNvSpPr>
                <a:spLocks/>
              </p:cNvSpPr>
              <p:nvPr/>
            </p:nvSpPr>
            <p:spPr bwMode="auto">
              <a:xfrm>
                <a:off x="3428" y="2100"/>
                <a:ext cx="44" cy="24"/>
              </a:xfrm>
              <a:custGeom>
                <a:avLst/>
                <a:gdLst>
                  <a:gd name="T0" fmla="*/ 14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6 h 24"/>
                  <a:gd name="T8" fmla="*/ 14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38" name="Freeform 342"/>
              <p:cNvSpPr>
                <a:spLocks/>
              </p:cNvSpPr>
              <p:nvPr/>
            </p:nvSpPr>
            <p:spPr bwMode="auto">
              <a:xfrm>
                <a:off x="3428" y="2100"/>
                <a:ext cx="44" cy="24"/>
              </a:xfrm>
              <a:custGeom>
                <a:avLst/>
                <a:gdLst>
                  <a:gd name="T0" fmla="*/ 14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6 h 24"/>
                  <a:gd name="T8" fmla="*/ 14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39" name="Freeform 343"/>
              <p:cNvSpPr>
                <a:spLocks/>
              </p:cNvSpPr>
              <p:nvPr/>
            </p:nvSpPr>
            <p:spPr bwMode="auto">
              <a:xfrm>
                <a:off x="3460" y="210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40" name="Freeform 344"/>
              <p:cNvSpPr>
                <a:spLocks/>
              </p:cNvSpPr>
              <p:nvPr/>
            </p:nvSpPr>
            <p:spPr bwMode="auto">
              <a:xfrm>
                <a:off x="3460" y="210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41" name="Freeform 345"/>
              <p:cNvSpPr>
                <a:spLocks/>
              </p:cNvSpPr>
              <p:nvPr/>
            </p:nvSpPr>
            <p:spPr bwMode="auto">
              <a:xfrm>
                <a:off x="3492" y="211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8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42" name="Freeform 346"/>
              <p:cNvSpPr>
                <a:spLocks/>
              </p:cNvSpPr>
              <p:nvPr/>
            </p:nvSpPr>
            <p:spPr bwMode="auto">
              <a:xfrm>
                <a:off x="3492" y="2114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8 h 24"/>
                  <a:gd name="T4" fmla="*/ 30 w 42"/>
                  <a:gd name="T5" fmla="*/ 24 h 24"/>
                  <a:gd name="T6" fmla="*/ 42 w 42"/>
                  <a:gd name="T7" fmla="*/ 8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43" name="Freeform 347"/>
              <p:cNvSpPr>
                <a:spLocks/>
              </p:cNvSpPr>
              <p:nvPr/>
            </p:nvSpPr>
            <p:spPr bwMode="auto">
              <a:xfrm>
                <a:off x="3522" y="2122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44" name="Freeform 348"/>
              <p:cNvSpPr>
                <a:spLocks/>
              </p:cNvSpPr>
              <p:nvPr/>
            </p:nvSpPr>
            <p:spPr bwMode="auto">
              <a:xfrm>
                <a:off x="3522" y="2122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6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45" name="Freeform 349"/>
              <p:cNvSpPr>
                <a:spLocks/>
              </p:cNvSpPr>
              <p:nvPr/>
            </p:nvSpPr>
            <p:spPr bwMode="auto">
              <a:xfrm>
                <a:off x="3554" y="213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46" name="Freeform 350"/>
              <p:cNvSpPr>
                <a:spLocks/>
              </p:cNvSpPr>
              <p:nvPr/>
            </p:nvSpPr>
            <p:spPr bwMode="auto">
              <a:xfrm>
                <a:off x="3554" y="213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47" name="Freeform 351"/>
              <p:cNvSpPr>
                <a:spLocks/>
              </p:cNvSpPr>
              <p:nvPr/>
            </p:nvSpPr>
            <p:spPr bwMode="auto">
              <a:xfrm>
                <a:off x="3586" y="2138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48" name="Freeform 352"/>
              <p:cNvSpPr>
                <a:spLocks/>
              </p:cNvSpPr>
              <p:nvPr/>
            </p:nvSpPr>
            <p:spPr bwMode="auto">
              <a:xfrm>
                <a:off x="3586" y="2138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8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49" name="Freeform 353"/>
              <p:cNvSpPr>
                <a:spLocks/>
              </p:cNvSpPr>
              <p:nvPr/>
            </p:nvSpPr>
            <p:spPr bwMode="auto">
              <a:xfrm>
                <a:off x="3616" y="214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50" name="Freeform 354"/>
              <p:cNvSpPr>
                <a:spLocks/>
              </p:cNvSpPr>
              <p:nvPr/>
            </p:nvSpPr>
            <p:spPr bwMode="auto">
              <a:xfrm>
                <a:off x="3616" y="214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51" name="Freeform 355"/>
              <p:cNvSpPr>
                <a:spLocks/>
              </p:cNvSpPr>
              <p:nvPr/>
            </p:nvSpPr>
            <p:spPr bwMode="auto">
              <a:xfrm>
                <a:off x="3648" y="215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52" name="Freeform 356"/>
              <p:cNvSpPr>
                <a:spLocks/>
              </p:cNvSpPr>
              <p:nvPr/>
            </p:nvSpPr>
            <p:spPr bwMode="auto">
              <a:xfrm>
                <a:off x="3648" y="215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53" name="Freeform 357"/>
              <p:cNvSpPr>
                <a:spLocks/>
              </p:cNvSpPr>
              <p:nvPr/>
            </p:nvSpPr>
            <p:spPr bwMode="auto">
              <a:xfrm>
                <a:off x="3680" y="216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54" name="Freeform 358"/>
              <p:cNvSpPr>
                <a:spLocks/>
              </p:cNvSpPr>
              <p:nvPr/>
            </p:nvSpPr>
            <p:spPr bwMode="auto">
              <a:xfrm>
                <a:off x="3680" y="216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55" name="Freeform 359"/>
              <p:cNvSpPr>
                <a:spLocks/>
              </p:cNvSpPr>
              <p:nvPr/>
            </p:nvSpPr>
            <p:spPr bwMode="auto">
              <a:xfrm>
                <a:off x="3712" y="217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56" name="Freeform 360"/>
              <p:cNvSpPr>
                <a:spLocks/>
              </p:cNvSpPr>
              <p:nvPr/>
            </p:nvSpPr>
            <p:spPr bwMode="auto">
              <a:xfrm>
                <a:off x="3712" y="217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57" name="Freeform 361"/>
              <p:cNvSpPr>
                <a:spLocks/>
              </p:cNvSpPr>
              <p:nvPr/>
            </p:nvSpPr>
            <p:spPr bwMode="auto">
              <a:xfrm>
                <a:off x="3744" y="218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58" name="Freeform 362"/>
              <p:cNvSpPr>
                <a:spLocks/>
              </p:cNvSpPr>
              <p:nvPr/>
            </p:nvSpPr>
            <p:spPr bwMode="auto">
              <a:xfrm>
                <a:off x="3744" y="218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59" name="Freeform 363"/>
              <p:cNvSpPr>
                <a:spLocks/>
              </p:cNvSpPr>
              <p:nvPr/>
            </p:nvSpPr>
            <p:spPr bwMode="auto">
              <a:xfrm>
                <a:off x="3776" y="219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60" name="Freeform 364"/>
              <p:cNvSpPr>
                <a:spLocks/>
              </p:cNvSpPr>
              <p:nvPr/>
            </p:nvSpPr>
            <p:spPr bwMode="auto">
              <a:xfrm>
                <a:off x="3776" y="219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61" name="Freeform 365"/>
              <p:cNvSpPr>
                <a:spLocks/>
              </p:cNvSpPr>
              <p:nvPr/>
            </p:nvSpPr>
            <p:spPr bwMode="auto">
              <a:xfrm>
                <a:off x="3810" y="2198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62" name="Freeform 366"/>
              <p:cNvSpPr>
                <a:spLocks/>
              </p:cNvSpPr>
              <p:nvPr/>
            </p:nvSpPr>
            <p:spPr bwMode="auto">
              <a:xfrm>
                <a:off x="3810" y="2198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63" name="Freeform 367"/>
              <p:cNvSpPr>
                <a:spLocks/>
              </p:cNvSpPr>
              <p:nvPr/>
            </p:nvSpPr>
            <p:spPr bwMode="auto">
              <a:xfrm>
                <a:off x="3842" y="2208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64" name="Freeform 368"/>
              <p:cNvSpPr>
                <a:spLocks/>
              </p:cNvSpPr>
              <p:nvPr/>
            </p:nvSpPr>
            <p:spPr bwMode="auto">
              <a:xfrm>
                <a:off x="3842" y="2208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65" name="Freeform 369"/>
              <p:cNvSpPr>
                <a:spLocks/>
              </p:cNvSpPr>
              <p:nvPr/>
            </p:nvSpPr>
            <p:spPr bwMode="auto">
              <a:xfrm>
                <a:off x="3874" y="2216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66" name="Freeform 370"/>
              <p:cNvSpPr>
                <a:spLocks/>
              </p:cNvSpPr>
              <p:nvPr/>
            </p:nvSpPr>
            <p:spPr bwMode="auto">
              <a:xfrm>
                <a:off x="3874" y="2216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67" name="Freeform 371"/>
              <p:cNvSpPr>
                <a:spLocks/>
              </p:cNvSpPr>
              <p:nvPr/>
            </p:nvSpPr>
            <p:spPr bwMode="auto">
              <a:xfrm>
                <a:off x="3908" y="222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68" name="Freeform 372"/>
              <p:cNvSpPr>
                <a:spLocks/>
              </p:cNvSpPr>
              <p:nvPr/>
            </p:nvSpPr>
            <p:spPr bwMode="auto">
              <a:xfrm>
                <a:off x="3908" y="2226"/>
                <a:ext cx="42" cy="26"/>
              </a:xfrm>
              <a:custGeom>
                <a:avLst/>
                <a:gdLst>
                  <a:gd name="T0" fmla="*/ 10 w 42"/>
                  <a:gd name="T1" fmla="*/ 0 h 26"/>
                  <a:gd name="T2" fmla="*/ 0 w 42"/>
                  <a:gd name="T3" fmla="*/ 18 h 26"/>
                  <a:gd name="T4" fmla="*/ 32 w 42"/>
                  <a:gd name="T5" fmla="*/ 26 h 26"/>
                  <a:gd name="T6" fmla="*/ 42 w 42"/>
                  <a:gd name="T7" fmla="*/ 8 h 26"/>
                  <a:gd name="T8" fmla="*/ 10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2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69" name="Freeform 373"/>
              <p:cNvSpPr>
                <a:spLocks/>
              </p:cNvSpPr>
              <p:nvPr/>
            </p:nvSpPr>
            <p:spPr bwMode="auto">
              <a:xfrm>
                <a:off x="3940" y="2234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70" name="Freeform 374"/>
              <p:cNvSpPr>
                <a:spLocks/>
              </p:cNvSpPr>
              <p:nvPr/>
            </p:nvSpPr>
            <p:spPr bwMode="auto">
              <a:xfrm>
                <a:off x="3940" y="2234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71" name="Freeform 375"/>
              <p:cNvSpPr>
                <a:spLocks/>
              </p:cNvSpPr>
              <p:nvPr/>
            </p:nvSpPr>
            <p:spPr bwMode="auto">
              <a:xfrm>
                <a:off x="3972" y="2244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72" name="Freeform 376"/>
              <p:cNvSpPr>
                <a:spLocks/>
              </p:cNvSpPr>
              <p:nvPr/>
            </p:nvSpPr>
            <p:spPr bwMode="auto">
              <a:xfrm>
                <a:off x="3972" y="2244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73" name="Freeform 377"/>
              <p:cNvSpPr>
                <a:spLocks/>
              </p:cNvSpPr>
              <p:nvPr/>
            </p:nvSpPr>
            <p:spPr bwMode="auto">
              <a:xfrm>
                <a:off x="4006" y="225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74" name="Freeform 378"/>
              <p:cNvSpPr>
                <a:spLocks/>
              </p:cNvSpPr>
              <p:nvPr/>
            </p:nvSpPr>
            <p:spPr bwMode="auto">
              <a:xfrm>
                <a:off x="4006" y="225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75" name="Freeform 379"/>
              <p:cNvSpPr>
                <a:spLocks/>
              </p:cNvSpPr>
              <p:nvPr/>
            </p:nvSpPr>
            <p:spPr bwMode="auto">
              <a:xfrm>
                <a:off x="4040" y="2262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76" name="Freeform 380"/>
              <p:cNvSpPr>
                <a:spLocks/>
              </p:cNvSpPr>
              <p:nvPr/>
            </p:nvSpPr>
            <p:spPr bwMode="auto">
              <a:xfrm>
                <a:off x="4040" y="2262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77" name="Freeform 381"/>
              <p:cNvSpPr>
                <a:spLocks/>
              </p:cNvSpPr>
              <p:nvPr/>
            </p:nvSpPr>
            <p:spPr bwMode="auto">
              <a:xfrm>
                <a:off x="2300" y="1800"/>
                <a:ext cx="42" cy="24"/>
              </a:xfrm>
              <a:custGeom>
                <a:avLst/>
                <a:gdLst>
                  <a:gd name="T0" fmla="*/ 14 w 42"/>
                  <a:gd name="T1" fmla="*/ 0 h 24"/>
                  <a:gd name="T2" fmla="*/ 0 w 42"/>
                  <a:gd name="T3" fmla="*/ 16 h 24"/>
                  <a:gd name="T4" fmla="*/ 26 w 42"/>
                  <a:gd name="T5" fmla="*/ 24 h 24"/>
                  <a:gd name="T6" fmla="*/ 42 w 42"/>
                  <a:gd name="T7" fmla="*/ 8 h 24"/>
                  <a:gd name="T8" fmla="*/ 14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2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78" name="Freeform 382"/>
              <p:cNvSpPr>
                <a:spLocks/>
              </p:cNvSpPr>
              <p:nvPr/>
            </p:nvSpPr>
            <p:spPr bwMode="auto">
              <a:xfrm>
                <a:off x="2300" y="1800"/>
                <a:ext cx="42" cy="24"/>
              </a:xfrm>
              <a:custGeom>
                <a:avLst/>
                <a:gdLst>
                  <a:gd name="T0" fmla="*/ 14 w 42"/>
                  <a:gd name="T1" fmla="*/ 0 h 24"/>
                  <a:gd name="T2" fmla="*/ 0 w 42"/>
                  <a:gd name="T3" fmla="*/ 16 h 24"/>
                  <a:gd name="T4" fmla="*/ 26 w 42"/>
                  <a:gd name="T5" fmla="*/ 24 h 24"/>
                  <a:gd name="T6" fmla="*/ 42 w 42"/>
                  <a:gd name="T7" fmla="*/ 8 h 24"/>
                  <a:gd name="T8" fmla="*/ 14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4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2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79" name="Freeform 383"/>
              <p:cNvSpPr>
                <a:spLocks/>
              </p:cNvSpPr>
              <p:nvPr/>
            </p:nvSpPr>
            <p:spPr bwMode="auto">
              <a:xfrm>
                <a:off x="2326" y="180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80" name="Freeform 384"/>
              <p:cNvSpPr>
                <a:spLocks/>
              </p:cNvSpPr>
              <p:nvPr/>
            </p:nvSpPr>
            <p:spPr bwMode="auto">
              <a:xfrm>
                <a:off x="2326" y="180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81" name="Freeform 385"/>
              <p:cNvSpPr>
                <a:spLocks/>
              </p:cNvSpPr>
              <p:nvPr/>
            </p:nvSpPr>
            <p:spPr bwMode="auto">
              <a:xfrm>
                <a:off x="2352" y="181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4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82" name="Freeform 386"/>
              <p:cNvSpPr>
                <a:spLocks/>
              </p:cNvSpPr>
              <p:nvPr/>
            </p:nvSpPr>
            <p:spPr bwMode="auto">
              <a:xfrm>
                <a:off x="2352" y="181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4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2083" name="Group 387"/>
            <p:cNvGrpSpPr>
              <a:grpSpLocks/>
            </p:cNvGrpSpPr>
            <p:nvPr/>
          </p:nvGrpSpPr>
          <p:grpSpPr bwMode="auto">
            <a:xfrm>
              <a:off x="2284" y="1762"/>
              <a:ext cx="1790" cy="548"/>
              <a:chOff x="2284" y="1762"/>
              <a:chExt cx="1790" cy="548"/>
            </a:xfrm>
          </p:grpSpPr>
          <p:sp>
            <p:nvSpPr>
              <p:cNvPr id="542084" name="Freeform 388"/>
              <p:cNvSpPr>
                <a:spLocks/>
              </p:cNvSpPr>
              <p:nvPr/>
            </p:nvSpPr>
            <p:spPr bwMode="auto">
              <a:xfrm>
                <a:off x="2380" y="182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85" name="Freeform 389"/>
              <p:cNvSpPr>
                <a:spLocks/>
              </p:cNvSpPr>
              <p:nvPr/>
            </p:nvSpPr>
            <p:spPr bwMode="auto">
              <a:xfrm>
                <a:off x="2380" y="182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86" name="Freeform 390"/>
              <p:cNvSpPr>
                <a:spLocks/>
              </p:cNvSpPr>
              <p:nvPr/>
            </p:nvSpPr>
            <p:spPr bwMode="auto">
              <a:xfrm>
                <a:off x="2406" y="1830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8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87" name="Freeform 391"/>
              <p:cNvSpPr>
                <a:spLocks/>
              </p:cNvSpPr>
              <p:nvPr/>
            </p:nvSpPr>
            <p:spPr bwMode="auto">
              <a:xfrm>
                <a:off x="2406" y="1830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8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88" name="Freeform 392"/>
              <p:cNvSpPr>
                <a:spLocks/>
              </p:cNvSpPr>
              <p:nvPr/>
            </p:nvSpPr>
            <p:spPr bwMode="auto">
              <a:xfrm>
                <a:off x="2434" y="1836"/>
                <a:ext cx="42" cy="22"/>
              </a:xfrm>
              <a:custGeom>
                <a:avLst/>
                <a:gdLst>
                  <a:gd name="T0" fmla="*/ 14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6 h 22"/>
                  <a:gd name="T8" fmla="*/ 14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89" name="Freeform 393"/>
              <p:cNvSpPr>
                <a:spLocks/>
              </p:cNvSpPr>
              <p:nvPr/>
            </p:nvSpPr>
            <p:spPr bwMode="auto">
              <a:xfrm>
                <a:off x="2434" y="1836"/>
                <a:ext cx="42" cy="22"/>
              </a:xfrm>
              <a:custGeom>
                <a:avLst/>
                <a:gdLst>
                  <a:gd name="T0" fmla="*/ 14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6 h 22"/>
                  <a:gd name="T8" fmla="*/ 14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90" name="Freeform 394"/>
              <p:cNvSpPr>
                <a:spLocks/>
              </p:cNvSpPr>
              <p:nvPr/>
            </p:nvSpPr>
            <p:spPr bwMode="auto">
              <a:xfrm>
                <a:off x="2460" y="184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8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91" name="Freeform 395"/>
              <p:cNvSpPr>
                <a:spLocks/>
              </p:cNvSpPr>
              <p:nvPr/>
            </p:nvSpPr>
            <p:spPr bwMode="auto">
              <a:xfrm>
                <a:off x="2460" y="184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8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92" name="Freeform 396"/>
              <p:cNvSpPr>
                <a:spLocks/>
              </p:cNvSpPr>
              <p:nvPr/>
            </p:nvSpPr>
            <p:spPr bwMode="auto">
              <a:xfrm>
                <a:off x="2488" y="1848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6 h 20"/>
                  <a:gd name="T4" fmla="*/ 26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C2F5"/>
              </a:solidFill>
              <a:ln w="0">
                <a:solidFill>
                  <a:srgbClr val="99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93" name="Freeform 397"/>
              <p:cNvSpPr>
                <a:spLocks/>
              </p:cNvSpPr>
              <p:nvPr/>
            </p:nvSpPr>
            <p:spPr bwMode="auto">
              <a:xfrm>
                <a:off x="2488" y="1848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6 h 20"/>
                  <a:gd name="T4" fmla="*/ 26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94" name="Freeform 398"/>
              <p:cNvSpPr>
                <a:spLocks/>
              </p:cNvSpPr>
              <p:nvPr/>
            </p:nvSpPr>
            <p:spPr bwMode="auto">
              <a:xfrm>
                <a:off x="2514" y="1854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4 h 18"/>
                  <a:gd name="T4" fmla="*/ 28 w 44"/>
                  <a:gd name="T5" fmla="*/ 18 h 18"/>
                  <a:gd name="T6" fmla="*/ 44 w 44"/>
                  <a:gd name="T7" fmla="*/ 4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DF5"/>
              </a:solidFill>
              <a:ln w="0">
                <a:solidFill>
                  <a:srgbClr val="91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95" name="Freeform 399"/>
              <p:cNvSpPr>
                <a:spLocks/>
              </p:cNvSpPr>
              <p:nvPr/>
            </p:nvSpPr>
            <p:spPr bwMode="auto">
              <a:xfrm>
                <a:off x="2514" y="1854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4 h 18"/>
                  <a:gd name="T4" fmla="*/ 28 w 44"/>
                  <a:gd name="T5" fmla="*/ 18 h 18"/>
                  <a:gd name="T6" fmla="*/ 44 w 44"/>
                  <a:gd name="T7" fmla="*/ 4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4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96" name="Freeform 400"/>
              <p:cNvSpPr>
                <a:spLocks/>
              </p:cNvSpPr>
              <p:nvPr/>
            </p:nvSpPr>
            <p:spPr bwMode="auto">
              <a:xfrm>
                <a:off x="2542" y="1858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4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CBAF5"/>
              </a:solidFill>
              <a:ln w="0">
                <a:solidFill>
                  <a:srgbClr val="8C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97" name="Freeform 401"/>
              <p:cNvSpPr>
                <a:spLocks/>
              </p:cNvSpPr>
              <p:nvPr/>
            </p:nvSpPr>
            <p:spPr bwMode="auto">
              <a:xfrm>
                <a:off x="2542" y="1858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8 w 42"/>
                  <a:gd name="T5" fmla="*/ 18 h 18"/>
                  <a:gd name="T6" fmla="*/ 42 w 42"/>
                  <a:gd name="T7" fmla="*/ 4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98" name="Freeform 402"/>
              <p:cNvSpPr>
                <a:spLocks/>
              </p:cNvSpPr>
              <p:nvPr/>
            </p:nvSpPr>
            <p:spPr bwMode="auto">
              <a:xfrm>
                <a:off x="2570" y="1862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6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2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7BAF7"/>
              </a:solidFill>
              <a:ln w="0">
                <a:solidFill>
                  <a:srgbClr val="87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099" name="Freeform 403"/>
              <p:cNvSpPr>
                <a:spLocks/>
              </p:cNvSpPr>
              <p:nvPr/>
            </p:nvSpPr>
            <p:spPr bwMode="auto">
              <a:xfrm>
                <a:off x="2570" y="1862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6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00" name="Freeform 404"/>
              <p:cNvSpPr>
                <a:spLocks/>
              </p:cNvSpPr>
              <p:nvPr/>
            </p:nvSpPr>
            <p:spPr bwMode="auto">
              <a:xfrm>
                <a:off x="2596" y="1864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4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0B8F7"/>
              </a:solidFill>
              <a:ln w="0">
                <a:solidFill>
                  <a:srgbClr val="80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01" name="Freeform 405"/>
              <p:cNvSpPr>
                <a:spLocks/>
              </p:cNvSpPr>
              <p:nvPr/>
            </p:nvSpPr>
            <p:spPr bwMode="auto">
              <a:xfrm>
                <a:off x="2596" y="1864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4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02" name="Freeform 406"/>
              <p:cNvSpPr>
                <a:spLocks/>
              </p:cNvSpPr>
              <p:nvPr/>
            </p:nvSpPr>
            <p:spPr bwMode="auto">
              <a:xfrm>
                <a:off x="2624" y="1864"/>
                <a:ext cx="42" cy="16"/>
              </a:xfrm>
              <a:custGeom>
                <a:avLst/>
                <a:gdLst>
                  <a:gd name="T0" fmla="*/ 16 w 42"/>
                  <a:gd name="T1" fmla="*/ 0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0 h 16"/>
                  <a:gd name="T8" fmla="*/ 16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5B2F7"/>
              </a:solidFill>
              <a:ln w="0">
                <a:solidFill>
                  <a:srgbClr val="75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03" name="Freeform 407"/>
              <p:cNvSpPr>
                <a:spLocks/>
              </p:cNvSpPr>
              <p:nvPr/>
            </p:nvSpPr>
            <p:spPr bwMode="auto">
              <a:xfrm>
                <a:off x="2624" y="1864"/>
                <a:ext cx="42" cy="16"/>
              </a:xfrm>
              <a:custGeom>
                <a:avLst/>
                <a:gdLst>
                  <a:gd name="T0" fmla="*/ 16 w 42"/>
                  <a:gd name="T1" fmla="*/ 0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0 h 16"/>
                  <a:gd name="T8" fmla="*/ 16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04" name="Freeform 408"/>
              <p:cNvSpPr>
                <a:spLocks/>
              </p:cNvSpPr>
              <p:nvPr/>
            </p:nvSpPr>
            <p:spPr bwMode="auto">
              <a:xfrm>
                <a:off x="2652" y="1862"/>
                <a:ext cx="42" cy="18"/>
              </a:xfrm>
              <a:custGeom>
                <a:avLst/>
                <a:gdLst>
                  <a:gd name="T0" fmla="*/ 14 w 42"/>
                  <a:gd name="T1" fmla="*/ 2 h 18"/>
                  <a:gd name="T2" fmla="*/ 0 w 42"/>
                  <a:gd name="T3" fmla="*/ 18 h 18"/>
                  <a:gd name="T4" fmla="*/ 28 w 42"/>
                  <a:gd name="T5" fmla="*/ 16 h 18"/>
                  <a:gd name="T6" fmla="*/ 42 w 42"/>
                  <a:gd name="T7" fmla="*/ 0 h 18"/>
                  <a:gd name="T8" fmla="*/ 14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6BADF7"/>
              </a:solidFill>
              <a:ln w="0">
                <a:solidFill>
                  <a:srgbClr val="6B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05" name="Freeform 409"/>
              <p:cNvSpPr>
                <a:spLocks/>
              </p:cNvSpPr>
              <p:nvPr/>
            </p:nvSpPr>
            <p:spPr bwMode="auto">
              <a:xfrm>
                <a:off x="2652" y="1862"/>
                <a:ext cx="42" cy="18"/>
              </a:xfrm>
              <a:custGeom>
                <a:avLst/>
                <a:gdLst>
                  <a:gd name="T0" fmla="*/ 14 w 42"/>
                  <a:gd name="T1" fmla="*/ 2 h 18"/>
                  <a:gd name="T2" fmla="*/ 0 w 42"/>
                  <a:gd name="T3" fmla="*/ 18 h 18"/>
                  <a:gd name="T4" fmla="*/ 28 w 42"/>
                  <a:gd name="T5" fmla="*/ 16 h 18"/>
                  <a:gd name="T6" fmla="*/ 42 w 42"/>
                  <a:gd name="T7" fmla="*/ 0 h 18"/>
                  <a:gd name="T8" fmla="*/ 14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06" name="Freeform 410"/>
              <p:cNvSpPr>
                <a:spLocks/>
              </p:cNvSpPr>
              <p:nvPr/>
            </p:nvSpPr>
            <p:spPr bwMode="auto">
              <a:xfrm>
                <a:off x="2680" y="1860"/>
                <a:ext cx="42" cy="18"/>
              </a:xfrm>
              <a:custGeom>
                <a:avLst/>
                <a:gdLst>
                  <a:gd name="T0" fmla="*/ 14 w 42"/>
                  <a:gd name="T1" fmla="*/ 2 h 18"/>
                  <a:gd name="T2" fmla="*/ 0 w 42"/>
                  <a:gd name="T3" fmla="*/ 18 h 18"/>
                  <a:gd name="T4" fmla="*/ 28 w 42"/>
                  <a:gd name="T5" fmla="*/ 16 h 18"/>
                  <a:gd name="T6" fmla="*/ 42 w 42"/>
                  <a:gd name="T7" fmla="*/ 0 h 18"/>
                  <a:gd name="T8" fmla="*/ 14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5EA8F7"/>
              </a:solidFill>
              <a:ln w="0">
                <a:solidFill>
                  <a:srgbClr val="5E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07" name="Freeform 411"/>
              <p:cNvSpPr>
                <a:spLocks/>
              </p:cNvSpPr>
              <p:nvPr/>
            </p:nvSpPr>
            <p:spPr bwMode="auto">
              <a:xfrm>
                <a:off x="2680" y="1860"/>
                <a:ext cx="42" cy="18"/>
              </a:xfrm>
              <a:custGeom>
                <a:avLst/>
                <a:gdLst>
                  <a:gd name="T0" fmla="*/ 14 w 42"/>
                  <a:gd name="T1" fmla="*/ 2 h 18"/>
                  <a:gd name="T2" fmla="*/ 0 w 42"/>
                  <a:gd name="T3" fmla="*/ 18 h 18"/>
                  <a:gd name="T4" fmla="*/ 28 w 42"/>
                  <a:gd name="T5" fmla="*/ 16 h 18"/>
                  <a:gd name="T6" fmla="*/ 42 w 42"/>
                  <a:gd name="T7" fmla="*/ 0 h 18"/>
                  <a:gd name="T8" fmla="*/ 14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08" name="Freeform 412"/>
              <p:cNvSpPr>
                <a:spLocks/>
              </p:cNvSpPr>
              <p:nvPr/>
            </p:nvSpPr>
            <p:spPr bwMode="auto">
              <a:xfrm>
                <a:off x="2708" y="1856"/>
                <a:ext cx="42" cy="20"/>
              </a:xfrm>
              <a:custGeom>
                <a:avLst/>
                <a:gdLst>
                  <a:gd name="T0" fmla="*/ 14 w 42"/>
                  <a:gd name="T1" fmla="*/ 4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4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4FA1F5"/>
              </a:solidFill>
              <a:ln w="0">
                <a:solidFill>
                  <a:srgbClr val="4F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09" name="Freeform 413"/>
              <p:cNvSpPr>
                <a:spLocks/>
              </p:cNvSpPr>
              <p:nvPr/>
            </p:nvSpPr>
            <p:spPr bwMode="auto">
              <a:xfrm>
                <a:off x="2708" y="1856"/>
                <a:ext cx="42" cy="20"/>
              </a:xfrm>
              <a:custGeom>
                <a:avLst/>
                <a:gdLst>
                  <a:gd name="T0" fmla="*/ 14 w 42"/>
                  <a:gd name="T1" fmla="*/ 4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4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10" name="Freeform 414"/>
              <p:cNvSpPr>
                <a:spLocks/>
              </p:cNvSpPr>
              <p:nvPr/>
            </p:nvSpPr>
            <p:spPr bwMode="auto">
              <a:xfrm>
                <a:off x="2736" y="1850"/>
                <a:ext cx="44" cy="20"/>
              </a:xfrm>
              <a:custGeom>
                <a:avLst/>
                <a:gdLst>
                  <a:gd name="T0" fmla="*/ 14 w 44"/>
                  <a:gd name="T1" fmla="*/ 6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4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3D96F2"/>
              </a:solidFill>
              <a:ln w="0">
                <a:solidFill>
                  <a:srgbClr val="3D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11" name="Freeform 415"/>
              <p:cNvSpPr>
                <a:spLocks/>
              </p:cNvSpPr>
              <p:nvPr/>
            </p:nvSpPr>
            <p:spPr bwMode="auto">
              <a:xfrm>
                <a:off x="2736" y="1850"/>
                <a:ext cx="44" cy="20"/>
              </a:xfrm>
              <a:custGeom>
                <a:avLst/>
                <a:gdLst>
                  <a:gd name="T0" fmla="*/ 14 w 44"/>
                  <a:gd name="T1" fmla="*/ 6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4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12" name="Freeform 416"/>
              <p:cNvSpPr>
                <a:spLocks/>
              </p:cNvSpPr>
              <p:nvPr/>
            </p:nvSpPr>
            <p:spPr bwMode="auto">
              <a:xfrm>
                <a:off x="2764" y="1842"/>
                <a:ext cx="44" cy="22"/>
              </a:xfrm>
              <a:custGeom>
                <a:avLst/>
                <a:gdLst>
                  <a:gd name="T0" fmla="*/ 16 w 44"/>
                  <a:gd name="T1" fmla="*/ 8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6 w 44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2B8CED"/>
              </a:solidFill>
              <a:ln w="0">
                <a:solidFill>
                  <a:srgbClr val="2B8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13" name="Freeform 417"/>
              <p:cNvSpPr>
                <a:spLocks/>
              </p:cNvSpPr>
              <p:nvPr/>
            </p:nvSpPr>
            <p:spPr bwMode="auto">
              <a:xfrm>
                <a:off x="2764" y="1842"/>
                <a:ext cx="44" cy="22"/>
              </a:xfrm>
              <a:custGeom>
                <a:avLst/>
                <a:gdLst>
                  <a:gd name="T0" fmla="*/ 16 w 44"/>
                  <a:gd name="T1" fmla="*/ 8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6 w 44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14" name="Freeform 418"/>
              <p:cNvSpPr>
                <a:spLocks/>
              </p:cNvSpPr>
              <p:nvPr/>
            </p:nvSpPr>
            <p:spPr bwMode="auto">
              <a:xfrm>
                <a:off x="2792" y="1832"/>
                <a:ext cx="44" cy="24"/>
              </a:xfrm>
              <a:custGeom>
                <a:avLst/>
                <a:gdLst>
                  <a:gd name="T0" fmla="*/ 16 w 44"/>
                  <a:gd name="T1" fmla="*/ 10 h 24"/>
                  <a:gd name="T2" fmla="*/ 0 w 44"/>
                  <a:gd name="T3" fmla="*/ 24 h 24"/>
                  <a:gd name="T4" fmla="*/ 30 w 44"/>
                  <a:gd name="T5" fmla="*/ 14 h 24"/>
                  <a:gd name="T6" fmla="*/ 44 w 44"/>
                  <a:gd name="T7" fmla="*/ 0 h 24"/>
                  <a:gd name="T8" fmla="*/ 16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10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1480E5"/>
              </a:solidFill>
              <a:ln w="0">
                <a:solidFill>
                  <a:srgbClr val="1480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15" name="Freeform 419"/>
              <p:cNvSpPr>
                <a:spLocks/>
              </p:cNvSpPr>
              <p:nvPr/>
            </p:nvSpPr>
            <p:spPr bwMode="auto">
              <a:xfrm>
                <a:off x="2792" y="1832"/>
                <a:ext cx="44" cy="24"/>
              </a:xfrm>
              <a:custGeom>
                <a:avLst/>
                <a:gdLst>
                  <a:gd name="T0" fmla="*/ 16 w 44"/>
                  <a:gd name="T1" fmla="*/ 10 h 24"/>
                  <a:gd name="T2" fmla="*/ 0 w 44"/>
                  <a:gd name="T3" fmla="*/ 24 h 24"/>
                  <a:gd name="T4" fmla="*/ 30 w 44"/>
                  <a:gd name="T5" fmla="*/ 14 h 24"/>
                  <a:gd name="T6" fmla="*/ 44 w 44"/>
                  <a:gd name="T7" fmla="*/ 0 h 24"/>
                  <a:gd name="T8" fmla="*/ 16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10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16" name="Freeform 420"/>
              <p:cNvSpPr>
                <a:spLocks/>
              </p:cNvSpPr>
              <p:nvPr/>
            </p:nvSpPr>
            <p:spPr bwMode="auto">
              <a:xfrm>
                <a:off x="2822" y="1818"/>
                <a:ext cx="44" cy="28"/>
              </a:xfrm>
              <a:custGeom>
                <a:avLst/>
                <a:gdLst>
                  <a:gd name="T0" fmla="*/ 14 w 44"/>
                  <a:gd name="T1" fmla="*/ 14 h 28"/>
                  <a:gd name="T2" fmla="*/ 0 w 44"/>
                  <a:gd name="T3" fmla="*/ 28 h 28"/>
                  <a:gd name="T4" fmla="*/ 28 w 44"/>
                  <a:gd name="T5" fmla="*/ 14 h 28"/>
                  <a:gd name="T6" fmla="*/ 44 w 44"/>
                  <a:gd name="T7" fmla="*/ 0 h 28"/>
                  <a:gd name="T8" fmla="*/ 14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14"/>
                    </a:moveTo>
                    <a:lnTo>
                      <a:pt x="0" y="28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6ED9"/>
              </a:solidFill>
              <a:ln w="0">
                <a:solidFill>
                  <a:srgbClr val="006E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17" name="Freeform 421"/>
              <p:cNvSpPr>
                <a:spLocks/>
              </p:cNvSpPr>
              <p:nvPr/>
            </p:nvSpPr>
            <p:spPr bwMode="auto">
              <a:xfrm>
                <a:off x="2822" y="1818"/>
                <a:ext cx="44" cy="28"/>
              </a:xfrm>
              <a:custGeom>
                <a:avLst/>
                <a:gdLst>
                  <a:gd name="T0" fmla="*/ 14 w 44"/>
                  <a:gd name="T1" fmla="*/ 14 h 28"/>
                  <a:gd name="T2" fmla="*/ 0 w 44"/>
                  <a:gd name="T3" fmla="*/ 28 h 28"/>
                  <a:gd name="T4" fmla="*/ 28 w 44"/>
                  <a:gd name="T5" fmla="*/ 14 h 28"/>
                  <a:gd name="T6" fmla="*/ 44 w 44"/>
                  <a:gd name="T7" fmla="*/ 0 h 28"/>
                  <a:gd name="T8" fmla="*/ 14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14"/>
                    </a:moveTo>
                    <a:lnTo>
                      <a:pt x="0" y="28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18" name="Freeform 422"/>
              <p:cNvSpPr>
                <a:spLocks/>
              </p:cNvSpPr>
              <p:nvPr/>
            </p:nvSpPr>
            <p:spPr bwMode="auto">
              <a:xfrm>
                <a:off x="2850" y="1802"/>
                <a:ext cx="44" cy="30"/>
              </a:xfrm>
              <a:custGeom>
                <a:avLst/>
                <a:gdLst>
                  <a:gd name="T0" fmla="*/ 16 w 44"/>
                  <a:gd name="T1" fmla="*/ 16 h 30"/>
                  <a:gd name="T2" fmla="*/ 0 w 44"/>
                  <a:gd name="T3" fmla="*/ 30 h 30"/>
                  <a:gd name="T4" fmla="*/ 30 w 44"/>
                  <a:gd name="T5" fmla="*/ 12 h 30"/>
                  <a:gd name="T6" fmla="*/ 44 w 44"/>
                  <a:gd name="T7" fmla="*/ 0 h 30"/>
                  <a:gd name="T8" fmla="*/ 16 w 44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6" y="16"/>
                    </a:moveTo>
                    <a:lnTo>
                      <a:pt x="0" y="30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4FBF"/>
              </a:solidFill>
              <a:ln w="0">
                <a:solidFill>
                  <a:srgbClr val="004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19" name="Freeform 423"/>
              <p:cNvSpPr>
                <a:spLocks/>
              </p:cNvSpPr>
              <p:nvPr/>
            </p:nvSpPr>
            <p:spPr bwMode="auto">
              <a:xfrm>
                <a:off x="2850" y="1802"/>
                <a:ext cx="44" cy="30"/>
              </a:xfrm>
              <a:custGeom>
                <a:avLst/>
                <a:gdLst>
                  <a:gd name="T0" fmla="*/ 16 w 44"/>
                  <a:gd name="T1" fmla="*/ 16 h 30"/>
                  <a:gd name="T2" fmla="*/ 0 w 44"/>
                  <a:gd name="T3" fmla="*/ 30 h 30"/>
                  <a:gd name="T4" fmla="*/ 30 w 44"/>
                  <a:gd name="T5" fmla="*/ 12 h 30"/>
                  <a:gd name="T6" fmla="*/ 44 w 44"/>
                  <a:gd name="T7" fmla="*/ 0 h 30"/>
                  <a:gd name="T8" fmla="*/ 16 w 44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6" y="16"/>
                    </a:moveTo>
                    <a:lnTo>
                      <a:pt x="0" y="30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6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20" name="Freeform 424"/>
              <p:cNvSpPr>
                <a:spLocks/>
              </p:cNvSpPr>
              <p:nvPr/>
            </p:nvSpPr>
            <p:spPr bwMode="auto">
              <a:xfrm>
                <a:off x="2880" y="1780"/>
                <a:ext cx="44" cy="34"/>
              </a:xfrm>
              <a:custGeom>
                <a:avLst/>
                <a:gdLst>
                  <a:gd name="T0" fmla="*/ 14 w 44"/>
                  <a:gd name="T1" fmla="*/ 22 h 34"/>
                  <a:gd name="T2" fmla="*/ 0 w 44"/>
                  <a:gd name="T3" fmla="*/ 34 h 34"/>
                  <a:gd name="T4" fmla="*/ 30 w 44"/>
                  <a:gd name="T5" fmla="*/ 10 h 34"/>
                  <a:gd name="T6" fmla="*/ 44 w 44"/>
                  <a:gd name="T7" fmla="*/ 0 h 34"/>
                  <a:gd name="T8" fmla="*/ 1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22"/>
                    </a:moveTo>
                    <a:lnTo>
                      <a:pt x="0" y="34"/>
                    </a:lnTo>
                    <a:lnTo>
                      <a:pt x="30" y="10"/>
                    </a:lnTo>
                    <a:lnTo>
                      <a:pt x="44" y="0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780000"/>
              </a:solidFill>
              <a:ln w="0">
                <a:solidFill>
                  <a:srgbClr val="78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21" name="Freeform 425"/>
              <p:cNvSpPr>
                <a:spLocks/>
              </p:cNvSpPr>
              <p:nvPr/>
            </p:nvSpPr>
            <p:spPr bwMode="auto">
              <a:xfrm>
                <a:off x="2880" y="1780"/>
                <a:ext cx="44" cy="34"/>
              </a:xfrm>
              <a:custGeom>
                <a:avLst/>
                <a:gdLst>
                  <a:gd name="T0" fmla="*/ 14 w 44"/>
                  <a:gd name="T1" fmla="*/ 22 h 34"/>
                  <a:gd name="T2" fmla="*/ 0 w 44"/>
                  <a:gd name="T3" fmla="*/ 34 h 34"/>
                  <a:gd name="T4" fmla="*/ 30 w 44"/>
                  <a:gd name="T5" fmla="*/ 10 h 34"/>
                  <a:gd name="T6" fmla="*/ 44 w 44"/>
                  <a:gd name="T7" fmla="*/ 0 h 34"/>
                  <a:gd name="T8" fmla="*/ 1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22"/>
                    </a:moveTo>
                    <a:lnTo>
                      <a:pt x="0" y="34"/>
                    </a:lnTo>
                    <a:lnTo>
                      <a:pt x="30" y="10"/>
                    </a:lnTo>
                    <a:lnTo>
                      <a:pt x="44" y="0"/>
                    </a:lnTo>
                    <a:lnTo>
                      <a:pt x="14" y="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22" name="Freeform 426"/>
              <p:cNvSpPr>
                <a:spLocks/>
              </p:cNvSpPr>
              <p:nvPr/>
            </p:nvSpPr>
            <p:spPr bwMode="auto">
              <a:xfrm>
                <a:off x="2910" y="1762"/>
                <a:ext cx="44" cy="50"/>
              </a:xfrm>
              <a:custGeom>
                <a:avLst/>
                <a:gdLst>
                  <a:gd name="T0" fmla="*/ 14 w 44"/>
                  <a:gd name="T1" fmla="*/ 18 h 50"/>
                  <a:gd name="T2" fmla="*/ 0 w 44"/>
                  <a:gd name="T3" fmla="*/ 28 h 50"/>
                  <a:gd name="T4" fmla="*/ 28 w 44"/>
                  <a:gd name="T5" fmla="*/ 50 h 50"/>
                  <a:gd name="T6" fmla="*/ 44 w 44"/>
                  <a:gd name="T7" fmla="*/ 0 h 50"/>
                  <a:gd name="T8" fmla="*/ 14 w 44"/>
                  <a:gd name="T9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14" y="18"/>
                    </a:moveTo>
                    <a:lnTo>
                      <a:pt x="0" y="28"/>
                    </a:lnTo>
                    <a:lnTo>
                      <a:pt x="28" y="50"/>
                    </a:lnTo>
                    <a:lnTo>
                      <a:pt x="44" y="0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6161BA"/>
              </a:solidFill>
              <a:ln w="0">
                <a:solidFill>
                  <a:srgbClr val="6161B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23" name="Freeform 427"/>
              <p:cNvSpPr>
                <a:spLocks/>
              </p:cNvSpPr>
              <p:nvPr/>
            </p:nvSpPr>
            <p:spPr bwMode="auto">
              <a:xfrm>
                <a:off x="2910" y="1762"/>
                <a:ext cx="44" cy="50"/>
              </a:xfrm>
              <a:custGeom>
                <a:avLst/>
                <a:gdLst>
                  <a:gd name="T0" fmla="*/ 14 w 44"/>
                  <a:gd name="T1" fmla="*/ 18 h 50"/>
                  <a:gd name="T2" fmla="*/ 0 w 44"/>
                  <a:gd name="T3" fmla="*/ 28 h 50"/>
                  <a:gd name="T4" fmla="*/ 28 w 44"/>
                  <a:gd name="T5" fmla="*/ 50 h 50"/>
                  <a:gd name="T6" fmla="*/ 44 w 44"/>
                  <a:gd name="T7" fmla="*/ 0 h 50"/>
                  <a:gd name="T8" fmla="*/ 14 w 44"/>
                  <a:gd name="T9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14" y="18"/>
                    </a:moveTo>
                    <a:lnTo>
                      <a:pt x="0" y="28"/>
                    </a:lnTo>
                    <a:lnTo>
                      <a:pt x="28" y="50"/>
                    </a:lnTo>
                    <a:lnTo>
                      <a:pt x="44" y="0"/>
                    </a:lnTo>
                    <a:lnTo>
                      <a:pt x="14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24" name="Freeform 428"/>
              <p:cNvSpPr>
                <a:spLocks/>
              </p:cNvSpPr>
              <p:nvPr/>
            </p:nvSpPr>
            <p:spPr bwMode="auto">
              <a:xfrm>
                <a:off x="2938" y="1762"/>
                <a:ext cx="44" cy="50"/>
              </a:xfrm>
              <a:custGeom>
                <a:avLst/>
                <a:gdLst>
                  <a:gd name="T0" fmla="*/ 16 w 44"/>
                  <a:gd name="T1" fmla="*/ 0 h 50"/>
                  <a:gd name="T2" fmla="*/ 0 w 44"/>
                  <a:gd name="T3" fmla="*/ 50 h 50"/>
                  <a:gd name="T4" fmla="*/ 30 w 44"/>
                  <a:gd name="T5" fmla="*/ 50 h 50"/>
                  <a:gd name="T6" fmla="*/ 44 w 44"/>
                  <a:gd name="T7" fmla="*/ 28 h 50"/>
                  <a:gd name="T8" fmla="*/ 16 w 4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16" y="0"/>
                    </a:moveTo>
                    <a:lnTo>
                      <a:pt x="0" y="50"/>
                    </a:lnTo>
                    <a:lnTo>
                      <a:pt x="30" y="50"/>
                    </a:lnTo>
                    <a:lnTo>
                      <a:pt x="44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FC2CF"/>
              </a:solidFill>
              <a:ln w="0">
                <a:solidFill>
                  <a:srgbClr val="CFC2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25" name="Freeform 429"/>
              <p:cNvSpPr>
                <a:spLocks/>
              </p:cNvSpPr>
              <p:nvPr/>
            </p:nvSpPr>
            <p:spPr bwMode="auto">
              <a:xfrm>
                <a:off x="2938" y="1762"/>
                <a:ext cx="44" cy="50"/>
              </a:xfrm>
              <a:custGeom>
                <a:avLst/>
                <a:gdLst>
                  <a:gd name="T0" fmla="*/ 16 w 44"/>
                  <a:gd name="T1" fmla="*/ 0 h 50"/>
                  <a:gd name="T2" fmla="*/ 0 w 44"/>
                  <a:gd name="T3" fmla="*/ 50 h 50"/>
                  <a:gd name="T4" fmla="*/ 30 w 44"/>
                  <a:gd name="T5" fmla="*/ 50 h 50"/>
                  <a:gd name="T6" fmla="*/ 44 w 44"/>
                  <a:gd name="T7" fmla="*/ 28 h 50"/>
                  <a:gd name="T8" fmla="*/ 16 w 4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16" y="0"/>
                    </a:moveTo>
                    <a:lnTo>
                      <a:pt x="0" y="50"/>
                    </a:lnTo>
                    <a:lnTo>
                      <a:pt x="30" y="50"/>
                    </a:lnTo>
                    <a:lnTo>
                      <a:pt x="44" y="2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26" name="Freeform 430"/>
              <p:cNvSpPr>
                <a:spLocks/>
              </p:cNvSpPr>
              <p:nvPr/>
            </p:nvSpPr>
            <p:spPr bwMode="auto">
              <a:xfrm>
                <a:off x="2968" y="1774"/>
                <a:ext cx="44" cy="38"/>
              </a:xfrm>
              <a:custGeom>
                <a:avLst/>
                <a:gdLst>
                  <a:gd name="T0" fmla="*/ 14 w 44"/>
                  <a:gd name="T1" fmla="*/ 16 h 38"/>
                  <a:gd name="T2" fmla="*/ 0 w 44"/>
                  <a:gd name="T3" fmla="*/ 38 h 38"/>
                  <a:gd name="T4" fmla="*/ 30 w 44"/>
                  <a:gd name="T5" fmla="*/ 24 h 38"/>
                  <a:gd name="T6" fmla="*/ 44 w 44"/>
                  <a:gd name="T7" fmla="*/ 0 h 38"/>
                  <a:gd name="T8" fmla="*/ 14 w 44"/>
                  <a:gd name="T9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16"/>
                    </a:moveTo>
                    <a:lnTo>
                      <a:pt x="0" y="38"/>
                    </a:lnTo>
                    <a:lnTo>
                      <a:pt x="30" y="24"/>
                    </a:lnTo>
                    <a:lnTo>
                      <a:pt x="44" y="0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3070DE"/>
              </a:solidFill>
              <a:ln w="0">
                <a:solidFill>
                  <a:srgbClr val="3070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27" name="Freeform 431"/>
              <p:cNvSpPr>
                <a:spLocks/>
              </p:cNvSpPr>
              <p:nvPr/>
            </p:nvSpPr>
            <p:spPr bwMode="auto">
              <a:xfrm>
                <a:off x="2968" y="1774"/>
                <a:ext cx="44" cy="38"/>
              </a:xfrm>
              <a:custGeom>
                <a:avLst/>
                <a:gdLst>
                  <a:gd name="T0" fmla="*/ 14 w 44"/>
                  <a:gd name="T1" fmla="*/ 16 h 38"/>
                  <a:gd name="T2" fmla="*/ 0 w 44"/>
                  <a:gd name="T3" fmla="*/ 38 h 38"/>
                  <a:gd name="T4" fmla="*/ 30 w 44"/>
                  <a:gd name="T5" fmla="*/ 24 h 38"/>
                  <a:gd name="T6" fmla="*/ 44 w 44"/>
                  <a:gd name="T7" fmla="*/ 0 h 38"/>
                  <a:gd name="T8" fmla="*/ 14 w 44"/>
                  <a:gd name="T9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16"/>
                    </a:moveTo>
                    <a:lnTo>
                      <a:pt x="0" y="38"/>
                    </a:lnTo>
                    <a:lnTo>
                      <a:pt x="30" y="24"/>
                    </a:lnTo>
                    <a:lnTo>
                      <a:pt x="44" y="0"/>
                    </a:lnTo>
                    <a:lnTo>
                      <a:pt x="14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28" name="Freeform 432"/>
              <p:cNvSpPr>
                <a:spLocks/>
              </p:cNvSpPr>
              <p:nvPr/>
            </p:nvSpPr>
            <p:spPr bwMode="auto">
              <a:xfrm>
                <a:off x="2998" y="1772"/>
                <a:ext cx="46" cy="28"/>
              </a:xfrm>
              <a:custGeom>
                <a:avLst/>
                <a:gdLst>
                  <a:gd name="T0" fmla="*/ 14 w 46"/>
                  <a:gd name="T1" fmla="*/ 2 h 28"/>
                  <a:gd name="T2" fmla="*/ 0 w 46"/>
                  <a:gd name="T3" fmla="*/ 26 h 28"/>
                  <a:gd name="T4" fmla="*/ 30 w 46"/>
                  <a:gd name="T5" fmla="*/ 28 h 28"/>
                  <a:gd name="T6" fmla="*/ 46 w 46"/>
                  <a:gd name="T7" fmla="*/ 0 h 28"/>
                  <a:gd name="T8" fmla="*/ 14 w 46"/>
                  <a:gd name="T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2"/>
                    </a:moveTo>
                    <a:lnTo>
                      <a:pt x="0" y="26"/>
                    </a:lnTo>
                    <a:lnTo>
                      <a:pt x="30" y="28"/>
                    </a:lnTo>
                    <a:lnTo>
                      <a:pt x="4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8094DE"/>
              </a:solidFill>
              <a:ln w="0">
                <a:solidFill>
                  <a:srgbClr val="8094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29" name="Freeform 433"/>
              <p:cNvSpPr>
                <a:spLocks/>
              </p:cNvSpPr>
              <p:nvPr/>
            </p:nvSpPr>
            <p:spPr bwMode="auto">
              <a:xfrm>
                <a:off x="2998" y="1772"/>
                <a:ext cx="46" cy="28"/>
              </a:xfrm>
              <a:custGeom>
                <a:avLst/>
                <a:gdLst>
                  <a:gd name="T0" fmla="*/ 14 w 46"/>
                  <a:gd name="T1" fmla="*/ 2 h 28"/>
                  <a:gd name="T2" fmla="*/ 0 w 46"/>
                  <a:gd name="T3" fmla="*/ 26 h 28"/>
                  <a:gd name="T4" fmla="*/ 30 w 46"/>
                  <a:gd name="T5" fmla="*/ 28 h 28"/>
                  <a:gd name="T6" fmla="*/ 46 w 46"/>
                  <a:gd name="T7" fmla="*/ 0 h 28"/>
                  <a:gd name="T8" fmla="*/ 14 w 46"/>
                  <a:gd name="T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2"/>
                    </a:moveTo>
                    <a:lnTo>
                      <a:pt x="0" y="26"/>
                    </a:lnTo>
                    <a:lnTo>
                      <a:pt x="30" y="28"/>
                    </a:lnTo>
                    <a:lnTo>
                      <a:pt x="46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30" name="Freeform 434"/>
              <p:cNvSpPr>
                <a:spLocks/>
              </p:cNvSpPr>
              <p:nvPr/>
            </p:nvSpPr>
            <p:spPr bwMode="auto">
              <a:xfrm>
                <a:off x="3028" y="1772"/>
                <a:ext cx="46" cy="44"/>
              </a:xfrm>
              <a:custGeom>
                <a:avLst/>
                <a:gdLst>
                  <a:gd name="T0" fmla="*/ 16 w 46"/>
                  <a:gd name="T1" fmla="*/ 0 h 44"/>
                  <a:gd name="T2" fmla="*/ 0 w 46"/>
                  <a:gd name="T3" fmla="*/ 28 h 44"/>
                  <a:gd name="T4" fmla="*/ 30 w 46"/>
                  <a:gd name="T5" fmla="*/ 44 h 44"/>
                  <a:gd name="T6" fmla="*/ 46 w 46"/>
                  <a:gd name="T7" fmla="*/ 14 h 44"/>
                  <a:gd name="T8" fmla="*/ 16 w 4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4">
                    <a:moveTo>
                      <a:pt x="16" y="0"/>
                    </a:moveTo>
                    <a:lnTo>
                      <a:pt x="0" y="28"/>
                    </a:lnTo>
                    <a:lnTo>
                      <a:pt x="30" y="44"/>
                    </a:lnTo>
                    <a:lnTo>
                      <a:pt x="4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ADD1"/>
              </a:solidFill>
              <a:ln w="0">
                <a:solidFill>
                  <a:srgbClr val="B5AD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31" name="Freeform 435"/>
              <p:cNvSpPr>
                <a:spLocks/>
              </p:cNvSpPr>
              <p:nvPr/>
            </p:nvSpPr>
            <p:spPr bwMode="auto">
              <a:xfrm>
                <a:off x="3028" y="1772"/>
                <a:ext cx="46" cy="44"/>
              </a:xfrm>
              <a:custGeom>
                <a:avLst/>
                <a:gdLst>
                  <a:gd name="T0" fmla="*/ 16 w 46"/>
                  <a:gd name="T1" fmla="*/ 0 h 44"/>
                  <a:gd name="T2" fmla="*/ 0 w 46"/>
                  <a:gd name="T3" fmla="*/ 28 h 44"/>
                  <a:gd name="T4" fmla="*/ 30 w 46"/>
                  <a:gd name="T5" fmla="*/ 44 h 44"/>
                  <a:gd name="T6" fmla="*/ 46 w 46"/>
                  <a:gd name="T7" fmla="*/ 14 h 44"/>
                  <a:gd name="T8" fmla="*/ 16 w 4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4">
                    <a:moveTo>
                      <a:pt x="16" y="0"/>
                    </a:moveTo>
                    <a:lnTo>
                      <a:pt x="0" y="28"/>
                    </a:lnTo>
                    <a:lnTo>
                      <a:pt x="30" y="44"/>
                    </a:lnTo>
                    <a:lnTo>
                      <a:pt x="4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32" name="Freeform 436"/>
              <p:cNvSpPr>
                <a:spLocks/>
              </p:cNvSpPr>
              <p:nvPr/>
            </p:nvSpPr>
            <p:spPr bwMode="auto">
              <a:xfrm>
                <a:off x="3058" y="1786"/>
                <a:ext cx="44" cy="52"/>
              </a:xfrm>
              <a:custGeom>
                <a:avLst/>
                <a:gdLst>
                  <a:gd name="T0" fmla="*/ 16 w 44"/>
                  <a:gd name="T1" fmla="*/ 0 h 52"/>
                  <a:gd name="T2" fmla="*/ 0 w 44"/>
                  <a:gd name="T3" fmla="*/ 30 h 52"/>
                  <a:gd name="T4" fmla="*/ 32 w 44"/>
                  <a:gd name="T5" fmla="*/ 52 h 52"/>
                  <a:gd name="T6" fmla="*/ 44 w 44"/>
                  <a:gd name="T7" fmla="*/ 26 h 52"/>
                  <a:gd name="T8" fmla="*/ 16 w 4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2">
                    <a:moveTo>
                      <a:pt x="16" y="0"/>
                    </a:moveTo>
                    <a:lnTo>
                      <a:pt x="0" y="30"/>
                    </a:lnTo>
                    <a:lnTo>
                      <a:pt x="32" y="52"/>
                    </a:lnTo>
                    <a:lnTo>
                      <a:pt x="44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4B8CC"/>
              </a:solidFill>
              <a:ln w="0">
                <a:solidFill>
                  <a:srgbClr val="C4B8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33" name="Freeform 437"/>
              <p:cNvSpPr>
                <a:spLocks/>
              </p:cNvSpPr>
              <p:nvPr/>
            </p:nvSpPr>
            <p:spPr bwMode="auto">
              <a:xfrm>
                <a:off x="3058" y="1786"/>
                <a:ext cx="44" cy="52"/>
              </a:xfrm>
              <a:custGeom>
                <a:avLst/>
                <a:gdLst>
                  <a:gd name="T0" fmla="*/ 16 w 44"/>
                  <a:gd name="T1" fmla="*/ 0 h 52"/>
                  <a:gd name="T2" fmla="*/ 0 w 44"/>
                  <a:gd name="T3" fmla="*/ 30 h 52"/>
                  <a:gd name="T4" fmla="*/ 32 w 44"/>
                  <a:gd name="T5" fmla="*/ 52 h 52"/>
                  <a:gd name="T6" fmla="*/ 44 w 44"/>
                  <a:gd name="T7" fmla="*/ 26 h 52"/>
                  <a:gd name="T8" fmla="*/ 16 w 4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2">
                    <a:moveTo>
                      <a:pt x="16" y="0"/>
                    </a:moveTo>
                    <a:lnTo>
                      <a:pt x="0" y="30"/>
                    </a:lnTo>
                    <a:lnTo>
                      <a:pt x="32" y="52"/>
                    </a:lnTo>
                    <a:lnTo>
                      <a:pt x="44" y="2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34" name="Freeform 438"/>
              <p:cNvSpPr>
                <a:spLocks/>
              </p:cNvSpPr>
              <p:nvPr/>
            </p:nvSpPr>
            <p:spPr bwMode="auto">
              <a:xfrm>
                <a:off x="3090" y="1812"/>
                <a:ext cx="44" cy="48"/>
              </a:xfrm>
              <a:custGeom>
                <a:avLst/>
                <a:gdLst>
                  <a:gd name="T0" fmla="*/ 12 w 44"/>
                  <a:gd name="T1" fmla="*/ 0 h 48"/>
                  <a:gd name="T2" fmla="*/ 0 w 44"/>
                  <a:gd name="T3" fmla="*/ 26 h 48"/>
                  <a:gd name="T4" fmla="*/ 28 w 44"/>
                  <a:gd name="T5" fmla="*/ 48 h 48"/>
                  <a:gd name="T6" fmla="*/ 44 w 44"/>
                  <a:gd name="T7" fmla="*/ 26 h 48"/>
                  <a:gd name="T8" fmla="*/ 12 w 4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2" y="0"/>
                    </a:moveTo>
                    <a:lnTo>
                      <a:pt x="0" y="26"/>
                    </a:lnTo>
                    <a:lnTo>
                      <a:pt x="28" y="48"/>
                    </a:lnTo>
                    <a:lnTo>
                      <a:pt x="44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BFCF"/>
              </a:solidFill>
              <a:ln w="0">
                <a:solidFill>
                  <a:srgbClr val="CCBF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35" name="Freeform 439"/>
              <p:cNvSpPr>
                <a:spLocks/>
              </p:cNvSpPr>
              <p:nvPr/>
            </p:nvSpPr>
            <p:spPr bwMode="auto">
              <a:xfrm>
                <a:off x="3090" y="1812"/>
                <a:ext cx="44" cy="48"/>
              </a:xfrm>
              <a:custGeom>
                <a:avLst/>
                <a:gdLst>
                  <a:gd name="T0" fmla="*/ 12 w 44"/>
                  <a:gd name="T1" fmla="*/ 0 h 48"/>
                  <a:gd name="T2" fmla="*/ 0 w 44"/>
                  <a:gd name="T3" fmla="*/ 26 h 48"/>
                  <a:gd name="T4" fmla="*/ 28 w 44"/>
                  <a:gd name="T5" fmla="*/ 48 h 48"/>
                  <a:gd name="T6" fmla="*/ 44 w 44"/>
                  <a:gd name="T7" fmla="*/ 26 h 48"/>
                  <a:gd name="T8" fmla="*/ 12 w 4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2" y="0"/>
                    </a:moveTo>
                    <a:lnTo>
                      <a:pt x="0" y="26"/>
                    </a:lnTo>
                    <a:lnTo>
                      <a:pt x="28" y="48"/>
                    </a:lnTo>
                    <a:lnTo>
                      <a:pt x="44" y="2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36" name="Freeform 440"/>
              <p:cNvSpPr>
                <a:spLocks/>
              </p:cNvSpPr>
              <p:nvPr/>
            </p:nvSpPr>
            <p:spPr bwMode="auto">
              <a:xfrm>
                <a:off x="3118" y="1838"/>
                <a:ext cx="44" cy="48"/>
              </a:xfrm>
              <a:custGeom>
                <a:avLst/>
                <a:gdLst>
                  <a:gd name="T0" fmla="*/ 16 w 44"/>
                  <a:gd name="T1" fmla="*/ 0 h 48"/>
                  <a:gd name="T2" fmla="*/ 0 w 44"/>
                  <a:gd name="T3" fmla="*/ 22 h 48"/>
                  <a:gd name="T4" fmla="*/ 30 w 44"/>
                  <a:gd name="T5" fmla="*/ 48 h 48"/>
                  <a:gd name="T6" fmla="*/ 44 w 44"/>
                  <a:gd name="T7" fmla="*/ 28 h 48"/>
                  <a:gd name="T8" fmla="*/ 16 w 4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6" y="0"/>
                    </a:moveTo>
                    <a:lnTo>
                      <a:pt x="0" y="22"/>
                    </a:lnTo>
                    <a:lnTo>
                      <a:pt x="30" y="48"/>
                    </a:lnTo>
                    <a:lnTo>
                      <a:pt x="44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1C7D1"/>
              </a:solidFill>
              <a:ln w="0">
                <a:solidFill>
                  <a:srgbClr val="D1C7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37" name="Freeform 441"/>
              <p:cNvSpPr>
                <a:spLocks/>
              </p:cNvSpPr>
              <p:nvPr/>
            </p:nvSpPr>
            <p:spPr bwMode="auto">
              <a:xfrm>
                <a:off x="3118" y="1838"/>
                <a:ext cx="44" cy="48"/>
              </a:xfrm>
              <a:custGeom>
                <a:avLst/>
                <a:gdLst>
                  <a:gd name="T0" fmla="*/ 16 w 44"/>
                  <a:gd name="T1" fmla="*/ 0 h 48"/>
                  <a:gd name="T2" fmla="*/ 0 w 44"/>
                  <a:gd name="T3" fmla="*/ 22 h 48"/>
                  <a:gd name="T4" fmla="*/ 30 w 44"/>
                  <a:gd name="T5" fmla="*/ 48 h 48"/>
                  <a:gd name="T6" fmla="*/ 44 w 44"/>
                  <a:gd name="T7" fmla="*/ 28 h 48"/>
                  <a:gd name="T8" fmla="*/ 16 w 4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6" y="0"/>
                    </a:moveTo>
                    <a:lnTo>
                      <a:pt x="0" y="22"/>
                    </a:lnTo>
                    <a:lnTo>
                      <a:pt x="30" y="48"/>
                    </a:lnTo>
                    <a:lnTo>
                      <a:pt x="44" y="2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38" name="Freeform 442"/>
              <p:cNvSpPr>
                <a:spLocks/>
              </p:cNvSpPr>
              <p:nvPr/>
            </p:nvSpPr>
            <p:spPr bwMode="auto">
              <a:xfrm>
                <a:off x="3148" y="1866"/>
                <a:ext cx="44" cy="50"/>
              </a:xfrm>
              <a:custGeom>
                <a:avLst/>
                <a:gdLst>
                  <a:gd name="T0" fmla="*/ 14 w 44"/>
                  <a:gd name="T1" fmla="*/ 0 h 50"/>
                  <a:gd name="T2" fmla="*/ 0 w 44"/>
                  <a:gd name="T3" fmla="*/ 20 h 50"/>
                  <a:gd name="T4" fmla="*/ 30 w 44"/>
                  <a:gd name="T5" fmla="*/ 50 h 50"/>
                  <a:gd name="T6" fmla="*/ 44 w 44"/>
                  <a:gd name="T7" fmla="*/ 34 h 50"/>
                  <a:gd name="T8" fmla="*/ 14 w 4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14" y="0"/>
                    </a:moveTo>
                    <a:lnTo>
                      <a:pt x="0" y="20"/>
                    </a:lnTo>
                    <a:lnTo>
                      <a:pt x="30" y="50"/>
                    </a:lnTo>
                    <a:lnTo>
                      <a:pt x="44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D4CF"/>
              </a:solidFill>
              <a:ln w="0">
                <a:solidFill>
                  <a:srgbClr val="DED4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39" name="Freeform 443"/>
              <p:cNvSpPr>
                <a:spLocks/>
              </p:cNvSpPr>
              <p:nvPr/>
            </p:nvSpPr>
            <p:spPr bwMode="auto">
              <a:xfrm>
                <a:off x="3148" y="1866"/>
                <a:ext cx="44" cy="50"/>
              </a:xfrm>
              <a:custGeom>
                <a:avLst/>
                <a:gdLst>
                  <a:gd name="T0" fmla="*/ 14 w 44"/>
                  <a:gd name="T1" fmla="*/ 0 h 50"/>
                  <a:gd name="T2" fmla="*/ 0 w 44"/>
                  <a:gd name="T3" fmla="*/ 20 h 50"/>
                  <a:gd name="T4" fmla="*/ 30 w 44"/>
                  <a:gd name="T5" fmla="*/ 50 h 50"/>
                  <a:gd name="T6" fmla="*/ 44 w 44"/>
                  <a:gd name="T7" fmla="*/ 34 h 50"/>
                  <a:gd name="T8" fmla="*/ 14 w 4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14" y="0"/>
                    </a:moveTo>
                    <a:lnTo>
                      <a:pt x="0" y="20"/>
                    </a:lnTo>
                    <a:lnTo>
                      <a:pt x="30" y="50"/>
                    </a:lnTo>
                    <a:lnTo>
                      <a:pt x="44" y="3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40" name="Freeform 444"/>
              <p:cNvSpPr>
                <a:spLocks/>
              </p:cNvSpPr>
              <p:nvPr/>
            </p:nvSpPr>
            <p:spPr bwMode="auto">
              <a:xfrm>
                <a:off x="3178" y="1900"/>
                <a:ext cx="44" cy="52"/>
              </a:xfrm>
              <a:custGeom>
                <a:avLst/>
                <a:gdLst>
                  <a:gd name="T0" fmla="*/ 14 w 44"/>
                  <a:gd name="T1" fmla="*/ 0 h 52"/>
                  <a:gd name="T2" fmla="*/ 0 w 44"/>
                  <a:gd name="T3" fmla="*/ 16 h 52"/>
                  <a:gd name="T4" fmla="*/ 30 w 44"/>
                  <a:gd name="T5" fmla="*/ 52 h 52"/>
                  <a:gd name="T6" fmla="*/ 44 w 44"/>
                  <a:gd name="T7" fmla="*/ 40 h 52"/>
                  <a:gd name="T8" fmla="*/ 14 w 4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2">
                    <a:moveTo>
                      <a:pt x="14" y="0"/>
                    </a:moveTo>
                    <a:lnTo>
                      <a:pt x="0" y="16"/>
                    </a:lnTo>
                    <a:lnTo>
                      <a:pt x="30" y="52"/>
                    </a:lnTo>
                    <a:lnTo>
                      <a:pt x="44" y="4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8DEC7"/>
              </a:solidFill>
              <a:ln w="0">
                <a:solidFill>
                  <a:srgbClr val="E8DE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41" name="Freeform 445"/>
              <p:cNvSpPr>
                <a:spLocks/>
              </p:cNvSpPr>
              <p:nvPr/>
            </p:nvSpPr>
            <p:spPr bwMode="auto">
              <a:xfrm>
                <a:off x="3178" y="1900"/>
                <a:ext cx="44" cy="52"/>
              </a:xfrm>
              <a:custGeom>
                <a:avLst/>
                <a:gdLst>
                  <a:gd name="T0" fmla="*/ 14 w 44"/>
                  <a:gd name="T1" fmla="*/ 0 h 52"/>
                  <a:gd name="T2" fmla="*/ 0 w 44"/>
                  <a:gd name="T3" fmla="*/ 16 h 52"/>
                  <a:gd name="T4" fmla="*/ 30 w 44"/>
                  <a:gd name="T5" fmla="*/ 52 h 52"/>
                  <a:gd name="T6" fmla="*/ 44 w 44"/>
                  <a:gd name="T7" fmla="*/ 40 h 52"/>
                  <a:gd name="T8" fmla="*/ 14 w 4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2">
                    <a:moveTo>
                      <a:pt x="14" y="0"/>
                    </a:moveTo>
                    <a:lnTo>
                      <a:pt x="0" y="16"/>
                    </a:lnTo>
                    <a:lnTo>
                      <a:pt x="30" y="52"/>
                    </a:lnTo>
                    <a:lnTo>
                      <a:pt x="44" y="4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42" name="Freeform 446"/>
              <p:cNvSpPr>
                <a:spLocks/>
              </p:cNvSpPr>
              <p:nvPr/>
            </p:nvSpPr>
            <p:spPr bwMode="auto">
              <a:xfrm>
                <a:off x="3208" y="1940"/>
                <a:ext cx="42" cy="48"/>
              </a:xfrm>
              <a:custGeom>
                <a:avLst/>
                <a:gdLst>
                  <a:gd name="T0" fmla="*/ 14 w 42"/>
                  <a:gd name="T1" fmla="*/ 0 h 48"/>
                  <a:gd name="T2" fmla="*/ 0 w 42"/>
                  <a:gd name="T3" fmla="*/ 12 h 48"/>
                  <a:gd name="T4" fmla="*/ 30 w 42"/>
                  <a:gd name="T5" fmla="*/ 48 h 48"/>
                  <a:gd name="T6" fmla="*/ 42 w 42"/>
                  <a:gd name="T7" fmla="*/ 38 h 48"/>
                  <a:gd name="T8" fmla="*/ 14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14" y="0"/>
                    </a:moveTo>
                    <a:lnTo>
                      <a:pt x="0" y="12"/>
                    </a:lnTo>
                    <a:lnTo>
                      <a:pt x="30" y="48"/>
                    </a:lnTo>
                    <a:lnTo>
                      <a:pt x="42" y="3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BE8C9"/>
              </a:solidFill>
              <a:ln w="0">
                <a:solidFill>
                  <a:srgbClr val="EBE8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43" name="Freeform 447"/>
              <p:cNvSpPr>
                <a:spLocks/>
              </p:cNvSpPr>
              <p:nvPr/>
            </p:nvSpPr>
            <p:spPr bwMode="auto">
              <a:xfrm>
                <a:off x="3208" y="1940"/>
                <a:ext cx="42" cy="48"/>
              </a:xfrm>
              <a:custGeom>
                <a:avLst/>
                <a:gdLst>
                  <a:gd name="T0" fmla="*/ 14 w 42"/>
                  <a:gd name="T1" fmla="*/ 0 h 48"/>
                  <a:gd name="T2" fmla="*/ 0 w 42"/>
                  <a:gd name="T3" fmla="*/ 12 h 48"/>
                  <a:gd name="T4" fmla="*/ 30 w 42"/>
                  <a:gd name="T5" fmla="*/ 48 h 48"/>
                  <a:gd name="T6" fmla="*/ 42 w 42"/>
                  <a:gd name="T7" fmla="*/ 38 h 48"/>
                  <a:gd name="T8" fmla="*/ 14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14" y="0"/>
                    </a:moveTo>
                    <a:lnTo>
                      <a:pt x="0" y="12"/>
                    </a:lnTo>
                    <a:lnTo>
                      <a:pt x="30" y="48"/>
                    </a:lnTo>
                    <a:lnTo>
                      <a:pt x="42" y="3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44" name="Freeform 448"/>
              <p:cNvSpPr>
                <a:spLocks/>
              </p:cNvSpPr>
              <p:nvPr/>
            </p:nvSpPr>
            <p:spPr bwMode="auto">
              <a:xfrm>
                <a:off x="3238" y="1978"/>
                <a:ext cx="42" cy="38"/>
              </a:xfrm>
              <a:custGeom>
                <a:avLst/>
                <a:gdLst>
                  <a:gd name="T0" fmla="*/ 12 w 42"/>
                  <a:gd name="T1" fmla="*/ 0 h 38"/>
                  <a:gd name="T2" fmla="*/ 0 w 42"/>
                  <a:gd name="T3" fmla="*/ 10 h 38"/>
                  <a:gd name="T4" fmla="*/ 30 w 42"/>
                  <a:gd name="T5" fmla="*/ 38 h 38"/>
                  <a:gd name="T6" fmla="*/ 42 w 42"/>
                  <a:gd name="T7" fmla="*/ 28 h 38"/>
                  <a:gd name="T8" fmla="*/ 12 w 4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12" y="0"/>
                    </a:moveTo>
                    <a:lnTo>
                      <a:pt x="0" y="10"/>
                    </a:lnTo>
                    <a:lnTo>
                      <a:pt x="30" y="38"/>
                    </a:lnTo>
                    <a:lnTo>
                      <a:pt x="42" y="2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EEBDE"/>
              </a:solidFill>
              <a:ln w="0">
                <a:solidFill>
                  <a:srgbClr val="DEEB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45" name="Freeform 449"/>
              <p:cNvSpPr>
                <a:spLocks/>
              </p:cNvSpPr>
              <p:nvPr/>
            </p:nvSpPr>
            <p:spPr bwMode="auto">
              <a:xfrm>
                <a:off x="3238" y="1978"/>
                <a:ext cx="42" cy="38"/>
              </a:xfrm>
              <a:custGeom>
                <a:avLst/>
                <a:gdLst>
                  <a:gd name="T0" fmla="*/ 12 w 42"/>
                  <a:gd name="T1" fmla="*/ 0 h 38"/>
                  <a:gd name="T2" fmla="*/ 0 w 42"/>
                  <a:gd name="T3" fmla="*/ 10 h 38"/>
                  <a:gd name="T4" fmla="*/ 30 w 42"/>
                  <a:gd name="T5" fmla="*/ 38 h 38"/>
                  <a:gd name="T6" fmla="*/ 42 w 42"/>
                  <a:gd name="T7" fmla="*/ 28 h 38"/>
                  <a:gd name="T8" fmla="*/ 12 w 4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12" y="0"/>
                    </a:moveTo>
                    <a:lnTo>
                      <a:pt x="0" y="10"/>
                    </a:lnTo>
                    <a:lnTo>
                      <a:pt x="30" y="38"/>
                    </a:lnTo>
                    <a:lnTo>
                      <a:pt x="42" y="2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46" name="Freeform 450"/>
              <p:cNvSpPr>
                <a:spLocks/>
              </p:cNvSpPr>
              <p:nvPr/>
            </p:nvSpPr>
            <p:spPr bwMode="auto">
              <a:xfrm>
                <a:off x="3268" y="2006"/>
                <a:ext cx="42" cy="30"/>
              </a:xfrm>
              <a:custGeom>
                <a:avLst/>
                <a:gdLst>
                  <a:gd name="T0" fmla="*/ 12 w 42"/>
                  <a:gd name="T1" fmla="*/ 0 h 30"/>
                  <a:gd name="T2" fmla="*/ 0 w 42"/>
                  <a:gd name="T3" fmla="*/ 10 h 30"/>
                  <a:gd name="T4" fmla="*/ 30 w 42"/>
                  <a:gd name="T5" fmla="*/ 30 h 30"/>
                  <a:gd name="T6" fmla="*/ 42 w 42"/>
                  <a:gd name="T7" fmla="*/ 22 h 30"/>
                  <a:gd name="T8" fmla="*/ 12 w 4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0">
                    <a:moveTo>
                      <a:pt x="12" y="0"/>
                    </a:moveTo>
                    <a:lnTo>
                      <a:pt x="0" y="10"/>
                    </a:lnTo>
                    <a:lnTo>
                      <a:pt x="30" y="30"/>
                    </a:lnTo>
                    <a:lnTo>
                      <a:pt x="42" y="2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FF5E8"/>
              </a:solidFill>
              <a:ln w="0">
                <a:solidFill>
                  <a:srgbClr val="CFF5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47" name="Freeform 451"/>
              <p:cNvSpPr>
                <a:spLocks/>
              </p:cNvSpPr>
              <p:nvPr/>
            </p:nvSpPr>
            <p:spPr bwMode="auto">
              <a:xfrm>
                <a:off x="3268" y="2006"/>
                <a:ext cx="42" cy="30"/>
              </a:xfrm>
              <a:custGeom>
                <a:avLst/>
                <a:gdLst>
                  <a:gd name="T0" fmla="*/ 12 w 42"/>
                  <a:gd name="T1" fmla="*/ 0 h 30"/>
                  <a:gd name="T2" fmla="*/ 0 w 42"/>
                  <a:gd name="T3" fmla="*/ 10 h 30"/>
                  <a:gd name="T4" fmla="*/ 30 w 42"/>
                  <a:gd name="T5" fmla="*/ 30 h 30"/>
                  <a:gd name="T6" fmla="*/ 42 w 42"/>
                  <a:gd name="T7" fmla="*/ 22 h 30"/>
                  <a:gd name="T8" fmla="*/ 12 w 4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0">
                    <a:moveTo>
                      <a:pt x="12" y="0"/>
                    </a:moveTo>
                    <a:lnTo>
                      <a:pt x="0" y="10"/>
                    </a:lnTo>
                    <a:lnTo>
                      <a:pt x="30" y="30"/>
                    </a:lnTo>
                    <a:lnTo>
                      <a:pt x="42" y="2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48" name="Freeform 452"/>
              <p:cNvSpPr>
                <a:spLocks/>
              </p:cNvSpPr>
              <p:nvPr/>
            </p:nvSpPr>
            <p:spPr bwMode="auto">
              <a:xfrm>
                <a:off x="3298" y="2028"/>
                <a:ext cx="38" cy="70"/>
              </a:xfrm>
              <a:custGeom>
                <a:avLst/>
                <a:gdLst>
                  <a:gd name="T0" fmla="*/ 12 w 38"/>
                  <a:gd name="T1" fmla="*/ 0 h 70"/>
                  <a:gd name="T2" fmla="*/ 0 w 38"/>
                  <a:gd name="T3" fmla="*/ 8 h 70"/>
                  <a:gd name="T4" fmla="*/ 28 w 38"/>
                  <a:gd name="T5" fmla="*/ 44 h 70"/>
                  <a:gd name="T6" fmla="*/ 38 w 38"/>
                  <a:gd name="T7" fmla="*/ 70 h 70"/>
                  <a:gd name="T8" fmla="*/ 12 w 3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0">
                    <a:moveTo>
                      <a:pt x="12" y="0"/>
                    </a:moveTo>
                    <a:lnTo>
                      <a:pt x="0" y="8"/>
                    </a:lnTo>
                    <a:lnTo>
                      <a:pt x="28" y="44"/>
                    </a:lnTo>
                    <a:lnTo>
                      <a:pt x="38" y="7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2C74D"/>
              </a:solidFill>
              <a:ln w="0">
                <a:solidFill>
                  <a:srgbClr val="B2C7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49" name="Freeform 453"/>
              <p:cNvSpPr>
                <a:spLocks/>
              </p:cNvSpPr>
              <p:nvPr/>
            </p:nvSpPr>
            <p:spPr bwMode="auto">
              <a:xfrm>
                <a:off x="3298" y="2028"/>
                <a:ext cx="38" cy="70"/>
              </a:xfrm>
              <a:custGeom>
                <a:avLst/>
                <a:gdLst>
                  <a:gd name="T0" fmla="*/ 12 w 38"/>
                  <a:gd name="T1" fmla="*/ 0 h 70"/>
                  <a:gd name="T2" fmla="*/ 0 w 38"/>
                  <a:gd name="T3" fmla="*/ 8 h 70"/>
                  <a:gd name="T4" fmla="*/ 28 w 38"/>
                  <a:gd name="T5" fmla="*/ 44 h 70"/>
                  <a:gd name="T6" fmla="*/ 38 w 38"/>
                  <a:gd name="T7" fmla="*/ 70 h 70"/>
                  <a:gd name="T8" fmla="*/ 12 w 38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0">
                    <a:moveTo>
                      <a:pt x="12" y="0"/>
                    </a:moveTo>
                    <a:lnTo>
                      <a:pt x="0" y="8"/>
                    </a:lnTo>
                    <a:lnTo>
                      <a:pt x="28" y="44"/>
                    </a:lnTo>
                    <a:lnTo>
                      <a:pt x="38" y="7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50" name="Freeform 454"/>
              <p:cNvSpPr>
                <a:spLocks/>
              </p:cNvSpPr>
              <p:nvPr/>
            </p:nvSpPr>
            <p:spPr bwMode="auto">
              <a:xfrm>
                <a:off x="3326" y="2072"/>
                <a:ext cx="42" cy="58"/>
              </a:xfrm>
              <a:custGeom>
                <a:avLst/>
                <a:gdLst>
                  <a:gd name="T0" fmla="*/ 10 w 42"/>
                  <a:gd name="T1" fmla="*/ 26 h 58"/>
                  <a:gd name="T2" fmla="*/ 0 w 42"/>
                  <a:gd name="T3" fmla="*/ 0 h 58"/>
                  <a:gd name="T4" fmla="*/ 28 w 42"/>
                  <a:gd name="T5" fmla="*/ 58 h 58"/>
                  <a:gd name="T6" fmla="*/ 42 w 42"/>
                  <a:gd name="T7" fmla="*/ 38 h 58"/>
                  <a:gd name="T8" fmla="*/ 10 w 42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8">
                    <a:moveTo>
                      <a:pt x="10" y="26"/>
                    </a:moveTo>
                    <a:lnTo>
                      <a:pt x="0" y="0"/>
                    </a:lnTo>
                    <a:lnTo>
                      <a:pt x="28" y="58"/>
                    </a:lnTo>
                    <a:lnTo>
                      <a:pt x="42" y="38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B0BDE3"/>
              </a:solidFill>
              <a:ln w="0">
                <a:solidFill>
                  <a:srgbClr val="B0BD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51" name="Freeform 455"/>
              <p:cNvSpPr>
                <a:spLocks/>
              </p:cNvSpPr>
              <p:nvPr/>
            </p:nvSpPr>
            <p:spPr bwMode="auto">
              <a:xfrm>
                <a:off x="3326" y="2072"/>
                <a:ext cx="42" cy="58"/>
              </a:xfrm>
              <a:custGeom>
                <a:avLst/>
                <a:gdLst>
                  <a:gd name="T0" fmla="*/ 10 w 42"/>
                  <a:gd name="T1" fmla="*/ 26 h 58"/>
                  <a:gd name="T2" fmla="*/ 0 w 42"/>
                  <a:gd name="T3" fmla="*/ 0 h 58"/>
                  <a:gd name="T4" fmla="*/ 28 w 42"/>
                  <a:gd name="T5" fmla="*/ 58 h 58"/>
                  <a:gd name="T6" fmla="*/ 42 w 42"/>
                  <a:gd name="T7" fmla="*/ 38 h 58"/>
                  <a:gd name="T8" fmla="*/ 10 w 42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8">
                    <a:moveTo>
                      <a:pt x="10" y="26"/>
                    </a:moveTo>
                    <a:lnTo>
                      <a:pt x="0" y="0"/>
                    </a:lnTo>
                    <a:lnTo>
                      <a:pt x="28" y="58"/>
                    </a:lnTo>
                    <a:lnTo>
                      <a:pt x="42" y="38"/>
                    </a:lnTo>
                    <a:lnTo>
                      <a:pt x="10" y="2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52" name="Freeform 456"/>
              <p:cNvSpPr>
                <a:spLocks/>
              </p:cNvSpPr>
              <p:nvPr/>
            </p:nvSpPr>
            <p:spPr bwMode="auto">
              <a:xfrm>
                <a:off x="3354" y="2110"/>
                <a:ext cx="44" cy="20"/>
              </a:xfrm>
              <a:custGeom>
                <a:avLst/>
                <a:gdLst>
                  <a:gd name="T0" fmla="*/ 14 w 44"/>
                  <a:gd name="T1" fmla="*/ 0 h 20"/>
                  <a:gd name="T2" fmla="*/ 0 w 44"/>
                  <a:gd name="T3" fmla="*/ 20 h 20"/>
                  <a:gd name="T4" fmla="*/ 32 w 44"/>
                  <a:gd name="T5" fmla="*/ 20 h 20"/>
                  <a:gd name="T6" fmla="*/ 44 w 44"/>
                  <a:gd name="T7" fmla="*/ 2 h 20"/>
                  <a:gd name="T8" fmla="*/ 14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4" y="0"/>
                    </a:moveTo>
                    <a:lnTo>
                      <a:pt x="0" y="20"/>
                    </a:lnTo>
                    <a:lnTo>
                      <a:pt x="32" y="20"/>
                    </a:lnTo>
                    <a:lnTo>
                      <a:pt x="4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B5F2"/>
              </a:solidFill>
              <a:ln w="0">
                <a:solidFill>
                  <a:srgbClr val="8AB5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53" name="Freeform 457"/>
              <p:cNvSpPr>
                <a:spLocks/>
              </p:cNvSpPr>
              <p:nvPr/>
            </p:nvSpPr>
            <p:spPr bwMode="auto">
              <a:xfrm>
                <a:off x="3354" y="2110"/>
                <a:ext cx="44" cy="20"/>
              </a:xfrm>
              <a:custGeom>
                <a:avLst/>
                <a:gdLst>
                  <a:gd name="T0" fmla="*/ 14 w 44"/>
                  <a:gd name="T1" fmla="*/ 0 h 20"/>
                  <a:gd name="T2" fmla="*/ 0 w 44"/>
                  <a:gd name="T3" fmla="*/ 20 h 20"/>
                  <a:gd name="T4" fmla="*/ 32 w 44"/>
                  <a:gd name="T5" fmla="*/ 20 h 20"/>
                  <a:gd name="T6" fmla="*/ 44 w 44"/>
                  <a:gd name="T7" fmla="*/ 2 h 20"/>
                  <a:gd name="T8" fmla="*/ 14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4" y="0"/>
                    </a:moveTo>
                    <a:lnTo>
                      <a:pt x="0" y="20"/>
                    </a:lnTo>
                    <a:lnTo>
                      <a:pt x="32" y="20"/>
                    </a:lnTo>
                    <a:lnTo>
                      <a:pt x="44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54" name="Freeform 458"/>
              <p:cNvSpPr>
                <a:spLocks/>
              </p:cNvSpPr>
              <p:nvPr/>
            </p:nvSpPr>
            <p:spPr bwMode="auto">
              <a:xfrm>
                <a:off x="3386" y="2112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8 h 22"/>
                  <a:gd name="T4" fmla="*/ 30 w 42"/>
                  <a:gd name="T5" fmla="*/ 22 h 22"/>
                  <a:gd name="T6" fmla="*/ 42 w 42"/>
                  <a:gd name="T7" fmla="*/ 4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55" name="Freeform 459"/>
              <p:cNvSpPr>
                <a:spLocks/>
              </p:cNvSpPr>
              <p:nvPr/>
            </p:nvSpPr>
            <p:spPr bwMode="auto">
              <a:xfrm>
                <a:off x="3386" y="2112"/>
                <a:ext cx="42" cy="22"/>
              </a:xfrm>
              <a:custGeom>
                <a:avLst/>
                <a:gdLst>
                  <a:gd name="T0" fmla="*/ 12 w 42"/>
                  <a:gd name="T1" fmla="*/ 0 h 22"/>
                  <a:gd name="T2" fmla="*/ 0 w 42"/>
                  <a:gd name="T3" fmla="*/ 18 h 22"/>
                  <a:gd name="T4" fmla="*/ 30 w 42"/>
                  <a:gd name="T5" fmla="*/ 22 h 22"/>
                  <a:gd name="T6" fmla="*/ 42 w 42"/>
                  <a:gd name="T7" fmla="*/ 4 h 22"/>
                  <a:gd name="T8" fmla="*/ 12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2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56" name="Freeform 460"/>
              <p:cNvSpPr>
                <a:spLocks/>
              </p:cNvSpPr>
              <p:nvPr/>
            </p:nvSpPr>
            <p:spPr bwMode="auto">
              <a:xfrm>
                <a:off x="3416" y="211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57" name="Freeform 461"/>
              <p:cNvSpPr>
                <a:spLocks/>
              </p:cNvSpPr>
              <p:nvPr/>
            </p:nvSpPr>
            <p:spPr bwMode="auto">
              <a:xfrm>
                <a:off x="3416" y="211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58" name="Freeform 462"/>
              <p:cNvSpPr>
                <a:spLocks/>
              </p:cNvSpPr>
              <p:nvPr/>
            </p:nvSpPr>
            <p:spPr bwMode="auto">
              <a:xfrm>
                <a:off x="3448" y="2124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8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59" name="Freeform 463"/>
              <p:cNvSpPr>
                <a:spLocks/>
              </p:cNvSpPr>
              <p:nvPr/>
            </p:nvSpPr>
            <p:spPr bwMode="auto">
              <a:xfrm>
                <a:off x="3448" y="2124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8 h 24"/>
                  <a:gd name="T4" fmla="*/ 32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60" name="Freeform 464"/>
              <p:cNvSpPr>
                <a:spLocks/>
              </p:cNvSpPr>
              <p:nvPr/>
            </p:nvSpPr>
            <p:spPr bwMode="auto">
              <a:xfrm>
                <a:off x="3480" y="213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61" name="Freeform 465"/>
              <p:cNvSpPr>
                <a:spLocks/>
              </p:cNvSpPr>
              <p:nvPr/>
            </p:nvSpPr>
            <p:spPr bwMode="auto">
              <a:xfrm>
                <a:off x="3480" y="2132"/>
                <a:ext cx="42" cy="24"/>
              </a:xfrm>
              <a:custGeom>
                <a:avLst/>
                <a:gdLst>
                  <a:gd name="T0" fmla="*/ 12 w 42"/>
                  <a:gd name="T1" fmla="*/ 0 h 24"/>
                  <a:gd name="T2" fmla="*/ 0 w 42"/>
                  <a:gd name="T3" fmla="*/ 16 h 24"/>
                  <a:gd name="T4" fmla="*/ 30 w 42"/>
                  <a:gd name="T5" fmla="*/ 24 h 24"/>
                  <a:gd name="T6" fmla="*/ 42 w 42"/>
                  <a:gd name="T7" fmla="*/ 6 h 24"/>
                  <a:gd name="T8" fmla="*/ 12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2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2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62" name="Freeform 466"/>
              <p:cNvSpPr>
                <a:spLocks/>
              </p:cNvSpPr>
              <p:nvPr/>
            </p:nvSpPr>
            <p:spPr bwMode="auto">
              <a:xfrm>
                <a:off x="3510" y="213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63" name="Freeform 467"/>
              <p:cNvSpPr>
                <a:spLocks/>
              </p:cNvSpPr>
              <p:nvPr/>
            </p:nvSpPr>
            <p:spPr bwMode="auto">
              <a:xfrm>
                <a:off x="3510" y="213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64" name="Freeform 468"/>
              <p:cNvSpPr>
                <a:spLocks/>
              </p:cNvSpPr>
              <p:nvPr/>
            </p:nvSpPr>
            <p:spPr bwMode="auto">
              <a:xfrm>
                <a:off x="3542" y="214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65" name="Freeform 469"/>
              <p:cNvSpPr>
                <a:spLocks/>
              </p:cNvSpPr>
              <p:nvPr/>
            </p:nvSpPr>
            <p:spPr bwMode="auto">
              <a:xfrm>
                <a:off x="3542" y="214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66" name="Freeform 470"/>
              <p:cNvSpPr>
                <a:spLocks/>
              </p:cNvSpPr>
              <p:nvPr/>
            </p:nvSpPr>
            <p:spPr bwMode="auto">
              <a:xfrm>
                <a:off x="3574" y="2156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6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6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67" name="Freeform 471"/>
              <p:cNvSpPr>
                <a:spLocks/>
              </p:cNvSpPr>
              <p:nvPr/>
            </p:nvSpPr>
            <p:spPr bwMode="auto">
              <a:xfrm>
                <a:off x="3574" y="2156"/>
                <a:ext cx="42" cy="26"/>
              </a:xfrm>
              <a:custGeom>
                <a:avLst/>
                <a:gdLst>
                  <a:gd name="T0" fmla="*/ 12 w 42"/>
                  <a:gd name="T1" fmla="*/ 0 h 26"/>
                  <a:gd name="T2" fmla="*/ 0 w 42"/>
                  <a:gd name="T3" fmla="*/ 16 h 26"/>
                  <a:gd name="T4" fmla="*/ 30 w 42"/>
                  <a:gd name="T5" fmla="*/ 26 h 26"/>
                  <a:gd name="T6" fmla="*/ 42 w 42"/>
                  <a:gd name="T7" fmla="*/ 8 h 26"/>
                  <a:gd name="T8" fmla="*/ 12 w 4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12" y="0"/>
                    </a:moveTo>
                    <a:lnTo>
                      <a:pt x="0" y="16"/>
                    </a:lnTo>
                    <a:lnTo>
                      <a:pt x="30" y="26"/>
                    </a:lnTo>
                    <a:lnTo>
                      <a:pt x="42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68" name="Freeform 472"/>
              <p:cNvSpPr>
                <a:spLocks/>
              </p:cNvSpPr>
              <p:nvPr/>
            </p:nvSpPr>
            <p:spPr bwMode="auto">
              <a:xfrm>
                <a:off x="3604" y="216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69" name="Freeform 473"/>
              <p:cNvSpPr>
                <a:spLocks/>
              </p:cNvSpPr>
              <p:nvPr/>
            </p:nvSpPr>
            <p:spPr bwMode="auto">
              <a:xfrm>
                <a:off x="3604" y="216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70" name="Freeform 474"/>
              <p:cNvSpPr>
                <a:spLocks/>
              </p:cNvSpPr>
              <p:nvPr/>
            </p:nvSpPr>
            <p:spPr bwMode="auto">
              <a:xfrm>
                <a:off x="3636" y="217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71" name="Freeform 475"/>
              <p:cNvSpPr>
                <a:spLocks/>
              </p:cNvSpPr>
              <p:nvPr/>
            </p:nvSpPr>
            <p:spPr bwMode="auto">
              <a:xfrm>
                <a:off x="3636" y="217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10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72" name="Freeform 476"/>
              <p:cNvSpPr>
                <a:spLocks/>
              </p:cNvSpPr>
              <p:nvPr/>
            </p:nvSpPr>
            <p:spPr bwMode="auto">
              <a:xfrm>
                <a:off x="3668" y="218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73" name="Freeform 477"/>
              <p:cNvSpPr>
                <a:spLocks/>
              </p:cNvSpPr>
              <p:nvPr/>
            </p:nvSpPr>
            <p:spPr bwMode="auto">
              <a:xfrm>
                <a:off x="3668" y="218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6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6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74" name="Freeform 478"/>
              <p:cNvSpPr>
                <a:spLocks/>
              </p:cNvSpPr>
              <p:nvPr/>
            </p:nvSpPr>
            <p:spPr bwMode="auto">
              <a:xfrm>
                <a:off x="3700" y="219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75" name="Freeform 479"/>
              <p:cNvSpPr>
                <a:spLocks/>
              </p:cNvSpPr>
              <p:nvPr/>
            </p:nvSpPr>
            <p:spPr bwMode="auto">
              <a:xfrm>
                <a:off x="3700" y="219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76" name="Freeform 480"/>
              <p:cNvSpPr>
                <a:spLocks/>
              </p:cNvSpPr>
              <p:nvPr/>
            </p:nvSpPr>
            <p:spPr bwMode="auto">
              <a:xfrm>
                <a:off x="3734" y="2198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77" name="Freeform 481"/>
              <p:cNvSpPr>
                <a:spLocks/>
              </p:cNvSpPr>
              <p:nvPr/>
            </p:nvSpPr>
            <p:spPr bwMode="auto">
              <a:xfrm>
                <a:off x="3734" y="2198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18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78" name="Freeform 482"/>
              <p:cNvSpPr>
                <a:spLocks/>
              </p:cNvSpPr>
              <p:nvPr/>
            </p:nvSpPr>
            <p:spPr bwMode="auto">
              <a:xfrm>
                <a:off x="3766" y="2208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79" name="Freeform 483"/>
              <p:cNvSpPr>
                <a:spLocks/>
              </p:cNvSpPr>
              <p:nvPr/>
            </p:nvSpPr>
            <p:spPr bwMode="auto">
              <a:xfrm>
                <a:off x="3766" y="2208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80" name="Freeform 484"/>
              <p:cNvSpPr>
                <a:spLocks/>
              </p:cNvSpPr>
              <p:nvPr/>
            </p:nvSpPr>
            <p:spPr bwMode="auto">
              <a:xfrm>
                <a:off x="3798" y="2216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81" name="Freeform 485"/>
              <p:cNvSpPr>
                <a:spLocks/>
              </p:cNvSpPr>
              <p:nvPr/>
            </p:nvSpPr>
            <p:spPr bwMode="auto">
              <a:xfrm>
                <a:off x="3798" y="2216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82" name="Freeform 486"/>
              <p:cNvSpPr>
                <a:spLocks/>
              </p:cNvSpPr>
              <p:nvPr/>
            </p:nvSpPr>
            <p:spPr bwMode="auto">
              <a:xfrm>
                <a:off x="3830" y="222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83" name="Freeform 487"/>
              <p:cNvSpPr>
                <a:spLocks/>
              </p:cNvSpPr>
              <p:nvPr/>
            </p:nvSpPr>
            <p:spPr bwMode="auto">
              <a:xfrm>
                <a:off x="3830" y="222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84" name="Freeform 488"/>
              <p:cNvSpPr>
                <a:spLocks/>
              </p:cNvSpPr>
              <p:nvPr/>
            </p:nvSpPr>
            <p:spPr bwMode="auto">
              <a:xfrm>
                <a:off x="3864" y="2234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85" name="Freeform 489"/>
              <p:cNvSpPr>
                <a:spLocks/>
              </p:cNvSpPr>
              <p:nvPr/>
            </p:nvSpPr>
            <p:spPr bwMode="auto">
              <a:xfrm>
                <a:off x="3864" y="2234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86" name="Freeform 490"/>
              <p:cNvSpPr>
                <a:spLocks/>
              </p:cNvSpPr>
              <p:nvPr/>
            </p:nvSpPr>
            <p:spPr bwMode="auto">
              <a:xfrm>
                <a:off x="3896" y="224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87" name="Freeform 491"/>
              <p:cNvSpPr>
                <a:spLocks/>
              </p:cNvSpPr>
              <p:nvPr/>
            </p:nvSpPr>
            <p:spPr bwMode="auto">
              <a:xfrm>
                <a:off x="3896" y="224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88" name="Freeform 492"/>
              <p:cNvSpPr>
                <a:spLocks/>
              </p:cNvSpPr>
              <p:nvPr/>
            </p:nvSpPr>
            <p:spPr bwMode="auto">
              <a:xfrm>
                <a:off x="3930" y="2252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20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89" name="Freeform 493"/>
              <p:cNvSpPr>
                <a:spLocks/>
              </p:cNvSpPr>
              <p:nvPr/>
            </p:nvSpPr>
            <p:spPr bwMode="auto">
              <a:xfrm>
                <a:off x="3930" y="2252"/>
                <a:ext cx="42" cy="28"/>
              </a:xfrm>
              <a:custGeom>
                <a:avLst/>
                <a:gdLst>
                  <a:gd name="T0" fmla="*/ 10 w 42"/>
                  <a:gd name="T1" fmla="*/ 0 h 28"/>
                  <a:gd name="T2" fmla="*/ 0 w 42"/>
                  <a:gd name="T3" fmla="*/ 20 h 28"/>
                  <a:gd name="T4" fmla="*/ 32 w 42"/>
                  <a:gd name="T5" fmla="*/ 28 h 28"/>
                  <a:gd name="T6" fmla="*/ 42 w 42"/>
                  <a:gd name="T7" fmla="*/ 10 h 28"/>
                  <a:gd name="T8" fmla="*/ 10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0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2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90" name="Freeform 494"/>
              <p:cNvSpPr>
                <a:spLocks/>
              </p:cNvSpPr>
              <p:nvPr/>
            </p:nvSpPr>
            <p:spPr bwMode="auto">
              <a:xfrm>
                <a:off x="3962" y="2262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91" name="Freeform 495"/>
              <p:cNvSpPr>
                <a:spLocks/>
              </p:cNvSpPr>
              <p:nvPr/>
            </p:nvSpPr>
            <p:spPr bwMode="auto">
              <a:xfrm>
                <a:off x="3962" y="2262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92" name="Freeform 496"/>
              <p:cNvSpPr>
                <a:spLocks/>
              </p:cNvSpPr>
              <p:nvPr/>
            </p:nvSpPr>
            <p:spPr bwMode="auto">
              <a:xfrm>
                <a:off x="3996" y="2272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93" name="Freeform 497"/>
              <p:cNvSpPr>
                <a:spLocks/>
              </p:cNvSpPr>
              <p:nvPr/>
            </p:nvSpPr>
            <p:spPr bwMode="auto">
              <a:xfrm>
                <a:off x="3996" y="2272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94" name="Freeform 498"/>
              <p:cNvSpPr>
                <a:spLocks/>
              </p:cNvSpPr>
              <p:nvPr/>
            </p:nvSpPr>
            <p:spPr bwMode="auto">
              <a:xfrm>
                <a:off x="4030" y="2280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2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95" name="Freeform 499"/>
              <p:cNvSpPr>
                <a:spLocks/>
              </p:cNvSpPr>
              <p:nvPr/>
            </p:nvSpPr>
            <p:spPr bwMode="auto">
              <a:xfrm>
                <a:off x="4030" y="2280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2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96" name="Freeform 500"/>
              <p:cNvSpPr>
                <a:spLocks/>
              </p:cNvSpPr>
              <p:nvPr/>
            </p:nvSpPr>
            <p:spPr bwMode="auto">
              <a:xfrm>
                <a:off x="2284" y="1816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97" name="Freeform 501"/>
              <p:cNvSpPr>
                <a:spLocks/>
              </p:cNvSpPr>
              <p:nvPr/>
            </p:nvSpPr>
            <p:spPr bwMode="auto">
              <a:xfrm>
                <a:off x="2284" y="1816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98" name="Freeform 502"/>
              <p:cNvSpPr>
                <a:spLocks/>
              </p:cNvSpPr>
              <p:nvPr/>
            </p:nvSpPr>
            <p:spPr bwMode="auto">
              <a:xfrm>
                <a:off x="2310" y="1824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99" name="Freeform 503"/>
              <p:cNvSpPr>
                <a:spLocks/>
              </p:cNvSpPr>
              <p:nvPr/>
            </p:nvSpPr>
            <p:spPr bwMode="auto">
              <a:xfrm>
                <a:off x="2310" y="1824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00" name="Freeform 504"/>
              <p:cNvSpPr>
                <a:spLocks/>
              </p:cNvSpPr>
              <p:nvPr/>
            </p:nvSpPr>
            <p:spPr bwMode="auto">
              <a:xfrm>
                <a:off x="2336" y="183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8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01" name="Freeform 505"/>
              <p:cNvSpPr>
                <a:spLocks/>
              </p:cNvSpPr>
              <p:nvPr/>
            </p:nvSpPr>
            <p:spPr bwMode="auto">
              <a:xfrm>
                <a:off x="2336" y="183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8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02" name="Freeform 506"/>
              <p:cNvSpPr>
                <a:spLocks/>
              </p:cNvSpPr>
              <p:nvPr/>
            </p:nvSpPr>
            <p:spPr bwMode="auto">
              <a:xfrm>
                <a:off x="2364" y="183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03" name="Freeform 507"/>
              <p:cNvSpPr>
                <a:spLocks/>
              </p:cNvSpPr>
              <p:nvPr/>
            </p:nvSpPr>
            <p:spPr bwMode="auto">
              <a:xfrm>
                <a:off x="2364" y="183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04" name="Freeform 508"/>
              <p:cNvSpPr>
                <a:spLocks/>
              </p:cNvSpPr>
              <p:nvPr/>
            </p:nvSpPr>
            <p:spPr bwMode="auto">
              <a:xfrm>
                <a:off x="2390" y="1844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8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05" name="Freeform 509"/>
              <p:cNvSpPr>
                <a:spLocks/>
              </p:cNvSpPr>
              <p:nvPr/>
            </p:nvSpPr>
            <p:spPr bwMode="auto">
              <a:xfrm>
                <a:off x="2390" y="1844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8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06" name="Freeform 510"/>
              <p:cNvSpPr>
                <a:spLocks/>
              </p:cNvSpPr>
              <p:nvPr/>
            </p:nvSpPr>
            <p:spPr bwMode="auto">
              <a:xfrm>
                <a:off x="2418" y="1852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07" name="Freeform 511"/>
              <p:cNvSpPr>
                <a:spLocks/>
              </p:cNvSpPr>
              <p:nvPr/>
            </p:nvSpPr>
            <p:spPr bwMode="auto">
              <a:xfrm>
                <a:off x="2418" y="1852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6 w 42"/>
                  <a:gd name="T5" fmla="*/ 20 h 20"/>
                  <a:gd name="T6" fmla="*/ 42 w 42"/>
                  <a:gd name="T7" fmla="*/ 6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08" name="Freeform 512"/>
              <p:cNvSpPr>
                <a:spLocks/>
              </p:cNvSpPr>
              <p:nvPr/>
            </p:nvSpPr>
            <p:spPr bwMode="auto">
              <a:xfrm>
                <a:off x="2444" y="1858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4 h 20"/>
                  <a:gd name="T4" fmla="*/ 28 w 44"/>
                  <a:gd name="T5" fmla="*/ 20 h 20"/>
                  <a:gd name="T6" fmla="*/ 44 w 44"/>
                  <a:gd name="T7" fmla="*/ 6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09" name="Freeform 513"/>
              <p:cNvSpPr>
                <a:spLocks/>
              </p:cNvSpPr>
              <p:nvPr/>
            </p:nvSpPr>
            <p:spPr bwMode="auto">
              <a:xfrm>
                <a:off x="2444" y="1858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4 h 20"/>
                  <a:gd name="T4" fmla="*/ 28 w 44"/>
                  <a:gd name="T5" fmla="*/ 20 h 20"/>
                  <a:gd name="T6" fmla="*/ 44 w 44"/>
                  <a:gd name="T7" fmla="*/ 6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10" name="Freeform 514"/>
              <p:cNvSpPr>
                <a:spLocks/>
              </p:cNvSpPr>
              <p:nvPr/>
            </p:nvSpPr>
            <p:spPr bwMode="auto">
              <a:xfrm>
                <a:off x="2472" y="1864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8 w 42"/>
                  <a:gd name="T5" fmla="*/ 20 h 20"/>
                  <a:gd name="T6" fmla="*/ 42 w 42"/>
                  <a:gd name="T7" fmla="*/ 4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2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C2F5"/>
              </a:solidFill>
              <a:ln w="0">
                <a:solidFill>
                  <a:srgbClr val="96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11" name="Freeform 515"/>
              <p:cNvSpPr>
                <a:spLocks/>
              </p:cNvSpPr>
              <p:nvPr/>
            </p:nvSpPr>
            <p:spPr bwMode="auto">
              <a:xfrm>
                <a:off x="2472" y="1864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4 h 20"/>
                  <a:gd name="T4" fmla="*/ 28 w 42"/>
                  <a:gd name="T5" fmla="*/ 20 h 20"/>
                  <a:gd name="T6" fmla="*/ 42 w 42"/>
                  <a:gd name="T7" fmla="*/ 4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2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12" name="Freeform 516"/>
              <p:cNvSpPr>
                <a:spLocks/>
              </p:cNvSpPr>
              <p:nvPr/>
            </p:nvSpPr>
            <p:spPr bwMode="auto">
              <a:xfrm>
                <a:off x="2500" y="1868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6 h 20"/>
                  <a:gd name="T4" fmla="*/ 26 w 42"/>
                  <a:gd name="T5" fmla="*/ 20 h 20"/>
                  <a:gd name="T6" fmla="*/ 42 w 42"/>
                  <a:gd name="T7" fmla="*/ 4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2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1BDF5"/>
              </a:solidFill>
              <a:ln w="0">
                <a:solidFill>
                  <a:srgbClr val="91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13" name="Freeform 517"/>
              <p:cNvSpPr>
                <a:spLocks/>
              </p:cNvSpPr>
              <p:nvPr/>
            </p:nvSpPr>
            <p:spPr bwMode="auto">
              <a:xfrm>
                <a:off x="2500" y="1868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6 h 20"/>
                  <a:gd name="T4" fmla="*/ 26 w 42"/>
                  <a:gd name="T5" fmla="*/ 20 h 20"/>
                  <a:gd name="T6" fmla="*/ 42 w 42"/>
                  <a:gd name="T7" fmla="*/ 4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2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14" name="Freeform 518"/>
              <p:cNvSpPr>
                <a:spLocks/>
              </p:cNvSpPr>
              <p:nvPr/>
            </p:nvSpPr>
            <p:spPr bwMode="auto">
              <a:xfrm>
                <a:off x="2526" y="1872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CBAF5"/>
              </a:solidFill>
              <a:ln w="0">
                <a:solidFill>
                  <a:srgbClr val="8C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15" name="Freeform 519"/>
              <p:cNvSpPr>
                <a:spLocks/>
              </p:cNvSpPr>
              <p:nvPr/>
            </p:nvSpPr>
            <p:spPr bwMode="auto">
              <a:xfrm>
                <a:off x="2526" y="1872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16" name="Freeform 520"/>
              <p:cNvSpPr>
                <a:spLocks/>
              </p:cNvSpPr>
              <p:nvPr/>
            </p:nvSpPr>
            <p:spPr bwMode="auto">
              <a:xfrm>
                <a:off x="2554" y="1876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6 h 18"/>
                  <a:gd name="T4" fmla="*/ 28 w 42"/>
                  <a:gd name="T5" fmla="*/ 18 h 18"/>
                  <a:gd name="T6" fmla="*/ 42 w 42"/>
                  <a:gd name="T7" fmla="*/ 2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2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AF7"/>
              </a:solidFill>
              <a:ln w="0">
                <a:solidFill>
                  <a:srgbClr val="87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17" name="Freeform 521"/>
              <p:cNvSpPr>
                <a:spLocks/>
              </p:cNvSpPr>
              <p:nvPr/>
            </p:nvSpPr>
            <p:spPr bwMode="auto">
              <a:xfrm>
                <a:off x="2554" y="1876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6 h 18"/>
                  <a:gd name="T4" fmla="*/ 28 w 42"/>
                  <a:gd name="T5" fmla="*/ 18 h 18"/>
                  <a:gd name="T6" fmla="*/ 42 w 42"/>
                  <a:gd name="T7" fmla="*/ 2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2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18" name="Freeform 522"/>
              <p:cNvSpPr>
                <a:spLocks/>
              </p:cNvSpPr>
              <p:nvPr/>
            </p:nvSpPr>
            <p:spPr bwMode="auto">
              <a:xfrm>
                <a:off x="2582" y="1878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DB8F7"/>
              </a:solidFill>
              <a:ln w="0">
                <a:solidFill>
                  <a:srgbClr val="7D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19" name="Freeform 523"/>
              <p:cNvSpPr>
                <a:spLocks/>
              </p:cNvSpPr>
              <p:nvPr/>
            </p:nvSpPr>
            <p:spPr bwMode="auto">
              <a:xfrm>
                <a:off x="2582" y="1878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20" name="Freeform 524"/>
              <p:cNvSpPr>
                <a:spLocks/>
              </p:cNvSpPr>
              <p:nvPr/>
            </p:nvSpPr>
            <p:spPr bwMode="auto">
              <a:xfrm>
                <a:off x="2610" y="1880"/>
                <a:ext cx="42" cy="14"/>
              </a:xfrm>
              <a:custGeom>
                <a:avLst/>
                <a:gdLst>
                  <a:gd name="T0" fmla="*/ 14 w 42"/>
                  <a:gd name="T1" fmla="*/ 0 h 14"/>
                  <a:gd name="T2" fmla="*/ 0 w 42"/>
                  <a:gd name="T3" fmla="*/ 14 h 14"/>
                  <a:gd name="T4" fmla="*/ 26 w 42"/>
                  <a:gd name="T5" fmla="*/ 14 h 14"/>
                  <a:gd name="T6" fmla="*/ 42 w 42"/>
                  <a:gd name="T7" fmla="*/ 0 h 14"/>
                  <a:gd name="T8" fmla="*/ 14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4" y="0"/>
                    </a:moveTo>
                    <a:lnTo>
                      <a:pt x="0" y="14"/>
                    </a:lnTo>
                    <a:lnTo>
                      <a:pt x="26" y="14"/>
                    </a:lnTo>
                    <a:lnTo>
                      <a:pt x="4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5B2F7"/>
              </a:solidFill>
              <a:ln w="0">
                <a:solidFill>
                  <a:srgbClr val="75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21" name="Freeform 525"/>
              <p:cNvSpPr>
                <a:spLocks/>
              </p:cNvSpPr>
              <p:nvPr/>
            </p:nvSpPr>
            <p:spPr bwMode="auto">
              <a:xfrm>
                <a:off x="2610" y="1880"/>
                <a:ext cx="42" cy="14"/>
              </a:xfrm>
              <a:custGeom>
                <a:avLst/>
                <a:gdLst>
                  <a:gd name="T0" fmla="*/ 14 w 42"/>
                  <a:gd name="T1" fmla="*/ 0 h 14"/>
                  <a:gd name="T2" fmla="*/ 0 w 42"/>
                  <a:gd name="T3" fmla="*/ 14 h 14"/>
                  <a:gd name="T4" fmla="*/ 26 w 42"/>
                  <a:gd name="T5" fmla="*/ 14 h 14"/>
                  <a:gd name="T6" fmla="*/ 42 w 42"/>
                  <a:gd name="T7" fmla="*/ 0 h 14"/>
                  <a:gd name="T8" fmla="*/ 14 w 4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4">
                    <a:moveTo>
                      <a:pt x="14" y="0"/>
                    </a:moveTo>
                    <a:lnTo>
                      <a:pt x="0" y="14"/>
                    </a:lnTo>
                    <a:lnTo>
                      <a:pt x="26" y="14"/>
                    </a:lnTo>
                    <a:lnTo>
                      <a:pt x="42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22" name="Freeform 526"/>
              <p:cNvSpPr>
                <a:spLocks/>
              </p:cNvSpPr>
              <p:nvPr/>
            </p:nvSpPr>
            <p:spPr bwMode="auto">
              <a:xfrm>
                <a:off x="2636" y="1878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69ADF7"/>
              </a:solidFill>
              <a:ln w="0">
                <a:solidFill>
                  <a:srgbClr val="69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23" name="Freeform 527"/>
              <p:cNvSpPr>
                <a:spLocks/>
              </p:cNvSpPr>
              <p:nvPr/>
            </p:nvSpPr>
            <p:spPr bwMode="auto">
              <a:xfrm>
                <a:off x="2636" y="1878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24" name="Freeform 528"/>
              <p:cNvSpPr>
                <a:spLocks/>
              </p:cNvSpPr>
              <p:nvPr/>
            </p:nvSpPr>
            <p:spPr bwMode="auto">
              <a:xfrm>
                <a:off x="2664" y="1876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5EA8F7"/>
              </a:solidFill>
              <a:ln w="0">
                <a:solidFill>
                  <a:srgbClr val="5E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25" name="Freeform 529"/>
              <p:cNvSpPr>
                <a:spLocks/>
              </p:cNvSpPr>
              <p:nvPr/>
            </p:nvSpPr>
            <p:spPr bwMode="auto">
              <a:xfrm>
                <a:off x="2664" y="1876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26" name="Freeform 530"/>
              <p:cNvSpPr>
                <a:spLocks/>
              </p:cNvSpPr>
              <p:nvPr/>
            </p:nvSpPr>
            <p:spPr bwMode="auto">
              <a:xfrm>
                <a:off x="2692" y="1870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4FA1F5"/>
              </a:solidFill>
              <a:ln w="0">
                <a:solidFill>
                  <a:srgbClr val="4F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27" name="Freeform 531"/>
              <p:cNvSpPr>
                <a:spLocks/>
              </p:cNvSpPr>
              <p:nvPr/>
            </p:nvSpPr>
            <p:spPr bwMode="auto">
              <a:xfrm>
                <a:off x="2692" y="1870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28" name="Freeform 532"/>
              <p:cNvSpPr>
                <a:spLocks/>
              </p:cNvSpPr>
              <p:nvPr/>
            </p:nvSpPr>
            <p:spPr bwMode="auto">
              <a:xfrm>
                <a:off x="2720" y="1864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30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D96F2"/>
              </a:solidFill>
              <a:ln w="0">
                <a:solidFill>
                  <a:srgbClr val="3D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29" name="Freeform 533"/>
              <p:cNvSpPr>
                <a:spLocks/>
              </p:cNvSpPr>
              <p:nvPr/>
            </p:nvSpPr>
            <p:spPr bwMode="auto">
              <a:xfrm>
                <a:off x="2720" y="1864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30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30" name="Freeform 534"/>
              <p:cNvSpPr>
                <a:spLocks/>
              </p:cNvSpPr>
              <p:nvPr/>
            </p:nvSpPr>
            <p:spPr bwMode="auto">
              <a:xfrm>
                <a:off x="2750" y="1856"/>
                <a:ext cx="42" cy="22"/>
              </a:xfrm>
              <a:custGeom>
                <a:avLst/>
                <a:gdLst>
                  <a:gd name="T0" fmla="*/ 14 w 42"/>
                  <a:gd name="T1" fmla="*/ 8 h 22"/>
                  <a:gd name="T2" fmla="*/ 0 w 42"/>
                  <a:gd name="T3" fmla="*/ 22 h 22"/>
                  <a:gd name="T4" fmla="*/ 28 w 42"/>
                  <a:gd name="T5" fmla="*/ 14 h 22"/>
                  <a:gd name="T6" fmla="*/ 42 w 42"/>
                  <a:gd name="T7" fmla="*/ 0 h 22"/>
                  <a:gd name="T8" fmla="*/ 14 w 42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298CED"/>
              </a:solidFill>
              <a:ln w="0">
                <a:solidFill>
                  <a:srgbClr val="298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31" name="Freeform 535"/>
              <p:cNvSpPr>
                <a:spLocks/>
              </p:cNvSpPr>
              <p:nvPr/>
            </p:nvSpPr>
            <p:spPr bwMode="auto">
              <a:xfrm>
                <a:off x="2750" y="1856"/>
                <a:ext cx="42" cy="22"/>
              </a:xfrm>
              <a:custGeom>
                <a:avLst/>
                <a:gdLst>
                  <a:gd name="T0" fmla="*/ 14 w 42"/>
                  <a:gd name="T1" fmla="*/ 8 h 22"/>
                  <a:gd name="T2" fmla="*/ 0 w 42"/>
                  <a:gd name="T3" fmla="*/ 22 h 22"/>
                  <a:gd name="T4" fmla="*/ 28 w 42"/>
                  <a:gd name="T5" fmla="*/ 14 h 22"/>
                  <a:gd name="T6" fmla="*/ 42 w 42"/>
                  <a:gd name="T7" fmla="*/ 0 h 22"/>
                  <a:gd name="T8" fmla="*/ 14 w 42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4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32" name="Freeform 536"/>
              <p:cNvSpPr>
                <a:spLocks/>
              </p:cNvSpPr>
              <p:nvPr/>
            </p:nvSpPr>
            <p:spPr bwMode="auto">
              <a:xfrm>
                <a:off x="2778" y="1846"/>
                <a:ext cx="44" cy="24"/>
              </a:xfrm>
              <a:custGeom>
                <a:avLst/>
                <a:gdLst>
                  <a:gd name="T0" fmla="*/ 14 w 44"/>
                  <a:gd name="T1" fmla="*/ 10 h 24"/>
                  <a:gd name="T2" fmla="*/ 0 w 44"/>
                  <a:gd name="T3" fmla="*/ 24 h 24"/>
                  <a:gd name="T4" fmla="*/ 28 w 44"/>
                  <a:gd name="T5" fmla="*/ 12 h 24"/>
                  <a:gd name="T6" fmla="*/ 44 w 44"/>
                  <a:gd name="T7" fmla="*/ 0 h 24"/>
                  <a:gd name="T8" fmla="*/ 14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2"/>
                    </a:lnTo>
                    <a:lnTo>
                      <a:pt x="4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F7DE3"/>
              </a:solidFill>
              <a:ln w="0">
                <a:solidFill>
                  <a:srgbClr val="0F7D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33" name="Freeform 537"/>
              <p:cNvSpPr>
                <a:spLocks/>
              </p:cNvSpPr>
              <p:nvPr/>
            </p:nvSpPr>
            <p:spPr bwMode="auto">
              <a:xfrm>
                <a:off x="2778" y="1846"/>
                <a:ext cx="44" cy="24"/>
              </a:xfrm>
              <a:custGeom>
                <a:avLst/>
                <a:gdLst>
                  <a:gd name="T0" fmla="*/ 14 w 44"/>
                  <a:gd name="T1" fmla="*/ 10 h 24"/>
                  <a:gd name="T2" fmla="*/ 0 w 44"/>
                  <a:gd name="T3" fmla="*/ 24 h 24"/>
                  <a:gd name="T4" fmla="*/ 28 w 44"/>
                  <a:gd name="T5" fmla="*/ 12 h 24"/>
                  <a:gd name="T6" fmla="*/ 44 w 44"/>
                  <a:gd name="T7" fmla="*/ 0 h 24"/>
                  <a:gd name="T8" fmla="*/ 14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2"/>
                    </a:lnTo>
                    <a:lnTo>
                      <a:pt x="44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34" name="Freeform 538"/>
              <p:cNvSpPr>
                <a:spLocks/>
              </p:cNvSpPr>
              <p:nvPr/>
            </p:nvSpPr>
            <p:spPr bwMode="auto">
              <a:xfrm>
                <a:off x="2806" y="1832"/>
                <a:ext cx="44" cy="26"/>
              </a:xfrm>
              <a:custGeom>
                <a:avLst/>
                <a:gdLst>
                  <a:gd name="T0" fmla="*/ 16 w 44"/>
                  <a:gd name="T1" fmla="*/ 14 h 26"/>
                  <a:gd name="T2" fmla="*/ 0 w 44"/>
                  <a:gd name="T3" fmla="*/ 26 h 26"/>
                  <a:gd name="T4" fmla="*/ 30 w 44"/>
                  <a:gd name="T5" fmla="*/ 12 h 26"/>
                  <a:gd name="T6" fmla="*/ 44 w 44"/>
                  <a:gd name="T7" fmla="*/ 0 h 26"/>
                  <a:gd name="T8" fmla="*/ 16 w 44"/>
                  <a:gd name="T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6" y="14"/>
                    </a:moveTo>
                    <a:lnTo>
                      <a:pt x="0" y="26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0069D4"/>
              </a:solidFill>
              <a:ln w="0">
                <a:solidFill>
                  <a:srgbClr val="0069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35" name="Freeform 539"/>
              <p:cNvSpPr>
                <a:spLocks/>
              </p:cNvSpPr>
              <p:nvPr/>
            </p:nvSpPr>
            <p:spPr bwMode="auto">
              <a:xfrm>
                <a:off x="2806" y="1832"/>
                <a:ext cx="44" cy="26"/>
              </a:xfrm>
              <a:custGeom>
                <a:avLst/>
                <a:gdLst>
                  <a:gd name="T0" fmla="*/ 16 w 44"/>
                  <a:gd name="T1" fmla="*/ 14 h 26"/>
                  <a:gd name="T2" fmla="*/ 0 w 44"/>
                  <a:gd name="T3" fmla="*/ 26 h 26"/>
                  <a:gd name="T4" fmla="*/ 30 w 44"/>
                  <a:gd name="T5" fmla="*/ 12 h 26"/>
                  <a:gd name="T6" fmla="*/ 44 w 44"/>
                  <a:gd name="T7" fmla="*/ 0 h 26"/>
                  <a:gd name="T8" fmla="*/ 16 w 44"/>
                  <a:gd name="T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6" y="14"/>
                    </a:moveTo>
                    <a:lnTo>
                      <a:pt x="0" y="26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6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36" name="Freeform 540"/>
              <p:cNvSpPr>
                <a:spLocks/>
              </p:cNvSpPr>
              <p:nvPr/>
            </p:nvSpPr>
            <p:spPr bwMode="auto">
              <a:xfrm>
                <a:off x="2836" y="1814"/>
                <a:ext cx="44" cy="30"/>
              </a:xfrm>
              <a:custGeom>
                <a:avLst/>
                <a:gdLst>
                  <a:gd name="T0" fmla="*/ 14 w 44"/>
                  <a:gd name="T1" fmla="*/ 18 h 30"/>
                  <a:gd name="T2" fmla="*/ 0 w 44"/>
                  <a:gd name="T3" fmla="*/ 30 h 30"/>
                  <a:gd name="T4" fmla="*/ 30 w 44"/>
                  <a:gd name="T5" fmla="*/ 12 h 30"/>
                  <a:gd name="T6" fmla="*/ 44 w 44"/>
                  <a:gd name="T7" fmla="*/ 0 h 30"/>
                  <a:gd name="T8" fmla="*/ 14 w 44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4" y="18"/>
                    </a:moveTo>
                    <a:lnTo>
                      <a:pt x="0" y="30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42B2"/>
              </a:solidFill>
              <a:ln w="0">
                <a:solidFill>
                  <a:srgbClr val="0042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37" name="Freeform 541"/>
              <p:cNvSpPr>
                <a:spLocks/>
              </p:cNvSpPr>
              <p:nvPr/>
            </p:nvSpPr>
            <p:spPr bwMode="auto">
              <a:xfrm>
                <a:off x="2836" y="1814"/>
                <a:ext cx="44" cy="30"/>
              </a:xfrm>
              <a:custGeom>
                <a:avLst/>
                <a:gdLst>
                  <a:gd name="T0" fmla="*/ 14 w 44"/>
                  <a:gd name="T1" fmla="*/ 18 h 30"/>
                  <a:gd name="T2" fmla="*/ 0 w 44"/>
                  <a:gd name="T3" fmla="*/ 30 h 30"/>
                  <a:gd name="T4" fmla="*/ 30 w 44"/>
                  <a:gd name="T5" fmla="*/ 12 h 30"/>
                  <a:gd name="T6" fmla="*/ 44 w 44"/>
                  <a:gd name="T7" fmla="*/ 0 h 30"/>
                  <a:gd name="T8" fmla="*/ 14 w 44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4" y="18"/>
                    </a:moveTo>
                    <a:lnTo>
                      <a:pt x="0" y="30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4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38" name="Freeform 542"/>
              <p:cNvSpPr>
                <a:spLocks/>
              </p:cNvSpPr>
              <p:nvPr/>
            </p:nvSpPr>
            <p:spPr bwMode="auto">
              <a:xfrm>
                <a:off x="2866" y="1790"/>
                <a:ext cx="44" cy="36"/>
              </a:xfrm>
              <a:custGeom>
                <a:avLst/>
                <a:gdLst>
                  <a:gd name="T0" fmla="*/ 14 w 44"/>
                  <a:gd name="T1" fmla="*/ 24 h 36"/>
                  <a:gd name="T2" fmla="*/ 0 w 44"/>
                  <a:gd name="T3" fmla="*/ 36 h 36"/>
                  <a:gd name="T4" fmla="*/ 28 w 44"/>
                  <a:gd name="T5" fmla="*/ 16 h 36"/>
                  <a:gd name="T6" fmla="*/ 44 w 44"/>
                  <a:gd name="T7" fmla="*/ 0 h 36"/>
                  <a:gd name="T8" fmla="*/ 14 w 4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24"/>
                    </a:moveTo>
                    <a:lnTo>
                      <a:pt x="0" y="3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001F9E"/>
              </a:solidFill>
              <a:ln w="0">
                <a:solidFill>
                  <a:srgbClr val="001F9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39" name="Freeform 543"/>
              <p:cNvSpPr>
                <a:spLocks/>
              </p:cNvSpPr>
              <p:nvPr/>
            </p:nvSpPr>
            <p:spPr bwMode="auto">
              <a:xfrm>
                <a:off x="2866" y="1790"/>
                <a:ext cx="44" cy="36"/>
              </a:xfrm>
              <a:custGeom>
                <a:avLst/>
                <a:gdLst>
                  <a:gd name="T0" fmla="*/ 14 w 44"/>
                  <a:gd name="T1" fmla="*/ 24 h 36"/>
                  <a:gd name="T2" fmla="*/ 0 w 44"/>
                  <a:gd name="T3" fmla="*/ 36 h 36"/>
                  <a:gd name="T4" fmla="*/ 28 w 44"/>
                  <a:gd name="T5" fmla="*/ 16 h 36"/>
                  <a:gd name="T6" fmla="*/ 44 w 44"/>
                  <a:gd name="T7" fmla="*/ 0 h 36"/>
                  <a:gd name="T8" fmla="*/ 14 w 4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24"/>
                    </a:moveTo>
                    <a:lnTo>
                      <a:pt x="0" y="3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4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40" name="Freeform 544"/>
              <p:cNvSpPr>
                <a:spLocks/>
              </p:cNvSpPr>
              <p:nvPr/>
            </p:nvSpPr>
            <p:spPr bwMode="auto">
              <a:xfrm>
                <a:off x="2894" y="1790"/>
                <a:ext cx="44" cy="52"/>
              </a:xfrm>
              <a:custGeom>
                <a:avLst/>
                <a:gdLst>
                  <a:gd name="T0" fmla="*/ 16 w 44"/>
                  <a:gd name="T1" fmla="*/ 0 h 52"/>
                  <a:gd name="T2" fmla="*/ 0 w 44"/>
                  <a:gd name="T3" fmla="*/ 16 h 52"/>
                  <a:gd name="T4" fmla="*/ 30 w 44"/>
                  <a:gd name="T5" fmla="*/ 52 h 52"/>
                  <a:gd name="T6" fmla="*/ 44 w 44"/>
                  <a:gd name="T7" fmla="*/ 22 h 52"/>
                  <a:gd name="T8" fmla="*/ 16 w 4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2">
                    <a:moveTo>
                      <a:pt x="16" y="0"/>
                    </a:moveTo>
                    <a:lnTo>
                      <a:pt x="0" y="16"/>
                    </a:lnTo>
                    <a:lnTo>
                      <a:pt x="30" y="52"/>
                    </a:lnTo>
                    <a:lnTo>
                      <a:pt x="44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DABC7"/>
              </a:solidFill>
              <a:ln w="0">
                <a:solidFill>
                  <a:srgbClr val="BDAB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41" name="Freeform 545"/>
              <p:cNvSpPr>
                <a:spLocks/>
              </p:cNvSpPr>
              <p:nvPr/>
            </p:nvSpPr>
            <p:spPr bwMode="auto">
              <a:xfrm>
                <a:off x="2894" y="1790"/>
                <a:ext cx="44" cy="52"/>
              </a:xfrm>
              <a:custGeom>
                <a:avLst/>
                <a:gdLst>
                  <a:gd name="T0" fmla="*/ 16 w 44"/>
                  <a:gd name="T1" fmla="*/ 0 h 52"/>
                  <a:gd name="T2" fmla="*/ 0 w 44"/>
                  <a:gd name="T3" fmla="*/ 16 h 52"/>
                  <a:gd name="T4" fmla="*/ 30 w 44"/>
                  <a:gd name="T5" fmla="*/ 52 h 52"/>
                  <a:gd name="T6" fmla="*/ 44 w 44"/>
                  <a:gd name="T7" fmla="*/ 22 h 52"/>
                  <a:gd name="T8" fmla="*/ 16 w 4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2">
                    <a:moveTo>
                      <a:pt x="16" y="0"/>
                    </a:moveTo>
                    <a:lnTo>
                      <a:pt x="0" y="16"/>
                    </a:lnTo>
                    <a:lnTo>
                      <a:pt x="30" y="52"/>
                    </a:lnTo>
                    <a:lnTo>
                      <a:pt x="44" y="2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42" name="Freeform 546"/>
              <p:cNvSpPr>
                <a:spLocks/>
              </p:cNvSpPr>
              <p:nvPr/>
            </p:nvSpPr>
            <p:spPr bwMode="auto">
              <a:xfrm>
                <a:off x="2924" y="1812"/>
                <a:ext cx="44" cy="30"/>
              </a:xfrm>
              <a:custGeom>
                <a:avLst/>
                <a:gdLst>
                  <a:gd name="T0" fmla="*/ 14 w 44"/>
                  <a:gd name="T1" fmla="*/ 0 h 30"/>
                  <a:gd name="T2" fmla="*/ 0 w 44"/>
                  <a:gd name="T3" fmla="*/ 30 h 30"/>
                  <a:gd name="T4" fmla="*/ 30 w 44"/>
                  <a:gd name="T5" fmla="*/ 18 h 30"/>
                  <a:gd name="T6" fmla="*/ 44 w 44"/>
                  <a:gd name="T7" fmla="*/ 0 h 30"/>
                  <a:gd name="T8" fmla="*/ 14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4" y="0"/>
                    </a:moveTo>
                    <a:lnTo>
                      <a:pt x="0" y="30"/>
                    </a:lnTo>
                    <a:lnTo>
                      <a:pt x="30" y="18"/>
                    </a:lnTo>
                    <a:lnTo>
                      <a:pt x="4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AA6ED"/>
              </a:solidFill>
              <a:ln w="0">
                <a:solidFill>
                  <a:srgbClr val="7AA6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43" name="Freeform 547"/>
              <p:cNvSpPr>
                <a:spLocks/>
              </p:cNvSpPr>
              <p:nvPr/>
            </p:nvSpPr>
            <p:spPr bwMode="auto">
              <a:xfrm>
                <a:off x="2924" y="1812"/>
                <a:ext cx="44" cy="30"/>
              </a:xfrm>
              <a:custGeom>
                <a:avLst/>
                <a:gdLst>
                  <a:gd name="T0" fmla="*/ 14 w 44"/>
                  <a:gd name="T1" fmla="*/ 0 h 30"/>
                  <a:gd name="T2" fmla="*/ 0 w 44"/>
                  <a:gd name="T3" fmla="*/ 30 h 30"/>
                  <a:gd name="T4" fmla="*/ 30 w 44"/>
                  <a:gd name="T5" fmla="*/ 18 h 30"/>
                  <a:gd name="T6" fmla="*/ 44 w 44"/>
                  <a:gd name="T7" fmla="*/ 0 h 30"/>
                  <a:gd name="T8" fmla="*/ 14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4" y="0"/>
                    </a:moveTo>
                    <a:lnTo>
                      <a:pt x="0" y="30"/>
                    </a:lnTo>
                    <a:lnTo>
                      <a:pt x="30" y="18"/>
                    </a:lnTo>
                    <a:lnTo>
                      <a:pt x="44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44" name="Freeform 548"/>
              <p:cNvSpPr>
                <a:spLocks/>
              </p:cNvSpPr>
              <p:nvPr/>
            </p:nvSpPr>
            <p:spPr bwMode="auto">
              <a:xfrm>
                <a:off x="2954" y="1798"/>
                <a:ext cx="44" cy="32"/>
              </a:xfrm>
              <a:custGeom>
                <a:avLst/>
                <a:gdLst>
                  <a:gd name="T0" fmla="*/ 14 w 44"/>
                  <a:gd name="T1" fmla="*/ 14 h 32"/>
                  <a:gd name="T2" fmla="*/ 0 w 44"/>
                  <a:gd name="T3" fmla="*/ 32 h 32"/>
                  <a:gd name="T4" fmla="*/ 30 w 44"/>
                  <a:gd name="T5" fmla="*/ 24 h 32"/>
                  <a:gd name="T6" fmla="*/ 44 w 44"/>
                  <a:gd name="T7" fmla="*/ 0 h 32"/>
                  <a:gd name="T8" fmla="*/ 14 w 44"/>
                  <a:gd name="T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14"/>
                    </a:moveTo>
                    <a:lnTo>
                      <a:pt x="0" y="32"/>
                    </a:lnTo>
                    <a:lnTo>
                      <a:pt x="30" y="24"/>
                    </a:lnTo>
                    <a:lnTo>
                      <a:pt x="44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3B75DE"/>
              </a:solidFill>
              <a:ln w="0">
                <a:solidFill>
                  <a:srgbClr val="3B75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45" name="Freeform 549"/>
              <p:cNvSpPr>
                <a:spLocks/>
              </p:cNvSpPr>
              <p:nvPr/>
            </p:nvSpPr>
            <p:spPr bwMode="auto">
              <a:xfrm>
                <a:off x="2954" y="1798"/>
                <a:ext cx="44" cy="32"/>
              </a:xfrm>
              <a:custGeom>
                <a:avLst/>
                <a:gdLst>
                  <a:gd name="T0" fmla="*/ 14 w 44"/>
                  <a:gd name="T1" fmla="*/ 14 h 32"/>
                  <a:gd name="T2" fmla="*/ 0 w 44"/>
                  <a:gd name="T3" fmla="*/ 32 h 32"/>
                  <a:gd name="T4" fmla="*/ 30 w 44"/>
                  <a:gd name="T5" fmla="*/ 24 h 32"/>
                  <a:gd name="T6" fmla="*/ 44 w 44"/>
                  <a:gd name="T7" fmla="*/ 0 h 32"/>
                  <a:gd name="T8" fmla="*/ 14 w 44"/>
                  <a:gd name="T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14"/>
                    </a:moveTo>
                    <a:lnTo>
                      <a:pt x="0" y="32"/>
                    </a:lnTo>
                    <a:lnTo>
                      <a:pt x="30" y="24"/>
                    </a:lnTo>
                    <a:lnTo>
                      <a:pt x="44" y="0"/>
                    </a:lnTo>
                    <a:lnTo>
                      <a:pt x="14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46" name="Freeform 550"/>
              <p:cNvSpPr>
                <a:spLocks/>
              </p:cNvSpPr>
              <p:nvPr/>
            </p:nvSpPr>
            <p:spPr bwMode="auto">
              <a:xfrm>
                <a:off x="2984" y="1798"/>
                <a:ext cx="44" cy="28"/>
              </a:xfrm>
              <a:custGeom>
                <a:avLst/>
                <a:gdLst>
                  <a:gd name="T0" fmla="*/ 14 w 44"/>
                  <a:gd name="T1" fmla="*/ 0 h 28"/>
                  <a:gd name="T2" fmla="*/ 0 w 44"/>
                  <a:gd name="T3" fmla="*/ 24 h 28"/>
                  <a:gd name="T4" fmla="*/ 30 w 44"/>
                  <a:gd name="T5" fmla="*/ 28 h 28"/>
                  <a:gd name="T6" fmla="*/ 44 w 44"/>
                  <a:gd name="T7" fmla="*/ 2 h 28"/>
                  <a:gd name="T8" fmla="*/ 14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0"/>
                    </a:moveTo>
                    <a:lnTo>
                      <a:pt x="0" y="24"/>
                    </a:lnTo>
                    <a:lnTo>
                      <a:pt x="30" y="28"/>
                    </a:lnTo>
                    <a:lnTo>
                      <a:pt x="4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F9EDE"/>
              </a:solidFill>
              <a:ln w="0">
                <a:solidFill>
                  <a:srgbClr val="8F9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47" name="Freeform 551"/>
              <p:cNvSpPr>
                <a:spLocks/>
              </p:cNvSpPr>
              <p:nvPr/>
            </p:nvSpPr>
            <p:spPr bwMode="auto">
              <a:xfrm>
                <a:off x="2984" y="1798"/>
                <a:ext cx="44" cy="28"/>
              </a:xfrm>
              <a:custGeom>
                <a:avLst/>
                <a:gdLst>
                  <a:gd name="T0" fmla="*/ 14 w 44"/>
                  <a:gd name="T1" fmla="*/ 0 h 28"/>
                  <a:gd name="T2" fmla="*/ 0 w 44"/>
                  <a:gd name="T3" fmla="*/ 24 h 28"/>
                  <a:gd name="T4" fmla="*/ 30 w 44"/>
                  <a:gd name="T5" fmla="*/ 28 h 28"/>
                  <a:gd name="T6" fmla="*/ 44 w 44"/>
                  <a:gd name="T7" fmla="*/ 2 h 28"/>
                  <a:gd name="T8" fmla="*/ 14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0"/>
                    </a:moveTo>
                    <a:lnTo>
                      <a:pt x="0" y="24"/>
                    </a:lnTo>
                    <a:lnTo>
                      <a:pt x="30" y="28"/>
                    </a:lnTo>
                    <a:lnTo>
                      <a:pt x="44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48" name="Freeform 552"/>
              <p:cNvSpPr>
                <a:spLocks/>
              </p:cNvSpPr>
              <p:nvPr/>
            </p:nvSpPr>
            <p:spPr bwMode="auto">
              <a:xfrm>
                <a:off x="3014" y="1800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26 h 42"/>
                  <a:gd name="T4" fmla="*/ 30 w 44"/>
                  <a:gd name="T5" fmla="*/ 42 h 42"/>
                  <a:gd name="T6" fmla="*/ 44 w 44"/>
                  <a:gd name="T7" fmla="*/ 16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26"/>
                    </a:lnTo>
                    <a:lnTo>
                      <a:pt x="30" y="42"/>
                    </a:lnTo>
                    <a:lnTo>
                      <a:pt x="44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8B2D4"/>
              </a:solidFill>
              <a:ln w="0">
                <a:solidFill>
                  <a:srgbClr val="B8B2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49" name="Freeform 553"/>
              <p:cNvSpPr>
                <a:spLocks/>
              </p:cNvSpPr>
              <p:nvPr/>
            </p:nvSpPr>
            <p:spPr bwMode="auto">
              <a:xfrm>
                <a:off x="3014" y="1800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26 h 42"/>
                  <a:gd name="T4" fmla="*/ 30 w 44"/>
                  <a:gd name="T5" fmla="*/ 42 h 42"/>
                  <a:gd name="T6" fmla="*/ 44 w 44"/>
                  <a:gd name="T7" fmla="*/ 16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26"/>
                    </a:lnTo>
                    <a:lnTo>
                      <a:pt x="30" y="42"/>
                    </a:lnTo>
                    <a:lnTo>
                      <a:pt x="44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50" name="Freeform 554"/>
              <p:cNvSpPr>
                <a:spLocks/>
              </p:cNvSpPr>
              <p:nvPr/>
            </p:nvSpPr>
            <p:spPr bwMode="auto">
              <a:xfrm>
                <a:off x="3044" y="1816"/>
                <a:ext cx="46" cy="46"/>
              </a:xfrm>
              <a:custGeom>
                <a:avLst/>
                <a:gdLst>
                  <a:gd name="T0" fmla="*/ 14 w 46"/>
                  <a:gd name="T1" fmla="*/ 0 h 46"/>
                  <a:gd name="T2" fmla="*/ 0 w 46"/>
                  <a:gd name="T3" fmla="*/ 26 h 46"/>
                  <a:gd name="T4" fmla="*/ 30 w 46"/>
                  <a:gd name="T5" fmla="*/ 46 h 46"/>
                  <a:gd name="T6" fmla="*/ 46 w 46"/>
                  <a:gd name="T7" fmla="*/ 22 h 46"/>
                  <a:gd name="T8" fmla="*/ 14 w 46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14" y="0"/>
                    </a:moveTo>
                    <a:lnTo>
                      <a:pt x="0" y="26"/>
                    </a:lnTo>
                    <a:lnTo>
                      <a:pt x="30" y="46"/>
                    </a:lnTo>
                    <a:lnTo>
                      <a:pt x="46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BAD1"/>
              </a:solidFill>
              <a:ln w="0">
                <a:solidFill>
                  <a:srgbClr val="C4BA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51" name="Freeform 555"/>
              <p:cNvSpPr>
                <a:spLocks/>
              </p:cNvSpPr>
              <p:nvPr/>
            </p:nvSpPr>
            <p:spPr bwMode="auto">
              <a:xfrm>
                <a:off x="3044" y="1816"/>
                <a:ext cx="46" cy="46"/>
              </a:xfrm>
              <a:custGeom>
                <a:avLst/>
                <a:gdLst>
                  <a:gd name="T0" fmla="*/ 14 w 46"/>
                  <a:gd name="T1" fmla="*/ 0 h 46"/>
                  <a:gd name="T2" fmla="*/ 0 w 46"/>
                  <a:gd name="T3" fmla="*/ 26 h 46"/>
                  <a:gd name="T4" fmla="*/ 30 w 46"/>
                  <a:gd name="T5" fmla="*/ 46 h 46"/>
                  <a:gd name="T6" fmla="*/ 46 w 46"/>
                  <a:gd name="T7" fmla="*/ 22 h 46"/>
                  <a:gd name="T8" fmla="*/ 14 w 46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14" y="0"/>
                    </a:moveTo>
                    <a:lnTo>
                      <a:pt x="0" y="26"/>
                    </a:lnTo>
                    <a:lnTo>
                      <a:pt x="30" y="46"/>
                    </a:lnTo>
                    <a:lnTo>
                      <a:pt x="46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52" name="Freeform 556"/>
              <p:cNvSpPr>
                <a:spLocks/>
              </p:cNvSpPr>
              <p:nvPr/>
            </p:nvSpPr>
            <p:spPr bwMode="auto">
              <a:xfrm>
                <a:off x="3074" y="1838"/>
                <a:ext cx="44" cy="46"/>
              </a:xfrm>
              <a:custGeom>
                <a:avLst/>
                <a:gdLst>
                  <a:gd name="T0" fmla="*/ 16 w 44"/>
                  <a:gd name="T1" fmla="*/ 0 h 46"/>
                  <a:gd name="T2" fmla="*/ 0 w 44"/>
                  <a:gd name="T3" fmla="*/ 24 h 46"/>
                  <a:gd name="T4" fmla="*/ 30 w 44"/>
                  <a:gd name="T5" fmla="*/ 46 h 46"/>
                  <a:gd name="T6" fmla="*/ 44 w 44"/>
                  <a:gd name="T7" fmla="*/ 22 h 46"/>
                  <a:gd name="T8" fmla="*/ 16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6" y="0"/>
                    </a:moveTo>
                    <a:lnTo>
                      <a:pt x="0" y="24"/>
                    </a:lnTo>
                    <a:lnTo>
                      <a:pt x="30" y="46"/>
                    </a:lnTo>
                    <a:lnTo>
                      <a:pt x="44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9C2D4"/>
              </a:solidFill>
              <a:ln w="0">
                <a:solidFill>
                  <a:srgbClr val="C9C2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53" name="Freeform 557"/>
              <p:cNvSpPr>
                <a:spLocks/>
              </p:cNvSpPr>
              <p:nvPr/>
            </p:nvSpPr>
            <p:spPr bwMode="auto">
              <a:xfrm>
                <a:off x="3074" y="1838"/>
                <a:ext cx="44" cy="46"/>
              </a:xfrm>
              <a:custGeom>
                <a:avLst/>
                <a:gdLst>
                  <a:gd name="T0" fmla="*/ 16 w 44"/>
                  <a:gd name="T1" fmla="*/ 0 h 46"/>
                  <a:gd name="T2" fmla="*/ 0 w 44"/>
                  <a:gd name="T3" fmla="*/ 24 h 46"/>
                  <a:gd name="T4" fmla="*/ 30 w 44"/>
                  <a:gd name="T5" fmla="*/ 46 h 46"/>
                  <a:gd name="T6" fmla="*/ 44 w 44"/>
                  <a:gd name="T7" fmla="*/ 22 h 46"/>
                  <a:gd name="T8" fmla="*/ 16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6" y="0"/>
                    </a:moveTo>
                    <a:lnTo>
                      <a:pt x="0" y="24"/>
                    </a:lnTo>
                    <a:lnTo>
                      <a:pt x="30" y="46"/>
                    </a:lnTo>
                    <a:lnTo>
                      <a:pt x="44" y="2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54" name="Freeform 558"/>
              <p:cNvSpPr>
                <a:spLocks/>
              </p:cNvSpPr>
              <p:nvPr/>
            </p:nvSpPr>
            <p:spPr bwMode="auto">
              <a:xfrm>
                <a:off x="3104" y="1860"/>
                <a:ext cx="44" cy="46"/>
              </a:xfrm>
              <a:custGeom>
                <a:avLst/>
                <a:gdLst>
                  <a:gd name="T0" fmla="*/ 14 w 44"/>
                  <a:gd name="T1" fmla="*/ 0 h 46"/>
                  <a:gd name="T2" fmla="*/ 0 w 44"/>
                  <a:gd name="T3" fmla="*/ 24 h 46"/>
                  <a:gd name="T4" fmla="*/ 30 w 44"/>
                  <a:gd name="T5" fmla="*/ 46 h 46"/>
                  <a:gd name="T6" fmla="*/ 44 w 44"/>
                  <a:gd name="T7" fmla="*/ 26 h 46"/>
                  <a:gd name="T8" fmla="*/ 14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4" y="0"/>
                    </a:moveTo>
                    <a:lnTo>
                      <a:pt x="0" y="24"/>
                    </a:lnTo>
                    <a:lnTo>
                      <a:pt x="30" y="46"/>
                    </a:lnTo>
                    <a:lnTo>
                      <a:pt x="44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C9D6"/>
              </a:solidFill>
              <a:ln w="0">
                <a:solidFill>
                  <a:srgbClr val="CFC9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55" name="Freeform 559"/>
              <p:cNvSpPr>
                <a:spLocks/>
              </p:cNvSpPr>
              <p:nvPr/>
            </p:nvSpPr>
            <p:spPr bwMode="auto">
              <a:xfrm>
                <a:off x="3104" y="1860"/>
                <a:ext cx="44" cy="46"/>
              </a:xfrm>
              <a:custGeom>
                <a:avLst/>
                <a:gdLst>
                  <a:gd name="T0" fmla="*/ 14 w 44"/>
                  <a:gd name="T1" fmla="*/ 0 h 46"/>
                  <a:gd name="T2" fmla="*/ 0 w 44"/>
                  <a:gd name="T3" fmla="*/ 24 h 46"/>
                  <a:gd name="T4" fmla="*/ 30 w 44"/>
                  <a:gd name="T5" fmla="*/ 46 h 46"/>
                  <a:gd name="T6" fmla="*/ 44 w 44"/>
                  <a:gd name="T7" fmla="*/ 26 h 46"/>
                  <a:gd name="T8" fmla="*/ 14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4" y="0"/>
                    </a:moveTo>
                    <a:lnTo>
                      <a:pt x="0" y="24"/>
                    </a:lnTo>
                    <a:lnTo>
                      <a:pt x="30" y="46"/>
                    </a:lnTo>
                    <a:lnTo>
                      <a:pt x="44" y="2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56" name="Freeform 560"/>
              <p:cNvSpPr>
                <a:spLocks/>
              </p:cNvSpPr>
              <p:nvPr/>
            </p:nvSpPr>
            <p:spPr bwMode="auto">
              <a:xfrm>
                <a:off x="3134" y="1886"/>
                <a:ext cx="44" cy="46"/>
              </a:xfrm>
              <a:custGeom>
                <a:avLst/>
                <a:gdLst>
                  <a:gd name="T0" fmla="*/ 14 w 44"/>
                  <a:gd name="T1" fmla="*/ 0 h 46"/>
                  <a:gd name="T2" fmla="*/ 0 w 44"/>
                  <a:gd name="T3" fmla="*/ 20 h 46"/>
                  <a:gd name="T4" fmla="*/ 30 w 44"/>
                  <a:gd name="T5" fmla="*/ 46 h 46"/>
                  <a:gd name="T6" fmla="*/ 44 w 44"/>
                  <a:gd name="T7" fmla="*/ 30 h 46"/>
                  <a:gd name="T8" fmla="*/ 14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4" y="0"/>
                    </a:moveTo>
                    <a:lnTo>
                      <a:pt x="0" y="20"/>
                    </a:lnTo>
                    <a:lnTo>
                      <a:pt x="30" y="46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D4D4"/>
              </a:solidFill>
              <a:ln w="0">
                <a:solidFill>
                  <a:srgbClr val="D9D4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57" name="Freeform 561"/>
              <p:cNvSpPr>
                <a:spLocks/>
              </p:cNvSpPr>
              <p:nvPr/>
            </p:nvSpPr>
            <p:spPr bwMode="auto">
              <a:xfrm>
                <a:off x="3134" y="1886"/>
                <a:ext cx="44" cy="46"/>
              </a:xfrm>
              <a:custGeom>
                <a:avLst/>
                <a:gdLst>
                  <a:gd name="T0" fmla="*/ 14 w 44"/>
                  <a:gd name="T1" fmla="*/ 0 h 46"/>
                  <a:gd name="T2" fmla="*/ 0 w 44"/>
                  <a:gd name="T3" fmla="*/ 20 h 46"/>
                  <a:gd name="T4" fmla="*/ 30 w 44"/>
                  <a:gd name="T5" fmla="*/ 46 h 46"/>
                  <a:gd name="T6" fmla="*/ 44 w 44"/>
                  <a:gd name="T7" fmla="*/ 30 h 46"/>
                  <a:gd name="T8" fmla="*/ 14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4" y="0"/>
                    </a:moveTo>
                    <a:lnTo>
                      <a:pt x="0" y="20"/>
                    </a:lnTo>
                    <a:lnTo>
                      <a:pt x="30" y="46"/>
                    </a:lnTo>
                    <a:lnTo>
                      <a:pt x="44" y="3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58" name="Freeform 562"/>
              <p:cNvSpPr>
                <a:spLocks/>
              </p:cNvSpPr>
              <p:nvPr/>
            </p:nvSpPr>
            <p:spPr bwMode="auto">
              <a:xfrm>
                <a:off x="3164" y="1916"/>
                <a:ext cx="44" cy="48"/>
              </a:xfrm>
              <a:custGeom>
                <a:avLst/>
                <a:gdLst>
                  <a:gd name="T0" fmla="*/ 14 w 44"/>
                  <a:gd name="T1" fmla="*/ 0 h 48"/>
                  <a:gd name="T2" fmla="*/ 0 w 44"/>
                  <a:gd name="T3" fmla="*/ 16 h 48"/>
                  <a:gd name="T4" fmla="*/ 30 w 44"/>
                  <a:gd name="T5" fmla="*/ 48 h 48"/>
                  <a:gd name="T6" fmla="*/ 44 w 44"/>
                  <a:gd name="T7" fmla="*/ 36 h 48"/>
                  <a:gd name="T8" fmla="*/ 14 w 4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4" y="0"/>
                    </a:moveTo>
                    <a:lnTo>
                      <a:pt x="0" y="16"/>
                    </a:lnTo>
                    <a:lnTo>
                      <a:pt x="30" y="48"/>
                    </a:lnTo>
                    <a:lnTo>
                      <a:pt x="44" y="3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3DECF"/>
              </a:solidFill>
              <a:ln w="0">
                <a:solidFill>
                  <a:srgbClr val="E3DE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59" name="Freeform 563"/>
              <p:cNvSpPr>
                <a:spLocks/>
              </p:cNvSpPr>
              <p:nvPr/>
            </p:nvSpPr>
            <p:spPr bwMode="auto">
              <a:xfrm>
                <a:off x="3164" y="1916"/>
                <a:ext cx="44" cy="48"/>
              </a:xfrm>
              <a:custGeom>
                <a:avLst/>
                <a:gdLst>
                  <a:gd name="T0" fmla="*/ 14 w 44"/>
                  <a:gd name="T1" fmla="*/ 0 h 48"/>
                  <a:gd name="T2" fmla="*/ 0 w 44"/>
                  <a:gd name="T3" fmla="*/ 16 h 48"/>
                  <a:gd name="T4" fmla="*/ 30 w 44"/>
                  <a:gd name="T5" fmla="*/ 48 h 48"/>
                  <a:gd name="T6" fmla="*/ 44 w 44"/>
                  <a:gd name="T7" fmla="*/ 36 h 48"/>
                  <a:gd name="T8" fmla="*/ 14 w 4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14" y="0"/>
                    </a:moveTo>
                    <a:lnTo>
                      <a:pt x="0" y="16"/>
                    </a:lnTo>
                    <a:lnTo>
                      <a:pt x="30" y="48"/>
                    </a:lnTo>
                    <a:lnTo>
                      <a:pt x="44" y="3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60" name="Freeform 564"/>
              <p:cNvSpPr>
                <a:spLocks/>
              </p:cNvSpPr>
              <p:nvPr/>
            </p:nvSpPr>
            <p:spPr bwMode="auto">
              <a:xfrm>
                <a:off x="3194" y="1952"/>
                <a:ext cx="44" cy="46"/>
              </a:xfrm>
              <a:custGeom>
                <a:avLst/>
                <a:gdLst>
                  <a:gd name="T0" fmla="*/ 14 w 44"/>
                  <a:gd name="T1" fmla="*/ 0 h 46"/>
                  <a:gd name="T2" fmla="*/ 0 w 44"/>
                  <a:gd name="T3" fmla="*/ 12 h 46"/>
                  <a:gd name="T4" fmla="*/ 30 w 44"/>
                  <a:gd name="T5" fmla="*/ 46 h 46"/>
                  <a:gd name="T6" fmla="*/ 44 w 44"/>
                  <a:gd name="T7" fmla="*/ 36 h 46"/>
                  <a:gd name="T8" fmla="*/ 14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4" y="0"/>
                    </a:moveTo>
                    <a:lnTo>
                      <a:pt x="0" y="12"/>
                    </a:lnTo>
                    <a:lnTo>
                      <a:pt x="30" y="46"/>
                    </a:lnTo>
                    <a:lnTo>
                      <a:pt x="44" y="3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8E5D1"/>
              </a:solidFill>
              <a:ln w="0">
                <a:solidFill>
                  <a:srgbClr val="E8E5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61" name="Freeform 565"/>
              <p:cNvSpPr>
                <a:spLocks/>
              </p:cNvSpPr>
              <p:nvPr/>
            </p:nvSpPr>
            <p:spPr bwMode="auto">
              <a:xfrm>
                <a:off x="3194" y="1952"/>
                <a:ext cx="44" cy="46"/>
              </a:xfrm>
              <a:custGeom>
                <a:avLst/>
                <a:gdLst>
                  <a:gd name="T0" fmla="*/ 14 w 44"/>
                  <a:gd name="T1" fmla="*/ 0 h 46"/>
                  <a:gd name="T2" fmla="*/ 0 w 44"/>
                  <a:gd name="T3" fmla="*/ 12 h 46"/>
                  <a:gd name="T4" fmla="*/ 30 w 44"/>
                  <a:gd name="T5" fmla="*/ 46 h 46"/>
                  <a:gd name="T6" fmla="*/ 44 w 44"/>
                  <a:gd name="T7" fmla="*/ 36 h 46"/>
                  <a:gd name="T8" fmla="*/ 14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4" y="0"/>
                    </a:moveTo>
                    <a:lnTo>
                      <a:pt x="0" y="12"/>
                    </a:lnTo>
                    <a:lnTo>
                      <a:pt x="30" y="46"/>
                    </a:lnTo>
                    <a:lnTo>
                      <a:pt x="44" y="3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62" name="Freeform 566"/>
              <p:cNvSpPr>
                <a:spLocks/>
              </p:cNvSpPr>
              <p:nvPr/>
            </p:nvSpPr>
            <p:spPr bwMode="auto">
              <a:xfrm>
                <a:off x="3224" y="1988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10 h 38"/>
                  <a:gd name="T4" fmla="*/ 30 w 44"/>
                  <a:gd name="T5" fmla="*/ 38 h 38"/>
                  <a:gd name="T6" fmla="*/ 44 w 44"/>
                  <a:gd name="T7" fmla="*/ 28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10"/>
                    </a:lnTo>
                    <a:lnTo>
                      <a:pt x="30" y="38"/>
                    </a:lnTo>
                    <a:lnTo>
                      <a:pt x="44" y="2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E8DB"/>
              </a:solidFill>
              <a:ln w="0">
                <a:solidFill>
                  <a:srgbClr val="DEE8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63" name="Freeform 567"/>
              <p:cNvSpPr>
                <a:spLocks/>
              </p:cNvSpPr>
              <p:nvPr/>
            </p:nvSpPr>
            <p:spPr bwMode="auto">
              <a:xfrm>
                <a:off x="3224" y="1988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10 h 38"/>
                  <a:gd name="T4" fmla="*/ 30 w 44"/>
                  <a:gd name="T5" fmla="*/ 38 h 38"/>
                  <a:gd name="T6" fmla="*/ 44 w 44"/>
                  <a:gd name="T7" fmla="*/ 28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10"/>
                    </a:lnTo>
                    <a:lnTo>
                      <a:pt x="30" y="38"/>
                    </a:lnTo>
                    <a:lnTo>
                      <a:pt x="44" y="2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64" name="Freeform 568"/>
              <p:cNvSpPr>
                <a:spLocks/>
              </p:cNvSpPr>
              <p:nvPr/>
            </p:nvSpPr>
            <p:spPr bwMode="auto">
              <a:xfrm>
                <a:off x="3254" y="2016"/>
                <a:ext cx="44" cy="30"/>
              </a:xfrm>
              <a:custGeom>
                <a:avLst/>
                <a:gdLst>
                  <a:gd name="T0" fmla="*/ 14 w 44"/>
                  <a:gd name="T1" fmla="*/ 0 h 30"/>
                  <a:gd name="T2" fmla="*/ 0 w 44"/>
                  <a:gd name="T3" fmla="*/ 10 h 30"/>
                  <a:gd name="T4" fmla="*/ 30 w 44"/>
                  <a:gd name="T5" fmla="*/ 30 h 30"/>
                  <a:gd name="T6" fmla="*/ 44 w 44"/>
                  <a:gd name="T7" fmla="*/ 20 h 30"/>
                  <a:gd name="T8" fmla="*/ 14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4" y="0"/>
                    </a:moveTo>
                    <a:lnTo>
                      <a:pt x="0" y="10"/>
                    </a:lnTo>
                    <a:lnTo>
                      <a:pt x="30" y="30"/>
                    </a:lnTo>
                    <a:lnTo>
                      <a:pt x="44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9E8ED"/>
              </a:solidFill>
              <a:ln w="0">
                <a:solidFill>
                  <a:srgbClr val="C9E8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65" name="Freeform 569"/>
              <p:cNvSpPr>
                <a:spLocks/>
              </p:cNvSpPr>
              <p:nvPr/>
            </p:nvSpPr>
            <p:spPr bwMode="auto">
              <a:xfrm>
                <a:off x="3254" y="2016"/>
                <a:ext cx="44" cy="30"/>
              </a:xfrm>
              <a:custGeom>
                <a:avLst/>
                <a:gdLst>
                  <a:gd name="T0" fmla="*/ 14 w 44"/>
                  <a:gd name="T1" fmla="*/ 0 h 30"/>
                  <a:gd name="T2" fmla="*/ 0 w 44"/>
                  <a:gd name="T3" fmla="*/ 10 h 30"/>
                  <a:gd name="T4" fmla="*/ 30 w 44"/>
                  <a:gd name="T5" fmla="*/ 30 h 30"/>
                  <a:gd name="T6" fmla="*/ 44 w 44"/>
                  <a:gd name="T7" fmla="*/ 20 h 30"/>
                  <a:gd name="T8" fmla="*/ 14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4" y="0"/>
                    </a:moveTo>
                    <a:lnTo>
                      <a:pt x="0" y="10"/>
                    </a:lnTo>
                    <a:lnTo>
                      <a:pt x="30" y="30"/>
                    </a:lnTo>
                    <a:lnTo>
                      <a:pt x="44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66" name="Freeform 570"/>
              <p:cNvSpPr>
                <a:spLocks/>
              </p:cNvSpPr>
              <p:nvPr/>
            </p:nvSpPr>
            <p:spPr bwMode="auto">
              <a:xfrm>
                <a:off x="3284" y="2036"/>
                <a:ext cx="42" cy="36"/>
              </a:xfrm>
              <a:custGeom>
                <a:avLst/>
                <a:gdLst>
                  <a:gd name="T0" fmla="*/ 14 w 42"/>
                  <a:gd name="T1" fmla="*/ 0 h 36"/>
                  <a:gd name="T2" fmla="*/ 0 w 42"/>
                  <a:gd name="T3" fmla="*/ 10 h 36"/>
                  <a:gd name="T4" fmla="*/ 30 w 42"/>
                  <a:gd name="T5" fmla="*/ 32 h 36"/>
                  <a:gd name="T6" fmla="*/ 42 w 42"/>
                  <a:gd name="T7" fmla="*/ 36 h 36"/>
                  <a:gd name="T8" fmla="*/ 14 w 4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14" y="0"/>
                    </a:moveTo>
                    <a:lnTo>
                      <a:pt x="0" y="10"/>
                    </a:lnTo>
                    <a:lnTo>
                      <a:pt x="30" y="32"/>
                    </a:lnTo>
                    <a:lnTo>
                      <a:pt x="42" y="3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FCB8"/>
              </a:solidFill>
              <a:ln w="0">
                <a:solidFill>
                  <a:srgbClr val="D9FC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67" name="Freeform 571"/>
              <p:cNvSpPr>
                <a:spLocks/>
              </p:cNvSpPr>
              <p:nvPr/>
            </p:nvSpPr>
            <p:spPr bwMode="auto">
              <a:xfrm>
                <a:off x="3284" y="2036"/>
                <a:ext cx="42" cy="36"/>
              </a:xfrm>
              <a:custGeom>
                <a:avLst/>
                <a:gdLst>
                  <a:gd name="T0" fmla="*/ 14 w 42"/>
                  <a:gd name="T1" fmla="*/ 0 h 36"/>
                  <a:gd name="T2" fmla="*/ 0 w 42"/>
                  <a:gd name="T3" fmla="*/ 10 h 36"/>
                  <a:gd name="T4" fmla="*/ 30 w 42"/>
                  <a:gd name="T5" fmla="*/ 32 h 36"/>
                  <a:gd name="T6" fmla="*/ 42 w 42"/>
                  <a:gd name="T7" fmla="*/ 36 h 36"/>
                  <a:gd name="T8" fmla="*/ 14 w 4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14" y="0"/>
                    </a:moveTo>
                    <a:lnTo>
                      <a:pt x="0" y="10"/>
                    </a:lnTo>
                    <a:lnTo>
                      <a:pt x="30" y="32"/>
                    </a:lnTo>
                    <a:lnTo>
                      <a:pt x="42" y="3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68" name="Freeform 572"/>
              <p:cNvSpPr>
                <a:spLocks/>
              </p:cNvSpPr>
              <p:nvPr/>
            </p:nvSpPr>
            <p:spPr bwMode="auto">
              <a:xfrm>
                <a:off x="3314" y="2068"/>
                <a:ext cx="40" cy="74"/>
              </a:xfrm>
              <a:custGeom>
                <a:avLst/>
                <a:gdLst>
                  <a:gd name="T0" fmla="*/ 12 w 40"/>
                  <a:gd name="T1" fmla="*/ 4 h 74"/>
                  <a:gd name="T2" fmla="*/ 0 w 40"/>
                  <a:gd name="T3" fmla="*/ 0 h 74"/>
                  <a:gd name="T4" fmla="*/ 28 w 40"/>
                  <a:gd name="T5" fmla="*/ 74 h 74"/>
                  <a:gd name="T6" fmla="*/ 40 w 40"/>
                  <a:gd name="T7" fmla="*/ 62 h 74"/>
                  <a:gd name="T8" fmla="*/ 12 w 40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4">
                    <a:moveTo>
                      <a:pt x="12" y="4"/>
                    </a:moveTo>
                    <a:lnTo>
                      <a:pt x="0" y="0"/>
                    </a:lnTo>
                    <a:lnTo>
                      <a:pt x="28" y="74"/>
                    </a:lnTo>
                    <a:lnTo>
                      <a:pt x="40" y="6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F5DBB2"/>
              </a:solidFill>
              <a:ln w="0">
                <a:solidFill>
                  <a:srgbClr val="F5DB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69" name="Freeform 573"/>
              <p:cNvSpPr>
                <a:spLocks/>
              </p:cNvSpPr>
              <p:nvPr/>
            </p:nvSpPr>
            <p:spPr bwMode="auto">
              <a:xfrm>
                <a:off x="3314" y="2068"/>
                <a:ext cx="40" cy="74"/>
              </a:xfrm>
              <a:custGeom>
                <a:avLst/>
                <a:gdLst>
                  <a:gd name="T0" fmla="*/ 12 w 40"/>
                  <a:gd name="T1" fmla="*/ 4 h 74"/>
                  <a:gd name="T2" fmla="*/ 0 w 40"/>
                  <a:gd name="T3" fmla="*/ 0 h 74"/>
                  <a:gd name="T4" fmla="*/ 28 w 40"/>
                  <a:gd name="T5" fmla="*/ 74 h 74"/>
                  <a:gd name="T6" fmla="*/ 40 w 40"/>
                  <a:gd name="T7" fmla="*/ 62 h 74"/>
                  <a:gd name="T8" fmla="*/ 12 w 40"/>
                  <a:gd name="T9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4">
                    <a:moveTo>
                      <a:pt x="12" y="4"/>
                    </a:moveTo>
                    <a:lnTo>
                      <a:pt x="0" y="0"/>
                    </a:lnTo>
                    <a:lnTo>
                      <a:pt x="28" y="74"/>
                    </a:lnTo>
                    <a:lnTo>
                      <a:pt x="40" y="62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70" name="Freeform 574"/>
              <p:cNvSpPr>
                <a:spLocks/>
              </p:cNvSpPr>
              <p:nvPr/>
            </p:nvSpPr>
            <p:spPr bwMode="auto">
              <a:xfrm>
                <a:off x="3342" y="2130"/>
                <a:ext cx="44" cy="18"/>
              </a:xfrm>
              <a:custGeom>
                <a:avLst/>
                <a:gdLst>
                  <a:gd name="T0" fmla="*/ 12 w 44"/>
                  <a:gd name="T1" fmla="*/ 0 h 18"/>
                  <a:gd name="T2" fmla="*/ 0 w 44"/>
                  <a:gd name="T3" fmla="*/ 12 h 18"/>
                  <a:gd name="T4" fmla="*/ 30 w 44"/>
                  <a:gd name="T5" fmla="*/ 18 h 18"/>
                  <a:gd name="T6" fmla="*/ 44 w 44"/>
                  <a:gd name="T7" fmla="*/ 0 h 18"/>
                  <a:gd name="T8" fmla="*/ 12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2" y="0"/>
                    </a:moveTo>
                    <a:lnTo>
                      <a:pt x="0" y="12"/>
                    </a:lnTo>
                    <a:lnTo>
                      <a:pt x="30" y="18"/>
                    </a:lnTo>
                    <a:lnTo>
                      <a:pt x="4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2ADF2"/>
              </a:solidFill>
              <a:ln w="0">
                <a:solidFill>
                  <a:srgbClr val="82A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71" name="Freeform 575"/>
              <p:cNvSpPr>
                <a:spLocks/>
              </p:cNvSpPr>
              <p:nvPr/>
            </p:nvSpPr>
            <p:spPr bwMode="auto">
              <a:xfrm>
                <a:off x="3342" y="2130"/>
                <a:ext cx="44" cy="18"/>
              </a:xfrm>
              <a:custGeom>
                <a:avLst/>
                <a:gdLst>
                  <a:gd name="T0" fmla="*/ 12 w 44"/>
                  <a:gd name="T1" fmla="*/ 0 h 18"/>
                  <a:gd name="T2" fmla="*/ 0 w 44"/>
                  <a:gd name="T3" fmla="*/ 12 h 18"/>
                  <a:gd name="T4" fmla="*/ 30 w 44"/>
                  <a:gd name="T5" fmla="*/ 18 h 18"/>
                  <a:gd name="T6" fmla="*/ 44 w 44"/>
                  <a:gd name="T7" fmla="*/ 0 h 18"/>
                  <a:gd name="T8" fmla="*/ 12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2" y="0"/>
                    </a:moveTo>
                    <a:lnTo>
                      <a:pt x="0" y="12"/>
                    </a:lnTo>
                    <a:lnTo>
                      <a:pt x="30" y="18"/>
                    </a:lnTo>
                    <a:lnTo>
                      <a:pt x="44" y="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72" name="Freeform 576"/>
              <p:cNvSpPr>
                <a:spLocks/>
              </p:cNvSpPr>
              <p:nvPr/>
            </p:nvSpPr>
            <p:spPr bwMode="auto">
              <a:xfrm>
                <a:off x="3372" y="2130"/>
                <a:ext cx="44" cy="22"/>
              </a:xfrm>
              <a:custGeom>
                <a:avLst/>
                <a:gdLst>
                  <a:gd name="T0" fmla="*/ 14 w 44"/>
                  <a:gd name="T1" fmla="*/ 0 h 22"/>
                  <a:gd name="T2" fmla="*/ 0 w 44"/>
                  <a:gd name="T3" fmla="*/ 18 h 22"/>
                  <a:gd name="T4" fmla="*/ 32 w 44"/>
                  <a:gd name="T5" fmla="*/ 22 h 22"/>
                  <a:gd name="T6" fmla="*/ 44 w 44"/>
                  <a:gd name="T7" fmla="*/ 4 h 22"/>
                  <a:gd name="T8" fmla="*/ 14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0"/>
                    </a:moveTo>
                    <a:lnTo>
                      <a:pt x="0" y="18"/>
                    </a:lnTo>
                    <a:lnTo>
                      <a:pt x="32" y="22"/>
                    </a:lnTo>
                    <a:lnTo>
                      <a:pt x="4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4BAF2"/>
              </a:solidFill>
              <a:ln w="0">
                <a:solidFill>
                  <a:srgbClr val="94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73" name="Freeform 577"/>
              <p:cNvSpPr>
                <a:spLocks/>
              </p:cNvSpPr>
              <p:nvPr/>
            </p:nvSpPr>
            <p:spPr bwMode="auto">
              <a:xfrm>
                <a:off x="3372" y="2130"/>
                <a:ext cx="44" cy="22"/>
              </a:xfrm>
              <a:custGeom>
                <a:avLst/>
                <a:gdLst>
                  <a:gd name="T0" fmla="*/ 14 w 44"/>
                  <a:gd name="T1" fmla="*/ 0 h 22"/>
                  <a:gd name="T2" fmla="*/ 0 w 44"/>
                  <a:gd name="T3" fmla="*/ 18 h 22"/>
                  <a:gd name="T4" fmla="*/ 32 w 44"/>
                  <a:gd name="T5" fmla="*/ 22 h 22"/>
                  <a:gd name="T6" fmla="*/ 44 w 44"/>
                  <a:gd name="T7" fmla="*/ 4 h 22"/>
                  <a:gd name="T8" fmla="*/ 14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0"/>
                    </a:moveTo>
                    <a:lnTo>
                      <a:pt x="0" y="18"/>
                    </a:lnTo>
                    <a:lnTo>
                      <a:pt x="32" y="22"/>
                    </a:lnTo>
                    <a:lnTo>
                      <a:pt x="44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74" name="Freeform 578"/>
              <p:cNvSpPr>
                <a:spLocks/>
              </p:cNvSpPr>
              <p:nvPr/>
            </p:nvSpPr>
            <p:spPr bwMode="auto">
              <a:xfrm>
                <a:off x="3404" y="2134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8 h 24"/>
                  <a:gd name="T4" fmla="*/ 30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75" name="Freeform 579"/>
              <p:cNvSpPr>
                <a:spLocks/>
              </p:cNvSpPr>
              <p:nvPr/>
            </p:nvSpPr>
            <p:spPr bwMode="auto">
              <a:xfrm>
                <a:off x="3404" y="2134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18 h 24"/>
                  <a:gd name="T4" fmla="*/ 30 w 44"/>
                  <a:gd name="T5" fmla="*/ 24 h 24"/>
                  <a:gd name="T6" fmla="*/ 44 w 44"/>
                  <a:gd name="T7" fmla="*/ 8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76" name="Freeform 580"/>
              <p:cNvSpPr>
                <a:spLocks/>
              </p:cNvSpPr>
              <p:nvPr/>
            </p:nvSpPr>
            <p:spPr bwMode="auto">
              <a:xfrm>
                <a:off x="3434" y="2142"/>
                <a:ext cx="46" cy="24"/>
              </a:xfrm>
              <a:custGeom>
                <a:avLst/>
                <a:gdLst>
                  <a:gd name="T0" fmla="*/ 14 w 46"/>
                  <a:gd name="T1" fmla="*/ 0 h 24"/>
                  <a:gd name="T2" fmla="*/ 0 w 46"/>
                  <a:gd name="T3" fmla="*/ 16 h 24"/>
                  <a:gd name="T4" fmla="*/ 32 w 46"/>
                  <a:gd name="T5" fmla="*/ 24 h 24"/>
                  <a:gd name="T6" fmla="*/ 46 w 46"/>
                  <a:gd name="T7" fmla="*/ 6 h 24"/>
                  <a:gd name="T8" fmla="*/ 14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4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6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77" name="Freeform 581"/>
              <p:cNvSpPr>
                <a:spLocks/>
              </p:cNvSpPr>
              <p:nvPr/>
            </p:nvSpPr>
            <p:spPr bwMode="auto">
              <a:xfrm>
                <a:off x="3434" y="2142"/>
                <a:ext cx="46" cy="24"/>
              </a:xfrm>
              <a:custGeom>
                <a:avLst/>
                <a:gdLst>
                  <a:gd name="T0" fmla="*/ 14 w 46"/>
                  <a:gd name="T1" fmla="*/ 0 h 24"/>
                  <a:gd name="T2" fmla="*/ 0 w 46"/>
                  <a:gd name="T3" fmla="*/ 16 h 24"/>
                  <a:gd name="T4" fmla="*/ 32 w 46"/>
                  <a:gd name="T5" fmla="*/ 24 h 24"/>
                  <a:gd name="T6" fmla="*/ 46 w 46"/>
                  <a:gd name="T7" fmla="*/ 6 h 24"/>
                  <a:gd name="T8" fmla="*/ 14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4" y="0"/>
                    </a:moveTo>
                    <a:lnTo>
                      <a:pt x="0" y="16"/>
                    </a:lnTo>
                    <a:lnTo>
                      <a:pt x="32" y="24"/>
                    </a:lnTo>
                    <a:lnTo>
                      <a:pt x="46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78" name="Freeform 582"/>
              <p:cNvSpPr>
                <a:spLocks/>
              </p:cNvSpPr>
              <p:nvPr/>
            </p:nvSpPr>
            <p:spPr bwMode="auto">
              <a:xfrm>
                <a:off x="3466" y="2148"/>
                <a:ext cx="44" cy="26"/>
              </a:xfrm>
              <a:custGeom>
                <a:avLst/>
                <a:gdLst>
                  <a:gd name="T0" fmla="*/ 14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4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79" name="Freeform 583"/>
              <p:cNvSpPr>
                <a:spLocks/>
              </p:cNvSpPr>
              <p:nvPr/>
            </p:nvSpPr>
            <p:spPr bwMode="auto">
              <a:xfrm>
                <a:off x="3466" y="2148"/>
                <a:ext cx="44" cy="26"/>
              </a:xfrm>
              <a:custGeom>
                <a:avLst/>
                <a:gdLst>
                  <a:gd name="T0" fmla="*/ 14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4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80" name="Freeform 584"/>
              <p:cNvSpPr>
                <a:spLocks/>
              </p:cNvSpPr>
              <p:nvPr/>
            </p:nvSpPr>
            <p:spPr bwMode="auto">
              <a:xfrm>
                <a:off x="3498" y="215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81" name="Freeform 585"/>
              <p:cNvSpPr>
                <a:spLocks/>
              </p:cNvSpPr>
              <p:nvPr/>
            </p:nvSpPr>
            <p:spPr bwMode="auto">
              <a:xfrm>
                <a:off x="3498" y="215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82" name="Freeform 586"/>
              <p:cNvSpPr>
                <a:spLocks/>
              </p:cNvSpPr>
              <p:nvPr/>
            </p:nvSpPr>
            <p:spPr bwMode="auto">
              <a:xfrm>
                <a:off x="3530" y="216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83" name="Freeform 587"/>
              <p:cNvSpPr>
                <a:spLocks/>
              </p:cNvSpPr>
              <p:nvPr/>
            </p:nvSpPr>
            <p:spPr bwMode="auto">
              <a:xfrm>
                <a:off x="3530" y="216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2284" name="Group 588"/>
            <p:cNvGrpSpPr>
              <a:grpSpLocks/>
            </p:cNvGrpSpPr>
            <p:nvPr/>
          </p:nvGrpSpPr>
          <p:grpSpPr bwMode="auto">
            <a:xfrm>
              <a:off x="2250" y="1806"/>
              <a:ext cx="1812" cy="542"/>
              <a:chOff x="2250" y="1806"/>
              <a:chExt cx="1812" cy="542"/>
            </a:xfrm>
          </p:grpSpPr>
          <p:sp>
            <p:nvSpPr>
              <p:cNvPr id="542285" name="Freeform 589"/>
              <p:cNvSpPr>
                <a:spLocks/>
              </p:cNvSpPr>
              <p:nvPr/>
            </p:nvSpPr>
            <p:spPr bwMode="auto">
              <a:xfrm>
                <a:off x="3562" y="2172"/>
                <a:ext cx="42" cy="28"/>
              </a:xfrm>
              <a:custGeom>
                <a:avLst/>
                <a:gdLst>
                  <a:gd name="T0" fmla="*/ 12 w 42"/>
                  <a:gd name="T1" fmla="*/ 0 h 28"/>
                  <a:gd name="T2" fmla="*/ 0 w 42"/>
                  <a:gd name="T3" fmla="*/ 18 h 28"/>
                  <a:gd name="T4" fmla="*/ 30 w 42"/>
                  <a:gd name="T5" fmla="*/ 28 h 28"/>
                  <a:gd name="T6" fmla="*/ 42 w 42"/>
                  <a:gd name="T7" fmla="*/ 10 h 28"/>
                  <a:gd name="T8" fmla="*/ 12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2" y="0"/>
                    </a:moveTo>
                    <a:lnTo>
                      <a:pt x="0" y="18"/>
                    </a:lnTo>
                    <a:lnTo>
                      <a:pt x="30" y="28"/>
                    </a:lnTo>
                    <a:lnTo>
                      <a:pt x="4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86" name="Freeform 590"/>
              <p:cNvSpPr>
                <a:spLocks/>
              </p:cNvSpPr>
              <p:nvPr/>
            </p:nvSpPr>
            <p:spPr bwMode="auto">
              <a:xfrm>
                <a:off x="3562" y="2172"/>
                <a:ext cx="42" cy="28"/>
              </a:xfrm>
              <a:custGeom>
                <a:avLst/>
                <a:gdLst>
                  <a:gd name="T0" fmla="*/ 12 w 42"/>
                  <a:gd name="T1" fmla="*/ 0 h 28"/>
                  <a:gd name="T2" fmla="*/ 0 w 42"/>
                  <a:gd name="T3" fmla="*/ 18 h 28"/>
                  <a:gd name="T4" fmla="*/ 30 w 42"/>
                  <a:gd name="T5" fmla="*/ 28 h 28"/>
                  <a:gd name="T6" fmla="*/ 42 w 42"/>
                  <a:gd name="T7" fmla="*/ 10 h 28"/>
                  <a:gd name="T8" fmla="*/ 12 w 4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8">
                    <a:moveTo>
                      <a:pt x="12" y="0"/>
                    </a:moveTo>
                    <a:lnTo>
                      <a:pt x="0" y="18"/>
                    </a:lnTo>
                    <a:lnTo>
                      <a:pt x="30" y="28"/>
                    </a:lnTo>
                    <a:lnTo>
                      <a:pt x="42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87" name="Freeform 591"/>
              <p:cNvSpPr>
                <a:spLocks/>
              </p:cNvSpPr>
              <p:nvPr/>
            </p:nvSpPr>
            <p:spPr bwMode="auto">
              <a:xfrm>
                <a:off x="3592" y="218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88" name="Freeform 592"/>
              <p:cNvSpPr>
                <a:spLocks/>
              </p:cNvSpPr>
              <p:nvPr/>
            </p:nvSpPr>
            <p:spPr bwMode="auto">
              <a:xfrm>
                <a:off x="3592" y="218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89" name="Freeform 593"/>
              <p:cNvSpPr>
                <a:spLocks/>
              </p:cNvSpPr>
              <p:nvPr/>
            </p:nvSpPr>
            <p:spPr bwMode="auto">
              <a:xfrm>
                <a:off x="3624" y="219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90" name="Freeform 594"/>
              <p:cNvSpPr>
                <a:spLocks/>
              </p:cNvSpPr>
              <p:nvPr/>
            </p:nvSpPr>
            <p:spPr bwMode="auto">
              <a:xfrm>
                <a:off x="3624" y="219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91" name="Freeform 595"/>
              <p:cNvSpPr>
                <a:spLocks/>
              </p:cNvSpPr>
              <p:nvPr/>
            </p:nvSpPr>
            <p:spPr bwMode="auto">
              <a:xfrm>
                <a:off x="3656" y="219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92" name="Freeform 596"/>
              <p:cNvSpPr>
                <a:spLocks/>
              </p:cNvSpPr>
              <p:nvPr/>
            </p:nvSpPr>
            <p:spPr bwMode="auto">
              <a:xfrm>
                <a:off x="3656" y="219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93" name="Freeform 597"/>
              <p:cNvSpPr>
                <a:spLocks/>
              </p:cNvSpPr>
              <p:nvPr/>
            </p:nvSpPr>
            <p:spPr bwMode="auto">
              <a:xfrm>
                <a:off x="3690" y="2208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94" name="Freeform 598"/>
              <p:cNvSpPr>
                <a:spLocks/>
              </p:cNvSpPr>
              <p:nvPr/>
            </p:nvSpPr>
            <p:spPr bwMode="auto">
              <a:xfrm>
                <a:off x="3690" y="2208"/>
                <a:ext cx="44" cy="26"/>
              </a:xfrm>
              <a:custGeom>
                <a:avLst/>
                <a:gdLst>
                  <a:gd name="T0" fmla="*/ 10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0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0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95" name="Freeform 599"/>
              <p:cNvSpPr>
                <a:spLocks/>
              </p:cNvSpPr>
              <p:nvPr/>
            </p:nvSpPr>
            <p:spPr bwMode="auto">
              <a:xfrm>
                <a:off x="3722" y="2216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96" name="Freeform 600"/>
              <p:cNvSpPr>
                <a:spLocks/>
              </p:cNvSpPr>
              <p:nvPr/>
            </p:nvSpPr>
            <p:spPr bwMode="auto">
              <a:xfrm>
                <a:off x="3722" y="2216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97" name="Freeform 601"/>
              <p:cNvSpPr>
                <a:spLocks/>
              </p:cNvSpPr>
              <p:nvPr/>
            </p:nvSpPr>
            <p:spPr bwMode="auto">
              <a:xfrm>
                <a:off x="3754" y="222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98" name="Freeform 602"/>
              <p:cNvSpPr>
                <a:spLocks/>
              </p:cNvSpPr>
              <p:nvPr/>
            </p:nvSpPr>
            <p:spPr bwMode="auto">
              <a:xfrm>
                <a:off x="3754" y="222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299" name="Freeform 603"/>
              <p:cNvSpPr>
                <a:spLocks/>
              </p:cNvSpPr>
              <p:nvPr/>
            </p:nvSpPr>
            <p:spPr bwMode="auto">
              <a:xfrm>
                <a:off x="3786" y="223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00" name="Freeform 604"/>
              <p:cNvSpPr>
                <a:spLocks/>
              </p:cNvSpPr>
              <p:nvPr/>
            </p:nvSpPr>
            <p:spPr bwMode="auto">
              <a:xfrm>
                <a:off x="3786" y="223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01" name="Freeform 605"/>
              <p:cNvSpPr>
                <a:spLocks/>
              </p:cNvSpPr>
              <p:nvPr/>
            </p:nvSpPr>
            <p:spPr bwMode="auto">
              <a:xfrm>
                <a:off x="3820" y="2244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02" name="Freeform 606"/>
              <p:cNvSpPr>
                <a:spLocks/>
              </p:cNvSpPr>
              <p:nvPr/>
            </p:nvSpPr>
            <p:spPr bwMode="auto">
              <a:xfrm>
                <a:off x="3820" y="2244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03" name="Freeform 607"/>
              <p:cNvSpPr>
                <a:spLocks/>
              </p:cNvSpPr>
              <p:nvPr/>
            </p:nvSpPr>
            <p:spPr bwMode="auto">
              <a:xfrm>
                <a:off x="3852" y="225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04" name="Freeform 608"/>
              <p:cNvSpPr>
                <a:spLocks/>
              </p:cNvSpPr>
              <p:nvPr/>
            </p:nvSpPr>
            <p:spPr bwMode="auto">
              <a:xfrm>
                <a:off x="3852" y="225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05" name="Freeform 609"/>
              <p:cNvSpPr>
                <a:spLocks/>
              </p:cNvSpPr>
              <p:nvPr/>
            </p:nvSpPr>
            <p:spPr bwMode="auto">
              <a:xfrm>
                <a:off x="3884" y="2262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06" name="Freeform 610"/>
              <p:cNvSpPr>
                <a:spLocks/>
              </p:cNvSpPr>
              <p:nvPr/>
            </p:nvSpPr>
            <p:spPr bwMode="auto">
              <a:xfrm>
                <a:off x="3884" y="2262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07" name="Freeform 611"/>
              <p:cNvSpPr>
                <a:spLocks/>
              </p:cNvSpPr>
              <p:nvPr/>
            </p:nvSpPr>
            <p:spPr bwMode="auto">
              <a:xfrm>
                <a:off x="3918" y="227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08" name="Freeform 612"/>
              <p:cNvSpPr>
                <a:spLocks/>
              </p:cNvSpPr>
              <p:nvPr/>
            </p:nvSpPr>
            <p:spPr bwMode="auto">
              <a:xfrm>
                <a:off x="3918" y="227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09" name="Freeform 613"/>
              <p:cNvSpPr>
                <a:spLocks/>
              </p:cNvSpPr>
              <p:nvPr/>
            </p:nvSpPr>
            <p:spPr bwMode="auto">
              <a:xfrm>
                <a:off x="3952" y="2280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10" name="Freeform 614"/>
              <p:cNvSpPr>
                <a:spLocks/>
              </p:cNvSpPr>
              <p:nvPr/>
            </p:nvSpPr>
            <p:spPr bwMode="auto">
              <a:xfrm>
                <a:off x="3952" y="2280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11" name="Freeform 615"/>
              <p:cNvSpPr>
                <a:spLocks/>
              </p:cNvSpPr>
              <p:nvPr/>
            </p:nvSpPr>
            <p:spPr bwMode="auto">
              <a:xfrm>
                <a:off x="3986" y="2290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12" name="Freeform 616"/>
              <p:cNvSpPr>
                <a:spLocks/>
              </p:cNvSpPr>
              <p:nvPr/>
            </p:nvSpPr>
            <p:spPr bwMode="auto">
              <a:xfrm>
                <a:off x="3986" y="2290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13" name="Freeform 617"/>
              <p:cNvSpPr>
                <a:spLocks/>
              </p:cNvSpPr>
              <p:nvPr/>
            </p:nvSpPr>
            <p:spPr bwMode="auto">
              <a:xfrm>
                <a:off x="4018" y="230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14" name="Freeform 618"/>
              <p:cNvSpPr>
                <a:spLocks/>
              </p:cNvSpPr>
              <p:nvPr/>
            </p:nvSpPr>
            <p:spPr bwMode="auto">
              <a:xfrm>
                <a:off x="4018" y="230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15" name="Freeform 619"/>
              <p:cNvSpPr>
                <a:spLocks/>
              </p:cNvSpPr>
              <p:nvPr/>
            </p:nvSpPr>
            <p:spPr bwMode="auto">
              <a:xfrm>
                <a:off x="2268" y="1830"/>
                <a:ext cx="42" cy="24"/>
              </a:xfrm>
              <a:custGeom>
                <a:avLst/>
                <a:gdLst>
                  <a:gd name="T0" fmla="*/ 16 w 42"/>
                  <a:gd name="T1" fmla="*/ 0 h 24"/>
                  <a:gd name="T2" fmla="*/ 0 w 42"/>
                  <a:gd name="T3" fmla="*/ 16 h 24"/>
                  <a:gd name="T4" fmla="*/ 26 w 42"/>
                  <a:gd name="T5" fmla="*/ 24 h 24"/>
                  <a:gd name="T6" fmla="*/ 42 w 42"/>
                  <a:gd name="T7" fmla="*/ 8 h 24"/>
                  <a:gd name="T8" fmla="*/ 16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16" name="Freeform 620"/>
              <p:cNvSpPr>
                <a:spLocks/>
              </p:cNvSpPr>
              <p:nvPr/>
            </p:nvSpPr>
            <p:spPr bwMode="auto">
              <a:xfrm>
                <a:off x="2268" y="1830"/>
                <a:ext cx="42" cy="24"/>
              </a:xfrm>
              <a:custGeom>
                <a:avLst/>
                <a:gdLst>
                  <a:gd name="T0" fmla="*/ 16 w 42"/>
                  <a:gd name="T1" fmla="*/ 0 h 24"/>
                  <a:gd name="T2" fmla="*/ 0 w 42"/>
                  <a:gd name="T3" fmla="*/ 16 h 24"/>
                  <a:gd name="T4" fmla="*/ 26 w 42"/>
                  <a:gd name="T5" fmla="*/ 24 h 24"/>
                  <a:gd name="T6" fmla="*/ 42 w 42"/>
                  <a:gd name="T7" fmla="*/ 8 h 24"/>
                  <a:gd name="T8" fmla="*/ 16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17" name="Freeform 621"/>
              <p:cNvSpPr>
                <a:spLocks/>
              </p:cNvSpPr>
              <p:nvPr/>
            </p:nvSpPr>
            <p:spPr bwMode="auto">
              <a:xfrm>
                <a:off x="2294" y="183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18" name="Freeform 622"/>
              <p:cNvSpPr>
                <a:spLocks/>
              </p:cNvSpPr>
              <p:nvPr/>
            </p:nvSpPr>
            <p:spPr bwMode="auto">
              <a:xfrm>
                <a:off x="2294" y="183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19" name="Freeform 623"/>
              <p:cNvSpPr>
                <a:spLocks/>
              </p:cNvSpPr>
              <p:nvPr/>
            </p:nvSpPr>
            <p:spPr bwMode="auto">
              <a:xfrm>
                <a:off x="2320" y="184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4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20" name="Freeform 624"/>
              <p:cNvSpPr>
                <a:spLocks/>
              </p:cNvSpPr>
              <p:nvPr/>
            </p:nvSpPr>
            <p:spPr bwMode="auto">
              <a:xfrm>
                <a:off x="2320" y="184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4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21" name="Freeform 625"/>
              <p:cNvSpPr>
                <a:spLocks/>
              </p:cNvSpPr>
              <p:nvPr/>
            </p:nvSpPr>
            <p:spPr bwMode="auto">
              <a:xfrm>
                <a:off x="2348" y="1852"/>
                <a:ext cx="42" cy="24"/>
              </a:xfrm>
              <a:custGeom>
                <a:avLst/>
                <a:gdLst>
                  <a:gd name="T0" fmla="*/ 16 w 42"/>
                  <a:gd name="T1" fmla="*/ 0 h 24"/>
                  <a:gd name="T2" fmla="*/ 0 w 42"/>
                  <a:gd name="T3" fmla="*/ 16 h 24"/>
                  <a:gd name="T4" fmla="*/ 26 w 42"/>
                  <a:gd name="T5" fmla="*/ 24 h 24"/>
                  <a:gd name="T6" fmla="*/ 42 w 42"/>
                  <a:gd name="T7" fmla="*/ 8 h 24"/>
                  <a:gd name="T8" fmla="*/ 16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22" name="Freeform 626"/>
              <p:cNvSpPr>
                <a:spLocks/>
              </p:cNvSpPr>
              <p:nvPr/>
            </p:nvSpPr>
            <p:spPr bwMode="auto">
              <a:xfrm>
                <a:off x="2348" y="1852"/>
                <a:ext cx="42" cy="24"/>
              </a:xfrm>
              <a:custGeom>
                <a:avLst/>
                <a:gdLst>
                  <a:gd name="T0" fmla="*/ 16 w 42"/>
                  <a:gd name="T1" fmla="*/ 0 h 24"/>
                  <a:gd name="T2" fmla="*/ 0 w 42"/>
                  <a:gd name="T3" fmla="*/ 16 h 24"/>
                  <a:gd name="T4" fmla="*/ 26 w 42"/>
                  <a:gd name="T5" fmla="*/ 24 h 24"/>
                  <a:gd name="T6" fmla="*/ 42 w 42"/>
                  <a:gd name="T7" fmla="*/ 8 h 24"/>
                  <a:gd name="T8" fmla="*/ 16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23" name="Freeform 627"/>
              <p:cNvSpPr>
                <a:spLocks/>
              </p:cNvSpPr>
              <p:nvPr/>
            </p:nvSpPr>
            <p:spPr bwMode="auto">
              <a:xfrm>
                <a:off x="2374" y="186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24" name="Freeform 628"/>
              <p:cNvSpPr>
                <a:spLocks/>
              </p:cNvSpPr>
              <p:nvPr/>
            </p:nvSpPr>
            <p:spPr bwMode="auto">
              <a:xfrm>
                <a:off x="2374" y="186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25" name="Freeform 629"/>
              <p:cNvSpPr>
                <a:spLocks/>
              </p:cNvSpPr>
              <p:nvPr/>
            </p:nvSpPr>
            <p:spPr bwMode="auto">
              <a:xfrm>
                <a:off x="2402" y="1866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26" name="Freeform 630"/>
              <p:cNvSpPr>
                <a:spLocks/>
              </p:cNvSpPr>
              <p:nvPr/>
            </p:nvSpPr>
            <p:spPr bwMode="auto">
              <a:xfrm>
                <a:off x="2402" y="1866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27" name="Freeform 631"/>
              <p:cNvSpPr>
                <a:spLocks/>
              </p:cNvSpPr>
              <p:nvPr/>
            </p:nvSpPr>
            <p:spPr bwMode="auto">
              <a:xfrm>
                <a:off x="2428" y="1872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28" name="Freeform 632"/>
              <p:cNvSpPr>
                <a:spLocks/>
              </p:cNvSpPr>
              <p:nvPr/>
            </p:nvSpPr>
            <p:spPr bwMode="auto">
              <a:xfrm>
                <a:off x="2428" y="1872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29" name="Freeform 633"/>
              <p:cNvSpPr>
                <a:spLocks/>
              </p:cNvSpPr>
              <p:nvPr/>
            </p:nvSpPr>
            <p:spPr bwMode="auto">
              <a:xfrm>
                <a:off x="2456" y="1878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C2F5"/>
              </a:solidFill>
              <a:ln w="0">
                <a:solidFill>
                  <a:srgbClr val="96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30" name="Freeform 634"/>
              <p:cNvSpPr>
                <a:spLocks/>
              </p:cNvSpPr>
              <p:nvPr/>
            </p:nvSpPr>
            <p:spPr bwMode="auto">
              <a:xfrm>
                <a:off x="2456" y="1878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31" name="Freeform 635"/>
              <p:cNvSpPr>
                <a:spLocks/>
              </p:cNvSpPr>
              <p:nvPr/>
            </p:nvSpPr>
            <p:spPr bwMode="auto">
              <a:xfrm>
                <a:off x="2484" y="1884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6 h 20"/>
                  <a:gd name="T4" fmla="*/ 26 w 42"/>
                  <a:gd name="T5" fmla="*/ 20 h 20"/>
                  <a:gd name="T6" fmla="*/ 42 w 42"/>
                  <a:gd name="T7" fmla="*/ 4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2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DF5"/>
              </a:solidFill>
              <a:ln w="0">
                <a:solidFill>
                  <a:srgbClr val="91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32" name="Freeform 636"/>
              <p:cNvSpPr>
                <a:spLocks/>
              </p:cNvSpPr>
              <p:nvPr/>
            </p:nvSpPr>
            <p:spPr bwMode="auto">
              <a:xfrm>
                <a:off x="2484" y="1884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6 h 20"/>
                  <a:gd name="T4" fmla="*/ 26 w 42"/>
                  <a:gd name="T5" fmla="*/ 20 h 20"/>
                  <a:gd name="T6" fmla="*/ 42 w 42"/>
                  <a:gd name="T7" fmla="*/ 4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2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33" name="Freeform 637"/>
              <p:cNvSpPr>
                <a:spLocks/>
              </p:cNvSpPr>
              <p:nvPr/>
            </p:nvSpPr>
            <p:spPr bwMode="auto">
              <a:xfrm>
                <a:off x="2510" y="1888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4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ABAF5"/>
              </a:solidFill>
              <a:ln w="0">
                <a:solidFill>
                  <a:srgbClr val="8A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34" name="Freeform 638"/>
              <p:cNvSpPr>
                <a:spLocks/>
              </p:cNvSpPr>
              <p:nvPr/>
            </p:nvSpPr>
            <p:spPr bwMode="auto">
              <a:xfrm>
                <a:off x="2510" y="1888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4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35" name="Freeform 639"/>
              <p:cNvSpPr>
                <a:spLocks/>
              </p:cNvSpPr>
              <p:nvPr/>
            </p:nvSpPr>
            <p:spPr bwMode="auto">
              <a:xfrm>
                <a:off x="2538" y="1892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4 h 16"/>
                  <a:gd name="T4" fmla="*/ 28 w 44"/>
                  <a:gd name="T5" fmla="*/ 16 h 16"/>
                  <a:gd name="T6" fmla="*/ 44 w 44"/>
                  <a:gd name="T7" fmla="*/ 2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5BAF7"/>
              </a:solidFill>
              <a:ln w="0">
                <a:solidFill>
                  <a:srgbClr val="85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36" name="Freeform 640"/>
              <p:cNvSpPr>
                <a:spLocks/>
              </p:cNvSpPr>
              <p:nvPr/>
            </p:nvSpPr>
            <p:spPr bwMode="auto">
              <a:xfrm>
                <a:off x="2538" y="1892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4 h 16"/>
                  <a:gd name="T4" fmla="*/ 28 w 44"/>
                  <a:gd name="T5" fmla="*/ 16 h 16"/>
                  <a:gd name="T6" fmla="*/ 44 w 44"/>
                  <a:gd name="T7" fmla="*/ 2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4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37" name="Freeform 641"/>
              <p:cNvSpPr>
                <a:spLocks/>
              </p:cNvSpPr>
              <p:nvPr/>
            </p:nvSpPr>
            <p:spPr bwMode="auto">
              <a:xfrm>
                <a:off x="2566" y="1894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4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DB8F7"/>
              </a:solidFill>
              <a:ln w="0">
                <a:solidFill>
                  <a:srgbClr val="7D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38" name="Freeform 642"/>
              <p:cNvSpPr>
                <a:spLocks/>
              </p:cNvSpPr>
              <p:nvPr/>
            </p:nvSpPr>
            <p:spPr bwMode="auto">
              <a:xfrm>
                <a:off x="2566" y="1894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4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39" name="Freeform 643"/>
              <p:cNvSpPr>
                <a:spLocks/>
              </p:cNvSpPr>
              <p:nvPr/>
            </p:nvSpPr>
            <p:spPr bwMode="auto">
              <a:xfrm>
                <a:off x="2594" y="1894"/>
                <a:ext cx="42" cy="16"/>
              </a:xfrm>
              <a:custGeom>
                <a:avLst/>
                <a:gdLst>
                  <a:gd name="T0" fmla="*/ 16 w 42"/>
                  <a:gd name="T1" fmla="*/ 0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0 h 16"/>
                  <a:gd name="T8" fmla="*/ 16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3B2F7"/>
              </a:solidFill>
              <a:ln w="0">
                <a:solidFill>
                  <a:srgbClr val="73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40" name="Freeform 644"/>
              <p:cNvSpPr>
                <a:spLocks/>
              </p:cNvSpPr>
              <p:nvPr/>
            </p:nvSpPr>
            <p:spPr bwMode="auto">
              <a:xfrm>
                <a:off x="2594" y="1894"/>
                <a:ext cx="42" cy="16"/>
              </a:xfrm>
              <a:custGeom>
                <a:avLst/>
                <a:gdLst>
                  <a:gd name="T0" fmla="*/ 16 w 42"/>
                  <a:gd name="T1" fmla="*/ 0 h 16"/>
                  <a:gd name="T2" fmla="*/ 0 w 42"/>
                  <a:gd name="T3" fmla="*/ 16 h 16"/>
                  <a:gd name="T4" fmla="*/ 28 w 42"/>
                  <a:gd name="T5" fmla="*/ 16 h 16"/>
                  <a:gd name="T6" fmla="*/ 42 w 42"/>
                  <a:gd name="T7" fmla="*/ 0 h 16"/>
                  <a:gd name="T8" fmla="*/ 16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41" name="Freeform 645"/>
              <p:cNvSpPr>
                <a:spLocks/>
              </p:cNvSpPr>
              <p:nvPr/>
            </p:nvSpPr>
            <p:spPr bwMode="auto">
              <a:xfrm>
                <a:off x="2622" y="1892"/>
                <a:ext cx="42" cy="18"/>
              </a:xfrm>
              <a:custGeom>
                <a:avLst/>
                <a:gdLst>
                  <a:gd name="T0" fmla="*/ 14 w 42"/>
                  <a:gd name="T1" fmla="*/ 2 h 18"/>
                  <a:gd name="T2" fmla="*/ 0 w 42"/>
                  <a:gd name="T3" fmla="*/ 18 h 18"/>
                  <a:gd name="T4" fmla="*/ 28 w 42"/>
                  <a:gd name="T5" fmla="*/ 16 h 18"/>
                  <a:gd name="T6" fmla="*/ 42 w 42"/>
                  <a:gd name="T7" fmla="*/ 0 h 18"/>
                  <a:gd name="T8" fmla="*/ 14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69ADF7"/>
              </a:solidFill>
              <a:ln w="0">
                <a:solidFill>
                  <a:srgbClr val="69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42" name="Freeform 646"/>
              <p:cNvSpPr>
                <a:spLocks/>
              </p:cNvSpPr>
              <p:nvPr/>
            </p:nvSpPr>
            <p:spPr bwMode="auto">
              <a:xfrm>
                <a:off x="2622" y="1892"/>
                <a:ext cx="42" cy="18"/>
              </a:xfrm>
              <a:custGeom>
                <a:avLst/>
                <a:gdLst>
                  <a:gd name="T0" fmla="*/ 14 w 42"/>
                  <a:gd name="T1" fmla="*/ 2 h 18"/>
                  <a:gd name="T2" fmla="*/ 0 w 42"/>
                  <a:gd name="T3" fmla="*/ 18 h 18"/>
                  <a:gd name="T4" fmla="*/ 28 w 42"/>
                  <a:gd name="T5" fmla="*/ 16 h 18"/>
                  <a:gd name="T6" fmla="*/ 42 w 42"/>
                  <a:gd name="T7" fmla="*/ 0 h 18"/>
                  <a:gd name="T8" fmla="*/ 14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43" name="Freeform 647"/>
              <p:cNvSpPr>
                <a:spLocks/>
              </p:cNvSpPr>
              <p:nvPr/>
            </p:nvSpPr>
            <p:spPr bwMode="auto">
              <a:xfrm>
                <a:off x="2650" y="1890"/>
                <a:ext cx="42" cy="18"/>
              </a:xfrm>
              <a:custGeom>
                <a:avLst/>
                <a:gdLst>
                  <a:gd name="T0" fmla="*/ 14 w 42"/>
                  <a:gd name="T1" fmla="*/ 2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4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2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5CA8F7"/>
              </a:solidFill>
              <a:ln w="0">
                <a:solidFill>
                  <a:srgbClr val="5C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44" name="Freeform 648"/>
              <p:cNvSpPr>
                <a:spLocks/>
              </p:cNvSpPr>
              <p:nvPr/>
            </p:nvSpPr>
            <p:spPr bwMode="auto">
              <a:xfrm>
                <a:off x="2650" y="1890"/>
                <a:ext cx="42" cy="18"/>
              </a:xfrm>
              <a:custGeom>
                <a:avLst/>
                <a:gdLst>
                  <a:gd name="T0" fmla="*/ 14 w 42"/>
                  <a:gd name="T1" fmla="*/ 2 h 18"/>
                  <a:gd name="T2" fmla="*/ 0 w 42"/>
                  <a:gd name="T3" fmla="*/ 18 h 18"/>
                  <a:gd name="T4" fmla="*/ 28 w 42"/>
                  <a:gd name="T5" fmla="*/ 14 h 18"/>
                  <a:gd name="T6" fmla="*/ 42 w 42"/>
                  <a:gd name="T7" fmla="*/ 0 h 18"/>
                  <a:gd name="T8" fmla="*/ 14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2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45" name="Freeform 649"/>
              <p:cNvSpPr>
                <a:spLocks/>
              </p:cNvSpPr>
              <p:nvPr/>
            </p:nvSpPr>
            <p:spPr bwMode="auto">
              <a:xfrm>
                <a:off x="2678" y="1884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6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4AA1F5"/>
              </a:solidFill>
              <a:ln w="0">
                <a:solidFill>
                  <a:srgbClr val="4A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46" name="Freeform 650"/>
              <p:cNvSpPr>
                <a:spLocks/>
              </p:cNvSpPr>
              <p:nvPr/>
            </p:nvSpPr>
            <p:spPr bwMode="auto">
              <a:xfrm>
                <a:off x="2678" y="1884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6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2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47" name="Freeform 651"/>
              <p:cNvSpPr>
                <a:spLocks/>
              </p:cNvSpPr>
              <p:nvPr/>
            </p:nvSpPr>
            <p:spPr bwMode="auto">
              <a:xfrm>
                <a:off x="2706" y="1878"/>
                <a:ext cx="44" cy="22"/>
              </a:xfrm>
              <a:custGeom>
                <a:avLst/>
                <a:gdLst>
                  <a:gd name="T0" fmla="*/ 14 w 44"/>
                  <a:gd name="T1" fmla="*/ 6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4 w 44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6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3B96F2"/>
              </a:solidFill>
              <a:ln w="0">
                <a:solidFill>
                  <a:srgbClr val="3B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48" name="Freeform 652"/>
              <p:cNvSpPr>
                <a:spLocks/>
              </p:cNvSpPr>
              <p:nvPr/>
            </p:nvSpPr>
            <p:spPr bwMode="auto">
              <a:xfrm>
                <a:off x="2706" y="1878"/>
                <a:ext cx="44" cy="22"/>
              </a:xfrm>
              <a:custGeom>
                <a:avLst/>
                <a:gdLst>
                  <a:gd name="T0" fmla="*/ 14 w 44"/>
                  <a:gd name="T1" fmla="*/ 6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4 w 44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6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49" name="Freeform 653"/>
              <p:cNvSpPr>
                <a:spLocks/>
              </p:cNvSpPr>
              <p:nvPr/>
            </p:nvSpPr>
            <p:spPr bwMode="auto">
              <a:xfrm>
                <a:off x="2734" y="1870"/>
                <a:ext cx="44" cy="22"/>
              </a:xfrm>
              <a:custGeom>
                <a:avLst/>
                <a:gdLst>
                  <a:gd name="T0" fmla="*/ 16 w 44"/>
                  <a:gd name="T1" fmla="*/ 8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6 w 44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248AEB"/>
              </a:solidFill>
              <a:ln w="0">
                <a:solidFill>
                  <a:srgbClr val="248A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50" name="Freeform 654"/>
              <p:cNvSpPr>
                <a:spLocks/>
              </p:cNvSpPr>
              <p:nvPr/>
            </p:nvSpPr>
            <p:spPr bwMode="auto">
              <a:xfrm>
                <a:off x="2734" y="1870"/>
                <a:ext cx="44" cy="22"/>
              </a:xfrm>
              <a:custGeom>
                <a:avLst/>
                <a:gdLst>
                  <a:gd name="T0" fmla="*/ 16 w 44"/>
                  <a:gd name="T1" fmla="*/ 8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6 w 44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51" name="Freeform 655"/>
              <p:cNvSpPr>
                <a:spLocks/>
              </p:cNvSpPr>
              <p:nvPr/>
            </p:nvSpPr>
            <p:spPr bwMode="auto">
              <a:xfrm>
                <a:off x="2762" y="1858"/>
                <a:ext cx="44" cy="26"/>
              </a:xfrm>
              <a:custGeom>
                <a:avLst/>
                <a:gdLst>
                  <a:gd name="T0" fmla="*/ 16 w 44"/>
                  <a:gd name="T1" fmla="*/ 12 h 26"/>
                  <a:gd name="T2" fmla="*/ 0 w 44"/>
                  <a:gd name="T3" fmla="*/ 26 h 26"/>
                  <a:gd name="T4" fmla="*/ 30 w 44"/>
                  <a:gd name="T5" fmla="*/ 14 h 26"/>
                  <a:gd name="T6" fmla="*/ 44 w 44"/>
                  <a:gd name="T7" fmla="*/ 0 h 26"/>
                  <a:gd name="T8" fmla="*/ 16 w 44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6" y="12"/>
                    </a:moveTo>
                    <a:lnTo>
                      <a:pt x="0" y="26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0878E0"/>
              </a:solidFill>
              <a:ln w="0">
                <a:solidFill>
                  <a:srgbClr val="0878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52" name="Freeform 656"/>
              <p:cNvSpPr>
                <a:spLocks/>
              </p:cNvSpPr>
              <p:nvPr/>
            </p:nvSpPr>
            <p:spPr bwMode="auto">
              <a:xfrm>
                <a:off x="2762" y="1858"/>
                <a:ext cx="44" cy="26"/>
              </a:xfrm>
              <a:custGeom>
                <a:avLst/>
                <a:gdLst>
                  <a:gd name="T0" fmla="*/ 16 w 44"/>
                  <a:gd name="T1" fmla="*/ 12 h 26"/>
                  <a:gd name="T2" fmla="*/ 0 w 44"/>
                  <a:gd name="T3" fmla="*/ 26 h 26"/>
                  <a:gd name="T4" fmla="*/ 30 w 44"/>
                  <a:gd name="T5" fmla="*/ 14 h 26"/>
                  <a:gd name="T6" fmla="*/ 44 w 44"/>
                  <a:gd name="T7" fmla="*/ 0 h 26"/>
                  <a:gd name="T8" fmla="*/ 16 w 44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6" y="12"/>
                    </a:moveTo>
                    <a:lnTo>
                      <a:pt x="0" y="26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53" name="Freeform 657"/>
              <p:cNvSpPr>
                <a:spLocks/>
              </p:cNvSpPr>
              <p:nvPr/>
            </p:nvSpPr>
            <p:spPr bwMode="auto">
              <a:xfrm>
                <a:off x="2792" y="1844"/>
                <a:ext cx="44" cy="28"/>
              </a:xfrm>
              <a:custGeom>
                <a:avLst/>
                <a:gdLst>
                  <a:gd name="T0" fmla="*/ 14 w 44"/>
                  <a:gd name="T1" fmla="*/ 14 h 28"/>
                  <a:gd name="T2" fmla="*/ 0 w 44"/>
                  <a:gd name="T3" fmla="*/ 28 h 28"/>
                  <a:gd name="T4" fmla="*/ 28 w 44"/>
                  <a:gd name="T5" fmla="*/ 14 h 28"/>
                  <a:gd name="T6" fmla="*/ 44 w 44"/>
                  <a:gd name="T7" fmla="*/ 0 h 28"/>
                  <a:gd name="T8" fmla="*/ 14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14"/>
                    </a:moveTo>
                    <a:lnTo>
                      <a:pt x="0" y="28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5ECC"/>
              </a:solidFill>
              <a:ln w="0">
                <a:solidFill>
                  <a:srgbClr val="005E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54" name="Freeform 658"/>
              <p:cNvSpPr>
                <a:spLocks/>
              </p:cNvSpPr>
              <p:nvPr/>
            </p:nvSpPr>
            <p:spPr bwMode="auto">
              <a:xfrm>
                <a:off x="2792" y="1844"/>
                <a:ext cx="44" cy="28"/>
              </a:xfrm>
              <a:custGeom>
                <a:avLst/>
                <a:gdLst>
                  <a:gd name="T0" fmla="*/ 14 w 44"/>
                  <a:gd name="T1" fmla="*/ 14 h 28"/>
                  <a:gd name="T2" fmla="*/ 0 w 44"/>
                  <a:gd name="T3" fmla="*/ 28 h 28"/>
                  <a:gd name="T4" fmla="*/ 28 w 44"/>
                  <a:gd name="T5" fmla="*/ 14 h 28"/>
                  <a:gd name="T6" fmla="*/ 44 w 44"/>
                  <a:gd name="T7" fmla="*/ 0 h 28"/>
                  <a:gd name="T8" fmla="*/ 14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14"/>
                    </a:moveTo>
                    <a:lnTo>
                      <a:pt x="0" y="28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55" name="Freeform 659"/>
              <p:cNvSpPr>
                <a:spLocks/>
              </p:cNvSpPr>
              <p:nvPr/>
            </p:nvSpPr>
            <p:spPr bwMode="auto">
              <a:xfrm>
                <a:off x="2820" y="1826"/>
                <a:ext cx="46" cy="32"/>
              </a:xfrm>
              <a:custGeom>
                <a:avLst/>
                <a:gdLst>
                  <a:gd name="T0" fmla="*/ 16 w 46"/>
                  <a:gd name="T1" fmla="*/ 18 h 32"/>
                  <a:gd name="T2" fmla="*/ 0 w 46"/>
                  <a:gd name="T3" fmla="*/ 32 h 32"/>
                  <a:gd name="T4" fmla="*/ 30 w 46"/>
                  <a:gd name="T5" fmla="*/ 10 h 32"/>
                  <a:gd name="T6" fmla="*/ 46 w 46"/>
                  <a:gd name="T7" fmla="*/ 0 h 32"/>
                  <a:gd name="T8" fmla="*/ 16 w 46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18"/>
                    </a:moveTo>
                    <a:lnTo>
                      <a:pt x="0" y="32"/>
                    </a:lnTo>
                    <a:lnTo>
                      <a:pt x="30" y="10"/>
                    </a:lnTo>
                    <a:lnTo>
                      <a:pt x="46" y="0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00309E"/>
              </a:solidFill>
              <a:ln w="0">
                <a:solidFill>
                  <a:srgbClr val="00309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56" name="Freeform 660"/>
              <p:cNvSpPr>
                <a:spLocks/>
              </p:cNvSpPr>
              <p:nvPr/>
            </p:nvSpPr>
            <p:spPr bwMode="auto">
              <a:xfrm>
                <a:off x="2820" y="1826"/>
                <a:ext cx="46" cy="32"/>
              </a:xfrm>
              <a:custGeom>
                <a:avLst/>
                <a:gdLst>
                  <a:gd name="T0" fmla="*/ 16 w 46"/>
                  <a:gd name="T1" fmla="*/ 18 h 32"/>
                  <a:gd name="T2" fmla="*/ 0 w 46"/>
                  <a:gd name="T3" fmla="*/ 32 h 32"/>
                  <a:gd name="T4" fmla="*/ 30 w 46"/>
                  <a:gd name="T5" fmla="*/ 10 h 32"/>
                  <a:gd name="T6" fmla="*/ 46 w 46"/>
                  <a:gd name="T7" fmla="*/ 0 h 32"/>
                  <a:gd name="T8" fmla="*/ 16 w 46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18"/>
                    </a:moveTo>
                    <a:lnTo>
                      <a:pt x="0" y="32"/>
                    </a:lnTo>
                    <a:lnTo>
                      <a:pt x="30" y="10"/>
                    </a:lnTo>
                    <a:lnTo>
                      <a:pt x="46" y="0"/>
                    </a:lnTo>
                    <a:lnTo>
                      <a:pt x="16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57" name="Freeform 661"/>
              <p:cNvSpPr>
                <a:spLocks/>
              </p:cNvSpPr>
              <p:nvPr/>
            </p:nvSpPr>
            <p:spPr bwMode="auto">
              <a:xfrm>
                <a:off x="2850" y="1806"/>
                <a:ext cx="44" cy="50"/>
              </a:xfrm>
              <a:custGeom>
                <a:avLst/>
                <a:gdLst>
                  <a:gd name="T0" fmla="*/ 16 w 44"/>
                  <a:gd name="T1" fmla="*/ 20 h 50"/>
                  <a:gd name="T2" fmla="*/ 0 w 44"/>
                  <a:gd name="T3" fmla="*/ 30 h 50"/>
                  <a:gd name="T4" fmla="*/ 30 w 44"/>
                  <a:gd name="T5" fmla="*/ 50 h 50"/>
                  <a:gd name="T6" fmla="*/ 44 w 44"/>
                  <a:gd name="T7" fmla="*/ 0 h 50"/>
                  <a:gd name="T8" fmla="*/ 16 w 44"/>
                  <a:gd name="T9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16" y="20"/>
                    </a:moveTo>
                    <a:lnTo>
                      <a:pt x="0" y="30"/>
                    </a:lnTo>
                    <a:lnTo>
                      <a:pt x="30" y="50"/>
                    </a:lnTo>
                    <a:lnTo>
                      <a:pt x="44" y="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595CB8"/>
              </a:solidFill>
              <a:ln w="0">
                <a:solidFill>
                  <a:srgbClr val="595C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58" name="Freeform 662"/>
              <p:cNvSpPr>
                <a:spLocks/>
              </p:cNvSpPr>
              <p:nvPr/>
            </p:nvSpPr>
            <p:spPr bwMode="auto">
              <a:xfrm>
                <a:off x="2850" y="1806"/>
                <a:ext cx="44" cy="50"/>
              </a:xfrm>
              <a:custGeom>
                <a:avLst/>
                <a:gdLst>
                  <a:gd name="T0" fmla="*/ 16 w 44"/>
                  <a:gd name="T1" fmla="*/ 20 h 50"/>
                  <a:gd name="T2" fmla="*/ 0 w 44"/>
                  <a:gd name="T3" fmla="*/ 30 h 50"/>
                  <a:gd name="T4" fmla="*/ 30 w 44"/>
                  <a:gd name="T5" fmla="*/ 50 h 50"/>
                  <a:gd name="T6" fmla="*/ 44 w 44"/>
                  <a:gd name="T7" fmla="*/ 0 h 50"/>
                  <a:gd name="T8" fmla="*/ 16 w 44"/>
                  <a:gd name="T9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16" y="20"/>
                    </a:moveTo>
                    <a:lnTo>
                      <a:pt x="0" y="30"/>
                    </a:lnTo>
                    <a:lnTo>
                      <a:pt x="30" y="50"/>
                    </a:lnTo>
                    <a:lnTo>
                      <a:pt x="44" y="0"/>
                    </a:lnTo>
                    <a:lnTo>
                      <a:pt x="16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59" name="Freeform 663"/>
              <p:cNvSpPr>
                <a:spLocks/>
              </p:cNvSpPr>
              <p:nvPr/>
            </p:nvSpPr>
            <p:spPr bwMode="auto">
              <a:xfrm>
                <a:off x="2880" y="1806"/>
                <a:ext cx="44" cy="58"/>
              </a:xfrm>
              <a:custGeom>
                <a:avLst/>
                <a:gdLst>
                  <a:gd name="T0" fmla="*/ 14 w 44"/>
                  <a:gd name="T1" fmla="*/ 0 h 58"/>
                  <a:gd name="T2" fmla="*/ 0 w 44"/>
                  <a:gd name="T3" fmla="*/ 50 h 58"/>
                  <a:gd name="T4" fmla="*/ 30 w 44"/>
                  <a:gd name="T5" fmla="*/ 58 h 58"/>
                  <a:gd name="T6" fmla="*/ 44 w 44"/>
                  <a:gd name="T7" fmla="*/ 36 h 58"/>
                  <a:gd name="T8" fmla="*/ 14 w 4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14" y="0"/>
                    </a:moveTo>
                    <a:lnTo>
                      <a:pt x="0" y="50"/>
                    </a:lnTo>
                    <a:lnTo>
                      <a:pt x="30" y="58"/>
                    </a:lnTo>
                    <a:lnTo>
                      <a:pt x="44" y="3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C4C4"/>
              </a:solidFill>
              <a:ln w="0">
                <a:solidFill>
                  <a:srgbClr val="D9C4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60" name="Freeform 664"/>
              <p:cNvSpPr>
                <a:spLocks/>
              </p:cNvSpPr>
              <p:nvPr/>
            </p:nvSpPr>
            <p:spPr bwMode="auto">
              <a:xfrm>
                <a:off x="2880" y="1806"/>
                <a:ext cx="44" cy="58"/>
              </a:xfrm>
              <a:custGeom>
                <a:avLst/>
                <a:gdLst>
                  <a:gd name="T0" fmla="*/ 14 w 44"/>
                  <a:gd name="T1" fmla="*/ 0 h 58"/>
                  <a:gd name="T2" fmla="*/ 0 w 44"/>
                  <a:gd name="T3" fmla="*/ 50 h 58"/>
                  <a:gd name="T4" fmla="*/ 30 w 44"/>
                  <a:gd name="T5" fmla="*/ 58 h 58"/>
                  <a:gd name="T6" fmla="*/ 44 w 44"/>
                  <a:gd name="T7" fmla="*/ 36 h 58"/>
                  <a:gd name="T8" fmla="*/ 14 w 4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14" y="0"/>
                    </a:moveTo>
                    <a:lnTo>
                      <a:pt x="0" y="50"/>
                    </a:lnTo>
                    <a:lnTo>
                      <a:pt x="30" y="58"/>
                    </a:lnTo>
                    <a:lnTo>
                      <a:pt x="44" y="3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61" name="Freeform 665"/>
              <p:cNvSpPr>
                <a:spLocks/>
              </p:cNvSpPr>
              <p:nvPr/>
            </p:nvSpPr>
            <p:spPr bwMode="auto">
              <a:xfrm>
                <a:off x="2910" y="1830"/>
                <a:ext cx="44" cy="34"/>
              </a:xfrm>
              <a:custGeom>
                <a:avLst/>
                <a:gdLst>
                  <a:gd name="T0" fmla="*/ 14 w 44"/>
                  <a:gd name="T1" fmla="*/ 12 h 34"/>
                  <a:gd name="T2" fmla="*/ 0 w 44"/>
                  <a:gd name="T3" fmla="*/ 34 h 34"/>
                  <a:gd name="T4" fmla="*/ 30 w 44"/>
                  <a:gd name="T5" fmla="*/ 20 h 34"/>
                  <a:gd name="T6" fmla="*/ 44 w 44"/>
                  <a:gd name="T7" fmla="*/ 0 h 34"/>
                  <a:gd name="T8" fmla="*/ 14 w 44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12"/>
                    </a:moveTo>
                    <a:lnTo>
                      <a:pt x="0" y="34"/>
                    </a:lnTo>
                    <a:lnTo>
                      <a:pt x="30" y="20"/>
                    </a:lnTo>
                    <a:lnTo>
                      <a:pt x="44" y="0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3B82E8"/>
              </a:solidFill>
              <a:ln w="0">
                <a:solidFill>
                  <a:srgbClr val="3B82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62" name="Freeform 666"/>
              <p:cNvSpPr>
                <a:spLocks/>
              </p:cNvSpPr>
              <p:nvPr/>
            </p:nvSpPr>
            <p:spPr bwMode="auto">
              <a:xfrm>
                <a:off x="2910" y="1830"/>
                <a:ext cx="44" cy="34"/>
              </a:xfrm>
              <a:custGeom>
                <a:avLst/>
                <a:gdLst>
                  <a:gd name="T0" fmla="*/ 14 w 44"/>
                  <a:gd name="T1" fmla="*/ 12 h 34"/>
                  <a:gd name="T2" fmla="*/ 0 w 44"/>
                  <a:gd name="T3" fmla="*/ 34 h 34"/>
                  <a:gd name="T4" fmla="*/ 30 w 44"/>
                  <a:gd name="T5" fmla="*/ 20 h 34"/>
                  <a:gd name="T6" fmla="*/ 44 w 44"/>
                  <a:gd name="T7" fmla="*/ 0 h 34"/>
                  <a:gd name="T8" fmla="*/ 14 w 44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12"/>
                    </a:moveTo>
                    <a:lnTo>
                      <a:pt x="0" y="34"/>
                    </a:lnTo>
                    <a:lnTo>
                      <a:pt x="30" y="20"/>
                    </a:lnTo>
                    <a:lnTo>
                      <a:pt x="44" y="0"/>
                    </a:lnTo>
                    <a:lnTo>
                      <a:pt x="14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63" name="Freeform 667"/>
              <p:cNvSpPr>
                <a:spLocks/>
              </p:cNvSpPr>
              <p:nvPr/>
            </p:nvSpPr>
            <p:spPr bwMode="auto">
              <a:xfrm>
                <a:off x="2940" y="1822"/>
                <a:ext cx="44" cy="28"/>
              </a:xfrm>
              <a:custGeom>
                <a:avLst/>
                <a:gdLst>
                  <a:gd name="T0" fmla="*/ 14 w 44"/>
                  <a:gd name="T1" fmla="*/ 8 h 28"/>
                  <a:gd name="T2" fmla="*/ 0 w 44"/>
                  <a:gd name="T3" fmla="*/ 28 h 28"/>
                  <a:gd name="T4" fmla="*/ 30 w 44"/>
                  <a:gd name="T5" fmla="*/ 24 h 28"/>
                  <a:gd name="T6" fmla="*/ 44 w 44"/>
                  <a:gd name="T7" fmla="*/ 0 h 28"/>
                  <a:gd name="T8" fmla="*/ 14 w 44"/>
                  <a:gd name="T9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8"/>
                    </a:moveTo>
                    <a:lnTo>
                      <a:pt x="0" y="28"/>
                    </a:lnTo>
                    <a:lnTo>
                      <a:pt x="30" y="24"/>
                    </a:lnTo>
                    <a:lnTo>
                      <a:pt x="44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5485E3"/>
              </a:solidFill>
              <a:ln w="0">
                <a:solidFill>
                  <a:srgbClr val="5485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64" name="Freeform 668"/>
              <p:cNvSpPr>
                <a:spLocks/>
              </p:cNvSpPr>
              <p:nvPr/>
            </p:nvSpPr>
            <p:spPr bwMode="auto">
              <a:xfrm>
                <a:off x="2940" y="1822"/>
                <a:ext cx="44" cy="28"/>
              </a:xfrm>
              <a:custGeom>
                <a:avLst/>
                <a:gdLst>
                  <a:gd name="T0" fmla="*/ 14 w 44"/>
                  <a:gd name="T1" fmla="*/ 8 h 28"/>
                  <a:gd name="T2" fmla="*/ 0 w 44"/>
                  <a:gd name="T3" fmla="*/ 28 h 28"/>
                  <a:gd name="T4" fmla="*/ 30 w 44"/>
                  <a:gd name="T5" fmla="*/ 24 h 28"/>
                  <a:gd name="T6" fmla="*/ 44 w 44"/>
                  <a:gd name="T7" fmla="*/ 0 h 28"/>
                  <a:gd name="T8" fmla="*/ 14 w 44"/>
                  <a:gd name="T9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8"/>
                    </a:moveTo>
                    <a:lnTo>
                      <a:pt x="0" y="28"/>
                    </a:lnTo>
                    <a:lnTo>
                      <a:pt x="30" y="24"/>
                    </a:lnTo>
                    <a:lnTo>
                      <a:pt x="44" y="0"/>
                    </a:lnTo>
                    <a:lnTo>
                      <a:pt x="14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65" name="Freeform 669"/>
              <p:cNvSpPr>
                <a:spLocks/>
              </p:cNvSpPr>
              <p:nvPr/>
            </p:nvSpPr>
            <p:spPr bwMode="auto">
              <a:xfrm>
                <a:off x="2970" y="1822"/>
                <a:ext cx="44" cy="32"/>
              </a:xfrm>
              <a:custGeom>
                <a:avLst/>
                <a:gdLst>
                  <a:gd name="T0" fmla="*/ 14 w 44"/>
                  <a:gd name="T1" fmla="*/ 0 h 32"/>
                  <a:gd name="T2" fmla="*/ 0 w 44"/>
                  <a:gd name="T3" fmla="*/ 24 h 32"/>
                  <a:gd name="T4" fmla="*/ 30 w 44"/>
                  <a:gd name="T5" fmla="*/ 32 h 32"/>
                  <a:gd name="T6" fmla="*/ 44 w 44"/>
                  <a:gd name="T7" fmla="*/ 4 h 32"/>
                  <a:gd name="T8" fmla="*/ 14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0"/>
                    </a:moveTo>
                    <a:lnTo>
                      <a:pt x="0" y="24"/>
                    </a:lnTo>
                    <a:lnTo>
                      <a:pt x="30" y="32"/>
                    </a:lnTo>
                    <a:lnTo>
                      <a:pt x="4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A6DE"/>
              </a:solidFill>
              <a:ln w="0">
                <a:solidFill>
                  <a:srgbClr val="9CA6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66" name="Freeform 670"/>
              <p:cNvSpPr>
                <a:spLocks/>
              </p:cNvSpPr>
              <p:nvPr/>
            </p:nvSpPr>
            <p:spPr bwMode="auto">
              <a:xfrm>
                <a:off x="2970" y="1822"/>
                <a:ext cx="44" cy="32"/>
              </a:xfrm>
              <a:custGeom>
                <a:avLst/>
                <a:gdLst>
                  <a:gd name="T0" fmla="*/ 14 w 44"/>
                  <a:gd name="T1" fmla="*/ 0 h 32"/>
                  <a:gd name="T2" fmla="*/ 0 w 44"/>
                  <a:gd name="T3" fmla="*/ 24 h 32"/>
                  <a:gd name="T4" fmla="*/ 30 w 44"/>
                  <a:gd name="T5" fmla="*/ 32 h 32"/>
                  <a:gd name="T6" fmla="*/ 44 w 44"/>
                  <a:gd name="T7" fmla="*/ 4 h 32"/>
                  <a:gd name="T8" fmla="*/ 14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0"/>
                    </a:moveTo>
                    <a:lnTo>
                      <a:pt x="0" y="24"/>
                    </a:lnTo>
                    <a:lnTo>
                      <a:pt x="30" y="32"/>
                    </a:lnTo>
                    <a:lnTo>
                      <a:pt x="44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67" name="Freeform 671"/>
              <p:cNvSpPr>
                <a:spLocks/>
              </p:cNvSpPr>
              <p:nvPr/>
            </p:nvSpPr>
            <p:spPr bwMode="auto">
              <a:xfrm>
                <a:off x="3000" y="1826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28 h 42"/>
                  <a:gd name="T4" fmla="*/ 30 w 44"/>
                  <a:gd name="T5" fmla="*/ 42 h 42"/>
                  <a:gd name="T6" fmla="*/ 44 w 44"/>
                  <a:gd name="T7" fmla="*/ 16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28"/>
                    </a:lnTo>
                    <a:lnTo>
                      <a:pt x="30" y="42"/>
                    </a:lnTo>
                    <a:lnTo>
                      <a:pt x="44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8B5D6"/>
              </a:solidFill>
              <a:ln w="0">
                <a:solidFill>
                  <a:srgbClr val="B8B5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68" name="Freeform 672"/>
              <p:cNvSpPr>
                <a:spLocks/>
              </p:cNvSpPr>
              <p:nvPr/>
            </p:nvSpPr>
            <p:spPr bwMode="auto">
              <a:xfrm>
                <a:off x="3000" y="1826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28 h 42"/>
                  <a:gd name="T4" fmla="*/ 30 w 44"/>
                  <a:gd name="T5" fmla="*/ 42 h 42"/>
                  <a:gd name="T6" fmla="*/ 44 w 44"/>
                  <a:gd name="T7" fmla="*/ 16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28"/>
                    </a:lnTo>
                    <a:lnTo>
                      <a:pt x="30" y="42"/>
                    </a:lnTo>
                    <a:lnTo>
                      <a:pt x="44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69" name="Freeform 673"/>
              <p:cNvSpPr>
                <a:spLocks/>
              </p:cNvSpPr>
              <p:nvPr/>
            </p:nvSpPr>
            <p:spPr bwMode="auto">
              <a:xfrm>
                <a:off x="3030" y="1842"/>
                <a:ext cx="44" cy="46"/>
              </a:xfrm>
              <a:custGeom>
                <a:avLst/>
                <a:gdLst>
                  <a:gd name="T0" fmla="*/ 14 w 44"/>
                  <a:gd name="T1" fmla="*/ 0 h 46"/>
                  <a:gd name="T2" fmla="*/ 0 w 44"/>
                  <a:gd name="T3" fmla="*/ 26 h 46"/>
                  <a:gd name="T4" fmla="*/ 30 w 44"/>
                  <a:gd name="T5" fmla="*/ 46 h 46"/>
                  <a:gd name="T6" fmla="*/ 44 w 44"/>
                  <a:gd name="T7" fmla="*/ 20 h 46"/>
                  <a:gd name="T8" fmla="*/ 14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4" y="0"/>
                    </a:moveTo>
                    <a:lnTo>
                      <a:pt x="0" y="26"/>
                    </a:lnTo>
                    <a:lnTo>
                      <a:pt x="30" y="46"/>
                    </a:lnTo>
                    <a:lnTo>
                      <a:pt x="44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2BAD4"/>
              </a:solidFill>
              <a:ln w="0">
                <a:solidFill>
                  <a:srgbClr val="C2BA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70" name="Freeform 674"/>
              <p:cNvSpPr>
                <a:spLocks/>
              </p:cNvSpPr>
              <p:nvPr/>
            </p:nvSpPr>
            <p:spPr bwMode="auto">
              <a:xfrm>
                <a:off x="3030" y="1842"/>
                <a:ext cx="44" cy="46"/>
              </a:xfrm>
              <a:custGeom>
                <a:avLst/>
                <a:gdLst>
                  <a:gd name="T0" fmla="*/ 14 w 44"/>
                  <a:gd name="T1" fmla="*/ 0 h 46"/>
                  <a:gd name="T2" fmla="*/ 0 w 44"/>
                  <a:gd name="T3" fmla="*/ 26 h 46"/>
                  <a:gd name="T4" fmla="*/ 30 w 44"/>
                  <a:gd name="T5" fmla="*/ 46 h 46"/>
                  <a:gd name="T6" fmla="*/ 44 w 44"/>
                  <a:gd name="T7" fmla="*/ 20 h 46"/>
                  <a:gd name="T8" fmla="*/ 14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4" y="0"/>
                    </a:moveTo>
                    <a:lnTo>
                      <a:pt x="0" y="26"/>
                    </a:lnTo>
                    <a:lnTo>
                      <a:pt x="30" y="46"/>
                    </a:lnTo>
                    <a:lnTo>
                      <a:pt x="44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71" name="Freeform 675"/>
              <p:cNvSpPr>
                <a:spLocks/>
              </p:cNvSpPr>
              <p:nvPr/>
            </p:nvSpPr>
            <p:spPr bwMode="auto">
              <a:xfrm>
                <a:off x="3060" y="1862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26 h 44"/>
                  <a:gd name="T4" fmla="*/ 30 w 44"/>
                  <a:gd name="T5" fmla="*/ 44 h 44"/>
                  <a:gd name="T6" fmla="*/ 44 w 44"/>
                  <a:gd name="T7" fmla="*/ 22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26"/>
                    </a:lnTo>
                    <a:lnTo>
                      <a:pt x="30" y="44"/>
                    </a:lnTo>
                    <a:lnTo>
                      <a:pt x="44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BFD6"/>
              </a:solidFill>
              <a:ln w="0">
                <a:solidFill>
                  <a:srgbClr val="C4BF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72" name="Freeform 676"/>
              <p:cNvSpPr>
                <a:spLocks/>
              </p:cNvSpPr>
              <p:nvPr/>
            </p:nvSpPr>
            <p:spPr bwMode="auto">
              <a:xfrm>
                <a:off x="3060" y="1862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26 h 44"/>
                  <a:gd name="T4" fmla="*/ 30 w 44"/>
                  <a:gd name="T5" fmla="*/ 44 h 44"/>
                  <a:gd name="T6" fmla="*/ 44 w 44"/>
                  <a:gd name="T7" fmla="*/ 22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26"/>
                    </a:lnTo>
                    <a:lnTo>
                      <a:pt x="30" y="44"/>
                    </a:lnTo>
                    <a:lnTo>
                      <a:pt x="44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73" name="Freeform 677"/>
              <p:cNvSpPr>
                <a:spLocks/>
              </p:cNvSpPr>
              <p:nvPr/>
            </p:nvSpPr>
            <p:spPr bwMode="auto">
              <a:xfrm>
                <a:off x="3090" y="1884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22 h 42"/>
                  <a:gd name="T4" fmla="*/ 30 w 44"/>
                  <a:gd name="T5" fmla="*/ 42 h 42"/>
                  <a:gd name="T6" fmla="*/ 44 w 44"/>
                  <a:gd name="T7" fmla="*/ 22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22"/>
                    </a:lnTo>
                    <a:lnTo>
                      <a:pt x="30" y="42"/>
                    </a:lnTo>
                    <a:lnTo>
                      <a:pt x="44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9C9D9"/>
              </a:solidFill>
              <a:ln w="0">
                <a:solidFill>
                  <a:srgbClr val="C9C9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74" name="Freeform 678"/>
              <p:cNvSpPr>
                <a:spLocks/>
              </p:cNvSpPr>
              <p:nvPr/>
            </p:nvSpPr>
            <p:spPr bwMode="auto">
              <a:xfrm>
                <a:off x="3090" y="1884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22 h 42"/>
                  <a:gd name="T4" fmla="*/ 30 w 44"/>
                  <a:gd name="T5" fmla="*/ 42 h 42"/>
                  <a:gd name="T6" fmla="*/ 44 w 44"/>
                  <a:gd name="T7" fmla="*/ 22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22"/>
                    </a:lnTo>
                    <a:lnTo>
                      <a:pt x="30" y="42"/>
                    </a:lnTo>
                    <a:lnTo>
                      <a:pt x="44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75" name="Freeform 679"/>
              <p:cNvSpPr>
                <a:spLocks/>
              </p:cNvSpPr>
              <p:nvPr/>
            </p:nvSpPr>
            <p:spPr bwMode="auto">
              <a:xfrm>
                <a:off x="3120" y="1906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20 h 44"/>
                  <a:gd name="T4" fmla="*/ 30 w 44"/>
                  <a:gd name="T5" fmla="*/ 44 h 44"/>
                  <a:gd name="T6" fmla="*/ 44 w 44"/>
                  <a:gd name="T7" fmla="*/ 26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20"/>
                    </a:lnTo>
                    <a:lnTo>
                      <a:pt x="30" y="44"/>
                    </a:lnTo>
                    <a:lnTo>
                      <a:pt x="44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1D1D6"/>
              </a:solidFill>
              <a:ln w="0">
                <a:solidFill>
                  <a:srgbClr val="D1D1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76" name="Freeform 680"/>
              <p:cNvSpPr>
                <a:spLocks/>
              </p:cNvSpPr>
              <p:nvPr/>
            </p:nvSpPr>
            <p:spPr bwMode="auto">
              <a:xfrm>
                <a:off x="3120" y="1906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20 h 44"/>
                  <a:gd name="T4" fmla="*/ 30 w 44"/>
                  <a:gd name="T5" fmla="*/ 44 h 44"/>
                  <a:gd name="T6" fmla="*/ 44 w 44"/>
                  <a:gd name="T7" fmla="*/ 26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20"/>
                    </a:lnTo>
                    <a:lnTo>
                      <a:pt x="30" y="44"/>
                    </a:lnTo>
                    <a:lnTo>
                      <a:pt x="44" y="2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77" name="Freeform 681"/>
              <p:cNvSpPr>
                <a:spLocks/>
              </p:cNvSpPr>
              <p:nvPr/>
            </p:nvSpPr>
            <p:spPr bwMode="auto">
              <a:xfrm>
                <a:off x="3150" y="1932"/>
                <a:ext cx="44" cy="46"/>
              </a:xfrm>
              <a:custGeom>
                <a:avLst/>
                <a:gdLst>
                  <a:gd name="T0" fmla="*/ 14 w 44"/>
                  <a:gd name="T1" fmla="*/ 0 h 46"/>
                  <a:gd name="T2" fmla="*/ 0 w 44"/>
                  <a:gd name="T3" fmla="*/ 18 h 46"/>
                  <a:gd name="T4" fmla="*/ 30 w 44"/>
                  <a:gd name="T5" fmla="*/ 46 h 46"/>
                  <a:gd name="T6" fmla="*/ 44 w 44"/>
                  <a:gd name="T7" fmla="*/ 32 h 46"/>
                  <a:gd name="T8" fmla="*/ 14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4" y="0"/>
                    </a:moveTo>
                    <a:lnTo>
                      <a:pt x="0" y="18"/>
                    </a:lnTo>
                    <a:lnTo>
                      <a:pt x="30" y="46"/>
                    </a:lnTo>
                    <a:lnTo>
                      <a:pt x="44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DBD4"/>
              </a:solidFill>
              <a:ln w="0">
                <a:solidFill>
                  <a:srgbClr val="DEDB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78" name="Freeform 682"/>
              <p:cNvSpPr>
                <a:spLocks/>
              </p:cNvSpPr>
              <p:nvPr/>
            </p:nvSpPr>
            <p:spPr bwMode="auto">
              <a:xfrm>
                <a:off x="3150" y="1932"/>
                <a:ext cx="44" cy="46"/>
              </a:xfrm>
              <a:custGeom>
                <a:avLst/>
                <a:gdLst>
                  <a:gd name="T0" fmla="*/ 14 w 44"/>
                  <a:gd name="T1" fmla="*/ 0 h 46"/>
                  <a:gd name="T2" fmla="*/ 0 w 44"/>
                  <a:gd name="T3" fmla="*/ 18 h 46"/>
                  <a:gd name="T4" fmla="*/ 30 w 44"/>
                  <a:gd name="T5" fmla="*/ 46 h 46"/>
                  <a:gd name="T6" fmla="*/ 44 w 44"/>
                  <a:gd name="T7" fmla="*/ 32 h 46"/>
                  <a:gd name="T8" fmla="*/ 14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4" y="0"/>
                    </a:moveTo>
                    <a:lnTo>
                      <a:pt x="0" y="18"/>
                    </a:lnTo>
                    <a:lnTo>
                      <a:pt x="30" y="46"/>
                    </a:lnTo>
                    <a:lnTo>
                      <a:pt x="44" y="3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79" name="Freeform 683"/>
              <p:cNvSpPr>
                <a:spLocks/>
              </p:cNvSpPr>
              <p:nvPr/>
            </p:nvSpPr>
            <p:spPr bwMode="auto">
              <a:xfrm>
                <a:off x="3180" y="1964"/>
                <a:ext cx="44" cy="46"/>
              </a:xfrm>
              <a:custGeom>
                <a:avLst/>
                <a:gdLst>
                  <a:gd name="T0" fmla="*/ 14 w 44"/>
                  <a:gd name="T1" fmla="*/ 0 h 46"/>
                  <a:gd name="T2" fmla="*/ 0 w 44"/>
                  <a:gd name="T3" fmla="*/ 14 h 46"/>
                  <a:gd name="T4" fmla="*/ 30 w 44"/>
                  <a:gd name="T5" fmla="*/ 46 h 46"/>
                  <a:gd name="T6" fmla="*/ 44 w 44"/>
                  <a:gd name="T7" fmla="*/ 34 h 46"/>
                  <a:gd name="T8" fmla="*/ 14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4" y="0"/>
                    </a:moveTo>
                    <a:lnTo>
                      <a:pt x="0" y="14"/>
                    </a:lnTo>
                    <a:lnTo>
                      <a:pt x="30" y="46"/>
                    </a:lnTo>
                    <a:lnTo>
                      <a:pt x="44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3E3D4"/>
              </a:solidFill>
              <a:ln w="0">
                <a:solidFill>
                  <a:srgbClr val="E3E3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80" name="Freeform 684"/>
              <p:cNvSpPr>
                <a:spLocks/>
              </p:cNvSpPr>
              <p:nvPr/>
            </p:nvSpPr>
            <p:spPr bwMode="auto">
              <a:xfrm>
                <a:off x="3180" y="1964"/>
                <a:ext cx="44" cy="46"/>
              </a:xfrm>
              <a:custGeom>
                <a:avLst/>
                <a:gdLst>
                  <a:gd name="T0" fmla="*/ 14 w 44"/>
                  <a:gd name="T1" fmla="*/ 0 h 46"/>
                  <a:gd name="T2" fmla="*/ 0 w 44"/>
                  <a:gd name="T3" fmla="*/ 14 h 46"/>
                  <a:gd name="T4" fmla="*/ 30 w 44"/>
                  <a:gd name="T5" fmla="*/ 46 h 46"/>
                  <a:gd name="T6" fmla="*/ 44 w 44"/>
                  <a:gd name="T7" fmla="*/ 34 h 46"/>
                  <a:gd name="T8" fmla="*/ 14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4" y="0"/>
                    </a:moveTo>
                    <a:lnTo>
                      <a:pt x="0" y="14"/>
                    </a:lnTo>
                    <a:lnTo>
                      <a:pt x="30" y="46"/>
                    </a:lnTo>
                    <a:lnTo>
                      <a:pt x="44" y="3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81" name="Freeform 685"/>
              <p:cNvSpPr>
                <a:spLocks/>
              </p:cNvSpPr>
              <p:nvPr/>
            </p:nvSpPr>
            <p:spPr bwMode="auto">
              <a:xfrm>
                <a:off x="3210" y="1998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12 h 40"/>
                  <a:gd name="T4" fmla="*/ 30 w 44"/>
                  <a:gd name="T5" fmla="*/ 40 h 40"/>
                  <a:gd name="T6" fmla="*/ 44 w 44"/>
                  <a:gd name="T7" fmla="*/ 28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12"/>
                    </a:lnTo>
                    <a:lnTo>
                      <a:pt x="30" y="40"/>
                    </a:lnTo>
                    <a:lnTo>
                      <a:pt x="44" y="2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BE5DB"/>
              </a:solidFill>
              <a:ln w="0">
                <a:solidFill>
                  <a:srgbClr val="DBE5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82" name="Freeform 686"/>
              <p:cNvSpPr>
                <a:spLocks/>
              </p:cNvSpPr>
              <p:nvPr/>
            </p:nvSpPr>
            <p:spPr bwMode="auto">
              <a:xfrm>
                <a:off x="3210" y="1998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12 h 40"/>
                  <a:gd name="T4" fmla="*/ 30 w 44"/>
                  <a:gd name="T5" fmla="*/ 40 h 40"/>
                  <a:gd name="T6" fmla="*/ 44 w 44"/>
                  <a:gd name="T7" fmla="*/ 28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12"/>
                    </a:lnTo>
                    <a:lnTo>
                      <a:pt x="30" y="40"/>
                    </a:lnTo>
                    <a:lnTo>
                      <a:pt x="44" y="2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83" name="Freeform 687"/>
              <p:cNvSpPr>
                <a:spLocks/>
              </p:cNvSpPr>
              <p:nvPr/>
            </p:nvSpPr>
            <p:spPr bwMode="auto">
              <a:xfrm>
                <a:off x="3240" y="2026"/>
                <a:ext cx="44" cy="32"/>
              </a:xfrm>
              <a:custGeom>
                <a:avLst/>
                <a:gdLst>
                  <a:gd name="T0" fmla="*/ 14 w 44"/>
                  <a:gd name="T1" fmla="*/ 0 h 32"/>
                  <a:gd name="T2" fmla="*/ 0 w 44"/>
                  <a:gd name="T3" fmla="*/ 12 h 32"/>
                  <a:gd name="T4" fmla="*/ 30 w 44"/>
                  <a:gd name="T5" fmla="*/ 32 h 32"/>
                  <a:gd name="T6" fmla="*/ 44 w 44"/>
                  <a:gd name="T7" fmla="*/ 20 h 32"/>
                  <a:gd name="T8" fmla="*/ 14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0"/>
                    </a:moveTo>
                    <a:lnTo>
                      <a:pt x="0" y="12"/>
                    </a:lnTo>
                    <a:lnTo>
                      <a:pt x="30" y="32"/>
                    </a:lnTo>
                    <a:lnTo>
                      <a:pt x="44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9E3EB"/>
              </a:solidFill>
              <a:ln w="0">
                <a:solidFill>
                  <a:srgbClr val="C9E3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84" name="Freeform 688"/>
              <p:cNvSpPr>
                <a:spLocks/>
              </p:cNvSpPr>
              <p:nvPr/>
            </p:nvSpPr>
            <p:spPr bwMode="auto">
              <a:xfrm>
                <a:off x="3240" y="2026"/>
                <a:ext cx="44" cy="32"/>
              </a:xfrm>
              <a:custGeom>
                <a:avLst/>
                <a:gdLst>
                  <a:gd name="T0" fmla="*/ 14 w 44"/>
                  <a:gd name="T1" fmla="*/ 0 h 32"/>
                  <a:gd name="T2" fmla="*/ 0 w 44"/>
                  <a:gd name="T3" fmla="*/ 12 h 32"/>
                  <a:gd name="T4" fmla="*/ 30 w 44"/>
                  <a:gd name="T5" fmla="*/ 32 h 32"/>
                  <a:gd name="T6" fmla="*/ 44 w 44"/>
                  <a:gd name="T7" fmla="*/ 20 h 32"/>
                  <a:gd name="T8" fmla="*/ 14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0"/>
                    </a:moveTo>
                    <a:lnTo>
                      <a:pt x="0" y="12"/>
                    </a:lnTo>
                    <a:lnTo>
                      <a:pt x="30" y="32"/>
                    </a:lnTo>
                    <a:lnTo>
                      <a:pt x="44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85" name="Freeform 689"/>
              <p:cNvSpPr>
                <a:spLocks/>
              </p:cNvSpPr>
              <p:nvPr/>
            </p:nvSpPr>
            <p:spPr bwMode="auto">
              <a:xfrm>
                <a:off x="3270" y="2046"/>
                <a:ext cx="44" cy="30"/>
              </a:xfrm>
              <a:custGeom>
                <a:avLst/>
                <a:gdLst>
                  <a:gd name="T0" fmla="*/ 14 w 44"/>
                  <a:gd name="T1" fmla="*/ 0 h 30"/>
                  <a:gd name="T2" fmla="*/ 0 w 44"/>
                  <a:gd name="T3" fmla="*/ 12 h 30"/>
                  <a:gd name="T4" fmla="*/ 32 w 44"/>
                  <a:gd name="T5" fmla="*/ 30 h 30"/>
                  <a:gd name="T6" fmla="*/ 44 w 44"/>
                  <a:gd name="T7" fmla="*/ 22 h 30"/>
                  <a:gd name="T8" fmla="*/ 14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4" y="0"/>
                    </a:moveTo>
                    <a:lnTo>
                      <a:pt x="0" y="12"/>
                    </a:lnTo>
                    <a:lnTo>
                      <a:pt x="32" y="30"/>
                    </a:lnTo>
                    <a:lnTo>
                      <a:pt x="44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F5E8"/>
              </a:solidFill>
              <a:ln w="0">
                <a:solidFill>
                  <a:srgbClr val="CFF5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86" name="Freeform 690"/>
              <p:cNvSpPr>
                <a:spLocks/>
              </p:cNvSpPr>
              <p:nvPr/>
            </p:nvSpPr>
            <p:spPr bwMode="auto">
              <a:xfrm>
                <a:off x="3270" y="2046"/>
                <a:ext cx="44" cy="30"/>
              </a:xfrm>
              <a:custGeom>
                <a:avLst/>
                <a:gdLst>
                  <a:gd name="T0" fmla="*/ 14 w 44"/>
                  <a:gd name="T1" fmla="*/ 0 h 30"/>
                  <a:gd name="T2" fmla="*/ 0 w 44"/>
                  <a:gd name="T3" fmla="*/ 12 h 30"/>
                  <a:gd name="T4" fmla="*/ 32 w 44"/>
                  <a:gd name="T5" fmla="*/ 30 h 30"/>
                  <a:gd name="T6" fmla="*/ 44 w 44"/>
                  <a:gd name="T7" fmla="*/ 22 h 30"/>
                  <a:gd name="T8" fmla="*/ 14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4" y="0"/>
                    </a:moveTo>
                    <a:lnTo>
                      <a:pt x="0" y="12"/>
                    </a:lnTo>
                    <a:lnTo>
                      <a:pt x="32" y="30"/>
                    </a:lnTo>
                    <a:lnTo>
                      <a:pt x="44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87" name="Freeform 691"/>
              <p:cNvSpPr>
                <a:spLocks/>
              </p:cNvSpPr>
              <p:nvPr/>
            </p:nvSpPr>
            <p:spPr bwMode="auto">
              <a:xfrm>
                <a:off x="3302" y="2068"/>
                <a:ext cx="40" cy="74"/>
              </a:xfrm>
              <a:custGeom>
                <a:avLst/>
                <a:gdLst>
                  <a:gd name="T0" fmla="*/ 12 w 40"/>
                  <a:gd name="T1" fmla="*/ 0 h 74"/>
                  <a:gd name="T2" fmla="*/ 0 w 40"/>
                  <a:gd name="T3" fmla="*/ 8 h 74"/>
                  <a:gd name="T4" fmla="*/ 28 w 40"/>
                  <a:gd name="T5" fmla="*/ 50 h 74"/>
                  <a:gd name="T6" fmla="*/ 40 w 40"/>
                  <a:gd name="T7" fmla="*/ 74 h 74"/>
                  <a:gd name="T8" fmla="*/ 12 w 4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4">
                    <a:moveTo>
                      <a:pt x="12" y="0"/>
                    </a:moveTo>
                    <a:lnTo>
                      <a:pt x="0" y="8"/>
                    </a:lnTo>
                    <a:lnTo>
                      <a:pt x="28" y="50"/>
                    </a:lnTo>
                    <a:lnTo>
                      <a:pt x="40" y="7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AC94F"/>
              </a:solidFill>
              <a:ln w="0">
                <a:solidFill>
                  <a:srgbClr val="BAC94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88" name="Freeform 692"/>
              <p:cNvSpPr>
                <a:spLocks/>
              </p:cNvSpPr>
              <p:nvPr/>
            </p:nvSpPr>
            <p:spPr bwMode="auto">
              <a:xfrm>
                <a:off x="3302" y="2068"/>
                <a:ext cx="40" cy="74"/>
              </a:xfrm>
              <a:custGeom>
                <a:avLst/>
                <a:gdLst>
                  <a:gd name="T0" fmla="*/ 12 w 40"/>
                  <a:gd name="T1" fmla="*/ 0 h 74"/>
                  <a:gd name="T2" fmla="*/ 0 w 40"/>
                  <a:gd name="T3" fmla="*/ 8 h 74"/>
                  <a:gd name="T4" fmla="*/ 28 w 40"/>
                  <a:gd name="T5" fmla="*/ 50 h 74"/>
                  <a:gd name="T6" fmla="*/ 40 w 40"/>
                  <a:gd name="T7" fmla="*/ 74 h 74"/>
                  <a:gd name="T8" fmla="*/ 12 w 4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4">
                    <a:moveTo>
                      <a:pt x="12" y="0"/>
                    </a:moveTo>
                    <a:lnTo>
                      <a:pt x="0" y="8"/>
                    </a:lnTo>
                    <a:lnTo>
                      <a:pt x="28" y="50"/>
                    </a:lnTo>
                    <a:lnTo>
                      <a:pt x="40" y="7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89" name="Freeform 693"/>
              <p:cNvSpPr>
                <a:spLocks/>
              </p:cNvSpPr>
              <p:nvPr/>
            </p:nvSpPr>
            <p:spPr bwMode="auto">
              <a:xfrm>
                <a:off x="3330" y="2118"/>
                <a:ext cx="42" cy="50"/>
              </a:xfrm>
              <a:custGeom>
                <a:avLst/>
                <a:gdLst>
                  <a:gd name="T0" fmla="*/ 12 w 42"/>
                  <a:gd name="T1" fmla="*/ 24 h 50"/>
                  <a:gd name="T2" fmla="*/ 0 w 42"/>
                  <a:gd name="T3" fmla="*/ 0 h 50"/>
                  <a:gd name="T4" fmla="*/ 30 w 42"/>
                  <a:gd name="T5" fmla="*/ 50 h 50"/>
                  <a:gd name="T6" fmla="*/ 42 w 42"/>
                  <a:gd name="T7" fmla="*/ 30 h 50"/>
                  <a:gd name="T8" fmla="*/ 12 w 42"/>
                  <a:gd name="T9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0">
                    <a:moveTo>
                      <a:pt x="12" y="24"/>
                    </a:moveTo>
                    <a:lnTo>
                      <a:pt x="0" y="0"/>
                    </a:lnTo>
                    <a:lnTo>
                      <a:pt x="30" y="50"/>
                    </a:lnTo>
                    <a:lnTo>
                      <a:pt x="42" y="30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9EB8EB"/>
              </a:solidFill>
              <a:ln w="0">
                <a:solidFill>
                  <a:srgbClr val="9EB8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90" name="Freeform 694"/>
              <p:cNvSpPr>
                <a:spLocks/>
              </p:cNvSpPr>
              <p:nvPr/>
            </p:nvSpPr>
            <p:spPr bwMode="auto">
              <a:xfrm>
                <a:off x="3330" y="2118"/>
                <a:ext cx="42" cy="50"/>
              </a:xfrm>
              <a:custGeom>
                <a:avLst/>
                <a:gdLst>
                  <a:gd name="T0" fmla="*/ 12 w 42"/>
                  <a:gd name="T1" fmla="*/ 24 h 50"/>
                  <a:gd name="T2" fmla="*/ 0 w 42"/>
                  <a:gd name="T3" fmla="*/ 0 h 50"/>
                  <a:gd name="T4" fmla="*/ 30 w 42"/>
                  <a:gd name="T5" fmla="*/ 50 h 50"/>
                  <a:gd name="T6" fmla="*/ 42 w 42"/>
                  <a:gd name="T7" fmla="*/ 30 h 50"/>
                  <a:gd name="T8" fmla="*/ 12 w 42"/>
                  <a:gd name="T9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0">
                    <a:moveTo>
                      <a:pt x="12" y="24"/>
                    </a:moveTo>
                    <a:lnTo>
                      <a:pt x="0" y="0"/>
                    </a:lnTo>
                    <a:lnTo>
                      <a:pt x="30" y="50"/>
                    </a:lnTo>
                    <a:lnTo>
                      <a:pt x="42" y="30"/>
                    </a:lnTo>
                    <a:lnTo>
                      <a:pt x="12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91" name="Freeform 695"/>
              <p:cNvSpPr>
                <a:spLocks/>
              </p:cNvSpPr>
              <p:nvPr/>
            </p:nvSpPr>
            <p:spPr bwMode="auto">
              <a:xfrm>
                <a:off x="3360" y="2148"/>
                <a:ext cx="44" cy="22"/>
              </a:xfrm>
              <a:custGeom>
                <a:avLst/>
                <a:gdLst>
                  <a:gd name="T0" fmla="*/ 12 w 44"/>
                  <a:gd name="T1" fmla="*/ 0 h 22"/>
                  <a:gd name="T2" fmla="*/ 0 w 44"/>
                  <a:gd name="T3" fmla="*/ 20 h 22"/>
                  <a:gd name="T4" fmla="*/ 30 w 44"/>
                  <a:gd name="T5" fmla="*/ 22 h 22"/>
                  <a:gd name="T6" fmla="*/ 44 w 44"/>
                  <a:gd name="T7" fmla="*/ 4 h 22"/>
                  <a:gd name="T8" fmla="*/ 12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4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1B8F2"/>
              </a:solidFill>
              <a:ln w="0">
                <a:solidFill>
                  <a:srgbClr val="91B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92" name="Freeform 696"/>
              <p:cNvSpPr>
                <a:spLocks/>
              </p:cNvSpPr>
              <p:nvPr/>
            </p:nvSpPr>
            <p:spPr bwMode="auto">
              <a:xfrm>
                <a:off x="3360" y="2148"/>
                <a:ext cx="44" cy="22"/>
              </a:xfrm>
              <a:custGeom>
                <a:avLst/>
                <a:gdLst>
                  <a:gd name="T0" fmla="*/ 12 w 44"/>
                  <a:gd name="T1" fmla="*/ 0 h 22"/>
                  <a:gd name="T2" fmla="*/ 0 w 44"/>
                  <a:gd name="T3" fmla="*/ 20 h 22"/>
                  <a:gd name="T4" fmla="*/ 30 w 44"/>
                  <a:gd name="T5" fmla="*/ 22 h 22"/>
                  <a:gd name="T6" fmla="*/ 44 w 44"/>
                  <a:gd name="T7" fmla="*/ 4 h 22"/>
                  <a:gd name="T8" fmla="*/ 12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4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93" name="Freeform 697"/>
              <p:cNvSpPr>
                <a:spLocks/>
              </p:cNvSpPr>
              <p:nvPr/>
            </p:nvSpPr>
            <p:spPr bwMode="auto">
              <a:xfrm>
                <a:off x="3390" y="2152"/>
                <a:ext cx="44" cy="24"/>
              </a:xfrm>
              <a:custGeom>
                <a:avLst/>
                <a:gdLst>
                  <a:gd name="T0" fmla="*/ 14 w 44"/>
                  <a:gd name="T1" fmla="*/ 0 h 24"/>
                  <a:gd name="T2" fmla="*/ 0 w 44"/>
                  <a:gd name="T3" fmla="*/ 18 h 24"/>
                  <a:gd name="T4" fmla="*/ 32 w 44"/>
                  <a:gd name="T5" fmla="*/ 24 h 24"/>
                  <a:gd name="T6" fmla="*/ 44 w 44"/>
                  <a:gd name="T7" fmla="*/ 6 h 24"/>
                  <a:gd name="T8" fmla="*/ 14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4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94" name="Freeform 698"/>
              <p:cNvSpPr>
                <a:spLocks/>
              </p:cNvSpPr>
              <p:nvPr/>
            </p:nvSpPr>
            <p:spPr bwMode="auto">
              <a:xfrm>
                <a:off x="3390" y="2152"/>
                <a:ext cx="44" cy="24"/>
              </a:xfrm>
              <a:custGeom>
                <a:avLst/>
                <a:gdLst>
                  <a:gd name="T0" fmla="*/ 14 w 44"/>
                  <a:gd name="T1" fmla="*/ 0 h 24"/>
                  <a:gd name="T2" fmla="*/ 0 w 44"/>
                  <a:gd name="T3" fmla="*/ 18 h 24"/>
                  <a:gd name="T4" fmla="*/ 32 w 44"/>
                  <a:gd name="T5" fmla="*/ 24 h 24"/>
                  <a:gd name="T6" fmla="*/ 44 w 44"/>
                  <a:gd name="T7" fmla="*/ 6 h 24"/>
                  <a:gd name="T8" fmla="*/ 14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4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95" name="Freeform 699"/>
              <p:cNvSpPr>
                <a:spLocks/>
              </p:cNvSpPr>
              <p:nvPr/>
            </p:nvSpPr>
            <p:spPr bwMode="auto">
              <a:xfrm>
                <a:off x="3422" y="215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96" name="Freeform 700"/>
              <p:cNvSpPr>
                <a:spLocks/>
              </p:cNvSpPr>
              <p:nvPr/>
            </p:nvSpPr>
            <p:spPr bwMode="auto">
              <a:xfrm>
                <a:off x="3422" y="215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97" name="Freeform 701"/>
              <p:cNvSpPr>
                <a:spLocks/>
              </p:cNvSpPr>
              <p:nvPr/>
            </p:nvSpPr>
            <p:spPr bwMode="auto">
              <a:xfrm>
                <a:off x="3454" y="216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98" name="Freeform 702"/>
              <p:cNvSpPr>
                <a:spLocks/>
              </p:cNvSpPr>
              <p:nvPr/>
            </p:nvSpPr>
            <p:spPr bwMode="auto">
              <a:xfrm>
                <a:off x="3454" y="216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399" name="Freeform 703"/>
              <p:cNvSpPr>
                <a:spLocks/>
              </p:cNvSpPr>
              <p:nvPr/>
            </p:nvSpPr>
            <p:spPr bwMode="auto">
              <a:xfrm>
                <a:off x="3486" y="217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00" name="Freeform 704"/>
              <p:cNvSpPr>
                <a:spLocks/>
              </p:cNvSpPr>
              <p:nvPr/>
            </p:nvSpPr>
            <p:spPr bwMode="auto">
              <a:xfrm>
                <a:off x="3486" y="217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01" name="Freeform 705"/>
              <p:cNvSpPr>
                <a:spLocks/>
              </p:cNvSpPr>
              <p:nvPr/>
            </p:nvSpPr>
            <p:spPr bwMode="auto">
              <a:xfrm>
                <a:off x="3518" y="218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0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02" name="Freeform 706"/>
              <p:cNvSpPr>
                <a:spLocks/>
              </p:cNvSpPr>
              <p:nvPr/>
            </p:nvSpPr>
            <p:spPr bwMode="auto">
              <a:xfrm>
                <a:off x="3518" y="2182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0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03" name="Freeform 707"/>
              <p:cNvSpPr>
                <a:spLocks/>
              </p:cNvSpPr>
              <p:nvPr/>
            </p:nvSpPr>
            <p:spPr bwMode="auto">
              <a:xfrm>
                <a:off x="3548" y="2190"/>
                <a:ext cx="44" cy="28"/>
              </a:xfrm>
              <a:custGeom>
                <a:avLst/>
                <a:gdLst>
                  <a:gd name="T0" fmla="*/ 14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4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04" name="Freeform 708"/>
              <p:cNvSpPr>
                <a:spLocks/>
              </p:cNvSpPr>
              <p:nvPr/>
            </p:nvSpPr>
            <p:spPr bwMode="auto">
              <a:xfrm>
                <a:off x="3548" y="2190"/>
                <a:ext cx="44" cy="28"/>
              </a:xfrm>
              <a:custGeom>
                <a:avLst/>
                <a:gdLst>
                  <a:gd name="T0" fmla="*/ 14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4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05" name="Freeform 709"/>
              <p:cNvSpPr>
                <a:spLocks/>
              </p:cNvSpPr>
              <p:nvPr/>
            </p:nvSpPr>
            <p:spPr bwMode="auto">
              <a:xfrm>
                <a:off x="3580" y="220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06" name="Freeform 710"/>
              <p:cNvSpPr>
                <a:spLocks/>
              </p:cNvSpPr>
              <p:nvPr/>
            </p:nvSpPr>
            <p:spPr bwMode="auto">
              <a:xfrm>
                <a:off x="3580" y="220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07" name="Freeform 711"/>
              <p:cNvSpPr>
                <a:spLocks/>
              </p:cNvSpPr>
              <p:nvPr/>
            </p:nvSpPr>
            <p:spPr bwMode="auto">
              <a:xfrm>
                <a:off x="3612" y="220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08" name="Freeform 712"/>
              <p:cNvSpPr>
                <a:spLocks/>
              </p:cNvSpPr>
              <p:nvPr/>
            </p:nvSpPr>
            <p:spPr bwMode="auto">
              <a:xfrm>
                <a:off x="3612" y="220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4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4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09" name="Freeform 713"/>
              <p:cNvSpPr>
                <a:spLocks/>
              </p:cNvSpPr>
              <p:nvPr/>
            </p:nvSpPr>
            <p:spPr bwMode="auto">
              <a:xfrm>
                <a:off x="3646" y="2216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10" name="Freeform 714"/>
              <p:cNvSpPr>
                <a:spLocks/>
              </p:cNvSpPr>
              <p:nvPr/>
            </p:nvSpPr>
            <p:spPr bwMode="auto">
              <a:xfrm>
                <a:off x="3646" y="2216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11" name="Freeform 715"/>
              <p:cNvSpPr>
                <a:spLocks/>
              </p:cNvSpPr>
              <p:nvPr/>
            </p:nvSpPr>
            <p:spPr bwMode="auto">
              <a:xfrm>
                <a:off x="3678" y="222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12" name="Freeform 716"/>
              <p:cNvSpPr>
                <a:spLocks/>
              </p:cNvSpPr>
              <p:nvPr/>
            </p:nvSpPr>
            <p:spPr bwMode="auto">
              <a:xfrm>
                <a:off x="3678" y="222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13" name="Freeform 717"/>
              <p:cNvSpPr>
                <a:spLocks/>
              </p:cNvSpPr>
              <p:nvPr/>
            </p:nvSpPr>
            <p:spPr bwMode="auto">
              <a:xfrm>
                <a:off x="3710" y="223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14" name="Freeform 718"/>
              <p:cNvSpPr>
                <a:spLocks/>
              </p:cNvSpPr>
              <p:nvPr/>
            </p:nvSpPr>
            <p:spPr bwMode="auto">
              <a:xfrm>
                <a:off x="3710" y="223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15" name="Freeform 719"/>
              <p:cNvSpPr>
                <a:spLocks/>
              </p:cNvSpPr>
              <p:nvPr/>
            </p:nvSpPr>
            <p:spPr bwMode="auto">
              <a:xfrm>
                <a:off x="3742" y="224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16" name="Freeform 720"/>
              <p:cNvSpPr>
                <a:spLocks/>
              </p:cNvSpPr>
              <p:nvPr/>
            </p:nvSpPr>
            <p:spPr bwMode="auto">
              <a:xfrm>
                <a:off x="3742" y="224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17" name="Freeform 721"/>
              <p:cNvSpPr>
                <a:spLocks/>
              </p:cNvSpPr>
              <p:nvPr/>
            </p:nvSpPr>
            <p:spPr bwMode="auto">
              <a:xfrm>
                <a:off x="3774" y="2252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18" name="Freeform 722"/>
              <p:cNvSpPr>
                <a:spLocks/>
              </p:cNvSpPr>
              <p:nvPr/>
            </p:nvSpPr>
            <p:spPr bwMode="auto">
              <a:xfrm>
                <a:off x="3774" y="2252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19" name="Freeform 723"/>
              <p:cNvSpPr>
                <a:spLocks/>
              </p:cNvSpPr>
              <p:nvPr/>
            </p:nvSpPr>
            <p:spPr bwMode="auto">
              <a:xfrm>
                <a:off x="3808" y="226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20" name="Freeform 724"/>
              <p:cNvSpPr>
                <a:spLocks/>
              </p:cNvSpPr>
              <p:nvPr/>
            </p:nvSpPr>
            <p:spPr bwMode="auto">
              <a:xfrm>
                <a:off x="3808" y="226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21" name="Freeform 725"/>
              <p:cNvSpPr>
                <a:spLocks/>
              </p:cNvSpPr>
              <p:nvPr/>
            </p:nvSpPr>
            <p:spPr bwMode="auto">
              <a:xfrm>
                <a:off x="3840" y="227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22" name="Freeform 726"/>
              <p:cNvSpPr>
                <a:spLocks/>
              </p:cNvSpPr>
              <p:nvPr/>
            </p:nvSpPr>
            <p:spPr bwMode="auto">
              <a:xfrm>
                <a:off x="3840" y="227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23" name="Freeform 727"/>
              <p:cNvSpPr>
                <a:spLocks/>
              </p:cNvSpPr>
              <p:nvPr/>
            </p:nvSpPr>
            <p:spPr bwMode="auto">
              <a:xfrm>
                <a:off x="3874" y="2280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24" name="Freeform 728"/>
              <p:cNvSpPr>
                <a:spLocks/>
              </p:cNvSpPr>
              <p:nvPr/>
            </p:nvSpPr>
            <p:spPr bwMode="auto">
              <a:xfrm>
                <a:off x="3874" y="2280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25" name="Freeform 729"/>
              <p:cNvSpPr>
                <a:spLocks/>
              </p:cNvSpPr>
              <p:nvPr/>
            </p:nvSpPr>
            <p:spPr bwMode="auto">
              <a:xfrm>
                <a:off x="3908" y="2290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26" name="Freeform 730"/>
              <p:cNvSpPr>
                <a:spLocks/>
              </p:cNvSpPr>
              <p:nvPr/>
            </p:nvSpPr>
            <p:spPr bwMode="auto">
              <a:xfrm>
                <a:off x="3908" y="2290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27" name="Freeform 731"/>
              <p:cNvSpPr>
                <a:spLocks/>
              </p:cNvSpPr>
              <p:nvPr/>
            </p:nvSpPr>
            <p:spPr bwMode="auto">
              <a:xfrm>
                <a:off x="3940" y="2300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28" name="Freeform 732"/>
              <p:cNvSpPr>
                <a:spLocks/>
              </p:cNvSpPr>
              <p:nvPr/>
            </p:nvSpPr>
            <p:spPr bwMode="auto">
              <a:xfrm>
                <a:off x="3940" y="2300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29" name="Freeform 733"/>
              <p:cNvSpPr>
                <a:spLocks/>
              </p:cNvSpPr>
              <p:nvPr/>
            </p:nvSpPr>
            <p:spPr bwMode="auto">
              <a:xfrm>
                <a:off x="3974" y="231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30" name="Freeform 734"/>
              <p:cNvSpPr>
                <a:spLocks/>
              </p:cNvSpPr>
              <p:nvPr/>
            </p:nvSpPr>
            <p:spPr bwMode="auto">
              <a:xfrm>
                <a:off x="3974" y="231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31" name="Freeform 735"/>
              <p:cNvSpPr>
                <a:spLocks/>
              </p:cNvSpPr>
              <p:nvPr/>
            </p:nvSpPr>
            <p:spPr bwMode="auto">
              <a:xfrm>
                <a:off x="4008" y="2318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32" name="Freeform 736"/>
              <p:cNvSpPr>
                <a:spLocks/>
              </p:cNvSpPr>
              <p:nvPr/>
            </p:nvSpPr>
            <p:spPr bwMode="auto">
              <a:xfrm>
                <a:off x="4008" y="2318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33" name="Freeform 737"/>
              <p:cNvSpPr>
                <a:spLocks/>
              </p:cNvSpPr>
              <p:nvPr/>
            </p:nvSpPr>
            <p:spPr bwMode="auto">
              <a:xfrm>
                <a:off x="2250" y="1846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4 h 22"/>
                  <a:gd name="T4" fmla="*/ 28 w 44"/>
                  <a:gd name="T5" fmla="*/ 22 h 22"/>
                  <a:gd name="T6" fmla="*/ 44 w 44"/>
                  <a:gd name="T7" fmla="*/ 8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34" name="Freeform 738"/>
              <p:cNvSpPr>
                <a:spLocks/>
              </p:cNvSpPr>
              <p:nvPr/>
            </p:nvSpPr>
            <p:spPr bwMode="auto">
              <a:xfrm>
                <a:off x="2250" y="1846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4 h 22"/>
                  <a:gd name="T4" fmla="*/ 28 w 44"/>
                  <a:gd name="T5" fmla="*/ 22 h 22"/>
                  <a:gd name="T6" fmla="*/ 44 w 44"/>
                  <a:gd name="T7" fmla="*/ 8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35" name="Freeform 739"/>
              <p:cNvSpPr>
                <a:spLocks/>
              </p:cNvSpPr>
              <p:nvPr/>
            </p:nvSpPr>
            <p:spPr bwMode="auto">
              <a:xfrm>
                <a:off x="2278" y="1854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36" name="Freeform 740"/>
              <p:cNvSpPr>
                <a:spLocks/>
              </p:cNvSpPr>
              <p:nvPr/>
            </p:nvSpPr>
            <p:spPr bwMode="auto">
              <a:xfrm>
                <a:off x="2278" y="1854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37" name="Freeform 741"/>
              <p:cNvSpPr>
                <a:spLocks/>
              </p:cNvSpPr>
              <p:nvPr/>
            </p:nvSpPr>
            <p:spPr bwMode="auto">
              <a:xfrm>
                <a:off x="2304" y="186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8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38" name="Freeform 742"/>
              <p:cNvSpPr>
                <a:spLocks/>
              </p:cNvSpPr>
              <p:nvPr/>
            </p:nvSpPr>
            <p:spPr bwMode="auto">
              <a:xfrm>
                <a:off x="2304" y="186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8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39" name="Freeform 743"/>
              <p:cNvSpPr>
                <a:spLocks/>
              </p:cNvSpPr>
              <p:nvPr/>
            </p:nvSpPr>
            <p:spPr bwMode="auto">
              <a:xfrm>
                <a:off x="2332" y="186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40" name="Freeform 744"/>
              <p:cNvSpPr>
                <a:spLocks/>
              </p:cNvSpPr>
              <p:nvPr/>
            </p:nvSpPr>
            <p:spPr bwMode="auto">
              <a:xfrm>
                <a:off x="2332" y="186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8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41" name="Freeform 745"/>
              <p:cNvSpPr>
                <a:spLocks/>
              </p:cNvSpPr>
              <p:nvPr/>
            </p:nvSpPr>
            <p:spPr bwMode="auto">
              <a:xfrm>
                <a:off x="2358" y="187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4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42" name="Freeform 746"/>
              <p:cNvSpPr>
                <a:spLocks/>
              </p:cNvSpPr>
              <p:nvPr/>
            </p:nvSpPr>
            <p:spPr bwMode="auto">
              <a:xfrm>
                <a:off x="2358" y="187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4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43" name="Freeform 747"/>
              <p:cNvSpPr>
                <a:spLocks/>
              </p:cNvSpPr>
              <p:nvPr/>
            </p:nvSpPr>
            <p:spPr bwMode="auto">
              <a:xfrm>
                <a:off x="2386" y="188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44" name="Freeform 748"/>
              <p:cNvSpPr>
                <a:spLocks/>
              </p:cNvSpPr>
              <p:nvPr/>
            </p:nvSpPr>
            <p:spPr bwMode="auto">
              <a:xfrm>
                <a:off x="2386" y="188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45" name="Freeform 749"/>
              <p:cNvSpPr>
                <a:spLocks/>
              </p:cNvSpPr>
              <p:nvPr/>
            </p:nvSpPr>
            <p:spPr bwMode="auto">
              <a:xfrm>
                <a:off x="2412" y="1888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46" name="Freeform 750"/>
              <p:cNvSpPr>
                <a:spLocks/>
              </p:cNvSpPr>
              <p:nvPr/>
            </p:nvSpPr>
            <p:spPr bwMode="auto">
              <a:xfrm>
                <a:off x="2412" y="1888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47" name="Freeform 751"/>
              <p:cNvSpPr>
                <a:spLocks/>
              </p:cNvSpPr>
              <p:nvPr/>
            </p:nvSpPr>
            <p:spPr bwMode="auto">
              <a:xfrm>
                <a:off x="2440" y="1894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8 w 44"/>
                  <a:gd name="T5" fmla="*/ 20 h 20"/>
                  <a:gd name="T6" fmla="*/ 44 w 44"/>
                  <a:gd name="T7" fmla="*/ 6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C2F5"/>
              </a:solidFill>
              <a:ln w="0">
                <a:solidFill>
                  <a:srgbClr val="96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48" name="Freeform 752"/>
              <p:cNvSpPr>
                <a:spLocks/>
              </p:cNvSpPr>
              <p:nvPr/>
            </p:nvSpPr>
            <p:spPr bwMode="auto">
              <a:xfrm>
                <a:off x="2440" y="1894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8 w 44"/>
                  <a:gd name="T5" fmla="*/ 20 h 20"/>
                  <a:gd name="T6" fmla="*/ 44 w 44"/>
                  <a:gd name="T7" fmla="*/ 6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49" name="Freeform 753"/>
              <p:cNvSpPr>
                <a:spLocks/>
              </p:cNvSpPr>
              <p:nvPr/>
            </p:nvSpPr>
            <p:spPr bwMode="auto">
              <a:xfrm>
                <a:off x="2468" y="1900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6 w 42"/>
                  <a:gd name="T5" fmla="*/ 18 h 18"/>
                  <a:gd name="T6" fmla="*/ 42 w 42"/>
                  <a:gd name="T7" fmla="*/ 4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2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DF5"/>
              </a:solidFill>
              <a:ln w="0">
                <a:solidFill>
                  <a:srgbClr val="91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50" name="Freeform 754"/>
              <p:cNvSpPr>
                <a:spLocks/>
              </p:cNvSpPr>
              <p:nvPr/>
            </p:nvSpPr>
            <p:spPr bwMode="auto">
              <a:xfrm>
                <a:off x="2468" y="1900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4 h 18"/>
                  <a:gd name="T4" fmla="*/ 26 w 42"/>
                  <a:gd name="T5" fmla="*/ 18 h 18"/>
                  <a:gd name="T6" fmla="*/ 42 w 42"/>
                  <a:gd name="T7" fmla="*/ 4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4"/>
                    </a:lnTo>
                    <a:lnTo>
                      <a:pt x="26" y="18"/>
                    </a:lnTo>
                    <a:lnTo>
                      <a:pt x="42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51" name="Freeform 755"/>
              <p:cNvSpPr>
                <a:spLocks/>
              </p:cNvSpPr>
              <p:nvPr/>
            </p:nvSpPr>
            <p:spPr bwMode="auto">
              <a:xfrm>
                <a:off x="2494" y="1904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4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ABAF5"/>
              </a:solidFill>
              <a:ln w="0">
                <a:solidFill>
                  <a:srgbClr val="8A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52" name="Freeform 756"/>
              <p:cNvSpPr>
                <a:spLocks/>
              </p:cNvSpPr>
              <p:nvPr/>
            </p:nvSpPr>
            <p:spPr bwMode="auto">
              <a:xfrm>
                <a:off x="2494" y="1904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4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53" name="Freeform 757"/>
              <p:cNvSpPr>
                <a:spLocks/>
              </p:cNvSpPr>
              <p:nvPr/>
            </p:nvSpPr>
            <p:spPr bwMode="auto">
              <a:xfrm>
                <a:off x="2522" y="1906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5BAF7"/>
              </a:solidFill>
              <a:ln w="0">
                <a:solidFill>
                  <a:srgbClr val="85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54" name="Freeform 758"/>
              <p:cNvSpPr>
                <a:spLocks/>
              </p:cNvSpPr>
              <p:nvPr/>
            </p:nvSpPr>
            <p:spPr bwMode="auto">
              <a:xfrm>
                <a:off x="2522" y="1906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55" name="Freeform 759"/>
              <p:cNvSpPr>
                <a:spLocks/>
              </p:cNvSpPr>
              <p:nvPr/>
            </p:nvSpPr>
            <p:spPr bwMode="auto">
              <a:xfrm>
                <a:off x="2550" y="1908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AB5F7"/>
              </a:solidFill>
              <a:ln w="0">
                <a:solidFill>
                  <a:srgbClr val="7A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56" name="Freeform 760"/>
              <p:cNvSpPr>
                <a:spLocks/>
              </p:cNvSpPr>
              <p:nvPr/>
            </p:nvSpPr>
            <p:spPr bwMode="auto">
              <a:xfrm>
                <a:off x="2550" y="1908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57" name="Freeform 761"/>
              <p:cNvSpPr>
                <a:spLocks/>
              </p:cNvSpPr>
              <p:nvPr/>
            </p:nvSpPr>
            <p:spPr bwMode="auto">
              <a:xfrm>
                <a:off x="2578" y="1910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0B2F7"/>
              </a:solidFill>
              <a:ln w="0">
                <a:solidFill>
                  <a:srgbClr val="70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58" name="Freeform 762"/>
              <p:cNvSpPr>
                <a:spLocks/>
              </p:cNvSpPr>
              <p:nvPr/>
            </p:nvSpPr>
            <p:spPr bwMode="auto">
              <a:xfrm>
                <a:off x="2578" y="1910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59" name="Freeform 763"/>
              <p:cNvSpPr>
                <a:spLocks/>
              </p:cNvSpPr>
              <p:nvPr/>
            </p:nvSpPr>
            <p:spPr bwMode="auto">
              <a:xfrm>
                <a:off x="2606" y="1908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66ADF7"/>
              </a:solidFill>
              <a:ln w="0">
                <a:solidFill>
                  <a:srgbClr val="66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60" name="Freeform 764"/>
              <p:cNvSpPr>
                <a:spLocks/>
              </p:cNvSpPr>
              <p:nvPr/>
            </p:nvSpPr>
            <p:spPr bwMode="auto">
              <a:xfrm>
                <a:off x="2606" y="1908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61" name="Freeform 765"/>
              <p:cNvSpPr>
                <a:spLocks/>
              </p:cNvSpPr>
              <p:nvPr/>
            </p:nvSpPr>
            <p:spPr bwMode="auto">
              <a:xfrm>
                <a:off x="2634" y="1904"/>
                <a:ext cx="44" cy="18"/>
              </a:xfrm>
              <a:custGeom>
                <a:avLst/>
                <a:gdLst>
                  <a:gd name="T0" fmla="*/ 16 w 44"/>
                  <a:gd name="T1" fmla="*/ 4 h 18"/>
                  <a:gd name="T2" fmla="*/ 0 w 44"/>
                  <a:gd name="T3" fmla="*/ 18 h 18"/>
                  <a:gd name="T4" fmla="*/ 28 w 44"/>
                  <a:gd name="T5" fmla="*/ 16 h 18"/>
                  <a:gd name="T6" fmla="*/ 44 w 44"/>
                  <a:gd name="T7" fmla="*/ 0 h 18"/>
                  <a:gd name="T8" fmla="*/ 16 w 44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4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59A8F7"/>
              </a:solidFill>
              <a:ln w="0">
                <a:solidFill>
                  <a:srgbClr val="59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62" name="Freeform 766"/>
              <p:cNvSpPr>
                <a:spLocks/>
              </p:cNvSpPr>
              <p:nvPr/>
            </p:nvSpPr>
            <p:spPr bwMode="auto">
              <a:xfrm>
                <a:off x="2634" y="1904"/>
                <a:ext cx="44" cy="18"/>
              </a:xfrm>
              <a:custGeom>
                <a:avLst/>
                <a:gdLst>
                  <a:gd name="T0" fmla="*/ 16 w 44"/>
                  <a:gd name="T1" fmla="*/ 4 h 18"/>
                  <a:gd name="T2" fmla="*/ 0 w 44"/>
                  <a:gd name="T3" fmla="*/ 18 h 18"/>
                  <a:gd name="T4" fmla="*/ 28 w 44"/>
                  <a:gd name="T5" fmla="*/ 16 h 18"/>
                  <a:gd name="T6" fmla="*/ 44 w 44"/>
                  <a:gd name="T7" fmla="*/ 0 h 18"/>
                  <a:gd name="T8" fmla="*/ 16 w 44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4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63" name="Freeform 767"/>
              <p:cNvSpPr>
                <a:spLocks/>
              </p:cNvSpPr>
              <p:nvPr/>
            </p:nvSpPr>
            <p:spPr bwMode="auto">
              <a:xfrm>
                <a:off x="2662" y="1900"/>
                <a:ext cx="44" cy="20"/>
              </a:xfrm>
              <a:custGeom>
                <a:avLst/>
                <a:gdLst>
                  <a:gd name="T0" fmla="*/ 16 w 44"/>
                  <a:gd name="T1" fmla="*/ 4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6 w 44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4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79EF5"/>
              </a:solidFill>
              <a:ln w="0">
                <a:solidFill>
                  <a:srgbClr val="479E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64" name="Freeform 768"/>
              <p:cNvSpPr>
                <a:spLocks/>
              </p:cNvSpPr>
              <p:nvPr/>
            </p:nvSpPr>
            <p:spPr bwMode="auto">
              <a:xfrm>
                <a:off x="2662" y="1900"/>
                <a:ext cx="44" cy="20"/>
              </a:xfrm>
              <a:custGeom>
                <a:avLst/>
                <a:gdLst>
                  <a:gd name="T0" fmla="*/ 16 w 44"/>
                  <a:gd name="T1" fmla="*/ 4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6 w 44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4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65" name="Freeform 769"/>
              <p:cNvSpPr>
                <a:spLocks/>
              </p:cNvSpPr>
              <p:nvPr/>
            </p:nvSpPr>
            <p:spPr bwMode="auto">
              <a:xfrm>
                <a:off x="2690" y="1892"/>
                <a:ext cx="44" cy="22"/>
              </a:xfrm>
              <a:custGeom>
                <a:avLst/>
                <a:gdLst>
                  <a:gd name="T0" fmla="*/ 16 w 44"/>
                  <a:gd name="T1" fmla="*/ 8 h 22"/>
                  <a:gd name="T2" fmla="*/ 0 w 44"/>
                  <a:gd name="T3" fmla="*/ 22 h 22"/>
                  <a:gd name="T4" fmla="*/ 28 w 44"/>
                  <a:gd name="T5" fmla="*/ 16 h 22"/>
                  <a:gd name="T6" fmla="*/ 44 w 44"/>
                  <a:gd name="T7" fmla="*/ 0 h 22"/>
                  <a:gd name="T8" fmla="*/ 16 w 44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8"/>
                    </a:moveTo>
                    <a:lnTo>
                      <a:pt x="0" y="22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694F0"/>
              </a:solidFill>
              <a:ln w="0">
                <a:solidFill>
                  <a:srgbClr val="369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66" name="Freeform 770"/>
              <p:cNvSpPr>
                <a:spLocks/>
              </p:cNvSpPr>
              <p:nvPr/>
            </p:nvSpPr>
            <p:spPr bwMode="auto">
              <a:xfrm>
                <a:off x="2690" y="1892"/>
                <a:ext cx="44" cy="22"/>
              </a:xfrm>
              <a:custGeom>
                <a:avLst/>
                <a:gdLst>
                  <a:gd name="T0" fmla="*/ 16 w 44"/>
                  <a:gd name="T1" fmla="*/ 8 h 22"/>
                  <a:gd name="T2" fmla="*/ 0 w 44"/>
                  <a:gd name="T3" fmla="*/ 22 h 22"/>
                  <a:gd name="T4" fmla="*/ 28 w 44"/>
                  <a:gd name="T5" fmla="*/ 16 h 22"/>
                  <a:gd name="T6" fmla="*/ 44 w 44"/>
                  <a:gd name="T7" fmla="*/ 0 h 22"/>
                  <a:gd name="T8" fmla="*/ 16 w 44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8"/>
                    </a:moveTo>
                    <a:lnTo>
                      <a:pt x="0" y="22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67" name="Freeform 771"/>
              <p:cNvSpPr>
                <a:spLocks/>
              </p:cNvSpPr>
              <p:nvPr/>
            </p:nvSpPr>
            <p:spPr bwMode="auto">
              <a:xfrm>
                <a:off x="2718" y="1884"/>
                <a:ext cx="44" cy="24"/>
              </a:xfrm>
              <a:custGeom>
                <a:avLst/>
                <a:gdLst>
                  <a:gd name="T0" fmla="*/ 16 w 44"/>
                  <a:gd name="T1" fmla="*/ 8 h 24"/>
                  <a:gd name="T2" fmla="*/ 0 w 44"/>
                  <a:gd name="T3" fmla="*/ 24 h 24"/>
                  <a:gd name="T4" fmla="*/ 30 w 44"/>
                  <a:gd name="T5" fmla="*/ 14 h 24"/>
                  <a:gd name="T6" fmla="*/ 44 w 44"/>
                  <a:gd name="T7" fmla="*/ 0 h 24"/>
                  <a:gd name="T8" fmla="*/ 16 w 44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8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1C85E8"/>
              </a:solidFill>
              <a:ln w="0">
                <a:solidFill>
                  <a:srgbClr val="1C85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68" name="Freeform 772"/>
              <p:cNvSpPr>
                <a:spLocks/>
              </p:cNvSpPr>
              <p:nvPr/>
            </p:nvSpPr>
            <p:spPr bwMode="auto">
              <a:xfrm>
                <a:off x="2718" y="1884"/>
                <a:ext cx="44" cy="24"/>
              </a:xfrm>
              <a:custGeom>
                <a:avLst/>
                <a:gdLst>
                  <a:gd name="T0" fmla="*/ 16 w 44"/>
                  <a:gd name="T1" fmla="*/ 8 h 24"/>
                  <a:gd name="T2" fmla="*/ 0 w 44"/>
                  <a:gd name="T3" fmla="*/ 24 h 24"/>
                  <a:gd name="T4" fmla="*/ 30 w 44"/>
                  <a:gd name="T5" fmla="*/ 14 h 24"/>
                  <a:gd name="T6" fmla="*/ 44 w 44"/>
                  <a:gd name="T7" fmla="*/ 0 h 24"/>
                  <a:gd name="T8" fmla="*/ 16 w 44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8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69" name="Freeform 773"/>
              <p:cNvSpPr>
                <a:spLocks/>
              </p:cNvSpPr>
              <p:nvPr/>
            </p:nvSpPr>
            <p:spPr bwMode="auto">
              <a:xfrm>
                <a:off x="2748" y="1872"/>
                <a:ext cx="44" cy="26"/>
              </a:xfrm>
              <a:custGeom>
                <a:avLst/>
                <a:gdLst>
                  <a:gd name="T0" fmla="*/ 14 w 44"/>
                  <a:gd name="T1" fmla="*/ 12 h 26"/>
                  <a:gd name="T2" fmla="*/ 0 w 44"/>
                  <a:gd name="T3" fmla="*/ 26 h 26"/>
                  <a:gd name="T4" fmla="*/ 28 w 44"/>
                  <a:gd name="T5" fmla="*/ 14 h 26"/>
                  <a:gd name="T6" fmla="*/ 44 w 44"/>
                  <a:gd name="T7" fmla="*/ 0 h 26"/>
                  <a:gd name="T8" fmla="*/ 14 w 44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12"/>
                    </a:moveTo>
                    <a:lnTo>
                      <a:pt x="0" y="2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375DE"/>
              </a:solidFill>
              <a:ln w="0">
                <a:solidFill>
                  <a:srgbClr val="0375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70" name="Freeform 774"/>
              <p:cNvSpPr>
                <a:spLocks/>
              </p:cNvSpPr>
              <p:nvPr/>
            </p:nvSpPr>
            <p:spPr bwMode="auto">
              <a:xfrm>
                <a:off x="2748" y="1872"/>
                <a:ext cx="44" cy="26"/>
              </a:xfrm>
              <a:custGeom>
                <a:avLst/>
                <a:gdLst>
                  <a:gd name="T0" fmla="*/ 14 w 44"/>
                  <a:gd name="T1" fmla="*/ 12 h 26"/>
                  <a:gd name="T2" fmla="*/ 0 w 44"/>
                  <a:gd name="T3" fmla="*/ 26 h 26"/>
                  <a:gd name="T4" fmla="*/ 28 w 44"/>
                  <a:gd name="T5" fmla="*/ 14 h 26"/>
                  <a:gd name="T6" fmla="*/ 44 w 44"/>
                  <a:gd name="T7" fmla="*/ 0 h 26"/>
                  <a:gd name="T8" fmla="*/ 14 w 44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12"/>
                    </a:moveTo>
                    <a:lnTo>
                      <a:pt x="0" y="2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71" name="Freeform 775"/>
              <p:cNvSpPr>
                <a:spLocks/>
              </p:cNvSpPr>
              <p:nvPr/>
            </p:nvSpPr>
            <p:spPr bwMode="auto">
              <a:xfrm>
                <a:off x="2776" y="1858"/>
                <a:ext cx="44" cy="28"/>
              </a:xfrm>
              <a:custGeom>
                <a:avLst/>
                <a:gdLst>
                  <a:gd name="T0" fmla="*/ 16 w 44"/>
                  <a:gd name="T1" fmla="*/ 14 h 28"/>
                  <a:gd name="T2" fmla="*/ 0 w 44"/>
                  <a:gd name="T3" fmla="*/ 28 h 28"/>
                  <a:gd name="T4" fmla="*/ 30 w 44"/>
                  <a:gd name="T5" fmla="*/ 12 h 28"/>
                  <a:gd name="T6" fmla="*/ 44 w 44"/>
                  <a:gd name="T7" fmla="*/ 0 h 28"/>
                  <a:gd name="T8" fmla="*/ 16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6" y="14"/>
                    </a:moveTo>
                    <a:lnTo>
                      <a:pt x="0" y="28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0057C4"/>
              </a:solidFill>
              <a:ln w="0">
                <a:solidFill>
                  <a:srgbClr val="0057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72" name="Freeform 776"/>
              <p:cNvSpPr>
                <a:spLocks/>
              </p:cNvSpPr>
              <p:nvPr/>
            </p:nvSpPr>
            <p:spPr bwMode="auto">
              <a:xfrm>
                <a:off x="2776" y="1858"/>
                <a:ext cx="44" cy="28"/>
              </a:xfrm>
              <a:custGeom>
                <a:avLst/>
                <a:gdLst>
                  <a:gd name="T0" fmla="*/ 16 w 44"/>
                  <a:gd name="T1" fmla="*/ 14 h 28"/>
                  <a:gd name="T2" fmla="*/ 0 w 44"/>
                  <a:gd name="T3" fmla="*/ 28 h 28"/>
                  <a:gd name="T4" fmla="*/ 30 w 44"/>
                  <a:gd name="T5" fmla="*/ 12 h 28"/>
                  <a:gd name="T6" fmla="*/ 44 w 44"/>
                  <a:gd name="T7" fmla="*/ 0 h 28"/>
                  <a:gd name="T8" fmla="*/ 16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6" y="14"/>
                    </a:moveTo>
                    <a:lnTo>
                      <a:pt x="0" y="28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6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73" name="Freeform 777"/>
              <p:cNvSpPr>
                <a:spLocks/>
              </p:cNvSpPr>
              <p:nvPr/>
            </p:nvSpPr>
            <p:spPr bwMode="auto">
              <a:xfrm>
                <a:off x="2806" y="1836"/>
                <a:ext cx="44" cy="34"/>
              </a:xfrm>
              <a:custGeom>
                <a:avLst/>
                <a:gdLst>
                  <a:gd name="T0" fmla="*/ 14 w 44"/>
                  <a:gd name="T1" fmla="*/ 22 h 34"/>
                  <a:gd name="T2" fmla="*/ 0 w 44"/>
                  <a:gd name="T3" fmla="*/ 34 h 34"/>
                  <a:gd name="T4" fmla="*/ 28 w 44"/>
                  <a:gd name="T5" fmla="*/ 10 h 34"/>
                  <a:gd name="T6" fmla="*/ 44 w 44"/>
                  <a:gd name="T7" fmla="*/ 0 h 34"/>
                  <a:gd name="T8" fmla="*/ 1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22"/>
                    </a:moveTo>
                    <a:lnTo>
                      <a:pt x="0" y="34"/>
                    </a:lnTo>
                    <a:lnTo>
                      <a:pt x="28" y="10"/>
                    </a:lnTo>
                    <a:lnTo>
                      <a:pt x="44" y="0"/>
                    </a:lnTo>
                    <a:lnTo>
                      <a:pt x="14" y="22"/>
                    </a:lnTo>
                    <a:close/>
                  </a:path>
                </a:pathLst>
              </a:custGeom>
              <a:solidFill>
                <a:srgbClr val="700000"/>
              </a:solidFill>
              <a:ln w="0">
                <a:solidFill>
                  <a:srgbClr val="7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74" name="Freeform 778"/>
              <p:cNvSpPr>
                <a:spLocks/>
              </p:cNvSpPr>
              <p:nvPr/>
            </p:nvSpPr>
            <p:spPr bwMode="auto">
              <a:xfrm>
                <a:off x="2806" y="1836"/>
                <a:ext cx="44" cy="34"/>
              </a:xfrm>
              <a:custGeom>
                <a:avLst/>
                <a:gdLst>
                  <a:gd name="T0" fmla="*/ 14 w 44"/>
                  <a:gd name="T1" fmla="*/ 22 h 34"/>
                  <a:gd name="T2" fmla="*/ 0 w 44"/>
                  <a:gd name="T3" fmla="*/ 34 h 34"/>
                  <a:gd name="T4" fmla="*/ 28 w 44"/>
                  <a:gd name="T5" fmla="*/ 10 h 34"/>
                  <a:gd name="T6" fmla="*/ 44 w 44"/>
                  <a:gd name="T7" fmla="*/ 0 h 34"/>
                  <a:gd name="T8" fmla="*/ 1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22"/>
                    </a:moveTo>
                    <a:lnTo>
                      <a:pt x="0" y="34"/>
                    </a:lnTo>
                    <a:lnTo>
                      <a:pt x="28" y="10"/>
                    </a:lnTo>
                    <a:lnTo>
                      <a:pt x="44" y="0"/>
                    </a:lnTo>
                    <a:lnTo>
                      <a:pt x="14" y="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75" name="Freeform 779"/>
              <p:cNvSpPr>
                <a:spLocks/>
              </p:cNvSpPr>
              <p:nvPr/>
            </p:nvSpPr>
            <p:spPr bwMode="auto">
              <a:xfrm>
                <a:off x="2834" y="1836"/>
                <a:ext cx="46" cy="54"/>
              </a:xfrm>
              <a:custGeom>
                <a:avLst/>
                <a:gdLst>
                  <a:gd name="T0" fmla="*/ 16 w 46"/>
                  <a:gd name="T1" fmla="*/ 0 h 54"/>
                  <a:gd name="T2" fmla="*/ 0 w 46"/>
                  <a:gd name="T3" fmla="*/ 10 h 54"/>
                  <a:gd name="T4" fmla="*/ 32 w 46"/>
                  <a:gd name="T5" fmla="*/ 54 h 54"/>
                  <a:gd name="T6" fmla="*/ 46 w 46"/>
                  <a:gd name="T7" fmla="*/ 20 h 54"/>
                  <a:gd name="T8" fmla="*/ 16 w 4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4">
                    <a:moveTo>
                      <a:pt x="16" y="0"/>
                    </a:moveTo>
                    <a:lnTo>
                      <a:pt x="0" y="10"/>
                    </a:lnTo>
                    <a:lnTo>
                      <a:pt x="32" y="54"/>
                    </a:lnTo>
                    <a:lnTo>
                      <a:pt x="46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AA8C7"/>
              </a:solidFill>
              <a:ln w="0">
                <a:solidFill>
                  <a:srgbClr val="BAA8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76" name="Freeform 780"/>
              <p:cNvSpPr>
                <a:spLocks/>
              </p:cNvSpPr>
              <p:nvPr/>
            </p:nvSpPr>
            <p:spPr bwMode="auto">
              <a:xfrm>
                <a:off x="2834" y="1836"/>
                <a:ext cx="46" cy="54"/>
              </a:xfrm>
              <a:custGeom>
                <a:avLst/>
                <a:gdLst>
                  <a:gd name="T0" fmla="*/ 16 w 46"/>
                  <a:gd name="T1" fmla="*/ 0 h 54"/>
                  <a:gd name="T2" fmla="*/ 0 w 46"/>
                  <a:gd name="T3" fmla="*/ 10 h 54"/>
                  <a:gd name="T4" fmla="*/ 32 w 46"/>
                  <a:gd name="T5" fmla="*/ 54 h 54"/>
                  <a:gd name="T6" fmla="*/ 46 w 46"/>
                  <a:gd name="T7" fmla="*/ 20 h 54"/>
                  <a:gd name="T8" fmla="*/ 16 w 4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4">
                    <a:moveTo>
                      <a:pt x="16" y="0"/>
                    </a:moveTo>
                    <a:lnTo>
                      <a:pt x="0" y="10"/>
                    </a:lnTo>
                    <a:lnTo>
                      <a:pt x="32" y="54"/>
                    </a:lnTo>
                    <a:lnTo>
                      <a:pt x="46" y="2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77" name="Freeform 781"/>
              <p:cNvSpPr>
                <a:spLocks/>
              </p:cNvSpPr>
              <p:nvPr/>
            </p:nvSpPr>
            <p:spPr bwMode="auto">
              <a:xfrm>
                <a:off x="2866" y="1856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34 h 34"/>
                  <a:gd name="T4" fmla="*/ 28 w 44"/>
                  <a:gd name="T5" fmla="*/ 28 h 34"/>
                  <a:gd name="T6" fmla="*/ 44 w 44"/>
                  <a:gd name="T7" fmla="*/ 8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34"/>
                    </a:lnTo>
                    <a:lnTo>
                      <a:pt x="28" y="28"/>
                    </a:lnTo>
                    <a:lnTo>
                      <a:pt x="44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BAEB"/>
              </a:solidFill>
              <a:ln w="0">
                <a:solidFill>
                  <a:srgbClr val="A1BA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78" name="Freeform 782"/>
              <p:cNvSpPr>
                <a:spLocks/>
              </p:cNvSpPr>
              <p:nvPr/>
            </p:nvSpPr>
            <p:spPr bwMode="auto">
              <a:xfrm>
                <a:off x="2866" y="1856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34 h 34"/>
                  <a:gd name="T4" fmla="*/ 28 w 44"/>
                  <a:gd name="T5" fmla="*/ 28 h 34"/>
                  <a:gd name="T6" fmla="*/ 44 w 44"/>
                  <a:gd name="T7" fmla="*/ 8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34"/>
                    </a:lnTo>
                    <a:lnTo>
                      <a:pt x="28" y="28"/>
                    </a:lnTo>
                    <a:lnTo>
                      <a:pt x="44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79" name="Freeform 783"/>
              <p:cNvSpPr>
                <a:spLocks/>
              </p:cNvSpPr>
              <p:nvPr/>
            </p:nvSpPr>
            <p:spPr bwMode="auto">
              <a:xfrm>
                <a:off x="2894" y="1850"/>
                <a:ext cx="46" cy="34"/>
              </a:xfrm>
              <a:custGeom>
                <a:avLst/>
                <a:gdLst>
                  <a:gd name="T0" fmla="*/ 16 w 46"/>
                  <a:gd name="T1" fmla="*/ 14 h 34"/>
                  <a:gd name="T2" fmla="*/ 0 w 46"/>
                  <a:gd name="T3" fmla="*/ 34 h 34"/>
                  <a:gd name="T4" fmla="*/ 30 w 46"/>
                  <a:gd name="T5" fmla="*/ 22 h 34"/>
                  <a:gd name="T6" fmla="*/ 46 w 46"/>
                  <a:gd name="T7" fmla="*/ 0 h 34"/>
                  <a:gd name="T8" fmla="*/ 16 w 46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14"/>
                    </a:moveTo>
                    <a:lnTo>
                      <a:pt x="0" y="34"/>
                    </a:lnTo>
                    <a:lnTo>
                      <a:pt x="30" y="22"/>
                    </a:lnTo>
                    <a:lnTo>
                      <a:pt x="46" y="0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2B78E3"/>
              </a:solidFill>
              <a:ln w="0">
                <a:solidFill>
                  <a:srgbClr val="2B78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80" name="Freeform 784"/>
              <p:cNvSpPr>
                <a:spLocks/>
              </p:cNvSpPr>
              <p:nvPr/>
            </p:nvSpPr>
            <p:spPr bwMode="auto">
              <a:xfrm>
                <a:off x="2894" y="1850"/>
                <a:ext cx="46" cy="34"/>
              </a:xfrm>
              <a:custGeom>
                <a:avLst/>
                <a:gdLst>
                  <a:gd name="T0" fmla="*/ 16 w 46"/>
                  <a:gd name="T1" fmla="*/ 14 h 34"/>
                  <a:gd name="T2" fmla="*/ 0 w 46"/>
                  <a:gd name="T3" fmla="*/ 34 h 34"/>
                  <a:gd name="T4" fmla="*/ 30 w 46"/>
                  <a:gd name="T5" fmla="*/ 22 h 34"/>
                  <a:gd name="T6" fmla="*/ 46 w 46"/>
                  <a:gd name="T7" fmla="*/ 0 h 34"/>
                  <a:gd name="T8" fmla="*/ 16 w 46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14"/>
                    </a:moveTo>
                    <a:lnTo>
                      <a:pt x="0" y="34"/>
                    </a:lnTo>
                    <a:lnTo>
                      <a:pt x="30" y="22"/>
                    </a:lnTo>
                    <a:lnTo>
                      <a:pt x="46" y="0"/>
                    </a:lnTo>
                    <a:lnTo>
                      <a:pt x="16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81" name="Freeform 785"/>
              <p:cNvSpPr>
                <a:spLocks/>
              </p:cNvSpPr>
              <p:nvPr/>
            </p:nvSpPr>
            <p:spPr bwMode="auto">
              <a:xfrm>
                <a:off x="2924" y="1846"/>
                <a:ext cx="46" cy="26"/>
              </a:xfrm>
              <a:custGeom>
                <a:avLst/>
                <a:gdLst>
                  <a:gd name="T0" fmla="*/ 16 w 46"/>
                  <a:gd name="T1" fmla="*/ 4 h 26"/>
                  <a:gd name="T2" fmla="*/ 0 w 46"/>
                  <a:gd name="T3" fmla="*/ 26 h 26"/>
                  <a:gd name="T4" fmla="*/ 30 w 46"/>
                  <a:gd name="T5" fmla="*/ 24 h 26"/>
                  <a:gd name="T6" fmla="*/ 46 w 46"/>
                  <a:gd name="T7" fmla="*/ 0 h 26"/>
                  <a:gd name="T8" fmla="*/ 16 w 46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4"/>
                    </a:moveTo>
                    <a:lnTo>
                      <a:pt x="0" y="26"/>
                    </a:lnTo>
                    <a:lnTo>
                      <a:pt x="30" y="24"/>
                    </a:lnTo>
                    <a:lnTo>
                      <a:pt x="4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6B91E5"/>
              </a:solidFill>
              <a:ln w="0">
                <a:solidFill>
                  <a:srgbClr val="6B91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82" name="Freeform 786"/>
              <p:cNvSpPr>
                <a:spLocks/>
              </p:cNvSpPr>
              <p:nvPr/>
            </p:nvSpPr>
            <p:spPr bwMode="auto">
              <a:xfrm>
                <a:off x="2924" y="1846"/>
                <a:ext cx="46" cy="26"/>
              </a:xfrm>
              <a:custGeom>
                <a:avLst/>
                <a:gdLst>
                  <a:gd name="T0" fmla="*/ 16 w 46"/>
                  <a:gd name="T1" fmla="*/ 4 h 26"/>
                  <a:gd name="T2" fmla="*/ 0 w 46"/>
                  <a:gd name="T3" fmla="*/ 26 h 26"/>
                  <a:gd name="T4" fmla="*/ 30 w 46"/>
                  <a:gd name="T5" fmla="*/ 24 h 26"/>
                  <a:gd name="T6" fmla="*/ 46 w 46"/>
                  <a:gd name="T7" fmla="*/ 0 h 26"/>
                  <a:gd name="T8" fmla="*/ 16 w 46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4"/>
                    </a:moveTo>
                    <a:lnTo>
                      <a:pt x="0" y="26"/>
                    </a:lnTo>
                    <a:lnTo>
                      <a:pt x="30" y="24"/>
                    </a:lnTo>
                    <a:lnTo>
                      <a:pt x="46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83" name="Freeform 787"/>
              <p:cNvSpPr>
                <a:spLocks/>
              </p:cNvSpPr>
              <p:nvPr/>
            </p:nvSpPr>
            <p:spPr bwMode="auto">
              <a:xfrm>
                <a:off x="2954" y="1846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4 h 32"/>
                  <a:gd name="T4" fmla="*/ 32 w 46"/>
                  <a:gd name="T5" fmla="*/ 32 h 32"/>
                  <a:gd name="T6" fmla="*/ 46 w 46"/>
                  <a:gd name="T7" fmla="*/ 8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46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ABDE"/>
              </a:solidFill>
              <a:ln w="0">
                <a:solidFill>
                  <a:srgbClr val="A1AB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84" name="Freeform 788"/>
              <p:cNvSpPr>
                <a:spLocks/>
              </p:cNvSpPr>
              <p:nvPr/>
            </p:nvSpPr>
            <p:spPr bwMode="auto">
              <a:xfrm>
                <a:off x="2954" y="1846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4 h 32"/>
                  <a:gd name="T4" fmla="*/ 32 w 46"/>
                  <a:gd name="T5" fmla="*/ 32 h 32"/>
                  <a:gd name="T6" fmla="*/ 46 w 46"/>
                  <a:gd name="T7" fmla="*/ 8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46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2485" name="Group 789"/>
            <p:cNvGrpSpPr>
              <a:grpSpLocks/>
            </p:cNvGrpSpPr>
            <p:nvPr/>
          </p:nvGrpSpPr>
          <p:grpSpPr bwMode="auto">
            <a:xfrm>
              <a:off x="2218" y="1846"/>
              <a:ext cx="1824" cy="540"/>
              <a:chOff x="2218" y="1846"/>
              <a:chExt cx="1824" cy="540"/>
            </a:xfrm>
          </p:grpSpPr>
          <p:sp>
            <p:nvSpPr>
              <p:cNvPr id="542486" name="Freeform 790"/>
              <p:cNvSpPr>
                <a:spLocks/>
              </p:cNvSpPr>
              <p:nvPr/>
            </p:nvSpPr>
            <p:spPr bwMode="auto">
              <a:xfrm>
                <a:off x="2986" y="1854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24 h 40"/>
                  <a:gd name="T4" fmla="*/ 30 w 44"/>
                  <a:gd name="T5" fmla="*/ 40 h 40"/>
                  <a:gd name="T6" fmla="*/ 44 w 44"/>
                  <a:gd name="T7" fmla="*/ 14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24"/>
                    </a:lnTo>
                    <a:lnTo>
                      <a:pt x="30" y="40"/>
                    </a:lnTo>
                    <a:lnTo>
                      <a:pt x="44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8B8D9"/>
              </a:solidFill>
              <a:ln w="0">
                <a:solidFill>
                  <a:srgbClr val="B8B8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87" name="Freeform 791"/>
              <p:cNvSpPr>
                <a:spLocks/>
              </p:cNvSpPr>
              <p:nvPr/>
            </p:nvSpPr>
            <p:spPr bwMode="auto">
              <a:xfrm>
                <a:off x="2986" y="1854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24 h 40"/>
                  <a:gd name="T4" fmla="*/ 30 w 44"/>
                  <a:gd name="T5" fmla="*/ 40 h 40"/>
                  <a:gd name="T6" fmla="*/ 44 w 44"/>
                  <a:gd name="T7" fmla="*/ 14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24"/>
                    </a:lnTo>
                    <a:lnTo>
                      <a:pt x="30" y="40"/>
                    </a:lnTo>
                    <a:lnTo>
                      <a:pt x="44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88" name="Freeform 792"/>
              <p:cNvSpPr>
                <a:spLocks/>
              </p:cNvSpPr>
              <p:nvPr/>
            </p:nvSpPr>
            <p:spPr bwMode="auto">
              <a:xfrm>
                <a:off x="3016" y="1868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26 h 42"/>
                  <a:gd name="T4" fmla="*/ 30 w 44"/>
                  <a:gd name="T5" fmla="*/ 42 h 42"/>
                  <a:gd name="T6" fmla="*/ 44 w 44"/>
                  <a:gd name="T7" fmla="*/ 20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26"/>
                    </a:lnTo>
                    <a:lnTo>
                      <a:pt x="30" y="42"/>
                    </a:lnTo>
                    <a:lnTo>
                      <a:pt x="44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DBAD6"/>
              </a:solidFill>
              <a:ln w="0">
                <a:solidFill>
                  <a:srgbClr val="BDBA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89" name="Freeform 793"/>
              <p:cNvSpPr>
                <a:spLocks/>
              </p:cNvSpPr>
              <p:nvPr/>
            </p:nvSpPr>
            <p:spPr bwMode="auto">
              <a:xfrm>
                <a:off x="3016" y="1868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26 h 42"/>
                  <a:gd name="T4" fmla="*/ 30 w 44"/>
                  <a:gd name="T5" fmla="*/ 42 h 42"/>
                  <a:gd name="T6" fmla="*/ 44 w 44"/>
                  <a:gd name="T7" fmla="*/ 20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26"/>
                    </a:lnTo>
                    <a:lnTo>
                      <a:pt x="30" y="42"/>
                    </a:lnTo>
                    <a:lnTo>
                      <a:pt x="44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90" name="Freeform 794"/>
              <p:cNvSpPr>
                <a:spLocks/>
              </p:cNvSpPr>
              <p:nvPr/>
            </p:nvSpPr>
            <p:spPr bwMode="auto">
              <a:xfrm>
                <a:off x="3046" y="1888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22 h 40"/>
                  <a:gd name="T4" fmla="*/ 30 w 44"/>
                  <a:gd name="T5" fmla="*/ 40 h 40"/>
                  <a:gd name="T6" fmla="*/ 44 w 44"/>
                  <a:gd name="T7" fmla="*/ 18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22"/>
                    </a:lnTo>
                    <a:lnTo>
                      <a:pt x="30" y="40"/>
                    </a:lnTo>
                    <a:lnTo>
                      <a:pt x="44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FBFD9"/>
              </a:solidFill>
              <a:ln w="0">
                <a:solidFill>
                  <a:srgbClr val="BFBF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91" name="Freeform 795"/>
              <p:cNvSpPr>
                <a:spLocks/>
              </p:cNvSpPr>
              <p:nvPr/>
            </p:nvSpPr>
            <p:spPr bwMode="auto">
              <a:xfrm>
                <a:off x="3046" y="1888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22 h 40"/>
                  <a:gd name="T4" fmla="*/ 30 w 44"/>
                  <a:gd name="T5" fmla="*/ 40 h 40"/>
                  <a:gd name="T6" fmla="*/ 44 w 44"/>
                  <a:gd name="T7" fmla="*/ 18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22"/>
                    </a:lnTo>
                    <a:lnTo>
                      <a:pt x="30" y="40"/>
                    </a:lnTo>
                    <a:lnTo>
                      <a:pt x="44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92" name="Freeform 796"/>
              <p:cNvSpPr>
                <a:spLocks/>
              </p:cNvSpPr>
              <p:nvPr/>
            </p:nvSpPr>
            <p:spPr bwMode="auto">
              <a:xfrm>
                <a:off x="3076" y="1906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22 h 40"/>
                  <a:gd name="T4" fmla="*/ 30 w 44"/>
                  <a:gd name="T5" fmla="*/ 40 h 40"/>
                  <a:gd name="T6" fmla="*/ 44 w 44"/>
                  <a:gd name="T7" fmla="*/ 20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22"/>
                    </a:lnTo>
                    <a:lnTo>
                      <a:pt x="30" y="40"/>
                    </a:lnTo>
                    <a:lnTo>
                      <a:pt x="44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C7DB"/>
              </a:solidFill>
              <a:ln w="0">
                <a:solidFill>
                  <a:srgbClr val="C4C7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93" name="Freeform 797"/>
              <p:cNvSpPr>
                <a:spLocks/>
              </p:cNvSpPr>
              <p:nvPr/>
            </p:nvSpPr>
            <p:spPr bwMode="auto">
              <a:xfrm>
                <a:off x="3076" y="1906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22 h 40"/>
                  <a:gd name="T4" fmla="*/ 30 w 44"/>
                  <a:gd name="T5" fmla="*/ 40 h 40"/>
                  <a:gd name="T6" fmla="*/ 44 w 44"/>
                  <a:gd name="T7" fmla="*/ 20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22"/>
                    </a:lnTo>
                    <a:lnTo>
                      <a:pt x="30" y="40"/>
                    </a:lnTo>
                    <a:lnTo>
                      <a:pt x="44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94" name="Freeform 798"/>
              <p:cNvSpPr>
                <a:spLocks/>
              </p:cNvSpPr>
              <p:nvPr/>
            </p:nvSpPr>
            <p:spPr bwMode="auto">
              <a:xfrm>
                <a:off x="3106" y="1926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20 h 42"/>
                  <a:gd name="T4" fmla="*/ 30 w 44"/>
                  <a:gd name="T5" fmla="*/ 42 h 42"/>
                  <a:gd name="T6" fmla="*/ 44 w 44"/>
                  <a:gd name="T7" fmla="*/ 24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20"/>
                    </a:lnTo>
                    <a:lnTo>
                      <a:pt x="30" y="42"/>
                    </a:lnTo>
                    <a:lnTo>
                      <a:pt x="44" y="2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CCFD9"/>
              </a:solidFill>
              <a:ln w="0">
                <a:solidFill>
                  <a:srgbClr val="CCCF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95" name="Freeform 799"/>
              <p:cNvSpPr>
                <a:spLocks/>
              </p:cNvSpPr>
              <p:nvPr/>
            </p:nvSpPr>
            <p:spPr bwMode="auto">
              <a:xfrm>
                <a:off x="3106" y="1926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20 h 42"/>
                  <a:gd name="T4" fmla="*/ 30 w 44"/>
                  <a:gd name="T5" fmla="*/ 42 h 42"/>
                  <a:gd name="T6" fmla="*/ 44 w 44"/>
                  <a:gd name="T7" fmla="*/ 24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20"/>
                    </a:lnTo>
                    <a:lnTo>
                      <a:pt x="30" y="42"/>
                    </a:lnTo>
                    <a:lnTo>
                      <a:pt x="44" y="2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96" name="Freeform 800"/>
              <p:cNvSpPr>
                <a:spLocks/>
              </p:cNvSpPr>
              <p:nvPr/>
            </p:nvSpPr>
            <p:spPr bwMode="auto">
              <a:xfrm>
                <a:off x="3136" y="1950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8 h 44"/>
                  <a:gd name="T4" fmla="*/ 30 w 44"/>
                  <a:gd name="T5" fmla="*/ 44 h 44"/>
                  <a:gd name="T6" fmla="*/ 44 w 44"/>
                  <a:gd name="T7" fmla="*/ 28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8"/>
                    </a:lnTo>
                    <a:lnTo>
                      <a:pt x="30" y="44"/>
                    </a:lnTo>
                    <a:lnTo>
                      <a:pt x="44" y="2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97" name="Freeform 801"/>
              <p:cNvSpPr>
                <a:spLocks/>
              </p:cNvSpPr>
              <p:nvPr/>
            </p:nvSpPr>
            <p:spPr bwMode="auto">
              <a:xfrm>
                <a:off x="3136" y="1950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8 h 44"/>
                  <a:gd name="T4" fmla="*/ 30 w 44"/>
                  <a:gd name="T5" fmla="*/ 44 h 44"/>
                  <a:gd name="T6" fmla="*/ 44 w 44"/>
                  <a:gd name="T7" fmla="*/ 28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8"/>
                    </a:lnTo>
                    <a:lnTo>
                      <a:pt x="30" y="44"/>
                    </a:lnTo>
                    <a:lnTo>
                      <a:pt x="44" y="2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98" name="Freeform 802"/>
              <p:cNvSpPr>
                <a:spLocks/>
              </p:cNvSpPr>
              <p:nvPr/>
            </p:nvSpPr>
            <p:spPr bwMode="auto">
              <a:xfrm>
                <a:off x="3166" y="1978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6 h 44"/>
                  <a:gd name="T4" fmla="*/ 32 w 44"/>
                  <a:gd name="T5" fmla="*/ 44 h 44"/>
                  <a:gd name="T6" fmla="*/ 44 w 44"/>
                  <a:gd name="T7" fmla="*/ 32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6"/>
                    </a:lnTo>
                    <a:lnTo>
                      <a:pt x="32" y="44"/>
                    </a:lnTo>
                    <a:lnTo>
                      <a:pt x="44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E0D6"/>
              </a:solidFill>
              <a:ln w="0">
                <a:solidFill>
                  <a:srgbClr val="DEE0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499" name="Freeform 803"/>
              <p:cNvSpPr>
                <a:spLocks/>
              </p:cNvSpPr>
              <p:nvPr/>
            </p:nvSpPr>
            <p:spPr bwMode="auto">
              <a:xfrm>
                <a:off x="3166" y="1978"/>
                <a:ext cx="44" cy="44"/>
              </a:xfrm>
              <a:custGeom>
                <a:avLst/>
                <a:gdLst>
                  <a:gd name="T0" fmla="*/ 14 w 44"/>
                  <a:gd name="T1" fmla="*/ 0 h 44"/>
                  <a:gd name="T2" fmla="*/ 0 w 44"/>
                  <a:gd name="T3" fmla="*/ 16 h 44"/>
                  <a:gd name="T4" fmla="*/ 32 w 44"/>
                  <a:gd name="T5" fmla="*/ 44 h 44"/>
                  <a:gd name="T6" fmla="*/ 44 w 44"/>
                  <a:gd name="T7" fmla="*/ 32 h 44"/>
                  <a:gd name="T8" fmla="*/ 14 w 4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4" y="0"/>
                    </a:moveTo>
                    <a:lnTo>
                      <a:pt x="0" y="16"/>
                    </a:lnTo>
                    <a:lnTo>
                      <a:pt x="32" y="44"/>
                    </a:lnTo>
                    <a:lnTo>
                      <a:pt x="44" y="3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00" name="Freeform 804"/>
              <p:cNvSpPr>
                <a:spLocks/>
              </p:cNvSpPr>
              <p:nvPr/>
            </p:nvSpPr>
            <p:spPr bwMode="auto">
              <a:xfrm>
                <a:off x="3198" y="2010"/>
                <a:ext cx="42" cy="40"/>
              </a:xfrm>
              <a:custGeom>
                <a:avLst/>
                <a:gdLst>
                  <a:gd name="T0" fmla="*/ 12 w 42"/>
                  <a:gd name="T1" fmla="*/ 0 h 40"/>
                  <a:gd name="T2" fmla="*/ 0 w 42"/>
                  <a:gd name="T3" fmla="*/ 12 h 40"/>
                  <a:gd name="T4" fmla="*/ 30 w 42"/>
                  <a:gd name="T5" fmla="*/ 40 h 40"/>
                  <a:gd name="T6" fmla="*/ 42 w 42"/>
                  <a:gd name="T7" fmla="*/ 28 h 40"/>
                  <a:gd name="T8" fmla="*/ 12 w 4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0">
                    <a:moveTo>
                      <a:pt x="12" y="0"/>
                    </a:moveTo>
                    <a:lnTo>
                      <a:pt x="0" y="12"/>
                    </a:lnTo>
                    <a:lnTo>
                      <a:pt x="30" y="40"/>
                    </a:lnTo>
                    <a:lnTo>
                      <a:pt x="42" y="2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9E3DB"/>
              </a:solidFill>
              <a:ln w="0">
                <a:solidFill>
                  <a:srgbClr val="D9E3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01" name="Freeform 805"/>
              <p:cNvSpPr>
                <a:spLocks/>
              </p:cNvSpPr>
              <p:nvPr/>
            </p:nvSpPr>
            <p:spPr bwMode="auto">
              <a:xfrm>
                <a:off x="3198" y="2010"/>
                <a:ext cx="42" cy="40"/>
              </a:xfrm>
              <a:custGeom>
                <a:avLst/>
                <a:gdLst>
                  <a:gd name="T0" fmla="*/ 12 w 42"/>
                  <a:gd name="T1" fmla="*/ 0 h 40"/>
                  <a:gd name="T2" fmla="*/ 0 w 42"/>
                  <a:gd name="T3" fmla="*/ 12 h 40"/>
                  <a:gd name="T4" fmla="*/ 30 w 42"/>
                  <a:gd name="T5" fmla="*/ 40 h 40"/>
                  <a:gd name="T6" fmla="*/ 42 w 42"/>
                  <a:gd name="T7" fmla="*/ 28 h 40"/>
                  <a:gd name="T8" fmla="*/ 12 w 4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0">
                    <a:moveTo>
                      <a:pt x="12" y="0"/>
                    </a:moveTo>
                    <a:lnTo>
                      <a:pt x="0" y="12"/>
                    </a:lnTo>
                    <a:lnTo>
                      <a:pt x="30" y="40"/>
                    </a:lnTo>
                    <a:lnTo>
                      <a:pt x="42" y="2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02" name="Freeform 806"/>
              <p:cNvSpPr>
                <a:spLocks/>
              </p:cNvSpPr>
              <p:nvPr/>
            </p:nvSpPr>
            <p:spPr bwMode="auto">
              <a:xfrm>
                <a:off x="3228" y="2038"/>
                <a:ext cx="42" cy="34"/>
              </a:xfrm>
              <a:custGeom>
                <a:avLst/>
                <a:gdLst>
                  <a:gd name="T0" fmla="*/ 12 w 42"/>
                  <a:gd name="T1" fmla="*/ 0 h 34"/>
                  <a:gd name="T2" fmla="*/ 0 w 42"/>
                  <a:gd name="T3" fmla="*/ 12 h 34"/>
                  <a:gd name="T4" fmla="*/ 30 w 42"/>
                  <a:gd name="T5" fmla="*/ 34 h 34"/>
                  <a:gd name="T6" fmla="*/ 42 w 42"/>
                  <a:gd name="T7" fmla="*/ 20 h 34"/>
                  <a:gd name="T8" fmla="*/ 12 w 4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4">
                    <a:moveTo>
                      <a:pt x="12" y="0"/>
                    </a:moveTo>
                    <a:lnTo>
                      <a:pt x="0" y="12"/>
                    </a:lnTo>
                    <a:lnTo>
                      <a:pt x="30" y="34"/>
                    </a:lnTo>
                    <a:lnTo>
                      <a:pt x="42" y="2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9E0E8"/>
              </a:solidFill>
              <a:ln w="0">
                <a:solidFill>
                  <a:srgbClr val="C9E0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03" name="Freeform 807"/>
              <p:cNvSpPr>
                <a:spLocks/>
              </p:cNvSpPr>
              <p:nvPr/>
            </p:nvSpPr>
            <p:spPr bwMode="auto">
              <a:xfrm>
                <a:off x="3228" y="2038"/>
                <a:ext cx="42" cy="34"/>
              </a:xfrm>
              <a:custGeom>
                <a:avLst/>
                <a:gdLst>
                  <a:gd name="T0" fmla="*/ 12 w 42"/>
                  <a:gd name="T1" fmla="*/ 0 h 34"/>
                  <a:gd name="T2" fmla="*/ 0 w 42"/>
                  <a:gd name="T3" fmla="*/ 12 h 34"/>
                  <a:gd name="T4" fmla="*/ 30 w 42"/>
                  <a:gd name="T5" fmla="*/ 34 h 34"/>
                  <a:gd name="T6" fmla="*/ 42 w 42"/>
                  <a:gd name="T7" fmla="*/ 20 h 34"/>
                  <a:gd name="T8" fmla="*/ 12 w 4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4">
                    <a:moveTo>
                      <a:pt x="12" y="0"/>
                    </a:moveTo>
                    <a:lnTo>
                      <a:pt x="0" y="12"/>
                    </a:lnTo>
                    <a:lnTo>
                      <a:pt x="30" y="34"/>
                    </a:lnTo>
                    <a:lnTo>
                      <a:pt x="42" y="2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04" name="Freeform 808"/>
              <p:cNvSpPr>
                <a:spLocks/>
              </p:cNvSpPr>
              <p:nvPr/>
            </p:nvSpPr>
            <p:spPr bwMode="auto">
              <a:xfrm>
                <a:off x="3258" y="205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4 h 28"/>
                  <a:gd name="T4" fmla="*/ 30 w 44"/>
                  <a:gd name="T5" fmla="*/ 28 h 28"/>
                  <a:gd name="T6" fmla="*/ 44 w 44"/>
                  <a:gd name="T7" fmla="*/ 1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4"/>
                    </a:lnTo>
                    <a:lnTo>
                      <a:pt x="30" y="28"/>
                    </a:lnTo>
                    <a:lnTo>
                      <a:pt x="44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FE3F0"/>
              </a:solidFill>
              <a:ln w="0">
                <a:solidFill>
                  <a:srgbClr val="BFE3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05" name="Freeform 809"/>
              <p:cNvSpPr>
                <a:spLocks/>
              </p:cNvSpPr>
              <p:nvPr/>
            </p:nvSpPr>
            <p:spPr bwMode="auto">
              <a:xfrm>
                <a:off x="3258" y="205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4 h 28"/>
                  <a:gd name="T4" fmla="*/ 30 w 44"/>
                  <a:gd name="T5" fmla="*/ 28 h 28"/>
                  <a:gd name="T6" fmla="*/ 44 w 44"/>
                  <a:gd name="T7" fmla="*/ 1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4"/>
                    </a:lnTo>
                    <a:lnTo>
                      <a:pt x="30" y="28"/>
                    </a:lnTo>
                    <a:lnTo>
                      <a:pt x="44" y="1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06" name="Freeform 810"/>
              <p:cNvSpPr>
                <a:spLocks/>
              </p:cNvSpPr>
              <p:nvPr/>
            </p:nvSpPr>
            <p:spPr bwMode="auto">
              <a:xfrm>
                <a:off x="3288" y="2076"/>
                <a:ext cx="42" cy="42"/>
              </a:xfrm>
              <a:custGeom>
                <a:avLst/>
                <a:gdLst>
                  <a:gd name="T0" fmla="*/ 14 w 42"/>
                  <a:gd name="T1" fmla="*/ 0 h 42"/>
                  <a:gd name="T2" fmla="*/ 0 w 42"/>
                  <a:gd name="T3" fmla="*/ 10 h 42"/>
                  <a:gd name="T4" fmla="*/ 32 w 42"/>
                  <a:gd name="T5" fmla="*/ 36 h 42"/>
                  <a:gd name="T6" fmla="*/ 42 w 42"/>
                  <a:gd name="T7" fmla="*/ 42 h 42"/>
                  <a:gd name="T8" fmla="*/ 14 w 4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14" y="0"/>
                    </a:moveTo>
                    <a:lnTo>
                      <a:pt x="0" y="10"/>
                    </a:lnTo>
                    <a:lnTo>
                      <a:pt x="32" y="36"/>
                    </a:lnTo>
                    <a:lnTo>
                      <a:pt x="42" y="4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BFAAB"/>
              </a:solidFill>
              <a:ln w="0">
                <a:solidFill>
                  <a:srgbClr val="DBFAA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07" name="Freeform 811"/>
              <p:cNvSpPr>
                <a:spLocks/>
              </p:cNvSpPr>
              <p:nvPr/>
            </p:nvSpPr>
            <p:spPr bwMode="auto">
              <a:xfrm>
                <a:off x="3288" y="2076"/>
                <a:ext cx="42" cy="42"/>
              </a:xfrm>
              <a:custGeom>
                <a:avLst/>
                <a:gdLst>
                  <a:gd name="T0" fmla="*/ 14 w 42"/>
                  <a:gd name="T1" fmla="*/ 0 h 42"/>
                  <a:gd name="T2" fmla="*/ 0 w 42"/>
                  <a:gd name="T3" fmla="*/ 10 h 42"/>
                  <a:gd name="T4" fmla="*/ 32 w 42"/>
                  <a:gd name="T5" fmla="*/ 36 h 42"/>
                  <a:gd name="T6" fmla="*/ 42 w 42"/>
                  <a:gd name="T7" fmla="*/ 42 h 42"/>
                  <a:gd name="T8" fmla="*/ 14 w 4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14" y="0"/>
                    </a:moveTo>
                    <a:lnTo>
                      <a:pt x="0" y="10"/>
                    </a:lnTo>
                    <a:lnTo>
                      <a:pt x="32" y="36"/>
                    </a:lnTo>
                    <a:lnTo>
                      <a:pt x="42" y="4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08" name="Freeform 812"/>
              <p:cNvSpPr>
                <a:spLocks/>
              </p:cNvSpPr>
              <p:nvPr/>
            </p:nvSpPr>
            <p:spPr bwMode="auto">
              <a:xfrm>
                <a:off x="3320" y="2112"/>
                <a:ext cx="40" cy="76"/>
              </a:xfrm>
              <a:custGeom>
                <a:avLst/>
                <a:gdLst>
                  <a:gd name="T0" fmla="*/ 10 w 40"/>
                  <a:gd name="T1" fmla="*/ 6 h 76"/>
                  <a:gd name="T2" fmla="*/ 0 w 40"/>
                  <a:gd name="T3" fmla="*/ 0 h 76"/>
                  <a:gd name="T4" fmla="*/ 26 w 40"/>
                  <a:gd name="T5" fmla="*/ 76 h 76"/>
                  <a:gd name="T6" fmla="*/ 40 w 40"/>
                  <a:gd name="T7" fmla="*/ 56 h 76"/>
                  <a:gd name="T8" fmla="*/ 10 w 40"/>
                  <a:gd name="T9" fmla="*/ 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6">
                    <a:moveTo>
                      <a:pt x="10" y="6"/>
                    </a:moveTo>
                    <a:lnTo>
                      <a:pt x="0" y="0"/>
                    </a:lnTo>
                    <a:lnTo>
                      <a:pt x="26" y="76"/>
                    </a:lnTo>
                    <a:lnTo>
                      <a:pt x="40" y="5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BCFB8"/>
              </a:solidFill>
              <a:ln w="0">
                <a:solidFill>
                  <a:srgbClr val="EBCF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09" name="Freeform 813"/>
              <p:cNvSpPr>
                <a:spLocks/>
              </p:cNvSpPr>
              <p:nvPr/>
            </p:nvSpPr>
            <p:spPr bwMode="auto">
              <a:xfrm>
                <a:off x="3320" y="2112"/>
                <a:ext cx="40" cy="76"/>
              </a:xfrm>
              <a:custGeom>
                <a:avLst/>
                <a:gdLst>
                  <a:gd name="T0" fmla="*/ 10 w 40"/>
                  <a:gd name="T1" fmla="*/ 6 h 76"/>
                  <a:gd name="T2" fmla="*/ 0 w 40"/>
                  <a:gd name="T3" fmla="*/ 0 h 76"/>
                  <a:gd name="T4" fmla="*/ 26 w 40"/>
                  <a:gd name="T5" fmla="*/ 76 h 76"/>
                  <a:gd name="T6" fmla="*/ 40 w 40"/>
                  <a:gd name="T7" fmla="*/ 56 h 76"/>
                  <a:gd name="T8" fmla="*/ 10 w 40"/>
                  <a:gd name="T9" fmla="*/ 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6">
                    <a:moveTo>
                      <a:pt x="10" y="6"/>
                    </a:moveTo>
                    <a:lnTo>
                      <a:pt x="0" y="0"/>
                    </a:lnTo>
                    <a:lnTo>
                      <a:pt x="26" y="76"/>
                    </a:lnTo>
                    <a:lnTo>
                      <a:pt x="40" y="56"/>
                    </a:lnTo>
                    <a:lnTo>
                      <a:pt x="10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10" name="Freeform 814"/>
              <p:cNvSpPr>
                <a:spLocks/>
              </p:cNvSpPr>
              <p:nvPr/>
            </p:nvSpPr>
            <p:spPr bwMode="auto">
              <a:xfrm>
                <a:off x="3346" y="2168"/>
                <a:ext cx="44" cy="22"/>
              </a:xfrm>
              <a:custGeom>
                <a:avLst/>
                <a:gdLst>
                  <a:gd name="T0" fmla="*/ 14 w 44"/>
                  <a:gd name="T1" fmla="*/ 0 h 22"/>
                  <a:gd name="T2" fmla="*/ 0 w 44"/>
                  <a:gd name="T3" fmla="*/ 20 h 22"/>
                  <a:gd name="T4" fmla="*/ 32 w 44"/>
                  <a:gd name="T5" fmla="*/ 22 h 22"/>
                  <a:gd name="T6" fmla="*/ 44 w 44"/>
                  <a:gd name="T7" fmla="*/ 2 h 22"/>
                  <a:gd name="T8" fmla="*/ 14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0"/>
                    </a:moveTo>
                    <a:lnTo>
                      <a:pt x="0" y="20"/>
                    </a:lnTo>
                    <a:lnTo>
                      <a:pt x="32" y="22"/>
                    </a:lnTo>
                    <a:lnTo>
                      <a:pt x="4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B5F2"/>
              </a:solidFill>
              <a:ln w="0">
                <a:solidFill>
                  <a:srgbClr val="8AB5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11" name="Freeform 815"/>
              <p:cNvSpPr>
                <a:spLocks/>
              </p:cNvSpPr>
              <p:nvPr/>
            </p:nvSpPr>
            <p:spPr bwMode="auto">
              <a:xfrm>
                <a:off x="3346" y="2168"/>
                <a:ext cx="44" cy="22"/>
              </a:xfrm>
              <a:custGeom>
                <a:avLst/>
                <a:gdLst>
                  <a:gd name="T0" fmla="*/ 14 w 44"/>
                  <a:gd name="T1" fmla="*/ 0 h 22"/>
                  <a:gd name="T2" fmla="*/ 0 w 44"/>
                  <a:gd name="T3" fmla="*/ 20 h 22"/>
                  <a:gd name="T4" fmla="*/ 32 w 44"/>
                  <a:gd name="T5" fmla="*/ 22 h 22"/>
                  <a:gd name="T6" fmla="*/ 44 w 44"/>
                  <a:gd name="T7" fmla="*/ 2 h 22"/>
                  <a:gd name="T8" fmla="*/ 14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0"/>
                    </a:moveTo>
                    <a:lnTo>
                      <a:pt x="0" y="20"/>
                    </a:lnTo>
                    <a:lnTo>
                      <a:pt x="32" y="22"/>
                    </a:lnTo>
                    <a:lnTo>
                      <a:pt x="44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12" name="Freeform 816"/>
              <p:cNvSpPr>
                <a:spLocks/>
              </p:cNvSpPr>
              <p:nvPr/>
            </p:nvSpPr>
            <p:spPr bwMode="auto">
              <a:xfrm>
                <a:off x="3378" y="217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20 h 26"/>
                  <a:gd name="T4" fmla="*/ 32 w 44"/>
                  <a:gd name="T5" fmla="*/ 26 h 26"/>
                  <a:gd name="T6" fmla="*/ 44 w 44"/>
                  <a:gd name="T7" fmla="*/ 6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4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13" name="Freeform 817"/>
              <p:cNvSpPr>
                <a:spLocks/>
              </p:cNvSpPr>
              <p:nvPr/>
            </p:nvSpPr>
            <p:spPr bwMode="auto">
              <a:xfrm>
                <a:off x="3378" y="217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20 h 26"/>
                  <a:gd name="T4" fmla="*/ 32 w 44"/>
                  <a:gd name="T5" fmla="*/ 26 h 26"/>
                  <a:gd name="T6" fmla="*/ 44 w 44"/>
                  <a:gd name="T7" fmla="*/ 6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4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14" name="Freeform 818"/>
              <p:cNvSpPr>
                <a:spLocks/>
              </p:cNvSpPr>
              <p:nvPr/>
            </p:nvSpPr>
            <p:spPr bwMode="auto">
              <a:xfrm>
                <a:off x="3410" y="217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20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15" name="Freeform 819"/>
              <p:cNvSpPr>
                <a:spLocks/>
              </p:cNvSpPr>
              <p:nvPr/>
            </p:nvSpPr>
            <p:spPr bwMode="auto">
              <a:xfrm>
                <a:off x="3410" y="217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20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16" name="Freeform 820"/>
              <p:cNvSpPr>
                <a:spLocks/>
              </p:cNvSpPr>
              <p:nvPr/>
            </p:nvSpPr>
            <p:spPr bwMode="auto">
              <a:xfrm>
                <a:off x="3442" y="218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0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17" name="Freeform 821"/>
              <p:cNvSpPr>
                <a:spLocks/>
              </p:cNvSpPr>
              <p:nvPr/>
            </p:nvSpPr>
            <p:spPr bwMode="auto">
              <a:xfrm>
                <a:off x="3442" y="218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0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18" name="Freeform 822"/>
              <p:cNvSpPr>
                <a:spLocks/>
              </p:cNvSpPr>
              <p:nvPr/>
            </p:nvSpPr>
            <p:spPr bwMode="auto">
              <a:xfrm>
                <a:off x="3472" y="2192"/>
                <a:ext cx="46" cy="26"/>
              </a:xfrm>
              <a:custGeom>
                <a:avLst/>
                <a:gdLst>
                  <a:gd name="T0" fmla="*/ 14 w 46"/>
                  <a:gd name="T1" fmla="*/ 0 h 26"/>
                  <a:gd name="T2" fmla="*/ 0 w 46"/>
                  <a:gd name="T3" fmla="*/ 18 h 26"/>
                  <a:gd name="T4" fmla="*/ 32 w 46"/>
                  <a:gd name="T5" fmla="*/ 26 h 26"/>
                  <a:gd name="T6" fmla="*/ 46 w 46"/>
                  <a:gd name="T7" fmla="*/ 8 h 26"/>
                  <a:gd name="T8" fmla="*/ 14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19" name="Freeform 823"/>
              <p:cNvSpPr>
                <a:spLocks/>
              </p:cNvSpPr>
              <p:nvPr/>
            </p:nvSpPr>
            <p:spPr bwMode="auto">
              <a:xfrm>
                <a:off x="3472" y="2192"/>
                <a:ext cx="46" cy="26"/>
              </a:xfrm>
              <a:custGeom>
                <a:avLst/>
                <a:gdLst>
                  <a:gd name="T0" fmla="*/ 14 w 46"/>
                  <a:gd name="T1" fmla="*/ 0 h 26"/>
                  <a:gd name="T2" fmla="*/ 0 w 46"/>
                  <a:gd name="T3" fmla="*/ 18 h 26"/>
                  <a:gd name="T4" fmla="*/ 32 w 46"/>
                  <a:gd name="T5" fmla="*/ 26 h 26"/>
                  <a:gd name="T6" fmla="*/ 46 w 46"/>
                  <a:gd name="T7" fmla="*/ 8 h 26"/>
                  <a:gd name="T8" fmla="*/ 14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20" name="Freeform 824"/>
              <p:cNvSpPr>
                <a:spLocks/>
              </p:cNvSpPr>
              <p:nvPr/>
            </p:nvSpPr>
            <p:spPr bwMode="auto">
              <a:xfrm>
                <a:off x="3504" y="2200"/>
                <a:ext cx="44" cy="28"/>
              </a:xfrm>
              <a:custGeom>
                <a:avLst/>
                <a:gdLst>
                  <a:gd name="T0" fmla="*/ 14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4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21" name="Freeform 825"/>
              <p:cNvSpPr>
                <a:spLocks/>
              </p:cNvSpPr>
              <p:nvPr/>
            </p:nvSpPr>
            <p:spPr bwMode="auto">
              <a:xfrm>
                <a:off x="3504" y="2200"/>
                <a:ext cx="44" cy="28"/>
              </a:xfrm>
              <a:custGeom>
                <a:avLst/>
                <a:gdLst>
                  <a:gd name="T0" fmla="*/ 14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4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22" name="Freeform 826"/>
              <p:cNvSpPr>
                <a:spLocks/>
              </p:cNvSpPr>
              <p:nvPr/>
            </p:nvSpPr>
            <p:spPr bwMode="auto">
              <a:xfrm>
                <a:off x="3536" y="220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23" name="Freeform 827"/>
              <p:cNvSpPr>
                <a:spLocks/>
              </p:cNvSpPr>
              <p:nvPr/>
            </p:nvSpPr>
            <p:spPr bwMode="auto">
              <a:xfrm>
                <a:off x="3536" y="220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24" name="Freeform 828"/>
              <p:cNvSpPr>
                <a:spLocks/>
              </p:cNvSpPr>
              <p:nvPr/>
            </p:nvSpPr>
            <p:spPr bwMode="auto">
              <a:xfrm>
                <a:off x="3568" y="221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25" name="Freeform 829"/>
              <p:cNvSpPr>
                <a:spLocks/>
              </p:cNvSpPr>
              <p:nvPr/>
            </p:nvSpPr>
            <p:spPr bwMode="auto">
              <a:xfrm>
                <a:off x="3568" y="221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26" name="Freeform 830"/>
              <p:cNvSpPr>
                <a:spLocks/>
              </p:cNvSpPr>
              <p:nvPr/>
            </p:nvSpPr>
            <p:spPr bwMode="auto">
              <a:xfrm>
                <a:off x="3600" y="2226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27" name="Freeform 831"/>
              <p:cNvSpPr>
                <a:spLocks/>
              </p:cNvSpPr>
              <p:nvPr/>
            </p:nvSpPr>
            <p:spPr bwMode="auto">
              <a:xfrm>
                <a:off x="3600" y="2226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28" name="Freeform 832"/>
              <p:cNvSpPr>
                <a:spLocks/>
              </p:cNvSpPr>
              <p:nvPr/>
            </p:nvSpPr>
            <p:spPr bwMode="auto">
              <a:xfrm>
                <a:off x="3634" y="223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29" name="Freeform 833"/>
              <p:cNvSpPr>
                <a:spLocks/>
              </p:cNvSpPr>
              <p:nvPr/>
            </p:nvSpPr>
            <p:spPr bwMode="auto">
              <a:xfrm>
                <a:off x="3634" y="223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30" name="Freeform 834"/>
              <p:cNvSpPr>
                <a:spLocks/>
              </p:cNvSpPr>
              <p:nvPr/>
            </p:nvSpPr>
            <p:spPr bwMode="auto">
              <a:xfrm>
                <a:off x="3666" y="224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31" name="Freeform 835"/>
              <p:cNvSpPr>
                <a:spLocks/>
              </p:cNvSpPr>
              <p:nvPr/>
            </p:nvSpPr>
            <p:spPr bwMode="auto">
              <a:xfrm>
                <a:off x="3666" y="224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32" name="Freeform 836"/>
              <p:cNvSpPr>
                <a:spLocks/>
              </p:cNvSpPr>
              <p:nvPr/>
            </p:nvSpPr>
            <p:spPr bwMode="auto">
              <a:xfrm>
                <a:off x="3698" y="225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33" name="Freeform 837"/>
              <p:cNvSpPr>
                <a:spLocks/>
              </p:cNvSpPr>
              <p:nvPr/>
            </p:nvSpPr>
            <p:spPr bwMode="auto">
              <a:xfrm>
                <a:off x="3698" y="225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34" name="Freeform 838"/>
              <p:cNvSpPr>
                <a:spLocks/>
              </p:cNvSpPr>
              <p:nvPr/>
            </p:nvSpPr>
            <p:spPr bwMode="auto">
              <a:xfrm>
                <a:off x="3730" y="226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35" name="Freeform 839"/>
              <p:cNvSpPr>
                <a:spLocks/>
              </p:cNvSpPr>
              <p:nvPr/>
            </p:nvSpPr>
            <p:spPr bwMode="auto">
              <a:xfrm>
                <a:off x="3730" y="226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36" name="Freeform 840"/>
              <p:cNvSpPr>
                <a:spLocks/>
              </p:cNvSpPr>
              <p:nvPr/>
            </p:nvSpPr>
            <p:spPr bwMode="auto">
              <a:xfrm>
                <a:off x="3764" y="2272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37" name="Freeform 841"/>
              <p:cNvSpPr>
                <a:spLocks/>
              </p:cNvSpPr>
              <p:nvPr/>
            </p:nvSpPr>
            <p:spPr bwMode="auto">
              <a:xfrm>
                <a:off x="3764" y="2272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38" name="Freeform 842"/>
              <p:cNvSpPr>
                <a:spLocks/>
              </p:cNvSpPr>
              <p:nvPr/>
            </p:nvSpPr>
            <p:spPr bwMode="auto">
              <a:xfrm>
                <a:off x="3796" y="2280"/>
                <a:ext cx="44" cy="30"/>
              </a:xfrm>
              <a:custGeom>
                <a:avLst/>
                <a:gdLst>
                  <a:gd name="T0" fmla="*/ 12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2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39" name="Freeform 843"/>
              <p:cNvSpPr>
                <a:spLocks/>
              </p:cNvSpPr>
              <p:nvPr/>
            </p:nvSpPr>
            <p:spPr bwMode="auto">
              <a:xfrm>
                <a:off x="3796" y="2280"/>
                <a:ext cx="44" cy="30"/>
              </a:xfrm>
              <a:custGeom>
                <a:avLst/>
                <a:gdLst>
                  <a:gd name="T0" fmla="*/ 12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2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40" name="Freeform 844"/>
              <p:cNvSpPr>
                <a:spLocks/>
              </p:cNvSpPr>
              <p:nvPr/>
            </p:nvSpPr>
            <p:spPr bwMode="auto">
              <a:xfrm>
                <a:off x="3830" y="2290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41" name="Freeform 845"/>
              <p:cNvSpPr>
                <a:spLocks/>
              </p:cNvSpPr>
              <p:nvPr/>
            </p:nvSpPr>
            <p:spPr bwMode="auto">
              <a:xfrm>
                <a:off x="3830" y="2290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42" name="Freeform 846"/>
              <p:cNvSpPr>
                <a:spLocks/>
              </p:cNvSpPr>
              <p:nvPr/>
            </p:nvSpPr>
            <p:spPr bwMode="auto">
              <a:xfrm>
                <a:off x="3862" y="2300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43" name="Freeform 847"/>
              <p:cNvSpPr>
                <a:spLocks/>
              </p:cNvSpPr>
              <p:nvPr/>
            </p:nvSpPr>
            <p:spPr bwMode="auto">
              <a:xfrm>
                <a:off x="3862" y="2300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44" name="Freeform 848"/>
              <p:cNvSpPr>
                <a:spLocks/>
              </p:cNvSpPr>
              <p:nvPr/>
            </p:nvSpPr>
            <p:spPr bwMode="auto">
              <a:xfrm>
                <a:off x="3896" y="231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45" name="Freeform 849"/>
              <p:cNvSpPr>
                <a:spLocks/>
              </p:cNvSpPr>
              <p:nvPr/>
            </p:nvSpPr>
            <p:spPr bwMode="auto">
              <a:xfrm>
                <a:off x="3896" y="231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46" name="Freeform 850"/>
              <p:cNvSpPr>
                <a:spLocks/>
              </p:cNvSpPr>
              <p:nvPr/>
            </p:nvSpPr>
            <p:spPr bwMode="auto">
              <a:xfrm>
                <a:off x="3930" y="2318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47" name="Freeform 851"/>
              <p:cNvSpPr>
                <a:spLocks/>
              </p:cNvSpPr>
              <p:nvPr/>
            </p:nvSpPr>
            <p:spPr bwMode="auto">
              <a:xfrm>
                <a:off x="3930" y="2318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48" name="Freeform 852"/>
              <p:cNvSpPr>
                <a:spLocks/>
              </p:cNvSpPr>
              <p:nvPr/>
            </p:nvSpPr>
            <p:spPr bwMode="auto">
              <a:xfrm>
                <a:off x="3964" y="2328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20 h 28"/>
                  <a:gd name="T4" fmla="*/ 34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49" name="Freeform 853"/>
              <p:cNvSpPr>
                <a:spLocks/>
              </p:cNvSpPr>
              <p:nvPr/>
            </p:nvSpPr>
            <p:spPr bwMode="auto">
              <a:xfrm>
                <a:off x="3964" y="2328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20 h 28"/>
                  <a:gd name="T4" fmla="*/ 34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50" name="Freeform 854"/>
              <p:cNvSpPr>
                <a:spLocks/>
              </p:cNvSpPr>
              <p:nvPr/>
            </p:nvSpPr>
            <p:spPr bwMode="auto">
              <a:xfrm>
                <a:off x="3998" y="2338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51" name="Freeform 855"/>
              <p:cNvSpPr>
                <a:spLocks/>
              </p:cNvSpPr>
              <p:nvPr/>
            </p:nvSpPr>
            <p:spPr bwMode="auto">
              <a:xfrm>
                <a:off x="3998" y="2338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52" name="Freeform 856"/>
              <p:cNvSpPr>
                <a:spLocks/>
              </p:cNvSpPr>
              <p:nvPr/>
            </p:nvSpPr>
            <p:spPr bwMode="auto">
              <a:xfrm>
                <a:off x="2234" y="1860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53" name="Freeform 857"/>
              <p:cNvSpPr>
                <a:spLocks/>
              </p:cNvSpPr>
              <p:nvPr/>
            </p:nvSpPr>
            <p:spPr bwMode="auto">
              <a:xfrm>
                <a:off x="2234" y="1860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54" name="Freeform 858"/>
              <p:cNvSpPr>
                <a:spLocks/>
              </p:cNvSpPr>
              <p:nvPr/>
            </p:nvSpPr>
            <p:spPr bwMode="auto">
              <a:xfrm>
                <a:off x="2262" y="1868"/>
                <a:ext cx="42" cy="24"/>
              </a:xfrm>
              <a:custGeom>
                <a:avLst/>
                <a:gdLst>
                  <a:gd name="T0" fmla="*/ 16 w 42"/>
                  <a:gd name="T1" fmla="*/ 0 h 24"/>
                  <a:gd name="T2" fmla="*/ 0 w 42"/>
                  <a:gd name="T3" fmla="*/ 16 h 24"/>
                  <a:gd name="T4" fmla="*/ 26 w 42"/>
                  <a:gd name="T5" fmla="*/ 24 h 24"/>
                  <a:gd name="T6" fmla="*/ 42 w 42"/>
                  <a:gd name="T7" fmla="*/ 8 h 24"/>
                  <a:gd name="T8" fmla="*/ 16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55" name="Freeform 859"/>
              <p:cNvSpPr>
                <a:spLocks/>
              </p:cNvSpPr>
              <p:nvPr/>
            </p:nvSpPr>
            <p:spPr bwMode="auto">
              <a:xfrm>
                <a:off x="2262" y="1868"/>
                <a:ext cx="42" cy="24"/>
              </a:xfrm>
              <a:custGeom>
                <a:avLst/>
                <a:gdLst>
                  <a:gd name="T0" fmla="*/ 16 w 42"/>
                  <a:gd name="T1" fmla="*/ 0 h 24"/>
                  <a:gd name="T2" fmla="*/ 0 w 42"/>
                  <a:gd name="T3" fmla="*/ 16 h 24"/>
                  <a:gd name="T4" fmla="*/ 26 w 42"/>
                  <a:gd name="T5" fmla="*/ 24 h 24"/>
                  <a:gd name="T6" fmla="*/ 42 w 42"/>
                  <a:gd name="T7" fmla="*/ 8 h 24"/>
                  <a:gd name="T8" fmla="*/ 16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56" name="Freeform 860"/>
              <p:cNvSpPr>
                <a:spLocks/>
              </p:cNvSpPr>
              <p:nvPr/>
            </p:nvSpPr>
            <p:spPr bwMode="auto">
              <a:xfrm>
                <a:off x="2288" y="187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6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57" name="Freeform 861"/>
              <p:cNvSpPr>
                <a:spLocks/>
              </p:cNvSpPr>
              <p:nvPr/>
            </p:nvSpPr>
            <p:spPr bwMode="auto">
              <a:xfrm>
                <a:off x="2288" y="187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6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58" name="Freeform 862"/>
              <p:cNvSpPr>
                <a:spLocks/>
              </p:cNvSpPr>
              <p:nvPr/>
            </p:nvSpPr>
            <p:spPr bwMode="auto">
              <a:xfrm>
                <a:off x="2314" y="1882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59" name="Freeform 863"/>
              <p:cNvSpPr>
                <a:spLocks/>
              </p:cNvSpPr>
              <p:nvPr/>
            </p:nvSpPr>
            <p:spPr bwMode="auto">
              <a:xfrm>
                <a:off x="2314" y="1882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60" name="Freeform 864"/>
              <p:cNvSpPr>
                <a:spLocks/>
              </p:cNvSpPr>
              <p:nvPr/>
            </p:nvSpPr>
            <p:spPr bwMode="auto">
              <a:xfrm>
                <a:off x="2342" y="189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8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61" name="Freeform 865"/>
              <p:cNvSpPr>
                <a:spLocks/>
              </p:cNvSpPr>
              <p:nvPr/>
            </p:nvSpPr>
            <p:spPr bwMode="auto">
              <a:xfrm>
                <a:off x="2342" y="189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8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62" name="Freeform 866"/>
              <p:cNvSpPr>
                <a:spLocks/>
              </p:cNvSpPr>
              <p:nvPr/>
            </p:nvSpPr>
            <p:spPr bwMode="auto">
              <a:xfrm>
                <a:off x="2370" y="189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8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63" name="Freeform 867"/>
              <p:cNvSpPr>
                <a:spLocks/>
              </p:cNvSpPr>
              <p:nvPr/>
            </p:nvSpPr>
            <p:spPr bwMode="auto">
              <a:xfrm>
                <a:off x="2370" y="189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8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64" name="Freeform 868"/>
              <p:cNvSpPr>
                <a:spLocks/>
              </p:cNvSpPr>
              <p:nvPr/>
            </p:nvSpPr>
            <p:spPr bwMode="auto">
              <a:xfrm>
                <a:off x="2398" y="1904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6 h 20"/>
                  <a:gd name="T4" fmla="*/ 26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65" name="Freeform 869"/>
              <p:cNvSpPr>
                <a:spLocks/>
              </p:cNvSpPr>
              <p:nvPr/>
            </p:nvSpPr>
            <p:spPr bwMode="auto">
              <a:xfrm>
                <a:off x="2398" y="1904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6 h 20"/>
                  <a:gd name="T4" fmla="*/ 26 w 42"/>
                  <a:gd name="T5" fmla="*/ 20 h 20"/>
                  <a:gd name="T6" fmla="*/ 42 w 42"/>
                  <a:gd name="T7" fmla="*/ 6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2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66" name="Freeform 870"/>
              <p:cNvSpPr>
                <a:spLocks/>
              </p:cNvSpPr>
              <p:nvPr/>
            </p:nvSpPr>
            <p:spPr bwMode="auto">
              <a:xfrm>
                <a:off x="2424" y="1910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4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C2F5"/>
              </a:solidFill>
              <a:ln w="0">
                <a:solidFill>
                  <a:srgbClr val="96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67" name="Freeform 871"/>
              <p:cNvSpPr>
                <a:spLocks/>
              </p:cNvSpPr>
              <p:nvPr/>
            </p:nvSpPr>
            <p:spPr bwMode="auto">
              <a:xfrm>
                <a:off x="2424" y="1910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4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68" name="Freeform 872"/>
              <p:cNvSpPr>
                <a:spLocks/>
              </p:cNvSpPr>
              <p:nvPr/>
            </p:nvSpPr>
            <p:spPr bwMode="auto">
              <a:xfrm>
                <a:off x="2452" y="1914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6 h 20"/>
                  <a:gd name="T4" fmla="*/ 28 w 42"/>
                  <a:gd name="T5" fmla="*/ 20 h 20"/>
                  <a:gd name="T6" fmla="*/ 42 w 42"/>
                  <a:gd name="T7" fmla="*/ 4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2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DF5"/>
              </a:solidFill>
              <a:ln w="0">
                <a:solidFill>
                  <a:srgbClr val="91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69" name="Freeform 873"/>
              <p:cNvSpPr>
                <a:spLocks/>
              </p:cNvSpPr>
              <p:nvPr/>
            </p:nvSpPr>
            <p:spPr bwMode="auto">
              <a:xfrm>
                <a:off x="2452" y="1914"/>
                <a:ext cx="42" cy="20"/>
              </a:xfrm>
              <a:custGeom>
                <a:avLst/>
                <a:gdLst>
                  <a:gd name="T0" fmla="*/ 16 w 42"/>
                  <a:gd name="T1" fmla="*/ 0 h 20"/>
                  <a:gd name="T2" fmla="*/ 0 w 42"/>
                  <a:gd name="T3" fmla="*/ 16 h 20"/>
                  <a:gd name="T4" fmla="*/ 28 w 42"/>
                  <a:gd name="T5" fmla="*/ 20 h 20"/>
                  <a:gd name="T6" fmla="*/ 42 w 42"/>
                  <a:gd name="T7" fmla="*/ 4 h 20"/>
                  <a:gd name="T8" fmla="*/ 16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2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70" name="Freeform 874"/>
              <p:cNvSpPr>
                <a:spLocks/>
              </p:cNvSpPr>
              <p:nvPr/>
            </p:nvSpPr>
            <p:spPr bwMode="auto">
              <a:xfrm>
                <a:off x="2480" y="1918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6 h 20"/>
                  <a:gd name="T4" fmla="*/ 26 w 42"/>
                  <a:gd name="T5" fmla="*/ 20 h 20"/>
                  <a:gd name="T6" fmla="*/ 42 w 42"/>
                  <a:gd name="T7" fmla="*/ 4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2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BAF5"/>
              </a:solidFill>
              <a:ln w="0">
                <a:solidFill>
                  <a:srgbClr val="8A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71" name="Freeform 875"/>
              <p:cNvSpPr>
                <a:spLocks/>
              </p:cNvSpPr>
              <p:nvPr/>
            </p:nvSpPr>
            <p:spPr bwMode="auto">
              <a:xfrm>
                <a:off x="2480" y="1918"/>
                <a:ext cx="42" cy="20"/>
              </a:xfrm>
              <a:custGeom>
                <a:avLst/>
                <a:gdLst>
                  <a:gd name="T0" fmla="*/ 14 w 42"/>
                  <a:gd name="T1" fmla="*/ 0 h 20"/>
                  <a:gd name="T2" fmla="*/ 0 w 42"/>
                  <a:gd name="T3" fmla="*/ 16 h 20"/>
                  <a:gd name="T4" fmla="*/ 26 w 42"/>
                  <a:gd name="T5" fmla="*/ 20 h 20"/>
                  <a:gd name="T6" fmla="*/ 42 w 42"/>
                  <a:gd name="T7" fmla="*/ 4 h 20"/>
                  <a:gd name="T8" fmla="*/ 14 w 4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2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72" name="Freeform 876"/>
              <p:cNvSpPr>
                <a:spLocks/>
              </p:cNvSpPr>
              <p:nvPr/>
            </p:nvSpPr>
            <p:spPr bwMode="auto">
              <a:xfrm>
                <a:off x="2506" y="1922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5BAF7"/>
              </a:solidFill>
              <a:ln w="0">
                <a:solidFill>
                  <a:srgbClr val="85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73" name="Freeform 877"/>
              <p:cNvSpPr>
                <a:spLocks/>
              </p:cNvSpPr>
              <p:nvPr/>
            </p:nvSpPr>
            <p:spPr bwMode="auto">
              <a:xfrm>
                <a:off x="2506" y="1922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74" name="Freeform 878"/>
              <p:cNvSpPr>
                <a:spLocks/>
              </p:cNvSpPr>
              <p:nvPr/>
            </p:nvSpPr>
            <p:spPr bwMode="auto">
              <a:xfrm>
                <a:off x="2534" y="1924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6 h 16"/>
                  <a:gd name="T6" fmla="*/ 44 w 44"/>
                  <a:gd name="T7" fmla="*/ 2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AB5F7"/>
              </a:solidFill>
              <a:ln w="0">
                <a:solidFill>
                  <a:srgbClr val="7A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75" name="Freeform 879"/>
              <p:cNvSpPr>
                <a:spLocks/>
              </p:cNvSpPr>
              <p:nvPr/>
            </p:nvSpPr>
            <p:spPr bwMode="auto">
              <a:xfrm>
                <a:off x="2534" y="1924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6 h 16"/>
                  <a:gd name="T6" fmla="*/ 44 w 44"/>
                  <a:gd name="T7" fmla="*/ 2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4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76" name="Freeform 880"/>
              <p:cNvSpPr>
                <a:spLocks/>
              </p:cNvSpPr>
              <p:nvPr/>
            </p:nvSpPr>
            <p:spPr bwMode="auto">
              <a:xfrm>
                <a:off x="2562" y="1924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70B2F7"/>
              </a:solidFill>
              <a:ln w="0">
                <a:solidFill>
                  <a:srgbClr val="70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77" name="Freeform 881"/>
              <p:cNvSpPr>
                <a:spLocks/>
              </p:cNvSpPr>
              <p:nvPr/>
            </p:nvSpPr>
            <p:spPr bwMode="auto">
              <a:xfrm>
                <a:off x="2562" y="1924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78" name="Freeform 882"/>
              <p:cNvSpPr>
                <a:spLocks/>
              </p:cNvSpPr>
              <p:nvPr/>
            </p:nvSpPr>
            <p:spPr bwMode="auto">
              <a:xfrm>
                <a:off x="2590" y="1922"/>
                <a:ext cx="44" cy="18"/>
              </a:xfrm>
              <a:custGeom>
                <a:avLst/>
                <a:gdLst>
                  <a:gd name="T0" fmla="*/ 16 w 44"/>
                  <a:gd name="T1" fmla="*/ 2 h 18"/>
                  <a:gd name="T2" fmla="*/ 0 w 44"/>
                  <a:gd name="T3" fmla="*/ 18 h 18"/>
                  <a:gd name="T4" fmla="*/ 28 w 44"/>
                  <a:gd name="T5" fmla="*/ 16 h 18"/>
                  <a:gd name="T6" fmla="*/ 44 w 44"/>
                  <a:gd name="T7" fmla="*/ 0 h 18"/>
                  <a:gd name="T8" fmla="*/ 16 w 4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63ABF7"/>
              </a:solidFill>
              <a:ln w="0">
                <a:solidFill>
                  <a:srgbClr val="63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79" name="Freeform 883"/>
              <p:cNvSpPr>
                <a:spLocks/>
              </p:cNvSpPr>
              <p:nvPr/>
            </p:nvSpPr>
            <p:spPr bwMode="auto">
              <a:xfrm>
                <a:off x="2590" y="1922"/>
                <a:ext cx="44" cy="18"/>
              </a:xfrm>
              <a:custGeom>
                <a:avLst/>
                <a:gdLst>
                  <a:gd name="T0" fmla="*/ 16 w 44"/>
                  <a:gd name="T1" fmla="*/ 2 h 18"/>
                  <a:gd name="T2" fmla="*/ 0 w 44"/>
                  <a:gd name="T3" fmla="*/ 18 h 18"/>
                  <a:gd name="T4" fmla="*/ 28 w 44"/>
                  <a:gd name="T5" fmla="*/ 16 h 18"/>
                  <a:gd name="T6" fmla="*/ 44 w 44"/>
                  <a:gd name="T7" fmla="*/ 0 h 18"/>
                  <a:gd name="T8" fmla="*/ 16 w 4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80" name="Freeform 884"/>
              <p:cNvSpPr>
                <a:spLocks/>
              </p:cNvSpPr>
              <p:nvPr/>
            </p:nvSpPr>
            <p:spPr bwMode="auto">
              <a:xfrm>
                <a:off x="2618" y="1920"/>
                <a:ext cx="44" cy="18"/>
              </a:xfrm>
              <a:custGeom>
                <a:avLst/>
                <a:gdLst>
                  <a:gd name="T0" fmla="*/ 16 w 44"/>
                  <a:gd name="T1" fmla="*/ 2 h 18"/>
                  <a:gd name="T2" fmla="*/ 0 w 44"/>
                  <a:gd name="T3" fmla="*/ 18 h 18"/>
                  <a:gd name="T4" fmla="*/ 30 w 44"/>
                  <a:gd name="T5" fmla="*/ 14 h 18"/>
                  <a:gd name="T6" fmla="*/ 44 w 44"/>
                  <a:gd name="T7" fmla="*/ 0 h 18"/>
                  <a:gd name="T8" fmla="*/ 16 w 4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2"/>
                    </a:moveTo>
                    <a:lnTo>
                      <a:pt x="0" y="18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57A6F7"/>
              </a:solidFill>
              <a:ln w="0">
                <a:solidFill>
                  <a:srgbClr val="57A6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81" name="Freeform 885"/>
              <p:cNvSpPr>
                <a:spLocks/>
              </p:cNvSpPr>
              <p:nvPr/>
            </p:nvSpPr>
            <p:spPr bwMode="auto">
              <a:xfrm>
                <a:off x="2618" y="1920"/>
                <a:ext cx="44" cy="18"/>
              </a:xfrm>
              <a:custGeom>
                <a:avLst/>
                <a:gdLst>
                  <a:gd name="T0" fmla="*/ 16 w 44"/>
                  <a:gd name="T1" fmla="*/ 2 h 18"/>
                  <a:gd name="T2" fmla="*/ 0 w 44"/>
                  <a:gd name="T3" fmla="*/ 18 h 18"/>
                  <a:gd name="T4" fmla="*/ 30 w 44"/>
                  <a:gd name="T5" fmla="*/ 14 h 18"/>
                  <a:gd name="T6" fmla="*/ 44 w 44"/>
                  <a:gd name="T7" fmla="*/ 0 h 18"/>
                  <a:gd name="T8" fmla="*/ 16 w 4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2"/>
                    </a:moveTo>
                    <a:lnTo>
                      <a:pt x="0" y="18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82" name="Freeform 886"/>
              <p:cNvSpPr>
                <a:spLocks/>
              </p:cNvSpPr>
              <p:nvPr/>
            </p:nvSpPr>
            <p:spPr bwMode="auto">
              <a:xfrm>
                <a:off x="2648" y="1914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459EF5"/>
              </a:solidFill>
              <a:ln w="0">
                <a:solidFill>
                  <a:srgbClr val="459E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83" name="Freeform 887"/>
              <p:cNvSpPr>
                <a:spLocks/>
              </p:cNvSpPr>
              <p:nvPr/>
            </p:nvSpPr>
            <p:spPr bwMode="auto">
              <a:xfrm>
                <a:off x="2648" y="1914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4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2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84" name="Freeform 888"/>
              <p:cNvSpPr>
                <a:spLocks/>
              </p:cNvSpPr>
              <p:nvPr/>
            </p:nvSpPr>
            <p:spPr bwMode="auto">
              <a:xfrm>
                <a:off x="2676" y="1908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2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3094F0"/>
              </a:solidFill>
              <a:ln w="0">
                <a:solidFill>
                  <a:srgbClr val="309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85" name="Freeform 889"/>
              <p:cNvSpPr>
                <a:spLocks/>
              </p:cNvSpPr>
              <p:nvPr/>
            </p:nvSpPr>
            <p:spPr bwMode="auto">
              <a:xfrm>
                <a:off x="2676" y="1908"/>
                <a:ext cx="42" cy="20"/>
              </a:xfrm>
              <a:custGeom>
                <a:avLst/>
                <a:gdLst>
                  <a:gd name="T0" fmla="*/ 14 w 42"/>
                  <a:gd name="T1" fmla="*/ 6 h 20"/>
                  <a:gd name="T2" fmla="*/ 0 w 42"/>
                  <a:gd name="T3" fmla="*/ 20 h 20"/>
                  <a:gd name="T4" fmla="*/ 28 w 42"/>
                  <a:gd name="T5" fmla="*/ 12 h 20"/>
                  <a:gd name="T6" fmla="*/ 42 w 42"/>
                  <a:gd name="T7" fmla="*/ 0 h 20"/>
                  <a:gd name="T8" fmla="*/ 14 w 42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">
                    <a:moveTo>
                      <a:pt x="14" y="6"/>
                    </a:moveTo>
                    <a:lnTo>
                      <a:pt x="0" y="20"/>
                    </a:lnTo>
                    <a:lnTo>
                      <a:pt x="28" y="12"/>
                    </a:lnTo>
                    <a:lnTo>
                      <a:pt x="42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86" name="Freeform 890"/>
              <p:cNvSpPr>
                <a:spLocks/>
              </p:cNvSpPr>
              <p:nvPr/>
            </p:nvSpPr>
            <p:spPr bwMode="auto">
              <a:xfrm>
                <a:off x="2704" y="1898"/>
                <a:ext cx="44" cy="22"/>
              </a:xfrm>
              <a:custGeom>
                <a:avLst/>
                <a:gdLst>
                  <a:gd name="T0" fmla="*/ 14 w 44"/>
                  <a:gd name="T1" fmla="*/ 10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4 w 44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10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1985E8"/>
              </a:solidFill>
              <a:ln w="0">
                <a:solidFill>
                  <a:srgbClr val="1985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87" name="Freeform 891"/>
              <p:cNvSpPr>
                <a:spLocks/>
              </p:cNvSpPr>
              <p:nvPr/>
            </p:nvSpPr>
            <p:spPr bwMode="auto">
              <a:xfrm>
                <a:off x="2704" y="1898"/>
                <a:ext cx="44" cy="22"/>
              </a:xfrm>
              <a:custGeom>
                <a:avLst/>
                <a:gdLst>
                  <a:gd name="T0" fmla="*/ 14 w 44"/>
                  <a:gd name="T1" fmla="*/ 10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4 w 44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10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88" name="Freeform 892"/>
              <p:cNvSpPr>
                <a:spLocks/>
              </p:cNvSpPr>
              <p:nvPr/>
            </p:nvSpPr>
            <p:spPr bwMode="auto">
              <a:xfrm>
                <a:off x="2732" y="1886"/>
                <a:ext cx="44" cy="26"/>
              </a:xfrm>
              <a:custGeom>
                <a:avLst/>
                <a:gdLst>
                  <a:gd name="T0" fmla="*/ 16 w 44"/>
                  <a:gd name="T1" fmla="*/ 12 h 26"/>
                  <a:gd name="T2" fmla="*/ 0 w 44"/>
                  <a:gd name="T3" fmla="*/ 26 h 26"/>
                  <a:gd name="T4" fmla="*/ 30 w 44"/>
                  <a:gd name="T5" fmla="*/ 12 h 26"/>
                  <a:gd name="T6" fmla="*/ 44 w 44"/>
                  <a:gd name="T7" fmla="*/ 0 h 26"/>
                  <a:gd name="T8" fmla="*/ 16 w 44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6" y="12"/>
                    </a:moveTo>
                    <a:lnTo>
                      <a:pt x="0" y="26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006ED9"/>
              </a:solidFill>
              <a:ln w="0">
                <a:solidFill>
                  <a:srgbClr val="006E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89" name="Freeform 893"/>
              <p:cNvSpPr>
                <a:spLocks/>
              </p:cNvSpPr>
              <p:nvPr/>
            </p:nvSpPr>
            <p:spPr bwMode="auto">
              <a:xfrm>
                <a:off x="2732" y="1886"/>
                <a:ext cx="44" cy="26"/>
              </a:xfrm>
              <a:custGeom>
                <a:avLst/>
                <a:gdLst>
                  <a:gd name="T0" fmla="*/ 16 w 44"/>
                  <a:gd name="T1" fmla="*/ 12 h 26"/>
                  <a:gd name="T2" fmla="*/ 0 w 44"/>
                  <a:gd name="T3" fmla="*/ 26 h 26"/>
                  <a:gd name="T4" fmla="*/ 30 w 44"/>
                  <a:gd name="T5" fmla="*/ 12 h 26"/>
                  <a:gd name="T6" fmla="*/ 44 w 44"/>
                  <a:gd name="T7" fmla="*/ 0 h 26"/>
                  <a:gd name="T8" fmla="*/ 16 w 44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6" y="12"/>
                    </a:moveTo>
                    <a:lnTo>
                      <a:pt x="0" y="26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6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90" name="Freeform 894"/>
              <p:cNvSpPr>
                <a:spLocks/>
              </p:cNvSpPr>
              <p:nvPr/>
            </p:nvSpPr>
            <p:spPr bwMode="auto">
              <a:xfrm>
                <a:off x="2762" y="1870"/>
                <a:ext cx="44" cy="28"/>
              </a:xfrm>
              <a:custGeom>
                <a:avLst/>
                <a:gdLst>
                  <a:gd name="T0" fmla="*/ 14 w 44"/>
                  <a:gd name="T1" fmla="*/ 16 h 28"/>
                  <a:gd name="T2" fmla="*/ 0 w 44"/>
                  <a:gd name="T3" fmla="*/ 28 h 28"/>
                  <a:gd name="T4" fmla="*/ 28 w 44"/>
                  <a:gd name="T5" fmla="*/ 10 h 28"/>
                  <a:gd name="T6" fmla="*/ 44 w 44"/>
                  <a:gd name="T7" fmla="*/ 0 h 28"/>
                  <a:gd name="T8" fmla="*/ 14 w 44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16"/>
                    </a:moveTo>
                    <a:lnTo>
                      <a:pt x="0" y="28"/>
                    </a:lnTo>
                    <a:lnTo>
                      <a:pt x="28" y="10"/>
                    </a:lnTo>
                    <a:lnTo>
                      <a:pt x="44" y="0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47B5"/>
              </a:solidFill>
              <a:ln w="0">
                <a:solidFill>
                  <a:srgbClr val="0047B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91" name="Freeform 895"/>
              <p:cNvSpPr>
                <a:spLocks/>
              </p:cNvSpPr>
              <p:nvPr/>
            </p:nvSpPr>
            <p:spPr bwMode="auto">
              <a:xfrm>
                <a:off x="2762" y="1870"/>
                <a:ext cx="44" cy="28"/>
              </a:xfrm>
              <a:custGeom>
                <a:avLst/>
                <a:gdLst>
                  <a:gd name="T0" fmla="*/ 14 w 44"/>
                  <a:gd name="T1" fmla="*/ 16 h 28"/>
                  <a:gd name="T2" fmla="*/ 0 w 44"/>
                  <a:gd name="T3" fmla="*/ 28 h 28"/>
                  <a:gd name="T4" fmla="*/ 28 w 44"/>
                  <a:gd name="T5" fmla="*/ 10 h 28"/>
                  <a:gd name="T6" fmla="*/ 44 w 44"/>
                  <a:gd name="T7" fmla="*/ 0 h 28"/>
                  <a:gd name="T8" fmla="*/ 14 w 44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16"/>
                    </a:moveTo>
                    <a:lnTo>
                      <a:pt x="0" y="28"/>
                    </a:lnTo>
                    <a:lnTo>
                      <a:pt x="28" y="10"/>
                    </a:lnTo>
                    <a:lnTo>
                      <a:pt x="44" y="0"/>
                    </a:lnTo>
                    <a:lnTo>
                      <a:pt x="14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92" name="Freeform 896"/>
              <p:cNvSpPr>
                <a:spLocks/>
              </p:cNvSpPr>
              <p:nvPr/>
            </p:nvSpPr>
            <p:spPr bwMode="auto">
              <a:xfrm>
                <a:off x="2790" y="1846"/>
                <a:ext cx="44" cy="52"/>
              </a:xfrm>
              <a:custGeom>
                <a:avLst/>
                <a:gdLst>
                  <a:gd name="T0" fmla="*/ 16 w 44"/>
                  <a:gd name="T1" fmla="*/ 24 h 52"/>
                  <a:gd name="T2" fmla="*/ 0 w 44"/>
                  <a:gd name="T3" fmla="*/ 34 h 52"/>
                  <a:gd name="T4" fmla="*/ 30 w 44"/>
                  <a:gd name="T5" fmla="*/ 52 h 52"/>
                  <a:gd name="T6" fmla="*/ 44 w 44"/>
                  <a:gd name="T7" fmla="*/ 0 h 52"/>
                  <a:gd name="T8" fmla="*/ 16 w 44"/>
                  <a:gd name="T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2">
                    <a:moveTo>
                      <a:pt x="16" y="24"/>
                    </a:moveTo>
                    <a:lnTo>
                      <a:pt x="0" y="34"/>
                    </a:lnTo>
                    <a:lnTo>
                      <a:pt x="30" y="52"/>
                    </a:lnTo>
                    <a:lnTo>
                      <a:pt x="44" y="0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5254B8"/>
              </a:solidFill>
              <a:ln w="0">
                <a:solidFill>
                  <a:srgbClr val="5254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93" name="Freeform 897"/>
              <p:cNvSpPr>
                <a:spLocks/>
              </p:cNvSpPr>
              <p:nvPr/>
            </p:nvSpPr>
            <p:spPr bwMode="auto">
              <a:xfrm>
                <a:off x="2790" y="1846"/>
                <a:ext cx="44" cy="52"/>
              </a:xfrm>
              <a:custGeom>
                <a:avLst/>
                <a:gdLst>
                  <a:gd name="T0" fmla="*/ 16 w 44"/>
                  <a:gd name="T1" fmla="*/ 24 h 52"/>
                  <a:gd name="T2" fmla="*/ 0 w 44"/>
                  <a:gd name="T3" fmla="*/ 34 h 52"/>
                  <a:gd name="T4" fmla="*/ 30 w 44"/>
                  <a:gd name="T5" fmla="*/ 52 h 52"/>
                  <a:gd name="T6" fmla="*/ 44 w 44"/>
                  <a:gd name="T7" fmla="*/ 0 h 52"/>
                  <a:gd name="T8" fmla="*/ 16 w 44"/>
                  <a:gd name="T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2">
                    <a:moveTo>
                      <a:pt x="16" y="24"/>
                    </a:moveTo>
                    <a:lnTo>
                      <a:pt x="0" y="34"/>
                    </a:lnTo>
                    <a:lnTo>
                      <a:pt x="30" y="52"/>
                    </a:lnTo>
                    <a:lnTo>
                      <a:pt x="44" y="0"/>
                    </a:lnTo>
                    <a:lnTo>
                      <a:pt x="16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94" name="Freeform 898"/>
              <p:cNvSpPr>
                <a:spLocks/>
              </p:cNvSpPr>
              <p:nvPr/>
            </p:nvSpPr>
            <p:spPr bwMode="auto">
              <a:xfrm>
                <a:off x="2820" y="1846"/>
                <a:ext cx="46" cy="68"/>
              </a:xfrm>
              <a:custGeom>
                <a:avLst/>
                <a:gdLst>
                  <a:gd name="T0" fmla="*/ 14 w 46"/>
                  <a:gd name="T1" fmla="*/ 0 h 68"/>
                  <a:gd name="T2" fmla="*/ 0 w 46"/>
                  <a:gd name="T3" fmla="*/ 52 h 68"/>
                  <a:gd name="T4" fmla="*/ 30 w 46"/>
                  <a:gd name="T5" fmla="*/ 68 h 68"/>
                  <a:gd name="T6" fmla="*/ 46 w 46"/>
                  <a:gd name="T7" fmla="*/ 44 h 68"/>
                  <a:gd name="T8" fmla="*/ 14 w 4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8">
                    <a:moveTo>
                      <a:pt x="14" y="0"/>
                    </a:moveTo>
                    <a:lnTo>
                      <a:pt x="0" y="52"/>
                    </a:lnTo>
                    <a:lnTo>
                      <a:pt x="30" y="68"/>
                    </a:lnTo>
                    <a:lnTo>
                      <a:pt x="46" y="4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C2BD"/>
              </a:solidFill>
              <a:ln w="0">
                <a:solidFill>
                  <a:srgbClr val="DEC2B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95" name="Freeform 899"/>
              <p:cNvSpPr>
                <a:spLocks/>
              </p:cNvSpPr>
              <p:nvPr/>
            </p:nvSpPr>
            <p:spPr bwMode="auto">
              <a:xfrm>
                <a:off x="2820" y="1846"/>
                <a:ext cx="46" cy="68"/>
              </a:xfrm>
              <a:custGeom>
                <a:avLst/>
                <a:gdLst>
                  <a:gd name="T0" fmla="*/ 14 w 46"/>
                  <a:gd name="T1" fmla="*/ 0 h 68"/>
                  <a:gd name="T2" fmla="*/ 0 w 46"/>
                  <a:gd name="T3" fmla="*/ 52 h 68"/>
                  <a:gd name="T4" fmla="*/ 30 w 46"/>
                  <a:gd name="T5" fmla="*/ 68 h 68"/>
                  <a:gd name="T6" fmla="*/ 46 w 46"/>
                  <a:gd name="T7" fmla="*/ 44 h 68"/>
                  <a:gd name="T8" fmla="*/ 14 w 46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8">
                    <a:moveTo>
                      <a:pt x="14" y="0"/>
                    </a:moveTo>
                    <a:lnTo>
                      <a:pt x="0" y="52"/>
                    </a:lnTo>
                    <a:lnTo>
                      <a:pt x="30" y="68"/>
                    </a:lnTo>
                    <a:lnTo>
                      <a:pt x="46" y="4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96" name="Freeform 900"/>
              <p:cNvSpPr>
                <a:spLocks/>
              </p:cNvSpPr>
              <p:nvPr/>
            </p:nvSpPr>
            <p:spPr bwMode="auto">
              <a:xfrm>
                <a:off x="2850" y="1884"/>
                <a:ext cx="44" cy="30"/>
              </a:xfrm>
              <a:custGeom>
                <a:avLst/>
                <a:gdLst>
                  <a:gd name="T0" fmla="*/ 16 w 44"/>
                  <a:gd name="T1" fmla="*/ 6 h 30"/>
                  <a:gd name="T2" fmla="*/ 0 w 44"/>
                  <a:gd name="T3" fmla="*/ 30 h 30"/>
                  <a:gd name="T4" fmla="*/ 30 w 44"/>
                  <a:gd name="T5" fmla="*/ 18 h 30"/>
                  <a:gd name="T6" fmla="*/ 44 w 44"/>
                  <a:gd name="T7" fmla="*/ 0 h 30"/>
                  <a:gd name="T8" fmla="*/ 16 w 44"/>
                  <a:gd name="T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6" y="6"/>
                    </a:moveTo>
                    <a:lnTo>
                      <a:pt x="0" y="30"/>
                    </a:lnTo>
                    <a:lnTo>
                      <a:pt x="30" y="18"/>
                    </a:lnTo>
                    <a:lnTo>
                      <a:pt x="4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5799F0"/>
              </a:solidFill>
              <a:ln w="0">
                <a:solidFill>
                  <a:srgbClr val="579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97" name="Freeform 901"/>
              <p:cNvSpPr>
                <a:spLocks/>
              </p:cNvSpPr>
              <p:nvPr/>
            </p:nvSpPr>
            <p:spPr bwMode="auto">
              <a:xfrm>
                <a:off x="2850" y="1884"/>
                <a:ext cx="44" cy="30"/>
              </a:xfrm>
              <a:custGeom>
                <a:avLst/>
                <a:gdLst>
                  <a:gd name="T0" fmla="*/ 16 w 44"/>
                  <a:gd name="T1" fmla="*/ 6 h 30"/>
                  <a:gd name="T2" fmla="*/ 0 w 44"/>
                  <a:gd name="T3" fmla="*/ 30 h 30"/>
                  <a:gd name="T4" fmla="*/ 30 w 44"/>
                  <a:gd name="T5" fmla="*/ 18 h 30"/>
                  <a:gd name="T6" fmla="*/ 44 w 44"/>
                  <a:gd name="T7" fmla="*/ 0 h 30"/>
                  <a:gd name="T8" fmla="*/ 16 w 44"/>
                  <a:gd name="T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6" y="6"/>
                    </a:moveTo>
                    <a:lnTo>
                      <a:pt x="0" y="30"/>
                    </a:lnTo>
                    <a:lnTo>
                      <a:pt x="30" y="18"/>
                    </a:lnTo>
                    <a:lnTo>
                      <a:pt x="44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98" name="Freeform 902"/>
              <p:cNvSpPr>
                <a:spLocks/>
              </p:cNvSpPr>
              <p:nvPr/>
            </p:nvSpPr>
            <p:spPr bwMode="auto">
              <a:xfrm>
                <a:off x="2880" y="1872"/>
                <a:ext cx="44" cy="30"/>
              </a:xfrm>
              <a:custGeom>
                <a:avLst/>
                <a:gdLst>
                  <a:gd name="T0" fmla="*/ 14 w 44"/>
                  <a:gd name="T1" fmla="*/ 12 h 30"/>
                  <a:gd name="T2" fmla="*/ 0 w 44"/>
                  <a:gd name="T3" fmla="*/ 30 h 30"/>
                  <a:gd name="T4" fmla="*/ 30 w 44"/>
                  <a:gd name="T5" fmla="*/ 22 h 30"/>
                  <a:gd name="T6" fmla="*/ 44 w 44"/>
                  <a:gd name="T7" fmla="*/ 0 h 30"/>
                  <a:gd name="T8" fmla="*/ 14 w 44"/>
                  <a:gd name="T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4" y="12"/>
                    </a:moveTo>
                    <a:lnTo>
                      <a:pt x="0" y="30"/>
                    </a:lnTo>
                    <a:lnTo>
                      <a:pt x="30" y="22"/>
                    </a:lnTo>
                    <a:lnTo>
                      <a:pt x="44" y="0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387AE3"/>
              </a:solidFill>
              <a:ln w="0">
                <a:solidFill>
                  <a:srgbClr val="387A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599" name="Freeform 903"/>
              <p:cNvSpPr>
                <a:spLocks/>
              </p:cNvSpPr>
              <p:nvPr/>
            </p:nvSpPr>
            <p:spPr bwMode="auto">
              <a:xfrm>
                <a:off x="2880" y="1872"/>
                <a:ext cx="44" cy="30"/>
              </a:xfrm>
              <a:custGeom>
                <a:avLst/>
                <a:gdLst>
                  <a:gd name="T0" fmla="*/ 14 w 44"/>
                  <a:gd name="T1" fmla="*/ 12 h 30"/>
                  <a:gd name="T2" fmla="*/ 0 w 44"/>
                  <a:gd name="T3" fmla="*/ 30 h 30"/>
                  <a:gd name="T4" fmla="*/ 30 w 44"/>
                  <a:gd name="T5" fmla="*/ 22 h 30"/>
                  <a:gd name="T6" fmla="*/ 44 w 44"/>
                  <a:gd name="T7" fmla="*/ 0 h 30"/>
                  <a:gd name="T8" fmla="*/ 14 w 44"/>
                  <a:gd name="T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4" y="12"/>
                    </a:moveTo>
                    <a:lnTo>
                      <a:pt x="0" y="30"/>
                    </a:lnTo>
                    <a:lnTo>
                      <a:pt x="30" y="22"/>
                    </a:lnTo>
                    <a:lnTo>
                      <a:pt x="44" y="0"/>
                    </a:lnTo>
                    <a:lnTo>
                      <a:pt x="14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00" name="Freeform 904"/>
              <p:cNvSpPr>
                <a:spLocks/>
              </p:cNvSpPr>
              <p:nvPr/>
            </p:nvSpPr>
            <p:spPr bwMode="auto">
              <a:xfrm>
                <a:off x="2910" y="1870"/>
                <a:ext cx="44" cy="24"/>
              </a:xfrm>
              <a:custGeom>
                <a:avLst/>
                <a:gdLst>
                  <a:gd name="T0" fmla="*/ 14 w 44"/>
                  <a:gd name="T1" fmla="*/ 2 h 24"/>
                  <a:gd name="T2" fmla="*/ 0 w 44"/>
                  <a:gd name="T3" fmla="*/ 24 h 24"/>
                  <a:gd name="T4" fmla="*/ 30 w 44"/>
                  <a:gd name="T5" fmla="*/ 24 h 24"/>
                  <a:gd name="T6" fmla="*/ 44 w 44"/>
                  <a:gd name="T7" fmla="*/ 0 h 24"/>
                  <a:gd name="T8" fmla="*/ 14 w 44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2"/>
                    </a:moveTo>
                    <a:lnTo>
                      <a:pt x="0" y="24"/>
                    </a:lnTo>
                    <a:lnTo>
                      <a:pt x="30" y="24"/>
                    </a:lnTo>
                    <a:lnTo>
                      <a:pt x="44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7A9CE5"/>
              </a:solidFill>
              <a:ln w="0">
                <a:solidFill>
                  <a:srgbClr val="7A9C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01" name="Freeform 905"/>
              <p:cNvSpPr>
                <a:spLocks/>
              </p:cNvSpPr>
              <p:nvPr/>
            </p:nvSpPr>
            <p:spPr bwMode="auto">
              <a:xfrm>
                <a:off x="2910" y="1870"/>
                <a:ext cx="44" cy="24"/>
              </a:xfrm>
              <a:custGeom>
                <a:avLst/>
                <a:gdLst>
                  <a:gd name="T0" fmla="*/ 14 w 44"/>
                  <a:gd name="T1" fmla="*/ 2 h 24"/>
                  <a:gd name="T2" fmla="*/ 0 w 44"/>
                  <a:gd name="T3" fmla="*/ 24 h 24"/>
                  <a:gd name="T4" fmla="*/ 30 w 44"/>
                  <a:gd name="T5" fmla="*/ 24 h 24"/>
                  <a:gd name="T6" fmla="*/ 44 w 44"/>
                  <a:gd name="T7" fmla="*/ 0 h 24"/>
                  <a:gd name="T8" fmla="*/ 14 w 44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2"/>
                    </a:moveTo>
                    <a:lnTo>
                      <a:pt x="0" y="24"/>
                    </a:lnTo>
                    <a:lnTo>
                      <a:pt x="30" y="24"/>
                    </a:lnTo>
                    <a:lnTo>
                      <a:pt x="44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02" name="Freeform 906"/>
              <p:cNvSpPr>
                <a:spLocks/>
              </p:cNvSpPr>
              <p:nvPr/>
            </p:nvSpPr>
            <p:spPr bwMode="auto">
              <a:xfrm>
                <a:off x="2940" y="1870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4 h 34"/>
                  <a:gd name="T4" fmla="*/ 30 w 46"/>
                  <a:gd name="T5" fmla="*/ 34 h 34"/>
                  <a:gd name="T6" fmla="*/ 46 w 46"/>
                  <a:gd name="T7" fmla="*/ 8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4"/>
                    </a:lnTo>
                    <a:lnTo>
                      <a:pt x="30" y="34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ADDE"/>
              </a:solidFill>
              <a:ln w="0">
                <a:solidFill>
                  <a:srgbClr val="A3AD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03" name="Freeform 907"/>
              <p:cNvSpPr>
                <a:spLocks/>
              </p:cNvSpPr>
              <p:nvPr/>
            </p:nvSpPr>
            <p:spPr bwMode="auto">
              <a:xfrm>
                <a:off x="2940" y="1870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4 h 34"/>
                  <a:gd name="T4" fmla="*/ 30 w 46"/>
                  <a:gd name="T5" fmla="*/ 34 h 34"/>
                  <a:gd name="T6" fmla="*/ 46 w 46"/>
                  <a:gd name="T7" fmla="*/ 8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4"/>
                    </a:lnTo>
                    <a:lnTo>
                      <a:pt x="30" y="34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04" name="Freeform 908"/>
              <p:cNvSpPr>
                <a:spLocks/>
              </p:cNvSpPr>
              <p:nvPr/>
            </p:nvSpPr>
            <p:spPr bwMode="auto">
              <a:xfrm>
                <a:off x="2970" y="1878"/>
                <a:ext cx="46" cy="40"/>
              </a:xfrm>
              <a:custGeom>
                <a:avLst/>
                <a:gdLst>
                  <a:gd name="T0" fmla="*/ 16 w 46"/>
                  <a:gd name="T1" fmla="*/ 0 h 40"/>
                  <a:gd name="T2" fmla="*/ 0 w 46"/>
                  <a:gd name="T3" fmla="*/ 26 h 40"/>
                  <a:gd name="T4" fmla="*/ 30 w 46"/>
                  <a:gd name="T5" fmla="*/ 40 h 40"/>
                  <a:gd name="T6" fmla="*/ 46 w 46"/>
                  <a:gd name="T7" fmla="*/ 16 h 40"/>
                  <a:gd name="T8" fmla="*/ 16 w 4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6" y="0"/>
                    </a:moveTo>
                    <a:lnTo>
                      <a:pt x="0" y="26"/>
                    </a:lnTo>
                    <a:lnTo>
                      <a:pt x="30" y="40"/>
                    </a:lnTo>
                    <a:lnTo>
                      <a:pt x="46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B5D9"/>
              </a:solidFill>
              <a:ln w="0">
                <a:solidFill>
                  <a:srgbClr val="B2B5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05" name="Freeform 909"/>
              <p:cNvSpPr>
                <a:spLocks/>
              </p:cNvSpPr>
              <p:nvPr/>
            </p:nvSpPr>
            <p:spPr bwMode="auto">
              <a:xfrm>
                <a:off x="2970" y="1878"/>
                <a:ext cx="46" cy="40"/>
              </a:xfrm>
              <a:custGeom>
                <a:avLst/>
                <a:gdLst>
                  <a:gd name="T0" fmla="*/ 16 w 46"/>
                  <a:gd name="T1" fmla="*/ 0 h 40"/>
                  <a:gd name="T2" fmla="*/ 0 w 46"/>
                  <a:gd name="T3" fmla="*/ 26 h 40"/>
                  <a:gd name="T4" fmla="*/ 30 w 46"/>
                  <a:gd name="T5" fmla="*/ 40 h 40"/>
                  <a:gd name="T6" fmla="*/ 46 w 46"/>
                  <a:gd name="T7" fmla="*/ 16 h 40"/>
                  <a:gd name="T8" fmla="*/ 16 w 4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6" y="0"/>
                    </a:moveTo>
                    <a:lnTo>
                      <a:pt x="0" y="26"/>
                    </a:lnTo>
                    <a:lnTo>
                      <a:pt x="30" y="40"/>
                    </a:lnTo>
                    <a:lnTo>
                      <a:pt x="46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06" name="Freeform 910"/>
              <p:cNvSpPr>
                <a:spLocks/>
              </p:cNvSpPr>
              <p:nvPr/>
            </p:nvSpPr>
            <p:spPr bwMode="auto">
              <a:xfrm>
                <a:off x="3000" y="1894"/>
                <a:ext cx="46" cy="40"/>
              </a:xfrm>
              <a:custGeom>
                <a:avLst/>
                <a:gdLst>
                  <a:gd name="T0" fmla="*/ 16 w 46"/>
                  <a:gd name="T1" fmla="*/ 0 h 40"/>
                  <a:gd name="T2" fmla="*/ 0 w 46"/>
                  <a:gd name="T3" fmla="*/ 24 h 40"/>
                  <a:gd name="T4" fmla="*/ 32 w 46"/>
                  <a:gd name="T5" fmla="*/ 40 h 40"/>
                  <a:gd name="T6" fmla="*/ 46 w 46"/>
                  <a:gd name="T7" fmla="*/ 16 h 40"/>
                  <a:gd name="T8" fmla="*/ 16 w 4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6" y="0"/>
                    </a:moveTo>
                    <a:lnTo>
                      <a:pt x="0" y="24"/>
                    </a:lnTo>
                    <a:lnTo>
                      <a:pt x="32" y="40"/>
                    </a:lnTo>
                    <a:lnTo>
                      <a:pt x="46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ABDDB"/>
              </a:solidFill>
              <a:ln w="0">
                <a:solidFill>
                  <a:srgbClr val="BABD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07" name="Freeform 911"/>
              <p:cNvSpPr>
                <a:spLocks/>
              </p:cNvSpPr>
              <p:nvPr/>
            </p:nvSpPr>
            <p:spPr bwMode="auto">
              <a:xfrm>
                <a:off x="3000" y="1894"/>
                <a:ext cx="46" cy="40"/>
              </a:xfrm>
              <a:custGeom>
                <a:avLst/>
                <a:gdLst>
                  <a:gd name="T0" fmla="*/ 16 w 46"/>
                  <a:gd name="T1" fmla="*/ 0 h 40"/>
                  <a:gd name="T2" fmla="*/ 0 w 46"/>
                  <a:gd name="T3" fmla="*/ 24 h 40"/>
                  <a:gd name="T4" fmla="*/ 32 w 46"/>
                  <a:gd name="T5" fmla="*/ 40 h 40"/>
                  <a:gd name="T6" fmla="*/ 46 w 46"/>
                  <a:gd name="T7" fmla="*/ 16 h 40"/>
                  <a:gd name="T8" fmla="*/ 16 w 4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6" y="0"/>
                    </a:moveTo>
                    <a:lnTo>
                      <a:pt x="0" y="24"/>
                    </a:lnTo>
                    <a:lnTo>
                      <a:pt x="32" y="40"/>
                    </a:lnTo>
                    <a:lnTo>
                      <a:pt x="46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08" name="Freeform 912"/>
              <p:cNvSpPr>
                <a:spLocks/>
              </p:cNvSpPr>
              <p:nvPr/>
            </p:nvSpPr>
            <p:spPr bwMode="auto">
              <a:xfrm>
                <a:off x="3032" y="1910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24 h 40"/>
                  <a:gd name="T4" fmla="*/ 30 w 44"/>
                  <a:gd name="T5" fmla="*/ 40 h 40"/>
                  <a:gd name="T6" fmla="*/ 44 w 44"/>
                  <a:gd name="T7" fmla="*/ 18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24"/>
                    </a:lnTo>
                    <a:lnTo>
                      <a:pt x="30" y="40"/>
                    </a:lnTo>
                    <a:lnTo>
                      <a:pt x="44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DC2DE"/>
              </a:solidFill>
              <a:ln w="0">
                <a:solidFill>
                  <a:srgbClr val="BDC2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09" name="Freeform 913"/>
              <p:cNvSpPr>
                <a:spLocks/>
              </p:cNvSpPr>
              <p:nvPr/>
            </p:nvSpPr>
            <p:spPr bwMode="auto">
              <a:xfrm>
                <a:off x="3032" y="1910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24 h 40"/>
                  <a:gd name="T4" fmla="*/ 30 w 44"/>
                  <a:gd name="T5" fmla="*/ 40 h 40"/>
                  <a:gd name="T6" fmla="*/ 44 w 44"/>
                  <a:gd name="T7" fmla="*/ 18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24"/>
                    </a:lnTo>
                    <a:lnTo>
                      <a:pt x="30" y="40"/>
                    </a:lnTo>
                    <a:lnTo>
                      <a:pt x="44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10" name="Freeform 914"/>
              <p:cNvSpPr>
                <a:spLocks/>
              </p:cNvSpPr>
              <p:nvPr/>
            </p:nvSpPr>
            <p:spPr bwMode="auto">
              <a:xfrm>
                <a:off x="3062" y="1928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22 h 38"/>
                  <a:gd name="T4" fmla="*/ 30 w 44"/>
                  <a:gd name="T5" fmla="*/ 38 h 38"/>
                  <a:gd name="T6" fmla="*/ 44 w 44"/>
                  <a:gd name="T7" fmla="*/ 18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22"/>
                    </a:lnTo>
                    <a:lnTo>
                      <a:pt x="30" y="38"/>
                    </a:lnTo>
                    <a:lnTo>
                      <a:pt x="44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2C7DE"/>
              </a:solidFill>
              <a:ln w="0">
                <a:solidFill>
                  <a:srgbClr val="C2C7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11" name="Freeform 915"/>
              <p:cNvSpPr>
                <a:spLocks/>
              </p:cNvSpPr>
              <p:nvPr/>
            </p:nvSpPr>
            <p:spPr bwMode="auto">
              <a:xfrm>
                <a:off x="3062" y="1928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22 h 38"/>
                  <a:gd name="T4" fmla="*/ 30 w 44"/>
                  <a:gd name="T5" fmla="*/ 38 h 38"/>
                  <a:gd name="T6" fmla="*/ 44 w 44"/>
                  <a:gd name="T7" fmla="*/ 18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22"/>
                    </a:lnTo>
                    <a:lnTo>
                      <a:pt x="30" y="38"/>
                    </a:lnTo>
                    <a:lnTo>
                      <a:pt x="44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12" name="Freeform 916"/>
              <p:cNvSpPr>
                <a:spLocks/>
              </p:cNvSpPr>
              <p:nvPr/>
            </p:nvSpPr>
            <p:spPr bwMode="auto">
              <a:xfrm>
                <a:off x="3092" y="1946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20 h 40"/>
                  <a:gd name="T4" fmla="*/ 30 w 44"/>
                  <a:gd name="T5" fmla="*/ 40 h 40"/>
                  <a:gd name="T6" fmla="*/ 44 w 44"/>
                  <a:gd name="T7" fmla="*/ 22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20"/>
                    </a:lnTo>
                    <a:lnTo>
                      <a:pt x="30" y="40"/>
                    </a:lnTo>
                    <a:lnTo>
                      <a:pt x="44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9CFDE"/>
              </a:solidFill>
              <a:ln w="0">
                <a:solidFill>
                  <a:srgbClr val="C9CF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13" name="Freeform 917"/>
              <p:cNvSpPr>
                <a:spLocks/>
              </p:cNvSpPr>
              <p:nvPr/>
            </p:nvSpPr>
            <p:spPr bwMode="auto">
              <a:xfrm>
                <a:off x="3092" y="1946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20 h 40"/>
                  <a:gd name="T4" fmla="*/ 30 w 44"/>
                  <a:gd name="T5" fmla="*/ 40 h 40"/>
                  <a:gd name="T6" fmla="*/ 44 w 44"/>
                  <a:gd name="T7" fmla="*/ 22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20"/>
                    </a:lnTo>
                    <a:lnTo>
                      <a:pt x="30" y="40"/>
                    </a:lnTo>
                    <a:lnTo>
                      <a:pt x="44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14" name="Freeform 918"/>
              <p:cNvSpPr>
                <a:spLocks/>
              </p:cNvSpPr>
              <p:nvPr/>
            </p:nvSpPr>
            <p:spPr bwMode="auto">
              <a:xfrm>
                <a:off x="3122" y="1968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18 h 42"/>
                  <a:gd name="T4" fmla="*/ 32 w 44"/>
                  <a:gd name="T5" fmla="*/ 42 h 42"/>
                  <a:gd name="T6" fmla="*/ 44 w 44"/>
                  <a:gd name="T7" fmla="*/ 26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18"/>
                    </a:lnTo>
                    <a:lnTo>
                      <a:pt x="32" y="42"/>
                    </a:lnTo>
                    <a:lnTo>
                      <a:pt x="44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1D4D9"/>
              </a:solidFill>
              <a:ln w="0">
                <a:solidFill>
                  <a:srgbClr val="D1D4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15" name="Freeform 919"/>
              <p:cNvSpPr>
                <a:spLocks/>
              </p:cNvSpPr>
              <p:nvPr/>
            </p:nvSpPr>
            <p:spPr bwMode="auto">
              <a:xfrm>
                <a:off x="3122" y="1968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18 h 42"/>
                  <a:gd name="T4" fmla="*/ 32 w 44"/>
                  <a:gd name="T5" fmla="*/ 42 h 42"/>
                  <a:gd name="T6" fmla="*/ 44 w 44"/>
                  <a:gd name="T7" fmla="*/ 26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18"/>
                    </a:lnTo>
                    <a:lnTo>
                      <a:pt x="32" y="42"/>
                    </a:lnTo>
                    <a:lnTo>
                      <a:pt x="44" y="2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16" name="Freeform 920"/>
              <p:cNvSpPr>
                <a:spLocks/>
              </p:cNvSpPr>
              <p:nvPr/>
            </p:nvSpPr>
            <p:spPr bwMode="auto">
              <a:xfrm>
                <a:off x="3154" y="1994"/>
                <a:ext cx="44" cy="42"/>
              </a:xfrm>
              <a:custGeom>
                <a:avLst/>
                <a:gdLst>
                  <a:gd name="T0" fmla="*/ 12 w 44"/>
                  <a:gd name="T1" fmla="*/ 0 h 42"/>
                  <a:gd name="T2" fmla="*/ 0 w 44"/>
                  <a:gd name="T3" fmla="*/ 16 h 42"/>
                  <a:gd name="T4" fmla="*/ 30 w 44"/>
                  <a:gd name="T5" fmla="*/ 42 h 42"/>
                  <a:gd name="T6" fmla="*/ 44 w 44"/>
                  <a:gd name="T7" fmla="*/ 28 h 42"/>
                  <a:gd name="T8" fmla="*/ 12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2" y="0"/>
                    </a:moveTo>
                    <a:lnTo>
                      <a:pt x="0" y="16"/>
                    </a:lnTo>
                    <a:lnTo>
                      <a:pt x="30" y="42"/>
                    </a:lnTo>
                    <a:lnTo>
                      <a:pt x="44" y="2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BDED9"/>
              </a:solidFill>
              <a:ln w="0">
                <a:solidFill>
                  <a:srgbClr val="DBDE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17" name="Freeform 921"/>
              <p:cNvSpPr>
                <a:spLocks/>
              </p:cNvSpPr>
              <p:nvPr/>
            </p:nvSpPr>
            <p:spPr bwMode="auto">
              <a:xfrm>
                <a:off x="3154" y="1994"/>
                <a:ext cx="44" cy="42"/>
              </a:xfrm>
              <a:custGeom>
                <a:avLst/>
                <a:gdLst>
                  <a:gd name="T0" fmla="*/ 12 w 44"/>
                  <a:gd name="T1" fmla="*/ 0 h 42"/>
                  <a:gd name="T2" fmla="*/ 0 w 44"/>
                  <a:gd name="T3" fmla="*/ 16 h 42"/>
                  <a:gd name="T4" fmla="*/ 30 w 44"/>
                  <a:gd name="T5" fmla="*/ 42 h 42"/>
                  <a:gd name="T6" fmla="*/ 44 w 44"/>
                  <a:gd name="T7" fmla="*/ 28 h 42"/>
                  <a:gd name="T8" fmla="*/ 12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2" y="0"/>
                    </a:moveTo>
                    <a:lnTo>
                      <a:pt x="0" y="16"/>
                    </a:lnTo>
                    <a:lnTo>
                      <a:pt x="30" y="42"/>
                    </a:lnTo>
                    <a:lnTo>
                      <a:pt x="44" y="2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18" name="Freeform 922"/>
              <p:cNvSpPr>
                <a:spLocks/>
              </p:cNvSpPr>
              <p:nvPr/>
            </p:nvSpPr>
            <p:spPr bwMode="auto">
              <a:xfrm>
                <a:off x="3184" y="2022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14 h 40"/>
                  <a:gd name="T4" fmla="*/ 30 w 44"/>
                  <a:gd name="T5" fmla="*/ 40 h 40"/>
                  <a:gd name="T6" fmla="*/ 44 w 44"/>
                  <a:gd name="T7" fmla="*/ 28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14"/>
                    </a:lnTo>
                    <a:lnTo>
                      <a:pt x="30" y="40"/>
                    </a:lnTo>
                    <a:lnTo>
                      <a:pt x="44" y="2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6E0DB"/>
              </a:solidFill>
              <a:ln w="0">
                <a:solidFill>
                  <a:srgbClr val="D6E0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19" name="Freeform 923"/>
              <p:cNvSpPr>
                <a:spLocks/>
              </p:cNvSpPr>
              <p:nvPr/>
            </p:nvSpPr>
            <p:spPr bwMode="auto">
              <a:xfrm>
                <a:off x="3184" y="2022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14 h 40"/>
                  <a:gd name="T4" fmla="*/ 30 w 44"/>
                  <a:gd name="T5" fmla="*/ 40 h 40"/>
                  <a:gd name="T6" fmla="*/ 44 w 44"/>
                  <a:gd name="T7" fmla="*/ 28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14"/>
                    </a:lnTo>
                    <a:lnTo>
                      <a:pt x="30" y="40"/>
                    </a:lnTo>
                    <a:lnTo>
                      <a:pt x="44" y="2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20" name="Freeform 924"/>
              <p:cNvSpPr>
                <a:spLocks/>
              </p:cNvSpPr>
              <p:nvPr/>
            </p:nvSpPr>
            <p:spPr bwMode="auto">
              <a:xfrm>
                <a:off x="3214" y="2050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12 h 34"/>
                  <a:gd name="T4" fmla="*/ 30 w 44"/>
                  <a:gd name="T5" fmla="*/ 34 h 34"/>
                  <a:gd name="T6" fmla="*/ 44 w 44"/>
                  <a:gd name="T7" fmla="*/ 22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12"/>
                    </a:lnTo>
                    <a:lnTo>
                      <a:pt x="30" y="34"/>
                    </a:lnTo>
                    <a:lnTo>
                      <a:pt x="44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CE0E8"/>
              </a:solidFill>
              <a:ln w="0">
                <a:solidFill>
                  <a:srgbClr val="CCE0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21" name="Freeform 925"/>
              <p:cNvSpPr>
                <a:spLocks/>
              </p:cNvSpPr>
              <p:nvPr/>
            </p:nvSpPr>
            <p:spPr bwMode="auto">
              <a:xfrm>
                <a:off x="3214" y="2050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12 h 34"/>
                  <a:gd name="T4" fmla="*/ 30 w 44"/>
                  <a:gd name="T5" fmla="*/ 34 h 34"/>
                  <a:gd name="T6" fmla="*/ 44 w 44"/>
                  <a:gd name="T7" fmla="*/ 22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12"/>
                    </a:lnTo>
                    <a:lnTo>
                      <a:pt x="30" y="34"/>
                    </a:lnTo>
                    <a:lnTo>
                      <a:pt x="44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22" name="Freeform 926"/>
              <p:cNvSpPr>
                <a:spLocks/>
              </p:cNvSpPr>
              <p:nvPr/>
            </p:nvSpPr>
            <p:spPr bwMode="auto">
              <a:xfrm>
                <a:off x="3244" y="2072"/>
                <a:ext cx="44" cy="28"/>
              </a:xfrm>
              <a:custGeom>
                <a:avLst/>
                <a:gdLst>
                  <a:gd name="T0" fmla="*/ 14 w 44"/>
                  <a:gd name="T1" fmla="*/ 0 h 28"/>
                  <a:gd name="T2" fmla="*/ 0 w 44"/>
                  <a:gd name="T3" fmla="*/ 12 h 28"/>
                  <a:gd name="T4" fmla="*/ 32 w 44"/>
                  <a:gd name="T5" fmla="*/ 28 h 28"/>
                  <a:gd name="T6" fmla="*/ 44 w 44"/>
                  <a:gd name="T7" fmla="*/ 14 h 28"/>
                  <a:gd name="T8" fmla="*/ 14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0"/>
                    </a:moveTo>
                    <a:lnTo>
                      <a:pt x="0" y="12"/>
                    </a:lnTo>
                    <a:lnTo>
                      <a:pt x="32" y="28"/>
                    </a:lnTo>
                    <a:lnTo>
                      <a:pt x="44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ADBF0"/>
              </a:solidFill>
              <a:ln w="0">
                <a:solidFill>
                  <a:srgbClr val="BADB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23" name="Freeform 927"/>
              <p:cNvSpPr>
                <a:spLocks/>
              </p:cNvSpPr>
              <p:nvPr/>
            </p:nvSpPr>
            <p:spPr bwMode="auto">
              <a:xfrm>
                <a:off x="3244" y="2072"/>
                <a:ext cx="44" cy="28"/>
              </a:xfrm>
              <a:custGeom>
                <a:avLst/>
                <a:gdLst>
                  <a:gd name="T0" fmla="*/ 14 w 44"/>
                  <a:gd name="T1" fmla="*/ 0 h 28"/>
                  <a:gd name="T2" fmla="*/ 0 w 44"/>
                  <a:gd name="T3" fmla="*/ 12 h 28"/>
                  <a:gd name="T4" fmla="*/ 32 w 44"/>
                  <a:gd name="T5" fmla="*/ 28 h 28"/>
                  <a:gd name="T6" fmla="*/ 44 w 44"/>
                  <a:gd name="T7" fmla="*/ 14 h 28"/>
                  <a:gd name="T8" fmla="*/ 14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0"/>
                    </a:moveTo>
                    <a:lnTo>
                      <a:pt x="0" y="12"/>
                    </a:lnTo>
                    <a:lnTo>
                      <a:pt x="32" y="28"/>
                    </a:lnTo>
                    <a:lnTo>
                      <a:pt x="44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24" name="Freeform 928"/>
              <p:cNvSpPr>
                <a:spLocks/>
              </p:cNvSpPr>
              <p:nvPr/>
            </p:nvSpPr>
            <p:spPr bwMode="auto">
              <a:xfrm>
                <a:off x="3276" y="2086"/>
                <a:ext cx="44" cy="32"/>
              </a:xfrm>
              <a:custGeom>
                <a:avLst/>
                <a:gdLst>
                  <a:gd name="T0" fmla="*/ 12 w 44"/>
                  <a:gd name="T1" fmla="*/ 0 h 32"/>
                  <a:gd name="T2" fmla="*/ 0 w 44"/>
                  <a:gd name="T3" fmla="*/ 14 h 32"/>
                  <a:gd name="T4" fmla="*/ 30 w 44"/>
                  <a:gd name="T5" fmla="*/ 32 h 32"/>
                  <a:gd name="T6" fmla="*/ 44 w 44"/>
                  <a:gd name="T7" fmla="*/ 26 h 32"/>
                  <a:gd name="T8" fmla="*/ 12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2" y="0"/>
                    </a:moveTo>
                    <a:lnTo>
                      <a:pt x="0" y="14"/>
                    </a:lnTo>
                    <a:lnTo>
                      <a:pt x="30" y="32"/>
                    </a:lnTo>
                    <a:lnTo>
                      <a:pt x="44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1F7E0"/>
              </a:solidFill>
              <a:ln w="0">
                <a:solidFill>
                  <a:srgbClr val="D1F7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25" name="Freeform 929"/>
              <p:cNvSpPr>
                <a:spLocks/>
              </p:cNvSpPr>
              <p:nvPr/>
            </p:nvSpPr>
            <p:spPr bwMode="auto">
              <a:xfrm>
                <a:off x="3276" y="2086"/>
                <a:ext cx="44" cy="32"/>
              </a:xfrm>
              <a:custGeom>
                <a:avLst/>
                <a:gdLst>
                  <a:gd name="T0" fmla="*/ 12 w 44"/>
                  <a:gd name="T1" fmla="*/ 0 h 32"/>
                  <a:gd name="T2" fmla="*/ 0 w 44"/>
                  <a:gd name="T3" fmla="*/ 14 h 32"/>
                  <a:gd name="T4" fmla="*/ 30 w 44"/>
                  <a:gd name="T5" fmla="*/ 32 h 32"/>
                  <a:gd name="T6" fmla="*/ 44 w 44"/>
                  <a:gd name="T7" fmla="*/ 26 h 32"/>
                  <a:gd name="T8" fmla="*/ 12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2" y="0"/>
                    </a:moveTo>
                    <a:lnTo>
                      <a:pt x="0" y="14"/>
                    </a:lnTo>
                    <a:lnTo>
                      <a:pt x="30" y="32"/>
                    </a:lnTo>
                    <a:lnTo>
                      <a:pt x="44" y="2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26" name="Freeform 930"/>
              <p:cNvSpPr>
                <a:spLocks/>
              </p:cNvSpPr>
              <p:nvPr/>
            </p:nvSpPr>
            <p:spPr bwMode="auto">
              <a:xfrm>
                <a:off x="3306" y="2112"/>
                <a:ext cx="40" cy="76"/>
              </a:xfrm>
              <a:custGeom>
                <a:avLst/>
                <a:gdLst>
                  <a:gd name="T0" fmla="*/ 14 w 40"/>
                  <a:gd name="T1" fmla="*/ 0 h 76"/>
                  <a:gd name="T2" fmla="*/ 0 w 40"/>
                  <a:gd name="T3" fmla="*/ 6 h 76"/>
                  <a:gd name="T4" fmla="*/ 30 w 40"/>
                  <a:gd name="T5" fmla="*/ 52 h 76"/>
                  <a:gd name="T6" fmla="*/ 40 w 40"/>
                  <a:gd name="T7" fmla="*/ 76 h 76"/>
                  <a:gd name="T8" fmla="*/ 14 w 40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6">
                    <a:moveTo>
                      <a:pt x="14" y="0"/>
                    </a:moveTo>
                    <a:lnTo>
                      <a:pt x="0" y="6"/>
                    </a:lnTo>
                    <a:lnTo>
                      <a:pt x="30" y="52"/>
                    </a:lnTo>
                    <a:lnTo>
                      <a:pt x="40" y="7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2CC52"/>
              </a:solidFill>
              <a:ln w="0">
                <a:solidFill>
                  <a:srgbClr val="C2CC5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27" name="Freeform 931"/>
              <p:cNvSpPr>
                <a:spLocks/>
              </p:cNvSpPr>
              <p:nvPr/>
            </p:nvSpPr>
            <p:spPr bwMode="auto">
              <a:xfrm>
                <a:off x="3306" y="2112"/>
                <a:ext cx="40" cy="76"/>
              </a:xfrm>
              <a:custGeom>
                <a:avLst/>
                <a:gdLst>
                  <a:gd name="T0" fmla="*/ 14 w 40"/>
                  <a:gd name="T1" fmla="*/ 0 h 76"/>
                  <a:gd name="T2" fmla="*/ 0 w 40"/>
                  <a:gd name="T3" fmla="*/ 6 h 76"/>
                  <a:gd name="T4" fmla="*/ 30 w 40"/>
                  <a:gd name="T5" fmla="*/ 52 h 76"/>
                  <a:gd name="T6" fmla="*/ 40 w 40"/>
                  <a:gd name="T7" fmla="*/ 76 h 76"/>
                  <a:gd name="T8" fmla="*/ 14 w 40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6">
                    <a:moveTo>
                      <a:pt x="14" y="0"/>
                    </a:moveTo>
                    <a:lnTo>
                      <a:pt x="0" y="6"/>
                    </a:lnTo>
                    <a:lnTo>
                      <a:pt x="30" y="52"/>
                    </a:lnTo>
                    <a:lnTo>
                      <a:pt x="40" y="7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28" name="Freeform 932"/>
              <p:cNvSpPr>
                <a:spLocks/>
              </p:cNvSpPr>
              <p:nvPr/>
            </p:nvSpPr>
            <p:spPr bwMode="auto">
              <a:xfrm>
                <a:off x="3336" y="2164"/>
                <a:ext cx="42" cy="46"/>
              </a:xfrm>
              <a:custGeom>
                <a:avLst/>
                <a:gdLst>
                  <a:gd name="T0" fmla="*/ 10 w 42"/>
                  <a:gd name="T1" fmla="*/ 24 h 46"/>
                  <a:gd name="T2" fmla="*/ 0 w 42"/>
                  <a:gd name="T3" fmla="*/ 0 h 46"/>
                  <a:gd name="T4" fmla="*/ 28 w 42"/>
                  <a:gd name="T5" fmla="*/ 46 h 46"/>
                  <a:gd name="T6" fmla="*/ 42 w 42"/>
                  <a:gd name="T7" fmla="*/ 26 h 46"/>
                  <a:gd name="T8" fmla="*/ 10 w 42"/>
                  <a:gd name="T9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6">
                    <a:moveTo>
                      <a:pt x="10" y="24"/>
                    </a:moveTo>
                    <a:lnTo>
                      <a:pt x="0" y="0"/>
                    </a:lnTo>
                    <a:lnTo>
                      <a:pt x="28" y="46"/>
                    </a:lnTo>
                    <a:lnTo>
                      <a:pt x="42" y="26"/>
                    </a:lnTo>
                    <a:lnTo>
                      <a:pt x="10" y="24"/>
                    </a:lnTo>
                    <a:close/>
                  </a:path>
                </a:pathLst>
              </a:custGeom>
              <a:solidFill>
                <a:srgbClr val="87B0F0"/>
              </a:solidFill>
              <a:ln w="0">
                <a:solidFill>
                  <a:srgbClr val="87B0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29" name="Freeform 933"/>
              <p:cNvSpPr>
                <a:spLocks/>
              </p:cNvSpPr>
              <p:nvPr/>
            </p:nvSpPr>
            <p:spPr bwMode="auto">
              <a:xfrm>
                <a:off x="3336" y="2164"/>
                <a:ext cx="42" cy="46"/>
              </a:xfrm>
              <a:custGeom>
                <a:avLst/>
                <a:gdLst>
                  <a:gd name="T0" fmla="*/ 10 w 42"/>
                  <a:gd name="T1" fmla="*/ 24 h 46"/>
                  <a:gd name="T2" fmla="*/ 0 w 42"/>
                  <a:gd name="T3" fmla="*/ 0 h 46"/>
                  <a:gd name="T4" fmla="*/ 28 w 42"/>
                  <a:gd name="T5" fmla="*/ 46 h 46"/>
                  <a:gd name="T6" fmla="*/ 42 w 42"/>
                  <a:gd name="T7" fmla="*/ 26 h 46"/>
                  <a:gd name="T8" fmla="*/ 10 w 42"/>
                  <a:gd name="T9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6">
                    <a:moveTo>
                      <a:pt x="10" y="24"/>
                    </a:moveTo>
                    <a:lnTo>
                      <a:pt x="0" y="0"/>
                    </a:lnTo>
                    <a:lnTo>
                      <a:pt x="28" y="46"/>
                    </a:lnTo>
                    <a:lnTo>
                      <a:pt x="42" y="26"/>
                    </a:lnTo>
                    <a:lnTo>
                      <a:pt x="10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30" name="Freeform 934"/>
              <p:cNvSpPr>
                <a:spLocks/>
              </p:cNvSpPr>
              <p:nvPr/>
            </p:nvSpPr>
            <p:spPr bwMode="auto">
              <a:xfrm>
                <a:off x="3364" y="2190"/>
                <a:ext cx="46" cy="24"/>
              </a:xfrm>
              <a:custGeom>
                <a:avLst/>
                <a:gdLst>
                  <a:gd name="T0" fmla="*/ 14 w 46"/>
                  <a:gd name="T1" fmla="*/ 0 h 24"/>
                  <a:gd name="T2" fmla="*/ 0 w 46"/>
                  <a:gd name="T3" fmla="*/ 20 h 24"/>
                  <a:gd name="T4" fmla="*/ 32 w 46"/>
                  <a:gd name="T5" fmla="*/ 24 h 24"/>
                  <a:gd name="T6" fmla="*/ 46 w 46"/>
                  <a:gd name="T7" fmla="*/ 6 h 24"/>
                  <a:gd name="T8" fmla="*/ 14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4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46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6BAF2"/>
              </a:solidFill>
              <a:ln w="0">
                <a:solidFill>
                  <a:srgbClr val="96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31" name="Freeform 935"/>
              <p:cNvSpPr>
                <a:spLocks/>
              </p:cNvSpPr>
              <p:nvPr/>
            </p:nvSpPr>
            <p:spPr bwMode="auto">
              <a:xfrm>
                <a:off x="3364" y="2190"/>
                <a:ext cx="46" cy="24"/>
              </a:xfrm>
              <a:custGeom>
                <a:avLst/>
                <a:gdLst>
                  <a:gd name="T0" fmla="*/ 14 w 46"/>
                  <a:gd name="T1" fmla="*/ 0 h 24"/>
                  <a:gd name="T2" fmla="*/ 0 w 46"/>
                  <a:gd name="T3" fmla="*/ 20 h 24"/>
                  <a:gd name="T4" fmla="*/ 32 w 46"/>
                  <a:gd name="T5" fmla="*/ 24 h 24"/>
                  <a:gd name="T6" fmla="*/ 46 w 46"/>
                  <a:gd name="T7" fmla="*/ 6 h 24"/>
                  <a:gd name="T8" fmla="*/ 14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4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46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32" name="Freeform 936"/>
              <p:cNvSpPr>
                <a:spLocks/>
              </p:cNvSpPr>
              <p:nvPr/>
            </p:nvSpPr>
            <p:spPr bwMode="auto">
              <a:xfrm>
                <a:off x="3396" y="2196"/>
                <a:ext cx="46" cy="24"/>
              </a:xfrm>
              <a:custGeom>
                <a:avLst/>
                <a:gdLst>
                  <a:gd name="T0" fmla="*/ 14 w 46"/>
                  <a:gd name="T1" fmla="*/ 0 h 24"/>
                  <a:gd name="T2" fmla="*/ 0 w 46"/>
                  <a:gd name="T3" fmla="*/ 18 h 24"/>
                  <a:gd name="T4" fmla="*/ 32 w 46"/>
                  <a:gd name="T5" fmla="*/ 24 h 24"/>
                  <a:gd name="T6" fmla="*/ 46 w 46"/>
                  <a:gd name="T7" fmla="*/ 6 h 24"/>
                  <a:gd name="T8" fmla="*/ 14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4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6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33" name="Freeform 937"/>
              <p:cNvSpPr>
                <a:spLocks/>
              </p:cNvSpPr>
              <p:nvPr/>
            </p:nvSpPr>
            <p:spPr bwMode="auto">
              <a:xfrm>
                <a:off x="3396" y="2196"/>
                <a:ext cx="46" cy="24"/>
              </a:xfrm>
              <a:custGeom>
                <a:avLst/>
                <a:gdLst>
                  <a:gd name="T0" fmla="*/ 14 w 46"/>
                  <a:gd name="T1" fmla="*/ 0 h 24"/>
                  <a:gd name="T2" fmla="*/ 0 w 46"/>
                  <a:gd name="T3" fmla="*/ 18 h 24"/>
                  <a:gd name="T4" fmla="*/ 32 w 46"/>
                  <a:gd name="T5" fmla="*/ 24 h 24"/>
                  <a:gd name="T6" fmla="*/ 46 w 46"/>
                  <a:gd name="T7" fmla="*/ 6 h 24"/>
                  <a:gd name="T8" fmla="*/ 14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4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6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34" name="Freeform 938"/>
              <p:cNvSpPr>
                <a:spLocks/>
              </p:cNvSpPr>
              <p:nvPr/>
            </p:nvSpPr>
            <p:spPr bwMode="auto">
              <a:xfrm>
                <a:off x="3428" y="2202"/>
                <a:ext cx="44" cy="26"/>
              </a:xfrm>
              <a:custGeom>
                <a:avLst/>
                <a:gdLst>
                  <a:gd name="T0" fmla="*/ 14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4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35" name="Freeform 939"/>
              <p:cNvSpPr>
                <a:spLocks/>
              </p:cNvSpPr>
              <p:nvPr/>
            </p:nvSpPr>
            <p:spPr bwMode="auto">
              <a:xfrm>
                <a:off x="3428" y="2202"/>
                <a:ext cx="44" cy="26"/>
              </a:xfrm>
              <a:custGeom>
                <a:avLst/>
                <a:gdLst>
                  <a:gd name="T0" fmla="*/ 14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4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36" name="Freeform 940"/>
              <p:cNvSpPr>
                <a:spLocks/>
              </p:cNvSpPr>
              <p:nvPr/>
            </p:nvSpPr>
            <p:spPr bwMode="auto">
              <a:xfrm>
                <a:off x="3460" y="221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37" name="Freeform 941"/>
              <p:cNvSpPr>
                <a:spLocks/>
              </p:cNvSpPr>
              <p:nvPr/>
            </p:nvSpPr>
            <p:spPr bwMode="auto">
              <a:xfrm>
                <a:off x="3460" y="221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38" name="Freeform 942"/>
              <p:cNvSpPr>
                <a:spLocks/>
              </p:cNvSpPr>
              <p:nvPr/>
            </p:nvSpPr>
            <p:spPr bwMode="auto">
              <a:xfrm>
                <a:off x="3492" y="221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39" name="Freeform 943"/>
              <p:cNvSpPr>
                <a:spLocks/>
              </p:cNvSpPr>
              <p:nvPr/>
            </p:nvSpPr>
            <p:spPr bwMode="auto">
              <a:xfrm>
                <a:off x="3492" y="221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40" name="Freeform 944"/>
              <p:cNvSpPr>
                <a:spLocks/>
              </p:cNvSpPr>
              <p:nvPr/>
            </p:nvSpPr>
            <p:spPr bwMode="auto">
              <a:xfrm>
                <a:off x="3524" y="222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41" name="Freeform 945"/>
              <p:cNvSpPr>
                <a:spLocks/>
              </p:cNvSpPr>
              <p:nvPr/>
            </p:nvSpPr>
            <p:spPr bwMode="auto">
              <a:xfrm>
                <a:off x="3524" y="222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42" name="Freeform 946"/>
              <p:cNvSpPr>
                <a:spLocks/>
              </p:cNvSpPr>
              <p:nvPr/>
            </p:nvSpPr>
            <p:spPr bwMode="auto">
              <a:xfrm>
                <a:off x="3556" y="223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43" name="Freeform 947"/>
              <p:cNvSpPr>
                <a:spLocks/>
              </p:cNvSpPr>
              <p:nvPr/>
            </p:nvSpPr>
            <p:spPr bwMode="auto">
              <a:xfrm>
                <a:off x="3556" y="223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44" name="Freeform 948"/>
              <p:cNvSpPr>
                <a:spLocks/>
              </p:cNvSpPr>
              <p:nvPr/>
            </p:nvSpPr>
            <p:spPr bwMode="auto">
              <a:xfrm>
                <a:off x="3588" y="2244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2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45" name="Freeform 949"/>
              <p:cNvSpPr>
                <a:spLocks/>
              </p:cNvSpPr>
              <p:nvPr/>
            </p:nvSpPr>
            <p:spPr bwMode="auto">
              <a:xfrm>
                <a:off x="3588" y="2244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2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46" name="Freeform 950"/>
              <p:cNvSpPr>
                <a:spLocks/>
              </p:cNvSpPr>
              <p:nvPr/>
            </p:nvSpPr>
            <p:spPr bwMode="auto">
              <a:xfrm>
                <a:off x="3620" y="2254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8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47" name="Freeform 951"/>
              <p:cNvSpPr>
                <a:spLocks/>
              </p:cNvSpPr>
              <p:nvPr/>
            </p:nvSpPr>
            <p:spPr bwMode="auto">
              <a:xfrm>
                <a:off x="3620" y="2254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8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48" name="Freeform 952"/>
              <p:cNvSpPr>
                <a:spLocks/>
              </p:cNvSpPr>
              <p:nvPr/>
            </p:nvSpPr>
            <p:spPr bwMode="auto">
              <a:xfrm>
                <a:off x="3652" y="2262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49" name="Freeform 953"/>
              <p:cNvSpPr>
                <a:spLocks/>
              </p:cNvSpPr>
              <p:nvPr/>
            </p:nvSpPr>
            <p:spPr bwMode="auto">
              <a:xfrm>
                <a:off x="3652" y="2262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50" name="Freeform 954"/>
              <p:cNvSpPr>
                <a:spLocks/>
              </p:cNvSpPr>
              <p:nvPr/>
            </p:nvSpPr>
            <p:spPr bwMode="auto">
              <a:xfrm>
                <a:off x="3686" y="227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51" name="Freeform 955"/>
              <p:cNvSpPr>
                <a:spLocks/>
              </p:cNvSpPr>
              <p:nvPr/>
            </p:nvSpPr>
            <p:spPr bwMode="auto">
              <a:xfrm>
                <a:off x="3686" y="227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52" name="Freeform 956"/>
              <p:cNvSpPr>
                <a:spLocks/>
              </p:cNvSpPr>
              <p:nvPr/>
            </p:nvSpPr>
            <p:spPr bwMode="auto">
              <a:xfrm>
                <a:off x="3718" y="2280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53" name="Freeform 957"/>
              <p:cNvSpPr>
                <a:spLocks/>
              </p:cNvSpPr>
              <p:nvPr/>
            </p:nvSpPr>
            <p:spPr bwMode="auto">
              <a:xfrm>
                <a:off x="3718" y="2280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54" name="Freeform 958"/>
              <p:cNvSpPr>
                <a:spLocks/>
              </p:cNvSpPr>
              <p:nvPr/>
            </p:nvSpPr>
            <p:spPr bwMode="auto">
              <a:xfrm>
                <a:off x="3752" y="229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55" name="Freeform 959"/>
              <p:cNvSpPr>
                <a:spLocks/>
              </p:cNvSpPr>
              <p:nvPr/>
            </p:nvSpPr>
            <p:spPr bwMode="auto">
              <a:xfrm>
                <a:off x="3752" y="229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56" name="Freeform 960"/>
              <p:cNvSpPr>
                <a:spLocks/>
              </p:cNvSpPr>
              <p:nvPr/>
            </p:nvSpPr>
            <p:spPr bwMode="auto">
              <a:xfrm>
                <a:off x="3784" y="2300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57" name="Freeform 961"/>
              <p:cNvSpPr>
                <a:spLocks/>
              </p:cNvSpPr>
              <p:nvPr/>
            </p:nvSpPr>
            <p:spPr bwMode="auto">
              <a:xfrm>
                <a:off x="3784" y="2300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58" name="Freeform 962"/>
              <p:cNvSpPr>
                <a:spLocks/>
              </p:cNvSpPr>
              <p:nvPr/>
            </p:nvSpPr>
            <p:spPr bwMode="auto">
              <a:xfrm>
                <a:off x="3818" y="231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59" name="Freeform 963"/>
              <p:cNvSpPr>
                <a:spLocks/>
              </p:cNvSpPr>
              <p:nvPr/>
            </p:nvSpPr>
            <p:spPr bwMode="auto">
              <a:xfrm>
                <a:off x="3818" y="231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60" name="Freeform 964"/>
              <p:cNvSpPr>
                <a:spLocks/>
              </p:cNvSpPr>
              <p:nvPr/>
            </p:nvSpPr>
            <p:spPr bwMode="auto">
              <a:xfrm>
                <a:off x="3852" y="2318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2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61" name="Freeform 965"/>
              <p:cNvSpPr>
                <a:spLocks/>
              </p:cNvSpPr>
              <p:nvPr/>
            </p:nvSpPr>
            <p:spPr bwMode="auto">
              <a:xfrm>
                <a:off x="3852" y="2318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2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62" name="Freeform 966"/>
              <p:cNvSpPr>
                <a:spLocks/>
              </p:cNvSpPr>
              <p:nvPr/>
            </p:nvSpPr>
            <p:spPr bwMode="auto">
              <a:xfrm>
                <a:off x="3884" y="232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63" name="Freeform 967"/>
              <p:cNvSpPr>
                <a:spLocks/>
              </p:cNvSpPr>
              <p:nvPr/>
            </p:nvSpPr>
            <p:spPr bwMode="auto">
              <a:xfrm>
                <a:off x="3884" y="232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64" name="Freeform 968"/>
              <p:cNvSpPr>
                <a:spLocks/>
              </p:cNvSpPr>
              <p:nvPr/>
            </p:nvSpPr>
            <p:spPr bwMode="auto">
              <a:xfrm>
                <a:off x="3918" y="233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65" name="Freeform 969"/>
              <p:cNvSpPr>
                <a:spLocks/>
              </p:cNvSpPr>
              <p:nvPr/>
            </p:nvSpPr>
            <p:spPr bwMode="auto">
              <a:xfrm>
                <a:off x="3918" y="233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66" name="Freeform 970"/>
              <p:cNvSpPr>
                <a:spLocks/>
              </p:cNvSpPr>
              <p:nvPr/>
            </p:nvSpPr>
            <p:spPr bwMode="auto">
              <a:xfrm>
                <a:off x="3952" y="234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67" name="Freeform 971"/>
              <p:cNvSpPr>
                <a:spLocks/>
              </p:cNvSpPr>
              <p:nvPr/>
            </p:nvSpPr>
            <p:spPr bwMode="auto">
              <a:xfrm>
                <a:off x="3952" y="234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68" name="Freeform 972"/>
              <p:cNvSpPr>
                <a:spLocks/>
              </p:cNvSpPr>
              <p:nvPr/>
            </p:nvSpPr>
            <p:spPr bwMode="auto">
              <a:xfrm>
                <a:off x="3986" y="2356"/>
                <a:ext cx="44" cy="30"/>
              </a:xfrm>
              <a:custGeom>
                <a:avLst/>
                <a:gdLst>
                  <a:gd name="T0" fmla="*/ 12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2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69" name="Freeform 973"/>
              <p:cNvSpPr>
                <a:spLocks/>
              </p:cNvSpPr>
              <p:nvPr/>
            </p:nvSpPr>
            <p:spPr bwMode="auto">
              <a:xfrm>
                <a:off x="3986" y="2356"/>
                <a:ext cx="44" cy="30"/>
              </a:xfrm>
              <a:custGeom>
                <a:avLst/>
                <a:gdLst>
                  <a:gd name="T0" fmla="*/ 12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2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70" name="Freeform 974"/>
              <p:cNvSpPr>
                <a:spLocks/>
              </p:cNvSpPr>
              <p:nvPr/>
            </p:nvSpPr>
            <p:spPr bwMode="auto">
              <a:xfrm>
                <a:off x="2218" y="1876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71" name="Freeform 975"/>
              <p:cNvSpPr>
                <a:spLocks/>
              </p:cNvSpPr>
              <p:nvPr/>
            </p:nvSpPr>
            <p:spPr bwMode="auto">
              <a:xfrm>
                <a:off x="2218" y="1876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72" name="Freeform 976"/>
              <p:cNvSpPr>
                <a:spLocks/>
              </p:cNvSpPr>
              <p:nvPr/>
            </p:nvSpPr>
            <p:spPr bwMode="auto">
              <a:xfrm>
                <a:off x="2244" y="1884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8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73" name="Freeform 977"/>
              <p:cNvSpPr>
                <a:spLocks/>
              </p:cNvSpPr>
              <p:nvPr/>
            </p:nvSpPr>
            <p:spPr bwMode="auto">
              <a:xfrm>
                <a:off x="2244" y="1884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8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74" name="Freeform 978"/>
              <p:cNvSpPr>
                <a:spLocks/>
              </p:cNvSpPr>
              <p:nvPr/>
            </p:nvSpPr>
            <p:spPr bwMode="auto">
              <a:xfrm>
                <a:off x="2272" y="189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75" name="Freeform 979"/>
              <p:cNvSpPr>
                <a:spLocks/>
              </p:cNvSpPr>
              <p:nvPr/>
            </p:nvSpPr>
            <p:spPr bwMode="auto">
              <a:xfrm>
                <a:off x="2272" y="1892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4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76" name="Freeform 980"/>
              <p:cNvSpPr>
                <a:spLocks/>
              </p:cNvSpPr>
              <p:nvPr/>
            </p:nvSpPr>
            <p:spPr bwMode="auto">
              <a:xfrm>
                <a:off x="2298" y="1898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77" name="Freeform 981"/>
              <p:cNvSpPr>
                <a:spLocks/>
              </p:cNvSpPr>
              <p:nvPr/>
            </p:nvSpPr>
            <p:spPr bwMode="auto">
              <a:xfrm>
                <a:off x="2298" y="1898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78" name="Freeform 982"/>
              <p:cNvSpPr>
                <a:spLocks/>
              </p:cNvSpPr>
              <p:nvPr/>
            </p:nvSpPr>
            <p:spPr bwMode="auto">
              <a:xfrm>
                <a:off x="2326" y="190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79" name="Freeform 983"/>
              <p:cNvSpPr>
                <a:spLocks/>
              </p:cNvSpPr>
              <p:nvPr/>
            </p:nvSpPr>
            <p:spPr bwMode="auto">
              <a:xfrm>
                <a:off x="2326" y="190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80" name="Freeform 984"/>
              <p:cNvSpPr>
                <a:spLocks/>
              </p:cNvSpPr>
              <p:nvPr/>
            </p:nvSpPr>
            <p:spPr bwMode="auto">
              <a:xfrm>
                <a:off x="2354" y="1912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6 w 44"/>
                  <a:gd name="T5" fmla="*/ 22 h 22"/>
                  <a:gd name="T6" fmla="*/ 44 w 44"/>
                  <a:gd name="T7" fmla="*/ 8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81" name="Freeform 985"/>
              <p:cNvSpPr>
                <a:spLocks/>
              </p:cNvSpPr>
              <p:nvPr/>
            </p:nvSpPr>
            <p:spPr bwMode="auto">
              <a:xfrm>
                <a:off x="2354" y="1912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6 w 44"/>
                  <a:gd name="T5" fmla="*/ 22 h 22"/>
                  <a:gd name="T6" fmla="*/ 44 w 44"/>
                  <a:gd name="T7" fmla="*/ 8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82" name="Freeform 986"/>
              <p:cNvSpPr>
                <a:spLocks/>
              </p:cNvSpPr>
              <p:nvPr/>
            </p:nvSpPr>
            <p:spPr bwMode="auto">
              <a:xfrm>
                <a:off x="2380" y="1920"/>
                <a:ext cx="44" cy="20"/>
              </a:xfrm>
              <a:custGeom>
                <a:avLst/>
                <a:gdLst>
                  <a:gd name="T0" fmla="*/ 18 w 44"/>
                  <a:gd name="T1" fmla="*/ 0 h 20"/>
                  <a:gd name="T2" fmla="*/ 0 w 44"/>
                  <a:gd name="T3" fmla="*/ 14 h 20"/>
                  <a:gd name="T4" fmla="*/ 28 w 44"/>
                  <a:gd name="T5" fmla="*/ 20 h 20"/>
                  <a:gd name="T6" fmla="*/ 44 w 44"/>
                  <a:gd name="T7" fmla="*/ 4 h 20"/>
                  <a:gd name="T8" fmla="*/ 18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8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83" name="Freeform 987"/>
              <p:cNvSpPr>
                <a:spLocks/>
              </p:cNvSpPr>
              <p:nvPr/>
            </p:nvSpPr>
            <p:spPr bwMode="auto">
              <a:xfrm>
                <a:off x="2380" y="1920"/>
                <a:ext cx="44" cy="20"/>
              </a:xfrm>
              <a:custGeom>
                <a:avLst/>
                <a:gdLst>
                  <a:gd name="T0" fmla="*/ 18 w 44"/>
                  <a:gd name="T1" fmla="*/ 0 h 20"/>
                  <a:gd name="T2" fmla="*/ 0 w 44"/>
                  <a:gd name="T3" fmla="*/ 14 h 20"/>
                  <a:gd name="T4" fmla="*/ 28 w 44"/>
                  <a:gd name="T5" fmla="*/ 20 h 20"/>
                  <a:gd name="T6" fmla="*/ 44 w 44"/>
                  <a:gd name="T7" fmla="*/ 4 h 20"/>
                  <a:gd name="T8" fmla="*/ 18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8" y="0"/>
                    </a:moveTo>
                    <a:lnTo>
                      <a:pt x="0" y="14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84" name="Freeform 988"/>
              <p:cNvSpPr>
                <a:spLocks/>
              </p:cNvSpPr>
              <p:nvPr/>
            </p:nvSpPr>
            <p:spPr bwMode="auto">
              <a:xfrm>
                <a:off x="2408" y="1924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C2F5"/>
              </a:solidFill>
              <a:ln w="0">
                <a:solidFill>
                  <a:srgbClr val="96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85" name="Freeform 989"/>
              <p:cNvSpPr>
                <a:spLocks/>
              </p:cNvSpPr>
              <p:nvPr/>
            </p:nvSpPr>
            <p:spPr bwMode="auto">
              <a:xfrm>
                <a:off x="2408" y="1924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2686" name="Group 990"/>
            <p:cNvGrpSpPr>
              <a:grpSpLocks/>
            </p:cNvGrpSpPr>
            <p:nvPr/>
          </p:nvGrpSpPr>
          <p:grpSpPr bwMode="auto">
            <a:xfrm>
              <a:off x="2200" y="1880"/>
              <a:ext cx="1820" cy="526"/>
              <a:chOff x="2200" y="1880"/>
              <a:chExt cx="1820" cy="526"/>
            </a:xfrm>
          </p:grpSpPr>
          <p:sp>
            <p:nvSpPr>
              <p:cNvPr id="542687" name="Freeform 991"/>
              <p:cNvSpPr>
                <a:spLocks/>
              </p:cNvSpPr>
              <p:nvPr/>
            </p:nvSpPr>
            <p:spPr bwMode="auto">
              <a:xfrm>
                <a:off x="2436" y="1930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88" name="Freeform 992"/>
              <p:cNvSpPr>
                <a:spLocks/>
              </p:cNvSpPr>
              <p:nvPr/>
            </p:nvSpPr>
            <p:spPr bwMode="auto">
              <a:xfrm>
                <a:off x="2436" y="1930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89" name="Freeform 993"/>
              <p:cNvSpPr>
                <a:spLocks/>
              </p:cNvSpPr>
              <p:nvPr/>
            </p:nvSpPr>
            <p:spPr bwMode="auto">
              <a:xfrm>
                <a:off x="2464" y="1934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6 h 18"/>
                  <a:gd name="T4" fmla="*/ 28 w 42"/>
                  <a:gd name="T5" fmla="*/ 18 h 18"/>
                  <a:gd name="T6" fmla="*/ 42 w 42"/>
                  <a:gd name="T7" fmla="*/ 4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ABAF5"/>
              </a:solidFill>
              <a:ln w="0">
                <a:solidFill>
                  <a:srgbClr val="8A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90" name="Freeform 994"/>
              <p:cNvSpPr>
                <a:spLocks/>
              </p:cNvSpPr>
              <p:nvPr/>
            </p:nvSpPr>
            <p:spPr bwMode="auto">
              <a:xfrm>
                <a:off x="2464" y="1934"/>
                <a:ext cx="42" cy="18"/>
              </a:xfrm>
              <a:custGeom>
                <a:avLst/>
                <a:gdLst>
                  <a:gd name="T0" fmla="*/ 16 w 42"/>
                  <a:gd name="T1" fmla="*/ 0 h 18"/>
                  <a:gd name="T2" fmla="*/ 0 w 42"/>
                  <a:gd name="T3" fmla="*/ 16 h 18"/>
                  <a:gd name="T4" fmla="*/ 28 w 42"/>
                  <a:gd name="T5" fmla="*/ 18 h 18"/>
                  <a:gd name="T6" fmla="*/ 42 w 42"/>
                  <a:gd name="T7" fmla="*/ 4 h 18"/>
                  <a:gd name="T8" fmla="*/ 16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2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91" name="Freeform 995"/>
              <p:cNvSpPr>
                <a:spLocks/>
              </p:cNvSpPr>
              <p:nvPr/>
            </p:nvSpPr>
            <p:spPr bwMode="auto">
              <a:xfrm>
                <a:off x="2492" y="1938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8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5BAF7"/>
              </a:solidFill>
              <a:ln w="0">
                <a:solidFill>
                  <a:srgbClr val="85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92" name="Freeform 996"/>
              <p:cNvSpPr>
                <a:spLocks/>
              </p:cNvSpPr>
              <p:nvPr/>
            </p:nvSpPr>
            <p:spPr bwMode="auto">
              <a:xfrm>
                <a:off x="2492" y="1938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8 w 42"/>
                  <a:gd name="T5" fmla="*/ 16 h 16"/>
                  <a:gd name="T6" fmla="*/ 42 w 42"/>
                  <a:gd name="T7" fmla="*/ 2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8" y="16"/>
                    </a:lnTo>
                    <a:lnTo>
                      <a:pt x="4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93" name="Freeform 997"/>
              <p:cNvSpPr>
                <a:spLocks/>
              </p:cNvSpPr>
              <p:nvPr/>
            </p:nvSpPr>
            <p:spPr bwMode="auto">
              <a:xfrm>
                <a:off x="2520" y="1940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6 w 42"/>
                  <a:gd name="T5" fmla="*/ 16 h 16"/>
                  <a:gd name="T6" fmla="*/ 42 w 42"/>
                  <a:gd name="T7" fmla="*/ 0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AB5F7"/>
              </a:solidFill>
              <a:ln w="0">
                <a:solidFill>
                  <a:srgbClr val="7A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94" name="Freeform 998"/>
              <p:cNvSpPr>
                <a:spLocks/>
              </p:cNvSpPr>
              <p:nvPr/>
            </p:nvSpPr>
            <p:spPr bwMode="auto">
              <a:xfrm>
                <a:off x="2520" y="1940"/>
                <a:ext cx="42" cy="16"/>
              </a:xfrm>
              <a:custGeom>
                <a:avLst/>
                <a:gdLst>
                  <a:gd name="T0" fmla="*/ 14 w 42"/>
                  <a:gd name="T1" fmla="*/ 0 h 16"/>
                  <a:gd name="T2" fmla="*/ 0 w 42"/>
                  <a:gd name="T3" fmla="*/ 14 h 16"/>
                  <a:gd name="T4" fmla="*/ 26 w 42"/>
                  <a:gd name="T5" fmla="*/ 16 h 16"/>
                  <a:gd name="T6" fmla="*/ 42 w 42"/>
                  <a:gd name="T7" fmla="*/ 0 h 16"/>
                  <a:gd name="T8" fmla="*/ 14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14" y="0"/>
                    </a:moveTo>
                    <a:lnTo>
                      <a:pt x="0" y="14"/>
                    </a:lnTo>
                    <a:lnTo>
                      <a:pt x="26" y="16"/>
                    </a:lnTo>
                    <a:lnTo>
                      <a:pt x="42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95" name="Freeform 999"/>
              <p:cNvSpPr>
                <a:spLocks/>
              </p:cNvSpPr>
              <p:nvPr/>
            </p:nvSpPr>
            <p:spPr bwMode="auto">
              <a:xfrm>
                <a:off x="2546" y="1940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0B2FA"/>
              </a:solidFill>
              <a:ln w="0">
                <a:solidFill>
                  <a:srgbClr val="70B2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96" name="Freeform 1000"/>
              <p:cNvSpPr>
                <a:spLocks/>
              </p:cNvSpPr>
              <p:nvPr/>
            </p:nvSpPr>
            <p:spPr bwMode="auto">
              <a:xfrm>
                <a:off x="2546" y="1940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97" name="Freeform 1001"/>
              <p:cNvSpPr>
                <a:spLocks/>
              </p:cNvSpPr>
              <p:nvPr/>
            </p:nvSpPr>
            <p:spPr bwMode="auto">
              <a:xfrm>
                <a:off x="2574" y="1938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61ABF7"/>
              </a:solidFill>
              <a:ln w="0">
                <a:solidFill>
                  <a:srgbClr val="61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98" name="Freeform 1002"/>
              <p:cNvSpPr>
                <a:spLocks/>
              </p:cNvSpPr>
              <p:nvPr/>
            </p:nvSpPr>
            <p:spPr bwMode="auto">
              <a:xfrm>
                <a:off x="2574" y="1938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699" name="Freeform 1003"/>
              <p:cNvSpPr>
                <a:spLocks/>
              </p:cNvSpPr>
              <p:nvPr/>
            </p:nvSpPr>
            <p:spPr bwMode="auto">
              <a:xfrm>
                <a:off x="2602" y="1934"/>
                <a:ext cx="46" cy="18"/>
              </a:xfrm>
              <a:custGeom>
                <a:avLst/>
                <a:gdLst>
                  <a:gd name="T0" fmla="*/ 16 w 46"/>
                  <a:gd name="T1" fmla="*/ 4 h 18"/>
                  <a:gd name="T2" fmla="*/ 0 w 46"/>
                  <a:gd name="T3" fmla="*/ 18 h 18"/>
                  <a:gd name="T4" fmla="*/ 30 w 46"/>
                  <a:gd name="T5" fmla="*/ 14 h 18"/>
                  <a:gd name="T6" fmla="*/ 46 w 46"/>
                  <a:gd name="T7" fmla="*/ 0 h 18"/>
                  <a:gd name="T8" fmla="*/ 16 w 46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6" y="4"/>
                    </a:moveTo>
                    <a:lnTo>
                      <a:pt x="0" y="18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54A3F7"/>
              </a:solidFill>
              <a:ln w="0">
                <a:solidFill>
                  <a:srgbClr val="54A3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00" name="Freeform 1004"/>
              <p:cNvSpPr>
                <a:spLocks/>
              </p:cNvSpPr>
              <p:nvPr/>
            </p:nvSpPr>
            <p:spPr bwMode="auto">
              <a:xfrm>
                <a:off x="2602" y="1934"/>
                <a:ext cx="46" cy="18"/>
              </a:xfrm>
              <a:custGeom>
                <a:avLst/>
                <a:gdLst>
                  <a:gd name="T0" fmla="*/ 16 w 46"/>
                  <a:gd name="T1" fmla="*/ 4 h 18"/>
                  <a:gd name="T2" fmla="*/ 0 w 46"/>
                  <a:gd name="T3" fmla="*/ 18 h 18"/>
                  <a:gd name="T4" fmla="*/ 30 w 46"/>
                  <a:gd name="T5" fmla="*/ 14 h 18"/>
                  <a:gd name="T6" fmla="*/ 46 w 46"/>
                  <a:gd name="T7" fmla="*/ 0 h 18"/>
                  <a:gd name="T8" fmla="*/ 16 w 46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6" y="4"/>
                    </a:moveTo>
                    <a:lnTo>
                      <a:pt x="0" y="18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01" name="Freeform 1005"/>
              <p:cNvSpPr>
                <a:spLocks/>
              </p:cNvSpPr>
              <p:nvPr/>
            </p:nvSpPr>
            <p:spPr bwMode="auto">
              <a:xfrm>
                <a:off x="2632" y="1928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429CF5"/>
              </a:solidFill>
              <a:ln w="0">
                <a:solidFill>
                  <a:srgbClr val="429C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02" name="Freeform 1006"/>
              <p:cNvSpPr>
                <a:spLocks/>
              </p:cNvSpPr>
              <p:nvPr/>
            </p:nvSpPr>
            <p:spPr bwMode="auto">
              <a:xfrm>
                <a:off x="2632" y="1928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03" name="Freeform 1007"/>
              <p:cNvSpPr>
                <a:spLocks/>
              </p:cNvSpPr>
              <p:nvPr/>
            </p:nvSpPr>
            <p:spPr bwMode="auto">
              <a:xfrm>
                <a:off x="2660" y="1920"/>
                <a:ext cx="44" cy="22"/>
              </a:xfrm>
              <a:custGeom>
                <a:avLst/>
                <a:gdLst>
                  <a:gd name="T0" fmla="*/ 16 w 44"/>
                  <a:gd name="T1" fmla="*/ 8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6 w 44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2B8FED"/>
              </a:solidFill>
              <a:ln w="0">
                <a:solidFill>
                  <a:srgbClr val="2B8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04" name="Freeform 1008"/>
              <p:cNvSpPr>
                <a:spLocks/>
              </p:cNvSpPr>
              <p:nvPr/>
            </p:nvSpPr>
            <p:spPr bwMode="auto">
              <a:xfrm>
                <a:off x="2660" y="1920"/>
                <a:ext cx="44" cy="22"/>
              </a:xfrm>
              <a:custGeom>
                <a:avLst/>
                <a:gdLst>
                  <a:gd name="T0" fmla="*/ 16 w 44"/>
                  <a:gd name="T1" fmla="*/ 8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6 w 44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05" name="Freeform 1009"/>
              <p:cNvSpPr>
                <a:spLocks/>
              </p:cNvSpPr>
              <p:nvPr/>
            </p:nvSpPr>
            <p:spPr bwMode="auto">
              <a:xfrm>
                <a:off x="2688" y="1912"/>
                <a:ext cx="44" cy="22"/>
              </a:xfrm>
              <a:custGeom>
                <a:avLst/>
                <a:gdLst>
                  <a:gd name="T0" fmla="*/ 16 w 44"/>
                  <a:gd name="T1" fmla="*/ 8 h 22"/>
                  <a:gd name="T2" fmla="*/ 0 w 44"/>
                  <a:gd name="T3" fmla="*/ 22 h 22"/>
                  <a:gd name="T4" fmla="*/ 30 w 44"/>
                  <a:gd name="T5" fmla="*/ 12 h 22"/>
                  <a:gd name="T6" fmla="*/ 44 w 44"/>
                  <a:gd name="T7" fmla="*/ 0 h 22"/>
                  <a:gd name="T8" fmla="*/ 16 w 44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8"/>
                    </a:moveTo>
                    <a:lnTo>
                      <a:pt x="0" y="22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F7DE3"/>
              </a:solidFill>
              <a:ln w="0">
                <a:solidFill>
                  <a:srgbClr val="0F7D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06" name="Freeform 1010"/>
              <p:cNvSpPr>
                <a:spLocks/>
              </p:cNvSpPr>
              <p:nvPr/>
            </p:nvSpPr>
            <p:spPr bwMode="auto">
              <a:xfrm>
                <a:off x="2688" y="1912"/>
                <a:ext cx="44" cy="22"/>
              </a:xfrm>
              <a:custGeom>
                <a:avLst/>
                <a:gdLst>
                  <a:gd name="T0" fmla="*/ 16 w 44"/>
                  <a:gd name="T1" fmla="*/ 8 h 22"/>
                  <a:gd name="T2" fmla="*/ 0 w 44"/>
                  <a:gd name="T3" fmla="*/ 22 h 22"/>
                  <a:gd name="T4" fmla="*/ 30 w 44"/>
                  <a:gd name="T5" fmla="*/ 12 h 22"/>
                  <a:gd name="T6" fmla="*/ 44 w 44"/>
                  <a:gd name="T7" fmla="*/ 0 h 22"/>
                  <a:gd name="T8" fmla="*/ 16 w 44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8"/>
                    </a:moveTo>
                    <a:lnTo>
                      <a:pt x="0" y="22"/>
                    </a:lnTo>
                    <a:lnTo>
                      <a:pt x="30" y="12"/>
                    </a:lnTo>
                    <a:lnTo>
                      <a:pt x="44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07" name="Freeform 1011"/>
              <p:cNvSpPr>
                <a:spLocks/>
              </p:cNvSpPr>
              <p:nvPr/>
            </p:nvSpPr>
            <p:spPr bwMode="auto">
              <a:xfrm>
                <a:off x="2718" y="1898"/>
                <a:ext cx="44" cy="26"/>
              </a:xfrm>
              <a:custGeom>
                <a:avLst/>
                <a:gdLst>
                  <a:gd name="T0" fmla="*/ 14 w 44"/>
                  <a:gd name="T1" fmla="*/ 14 h 26"/>
                  <a:gd name="T2" fmla="*/ 0 w 44"/>
                  <a:gd name="T3" fmla="*/ 26 h 26"/>
                  <a:gd name="T4" fmla="*/ 28 w 44"/>
                  <a:gd name="T5" fmla="*/ 12 h 26"/>
                  <a:gd name="T6" fmla="*/ 44 w 44"/>
                  <a:gd name="T7" fmla="*/ 0 h 26"/>
                  <a:gd name="T8" fmla="*/ 14 w 44"/>
                  <a:gd name="T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14"/>
                    </a:moveTo>
                    <a:lnTo>
                      <a:pt x="0" y="26"/>
                    </a:lnTo>
                    <a:lnTo>
                      <a:pt x="28" y="12"/>
                    </a:lnTo>
                    <a:lnTo>
                      <a:pt x="44" y="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66D1"/>
              </a:solidFill>
              <a:ln w="0">
                <a:solidFill>
                  <a:srgbClr val="0066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08" name="Freeform 1012"/>
              <p:cNvSpPr>
                <a:spLocks/>
              </p:cNvSpPr>
              <p:nvPr/>
            </p:nvSpPr>
            <p:spPr bwMode="auto">
              <a:xfrm>
                <a:off x="2718" y="1898"/>
                <a:ext cx="44" cy="26"/>
              </a:xfrm>
              <a:custGeom>
                <a:avLst/>
                <a:gdLst>
                  <a:gd name="T0" fmla="*/ 14 w 44"/>
                  <a:gd name="T1" fmla="*/ 14 h 26"/>
                  <a:gd name="T2" fmla="*/ 0 w 44"/>
                  <a:gd name="T3" fmla="*/ 26 h 26"/>
                  <a:gd name="T4" fmla="*/ 28 w 44"/>
                  <a:gd name="T5" fmla="*/ 12 h 26"/>
                  <a:gd name="T6" fmla="*/ 44 w 44"/>
                  <a:gd name="T7" fmla="*/ 0 h 26"/>
                  <a:gd name="T8" fmla="*/ 14 w 44"/>
                  <a:gd name="T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14"/>
                    </a:moveTo>
                    <a:lnTo>
                      <a:pt x="0" y="26"/>
                    </a:lnTo>
                    <a:lnTo>
                      <a:pt x="28" y="12"/>
                    </a:lnTo>
                    <a:lnTo>
                      <a:pt x="44" y="0"/>
                    </a:lnTo>
                    <a:lnTo>
                      <a:pt x="14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09" name="Freeform 1013"/>
              <p:cNvSpPr>
                <a:spLocks/>
              </p:cNvSpPr>
              <p:nvPr/>
            </p:nvSpPr>
            <p:spPr bwMode="auto">
              <a:xfrm>
                <a:off x="2746" y="1880"/>
                <a:ext cx="44" cy="30"/>
              </a:xfrm>
              <a:custGeom>
                <a:avLst/>
                <a:gdLst>
                  <a:gd name="T0" fmla="*/ 16 w 44"/>
                  <a:gd name="T1" fmla="*/ 18 h 30"/>
                  <a:gd name="T2" fmla="*/ 0 w 44"/>
                  <a:gd name="T3" fmla="*/ 30 h 30"/>
                  <a:gd name="T4" fmla="*/ 30 w 44"/>
                  <a:gd name="T5" fmla="*/ 8 h 30"/>
                  <a:gd name="T6" fmla="*/ 44 w 44"/>
                  <a:gd name="T7" fmla="*/ 0 h 30"/>
                  <a:gd name="T8" fmla="*/ 16 w 44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6" y="18"/>
                    </a:moveTo>
                    <a:lnTo>
                      <a:pt x="0" y="30"/>
                    </a:lnTo>
                    <a:lnTo>
                      <a:pt x="30" y="8"/>
                    </a:lnTo>
                    <a:lnTo>
                      <a:pt x="44" y="0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690000"/>
              </a:solidFill>
              <a:ln w="0">
                <a:solidFill>
                  <a:srgbClr val="69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10" name="Freeform 1014"/>
              <p:cNvSpPr>
                <a:spLocks/>
              </p:cNvSpPr>
              <p:nvPr/>
            </p:nvSpPr>
            <p:spPr bwMode="auto">
              <a:xfrm>
                <a:off x="2746" y="1880"/>
                <a:ext cx="44" cy="30"/>
              </a:xfrm>
              <a:custGeom>
                <a:avLst/>
                <a:gdLst>
                  <a:gd name="T0" fmla="*/ 16 w 44"/>
                  <a:gd name="T1" fmla="*/ 18 h 30"/>
                  <a:gd name="T2" fmla="*/ 0 w 44"/>
                  <a:gd name="T3" fmla="*/ 30 h 30"/>
                  <a:gd name="T4" fmla="*/ 30 w 44"/>
                  <a:gd name="T5" fmla="*/ 8 h 30"/>
                  <a:gd name="T6" fmla="*/ 44 w 44"/>
                  <a:gd name="T7" fmla="*/ 0 h 30"/>
                  <a:gd name="T8" fmla="*/ 16 w 44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6" y="18"/>
                    </a:moveTo>
                    <a:lnTo>
                      <a:pt x="0" y="30"/>
                    </a:lnTo>
                    <a:lnTo>
                      <a:pt x="30" y="8"/>
                    </a:lnTo>
                    <a:lnTo>
                      <a:pt x="44" y="0"/>
                    </a:lnTo>
                    <a:lnTo>
                      <a:pt x="16" y="1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11" name="Freeform 1015"/>
              <p:cNvSpPr>
                <a:spLocks/>
              </p:cNvSpPr>
              <p:nvPr/>
            </p:nvSpPr>
            <p:spPr bwMode="auto">
              <a:xfrm>
                <a:off x="2776" y="1880"/>
                <a:ext cx="44" cy="52"/>
              </a:xfrm>
              <a:custGeom>
                <a:avLst/>
                <a:gdLst>
                  <a:gd name="T0" fmla="*/ 14 w 44"/>
                  <a:gd name="T1" fmla="*/ 0 h 52"/>
                  <a:gd name="T2" fmla="*/ 0 w 44"/>
                  <a:gd name="T3" fmla="*/ 8 h 52"/>
                  <a:gd name="T4" fmla="*/ 30 w 44"/>
                  <a:gd name="T5" fmla="*/ 52 h 52"/>
                  <a:gd name="T6" fmla="*/ 44 w 44"/>
                  <a:gd name="T7" fmla="*/ 18 h 52"/>
                  <a:gd name="T8" fmla="*/ 14 w 4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2">
                    <a:moveTo>
                      <a:pt x="14" y="0"/>
                    </a:moveTo>
                    <a:lnTo>
                      <a:pt x="0" y="8"/>
                    </a:lnTo>
                    <a:lnTo>
                      <a:pt x="30" y="52"/>
                    </a:lnTo>
                    <a:lnTo>
                      <a:pt x="44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5A3C7"/>
              </a:solidFill>
              <a:ln w="0">
                <a:solidFill>
                  <a:srgbClr val="B5A3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12" name="Freeform 1016"/>
              <p:cNvSpPr>
                <a:spLocks/>
              </p:cNvSpPr>
              <p:nvPr/>
            </p:nvSpPr>
            <p:spPr bwMode="auto">
              <a:xfrm>
                <a:off x="2776" y="1880"/>
                <a:ext cx="44" cy="52"/>
              </a:xfrm>
              <a:custGeom>
                <a:avLst/>
                <a:gdLst>
                  <a:gd name="T0" fmla="*/ 14 w 44"/>
                  <a:gd name="T1" fmla="*/ 0 h 52"/>
                  <a:gd name="T2" fmla="*/ 0 w 44"/>
                  <a:gd name="T3" fmla="*/ 8 h 52"/>
                  <a:gd name="T4" fmla="*/ 30 w 44"/>
                  <a:gd name="T5" fmla="*/ 52 h 52"/>
                  <a:gd name="T6" fmla="*/ 44 w 44"/>
                  <a:gd name="T7" fmla="*/ 18 h 52"/>
                  <a:gd name="T8" fmla="*/ 14 w 4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2">
                    <a:moveTo>
                      <a:pt x="14" y="0"/>
                    </a:moveTo>
                    <a:lnTo>
                      <a:pt x="0" y="8"/>
                    </a:lnTo>
                    <a:lnTo>
                      <a:pt x="30" y="52"/>
                    </a:lnTo>
                    <a:lnTo>
                      <a:pt x="44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13" name="Freeform 1017"/>
              <p:cNvSpPr>
                <a:spLocks/>
              </p:cNvSpPr>
              <p:nvPr/>
            </p:nvSpPr>
            <p:spPr bwMode="auto">
              <a:xfrm>
                <a:off x="2806" y="1898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34 h 34"/>
                  <a:gd name="T4" fmla="*/ 28 w 44"/>
                  <a:gd name="T5" fmla="*/ 34 h 34"/>
                  <a:gd name="T6" fmla="*/ 44 w 44"/>
                  <a:gd name="T7" fmla="*/ 16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34"/>
                    </a:lnTo>
                    <a:lnTo>
                      <a:pt x="28" y="34"/>
                    </a:lnTo>
                    <a:lnTo>
                      <a:pt x="44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AC4E3"/>
              </a:solidFill>
              <a:ln w="0">
                <a:solidFill>
                  <a:srgbClr val="BAC4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14" name="Freeform 1018"/>
              <p:cNvSpPr>
                <a:spLocks/>
              </p:cNvSpPr>
              <p:nvPr/>
            </p:nvSpPr>
            <p:spPr bwMode="auto">
              <a:xfrm>
                <a:off x="2806" y="1898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34 h 34"/>
                  <a:gd name="T4" fmla="*/ 28 w 44"/>
                  <a:gd name="T5" fmla="*/ 34 h 34"/>
                  <a:gd name="T6" fmla="*/ 44 w 44"/>
                  <a:gd name="T7" fmla="*/ 16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34"/>
                    </a:lnTo>
                    <a:lnTo>
                      <a:pt x="28" y="34"/>
                    </a:lnTo>
                    <a:lnTo>
                      <a:pt x="44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15" name="Freeform 1019"/>
              <p:cNvSpPr>
                <a:spLocks/>
              </p:cNvSpPr>
              <p:nvPr/>
            </p:nvSpPr>
            <p:spPr bwMode="auto">
              <a:xfrm>
                <a:off x="2834" y="1902"/>
                <a:ext cx="46" cy="30"/>
              </a:xfrm>
              <a:custGeom>
                <a:avLst/>
                <a:gdLst>
                  <a:gd name="T0" fmla="*/ 16 w 46"/>
                  <a:gd name="T1" fmla="*/ 12 h 30"/>
                  <a:gd name="T2" fmla="*/ 0 w 46"/>
                  <a:gd name="T3" fmla="*/ 30 h 30"/>
                  <a:gd name="T4" fmla="*/ 32 w 46"/>
                  <a:gd name="T5" fmla="*/ 18 h 30"/>
                  <a:gd name="T6" fmla="*/ 46 w 46"/>
                  <a:gd name="T7" fmla="*/ 0 h 30"/>
                  <a:gd name="T8" fmla="*/ 16 w 46"/>
                  <a:gd name="T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12"/>
                    </a:moveTo>
                    <a:lnTo>
                      <a:pt x="0" y="30"/>
                    </a:lnTo>
                    <a:lnTo>
                      <a:pt x="32" y="18"/>
                    </a:lnTo>
                    <a:lnTo>
                      <a:pt x="46" y="0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3082E8"/>
              </a:solidFill>
              <a:ln w="0">
                <a:solidFill>
                  <a:srgbClr val="3082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16" name="Freeform 1020"/>
              <p:cNvSpPr>
                <a:spLocks/>
              </p:cNvSpPr>
              <p:nvPr/>
            </p:nvSpPr>
            <p:spPr bwMode="auto">
              <a:xfrm>
                <a:off x="2834" y="1902"/>
                <a:ext cx="46" cy="30"/>
              </a:xfrm>
              <a:custGeom>
                <a:avLst/>
                <a:gdLst>
                  <a:gd name="T0" fmla="*/ 16 w 46"/>
                  <a:gd name="T1" fmla="*/ 12 h 30"/>
                  <a:gd name="T2" fmla="*/ 0 w 46"/>
                  <a:gd name="T3" fmla="*/ 30 h 30"/>
                  <a:gd name="T4" fmla="*/ 32 w 46"/>
                  <a:gd name="T5" fmla="*/ 18 h 30"/>
                  <a:gd name="T6" fmla="*/ 46 w 46"/>
                  <a:gd name="T7" fmla="*/ 0 h 30"/>
                  <a:gd name="T8" fmla="*/ 16 w 46"/>
                  <a:gd name="T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12"/>
                    </a:moveTo>
                    <a:lnTo>
                      <a:pt x="0" y="30"/>
                    </a:lnTo>
                    <a:lnTo>
                      <a:pt x="32" y="18"/>
                    </a:lnTo>
                    <a:lnTo>
                      <a:pt x="46" y="0"/>
                    </a:lnTo>
                    <a:lnTo>
                      <a:pt x="16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17" name="Freeform 1021"/>
              <p:cNvSpPr>
                <a:spLocks/>
              </p:cNvSpPr>
              <p:nvPr/>
            </p:nvSpPr>
            <p:spPr bwMode="auto">
              <a:xfrm>
                <a:off x="2866" y="1894"/>
                <a:ext cx="44" cy="26"/>
              </a:xfrm>
              <a:custGeom>
                <a:avLst/>
                <a:gdLst>
                  <a:gd name="T0" fmla="*/ 14 w 44"/>
                  <a:gd name="T1" fmla="*/ 8 h 26"/>
                  <a:gd name="T2" fmla="*/ 0 w 44"/>
                  <a:gd name="T3" fmla="*/ 26 h 26"/>
                  <a:gd name="T4" fmla="*/ 30 w 44"/>
                  <a:gd name="T5" fmla="*/ 20 h 26"/>
                  <a:gd name="T6" fmla="*/ 44 w 44"/>
                  <a:gd name="T7" fmla="*/ 0 h 26"/>
                  <a:gd name="T8" fmla="*/ 14 w 44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8"/>
                    </a:moveTo>
                    <a:lnTo>
                      <a:pt x="0" y="26"/>
                    </a:lnTo>
                    <a:lnTo>
                      <a:pt x="30" y="20"/>
                    </a:lnTo>
                    <a:lnTo>
                      <a:pt x="44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4A87E8"/>
              </a:solidFill>
              <a:ln w="0">
                <a:solidFill>
                  <a:srgbClr val="4A87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18" name="Freeform 1022"/>
              <p:cNvSpPr>
                <a:spLocks/>
              </p:cNvSpPr>
              <p:nvPr/>
            </p:nvSpPr>
            <p:spPr bwMode="auto">
              <a:xfrm>
                <a:off x="2866" y="1894"/>
                <a:ext cx="44" cy="26"/>
              </a:xfrm>
              <a:custGeom>
                <a:avLst/>
                <a:gdLst>
                  <a:gd name="T0" fmla="*/ 14 w 44"/>
                  <a:gd name="T1" fmla="*/ 8 h 26"/>
                  <a:gd name="T2" fmla="*/ 0 w 44"/>
                  <a:gd name="T3" fmla="*/ 26 h 26"/>
                  <a:gd name="T4" fmla="*/ 30 w 44"/>
                  <a:gd name="T5" fmla="*/ 20 h 26"/>
                  <a:gd name="T6" fmla="*/ 44 w 44"/>
                  <a:gd name="T7" fmla="*/ 0 h 26"/>
                  <a:gd name="T8" fmla="*/ 14 w 44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8"/>
                    </a:moveTo>
                    <a:lnTo>
                      <a:pt x="0" y="26"/>
                    </a:lnTo>
                    <a:lnTo>
                      <a:pt x="30" y="20"/>
                    </a:lnTo>
                    <a:lnTo>
                      <a:pt x="44" y="0"/>
                    </a:lnTo>
                    <a:lnTo>
                      <a:pt x="14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19" name="Freeform 1023"/>
              <p:cNvSpPr>
                <a:spLocks/>
              </p:cNvSpPr>
              <p:nvPr/>
            </p:nvSpPr>
            <p:spPr bwMode="auto">
              <a:xfrm>
                <a:off x="2896" y="1894"/>
                <a:ext cx="44" cy="24"/>
              </a:xfrm>
              <a:custGeom>
                <a:avLst/>
                <a:gdLst>
                  <a:gd name="T0" fmla="*/ 14 w 44"/>
                  <a:gd name="T1" fmla="*/ 0 h 24"/>
                  <a:gd name="T2" fmla="*/ 0 w 44"/>
                  <a:gd name="T3" fmla="*/ 20 h 24"/>
                  <a:gd name="T4" fmla="*/ 30 w 44"/>
                  <a:gd name="T5" fmla="*/ 24 h 24"/>
                  <a:gd name="T6" fmla="*/ 44 w 44"/>
                  <a:gd name="T7" fmla="*/ 0 h 24"/>
                  <a:gd name="T8" fmla="*/ 14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4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7A3E5"/>
              </a:solidFill>
              <a:ln w="0">
                <a:solidFill>
                  <a:srgbClr val="87A3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20" name="Freeform 0"/>
              <p:cNvSpPr>
                <a:spLocks/>
              </p:cNvSpPr>
              <p:nvPr/>
            </p:nvSpPr>
            <p:spPr bwMode="auto">
              <a:xfrm>
                <a:off x="2896" y="1894"/>
                <a:ext cx="44" cy="24"/>
              </a:xfrm>
              <a:custGeom>
                <a:avLst/>
                <a:gdLst>
                  <a:gd name="T0" fmla="*/ 14 w 44"/>
                  <a:gd name="T1" fmla="*/ 0 h 24"/>
                  <a:gd name="T2" fmla="*/ 0 w 44"/>
                  <a:gd name="T3" fmla="*/ 20 h 24"/>
                  <a:gd name="T4" fmla="*/ 30 w 44"/>
                  <a:gd name="T5" fmla="*/ 24 h 24"/>
                  <a:gd name="T6" fmla="*/ 44 w 44"/>
                  <a:gd name="T7" fmla="*/ 0 h 24"/>
                  <a:gd name="T8" fmla="*/ 14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44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21" name="Freeform 1"/>
              <p:cNvSpPr>
                <a:spLocks/>
              </p:cNvSpPr>
              <p:nvPr/>
            </p:nvSpPr>
            <p:spPr bwMode="auto">
              <a:xfrm>
                <a:off x="2926" y="1894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24 h 34"/>
                  <a:gd name="T4" fmla="*/ 30 w 44"/>
                  <a:gd name="T5" fmla="*/ 34 h 34"/>
                  <a:gd name="T6" fmla="*/ 44 w 44"/>
                  <a:gd name="T7" fmla="*/ 10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24"/>
                    </a:lnTo>
                    <a:lnTo>
                      <a:pt x="30" y="34"/>
                    </a:lnTo>
                    <a:lnTo>
                      <a:pt x="44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6B0DE"/>
              </a:solidFill>
              <a:ln w="0">
                <a:solidFill>
                  <a:srgbClr val="A6B0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22" name="Freeform 2"/>
              <p:cNvSpPr>
                <a:spLocks/>
              </p:cNvSpPr>
              <p:nvPr/>
            </p:nvSpPr>
            <p:spPr bwMode="auto">
              <a:xfrm>
                <a:off x="2926" y="1894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24 h 34"/>
                  <a:gd name="T4" fmla="*/ 30 w 44"/>
                  <a:gd name="T5" fmla="*/ 34 h 34"/>
                  <a:gd name="T6" fmla="*/ 44 w 44"/>
                  <a:gd name="T7" fmla="*/ 10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24"/>
                    </a:lnTo>
                    <a:lnTo>
                      <a:pt x="30" y="34"/>
                    </a:lnTo>
                    <a:lnTo>
                      <a:pt x="44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23" name="Freeform 3"/>
              <p:cNvSpPr>
                <a:spLocks/>
              </p:cNvSpPr>
              <p:nvPr/>
            </p:nvSpPr>
            <p:spPr bwMode="auto">
              <a:xfrm>
                <a:off x="2956" y="1904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24 h 38"/>
                  <a:gd name="T4" fmla="*/ 30 w 44"/>
                  <a:gd name="T5" fmla="*/ 38 h 38"/>
                  <a:gd name="T6" fmla="*/ 44 w 44"/>
                  <a:gd name="T7" fmla="*/ 14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24"/>
                    </a:lnTo>
                    <a:lnTo>
                      <a:pt x="30" y="38"/>
                    </a:lnTo>
                    <a:lnTo>
                      <a:pt x="44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B8DB"/>
              </a:solidFill>
              <a:ln w="0">
                <a:solidFill>
                  <a:srgbClr val="B2B8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24" name="Freeform 4"/>
              <p:cNvSpPr>
                <a:spLocks/>
              </p:cNvSpPr>
              <p:nvPr/>
            </p:nvSpPr>
            <p:spPr bwMode="auto">
              <a:xfrm>
                <a:off x="2956" y="1904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24 h 38"/>
                  <a:gd name="T4" fmla="*/ 30 w 44"/>
                  <a:gd name="T5" fmla="*/ 38 h 38"/>
                  <a:gd name="T6" fmla="*/ 44 w 44"/>
                  <a:gd name="T7" fmla="*/ 14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24"/>
                    </a:lnTo>
                    <a:lnTo>
                      <a:pt x="30" y="38"/>
                    </a:lnTo>
                    <a:lnTo>
                      <a:pt x="44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25" name="Freeform 5"/>
              <p:cNvSpPr>
                <a:spLocks/>
              </p:cNvSpPr>
              <p:nvPr/>
            </p:nvSpPr>
            <p:spPr bwMode="auto">
              <a:xfrm>
                <a:off x="2986" y="1918"/>
                <a:ext cx="46" cy="38"/>
              </a:xfrm>
              <a:custGeom>
                <a:avLst/>
                <a:gdLst>
                  <a:gd name="T0" fmla="*/ 14 w 46"/>
                  <a:gd name="T1" fmla="*/ 0 h 38"/>
                  <a:gd name="T2" fmla="*/ 0 w 46"/>
                  <a:gd name="T3" fmla="*/ 24 h 38"/>
                  <a:gd name="T4" fmla="*/ 30 w 46"/>
                  <a:gd name="T5" fmla="*/ 38 h 38"/>
                  <a:gd name="T6" fmla="*/ 46 w 46"/>
                  <a:gd name="T7" fmla="*/ 16 h 38"/>
                  <a:gd name="T8" fmla="*/ 14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4" y="0"/>
                    </a:moveTo>
                    <a:lnTo>
                      <a:pt x="0" y="24"/>
                    </a:lnTo>
                    <a:lnTo>
                      <a:pt x="30" y="38"/>
                    </a:lnTo>
                    <a:lnTo>
                      <a:pt x="46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8BDDE"/>
              </a:solidFill>
              <a:ln w="0">
                <a:solidFill>
                  <a:srgbClr val="B8BD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26" name="Freeform 6"/>
              <p:cNvSpPr>
                <a:spLocks/>
              </p:cNvSpPr>
              <p:nvPr/>
            </p:nvSpPr>
            <p:spPr bwMode="auto">
              <a:xfrm>
                <a:off x="2986" y="1918"/>
                <a:ext cx="46" cy="38"/>
              </a:xfrm>
              <a:custGeom>
                <a:avLst/>
                <a:gdLst>
                  <a:gd name="T0" fmla="*/ 14 w 46"/>
                  <a:gd name="T1" fmla="*/ 0 h 38"/>
                  <a:gd name="T2" fmla="*/ 0 w 46"/>
                  <a:gd name="T3" fmla="*/ 24 h 38"/>
                  <a:gd name="T4" fmla="*/ 30 w 46"/>
                  <a:gd name="T5" fmla="*/ 38 h 38"/>
                  <a:gd name="T6" fmla="*/ 46 w 46"/>
                  <a:gd name="T7" fmla="*/ 16 h 38"/>
                  <a:gd name="T8" fmla="*/ 14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4" y="0"/>
                    </a:moveTo>
                    <a:lnTo>
                      <a:pt x="0" y="24"/>
                    </a:lnTo>
                    <a:lnTo>
                      <a:pt x="30" y="38"/>
                    </a:lnTo>
                    <a:lnTo>
                      <a:pt x="46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27" name="Freeform 7"/>
              <p:cNvSpPr>
                <a:spLocks/>
              </p:cNvSpPr>
              <p:nvPr/>
            </p:nvSpPr>
            <p:spPr bwMode="auto">
              <a:xfrm>
                <a:off x="3016" y="1934"/>
                <a:ext cx="46" cy="38"/>
              </a:xfrm>
              <a:custGeom>
                <a:avLst/>
                <a:gdLst>
                  <a:gd name="T0" fmla="*/ 16 w 46"/>
                  <a:gd name="T1" fmla="*/ 0 h 38"/>
                  <a:gd name="T2" fmla="*/ 0 w 46"/>
                  <a:gd name="T3" fmla="*/ 22 h 38"/>
                  <a:gd name="T4" fmla="*/ 32 w 46"/>
                  <a:gd name="T5" fmla="*/ 38 h 38"/>
                  <a:gd name="T6" fmla="*/ 46 w 46"/>
                  <a:gd name="T7" fmla="*/ 16 h 38"/>
                  <a:gd name="T8" fmla="*/ 16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6" y="0"/>
                    </a:moveTo>
                    <a:lnTo>
                      <a:pt x="0" y="22"/>
                    </a:lnTo>
                    <a:lnTo>
                      <a:pt x="32" y="38"/>
                    </a:lnTo>
                    <a:lnTo>
                      <a:pt x="46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BFDE"/>
              </a:solidFill>
              <a:ln w="0">
                <a:solidFill>
                  <a:srgbClr val="B8BF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28" name="Freeform 8"/>
              <p:cNvSpPr>
                <a:spLocks/>
              </p:cNvSpPr>
              <p:nvPr/>
            </p:nvSpPr>
            <p:spPr bwMode="auto">
              <a:xfrm>
                <a:off x="3016" y="1934"/>
                <a:ext cx="46" cy="38"/>
              </a:xfrm>
              <a:custGeom>
                <a:avLst/>
                <a:gdLst>
                  <a:gd name="T0" fmla="*/ 16 w 46"/>
                  <a:gd name="T1" fmla="*/ 0 h 38"/>
                  <a:gd name="T2" fmla="*/ 0 w 46"/>
                  <a:gd name="T3" fmla="*/ 22 h 38"/>
                  <a:gd name="T4" fmla="*/ 32 w 46"/>
                  <a:gd name="T5" fmla="*/ 38 h 38"/>
                  <a:gd name="T6" fmla="*/ 46 w 46"/>
                  <a:gd name="T7" fmla="*/ 16 h 38"/>
                  <a:gd name="T8" fmla="*/ 16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6" y="0"/>
                    </a:moveTo>
                    <a:lnTo>
                      <a:pt x="0" y="22"/>
                    </a:lnTo>
                    <a:lnTo>
                      <a:pt x="32" y="38"/>
                    </a:lnTo>
                    <a:lnTo>
                      <a:pt x="46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29" name="Freeform 9"/>
              <p:cNvSpPr>
                <a:spLocks/>
              </p:cNvSpPr>
              <p:nvPr/>
            </p:nvSpPr>
            <p:spPr bwMode="auto">
              <a:xfrm>
                <a:off x="3048" y="1950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22 h 36"/>
                  <a:gd name="T4" fmla="*/ 30 w 44"/>
                  <a:gd name="T5" fmla="*/ 36 h 36"/>
                  <a:gd name="T6" fmla="*/ 44 w 44"/>
                  <a:gd name="T7" fmla="*/ 16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22"/>
                    </a:lnTo>
                    <a:lnTo>
                      <a:pt x="30" y="36"/>
                    </a:lnTo>
                    <a:lnTo>
                      <a:pt x="44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DC4E0"/>
              </a:solidFill>
              <a:ln w="0">
                <a:solidFill>
                  <a:srgbClr val="BDC4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30" name="Freeform 10"/>
              <p:cNvSpPr>
                <a:spLocks/>
              </p:cNvSpPr>
              <p:nvPr/>
            </p:nvSpPr>
            <p:spPr bwMode="auto">
              <a:xfrm>
                <a:off x="3048" y="1950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22 h 36"/>
                  <a:gd name="T4" fmla="*/ 30 w 44"/>
                  <a:gd name="T5" fmla="*/ 36 h 36"/>
                  <a:gd name="T6" fmla="*/ 44 w 44"/>
                  <a:gd name="T7" fmla="*/ 16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22"/>
                    </a:lnTo>
                    <a:lnTo>
                      <a:pt x="30" y="36"/>
                    </a:lnTo>
                    <a:lnTo>
                      <a:pt x="44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31" name="Freeform 11"/>
              <p:cNvSpPr>
                <a:spLocks/>
              </p:cNvSpPr>
              <p:nvPr/>
            </p:nvSpPr>
            <p:spPr bwMode="auto">
              <a:xfrm>
                <a:off x="3078" y="1966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20 h 38"/>
                  <a:gd name="T4" fmla="*/ 30 w 44"/>
                  <a:gd name="T5" fmla="*/ 38 h 38"/>
                  <a:gd name="T6" fmla="*/ 44 w 44"/>
                  <a:gd name="T7" fmla="*/ 20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20"/>
                    </a:lnTo>
                    <a:lnTo>
                      <a:pt x="30" y="38"/>
                    </a:lnTo>
                    <a:lnTo>
                      <a:pt x="44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CCDE"/>
              </a:solidFill>
              <a:ln w="0">
                <a:solidFill>
                  <a:srgbClr val="C4CC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32" name="Freeform 12"/>
              <p:cNvSpPr>
                <a:spLocks/>
              </p:cNvSpPr>
              <p:nvPr/>
            </p:nvSpPr>
            <p:spPr bwMode="auto">
              <a:xfrm>
                <a:off x="3078" y="1966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20 h 38"/>
                  <a:gd name="T4" fmla="*/ 30 w 44"/>
                  <a:gd name="T5" fmla="*/ 38 h 38"/>
                  <a:gd name="T6" fmla="*/ 44 w 44"/>
                  <a:gd name="T7" fmla="*/ 20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20"/>
                    </a:lnTo>
                    <a:lnTo>
                      <a:pt x="30" y="38"/>
                    </a:lnTo>
                    <a:lnTo>
                      <a:pt x="44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33" name="Freeform 13"/>
              <p:cNvSpPr>
                <a:spLocks/>
              </p:cNvSpPr>
              <p:nvPr/>
            </p:nvSpPr>
            <p:spPr bwMode="auto">
              <a:xfrm>
                <a:off x="3108" y="1986"/>
                <a:ext cx="46" cy="42"/>
              </a:xfrm>
              <a:custGeom>
                <a:avLst/>
                <a:gdLst>
                  <a:gd name="T0" fmla="*/ 14 w 46"/>
                  <a:gd name="T1" fmla="*/ 0 h 42"/>
                  <a:gd name="T2" fmla="*/ 0 w 46"/>
                  <a:gd name="T3" fmla="*/ 18 h 42"/>
                  <a:gd name="T4" fmla="*/ 32 w 46"/>
                  <a:gd name="T5" fmla="*/ 42 h 42"/>
                  <a:gd name="T6" fmla="*/ 46 w 46"/>
                  <a:gd name="T7" fmla="*/ 24 h 42"/>
                  <a:gd name="T8" fmla="*/ 14 w 4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2">
                    <a:moveTo>
                      <a:pt x="14" y="0"/>
                    </a:moveTo>
                    <a:lnTo>
                      <a:pt x="0" y="18"/>
                    </a:lnTo>
                    <a:lnTo>
                      <a:pt x="32" y="42"/>
                    </a:lnTo>
                    <a:lnTo>
                      <a:pt x="46" y="2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1D4DE"/>
              </a:solidFill>
              <a:ln w="0">
                <a:solidFill>
                  <a:srgbClr val="D1D4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34" name="Freeform 14"/>
              <p:cNvSpPr>
                <a:spLocks/>
              </p:cNvSpPr>
              <p:nvPr/>
            </p:nvSpPr>
            <p:spPr bwMode="auto">
              <a:xfrm>
                <a:off x="3108" y="1986"/>
                <a:ext cx="46" cy="42"/>
              </a:xfrm>
              <a:custGeom>
                <a:avLst/>
                <a:gdLst>
                  <a:gd name="T0" fmla="*/ 14 w 46"/>
                  <a:gd name="T1" fmla="*/ 0 h 42"/>
                  <a:gd name="T2" fmla="*/ 0 w 46"/>
                  <a:gd name="T3" fmla="*/ 18 h 42"/>
                  <a:gd name="T4" fmla="*/ 32 w 46"/>
                  <a:gd name="T5" fmla="*/ 42 h 42"/>
                  <a:gd name="T6" fmla="*/ 46 w 46"/>
                  <a:gd name="T7" fmla="*/ 24 h 42"/>
                  <a:gd name="T8" fmla="*/ 14 w 4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2">
                    <a:moveTo>
                      <a:pt x="14" y="0"/>
                    </a:moveTo>
                    <a:lnTo>
                      <a:pt x="0" y="18"/>
                    </a:lnTo>
                    <a:lnTo>
                      <a:pt x="32" y="42"/>
                    </a:lnTo>
                    <a:lnTo>
                      <a:pt x="46" y="2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35" name="Freeform 15"/>
              <p:cNvSpPr>
                <a:spLocks/>
              </p:cNvSpPr>
              <p:nvPr/>
            </p:nvSpPr>
            <p:spPr bwMode="auto">
              <a:xfrm>
                <a:off x="3140" y="2010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18 h 42"/>
                  <a:gd name="T4" fmla="*/ 30 w 44"/>
                  <a:gd name="T5" fmla="*/ 42 h 42"/>
                  <a:gd name="T6" fmla="*/ 44 w 44"/>
                  <a:gd name="T7" fmla="*/ 26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18"/>
                    </a:lnTo>
                    <a:lnTo>
                      <a:pt x="30" y="42"/>
                    </a:lnTo>
                    <a:lnTo>
                      <a:pt x="44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4DBDB"/>
              </a:solidFill>
              <a:ln w="0">
                <a:solidFill>
                  <a:srgbClr val="D4DB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36" name="Freeform 16"/>
              <p:cNvSpPr>
                <a:spLocks/>
              </p:cNvSpPr>
              <p:nvPr/>
            </p:nvSpPr>
            <p:spPr bwMode="auto">
              <a:xfrm>
                <a:off x="3140" y="2010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18 h 42"/>
                  <a:gd name="T4" fmla="*/ 30 w 44"/>
                  <a:gd name="T5" fmla="*/ 42 h 42"/>
                  <a:gd name="T6" fmla="*/ 44 w 44"/>
                  <a:gd name="T7" fmla="*/ 26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18"/>
                    </a:lnTo>
                    <a:lnTo>
                      <a:pt x="30" y="42"/>
                    </a:lnTo>
                    <a:lnTo>
                      <a:pt x="44" y="2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37" name="Freeform 17"/>
              <p:cNvSpPr>
                <a:spLocks/>
              </p:cNvSpPr>
              <p:nvPr/>
            </p:nvSpPr>
            <p:spPr bwMode="auto">
              <a:xfrm>
                <a:off x="3170" y="2036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16 h 40"/>
                  <a:gd name="T4" fmla="*/ 30 w 44"/>
                  <a:gd name="T5" fmla="*/ 40 h 40"/>
                  <a:gd name="T6" fmla="*/ 44 w 44"/>
                  <a:gd name="T7" fmla="*/ 26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16"/>
                    </a:lnTo>
                    <a:lnTo>
                      <a:pt x="30" y="40"/>
                    </a:lnTo>
                    <a:lnTo>
                      <a:pt x="44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4DEDE"/>
              </a:solidFill>
              <a:ln w="0">
                <a:solidFill>
                  <a:srgbClr val="D4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38" name="Freeform 18"/>
              <p:cNvSpPr>
                <a:spLocks/>
              </p:cNvSpPr>
              <p:nvPr/>
            </p:nvSpPr>
            <p:spPr bwMode="auto">
              <a:xfrm>
                <a:off x="3170" y="2036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16 h 40"/>
                  <a:gd name="T4" fmla="*/ 30 w 44"/>
                  <a:gd name="T5" fmla="*/ 40 h 40"/>
                  <a:gd name="T6" fmla="*/ 44 w 44"/>
                  <a:gd name="T7" fmla="*/ 26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16"/>
                    </a:lnTo>
                    <a:lnTo>
                      <a:pt x="30" y="40"/>
                    </a:lnTo>
                    <a:lnTo>
                      <a:pt x="44" y="2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39" name="Freeform 19"/>
              <p:cNvSpPr>
                <a:spLocks/>
              </p:cNvSpPr>
              <p:nvPr/>
            </p:nvSpPr>
            <p:spPr bwMode="auto">
              <a:xfrm>
                <a:off x="3200" y="2062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14 h 36"/>
                  <a:gd name="T4" fmla="*/ 30 w 44"/>
                  <a:gd name="T5" fmla="*/ 36 h 36"/>
                  <a:gd name="T6" fmla="*/ 44 w 44"/>
                  <a:gd name="T7" fmla="*/ 22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14"/>
                    </a:lnTo>
                    <a:lnTo>
                      <a:pt x="30" y="36"/>
                    </a:lnTo>
                    <a:lnTo>
                      <a:pt x="44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9DEE5"/>
              </a:solidFill>
              <a:ln w="0">
                <a:solidFill>
                  <a:srgbClr val="C9DE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40" name="Freeform 20"/>
              <p:cNvSpPr>
                <a:spLocks/>
              </p:cNvSpPr>
              <p:nvPr/>
            </p:nvSpPr>
            <p:spPr bwMode="auto">
              <a:xfrm>
                <a:off x="3200" y="2062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14 h 36"/>
                  <a:gd name="T4" fmla="*/ 30 w 44"/>
                  <a:gd name="T5" fmla="*/ 36 h 36"/>
                  <a:gd name="T6" fmla="*/ 44 w 44"/>
                  <a:gd name="T7" fmla="*/ 22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14"/>
                    </a:lnTo>
                    <a:lnTo>
                      <a:pt x="30" y="36"/>
                    </a:lnTo>
                    <a:lnTo>
                      <a:pt x="44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41" name="Freeform 21"/>
              <p:cNvSpPr>
                <a:spLocks/>
              </p:cNvSpPr>
              <p:nvPr/>
            </p:nvSpPr>
            <p:spPr bwMode="auto">
              <a:xfrm>
                <a:off x="3230" y="2084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4 h 30"/>
                  <a:gd name="T4" fmla="*/ 32 w 46"/>
                  <a:gd name="T5" fmla="*/ 30 h 30"/>
                  <a:gd name="T6" fmla="*/ 46 w 46"/>
                  <a:gd name="T7" fmla="*/ 16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4"/>
                    </a:lnTo>
                    <a:lnTo>
                      <a:pt x="32" y="30"/>
                    </a:lnTo>
                    <a:lnTo>
                      <a:pt x="46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AD9F0"/>
              </a:solidFill>
              <a:ln w="0">
                <a:solidFill>
                  <a:srgbClr val="BAD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42" name="Freeform 22"/>
              <p:cNvSpPr>
                <a:spLocks/>
              </p:cNvSpPr>
              <p:nvPr/>
            </p:nvSpPr>
            <p:spPr bwMode="auto">
              <a:xfrm>
                <a:off x="3230" y="2084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4 h 30"/>
                  <a:gd name="T4" fmla="*/ 32 w 46"/>
                  <a:gd name="T5" fmla="*/ 30 h 30"/>
                  <a:gd name="T6" fmla="*/ 46 w 46"/>
                  <a:gd name="T7" fmla="*/ 16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4"/>
                    </a:lnTo>
                    <a:lnTo>
                      <a:pt x="32" y="30"/>
                    </a:lnTo>
                    <a:lnTo>
                      <a:pt x="46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43" name="Freeform 23"/>
              <p:cNvSpPr>
                <a:spLocks/>
              </p:cNvSpPr>
              <p:nvPr/>
            </p:nvSpPr>
            <p:spPr bwMode="auto">
              <a:xfrm>
                <a:off x="3262" y="2100"/>
                <a:ext cx="44" cy="28"/>
              </a:xfrm>
              <a:custGeom>
                <a:avLst/>
                <a:gdLst>
                  <a:gd name="T0" fmla="*/ 14 w 44"/>
                  <a:gd name="T1" fmla="*/ 0 h 28"/>
                  <a:gd name="T2" fmla="*/ 0 w 44"/>
                  <a:gd name="T3" fmla="*/ 14 h 28"/>
                  <a:gd name="T4" fmla="*/ 32 w 44"/>
                  <a:gd name="T5" fmla="*/ 28 h 28"/>
                  <a:gd name="T6" fmla="*/ 44 w 44"/>
                  <a:gd name="T7" fmla="*/ 18 h 28"/>
                  <a:gd name="T8" fmla="*/ 14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0"/>
                    </a:moveTo>
                    <a:lnTo>
                      <a:pt x="0" y="14"/>
                    </a:lnTo>
                    <a:lnTo>
                      <a:pt x="32" y="28"/>
                    </a:lnTo>
                    <a:lnTo>
                      <a:pt x="44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FE5F0"/>
              </a:solidFill>
              <a:ln w="0">
                <a:solidFill>
                  <a:srgbClr val="BFE5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44" name="Freeform 24"/>
              <p:cNvSpPr>
                <a:spLocks/>
              </p:cNvSpPr>
              <p:nvPr/>
            </p:nvSpPr>
            <p:spPr bwMode="auto">
              <a:xfrm>
                <a:off x="3262" y="2100"/>
                <a:ext cx="44" cy="28"/>
              </a:xfrm>
              <a:custGeom>
                <a:avLst/>
                <a:gdLst>
                  <a:gd name="T0" fmla="*/ 14 w 44"/>
                  <a:gd name="T1" fmla="*/ 0 h 28"/>
                  <a:gd name="T2" fmla="*/ 0 w 44"/>
                  <a:gd name="T3" fmla="*/ 14 h 28"/>
                  <a:gd name="T4" fmla="*/ 32 w 44"/>
                  <a:gd name="T5" fmla="*/ 28 h 28"/>
                  <a:gd name="T6" fmla="*/ 44 w 44"/>
                  <a:gd name="T7" fmla="*/ 18 h 28"/>
                  <a:gd name="T8" fmla="*/ 14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0"/>
                    </a:moveTo>
                    <a:lnTo>
                      <a:pt x="0" y="14"/>
                    </a:lnTo>
                    <a:lnTo>
                      <a:pt x="32" y="28"/>
                    </a:lnTo>
                    <a:lnTo>
                      <a:pt x="44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45" name="Freeform 25"/>
              <p:cNvSpPr>
                <a:spLocks/>
              </p:cNvSpPr>
              <p:nvPr/>
            </p:nvSpPr>
            <p:spPr bwMode="auto">
              <a:xfrm>
                <a:off x="3294" y="2118"/>
                <a:ext cx="42" cy="46"/>
              </a:xfrm>
              <a:custGeom>
                <a:avLst/>
                <a:gdLst>
                  <a:gd name="T0" fmla="*/ 12 w 42"/>
                  <a:gd name="T1" fmla="*/ 0 h 46"/>
                  <a:gd name="T2" fmla="*/ 0 w 42"/>
                  <a:gd name="T3" fmla="*/ 10 h 46"/>
                  <a:gd name="T4" fmla="*/ 30 w 42"/>
                  <a:gd name="T5" fmla="*/ 40 h 46"/>
                  <a:gd name="T6" fmla="*/ 42 w 42"/>
                  <a:gd name="T7" fmla="*/ 46 h 46"/>
                  <a:gd name="T8" fmla="*/ 12 w 4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6">
                    <a:moveTo>
                      <a:pt x="12" y="0"/>
                    </a:moveTo>
                    <a:lnTo>
                      <a:pt x="0" y="10"/>
                    </a:lnTo>
                    <a:lnTo>
                      <a:pt x="30" y="40"/>
                    </a:lnTo>
                    <a:lnTo>
                      <a:pt x="42" y="4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BF5A1"/>
              </a:solidFill>
              <a:ln w="0">
                <a:solidFill>
                  <a:srgbClr val="DBF5A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46" name="Freeform 26"/>
              <p:cNvSpPr>
                <a:spLocks/>
              </p:cNvSpPr>
              <p:nvPr/>
            </p:nvSpPr>
            <p:spPr bwMode="auto">
              <a:xfrm>
                <a:off x="3294" y="2118"/>
                <a:ext cx="42" cy="46"/>
              </a:xfrm>
              <a:custGeom>
                <a:avLst/>
                <a:gdLst>
                  <a:gd name="T0" fmla="*/ 12 w 42"/>
                  <a:gd name="T1" fmla="*/ 0 h 46"/>
                  <a:gd name="T2" fmla="*/ 0 w 42"/>
                  <a:gd name="T3" fmla="*/ 10 h 46"/>
                  <a:gd name="T4" fmla="*/ 30 w 42"/>
                  <a:gd name="T5" fmla="*/ 40 h 46"/>
                  <a:gd name="T6" fmla="*/ 42 w 42"/>
                  <a:gd name="T7" fmla="*/ 46 h 46"/>
                  <a:gd name="T8" fmla="*/ 12 w 4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6">
                    <a:moveTo>
                      <a:pt x="12" y="0"/>
                    </a:moveTo>
                    <a:lnTo>
                      <a:pt x="0" y="10"/>
                    </a:lnTo>
                    <a:lnTo>
                      <a:pt x="30" y="40"/>
                    </a:lnTo>
                    <a:lnTo>
                      <a:pt x="42" y="4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47" name="Freeform 27"/>
              <p:cNvSpPr>
                <a:spLocks/>
              </p:cNvSpPr>
              <p:nvPr/>
            </p:nvSpPr>
            <p:spPr bwMode="auto">
              <a:xfrm>
                <a:off x="3324" y="2158"/>
                <a:ext cx="40" cy="74"/>
              </a:xfrm>
              <a:custGeom>
                <a:avLst/>
                <a:gdLst>
                  <a:gd name="T0" fmla="*/ 12 w 40"/>
                  <a:gd name="T1" fmla="*/ 6 h 74"/>
                  <a:gd name="T2" fmla="*/ 0 w 40"/>
                  <a:gd name="T3" fmla="*/ 0 h 74"/>
                  <a:gd name="T4" fmla="*/ 28 w 40"/>
                  <a:gd name="T5" fmla="*/ 74 h 74"/>
                  <a:gd name="T6" fmla="*/ 40 w 40"/>
                  <a:gd name="T7" fmla="*/ 52 h 74"/>
                  <a:gd name="T8" fmla="*/ 12 w 40"/>
                  <a:gd name="T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4">
                    <a:moveTo>
                      <a:pt x="12" y="6"/>
                    </a:moveTo>
                    <a:lnTo>
                      <a:pt x="0" y="0"/>
                    </a:lnTo>
                    <a:lnTo>
                      <a:pt x="28" y="74"/>
                    </a:lnTo>
                    <a:lnTo>
                      <a:pt x="40" y="5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5CCBD"/>
              </a:solidFill>
              <a:ln w="0">
                <a:solidFill>
                  <a:srgbClr val="E5CCB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48" name="Freeform 28"/>
              <p:cNvSpPr>
                <a:spLocks/>
              </p:cNvSpPr>
              <p:nvPr/>
            </p:nvSpPr>
            <p:spPr bwMode="auto">
              <a:xfrm>
                <a:off x="3324" y="2158"/>
                <a:ext cx="40" cy="74"/>
              </a:xfrm>
              <a:custGeom>
                <a:avLst/>
                <a:gdLst>
                  <a:gd name="T0" fmla="*/ 12 w 40"/>
                  <a:gd name="T1" fmla="*/ 6 h 74"/>
                  <a:gd name="T2" fmla="*/ 0 w 40"/>
                  <a:gd name="T3" fmla="*/ 0 h 74"/>
                  <a:gd name="T4" fmla="*/ 28 w 40"/>
                  <a:gd name="T5" fmla="*/ 74 h 74"/>
                  <a:gd name="T6" fmla="*/ 40 w 40"/>
                  <a:gd name="T7" fmla="*/ 52 h 74"/>
                  <a:gd name="T8" fmla="*/ 12 w 40"/>
                  <a:gd name="T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4">
                    <a:moveTo>
                      <a:pt x="12" y="6"/>
                    </a:moveTo>
                    <a:lnTo>
                      <a:pt x="0" y="0"/>
                    </a:lnTo>
                    <a:lnTo>
                      <a:pt x="28" y="74"/>
                    </a:lnTo>
                    <a:lnTo>
                      <a:pt x="40" y="52"/>
                    </a:lnTo>
                    <a:lnTo>
                      <a:pt x="12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49" name="Freeform 29"/>
              <p:cNvSpPr>
                <a:spLocks/>
              </p:cNvSpPr>
              <p:nvPr/>
            </p:nvSpPr>
            <p:spPr bwMode="auto">
              <a:xfrm>
                <a:off x="3352" y="2210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22 h 24"/>
                  <a:gd name="T4" fmla="*/ 32 w 44"/>
                  <a:gd name="T5" fmla="*/ 24 h 24"/>
                  <a:gd name="T6" fmla="*/ 44 w 44"/>
                  <a:gd name="T7" fmla="*/ 4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22"/>
                    </a:lnTo>
                    <a:lnTo>
                      <a:pt x="32" y="24"/>
                    </a:lnTo>
                    <a:lnTo>
                      <a:pt x="44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1B8F2"/>
              </a:solidFill>
              <a:ln w="0">
                <a:solidFill>
                  <a:srgbClr val="91B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50" name="Freeform 30"/>
              <p:cNvSpPr>
                <a:spLocks/>
              </p:cNvSpPr>
              <p:nvPr/>
            </p:nvSpPr>
            <p:spPr bwMode="auto">
              <a:xfrm>
                <a:off x="3352" y="2210"/>
                <a:ext cx="44" cy="24"/>
              </a:xfrm>
              <a:custGeom>
                <a:avLst/>
                <a:gdLst>
                  <a:gd name="T0" fmla="*/ 12 w 44"/>
                  <a:gd name="T1" fmla="*/ 0 h 24"/>
                  <a:gd name="T2" fmla="*/ 0 w 44"/>
                  <a:gd name="T3" fmla="*/ 22 h 24"/>
                  <a:gd name="T4" fmla="*/ 32 w 44"/>
                  <a:gd name="T5" fmla="*/ 24 h 24"/>
                  <a:gd name="T6" fmla="*/ 44 w 44"/>
                  <a:gd name="T7" fmla="*/ 4 h 24"/>
                  <a:gd name="T8" fmla="*/ 12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2" y="0"/>
                    </a:moveTo>
                    <a:lnTo>
                      <a:pt x="0" y="22"/>
                    </a:lnTo>
                    <a:lnTo>
                      <a:pt x="32" y="24"/>
                    </a:lnTo>
                    <a:lnTo>
                      <a:pt x="44" y="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51" name="Freeform 31"/>
              <p:cNvSpPr>
                <a:spLocks/>
              </p:cNvSpPr>
              <p:nvPr/>
            </p:nvSpPr>
            <p:spPr bwMode="auto">
              <a:xfrm>
                <a:off x="3384" y="221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20 h 26"/>
                  <a:gd name="T4" fmla="*/ 32 w 44"/>
                  <a:gd name="T5" fmla="*/ 26 h 26"/>
                  <a:gd name="T6" fmla="*/ 44 w 44"/>
                  <a:gd name="T7" fmla="*/ 6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4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52" name="Freeform 32"/>
              <p:cNvSpPr>
                <a:spLocks/>
              </p:cNvSpPr>
              <p:nvPr/>
            </p:nvSpPr>
            <p:spPr bwMode="auto">
              <a:xfrm>
                <a:off x="3384" y="221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20 h 26"/>
                  <a:gd name="T4" fmla="*/ 32 w 44"/>
                  <a:gd name="T5" fmla="*/ 26 h 26"/>
                  <a:gd name="T6" fmla="*/ 44 w 44"/>
                  <a:gd name="T7" fmla="*/ 6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4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53" name="Freeform 33"/>
              <p:cNvSpPr>
                <a:spLocks/>
              </p:cNvSpPr>
              <p:nvPr/>
            </p:nvSpPr>
            <p:spPr bwMode="auto">
              <a:xfrm>
                <a:off x="3416" y="222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20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54" name="Freeform 34"/>
              <p:cNvSpPr>
                <a:spLocks/>
              </p:cNvSpPr>
              <p:nvPr/>
            </p:nvSpPr>
            <p:spPr bwMode="auto">
              <a:xfrm>
                <a:off x="3416" y="2220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20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55" name="Freeform 35"/>
              <p:cNvSpPr>
                <a:spLocks/>
              </p:cNvSpPr>
              <p:nvPr/>
            </p:nvSpPr>
            <p:spPr bwMode="auto">
              <a:xfrm>
                <a:off x="3448" y="222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56" name="Freeform 36"/>
              <p:cNvSpPr>
                <a:spLocks/>
              </p:cNvSpPr>
              <p:nvPr/>
            </p:nvSpPr>
            <p:spPr bwMode="auto">
              <a:xfrm>
                <a:off x="3448" y="222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57" name="Freeform 37"/>
              <p:cNvSpPr>
                <a:spLocks/>
              </p:cNvSpPr>
              <p:nvPr/>
            </p:nvSpPr>
            <p:spPr bwMode="auto">
              <a:xfrm>
                <a:off x="3480" y="2236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58" name="Freeform 38"/>
              <p:cNvSpPr>
                <a:spLocks/>
              </p:cNvSpPr>
              <p:nvPr/>
            </p:nvSpPr>
            <p:spPr bwMode="auto">
              <a:xfrm>
                <a:off x="3480" y="2236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59" name="Freeform 39"/>
              <p:cNvSpPr>
                <a:spLocks/>
              </p:cNvSpPr>
              <p:nvPr/>
            </p:nvSpPr>
            <p:spPr bwMode="auto">
              <a:xfrm>
                <a:off x="3512" y="224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60" name="Freeform 40"/>
              <p:cNvSpPr>
                <a:spLocks/>
              </p:cNvSpPr>
              <p:nvPr/>
            </p:nvSpPr>
            <p:spPr bwMode="auto">
              <a:xfrm>
                <a:off x="3512" y="224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61" name="Freeform 41"/>
              <p:cNvSpPr>
                <a:spLocks/>
              </p:cNvSpPr>
              <p:nvPr/>
            </p:nvSpPr>
            <p:spPr bwMode="auto">
              <a:xfrm>
                <a:off x="3544" y="225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62" name="Freeform 42"/>
              <p:cNvSpPr>
                <a:spLocks/>
              </p:cNvSpPr>
              <p:nvPr/>
            </p:nvSpPr>
            <p:spPr bwMode="auto">
              <a:xfrm>
                <a:off x="3544" y="2254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63" name="Freeform 43"/>
              <p:cNvSpPr>
                <a:spLocks/>
              </p:cNvSpPr>
              <p:nvPr/>
            </p:nvSpPr>
            <p:spPr bwMode="auto">
              <a:xfrm>
                <a:off x="3576" y="226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64" name="Freeform 44"/>
              <p:cNvSpPr>
                <a:spLocks/>
              </p:cNvSpPr>
              <p:nvPr/>
            </p:nvSpPr>
            <p:spPr bwMode="auto">
              <a:xfrm>
                <a:off x="3576" y="226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65" name="Freeform 45"/>
              <p:cNvSpPr>
                <a:spLocks/>
              </p:cNvSpPr>
              <p:nvPr/>
            </p:nvSpPr>
            <p:spPr bwMode="auto">
              <a:xfrm>
                <a:off x="3608" y="227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66" name="Freeform 46"/>
              <p:cNvSpPr>
                <a:spLocks/>
              </p:cNvSpPr>
              <p:nvPr/>
            </p:nvSpPr>
            <p:spPr bwMode="auto">
              <a:xfrm>
                <a:off x="3608" y="227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67" name="Freeform 47"/>
              <p:cNvSpPr>
                <a:spLocks/>
              </p:cNvSpPr>
              <p:nvPr/>
            </p:nvSpPr>
            <p:spPr bwMode="auto">
              <a:xfrm>
                <a:off x="3640" y="2282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68" name="Freeform 48"/>
              <p:cNvSpPr>
                <a:spLocks/>
              </p:cNvSpPr>
              <p:nvPr/>
            </p:nvSpPr>
            <p:spPr bwMode="auto">
              <a:xfrm>
                <a:off x="3640" y="2282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69" name="Freeform 49"/>
              <p:cNvSpPr>
                <a:spLocks/>
              </p:cNvSpPr>
              <p:nvPr/>
            </p:nvSpPr>
            <p:spPr bwMode="auto">
              <a:xfrm>
                <a:off x="3674" y="229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70" name="Freeform 50"/>
              <p:cNvSpPr>
                <a:spLocks/>
              </p:cNvSpPr>
              <p:nvPr/>
            </p:nvSpPr>
            <p:spPr bwMode="auto">
              <a:xfrm>
                <a:off x="3674" y="229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71" name="Freeform 51"/>
              <p:cNvSpPr>
                <a:spLocks/>
              </p:cNvSpPr>
              <p:nvPr/>
            </p:nvSpPr>
            <p:spPr bwMode="auto">
              <a:xfrm>
                <a:off x="3706" y="2300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72" name="Freeform 52"/>
              <p:cNvSpPr>
                <a:spLocks/>
              </p:cNvSpPr>
              <p:nvPr/>
            </p:nvSpPr>
            <p:spPr bwMode="auto">
              <a:xfrm>
                <a:off x="3706" y="2300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73" name="Freeform 53"/>
              <p:cNvSpPr>
                <a:spLocks/>
              </p:cNvSpPr>
              <p:nvPr/>
            </p:nvSpPr>
            <p:spPr bwMode="auto">
              <a:xfrm>
                <a:off x="3740" y="231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74" name="Freeform 54"/>
              <p:cNvSpPr>
                <a:spLocks/>
              </p:cNvSpPr>
              <p:nvPr/>
            </p:nvSpPr>
            <p:spPr bwMode="auto">
              <a:xfrm>
                <a:off x="3740" y="231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75" name="Freeform 55"/>
              <p:cNvSpPr>
                <a:spLocks/>
              </p:cNvSpPr>
              <p:nvPr/>
            </p:nvSpPr>
            <p:spPr bwMode="auto">
              <a:xfrm>
                <a:off x="3774" y="2318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2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76" name="Freeform 56"/>
              <p:cNvSpPr>
                <a:spLocks/>
              </p:cNvSpPr>
              <p:nvPr/>
            </p:nvSpPr>
            <p:spPr bwMode="auto">
              <a:xfrm>
                <a:off x="3774" y="2318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2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77" name="Freeform 57"/>
              <p:cNvSpPr>
                <a:spLocks/>
              </p:cNvSpPr>
              <p:nvPr/>
            </p:nvSpPr>
            <p:spPr bwMode="auto">
              <a:xfrm>
                <a:off x="3806" y="232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78" name="Freeform 58"/>
              <p:cNvSpPr>
                <a:spLocks/>
              </p:cNvSpPr>
              <p:nvPr/>
            </p:nvSpPr>
            <p:spPr bwMode="auto">
              <a:xfrm>
                <a:off x="3806" y="232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79" name="Freeform 59"/>
              <p:cNvSpPr>
                <a:spLocks/>
              </p:cNvSpPr>
              <p:nvPr/>
            </p:nvSpPr>
            <p:spPr bwMode="auto">
              <a:xfrm>
                <a:off x="3840" y="233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80" name="Freeform 60"/>
              <p:cNvSpPr>
                <a:spLocks/>
              </p:cNvSpPr>
              <p:nvPr/>
            </p:nvSpPr>
            <p:spPr bwMode="auto">
              <a:xfrm>
                <a:off x="3840" y="233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81" name="Freeform 61"/>
              <p:cNvSpPr>
                <a:spLocks/>
              </p:cNvSpPr>
              <p:nvPr/>
            </p:nvSpPr>
            <p:spPr bwMode="auto">
              <a:xfrm>
                <a:off x="3874" y="2348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82" name="Freeform 62"/>
              <p:cNvSpPr>
                <a:spLocks/>
              </p:cNvSpPr>
              <p:nvPr/>
            </p:nvSpPr>
            <p:spPr bwMode="auto">
              <a:xfrm>
                <a:off x="3874" y="2348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18 h 28"/>
                  <a:gd name="T4" fmla="*/ 34 w 44"/>
                  <a:gd name="T5" fmla="*/ 28 h 28"/>
                  <a:gd name="T6" fmla="*/ 44 w 44"/>
                  <a:gd name="T7" fmla="*/ 8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4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83" name="Freeform 63"/>
              <p:cNvSpPr>
                <a:spLocks/>
              </p:cNvSpPr>
              <p:nvPr/>
            </p:nvSpPr>
            <p:spPr bwMode="auto">
              <a:xfrm>
                <a:off x="3908" y="2356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2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84" name="Freeform 64"/>
              <p:cNvSpPr>
                <a:spLocks/>
              </p:cNvSpPr>
              <p:nvPr/>
            </p:nvSpPr>
            <p:spPr bwMode="auto">
              <a:xfrm>
                <a:off x="3908" y="2356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2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85" name="Freeform 65"/>
              <p:cNvSpPr>
                <a:spLocks/>
              </p:cNvSpPr>
              <p:nvPr/>
            </p:nvSpPr>
            <p:spPr bwMode="auto">
              <a:xfrm>
                <a:off x="3940" y="23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6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86" name="Freeform 66"/>
              <p:cNvSpPr>
                <a:spLocks/>
              </p:cNvSpPr>
              <p:nvPr/>
            </p:nvSpPr>
            <p:spPr bwMode="auto">
              <a:xfrm>
                <a:off x="3940" y="23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6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87" name="Freeform 67"/>
              <p:cNvSpPr>
                <a:spLocks/>
              </p:cNvSpPr>
              <p:nvPr/>
            </p:nvSpPr>
            <p:spPr bwMode="auto">
              <a:xfrm>
                <a:off x="3976" y="2376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88" name="Freeform 68"/>
              <p:cNvSpPr>
                <a:spLocks/>
              </p:cNvSpPr>
              <p:nvPr/>
            </p:nvSpPr>
            <p:spPr bwMode="auto">
              <a:xfrm>
                <a:off x="3976" y="2376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89" name="Freeform 69"/>
              <p:cNvSpPr>
                <a:spLocks/>
              </p:cNvSpPr>
              <p:nvPr/>
            </p:nvSpPr>
            <p:spPr bwMode="auto">
              <a:xfrm>
                <a:off x="2200" y="1892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4 h 22"/>
                  <a:gd name="T4" fmla="*/ 28 w 44"/>
                  <a:gd name="T5" fmla="*/ 22 h 22"/>
                  <a:gd name="T6" fmla="*/ 44 w 44"/>
                  <a:gd name="T7" fmla="*/ 8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90" name="Freeform 70"/>
              <p:cNvSpPr>
                <a:spLocks/>
              </p:cNvSpPr>
              <p:nvPr/>
            </p:nvSpPr>
            <p:spPr bwMode="auto">
              <a:xfrm>
                <a:off x="2200" y="1892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4 h 22"/>
                  <a:gd name="T4" fmla="*/ 28 w 44"/>
                  <a:gd name="T5" fmla="*/ 22 h 22"/>
                  <a:gd name="T6" fmla="*/ 44 w 44"/>
                  <a:gd name="T7" fmla="*/ 8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91" name="Freeform 71"/>
              <p:cNvSpPr>
                <a:spLocks/>
              </p:cNvSpPr>
              <p:nvPr/>
            </p:nvSpPr>
            <p:spPr bwMode="auto">
              <a:xfrm>
                <a:off x="2228" y="190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4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92" name="Freeform 72"/>
              <p:cNvSpPr>
                <a:spLocks/>
              </p:cNvSpPr>
              <p:nvPr/>
            </p:nvSpPr>
            <p:spPr bwMode="auto">
              <a:xfrm>
                <a:off x="2228" y="190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4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4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93" name="Freeform 73"/>
              <p:cNvSpPr>
                <a:spLocks/>
              </p:cNvSpPr>
              <p:nvPr/>
            </p:nvSpPr>
            <p:spPr bwMode="auto">
              <a:xfrm>
                <a:off x="2256" y="1906"/>
                <a:ext cx="42" cy="24"/>
              </a:xfrm>
              <a:custGeom>
                <a:avLst/>
                <a:gdLst>
                  <a:gd name="T0" fmla="*/ 16 w 42"/>
                  <a:gd name="T1" fmla="*/ 0 h 24"/>
                  <a:gd name="T2" fmla="*/ 0 w 42"/>
                  <a:gd name="T3" fmla="*/ 16 h 24"/>
                  <a:gd name="T4" fmla="*/ 26 w 42"/>
                  <a:gd name="T5" fmla="*/ 24 h 24"/>
                  <a:gd name="T6" fmla="*/ 42 w 42"/>
                  <a:gd name="T7" fmla="*/ 8 h 24"/>
                  <a:gd name="T8" fmla="*/ 16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2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94" name="Freeform 74"/>
              <p:cNvSpPr>
                <a:spLocks/>
              </p:cNvSpPr>
              <p:nvPr/>
            </p:nvSpPr>
            <p:spPr bwMode="auto">
              <a:xfrm>
                <a:off x="2256" y="1906"/>
                <a:ext cx="42" cy="24"/>
              </a:xfrm>
              <a:custGeom>
                <a:avLst/>
                <a:gdLst>
                  <a:gd name="T0" fmla="*/ 16 w 42"/>
                  <a:gd name="T1" fmla="*/ 0 h 24"/>
                  <a:gd name="T2" fmla="*/ 0 w 42"/>
                  <a:gd name="T3" fmla="*/ 16 h 24"/>
                  <a:gd name="T4" fmla="*/ 26 w 42"/>
                  <a:gd name="T5" fmla="*/ 24 h 24"/>
                  <a:gd name="T6" fmla="*/ 42 w 42"/>
                  <a:gd name="T7" fmla="*/ 8 h 24"/>
                  <a:gd name="T8" fmla="*/ 16 w 4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2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95" name="Freeform 75"/>
              <p:cNvSpPr>
                <a:spLocks/>
              </p:cNvSpPr>
              <p:nvPr/>
            </p:nvSpPr>
            <p:spPr bwMode="auto">
              <a:xfrm>
                <a:off x="2282" y="1914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96" name="Freeform 76"/>
              <p:cNvSpPr>
                <a:spLocks/>
              </p:cNvSpPr>
              <p:nvPr/>
            </p:nvSpPr>
            <p:spPr bwMode="auto">
              <a:xfrm>
                <a:off x="2282" y="1914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97" name="Freeform 77"/>
              <p:cNvSpPr>
                <a:spLocks/>
              </p:cNvSpPr>
              <p:nvPr/>
            </p:nvSpPr>
            <p:spPr bwMode="auto">
              <a:xfrm>
                <a:off x="2310" y="1922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98" name="Freeform 78"/>
              <p:cNvSpPr>
                <a:spLocks/>
              </p:cNvSpPr>
              <p:nvPr/>
            </p:nvSpPr>
            <p:spPr bwMode="auto">
              <a:xfrm>
                <a:off x="2310" y="1922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799" name="Freeform 79"/>
              <p:cNvSpPr>
                <a:spLocks/>
              </p:cNvSpPr>
              <p:nvPr/>
            </p:nvSpPr>
            <p:spPr bwMode="auto">
              <a:xfrm>
                <a:off x="2338" y="192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00" name="Freeform 80"/>
              <p:cNvSpPr>
                <a:spLocks/>
              </p:cNvSpPr>
              <p:nvPr/>
            </p:nvSpPr>
            <p:spPr bwMode="auto">
              <a:xfrm>
                <a:off x="2338" y="1928"/>
                <a:ext cx="42" cy="22"/>
              </a:xfrm>
              <a:custGeom>
                <a:avLst/>
                <a:gdLst>
                  <a:gd name="T0" fmla="*/ 16 w 42"/>
                  <a:gd name="T1" fmla="*/ 0 h 22"/>
                  <a:gd name="T2" fmla="*/ 0 w 42"/>
                  <a:gd name="T3" fmla="*/ 16 h 22"/>
                  <a:gd name="T4" fmla="*/ 26 w 42"/>
                  <a:gd name="T5" fmla="*/ 22 h 22"/>
                  <a:gd name="T6" fmla="*/ 42 w 42"/>
                  <a:gd name="T7" fmla="*/ 6 h 22"/>
                  <a:gd name="T8" fmla="*/ 16 w 4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2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01" name="Freeform 81"/>
              <p:cNvSpPr>
                <a:spLocks/>
              </p:cNvSpPr>
              <p:nvPr/>
            </p:nvSpPr>
            <p:spPr bwMode="auto">
              <a:xfrm>
                <a:off x="2364" y="1934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02" name="Freeform 82"/>
              <p:cNvSpPr>
                <a:spLocks/>
              </p:cNvSpPr>
              <p:nvPr/>
            </p:nvSpPr>
            <p:spPr bwMode="auto">
              <a:xfrm>
                <a:off x="2364" y="1934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03" name="Freeform 83"/>
              <p:cNvSpPr>
                <a:spLocks/>
              </p:cNvSpPr>
              <p:nvPr/>
            </p:nvSpPr>
            <p:spPr bwMode="auto">
              <a:xfrm>
                <a:off x="2392" y="194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C2F5"/>
              </a:solidFill>
              <a:ln w="0">
                <a:solidFill>
                  <a:srgbClr val="96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04" name="Freeform 84"/>
              <p:cNvSpPr>
                <a:spLocks/>
              </p:cNvSpPr>
              <p:nvPr/>
            </p:nvSpPr>
            <p:spPr bwMode="auto">
              <a:xfrm>
                <a:off x="2392" y="194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05" name="Freeform 85"/>
              <p:cNvSpPr>
                <a:spLocks/>
              </p:cNvSpPr>
              <p:nvPr/>
            </p:nvSpPr>
            <p:spPr bwMode="auto">
              <a:xfrm>
                <a:off x="2420" y="1946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06" name="Freeform 86"/>
              <p:cNvSpPr>
                <a:spLocks/>
              </p:cNvSpPr>
              <p:nvPr/>
            </p:nvSpPr>
            <p:spPr bwMode="auto">
              <a:xfrm>
                <a:off x="2420" y="1946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07" name="Freeform 87"/>
              <p:cNvSpPr>
                <a:spLocks/>
              </p:cNvSpPr>
              <p:nvPr/>
            </p:nvSpPr>
            <p:spPr bwMode="auto">
              <a:xfrm>
                <a:off x="2448" y="1950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6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6" y="18"/>
                    </a:lnTo>
                    <a:lnTo>
                      <a:pt x="4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AF5"/>
              </a:solidFill>
              <a:ln w="0">
                <a:solidFill>
                  <a:srgbClr val="87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08" name="Freeform 88"/>
              <p:cNvSpPr>
                <a:spLocks/>
              </p:cNvSpPr>
              <p:nvPr/>
            </p:nvSpPr>
            <p:spPr bwMode="auto">
              <a:xfrm>
                <a:off x="2448" y="1950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6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6" y="18"/>
                    </a:lnTo>
                    <a:lnTo>
                      <a:pt x="44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09" name="Freeform 89"/>
              <p:cNvSpPr>
                <a:spLocks/>
              </p:cNvSpPr>
              <p:nvPr/>
            </p:nvSpPr>
            <p:spPr bwMode="auto">
              <a:xfrm>
                <a:off x="2474" y="1952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2B8F7"/>
              </a:solidFill>
              <a:ln w="0">
                <a:solidFill>
                  <a:srgbClr val="82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10" name="Freeform 90"/>
              <p:cNvSpPr>
                <a:spLocks/>
              </p:cNvSpPr>
              <p:nvPr/>
            </p:nvSpPr>
            <p:spPr bwMode="auto">
              <a:xfrm>
                <a:off x="2474" y="1952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11" name="Freeform 91"/>
              <p:cNvSpPr>
                <a:spLocks/>
              </p:cNvSpPr>
              <p:nvPr/>
            </p:nvSpPr>
            <p:spPr bwMode="auto">
              <a:xfrm>
                <a:off x="2502" y="1954"/>
                <a:ext cx="44" cy="18"/>
              </a:xfrm>
              <a:custGeom>
                <a:avLst/>
                <a:gdLst>
                  <a:gd name="T0" fmla="*/ 18 w 44"/>
                  <a:gd name="T1" fmla="*/ 0 h 18"/>
                  <a:gd name="T2" fmla="*/ 0 w 44"/>
                  <a:gd name="T3" fmla="*/ 16 h 18"/>
                  <a:gd name="T4" fmla="*/ 30 w 44"/>
                  <a:gd name="T5" fmla="*/ 18 h 18"/>
                  <a:gd name="T6" fmla="*/ 44 w 44"/>
                  <a:gd name="T7" fmla="*/ 2 h 18"/>
                  <a:gd name="T8" fmla="*/ 18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8" y="0"/>
                    </a:moveTo>
                    <a:lnTo>
                      <a:pt x="0" y="16"/>
                    </a:lnTo>
                    <a:lnTo>
                      <a:pt x="30" y="18"/>
                    </a:lnTo>
                    <a:lnTo>
                      <a:pt x="44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8B5F7"/>
              </a:solidFill>
              <a:ln w="0">
                <a:solidFill>
                  <a:srgbClr val="78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12" name="Freeform 92"/>
              <p:cNvSpPr>
                <a:spLocks/>
              </p:cNvSpPr>
              <p:nvPr/>
            </p:nvSpPr>
            <p:spPr bwMode="auto">
              <a:xfrm>
                <a:off x="2502" y="1954"/>
                <a:ext cx="44" cy="18"/>
              </a:xfrm>
              <a:custGeom>
                <a:avLst/>
                <a:gdLst>
                  <a:gd name="T0" fmla="*/ 18 w 44"/>
                  <a:gd name="T1" fmla="*/ 0 h 18"/>
                  <a:gd name="T2" fmla="*/ 0 w 44"/>
                  <a:gd name="T3" fmla="*/ 16 h 18"/>
                  <a:gd name="T4" fmla="*/ 30 w 44"/>
                  <a:gd name="T5" fmla="*/ 18 h 18"/>
                  <a:gd name="T6" fmla="*/ 44 w 44"/>
                  <a:gd name="T7" fmla="*/ 2 h 18"/>
                  <a:gd name="T8" fmla="*/ 18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8" y="0"/>
                    </a:moveTo>
                    <a:lnTo>
                      <a:pt x="0" y="16"/>
                    </a:lnTo>
                    <a:lnTo>
                      <a:pt x="30" y="18"/>
                    </a:lnTo>
                    <a:lnTo>
                      <a:pt x="44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13" name="Freeform 93"/>
              <p:cNvSpPr>
                <a:spLocks/>
              </p:cNvSpPr>
              <p:nvPr/>
            </p:nvSpPr>
            <p:spPr bwMode="auto">
              <a:xfrm>
                <a:off x="2532" y="1954"/>
                <a:ext cx="42" cy="18"/>
              </a:xfrm>
              <a:custGeom>
                <a:avLst/>
                <a:gdLst>
                  <a:gd name="T0" fmla="*/ 14 w 42"/>
                  <a:gd name="T1" fmla="*/ 2 h 18"/>
                  <a:gd name="T2" fmla="*/ 0 w 42"/>
                  <a:gd name="T3" fmla="*/ 18 h 18"/>
                  <a:gd name="T4" fmla="*/ 26 w 42"/>
                  <a:gd name="T5" fmla="*/ 16 h 18"/>
                  <a:gd name="T6" fmla="*/ 42 w 42"/>
                  <a:gd name="T7" fmla="*/ 0 h 18"/>
                  <a:gd name="T8" fmla="*/ 14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2"/>
                    </a:moveTo>
                    <a:lnTo>
                      <a:pt x="0" y="18"/>
                    </a:lnTo>
                    <a:lnTo>
                      <a:pt x="26" y="16"/>
                    </a:lnTo>
                    <a:lnTo>
                      <a:pt x="4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6EB2FA"/>
              </a:solidFill>
              <a:ln w="0">
                <a:solidFill>
                  <a:srgbClr val="6EB2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14" name="Freeform 94"/>
              <p:cNvSpPr>
                <a:spLocks/>
              </p:cNvSpPr>
              <p:nvPr/>
            </p:nvSpPr>
            <p:spPr bwMode="auto">
              <a:xfrm>
                <a:off x="2532" y="1954"/>
                <a:ext cx="42" cy="18"/>
              </a:xfrm>
              <a:custGeom>
                <a:avLst/>
                <a:gdLst>
                  <a:gd name="T0" fmla="*/ 14 w 42"/>
                  <a:gd name="T1" fmla="*/ 2 h 18"/>
                  <a:gd name="T2" fmla="*/ 0 w 42"/>
                  <a:gd name="T3" fmla="*/ 18 h 18"/>
                  <a:gd name="T4" fmla="*/ 26 w 42"/>
                  <a:gd name="T5" fmla="*/ 16 h 18"/>
                  <a:gd name="T6" fmla="*/ 42 w 42"/>
                  <a:gd name="T7" fmla="*/ 0 h 18"/>
                  <a:gd name="T8" fmla="*/ 14 w 4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2"/>
                    </a:moveTo>
                    <a:lnTo>
                      <a:pt x="0" y="18"/>
                    </a:lnTo>
                    <a:lnTo>
                      <a:pt x="26" y="16"/>
                    </a:lnTo>
                    <a:lnTo>
                      <a:pt x="42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15" name="Freeform 95"/>
              <p:cNvSpPr>
                <a:spLocks/>
              </p:cNvSpPr>
              <p:nvPr/>
            </p:nvSpPr>
            <p:spPr bwMode="auto">
              <a:xfrm>
                <a:off x="2558" y="1952"/>
                <a:ext cx="44" cy="18"/>
              </a:xfrm>
              <a:custGeom>
                <a:avLst/>
                <a:gdLst>
                  <a:gd name="T0" fmla="*/ 16 w 44"/>
                  <a:gd name="T1" fmla="*/ 2 h 18"/>
                  <a:gd name="T2" fmla="*/ 0 w 44"/>
                  <a:gd name="T3" fmla="*/ 18 h 18"/>
                  <a:gd name="T4" fmla="*/ 30 w 44"/>
                  <a:gd name="T5" fmla="*/ 16 h 18"/>
                  <a:gd name="T6" fmla="*/ 44 w 44"/>
                  <a:gd name="T7" fmla="*/ 0 h 18"/>
                  <a:gd name="T8" fmla="*/ 16 w 4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2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5EABF7"/>
              </a:solidFill>
              <a:ln w="0">
                <a:solidFill>
                  <a:srgbClr val="5E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16" name="Freeform 96"/>
              <p:cNvSpPr>
                <a:spLocks/>
              </p:cNvSpPr>
              <p:nvPr/>
            </p:nvSpPr>
            <p:spPr bwMode="auto">
              <a:xfrm>
                <a:off x="2558" y="1952"/>
                <a:ext cx="44" cy="18"/>
              </a:xfrm>
              <a:custGeom>
                <a:avLst/>
                <a:gdLst>
                  <a:gd name="T0" fmla="*/ 16 w 44"/>
                  <a:gd name="T1" fmla="*/ 2 h 18"/>
                  <a:gd name="T2" fmla="*/ 0 w 44"/>
                  <a:gd name="T3" fmla="*/ 18 h 18"/>
                  <a:gd name="T4" fmla="*/ 30 w 44"/>
                  <a:gd name="T5" fmla="*/ 16 h 18"/>
                  <a:gd name="T6" fmla="*/ 44 w 44"/>
                  <a:gd name="T7" fmla="*/ 0 h 18"/>
                  <a:gd name="T8" fmla="*/ 16 w 4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2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4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17" name="Freeform 97"/>
              <p:cNvSpPr>
                <a:spLocks/>
              </p:cNvSpPr>
              <p:nvPr/>
            </p:nvSpPr>
            <p:spPr bwMode="auto">
              <a:xfrm>
                <a:off x="2588" y="1948"/>
                <a:ext cx="44" cy="20"/>
              </a:xfrm>
              <a:custGeom>
                <a:avLst/>
                <a:gdLst>
                  <a:gd name="T0" fmla="*/ 14 w 44"/>
                  <a:gd name="T1" fmla="*/ 4 h 20"/>
                  <a:gd name="T2" fmla="*/ 0 w 44"/>
                  <a:gd name="T3" fmla="*/ 20 h 20"/>
                  <a:gd name="T4" fmla="*/ 28 w 44"/>
                  <a:gd name="T5" fmla="*/ 16 h 20"/>
                  <a:gd name="T6" fmla="*/ 44 w 44"/>
                  <a:gd name="T7" fmla="*/ 0 h 20"/>
                  <a:gd name="T8" fmla="*/ 14 w 44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4" y="4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4FA1F5"/>
              </a:solidFill>
              <a:ln w="0">
                <a:solidFill>
                  <a:srgbClr val="4F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18" name="Freeform 98"/>
              <p:cNvSpPr>
                <a:spLocks/>
              </p:cNvSpPr>
              <p:nvPr/>
            </p:nvSpPr>
            <p:spPr bwMode="auto">
              <a:xfrm>
                <a:off x="2588" y="1948"/>
                <a:ext cx="44" cy="20"/>
              </a:xfrm>
              <a:custGeom>
                <a:avLst/>
                <a:gdLst>
                  <a:gd name="T0" fmla="*/ 14 w 44"/>
                  <a:gd name="T1" fmla="*/ 4 h 20"/>
                  <a:gd name="T2" fmla="*/ 0 w 44"/>
                  <a:gd name="T3" fmla="*/ 20 h 20"/>
                  <a:gd name="T4" fmla="*/ 28 w 44"/>
                  <a:gd name="T5" fmla="*/ 16 h 20"/>
                  <a:gd name="T6" fmla="*/ 44 w 44"/>
                  <a:gd name="T7" fmla="*/ 0 h 20"/>
                  <a:gd name="T8" fmla="*/ 14 w 44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4" y="4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4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19" name="Freeform 99"/>
              <p:cNvSpPr>
                <a:spLocks/>
              </p:cNvSpPr>
              <p:nvPr/>
            </p:nvSpPr>
            <p:spPr bwMode="auto">
              <a:xfrm>
                <a:off x="2616" y="1942"/>
                <a:ext cx="44" cy="22"/>
              </a:xfrm>
              <a:custGeom>
                <a:avLst/>
                <a:gdLst>
                  <a:gd name="T0" fmla="*/ 16 w 44"/>
                  <a:gd name="T1" fmla="*/ 6 h 22"/>
                  <a:gd name="T2" fmla="*/ 0 w 44"/>
                  <a:gd name="T3" fmla="*/ 22 h 22"/>
                  <a:gd name="T4" fmla="*/ 28 w 44"/>
                  <a:gd name="T5" fmla="*/ 16 h 22"/>
                  <a:gd name="T6" fmla="*/ 44 w 44"/>
                  <a:gd name="T7" fmla="*/ 0 h 22"/>
                  <a:gd name="T8" fmla="*/ 16 w 44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6"/>
                    </a:moveTo>
                    <a:lnTo>
                      <a:pt x="0" y="22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D99F2"/>
              </a:solidFill>
              <a:ln w="0">
                <a:solidFill>
                  <a:srgbClr val="3D9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20" name="Freeform 100"/>
              <p:cNvSpPr>
                <a:spLocks/>
              </p:cNvSpPr>
              <p:nvPr/>
            </p:nvSpPr>
            <p:spPr bwMode="auto">
              <a:xfrm>
                <a:off x="2616" y="1942"/>
                <a:ext cx="44" cy="22"/>
              </a:xfrm>
              <a:custGeom>
                <a:avLst/>
                <a:gdLst>
                  <a:gd name="T0" fmla="*/ 16 w 44"/>
                  <a:gd name="T1" fmla="*/ 6 h 22"/>
                  <a:gd name="T2" fmla="*/ 0 w 44"/>
                  <a:gd name="T3" fmla="*/ 22 h 22"/>
                  <a:gd name="T4" fmla="*/ 28 w 44"/>
                  <a:gd name="T5" fmla="*/ 16 h 22"/>
                  <a:gd name="T6" fmla="*/ 44 w 44"/>
                  <a:gd name="T7" fmla="*/ 0 h 22"/>
                  <a:gd name="T8" fmla="*/ 16 w 44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6"/>
                    </a:moveTo>
                    <a:lnTo>
                      <a:pt x="0" y="22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21" name="Freeform 101"/>
              <p:cNvSpPr>
                <a:spLocks/>
              </p:cNvSpPr>
              <p:nvPr/>
            </p:nvSpPr>
            <p:spPr bwMode="auto">
              <a:xfrm>
                <a:off x="2644" y="1934"/>
                <a:ext cx="44" cy="24"/>
              </a:xfrm>
              <a:custGeom>
                <a:avLst/>
                <a:gdLst>
                  <a:gd name="T0" fmla="*/ 16 w 44"/>
                  <a:gd name="T1" fmla="*/ 8 h 24"/>
                  <a:gd name="T2" fmla="*/ 0 w 44"/>
                  <a:gd name="T3" fmla="*/ 24 h 24"/>
                  <a:gd name="T4" fmla="*/ 30 w 44"/>
                  <a:gd name="T5" fmla="*/ 14 h 24"/>
                  <a:gd name="T6" fmla="*/ 44 w 44"/>
                  <a:gd name="T7" fmla="*/ 0 h 24"/>
                  <a:gd name="T8" fmla="*/ 16 w 44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8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298FED"/>
              </a:solidFill>
              <a:ln w="0">
                <a:solidFill>
                  <a:srgbClr val="298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22" name="Freeform 102"/>
              <p:cNvSpPr>
                <a:spLocks/>
              </p:cNvSpPr>
              <p:nvPr/>
            </p:nvSpPr>
            <p:spPr bwMode="auto">
              <a:xfrm>
                <a:off x="2644" y="1934"/>
                <a:ext cx="44" cy="24"/>
              </a:xfrm>
              <a:custGeom>
                <a:avLst/>
                <a:gdLst>
                  <a:gd name="T0" fmla="*/ 16 w 44"/>
                  <a:gd name="T1" fmla="*/ 8 h 24"/>
                  <a:gd name="T2" fmla="*/ 0 w 44"/>
                  <a:gd name="T3" fmla="*/ 24 h 24"/>
                  <a:gd name="T4" fmla="*/ 30 w 44"/>
                  <a:gd name="T5" fmla="*/ 14 h 24"/>
                  <a:gd name="T6" fmla="*/ 44 w 44"/>
                  <a:gd name="T7" fmla="*/ 0 h 24"/>
                  <a:gd name="T8" fmla="*/ 16 w 44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8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23" name="Freeform 103"/>
              <p:cNvSpPr>
                <a:spLocks/>
              </p:cNvSpPr>
              <p:nvPr/>
            </p:nvSpPr>
            <p:spPr bwMode="auto">
              <a:xfrm>
                <a:off x="2674" y="1924"/>
                <a:ext cx="44" cy="24"/>
              </a:xfrm>
              <a:custGeom>
                <a:avLst/>
                <a:gdLst>
                  <a:gd name="T0" fmla="*/ 14 w 44"/>
                  <a:gd name="T1" fmla="*/ 10 h 24"/>
                  <a:gd name="T2" fmla="*/ 0 w 44"/>
                  <a:gd name="T3" fmla="*/ 24 h 24"/>
                  <a:gd name="T4" fmla="*/ 28 w 44"/>
                  <a:gd name="T5" fmla="*/ 14 h 24"/>
                  <a:gd name="T6" fmla="*/ 44 w 44"/>
                  <a:gd name="T7" fmla="*/ 0 h 24"/>
                  <a:gd name="T8" fmla="*/ 14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87AE0"/>
              </a:solidFill>
              <a:ln w="0">
                <a:solidFill>
                  <a:srgbClr val="087A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24" name="Freeform 104"/>
              <p:cNvSpPr>
                <a:spLocks/>
              </p:cNvSpPr>
              <p:nvPr/>
            </p:nvSpPr>
            <p:spPr bwMode="auto">
              <a:xfrm>
                <a:off x="2674" y="1924"/>
                <a:ext cx="44" cy="24"/>
              </a:xfrm>
              <a:custGeom>
                <a:avLst/>
                <a:gdLst>
                  <a:gd name="T0" fmla="*/ 14 w 44"/>
                  <a:gd name="T1" fmla="*/ 10 h 24"/>
                  <a:gd name="T2" fmla="*/ 0 w 44"/>
                  <a:gd name="T3" fmla="*/ 24 h 24"/>
                  <a:gd name="T4" fmla="*/ 28 w 44"/>
                  <a:gd name="T5" fmla="*/ 14 h 24"/>
                  <a:gd name="T6" fmla="*/ 44 w 44"/>
                  <a:gd name="T7" fmla="*/ 0 h 24"/>
                  <a:gd name="T8" fmla="*/ 14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25" name="Freeform 105"/>
              <p:cNvSpPr>
                <a:spLocks/>
              </p:cNvSpPr>
              <p:nvPr/>
            </p:nvSpPr>
            <p:spPr bwMode="auto">
              <a:xfrm>
                <a:off x="2702" y="1910"/>
                <a:ext cx="44" cy="28"/>
              </a:xfrm>
              <a:custGeom>
                <a:avLst/>
                <a:gdLst>
                  <a:gd name="T0" fmla="*/ 16 w 44"/>
                  <a:gd name="T1" fmla="*/ 14 h 28"/>
                  <a:gd name="T2" fmla="*/ 0 w 44"/>
                  <a:gd name="T3" fmla="*/ 28 h 28"/>
                  <a:gd name="T4" fmla="*/ 28 w 44"/>
                  <a:gd name="T5" fmla="*/ 12 h 28"/>
                  <a:gd name="T6" fmla="*/ 44 w 44"/>
                  <a:gd name="T7" fmla="*/ 0 h 28"/>
                  <a:gd name="T8" fmla="*/ 16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6" y="14"/>
                    </a:moveTo>
                    <a:lnTo>
                      <a:pt x="0" y="28"/>
                    </a:lnTo>
                    <a:lnTo>
                      <a:pt x="28" y="12"/>
                    </a:lnTo>
                    <a:lnTo>
                      <a:pt x="44" y="0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0059C4"/>
              </a:solidFill>
              <a:ln w="0">
                <a:solidFill>
                  <a:srgbClr val="0059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26" name="Freeform 106"/>
              <p:cNvSpPr>
                <a:spLocks/>
              </p:cNvSpPr>
              <p:nvPr/>
            </p:nvSpPr>
            <p:spPr bwMode="auto">
              <a:xfrm>
                <a:off x="2702" y="1910"/>
                <a:ext cx="44" cy="28"/>
              </a:xfrm>
              <a:custGeom>
                <a:avLst/>
                <a:gdLst>
                  <a:gd name="T0" fmla="*/ 16 w 44"/>
                  <a:gd name="T1" fmla="*/ 14 h 28"/>
                  <a:gd name="T2" fmla="*/ 0 w 44"/>
                  <a:gd name="T3" fmla="*/ 28 h 28"/>
                  <a:gd name="T4" fmla="*/ 28 w 44"/>
                  <a:gd name="T5" fmla="*/ 12 h 28"/>
                  <a:gd name="T6" fmla="*/ 44 w 44"/>
                  <a:gd name="T7" fmla="*/ 0 h 28"/>
                  <a:gd name="T8" fmla="*/ 16 w 44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6" y="14"/>
                    </a:moveTo>
                    <a:lnTo>
                      <a:pt x="0" y="28"/>
                    </a:lnTo>
                    <a:lnTo>
                      <a:pt x="28" y="12"/>
                    </a:lnTo>
                    <a:lnTo>
                      <a:pt x="44" y="0"/>
                    </a:lnTo>
                    <a:lnTo>
                      <a:pt x="16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27" name="Freeform 107"/>
              <p:cNvSpPr>
                <a:spLocks/>
              </p:cNvSpPr>
              <p:nvPr/>
            </p:nvSpPr>
            <p:spPr bwMode="auto">
              <a:xfrm>
                <a:off x="2730" y="1888"/>
                <a:ext cx="46" cy="48"/>
              </a:xfrm>
              <a:custGeom>
                <a:avLst/>
                <a:gdLst>
                  <a:gd name="T0" fmla="*/ 16 w 46"/>
                  <a:gd name="T1" fmla="*/ 22 h 48"/>
                  <a:gd name="T2" fmla="*/ 0 w 46"/>
                  <a:gd name="T3" fmla="*/ 34 h 48"/>
                  <a:gd name="T4" fmla="*/ 30 w 46"/>
                  <a:gd name="T5" fmla="*/ 48 h 48"/>
                  <a:gd name="T6" fmla="*/ 46 w 46"/>
                  <a:gd name="T7" fmla="*/ 0 h 48"/>
                  <a:gd name="T8" fmla="*/ 16 w 46"/>
                  <a:gd name="T9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8">
                    <a:moveTo>
                      <a:pt x="16" y="22"/>
                    </a:moveTo>
                    <a:lnTo>
                      <a:pt x="0" y="34"/>
                    </a:lnTo>
                    <a:lnTo>
                      <a:pt x="30" y="48"/>
                    </a:lnTo>
                    <a:lnTo>
                      <a:pt x="46" y="0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4C54BA"/>
              </a:solidFill>
              <a:ln w="0">
                <a:solidFill>
                  <a:srgbClr val="4C54B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28" name="Freeform 108"/>
              <p:cNvSpPr>
                <a:spLocks/>
              </p:cNvSpPr>
              <p:nvPr/>
            </p:nvSpPr>
            <p:spPr bwMode="auto">
              <a:xfrm>
                <a:off x="2730" y="1888"/>
                <a:ext cx="46" cy="48"/>
              </a:xfrm>
              <a:custGeom>
                <a:avLst/>
                <a:gdLst>
                  <a:gd name="T0" fmla="*/ 16 w 46"/>
                  <a:gd name="T1" fmla="*/ 22 h 48"/>
                  <a:gd name="T2" fmla="*/ 0 w 46"/>
                  <a:gd name="T3" fmla="*/ 34 h 48"/>
                  <a:gd name="T4" fmla="*/ 30 w 46"/>
                  <a:gd name="T5" fmla="*/ 48 h 48"/>
                  <a:gd name="T6" fmla="*/ 46 w 46"/>
                  <a:gd name="T7" fmla="*/ 0 h 48"/>
                  <a:gd name="T8" fmla="*/ 16 w 46"/>
                  <a:gd name="T9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8">
                    <a:moveTo>
                      <a:pt x="16" y="22"/>
                    </a:moveTo>
                    <a:lnTo>
                      <a:pt x="0" y="34"/>
                    </a:lnTo>
                    <a:lnTo>
                      <a:pt x="30" y="48"/>
                    </a:lnTo>
                    <a:lnTo>
                      <a:pt x="46" y="0"/>
                    </a:lnTo>
                    <a:lnTo>
                      <a:pt x="16" y="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29" name="Freeform 109"/>
              <p:cNvSpPr>
                <a:spLocks/>
              </p:cNvSpPr>
              <p:nvPr/>
            </p:nvSpPr>
            <p:spPr bwMode="auto">
              <a:xfrm>
                <a:off x="2760" y="1888"/>
                <a:ext cx="46" cy="70"/>
              </a:xfrm>
              <a:custGeom>
                <a:avLst/>
                <a:gdLst>
                  <a:gd name="T0" fmla="*/ 16 w 46"/>
                  <a:gd name="T1" fmla="*/ 0 h 70"/>
                  <a:gd name="T2" fmla="*/ 0 w 46"/>
                  <a:gd name="T3" fmla="*/ 48 h 70"/>
                  <a:gd name="T4" fmla="*/ 30 w 46"/>
                  <a:gd name="T5" fmla="*/ 70 h 70"/>
                  <a:gd name="T6" fmla="*/ 46 w 46"/>
                  <a:gd name="T7" fmla="*/ 44 h 70"/>
                  <a:gd name="T8" fmla="*/ 16 w 46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0">
                    <a:moveTo>
                      <a:pt x="16" y="0"/>
                    </a:moveTo>
                    <a:lnTo>
                      <a:pt x="0" y="48"/>
                    </a:lnTo>
                    <a:lnTo>
                      <a:pt x="30" y="70"/>
                    </a:lnTo>
                    <a:lnTo>
                      <a:pt x="46" y="4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BBFBA"/>
              </a:solidFill>
              <a:ln w="0">
                <a:solidFill>
                  <a:srgbClr val="DBBFB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30" name="Freeform 110"/>
              <p:cNvSpPr>
                <a:spLocks/>
              </p:cNvSpPr>
              <p:nvPr/>
            </p:nvSpPr>
            <p:spPr bwMode="auto">
              <a:xfrm>
                <a:off x="2760" y="1888"/>
                <a:ext cx="46" cy="70"/>
              </a:xfrm>
              <a:custGeom>
                <a:avLst/>
                <a:gdLst>
                  <a:gd name="T0" fmla="*/ 16 w 46"/>
                  <a:gd name="T1" fmla="*/ 0 h 70"/>
                  <a:gd name="T2" fmla="*/ 0 w 46"/>
                  <a:gd name="T3" fmla="*/ 48 h 70"/>
                  <a:gd name="T4" fmla="*/ 30 w 46"/>
                  <a:gd name="T5" fmla="*/ 70 h 70"/>
                  <a:gd name="T6" fmla="*/ 46 w 46"/>
                  <a:gd name="T7" fmla="*/ 44 h 70"/>
                  <a:gd name="T8" fmla="*/ 16 w 46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0">
                    <a:moveTo>
                      <a:pt x="16" y="0"/>
                    </a:moveTo>
                    <a:lnTo>
                      <a:pt x="0" y="48"/>
                    </a:lnTo>
                    <a:lnTo>
                      <a:pt x="30" y="70"/>
                    </a:lnTo>
                    <a:lnTo>
                      <a:pt x="46" y="4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31" name="Freeform 111"/>
              <p:cNvSpPr>
                <a:spLocks/>
              </p:cNvSpPr>
              <p:nvPr/>
            </p:nvSpPr>
            <p:spPr bwMode="auto">
              <a:xfrm>
                <a:off x="2790" y="1932"/>
                <a:ext cx="44" cy="26"/>
              </a:xfrm>
              <a:custGeom>
                <a:avLst/>
                <a:gdLst>
                  <a:gd name="T0" fmla="*/ 16 w 44"/>
                  <a:gd name="T1" fmla="*/ 0 h 26"/>
                  <a:gd name="T2" fmla="*/ 0 w 44"/>
                  <a:gd name="T3" fmla="*/ 26 h 26"/>
                  <a:gd name="T4" fmla="*/ 30 w 44"/>
                  <a:gd name="T5" fmla="*/ 20 h 26"/>
                  <a:gd name="T6" fmla="*/ 44 w 44"/>
                  <a:gd name="T7" fmla="*/ 0 h 26"/>
                  <a:gd name="T8" fmla="*/ 16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6" y="0"/>
                    </a:moveTo>
                    <a:lnTo>
                      <a:pt x="0" y="26"/>
                    </a:lnTo>
                    <a:lnTo>
                      <a:pt x="30" y="20"/>
                    </a:lnTo>
                    <a:lnTo>
                      <a:pt x="4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AB0F5"/>
              </a:solidFill>
              <a:ln w="0">
                <a:solidFill>
                  <a:srgbClr val="7AB0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32" name="Freeform 112"/>
              <p:cNvSpPr>
                <a:spLocks/>
              </p:cNvSpPr>
              <p:nvPr/>
            </p:nvSpPr>
            <p:spPr bwMode="auto">
              <a:xfrm>
                <a:off x="2790" y="1932"/>
                <a:ext cx="44" cy="26"/>
              </a:xfrm>
              <a:custGeom>
                <a:avLst/>
                <a:gdLst>
                  <a:gd name="T0" fmla="*/ 16 w 44"/>
                  <a:gd name="T1" fmla="*/ 0 h 26"/>
                  <a:gd name="T2" fmla="*/ 0 w 44"/>
                  <a:gd name="T3" fmla="*/ 26 h 26"/>
                  <a:gd name="T4" fmla="*/ 30 w 44"/>
                  <a:gd name="T5" fmla="*/ 20 h 26"/>
                  <a:gd name="T6" fmla="*/ 44 w 44"/>
                  <a:gd name="T7" fmla="*/ 0 h 26"/>
                  <a:gd name="T8" fmla="*/ 16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6" y="0"/>
                    </a:moveTo>
                    <a:lnTo>
                      <a:pt x="0" y="26"/>
                    </a:lnTo>
                    <a:lnTo>
                      <a:pt x="30" y="20"/>
                    </a:lnTo>
                    <a:lnTo>
                      <a:pt x="44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33" name="Freeform 113"/>
              <p:cNvSpPr>
                <a:spLocks/>
              </p:cNvSpPr>
              <p:nvPr/>
            </p:nvSpPr>
            <p:spPr bwMode="auto">
              <a:xfrm>
                <a:off x="2820" y="1920"/>
                <a:ext cx="46" cy="32"/>
              </a:xfrm>
              <a:custGeom>
                <a:avLst/>
                <a:gdLst>
                  <a:gd name="T0" fmla="*/ 14 w 46"/>
                  <a:gd name="T1" fmla="*/ 12 h 32"/>
                  <a:gd name="T2" fmla="*/ 0 w 46"/>
                  <a:gd name="T3" fmla="*/ 32 h 32"/>
                  <a:gd name="T4" fmla="*/ 30 w 46"/>
                  <a:gd name="T5" fmla="*/ 20 h 32"/>
                  <a:gd name="T6" fmla="*/ 46 w 46"/>
                  <a:gd name="T7" fmla="*/ 0 h 32"/>
                  <a:gd name="T8" fmla="*/ 14 w 46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12"/>
                    </a:moveTo>
                    <a:lnTo>
                      <a:pt x="0" y="32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2B7DE5"/>
              </a:solidFill>
              <a:ln w="0">
                <a:solidFill>
                  <a:srgbClr val="2B7D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34" name="Freeform 114"/>
              <p:cNvSpPr>
                <a:spLocks/>
              </p:cNvSpPr>
              <p:nvPr/>
            </p:nvSpPr>
            <p:spPr bwMode="auto">
              <a:xfrm>
                <a:off x="2820" y="1920"/>
                <a:ext cx="46" cy="32"/>
              </a:xfrm>
              <a:custGeom>
                <a:avLst/>
                <a:gdLst>
                  <a:gd name="T0" fmla="*/ 14 w 46"/>
                  <a:gd name="T1" fmla="*/ 12 h 32"/>
                  <a:gd name="T2" fmla="*/ 0 w 46"/>
                  <a:gd name="T3" fmla="*/ 32 h 32"/>
                  <a:gd name="T4" fmla="*/ 30 w 46"/>
                  <a:gd name="T5" fmla="*/ 20 h 32"/>
                  <a:gd name="T6" fmla="*/ 46 w 46"/>
                  <a:gd name="T7" fmla="*/ 0 h 32"/>
                  <a:gd name="T8" fmla="*/ 14 w 46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12"/>
                    </a:moveTo>
                    <a:lnTo>
                      <a:pt x="0" y="32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4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35" name="Freeform 115"/>
              <p:cNvSpPr>
                <a:spLocks/>
              </p:cNvSpPr>
              <p:nvPr/>
            </p:nvSpPr>
            <p:spPr bwMode="auto">
              <a:xfrm>
                <a:off x="2850" y="1914"/>
                <a:ext cx="46" cy="26"/>
              </a:xfrm>
              <a:custGeom>
                <a:avLst/>
                <a:gdLst>
                  <a:gd name="T0" fmla="*/ 16 w 46"/>
                  <a:gd name="T1" fmla="*/ 6 h 26"/>
                  <a:gd name="T2" fmla="*/ 0 w 46"/>
                  <a:gd name="T3" fmla="*/ 26 h 26"/>
                  <a:gd name="T4" fmla="*/ 30 w 46"/>
                  <a:gd name="T5" fmla="*/ 24 h 26"/>
                  <a:gd name="T6" fmla="*/ 46 w 46"/>
                  <a:gd name="T7" fmla="*/ 0 h 26"/>
                  <a:gd name="T8" fmla="*/ 16 w 46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6"/>
                    </a:moveTo>
                    <a:lnTo>
                      <a:pt x="0" y="26"/>
                    </a:lnTo>
                    <a:lnTo>
                      <a:pt x="30" y="24"/>
                    </a:lnTo>
                    <a:lnTo>
                      <a:pt x="46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5E91EB"/>
              </a:solidFill>
              <a:ln w="0">
                <a:solidFill>
                  <a:srgbClr val="5E91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36" name="Freeform 116"/>
              <p:cNvSpPr>
                <a:spLocks/>
              </p:cNvSpPr>
              <p:nvPr/>
            </p:nvSpPr>
            <p:spPr bwMode="auto">
              <a:xfrm>
                <a:off x="2850" y="1914"/>
                <a:ext cx="46" cy="26"/>
              </a:xfrm>
              <a:custGeom>
                <a:avLst/>
                <a:gdLst>
                  <a:gd name="T0" fmla="*/ 16 w 46"/>
                  <a:gd name="T1" fmla="*/ 6 h 26"/>
                  <a:gd name="T2" fmla="*/ 0 w 46"/>
                  <a:gd name="T3" fmla="*/ 26 h 26"/>
                  <a:gd name="T4" fmla="*/ 30 w 46"/>
                  <a:gd name="T5" fmla="*/ 24 h 26"/>
                  <a:gd name="T6" fmla="*/ 46 w 46"/>
                  <a:gd name="T7" fmla="*/ 0 h 26"/>
                  <a:gd name="T8" fmla="*/ 16 w 46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6"/>
                    </a:moveTo>
                    <a:lnTo>
                      <a:pt x="0" y="26"/>
                    </a:lnTo>
                    <a:lnTo>
                      <a:pt x="30" y="24"/>
                    </a:lnTo>
                    <a:lnTo>
                      <a:pt x="46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37" name="Freeform 117"/>
              <p:cNvSpPr>
                <a:spLocks/>
              </p:cNvSpPr>
              <p:nvPr/>
            </p:nvSpPr>
            <p:spPr bwMode="auto">
              <a:xfrm>
                <a:off x="2880" y="1914"/>
                <a:ext cx="46" cy="28"/>
              </a:xfrm>
              <a:custGeom>
                <a:avLst/>
                <a:gdLst>
                  <a:gd name="T0" fmla="*/ 16 w 46"/>
                  <a:gd name="T1" fmla="*/ 0 h 28"/>
                  <a:gd name="T2" fmla="*/ 0 w 46"/>
                  <a:gd name="T3" fmla="*/ 24 h 28"/>
                  <a:gd name="T4" fmla="*/ 30 w 46"/>
                  <a:gd name="T5" fmla="*/ 28 h 28"/>
                  <a:gd name="T6" fmla="*/ 46 w 46"/>
                  <a:gd name="T7" fmla="*/ 4 h 28"/>
                  <a:gd name="T8" fmla="*/ 16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6" y="0"/>
                    </a:moveTo>
                    <a:lnTo>
                      <a:pt x="0" y="24"/>
                    </a:lnTo>
                    <a:lnTo>
                      <a:pt x="30" y="28"/>
                    </a:lnTo>
                    <a:lnTo>
                      <a:pt x="46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FA8E5"/>
              </a:solidFill>
              <a:ln w="0">
                <a:solidFill>
                  <a:srgbClr val="8FA8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38" name="Freeform 118"/>
              <p:cNvSpPr>
                <a:spLocks/>
              </p:cNvSpPr>
              <p:nvPr/>
            </p:nvSpPr>
            <p:spPr bwMode="auto">
              <a:xfrm>
                <a:off x="2880" y="1914"/>
                <a:ext cx="46" cy="28"/>
              </a:xfrm>
              <a:custGeom>
                <a:avLst/>
                <a:gdLst>
                  <a:gd name="T0" fmla="*/ 16 w 46"/>
                  <a:gd name="T1" fmla="*/ 0 h 28"/>
                  <a:gd name="T2" fmla="*/ 0 w 46"/>
                  <a:gd name="T3" fmla="*/ 24 h 28"/>
                  <a:gd name="T4" fmla="*/ 30 w 46"/>
                  <a:gd name="T5" fmla="*/ 28 h 28"/>
                  <a:gd name="T6" fmla="*/ 46 w 46"/>
                  <a:gd name="T7" fmla="*/ 4 h 28"/>
                  <a:gd name="T8" fmla="*/ 16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6" y="0"/>
                    </a:moveTo>
                    <a:lnTo>
                      <a:pt x="0" y="24"/>
                    </a:lnTo>
                    <a:lnTo>
                      <a:pt x="30" y="28"/>
                    </a:lnTo>
                    <a:lnTo>
                      <a:pt x="46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39" name="Freeform 119"/>
              <p:cNvSpPr>
                <a:spLocks/>
              </p:cNvSpPr>
              <p:nvPr/>
            </p:nvSpPr>
            <p:spPr bwMode="auto">
              <a:xfrm>
                <a:off x="2910" y="1918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4 h 34"/>
                  <a:gd name="T4" fmla="*/ 30 w 46"/>
                  <a:gd name="T5" fmla="*/ 34 h 34"/>
                  <a:gd name="T6" fmla="*/ 46 w 46"/>
                  <a:gd name="T7" fmla="*/ 10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4"/>
                    </a:lnTo>
                    <a:lnTo>
                      <a:pt x="30" y="34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B5E0"/>
              </a:solidFill>
              <a:ln w="0">
                <a:solidFill>
                  <a:srgbClr val="A8B5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40" name="Freeform 120"/>
              <p:cNvSpPr>
                <a:spLocks/>
              </p:cNvSpPr>
              <p:nvPr/>
            </p:nvSpPr>
            <p:spPr bwMode="auto">
              <a:xfrm>
                <a:off x="2910" y="1918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4 h 34"/>
                  <a:gd name="T4" fmla="*/ 30 w 46"/>
                  <a:gd name="T5" fmla="*/ 34 h 34"/>
                  <a:gd name="T6" fmla="*/ 46 w 46"/>
                  <a:gd name="T7" fmla="*/ 10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4"/>
                    </a:lnTo>
                    <a:lnTo>
                      <a:pt x="30" y="34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41" name="Freeform 121"/>
              <p:cNvSpPr>
                <a:spLocks/>
              </p:cNvSpPr>
              <p:nvPr/>
            </p:nvSpPr>
            <p:spPr bwMode="auto">
              <a:xfrm>
                <a:off x="2940" y="1928"/>
                <a:ext cx="46" cy="36"/>
              </a:xfrm>
              <a:custGeom>
                <a:avLst/>
                <a:gdLst>
                  <a:gd name="T0" fmla="*/ 16 w 46"/>
                  <a:gd name="T1" fmla="*/ 0 h 36"/>
                  <a:gd name="T2" fmla="*/ 0 w 46"/>
                  <a:gd name="T3" fmla="*/ 24 h 36"/>
                  <a:gd name="T4" fmla="*/ 32 w 46"/>
                  <a:gd name="T5" fmla="*/ 36 h 36"/>
                  <a:gd name="T6" fmla="*/ 46 w 46"/>
                  <a:gd name="T7" fmla="*/ 14 h 36"/>
                  <a:gd name="T8" fmla="*/ 16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6" y="0"/>
                    </a:moveTo>
                    <a:lnTo>
                      <a:pt x="0" y="24"/>
                    </a:lnTo>
                    <a:lnTo>
                      <a:pt x="32" y="36"/>
                    </a:lnTo>
                    <a:lnTo>
                      <a:pt x="4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B8DE"/>
              </a:solidFill>
              <a:ln w="0">
                <a:solidFill>
                  <a:srgbClr val="B2B8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42" name="Freeform 122"/>
              <p:cNvSpPr>
                <a:spLocks/>
              </p:cNvSpPr>
              <p:nvPr/>
            </p:nvSpPr>
            <p:spPr bwMode="auto">
              <a:xfrm>
                <a:off x="2940" y="1928"/>
                <a:ext cx="46" cy="36"/>
              </a:xfrm>
              <a:custGeom>
                <a:avLst/>
                <a:gdLst>
                  <a:gd name="T0" fmla="*/ 16 w 46"/>
                  <a:gd name="T1" fmla="*/ 0 h 36"/>
                  <a:gd name="T2" fmla="*/ 0 w 46"/>
                  <a:gd name="T3" fmla="*/ 24 h 36"/>
                  <a:gd name="T4" fmla="*/ 32 w 46"/>
                  <a:gd name="T5" fmla="*/ 36 h 36"/>
                  <a:gd name="T6" fmla="*/ 46 w 46"/>
                  <a:gd name="T7" fmla="*/ 14 h 36"/>
                  <a:gd name="T8" fmla="*/ 16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6" y="0"/>
                    </a:moveTo>
                    <a:lnTo>
                      <a:pt x="0" y="24"/>
                    </a:lnTo>
                    <a:lnTo>
                      <a:pt x="32" y="36"/>
                    </a:lnTo>
                    <a:lnTo>
                      <a:pt x="4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43" name="Freeform 123"/>
              <p:cNvSpPr>
                <a:spLocks/>
              </p:cNvSpPr>
              <p:nvPr/>
            </p:nvSpPr>
            <p:spPr bwMode="auto">
              <a:xfrm>
                <a:off x="2972" y="1942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22 h 36"/>
                  <a:gd name="T4" fmla="*/ 30 w 44"/>
                  <a:gd name="T5" fmla="*/ 36 h 36"/>
                  <a:gd name="T6" fmla="*/ 44 w 44"/>
                  <a:gd name="T7" fmla="*/ 14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22"/>
                    </a:lnTo>
                    <a:lnTo>
                      <a:pt x="30" y="36"/>
                    </a:lnTo>
                    <a:lnTo>
                      <a:pt x="44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5BDDE"/>
              </a:solidFill>
              <a:ln w="0">
                <a:solidFill>
                  <a:srgbClr val="B5BD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44" name="Freeform 124"/>
              <p:cNvSpPr>
                <a:spLocks/>
              </p:cNvSpPr>
              <p:nvPr/>
            </p:nvSpPr>
            <p:spPr bwMode="auto">
              <a:xfrm>
                <a:off x="2972" y="1942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22 h 36"/>
                  <a:gd name="T4" fmla="*/ 30 w 44"/>
                  <a:gd name="T5" fmla="*/ 36 h 36"/>
                  <a:gd name="T6" fmla="*/ 44 w 44"/>
                  <a:gd name="T7" fmla="*/ 14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22"/>
                    </a:lnTo>
                    <a:lnTo>
                      <a:pt x="30" y="36"/>
                    </a:lnTo>
                    <a:lnTo>
                      <a:pt x="44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45" name="Freeform 125"/>
              <p:cNvSpPr>
                <a:spLocks/>
              </p:cNvSpPr>
              <p:nvPr/>
            </p:nvSpPr>
            <p:spPr bwMode="auto">
              <a:xfrm>
                <a:off x="3002" y="1956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2 h 36"/>
                  <a:gd name="T4" fmla="*/ 30 w 46"/>
                  <a:gd name="T5" fmla="*/ 36 h 36"/>
                  <a:gd name="T6" fmla="*/ 46 w 46"/>
                  <a:gd name="T7" fmla="*/ 16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2"/>
                    </a:lnTo>
                    <a:lnTo>
                      <a:pt x="30" y="36"/>
                    </a:lnTo>
                    <a:lnTo>
                      <a:pt x="46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5BFE0"/>
              </a:solidFill>
              <a:ln w="0">
                <a:solidFill>
                  <a:srgbClr val="B5BF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46" name="Freeform 126"/>
              <p:cNvSpPr>
                <a:spLocks/>
              </p:cNvSpPr>
              <p:nvPr/>
            </p:nvSpPr>
            <p:spPr bwMode="auto">
              <a:xfrm>
                <a:off x="3002" y="1956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2 h 36"/>
                  <a:gd name="T4" fmla="*/ 30 w 46"/>
                  <a:gd name="T5" fmla="*/ 36 h 36"/>
                  <a:gd name="T6" fmla="*/ 46 w 46"/>
                  <a:gd name="T7" fmla="*/ 16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2"/>
                    </a:lnTo>
                    <a:lnTo>
                      <a:pt x="30" y="36"/>
                    </a:lnTo>
                    <a:lnTo>
                      <a:pt x="46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47" name="Freeform 127"/>
              <p:cNvSpPr>
                <a:spLocks/>
              </p:cNvSpPr>
              <p:nvPr/>
            </p:nvSpPr>
            <p:spPr bwMode="auto">
              <a:xfrm>
                <a:off x="3032" y="1972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0 h 34"/>
                  <a:gd name="T4" fmla="*/ 32 w 46"/>
                  <a:gd name="T5" fmla="*/ 34 h 34"/>
                  <a:gd name="T6" fmla="*/ 46 w 46"/>
                  <a:gd name="T7" fmla="*/ 14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AC7E3"/>
              </a:solidFill>
              <a:ln w="0">
                <a:solidFill>
                  <a:srgbClr val="BAC7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48" name="Freeform 128"/>
              <p:cNvSpPr>
                <a:spLocks/>
              </p:cNvSpPr>
              <p:nvPr/>
            </p:nvSpPr>
            <p:spPr bwMode="auto">
              <a:xfrm>
                <a:off x="3032" y="1972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0 h 34"/>
                  <a:gd name="T4" fmla="*/ 32 w 46"/>
                  <a:gd name="T5" fmla="*/ 34 h 34"/>
                  <a:gd name="T6" fmla="*/ 46 w 46"/>
                  <a:gd name="T7" fmla="*/ 14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49" name="Freeform 129"/>
              <p:cNvSpPr>
                <a:spLocks/>
              </p:cNvSpPr>
              <p:nvPr/>
            </p:nvSpPr>
            <p:spPr bwMode="auto">
              <a:xfrm>
                <a:off x="3064" y="1986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20 h 38"/>
                  <a:gd name="T4" fmla="*/ 30 w 44"/>
                  <a:gd name="T5" fmla="*/ 38 h 38"/>
                  <a:gd name="T6" fmla="*/ 44 w 44"/>
                  <a:gd name="T7" fmla="*/ 18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20"/>
                    </a:lnTo>
                    <a:lnTo>
                      <a:pt x="30" y="38"/>
                    </a:lnTo>
                    <a:lnTo>
                      <a:pt x="44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FC9E0"/>
              </a:solidFill>
              <a:ln w="0">
                <a:solidFill>
                  <a:srgbClr val="BFC9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50" name="Freeform 130"/>
              <p:cNvSpPr>
                <a:spLocks/>
              </p:cNvSpPr>
              <p:nvPr/>
            </p:nvSpPr>
            <p:spPr bwMode="auto">
              <a:xfrm>
                <a:off x="3064" y="1986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20 h 38"/>
                  <a:gd name="T4" fmla="*/ 30 w 44"/>
                  <a:gd name="T5" fmla="*/ 38 h 38"/>
                  <a:gd name="T6" fmla="*/ 44 w 44"/>
                  <a:gd name="T7" fmla="*/ 18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20"/>
                    </a:lnTo>
                    <a:lnTo>
                      <a:pt x="30" y="38"/>
                    </a:lnTo>
                    <a:lnTo>
                      <a:pt x="44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51" name="Freeform 131"/>
              <p:cNvSpPr>
                <a:spLocks/>
              </p:cNvSpPr>
              <p:nvPr/>
            </p:nvSpPr>
            <p:spPr bwMode="auto">
              <a:xfrm>
                <a:off x="3094" y="2004"/>
                <a:ext cx="46" cy="40"/>
              </a:xfrm>
              <a:custGeom>
                <a:avLst/>
                <a:gdLst>
                  <a:gd name="T0" fmla="*/ 14 w 46"/>
                  <a:gd name="T1" fmla="*/ 0 h 40"/>
                  <a:gd name="T2" fmla="*/ 0 w 46"/>
                  <a:gd name="T3" fmla="*/ 20 h 40"/>
                  <a:gd name="T4" fmla="*/ 32 w 46"/>
                  <a:gd name="T5" fmla="*/ 40 h 40"/>
                  <a:gd name="T6" fmla="*/ 46 w 46"/>
                  <a:gd name="T7" fmla="*/ 24 h 40"/>
                  <a:gd name="T8" fmla="*/ 14 w 4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4" y="0"/>
                    </a:moveTo>
                    <a:lnTo>
                      <a:pt x="0" y="20"/>
                    </a:lnTo>
                    <a:lnTo>
                      <a:pt x="32" y="40"/>
                    </a:lnTo>
                    <a:lnTo>
                      <a:pt x="46" y="2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9D1DE"/>
              </a:solidFill>
              <a:ln w="0">
                <a:solidFill>
                  <a:srgbClr val="C9D1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52" name="Freeform 132"/>
              <p:cNvSpPr>
                <a:spLocks/>
              </p:cNvSpPr>
              <p:nvPr/>
            </p:nvSpPr>
            <p:spPr bwMode="auto">
              <a:xfrm>
                <a:off x="3094" y="2004"/>
                <a:ext cx="46" cy="40"/>
              </a:xfrm>
              <a:custGeom>
                <a:avLst/>
                <a:gdLst>
                  <a:gd name="T0" fmla="*/ 14 w 46"/>
                  <a:gd name="T1" fmla="*/ 0 h 40"/>
                  <a:gd name="T2" fmla="*/ 0 w 46"/>
                  <a:gd name="T3" fmla="*/ 20 h 40"/>
                  <a:gd name="T4" fmla="*/ 32 w 46"/>
                  <a:gd name="T5" fmla="*/ 40 h 40"/>
                  <a:gd name="T6" fmla="*/ 46 w 46"/>
                  <a:gd name="T7" fmla="*/ 24 h 40"/>
                  <a:gd name="T8" fmla="*/ 14 w 4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4" y="0"/>
                    </a:moveTo>
                    <a:lnTo>
                      <a:pt x="0" y="20"/>
                    </a:lnTo>
                    <a:lnTo>
                      <a:pt x="32" y="40"/>
                    </a:lnTo>
                    <a:lnTo>
                      <a:pt x="46" y="2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53" name="Freeform 133"/>
              <p:cNvSpPr>
                <a:spLocks/>
              </p:cNvSpPr>
              <p:nvPr/>
            </p:nvSpPr>
            <p:spPr bwMode="auto">
              <a:xfrm>
                <a:off x="3126" y="2028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16 h 40"/>
                  <a:gd name="T4" fmla="*/ 30 w 44"/>
                  <a:gd name="T5" fmla="*/ 40 h 40"/>
                  <a:gd name="T6" fmla="*/ 44 w 44"/>
                  <a:gd name="T7" fmla="*/ 24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16"/>
                    </a:lnTo>
                    <a:lnTo>
                      <a:pt x="30" y="40"/>
                    </a:lnTo>
                    <a:lnTo>
                      <a:pt x="44" y="2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1D9DE"/>
              </a:solidFill>
              <a:ln w="0">
                <a:solidFill>
                  <a:srgbClr val="D1D9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54" name="Freeform 134"/>
              <p:cNvSpPr>
                <a:spLocks/>
              </p:cNvSpPr>
              <p:nvPr/>
            </p:nvSpPr>
            <p:spPr bwMode="auto">
              <a:xfrm>
                <a:off x="3126" y="2028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16 h 40"/>
                  <a:gd name="T4" fmla="*/ 30 w 44"/>
                  <a:gd name="T5" fmla="*/ 40 h 40"/>
                  <a:gd name="T6" fmla="*/ 44 w 44"/>
                  <a:gd name="T7" fmla="*/ 24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16"/>
                    </a:lnTo>
                    <a:lnTo>
                      <a:pt x="30" y="40"/>
                    </a:lnTo>
                    <a:lnTo>
                      <a:pt x="44" y="2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55" name="Freeform 135"/>
              <p:cNvSpPr>
                <a:spLocks/>
              </p:cNvSpPr>
              <p:nvPr/>
            </p:nvSpPr>
            <p:spPr bwMode="auto">
              <a:xfrm>
                <a:off x="3156" y="2052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16 h 40"/>
                  <a:gd name="T4" fmla="*/ 30 w 44"/>
                  <a:gd name="T5" fmla="*/ 40 h 40"/>
                  <a:gd name="T6" fmla="*/ 44 w 44"/>
                  <a:gd name="T7" fmla="*/ 24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16"/>
                    </a:lnTo>
                    <a:lnTo>
                      <a:pt x="30" y="40"/>
                    </a:lnTo>
                    <a:lnTo>
                      <a:pt x="44" y="2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1DBDE"/>
              </a:solidFill>
              <a:ln w="0">
                <a:solidFill>
                  <a:srgbClr val="D1DB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56" name="Freeform 136"/>
              <p:cNvSpPr>
                <a:spLocks/>
              </p:cNvSpPr>
              <p:nvPr/>
            </p:nvSpPr>
            <p:spPr bwMode="auto">
              <a:xfrm>
                <a:off x="3156" y="2052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16 h 40"/>
                  <a:gd name="T4" fmla="*/ 30 w 44"/>
                  <a:gd name="T5" fmla="*/ 40 h 40"/>
                  <a:gd name="T6" fmla="*/ 44 w 44"/>
                  <a:gd name="T7" fmla="*/ 24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16"/>
                    </a:lnTo>
                    <a:lnTo>
                      <a:pt x="30" y="40"/>
                    </a:lnTo>
                    <a:lnTo>
                      <a:pt x="44" y="2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57" name="Freeform 137"/>
              <p:cNvSpPr>
                <a:spLocks/>
              </p:cNvSpPr>
              <p:nvPr/>
            </p:nvSpPr>
            <p:spPr bwMode="auto">
              <a:xfrm>
                <a:off x="3186" y="2076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16 h 36"/>
                  <a:gd name="T4" fmla="*/ 32 w 44"/>
                  <a:gd name="T5" fmla="*/ 36 h 36"/>
                  <a:gd name="T6" fmla="*/ 44 w 44"/>
                  <a:gd name="T7" fmla="*/ 22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16"/>
                    </a:lnTo>
                    <a:lnTo>
                      <a:pt x="32" y="36"/>
                    </a:lnTo>
                    <a:lnTo>
                      <a:pt x="44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CDEE5"/>
              </a:solidFill>
              <a:ln w="0">
                <a:solidFill>
                  <a:srgbClr val="CCDE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58" name="Freeform 138"/>
              <p:cNvSpPr>
                <a:spLocks/>
              </p:cNvSpPr>
              <p:nvPr/>
            </p:nvSpPr>
            <p:spPr bwMode="auto">
              <a:xfrm>
                <a:off x="3186" y="2076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16 h 36"/>
                  <a:gd name="T4" fmla="*/ 32 w 44"/>
                  <a:gd name="T5" fmla="*/ 36 h 36"/>
                  <a:gd name="T6" fmla="*/ 44 w 44"/>
                  <a:gd name="T7" fmla="*/ 22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16"/>
                    </a:lnTo>
                    <a:lnTo>
                      <a:pt x="32" y="36"/>
                    </a:lnTo>
                    <a:lnTo>
                      <a:pt x="44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59" name="Freeform 139"/>
              <p:cNvSpPr>
                <a:spLocks/>
              </p:cNvSpPr>
              <p:nvPr/>
            </p:nvSpPr>
            <p:spPr bwMode="auto">
              <a:xfrm>
                <a:off x="3218" y="2098"/>
                <a:ext cx="44" cy="32"/>
              </a:xfrm>
              <a:custGeom>
                <a:avLst/>
                <a:gdLst>
                  <a:gd name="T0" fmla="*/ 12 w 44"/>
                  <a:gd name="T1" fmla="*/ 0 h 32"/>
                  <a:gd name="T2" fmla="*/ 0 w 44"/>
                  <a:gd name="T3" fmla="*/ 14 h 32"/>
                  <a:gd name="T4" fmla="*/ 30 w 44"/>
                  <a:gd name="T5" fmla="*/ 32 h 32"/>
                  <a:gd name="T6" fmla="*/ 44 w 44"/>
                  <a:gd name="T7" fmla="*/ 16 h 32"/>
                  <a:gd name="T8" fmla="*/ 12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2" y="0"/>
                    </a:moveTo>
                    <a:lnTo>
                      <a:pt x="0" y="14"/>
                    </a:lnTo>
                    <a:lnTo>
                      <a:pt x="30" y="32"/>
                    </a:lnTo>
                    <a:lnTo>
                      <a:pt x="44" y="1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DD6ED"/>
              </a:solidFill>
              <a:ln w="0">
                <a:solidFill>
                  <a:srgbClr val="BDD6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60" name="Freeform 140"/>
              <p:cNvSpPr>
                <a:spLocks/>
              </p:cNvSpPr>
              <p:nvPr/>
            </p:nvSpPr>
            <p:spPr bwMode="auto">
              <a:xfrm>
                <a:off x="3218" y="2098"/>
                <a:ext cx="44" cy="32"/>
              </a:xfrm>
              <a:custGeom>
                <a:avLst/>
                <a:gdLst>
                  <a:gd name="T0" fmla="*/ 12 w 44"/>
                  <a:gd name="T1" fmla="*/ 0 h 32"/>
                  <a:gd name="T2" fmla="*/ 0 w 44"/>
                  <a:gd name="T3" fmla="*/ 14 h 32"/>
                  <a:gd name="T4" fmla="*/ 30 w 44"/>
                  <a:gd name="T5" fmla="*/ 32 h 32"/>
                  <a:gd name="T6" fmla="*/ 44 w 44"/>
                  <a:gd name="T7" fmla="*/ 16 h 32"/>
                  <a:gd name="T8" fmla="*/ 12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2" y="0"/>
                    </a:moveTo>
                    <a:lnTo>
                      <a:pt x="0" y="14"/>
                    </a:lnTo>
                    <a:lnTo>
                      <a:pt x="30" y="32"/>
                    </a:lnTo>
                    <a:lnTo>
                      <a:pt x="44" y="1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61" name="Freeform 141"/>
              <p:cNvSpPr>
                <a:spLocks/>
              </p:cNvSpPr>
              <p:nvPr/>
            </p:nvSpPr>
            <p:spPr bwMode="auto">
              <a:xfrm>
                <a:off x="3248" y="2114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6 h 30"/>
                  <a:gd name="T4" fmla="*/ 32 w 46"/>
                  <a:gd name="T5" fmla="*/ 30 h 30"/>
                  <a:gd name="T6" fmla="*/ 46 w 46"/>
                  <a:gd name="T7" fmla="*/ 14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6"/>
                    </a:lnTo>
                    <a:lnTo>
                      <a:pt x="32" y="30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5D9F2"/>
              </a:solidFill>
              <a:ln w="0">
                <a:solidFill>
                  <a:srgbClr val="B5D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62" name="Freeform 142"/>
              <p:cNvSpPr>
                <a:spLocks/>
              </p:cNvSpPr>
              <p:nvPr/>
            </p:nvSpPr>
            <p:spPr bwMode="auto">
              <a:xfrm>
                <a:off x="3248" y="2114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6 h 30"/>
                  <a:gd name="T4" fmla="*/ 32 w 46"/>
                  <a:gd name="T5" fmla="*/ 30 h 30"/>
                  <a:gd name="T6" fmla="*/ 46 w 46"/>
                  <a:gd name="T7" fmla="*/ 14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6"/>
                    </a:lnTo>
                    <a:lnTo>
                      <a:pt x="32" y="30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63" name="Freeform 143"/>
              <p:cNvSpPr>
                <a:spLocks/>
              </p:cNvSpPr>
              <p:nvPr/>
            </p:nvSpPr>
            <p:spPr bwMode="auto">
              <a:xfrm>
                <a:off x="3280" y="2128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16 h 34"/>
                  <a:gd name="T4" fmla="*/ 30 w 44"/>
                  <a:gd name="T5" fmla="*/ 34 h 34"/>
                  <a:gd name="T6" fmla="*/ 44 w 44"/>
                  <a:gd name="T7" fmla="*/ 30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16"/>
                    </a:lnTo>
                    <a:lnTo>
                      <a:pt x="30" y="34"/>
                    </a:lnTo>
                    <a:lnTo>
                      <a:pt x="44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FAD9"/>
              </a:solidFill>
              <a:ln w="0">
                <a:solidFill>
                  <a:srgbClr val="D9FA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64" name="Freeform 144"/>
              <p:cNvSpPr>
                <a:spLocks/>
              </p:cNvSpPr>
              <p:nvPr/>
            </p:nvSpPr>
            <p:spPr bwMode="auto">
              <a:xfrm>
                <a:off x="3280" y="2128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16 h 34"/>
                  <a:gd name="T4" fmla="*/ 30 w 44"/>
                  <a:gd name="T5" fmla="*/ 34 h 34"/>
                  <a:gd name="T6" fmla="*/ 44 w 44"/>
                  <a:gd name="T7" fmla="*/ 30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16"/>
                    </a:lnTo>
                    <a:lnTo>
                      <a:pt x="30" y="34"/>
                    </a:lnTo>
                    <a:lnTo>
                      <a:pt x="44" y="3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65" name="Freeform 145"/>
              <p:cNvSpPr>
                <a:spLocks/>
              </p:cNvSpPr>
              <p:nvPr/>
            </p:nvSpPr>
            <p:spPr bwMode="auto">
              <a:xfrm>
                <a:off x="3310" y="2158"/>
                <a:ext cx="42" cy="74"/>
              </a:xfrm>
              <a:custGeom>
                <a:avLst/>
                <a:gdLst>
                  <a:gd name="T0" fmla="*/ 14 w 42"/>
                  <a:gd name="T1" fmla="*/ 0 h 74"/>
                  <a:gd name="T2" fmla="*/ 0 w 42"/>
                  <a:gd name="T3" fmla="*/ 4 h 74"/>
                  <a:gd name="T4" fmla="*/ 30 w 42"/>
                  <a:gd name="T5" fmla="*/ 54 h 74"/>
                  <a:gd name="T6" fmla="*/ 42 w 42"/>
                  <a:gd name="T7" fmla="*/ 74 h 74"/>
                  <a:gd name="T8" fmla="*/ 14 w 4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74">
                    <a:moveTo>
                      <a:pt x="14" y="0"/>
                    </a:moveTo>
                    <a:lnTo>
                      <a:pt x="0" y="4"/>
                    </a:lnTo>
                    <a:lnTo>
                      <a:pt x="30" y="54"/>
                    </a:lnTo>
                    <a:lnTo>
                      <a:pt x="42" y="7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1D963"/>
              </a:solidFill>
              <a:ln w="0">
                <a:solidFill>
                  <a:srgbClr val="D1D96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66" name="Freeform 146"/>
              <p:cNvSpPr>
                <a:spLocks/>
              </p:cNvSpPr>
              <p:nvPr/>
            </p:nvSpPr>
            <p:spPr bwMode="auto">
              <a:xfrm>
                <a:off x="3310" y="2158"/>
                <a:ext cx="42" cy="74"/>
              </a:xfrm>
              <a:custGeom>
                <a:avLst/>
                <a:gdLst>
                  <a:gd name="T0" fmla="*/ 14 w 42"/>
                  <a:gd name="T1" fmla="*/ 0 h 74"/>
                  <a:gd name="T2" fmla="*/ 0 w 42"/>
                  <a:gd name="T3" fmla="*/ 4 h 74"/>
                  <a:gd name="T4" fmla="*/ 30 w 42"/>
                  <a:gd name="T5" fmla="*/ 54 h 74"/>
                  <a:gd name="T6" fmla="*/ 42 w 42"/>
                  <a:gd name="T7" fmla="*/ 74 h 74"/>
                  <a:gd name="T8" fmla="*/ 14 w 4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74">
                    <a:moveTo>
                      <a:pt x="14" y="0"/>
                    </a:moveTo>
                    <a:lnTo>
                      <a:pt x="0" y="4"/>
                    </a:lnTo>
                    <a:lnTo>
                      <a:pt x="30" y="54"/>
                    </a:lnTo>
                    <a:lnTo>
                      <a:pt x="42" y="7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67" name="Freeform 147"/>
              <p:cNvSpPr>
                <a:spLocks/>
              </p:cNvSpPr>
              <p:nvPr/>
            </p:nvSpPr>
            <p:spPr bwMode="auto">
              <a:xfrm>
                <a:off x="3340" y="2212"/>
                <a:ext cx="44" cy="40"/>
              </a:xfrm>
              <a:custGeom>
                <a:avLst/>
                <a:gdLst>
                  <a:gd name="T0" fmla="*/ 12 w 44"/>
                  <a:gd name="T1" fmla="*/ 20 h 40"/>
                  <a:gd name="T2" fmla="*/ 0 w 44"/>
                  <a:gd name="T3" fmla="*/ 0 h 40"/>
                  <a:gd name="T4" fmla="*/ 30 w 44"/>
                  <a:gd name="T5" fmla="*/ 40 h 40"/>
                  <a:gd name="T6" fmla="*/ 44 w 44"/>
                  <a:gd name="T7" fmla="*/ 22 h 40"/>
                  <a:gd name="T8" fmla="*/ 12 w 44"/>
                  <a:gd name="T9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2" y="20"/>
                    </a:moveTo>
                    <a:lnTo>
                      <a:pt x="0" y="0"/>
                    </a:lnTo>
                    <a:lnTo>
                      <a:pt x="30" y="40"/>
                    </a:lnTo>
                    <a:lnTo>
                      <a:pt x="44" y="22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82B0F2"/>
              </a:solidFill>
              <a:ln w="0">
                <a:solidFill>
                  <a:srgbClr val="82B0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68" name="Freeform 148"/>
              <p:cNvSpPr>
                <a:spLocks/>
              </p:cNvSpPr>
              <p:nvPr/>
            </p:nvSpPr>
            <p:spPr bwMode="auto">
              <a:xfrm>
                <a:off x="3340" y="2212"/>
                <a:ext cx="44" cy="40"/>
              </a:xfrm>
              <a:custGeom>
                <a:avLst/>
                <a:gdLst>
                  <a:gd name="T0" fmla="*/ 12 w 44"/>
                  <a:gd name="T1" fmla="*/ 20 h 40"/>
                  <a:gd name="T2" fmla="*/ 0 w 44"/>
                  <a:gd name="T3" fmla="*/ 0 h 40"/>
                  <a:gd name="T4" fmla="*/ 30 w 44"/>
                  <a:gd name="T5" fmla="*/ 40 h 40"/>
                  <a:gd name="T6" fmla="*/ 44 w 44"/>
                  <a:gd name="T7" fmla="*/ 22 h 40"/>
                  <a:gd name="T8" fmla="*/ 12 w 44"/>
                  <a:gd name="T9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2" y="20"/>
                    </a:moveTo>
                    <a:lnTo>
                      <a:pt x="0" y="0"/>
                    </a:lnTo>
                    <a:lnTo>
                      <a:pt x="30" y="40"/>
                    </a:lnTo>
                    <a:lnTo>
                      <a:pt x="44" y="22"/>
                    </a:lnTo>
                    <a:lnTo>
                      <a:pt x="12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69" name="Freeform 149"/>
              <p:cNvSpPr>
                <a:spLocks/>
              </p:cNvSpPr>
              <p:nvPr/>
            </p:nvSpPr>
            <p:spPr bwMode="auto">
              <a:xfrm>
                <a:off x="3370" y="2234"/>
                <a:ext cx="46" cy="24"/>
              </a:xfrm>
              <a:custGeom>
                <a:avLst/>
                <a:gdLst>
                  <a:gd name="T0" fmla="*/ 14 w 46"/>
                  <a:gd name="T1" fmla="*/ 0 h 24"/>
                  <a:gd name="T2" fmla="*/ 0 w 46"/>
                  <a:gd name="T3" fmla="*/ 18 h 24"/>
                  <a:gd name="T4" fmla="*/ 32 w 46"/>
                  <a:gd name="T5" fmla="*/ 24 h 24"/>
                  <a:gd name="T6" fmla="*/ 46 w 46"/>
                  <a:gd name="T7" fmla="*/ 6 h 24"/>
                  <a:gd name="T8" fmla="*/ 14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4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6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70" name="Freeform 150"/>
              <p:cNvSpPr>
                <a:spLocks/>
              </p:cNvSpPr>
              <p:nvPr/>
            </p:nvSpPr>
            <p:spPr bwMode="auto">
              <a:xfrm>
                <a:off x="3370" y="2234"/>
                <a:ext cx="46" cy="24"/>
              </a:xfrm>
              <a:custGeom>
                <a:avLst/>
                <a:gdLst>
                  <a:gd name="T0" fmla="*/ 14 w 46"/>
                  <a:gd name="T1" fmla="*/ 0 h 24"/>
                  <a:gd name="T2" fmla="*/ 0 w 46"/>
                  <a:gd name="T3" fmla="*/ 18 h 24"/>
                  <a:gd name="T4" fmla="*/ 32 w 46"/>
                  <a:gd name="T5" fmla="*/ 24 h 24"/>
                  <a:gd name="T6" fmla="*/ 46 w 46"/>
                  <a:gd name="T7" fmla="*/ 6 h 24"/>
                  <a:gd name="T8" fmla="*/ 14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4" y="0"/>
                    </a:moveTo>
                    <a:lnTo>
                      <a:pt x="0" y="18"/>
                    </a:lnTo>
                    <a:lnTo>
                      <a:pt x="32" y="24"/>
                    </a:lnTo>
                    <a:lnTo>
                      <a:pt x="46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71" name="Freeform 151"/>
              <p:cNvSpPr>
                <a:spLocks/>
              </p:cNvSpPr>
              <p:nvPr/>
            </p:nvSpPr>
            <p:spPr bwMode="auto">
              <a:xfrm>
                <a:off x="3402" y="2240"/>
                <a:ext cx="46" cy="26"/>
              </a:xfrm>
              <a:custGeom>
                <a:avLst/>
                <a:gdLst>
                  <a:gd name="T0" fmla="*/ 14 w 46"/>
                  <a:gd name="T1" fmla="*/ 0 h 26"/>
                  <a:gd name="T2" fmla="*/ 0 w 46"/>
                  <a:gd name="T3" fmla="*/ 18 h 26"/>
                  <a:gd name="T4" fmla="*/ 32 w 46"/>
                  <a:gd name="T5" fmla="*/ 26 h 26"/>
                  <a:gd name="T6" fmla="*/ 46 w 46"/>
                  <a:gd name="T7" fmla="*/ 6 h 26"/>
                  <a:gd name="T8" fmla="*/ 14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6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72" name="Freeform 152"/>
              <p:cNvSpPr>
                <a:spLocks/>
              </p:cNvSpPr>
              <p:nvPr/>
            </p:nvSpPr>
            <p:spPr bwMode="auto">
              <a:xfrm>
                <a:off x="3402" y="2240"/>
                <a:ext cx="46" cy="26"/>
              </a:xfrm>
              <a:custGeom>
                <a:avLst/>
                <a:gdLst>
                  <a:gd name="T0" fmla="*/ 14 w 46"/>
                  <a:gd name="T1" fmla="*/ 0 h 26"/>
                  <a:gd name="T2" fmla="*/ 0 w 46"/>
                  <a:gd name="T3" fmla="*/ 18 h 26"/>
                  <a:gd name="T4" fmla="*/ 32 w 46"/>
                  <a:gd name="T5" fmla="*/ 26 h 26"/>
                  <a:gd name="T6" fmla="*/ 46 w 46"/>
                  <a:gd name="T7" fmla="*/ 6 h 26"/>
                  <a:gd name="T8" fmla="*/ 14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6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73" name="Freeform 153"/>
              <p:cNvSpPr>
                <a:spLocks/>
              </p:cNvSpPr>
              <p:nvPr/>
            </p:nvSpPr>
            <p:spPr bwMode="auto">
              <a:xfrm>
                <a:off x="3434" y="2246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74" name="Freeform 154"/>
              <p:cNvSpPr>
                <a:spLocks/>
              </p:cNvSpPr>
              <p:nvPr/>
            </p:nvSpPr>
            <p:spPr bwMode="auto">
              <a:xfrm>
                <a:off x="3434" y="2246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75" name="Freeform 155"/>
              <p:cNvSpPr>
                <a:spLocks/>
              </p:cNvSpPr>
              <p:nvPr/>
            </p:nvSpPr>
            <p:spPr bwMode="auto">
              <a:xfrm>
                <a:off x="3466" y="2254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76" name="Freeform 156"/>
              <p:cNvSpPr>
                <a:spLocks/>
              </p:cNvSpPr>
              <p:nvPr/>
            </p:nvSpPr>
            <p:spPr bwMode="auto">
              <a:xfrm>
                <a:off x="3466" y="2254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77" name="Freeform 157"/>
              <p:cNvSpPr>
                <a:spLocks/>
              </p:cNvSpPr>
              <p:nvPr/>
            </p:nvSpPr>
            <p:spPr bwMode="auto">
              <a:xfrm>
                <a:off x="3498" y="2264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8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78" name="Freeform 158"/>
              <p:cNvSpPr>
                <a:spLocks/>
              </p:cNvSpPr>
              <p:nvPr/>
            </p:nvSpPr>
            <p:spPr bwMode="auto">
              <a:xfrm>
                <a:off x="3498" y="2264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8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79" name="Freeform 159"/>
              <p:cNvSpPr>
                <a:spLocks/>
              </p:cNvSpPr>
              <p:nvPr/>
            </p:nvSpPr>
            <p:spPr bwMode="auto">
              <a:xfrm>
                <a:off x="3530" y="2272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80" name="Freeform 160"/>
              <p:cNvSpPr>
                <a:spLocks/>
              </p:cNvSpPr>
              <p:nvPr/>
            </p:nvSpPr>
            <p:spPr bwMode="auto">
              <a:xfrm>
                <a:off x="3530" y="2272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81" name="Freeform 161"/>
              <p:cNvSpPr>
                <a:spLocks/>
              </p:cNvSpPr>
              <p:nvPr/>
            </p:nvSpPr>
            <p:spPr bwMode="auto">
              <a:xfrm>
                <a:off x="3564" y="228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82" name="Freeform 162"/>
              <p:cNvSpPr>
                <a:spLocks/>
              </p:cNvSpPr>
              <p:nvPr/>
            </p:nvSpPr>
            <p:spPr bwMode="auto">
              <a:xfrm>
                <a:off x="3564" y="228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83" name="Freeform 163"/>
              <p:cNvSpPr>
                <a:spLocks/>
              </p:cNvSpPr>
              <p:nvPr/>
            </p:nvSpPr>
            <p:spPr bwMode="auto">
              <a:xfrm>
                <a:off x="3596" y="229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84" name="Freeform 164"/>
              <p:cNvSpPr>
                <a:spLocks/>
              </p:cNvSpPr>
              <p:nvPr/>
            </p:nvSpPr>
            <p:spPr bwMode="auto">
              <a:xfrm>
                <a:off x="3596" y="229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85" name="Freeform 165"/>
              <p:cNvSpPr>
                <a:spLocks/>
              </p:cNvSpPr>
              <p:nvPr/>
            </p:nvSpPr>
            <p:spPr bwMode="auto">
              <a:xfrm>
                <a:off x="3628" y="2300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86" name="Freeform 166"/>
              <p:cNvSpPr>
                <a:spLocks/>
              </p:cNvSpPr>
              <p:nvPr/>
            </p:nvSpPr>
            <p:spPr bwMode="auto">
              <a:xfrm>
                <a:off x="3628" y="2300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2887" name="Group 167"/>
            <p:cNvGrpSpPr>
              <a:grpSpLocks/>
            </p:cNvGrpSpPr>
            <p:nvPr/>
          </p:nvGrpSpPr>
          <p:grpSpPr bwMode="auto">
            <a:xfrm>
              <a:off x="2168" y="1906"/>
              <a:ext cx="1842" cy="538"/>
              <a:chOff x="2168" y="1906"/>
              <a:chExt cx="1842" cy="538"/>
            </a:xfrm>
          </p:grpSpPr>
          <p:sp>
            <p:nvSpPr>
              <p:cNvPr id="542888" name="Freeform 168"/>
              <p:cNvSpPr>
                <a:spLocks/>
              </p:cNvSpPr>
              <p:nvPr/>
            </p:nvSpPr>
            <p:spPr bwMode="auto">
              <a:xfrm>
                <a:off x="3662" y="231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89" name="Freeform 169"/>
              <p:cNvSpPr>
                <a:spLocks/>
              </p:cNvSpPr>
              <p:nvPr/>
            </p:nvSpPr>
            <p:spPr bwMode="auto">
              <a:xfrm>
                <a:off x="3662" y="231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0" name="Freeform 170"/>
              <p:cNvSpPr>
                <a:spLocks/>
              </p:cNvSpPr>
              <p:nvPr/>
            </p:nvSpPr>
            <p:spPr bwMode="auto">
              <a:xfrm>
                <a:off x="3694" y="231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1" name="Freeform 171"/>
              <p:cNvSpPr>
                <a:spLocks/>
              </p:cNvSpPr>
              <p:nvPr/>
            </p:nvSpPr>
            <p:spPr bwMode="auto">
              <a:xfrm>
                <a:off x="3694" y="231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2" name="Freeform 172"/>
              <p:cNvSpPr>
                <a:spLocks/>
              </p:cNvSpPr>
              <p:nvPr/>
            </p:nvSpPr>
            <p:spPr bwMode="auto">
              <a:xfrm>
                <a:off x="3728" y="232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3" name="Freeform 173"/>
              <p:cNvSpPr>
                <a:spLocks/>
              </p:cNvSpPr>
              <p:nvPr/>
            </p:nvSpPr>
            <p:spPr bwMode="auto">
              <a:xfrm>
                <a:off x="3728" y="232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4" name="Freeform 174"/>
              <p:cNvSpPr>
                <a:spLocks/>
              </p:cNvSpPr>
              <p:nvPr/>
            </p:nvSpPr>
            <p:spPr bwMode="auto">
              <a:xfrm>
                <a:off x="3762" y="233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5" name="Freeform 175"/>
              <p:cNvSpPr>
                <a:spLocks/>
              </p:cNvSpPr>
              <p:nvPr/>
            </p:nvSpPr>
            <p:spPr bwMode="auto">
              <a:xfrm>
                <a:off x="3762" y="233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6" name="Freeform 176"/>
              <p:cNvSpPr>
                <a:spLocks/>
              </p:cNvSpPr>
              <p:nvPr/>
            </p:nvSpPr>
            <p:spPr bwMode="auto">
              <a:xfrm>
                <a:off x="3794" y="234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7" name="Freeform 177"/>
              <p:cNvSpPr>
                <a:spLocks/>
              </p:cNvSpPr>
              <p:nvPr/>
            </p:nvSpPr>
            <p:spPr bwMode="auto">
              <a:xfrm>
                <a:off x="3794" y="234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8" name="Freeform 178"/>
              <p:cNvSpPr>
                <a:spLocks/>
              </p:cNvSpPr>
              <p:nvPr/>
            </p:nvSpPr>
            <p:spPr bwMode="auto">
              <a:xfrm>
                <a:off x="3828" y="235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9" name="Freeform 179"/>
              <p:cNvSpPr>
                <a:spLocks/>
              </p:cNvSpPr>
              <p:nvPr/>
            </p:nvSpPr>
            <p:spPr bwMode="auto">
              <a:xfrm>
                <a:off x="3828" y="235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00" name="Freeform 180"/>
              <p:cNvSpPr>
                <a:spLocks/>
              </p:cNvSpPr>
              <p:nvPr/>
            </p:nvSpPr>
            <p:spPr bwMode="auto">
              <a:xfrm>
                <a:off x="3862" y="23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01" name="Freeform 181"/>
              <p:cNvSpPr>
                <a:spLocks/>
              </p:cNvSpPr>
              <p:nvPr/>
            </p:nvSpPr>
            <p:spPr bwMode="auto">
              <a:xfrm>
                <a:off x="3862" y="23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02" name="Freeform 182"/>
              <p:cNvSpPr>
                <a:spLocks/>
              </p:cNvSpPr>
              <p:nvPr/>
            </p:nvSpPr>
            <p:spPr bwMode="auto">
              <a:xfrm>
                <a:off x="3896" y="2376"/>
                <a:ext cx="44" cy="30"/>
              </a:xfrm>
              <a:custGeom>
                <a:avLst/>
                <a:gdLst>
                  <a:gd name="T0" fmla="*/ 12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2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03" name="Freeform 183"/>
              <p:cNvSpPr>
                <a:spLocks/>
              </p:cNvSpPr>
              <p:nvPr/>
            </p:nvSpPr>
            <p:spPr bwMode="auto">
              <a:xfrm>
                <a:off x="3896" y="2376"/>
                <a:ext cx="44" cy="30"/>
              </a:xfrm>
              <a:custGeom>
                <a:avLst/>
                <a:gdLst>
                  <a:gd name="T0" fmla="*/ 12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2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04" name="Freeform 184"/>
              <p:cNvSpPr>
                <a:spLocks/>
              </p:cNvSpPr>
              <p:nvPr/>
            </p:nvSpPr>
            <p:spPr bwMode="auto">
              <a:xfrm>
                <a:off x="3930" y="2386"/>
                <a:ext cx="46" cy="30"/>
              </a:xfrm>
              <a:custGeom>
                <a:avLst/>
                <a:gdLst>
                  <a:gd name="T0" fmla="*/ 10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0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05" name="Freeform 185"/>
              <p:cNvSpPr>
                <a:spLocks/>
              </p:cNvSpPr>
              <p:nvPr/>
            </p:nvSpPr>
            <p:spPr bwMode="auto">
              <a:xfrm>
                <a:off x="3930" y="2386"/>
                <a:ext cx="46" cy="30"/>
              </a:xfrm>
              <a:custGeom>
                <a:avLst/>
                <a:gdLst>
                  <a:gd name="T0" fmla="*/ 10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0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06" name="Freeform 186"/>
              <p:cNvSpPr>
                <a:spLocks/>
              </p:cNvSpPr>
              <p:nvPr/>
            </p:nvSpPr>
            <p:spPr bwMode="auto">
              <a:xfrm>
                <a:off x="3964" y="239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07" name="Freeform 187"/>
              <p:cNvSpPr>
                <a:spLocks/>
              </p:cNvSpPr>
              <p:nvPr/>
            </p:nvSpPr>
            <p:spPr bwMode="auto">
              <a:xfrm>
                <a:off x="3964" y="239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08" name="Freeform 188"/>
              <p:cNvSpPr>
                <a:spLocks/>
              </p:cNvSpPr>
              <p:nvPr/>
            </p:nvSpPr>
            <p:spPr bwMode="auto">
              <a:xfrm>
                <a:off x="2184" y="1906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09" name="Freeform 189"/>
              <p:cNvSpPr>
                <a:spLocks/>
              </p:cNvSpPr>
              <p:nvPr/>
            </p:nvSpPr>
            <p:spPr bwMode="auto">
              <a:xfrm>
                <a:off x="2184" y="1906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10" name="Freeform 190"/>
              <p:cNvSpPr>
                <a:spLocks/>
              </p:cNvSpPr>
              <p:nvPr/>
            </p:nvSpPr>
            <p:spPr bwMode="auto">
              <a:xfrm>
                <a:off x="2212" y="1914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11" name="Freeform 191"/>
              <p:cNvSpPr>
                <a:spLocks/>
              </p:cNvSpPr>
              <p:nvPr/>
            </p:nvSpPr>
            <p:spPr bwMode="auto">
              <a:xfrm>
                <a:off x="2212" y="1914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12" name="Freeform 192"/>
              <p:cNvSpPr>
                <a:spLocks/>
              </p:cNvSpPr>
              <p:nvPr/>
            </p:nvSpPr>
            <p:spPr bwMode="auto">
              <a:xfrm>
                <a:off x="2238" y="1922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13" name="Freeform 193"/>
              <p:cNvSpPr>
                <a:spLocks/>
              </p:cNvSpPr>
              <p:nvPr/>
            </p:nvSpPr>
            <p:spPr bwMode="auto">
              <a:xfrm>
                <a:off x="2238" y="1922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14" name="Freeform 194"/>
              <p:cNvSpPr>
                <a:spLocks/>
              </p:cNvSpPr>
              <p:nvPr/>
            </p:nvSpPr>
            <p:spPr bwMode="auto">
              <a:xfrm>
                <a:off x="2266" y="193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8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15" name="Freeform 195"/>
              <p:cNvSpPr>
                <a:spLocks/>
              </p:cNvSpPr>
              <p:nvPr/>
            </p:nvSpPr>
            <p:spPr bwMode="auto">
              <a:xfrm>
                <a:off x="2266" y="193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8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16" name="Freeform 196"/>
              <p:cNvSpPr>
                <a:spLocks/>
              </p:cNvSpPr>
              <p:nvPr/>
            </p:nvSpPr>
            <p:spPr bwMode="auto">
              <a:xfrm>
                <a:off x="2294" y="1938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4 h 22"/>
                  <a:gd name="T4" fmla="*/ 26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17" name="Freeform 197"/>
              <p:cNvSpPr>
                <a:spLocks/>
              </p:cNvSpPr>
              <p:nvPr/>
            </p:nvSpPr>
            <p:spPr bwMode="auto">
              <a:xfrm>
                <a:off x="2294" y="1938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4 h 22"/>
                  <a:gd name="T4" fmla="*/ 26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4"/>
                    </a:lnTo>
                    <a:lnTo>
                      <a:pt x="26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18" name="Freeform 198"/>
              <p:cNvSpPr>
                <a:spLocks/>
              </p:cNvSpPr>
              <p:nvPr/>
            </p:nvSpPr>
            <p:spPr bwMode="auto">
              <a:xfrm>
                <a:off x="2320" y="1944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19" name="Freeform 199"/>
              <p:cNvSpPr>
                <a:spLocks/>
              </p:cNvSpPr>
              <p:nvPr/>
            </p:nvSpPr>
            <p:spPr bwMode="auto">
              <a:xfrm>
                <a:off x="2320" y="1944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20" name="Freeform 200"/>
              <p:cNvSpPr>
                <a:spLocks/>
              </p:cNvSpPr>
              <p:nvPr/>
            </p:nvSpPr>
            <p:spPr bwMode="auto">
              <a:xfrm>
                <a:off x="2348" y="195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21" name="Freeform 201"/>
              <p:cNvSpPr>
                <a:spLocks/>
              </p:cNvSpPr>
              <p:nvPr/>
            </p:nvSpPr>
            <p:spPr bwMode="auto">
              <a:xfrm>
                <a:off x="2348" y="195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22" name="Freeform 202"/>
              <p:cNvSpPr>
                <a:spLocks/>
              </p:cNvSpPr>
              <p:nvPr/>
            </p:nvSpPr>
            <p:spPr bwMode="auto">
              <a:xfrm>
                <a:off x="2376" y="195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4C2F5"/>
              </a:solidFill>
              <a:ln w="0">
                <a:solidFill>
                  <a:srgbClr val="94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23" name="Freeform 203"/>
              <p:cNvSpPr>
                <a:spLocks/>
              </p:cNvSpPr>
              <p:nvPr/>
            </p:nvSpPr>
            <p:spPr bwMode="auto">
              <a:xfrm>
                <a:off x="2376" y="195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24" name="Freeform 204"/>
              <p:cNvSpPr>
                <a:spLocks/>
              </p:cNvSpPr>
              <p:nvPr/>
            </p:nvSpPr>
            <p:spPr bwMode="auto">
              <a:xfrm>
                <a:off x="2404" y="1962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6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25" name="Freeform 205"/>
              <p:cNvSpPr>
                <a:spLocks/>
              </p:cNvSpPr>
              <p:nvPr/>
            </p:nvSpPr>
            <p:spPr bwMode="auto">
              <a:xfrm>
                <a:off x="2404" y="1962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6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4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26" name="Freeform 206"/>
              <p:cNvSpPr>
                <a:spLocks/>
              </p:cNvSpPr>
              <p:nvPr/>
            </p:nvSpPr>
            <p:spPr bwMode="auto">
              <a:xfrm>
                <a:off x="2430" y="1966"/>
                <a:ext cx="44" cy="18"/>
              </a:xfrm>
              <a:custGeom>
                <a:avLst/>
                <a:gdLst>
                  <a:gd name="T0" fmla="*/ 18 w 44"/>
                  <a:gd name="T1" fmla="*/ 0 h 18"/>
                  <a:gd name="T2" fmla="*/ 0 w 44"/>
                  <a:gd name="T3" fmla="*/ 16 h 18"/>
                  <a:gd name="T4" fmla="*/ 30 w 44"/>
                  <a:gd name="T5" fmla="*/ 18 h 18"/>
                  <a:gd name="T6" fmla="*/ 44 w 44"/>
                  <a:gd name="T7" fmla="*/ 2 h 18"/>
                  <a:gd name="T8" fmla="*/ 18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8" y="0"/>
                    </a:moveTo>
                    <a:lnTo>
                      <a:pt x="0" y="16"/>
                    </a:lnTo>
                    <a:lnTo>
                      <a:pt x="30" y="18"/>
                    </a:lnTo>
                    <a:lnTo>
                      <a:pt x="44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7BAF7"/>
              </a:solidFill>
              <a:ln w="0">
                <a:solidFill>
                  <a:srgbClr val="87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27" name="Freeform 207"/>
              <p:cNvSpPr>
                <a:spLocks/>
              </p:cNvSpPr>
              <p:nvPr/>
            </p:nvSpPr>
            <p:spPr bwMode="auto">
              <a:xfrm>
                <a:off x="2430" y="1966"/>
                <a:ext cx="44" cy="18"/>
              </a:xfrm>
              <a:custGeom>
                <a:avLst/>
                <a:gdLst>
                  <a:gd name="T0" fmla="*/ 18 w 44"/>
                  <a:gd name="T1" fmla="*/ 0 h 18"/>
                  <a:gd name="T2" fmla="*/ 0 w 44"/>
                  <a:gd name="T3" fmla="*/ 16 h 18"/>
                  <a:gd name="T4" fmla="*/ 30 w 44"/>
                  <a:gd name="T5" fmla="*/ 18 h 18"/>
                  <a:gd name="T6" fmla="*/ 44 w 44"/>
                  <a:gd name="T7" fmla="*/ 2 h 18"/>
                  <a:gd name="T8" fmla="*/ 18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8" y="0"/>
                    </a:moveTo>
                    <a:lnTo>
                      <a:pt x="0" y="16"/>
                    </a:lnTo>
                    <a:lnTo>
                      <a:pt x="30" y="18"/>
                    </a:lnTo>
                    <a:lnTo>
                      <a:pt x="44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28" name="Freeform 208"/>
              <p:cNvSpPr>
                <a:spLocks/>
              </p:cNvSpPr>
              <p:nvPr/>
            </p:nvSpPr>
            <p:spPr bwMode="auto">
              <a:xfrm>
                <a:off x="2460" y="1968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6 h 18"/>
                  <a:gd name="T4" fmla="*/ 28 w 42"/>
                  <a:gd name="T5" fmla="*/ 18 h 18"/>
                  <a:gd name="T6" fmla="*/ 42 w 42"/>
                  <a:gd name="T7" fmla="*/ 2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2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B8F7"/>
              </a:solidFill>
              <a:ln w="0">
                <a:solidFill>
                  <a:srgbClr val="80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29" name="Freeform 209"/>
              <p:cNvSpPr>
                <a:spLocks/>
              </p:cNvSpPr>
              <p:nvPr/>
            </p:nvSpPr>
            <p:spPr bwMode="auto">
              <a:xfrm>
                <a:off x="2460" y="1968"/>
                <a:ext cx="42" cy="18"/>
              </a:xfrm>
              <a:custGeom>
                <a:avLst/>
                <a:gdLst>
                  <a:gd name="T0" fmla="*/ 14 w 42"/>
                  <a:gd name="T1" fmla="*/ 0 h 18"/>
                  <a:gd name="T2" fmla="*/ 0 w 42"/>
                  <a:gd name="T3" fmla="*/ 16 h 18"/>
                  <a:gd name="T4" fmla="*/ 28 w 42"/>
                  <a:gd name="T5" fmla="*/ 18 h 18"/>
                  <a:gd name="T6" fmla="*/ 42 w 42"/>
                  <a:gd name="T7" fmla="*/ 2 h 18"/>
                  <a:gd name="T8" fmla="*/ 14 w 4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4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2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30" name="Freeform 210"/>
              <p:cNvSpPr>
                <a:spLocks/>
              </p:cNvSpPr>
              <p:nvPr/>
            </p:nvSpPr>
            <p:spPr bwMode="auto">
              <a:xfrm>
                <a:off x="2488" y="1970"/>
                <a:ext cx="44" cy="16"/>
              </a:xfrm>
              <a:custGeom>
                <a:avLst/>
                <a:gdLst>
                  <a:gd name="T0" fmla="*/ 14 w 44"/>
                  <a:gd name="T1" fmla="*/ 0 h 16"/>
                  <a:gd name="T2" fmla="*/ 0 w 44"/>
                  <a:gd name="T3" fmla="*/ 16 h 16"/>
                  <a:gd name="T4" fmla="*/ 26 w 44"/>
                  <a:gd name="T5" fmla="*/ 16 h 16"/>
                  <a:gd name="T6" fmla="*/ 44 w 44"/>
                  <a:gd name="T7" fmla="*/ 2 h 16"/>
                  <a:gd name="T8" fmla="*/ 14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4" y="0"/>
                    </a:moveTo>
                    <a:lnTo>
                      <a:pt x="0" y="16"/>
                    </a:lnTo>
                    <a:lnTo>
                      <a:pt x="26" y="16"/>
                    </a:lnTo>
                    <a:lnTo>
                      <a:pt x="4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5B5F7"/>
              </a:solidFill>
              <a:ln w="0">
                <a:solidFill>
                  <a:srgbClr val="75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31" name="Freeform 211"/>
              <p:cNvSpPr>
                <a:spLocks/>
              </p:cNvSpPr>
              <p:nvPr/>
            </p:nvSpPr>
            <p:spPr bwMode="auto">
              <a:xfrm>
                <a:off x="2488" y="1970"/>
                <a:ext cx="44" cy="16"/>
              </a:xfrm>
              <a:custGeom>
                <a:avLst/>
                <a:gdLst>
                  <a:gd name="T0" fmla="*/ 14 w 44"/>
                  <a:gd name="T1" fmla="*/ 0 h 16"/>
                  <a:gd name="T2" fmla="*/ 0 w 44"/>
                  <a:gd name="T3" fmla="*/ 16 h 16"/>
                  <a:gd name="T4" fmla="*/ 26 w 44"/>
                  <a:gd name="T5" fmla="*/ 16 h 16"/>
                  <a:gd name="T6" fmla="*/ 44 w 44"/>
                  <a:gd name="T7" fmla="*/ 2 h 16"/>
                  <a:gd name="T8" fmla="*/ 14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4" y="0"/>
                    </a:moveTo>
                    <a:lnTo>
                      <a:pt x="0" y="16"/>
                    </a:lnTo>
                    <a:lnTo>
                      <a:pt x="26" y="16"/>
                    </a:lnTo>
                    <a:lnTo>
                      <a:pt x="44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32" name="Freeform 212"/>
              <p:cNvSpPr>
                <a:spLocks/>
              </p:cNvSpPr>
              <p:nvPr/>
            </p:nvSpPr>
            <p:spPr bwMode="auto">
              <a:xfrm>
                <a:off x="2514" y="1970"/>
                <a:ext cx="44" cy="16"/>
              </a:xfrm>
              <a:custGeom>
                <a:avLst/>
                <a:gdLst>
                  <a:gd name="T0" fmla="*/ 18 w 44"/>
                  <a:gd name="T1" fmla="*/ 2 h 16"/>
                  <a:gd name="T2" fmla="*/ 0 w 44"/>
                  <a:gd name="T3" fmla="*/ 16 h 16"/>
                  <a:gd name="T4" fmla="*/ 30 w 44"/>
                  <a:gd name="T5" fmla="*/ 16 h 16"/>
                  <a:gd name="T6" fmla="*/ 44 w 44"/>
                  <a:gd name="T7" fmla="*/ 0 h 16"/>
                  <a:gd name="T8" fmla="*/ 18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8" y="2"/>
                    </a:moveTo>
                    <a:lnTo>
                      <a:pt x="0" y="16"/>
                    </a:lnTo>
                    <a:lnTo>
                      <a:pt x="30" y="16"/>
                    </a:lnTo>
                    <a:lnTo>
                      <a:pt x="44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BB0FA"/>
              </a:solidFill>
              <a:ln w="0">
                <a:solidFill>
                  <a:srgbClr val="6B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33" name="Freeform 213"/>
              <p:cNvSpPr>
                <a:spLocks/>
              </p:cNvSpPr>
              <p:nvPr/>
            </p:nvSpPr>
            <p:spPr bwMode="auto">
              <a:xfrm>
                <a:off x="2514" y="1970"/>
                <a:ext cx="44" cy="16"/>
              </a:xfrm>
              <a:custGeom>
                <a:avLst/>
                <a:gdLst>
                  <a:gd name="T0" fmla="*/ 18 w 44"/>
                  <a:gd name="T1" fmla="*/ 2 h 16"/>
                  <a:gd name="T2" fmla="*/ 0 w 44"/>
                  <a:gd name="T3" fmla="*/ 16 h 16"/>
                  <a:gd name="T4" fmla="*/ 30 w 44"/>
                  <a:gd name="T5" fmla="*/ 16 h 16"/>
                  <a:gd name="T6" fmla="*/ 44 w 44"/>
                  <a:gd name="T7" fmla="*/ 0 h 16"/>
                  <a:gd name="T8" fmla="*/ 18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8" y="2"/>
                    </a:moveTo>
                    <a:lnTo>
                      <a:pt x="0" y="16"/>
                    </a:lnTo>
                    <a:lnTo>
                      <a:pt x="30" y="16"/>
                    </a:lnTo>
                    <a:lnTo>
                      <a:pt x="44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34" name="Freeform 214"/>
              <p:cNvSpPr>
                <a:spLocks/>
              </p:cNvSpPr>
              <p:nvPr/>
            </p:nvSpPr>
            <p:spPr bwMode="auto">
              <a:xfrm>
                <a:off x="2544" y="1968"/>
                <a:ext cx="44" cy="18"/>
              </a:xfrm>
              <a:custGeom>
                <a:avLst/>
                <a:gdLst>
                  <a:gd name="T0" fmla="*/ 14 w 44"/>
                  <a:gd name="T1" fmla="*/ 2 h 18"/>
                  <a:gd name="T2" fmla="*/ 0 w 44"/>
                  <a:gd name="T3" fmla="*/ 18 h 18"/>
                  <a:gd name="T4" fmla="*/ 28 w 44"/>
                  <a:gd name="T5" fmla="*/ 14 h 18"/>
                  <a:gd name="T6" fmla="*/ 44 w 44"/>
                  <a:gd name="T7" fmla="*/ 0 h 18"/>
                  <a:gd name="T8" fmla="*/ 14 w 4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4" y="2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5EA8F7"/>
              </a:solidFill>
              <a:ln w="0">
                <a:solidFill>
                  <a:srgbClr val="5E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35" name="Freeform 215"/>
              <p:cNvSpPr>
                <a:spLocks/>
              </p:cNvSpPr>
              <p:nvPr/>
            </p:nvSpPr>
            <p:spPr bwMode="auto">
              <a:xfrm>
                <a:off x="2544" y="1968"/>
                <a:ext cx="44" cy="18"/>
              </a:xfrm>
              <a:custGeom>
                <a:avLst/>
                <a:gdLst>
                  <a:gd name="T0" fmla="*/ 14 w 44"/>
                  <a:gd name="T1" fmla="*/ 2 h 18"/>
                  <a:gd name="T2" fmla="*/ 0 w 44"/>
                  <a:gd name="T3" fmla="*/ 18 h 18"/>
                  <a:gd name="T4" fmla="*/ 28 w 44"/>
                  <a:gd name="T5" fmla="*/ 14 h 18"/>
                  <a:gd name="T6" fmla="*/ 44 w 44"/>
                  <a:gd name="T7" fmla="*/ 0 h 18"/>
                  <a:gd name="T8" fmla="*/ 14 w 4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4" y="2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36" name="Freeform 216"/>
              <p:cNvSpPr>
                <a:spLocks/>
              </p:cNvSpPr>
              <p:nvPr/>
            </p:nvSpPr>
            <p:spPr bwMode="auto">
              <a:xfrm>
                <a:off x="2572" y="1964"/>
                <a:ext cx="44" cy="18"/>
              </a:xfrm>
              <a:custGeom>
                <a:avLst/>
                <a:gdLst>
                  <a:gd name="T0" fmla="*/ 16 w 44"/>
                  <a:gd name="T1" fmla="*/ 4 h 18"/>
                  <a:gd name="T2" fmla="*/ 0 w 44"/>
                  <a:gd name="T3" fmla="*/ 18 h 18"/>
                  <a:gd name="T4" fmla="*/ 28 w 44"/>
                  <a:gd name="T5" fmla="*/ 14 h 18"/>
                  <a:gd name="T6" fmla="*/ 44 w 44"/>
                  <a:gd name="T7" fmla="*/ 0 h 18"/>
                  <a:gd name="T8" fmla="*/ 16 w 44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CA1F5"/>
              </a:solidFill>
              <a:ln w="0">
                <a:solidFill>
                  <a:srgbClr val="4C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37" name="Freeform 217"/>
              <p:cNvSpPr>
                <a:spLocks/>
              </p:cNvSpPr>
              <p:nvPr/>
            </p:nvSpPr>
            <p:spPr bwMode="auto">
              <a:xfrm>
                <a:off x="2572" y="1964"/>
                <a:ext cx="44" cy="18"/>
              </a:xfrm>
              <a:custGeom>
                <a:avLst/>
                <a:gdLst>
                  <a:gd name="T0" fmla="*/ 16 w 44"/>
                  <a:gd name="T1" fmla="*/ 4 h 18"/>
                  <a:gd name="T2" fmla="*/ 0 w 44"/>
                  <a:gd name="T3" fmla="*/ 18 h 18"/>
                  <a:gd name="T4" fmla="*/ 28 w 44"/>
                  <a:gd name="T5" fmla="*/ 14 h 18"/>
                  <a:gd name="T6" fmla="*/ 44 w 44"/>
                  <a:gd name="T7" fmla="*/ 0 h 18"/>
                  <a:gd name="T8" fmla="*/ 16 w 44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38" name="Freeform 218"/>
              <p:cNvSpPr>
                <a:spLocks/>
              </p:cNvSpPr>
              <p:nvPr/>
            </p:nvSpPr>
            <p:spPr bwMode="auto">
              <a:xfrm>
                <a:off x="2600" y="1958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896F2"/>
              </a:solidFill>
              <a:ln w="0">
                <a:solidFill>
                  <a:srgbClr val="38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39" name="Freeform 219"/>
              <p:cNvSpPr>
                <a:spLocks/>
              </p:cNvSpPr>
              <p:nvPr/>
            </p:nvSpPr>
            <p:spPr bwMode="auto">
              <a:xfrm>
                <a:off x="2600" y="1958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0" name="Freeform 220"/>
              <p:cNvSpPr>
                <a:spLocks/>
              </p:cNvSpPr>
              <p:nvPr/>
            </p:nvSpPr>
            <p:spPr bwMode="auto">
              <a:xfrm>
                <a:off x="2628" y="1948"/>
                <a:ext cx="46" cy="24"/>
              </a:xfrm>
              <a:custGeom>
                <a:avLst/>
                <a:gdLst>
                  <a:gd name="T0" fmla="*/ 16 w 46"/>
                  <a:gd name="T1" fmla="*/ 10 h 24"/>
                  <a:gd name="T2" fmla="*/ 0 w 46"/>
                  <a:gd name="T3" fmla="*/ 24 h 24"/>
                  <a:gd name="T4" fmla="*/ 28 w 46"/>
                  <a:gd name="T5" fmla="*/ 14 h 24"/>
                  <a:gd name="T6" fmla="*/ 46 w 46"/>
                  <a:gd name="T7" fmla="*/ 0 h 24"/>
                  <a:gd name="T8" fmla="*/ 16 w 46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218AEB"/>
              </a:solidFill>
              <a:ln w="0">
                <a:solidFill>
                  <a:srgbClr val="218A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1" name="Freeform 221"/>
              <p:cNvSpPr>
                <a:spLocks/>
              </p:cNvSpPr>
              <p:nvPr/>
            </p:nvSpPr>
            <p:spPr bwMode="auto">
              <a:xfrm>
                <a:off x="2628" y="1948"/>
                <a:ext cx="46" cy="24"/>
              </a:xfrm>
              <a:custGeom>
                <a:avLst/>
                <a:gdLst>
                  <a:gd name="T0" fmla="*/ 16 w 46"/>
                  <a:gd name="T1" fmla="*/ 10 h 24"/>
                  <a:gd name="T2" fmla="*/ 0 w 46"/>
                  <a:gd name="T3" fmla="*/ 24 h 24"/>
                  <a:gd name="T4" fmla="*/ 28 w 46"/>
                  <a:gd name="T5" fmla="*/ 14 h 24"/>
                  <a:gd name="T6" fmla="*/ 46 w 46"/>
                  <a:gd name="T7" fmla="*/ 0 h 24"/>
                  <a:gd name="T8" fmla="*/ 16 w 46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10"/>
                    </a:moveTo>
                    <a:lnTo>
                      <a:pt x="0" y="24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6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2" name="Freeform 222"/>
              <p:cNvSpPr>
                <a:spLocks/>
              </p:cNvSpPr>
              <p:nvPr/>
            </p:nvSpPr>
            <p:spPr bwMode="auto">
              <a:xfrm>
                <a:off x="2656" y="1938"/>
                <a:ext cx="46" cy="24"/>
              </a:xfrm>
              <a:custGeom>
                <a:avLst/>
                <a:gdLst>
                  <a:gd name="T0" fmla="*/ 18 w 46"/>
                  <a:gd name="T1" fmla="*/ 10 h 24"/>
                  <a:gd name="T2" fmla="*/ 0 w 46"/>
                  <a:gd name="T3" fmla="*/ 24 h 24"/>
                  <a:gd name="T4" fmla="*/ 30 w 46"/>
                  <a:gd name="T5" fmla="*/ 14 h 24"/>
                  <a:gd name="T6" fmla="*/ 46 w 46"/>
                  <a:gd name="T7" fmla="*/ 0 h 24"/>
                  <a:gd name="T8" fmla="*/ 18 w 46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10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0075DB"/>
              </a:solidFill>
              <a:ln w="0">
                <a:solidFill>
                  <a:srgbClr val="0075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3" name="Freeform 223"/>
              <p:cNvSpPr>
                <a:spLocks/>
              </p:cNvSpPr>
              <p:nvPr/>
            </p:nvSpPr>
            <p:spPr bwMode="auto">
              <a:xfrm>
                <a:off x="2656" y="1938"/>
                <a:ext cx="46" cy="24"/>
              </a:xfrm>
              <a:custGeom>
                <a:avLst/>
                <a:gdLst>
                  <a:gd name="T0" fmla="*/ 18 w 46"/>
                  <a:gd name="T1" fmla="*/ 10 h 24"/>
                  <a:gd name="T2" fmla="*/ 0 w 46"/>
                  <a:gd name="T3" fmla="*/ 24 h 24"/>
                  <a:gd name="T4" fmla="*/ 30 w 46"/>
                  <a:gd name="T5" fmla="*/ 14 h 24"/>
                  <a:gd name="T6" fmla="*/ 46 w 46"/>
                  <a:gd name="T7" fmla="*/ 0 h 24"/>
                  <a:gd name="T8" fmla="*/ 18 w 46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10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8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4" name="Freeform 224"/>
              <p:cNvSpPr>
                <a:spLocks/>
              </p:cNvSpPr>
              <p:nvPr/>
            </p:nvSpPr>
            <p:spPr bwMode="auto">
              <a:xfrm>
                <a:off x="2686" y="1922"/>
                <a:ext cx="44" cy="30"/>
              </a:xfrm>
              <a:custGeom>
                <a:avLst/>
                <a:gdLst>
                  <a:gd name="T0" fmla="*/ 16 w 44"/>
                  <a:gd name="T1" fmla="*/ 16 h 30"/>
                  <a:gd name="T2" fmla="*/ 0 w 44"/>
                  <a:gd name="T3" fmla="*/ 30 h 30"/>
                  <a:gd name="T4" fmla="*/ 28 w 44"/>
                  <a:gd name="T5" fmla="*/ 10 h 30"/>
                  <a:gd name="T6" fmla="*/ 44 w 44"/>
                  <a:gd name="T7" fmla="*/ 0 h 30"/>
                  <a:gd name="T8" fmla="*/ 16 w 44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6" y="16"/>
                    </a:moveTo>
                    <a:lnTo>
                      <a:pt x="0" y="30"/>
                    </a:lnTo>
                    <a:lnTo>
                      <a:pt x="28" y="10"/>
                    </a:lnTo>
                    <a:lnTo>
                      <a:pt x="44" y="0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42AB"/>
              </a:solidFill>
              <a:ln w="0">
                <a:solidFill>
                  <a:srgbClr val="0042A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5" name="Freeform 225"/>
              <p:cNvSpPr>
                <a:spLocks/>
              </p:cNvSpPr>
              <p:nvPr/>
            </p:nvSpPr>
            <p:spPr bwMode="auto">
              <a:xfrm>
                <a:off x="2686" y="1922"/>
                <a:ext cx="44" cy="30"/>
              </a:xfrm>
              <a:custGeom>
                <a:avLst/>
                <a:gdLst>
                  <a:gd name="T0" fmla="*/ 16 w 44"/>
                  <a:gd name="T1" fmla="*/ 16 h 30"/>
                  <a:gd name="T2" fmla="*/ 0 w 44"/>
                  <a:gd name="T3" fmla="*/ 30 h 30"/>
                  <a:gd name="T4" fmla="*/ 28 w 44"/>
                  <a:gd name="T5" fmla="*/ 10 h 30"/>
                  <a:gd name="T6" fmla="*/ 44 w 44"/>
                  <a:gd name="T7" fmla="*/ 0 h 30"/>
                  <a:gd name="T8" fmla="*/ 16 w 44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6" y="16"/>
                    </a:moveTo>
                    <a:lnTo>
                      <a:pt x="0" y="30"/>
                    </a:lnTo>
                    <a:lnTo>
                      <a:pt x="28" y="10"/>
                    </a:lnTo>
                    <a:lnTo>
                      <a:pt x="44" y="0"/>
                    </a:lnTo>
                    <a:lnTo>
                      <a:pt x="16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6" name="Freeform 226"/>
              <p:cNvSpPr>
                <a:spLocks/>
              </p:cNvSpPr>
              <p:nvPr/>
            </p:nvSpPr>
            <p:spPr bwMode="auto">
              <a:xfrm>
                <a:off x="2714" y="1922"/>
                <a:ext cx="46" cy="50"/>
              </a:xfrm>
              <a:custGeom>
                <a:avLst/>
                <a:gdLst>
                  <a:gd name="T0" fmla="*/ 16 w 46"/>
                  <a:gd name="T1" fmla="*/ 0 h 50"/>
                  <a:gd name="T2" fmla="*/ 0 w 46"/>
                  <a:gd name="T3" fmla="*/ 10 h 50"/>
                  <a:gd name="T4" fmla="*/ 30 w 46"/>
                  <a:gd name="T5" fmla="*/ 50 h 50"/>
                  <a:gd name="T6" fmla="*/ 46 w 46"/>
                  <a:gd name="T7" fmla="*/ 14 h 50"/>
                  <a:gd name="T8" fmla="*/ 16 w 4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0">
                    <a:moveTo>
                      <a:pt x="16" y="0"/>
                    </a:moveTo>
                    <a:lnTo>
                      <a:pt x="0" y="10"/>
                    </a:lnTo>
                    <a:lnTo>
                      <a:pt x="30" y="50"/>
                    </a:lnTo>
                    <a:lnTo>
                      <a:pt x="4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9EC7"/>
              </a:solidFill>
              <a:ln w="0">
                <a:solidFill>
                  <a:srgbClr val="AD9E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7" name="Freeform 227"/>
              <p:cNvSpPr>
                <a:spLocks/>
              </p:cNvSpPr>
              <p:nvPr/>
            </p:nvSpPr>
            <p:spPr bwMode="auto">
              <a:xfrm>
                <a:off x="2714" y="1922"/>
                <a:ext cx="46" cy="50"/>
              </a:xfrm>
              <a:custGeom>
                <a:avLst/>
                <a:gdLst>
                  <a:gd name="T0" fmla="*/ 16 w 46"/>
                  <a:gd name="T1" fmla="*/ 0 h 50"/>
                  <a:gd name="T2" fmla="*/ 0 w 46"/>
                  <a:gd name="T3" fmla="*/ 10 h 50"/>
                  <a:gd name="T4" fmla="*/ 30 w 46"/>
                  <a:gd name="T5" fmla="*/ 50 h 50"/>
                  <a:gd name="T6" fmla="*/ 46 w 46"/>
                  <a:gd name="T7" fmla="*/ 14 h 50"/>
                  <a:gd name="T8" fmla="*/ 16 w 4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0">
                    <a:moveTo>
                      <a:pt x="16" y="0"/>
                    </a:moveTo>
                    <a:lnTo>
                      <a:pt x="0" y="10"/>
                    </a:lnTo>
                    <a:lnTo>
                      <a:pt x="30" y="50"/>
                    </a:lnTo>
                    <a:lnTo>
                      <a:pt x="4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8" name="Freeform 228"/>
              <p:cNvSpPr>
                <a:spLocks/>
              </p:cNvSpPr>
              <p:nvPr/>
            </p:nvSpPr>
            <p:spPr bwMode="auto">
              <a:xfrm>
                <a:off x="2744" y="1936"/>
                <a:ext cx="46" cy="42"/>
              </a:xfrm>
              <a:custGeom>
                <a:avLst/>
                <a:gdLst>
                  <a:gd name="T0" fmla="*/ 16 w 46"/>
                  <a:gd name="T1" fmla="*/ 0 h 42"/>
                  <a:gd name="T2" fmla="*/ 0 w 46"/>
                  <a:gd name="T3" fmla="*/ 36 h 42"/>
                  <a:gd name="T4" fmla="*/ 32 w 46"/>
                  <a:gd name="T5" fmla="*/ 42 h 42"/>
                  <a:gd name="T6" fmla="*/ 46 w 46"/>
                  <a:gd name="T7" fmla="*/ 22 h 42"/>
                  <a:gd name="T8" fmla="*/ 16 w 4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2">
                    <a:moveTo>
                      <a:pt x="16" y="0"/>
                    </a:moveTo>
                    <a:lnTo>
                      <a:pt x="0" y="36"/>
                    </a:lnTo>
                    <a:lnTo>
                      <a:pt x="32" y="42"/>
                    </a:lnTo>
                    <a:lnTo>
                      <a:pt x="46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7C7D9"/>
              </a:solidFill>
              <a:ln w="0">
                <a:solidFill>
                  <a:srgbClr val="C7C7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9" name="Freeform 229"/>
              <p:cNvSpPr>
                <a:spLocks/>
              </p:cNvSpPr>
              <p:nvPr/>
            </p:nvSpPr>
            <p:spPr bwMode="auto">
              <a:xfrm>
                <a:off x="2744" y="1936"/>
                <a:ext cx="46" cy="42"/>
              </a:xfrm>
              <a:custGeom>
                <a:avLst/>
                <a:gdLst>
                  <a:gd name="T0" fmla="*/ 16 w 46"/>
                  <a:gd name="T1" fmla="*/ 0 h 42"/>
                  <a:gd name="T2" fmla="*/ 0 w 46"/>
                  <a:gd name="T3" fmla="*/ 36 h 42"/>
                  <a:gd name="T4" fmla="*/ 32 w 46"/>
                  <a:gd name="T5" fmla="*/ 42 h 42"/>
                  <a:gd name="T6" fmla="*/ 46 w 46"/>
                  <a:gd name="T7" fmla="*/ 22 h 42"/>
                  <a:gd name="T8" fmla="*/ 16 w 4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2">
                    <a:moveTo>
                      <a:pt x="16" y="0"/>
                    </a:moveTo>
                    <a:lnTo>
                      <a:pt x="0" y="36"/>
                    </a:lnTo>
                    <a:lnTo>
                      <a:pt x="32" y="42"/>
                    </a:lnTo>
                    <a:lnTo>
                      <a:pt x="46" y="2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50" name="Freeform 230"/>
              <p:cNvSpPr>
                <a:spLocks/>
              </p:cNvSpPr>
              <p:nvPr/>
            </p:nvSpPr>
            <p:spPr bwMode="auto">
              <a:xfrm>
                <a:off x="2776" y="1952"/>
                <a:ext cx="44" cy="26"/>
              </a:xfrm>
              <a:custGeom>
                <a:avLst/>
                <a:gdLst>
                  <a:gd name="T0" fmla="*/ 14 w 44"/>
                  <a:gd name="T1" fmla="*/ 6 h 26"/>
                  <a:gd name="T2" fmla="*/ 0 w 44"/>
                  <a:gd name="T3" fmla="*/ 26 h 26"/>
                  <a:gd name="T4" fmla="*/ 28 w 44"/>
                  <a:gd name="T5" fmla="*/ 16 h 26"/>
                  <a:gd name="T6" fmla="*/ 44 w 44"/>
                  <a:gd name="T7" fmla="*/ 0 h 26"/>
                  <a:gd name="T8" fmla="*/ 14 w 44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6"/>
                    </a:moveTo>
                    <a:lnTo>
                      <a:pt x="0" y="2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4794F0"/>
              </a:solidFill>
              <a:ln w="0">
                <a:solidFill>
                  <a:srgbClr val="479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51" name="Freeform 231"/>
              <p:cNvSpPr>
                <a:spLocks/>
              </p:cNvSpPr>
              <p:nvPr/>
            </p:nvSpPr>
            <p:spPr bwMode="auto">
              <a:xfrm>
                <a:off x="2776" y="1952"/>
                <a:ext cx="44" cy="26"/>
              </a:xfrm>
              <a:custGeom>
                <a:avLst/>
                <a:gdLst>
                  <a:gd name="T0" fmla="*/ 14 w 44"/>
                  <a:gd name="T1" fmla="*/ 6 h 26"/>
                  <a:gd name="T2" fmla="*/ 0 w 44"/>
                  <a:gd name="T3" fmla="*/ 26 h 26"/>
                  <a:gd name="T4" fmla="*/ 28 w 44"/>
                  <a:gd name="T5" fmla="*/ 16 h 26"/>
                  <a:gd name="T6" fmla="*/ 44 w 44"/>
                  <a:gd name="T7" fmla="*/ 0 h 26"/>
                  <a:gd name="T8" fmla="*/ 14 w 44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6"/>
                    </a:moveTo>
                    <a:lnTo>
                      <a:pt x="0" y="2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4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52" name="Freeform 232"/>
              <p:cNvSpPr>
                <a:spLocks/>
              </p:cNvSpPr>
              <p:nvPr/>
            </p:nvSpPr>
            <p:spPr bwMode="auto">
              <a:xfrm>
                <a:off x="2804" y="1940"/>
                <a:ext cx="46" cy="28"/>
              </a:xfrm>
              <a:custGeom>
                <a:avLst/>
                <a:gdLst>
                  <a:gd name="T0" fmla="*/ 16 w 46"/>
                  <a:gd name="T1" fmla="*/ 12 h 28"/>
                  <a:gd name="T2" fmla="*/ 0 w 46"/>
                  <a:gd name="T3" fmla="*/ 28 h 28"/>
                  <a:gd name="T4" fmla="*/ 30 w 46"/>
                  <a:gd name="T5" fmla="*/ 20 h 28"/>
                  <a:gd name="T6" fmla="*/ 46 w 46"/>
                  <a:gd name="T7" fmla="*/ 0 h 28"/>
                  <a:gd name="T8" fmla="*/ 16 w 46"/>
                  <a:gd name="T9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6" y="12"/>
                    </a:moveTo>
                    <a:lnTo>
                      <a:pt x="0" y="28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3882E8"/>
              </a:solidFill>
              <a:ln w="0">
                <a:solidFill>
                  <a:srgbClr val="3882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53" name="Freeform 233"/>
              <p:cNvSpPr>
                <a:spLocks/>
              </p:cNvSpPr>
              <p:nvPr/>
            </p:nvSpPr>
            <p:spPr bwMode="auto">
              <a:xfrm>
                <a:off x="2804" y="1940"/>
                <a:ext cx="46" cy="28"/>
              </a:xfrm>
              <a:custGeom>
                <a:avLst/>
                <a:gdLst>
                  <a:gd name="T0" fmla="*/ 16 w 46"/>
                  <a:gd name="T1" fmla="*/ 12 h 28"/>
                  <a:gd name="T2" fmla="*/ 0 w 46"/>
                  <a:gd name="T3" fmla="*/ 28 h 28"/>
                  <a:gd name="T4" fmla="*/ 30 w 46"/>
                  <a:gd name="T5" fmla="*/ 20 h 28"/>
                  <a:gd name="T6" fmla="*/ 46 w 46"/>
                  <a:gd name="T7" fmla="*/ 0 h 28"/>
                  <a:gd name="T8" fmla="*/ 16 w 46"/>
                  <a:gd name="T9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6" y="12"/>
                    </a:moveTo>
                    <a:lnTo>
                      <a:pt x="0" y="28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54" name="Freeform 234"/>
              <p:cNvSpPr>
                <a:spLocks/>
              </p:cNvSpPr>
              <p:nvPr/>
            </p:nvSpPr>
            <p:spPr bwMode="auto">
              <a:xfrm>
                <a:off x="2834" y="1938"/>
                <a:ext cx="46" cy="22"/>
              </a:xfrm>
              <a:custGeom>
                <a:avLst/>
                <a:gdLst>
                  <a:gd name="T0" fmla="*/ 16 w 46"/>
                  <a:gd name="T1" fmla="*/ 2 h 22"/>
                  <a:gd name="T2" fmla="*/ 0 w 46"/>
                  <a:gd name="T3" fmla="*/ 22 h 22"/>
                  <a:gd name="T4" fmla="*/ 32 w 46"/>
                  <a:gd name="T5" fmla="*/ 20 h 22"/>
                  <a:gd name="T6" fmla="*/ 46 w 46"/>
                  <a:gd name="T7" fmla="*/ 0 h 22"/>
                  <a:gd name="T8" fmla="*/ 16 w 46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2"/>
                    </a:moveTo>
                    <a:lnTo>
                      <a:pt x="0" y="22"/>
                    </a:lnTo>
                    <a:lnTo>
                      <a:pt x="32" y="20"/>
                    </a:lnTo>
                    <a:lnTo>
                      <a:pt x="4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6E9CEB"/>
              </a:solidFill>
              <a:ln w="0">
                <a:solidFill>
                  <a:srgbClr val="6E9C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55" name="Freeform 235"/>
              <p:cNvSpPr>
                <a:spLocks/>
              </p:cNvSpPr>
              <p:nvPr/>
            </p:nvSpPr>
            <p:spPr bwMode="auto">
              <a:xfrm>
                <a:off x="2834" y="1938"/>
                <a:ext cx="46" cy="22"/>
              </a:xfrm>
              <a:custGeom>
                <a:avLst/>
                <a:gdLst>
                  <a:gd name="T0" fmla="*/ 16 w 46"/>
                  <a:gd name="T1" fmla="*/ 2 h 22"/>
                  <a:gd name="T2" fmla="*/ 0 w 46"/>
                  <a:gd name="T3" fmla="*/ 22 h 22"/>
                  <a:gd name="T4" fmla="*/ 32 w 46"/>
                  <a:gd name="T5" fmla="*/ 20 h 22"/>
                  <a:gd name="T6" fmla="*/ 46 w 46"/>
                  <a:gd name="T7" fmla="*/ 0 h 22"/>
                  <a:gd name="T8" fmla="*/ 16 w 46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2"/>
                    </a:moveTo>
                    <a:lnTo>
                      <a:pt x="0" y="22"/>
                    </a:lnTo>
                    <a:lnTo>
                      <a:pt x="32" y="20"/>
                    </a:lnTo>
                    <a:lnTo>
                      <a:pt x="46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56" name="Freeform 236"/>
              <p:cNvSpPr>
                <a:spLocks/>
              </p:cNvSpPr>
              <p:nvPr/>
            </p:nvSpPr>
            <p:spPr bwMode="auto">
              <a:xfrm>
                <a:off x="2866" y="1938"/>
                <a:ext cx="44" cy="26"/>
              </a:xfrm>
              <a:custGeom>
                <a:avLst/>
                <a:gdLst>
                  <a:gd name="T0" fmla="*/ 14 w 44"/>
                  <a:gd name="T1" fmla="*/ 0 h 26"/>
                  <a:gd name="T2" fmla="*/ 0 w 44"/>
                  <a:gd name="T3" fmla="*/ 20 h 26"/>
                  <a:gd name="T4" fmla="*/ 30 w 44"/>
                  <a:gd name="T5" fmla="*/ 26 h 26"/>
                  <a:gd name="T6" fmla="*/ 44 w 44"/>
                  <a:gd name="T7" fmla="*/ 4 h 26"/>
                  <a:gd name="T8" fmla="*/ 14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4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4ABE5"/>
              </a:solidFill>
              <a:ln w="0">
                <a:solidFill>
                  <a:srgbClr val="94AB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57" name="Freeform 237"/>
              <p:cNvSpPr>
                <a:spLocks/>
              </p:cNvSpPr>
              <p:nvPr/>
            </p:nvSpPr>
            <p:spPr bwMode="auto">
              <a:xfrm>
                <a:off x="2866" y="1938"/>
                <a:ext cx="44" cy="26"/>
              </a:xfrm>
              <a:custGeom>
                <a:avLst/>
                <a:gdLst>
                  <a:gd name="T0" fmla="*/ 14 w 44"/>
                  <a:gd name="T1" fmla="*/ 0 h 26"/>
                  <a:gd name="T2" fmla="*/ 0 w 44"/>
                  <a:gd name="T3" fmla="*/ 20 h 26"/>
                  <a:gd name="T4" fmla="*/ 30 w 44"/>
                  <a:gd name="T5" fmla="*/ 26 h 26"/>
                  <a:gd name="T6" fmla="*/ 44 w 44"/>
                  <a:gd name="T7" fmla="*/ 4 h 26"/>
                  <a:gd name="T8" fmla="*/ 14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4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44" y="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58" name="Freeform 238"/>
              <p:cNvSpPr>
                <a:spLocks/>
              </p:cNvSpPr>
              <p:nvPr/>
            </p:nvSpPr>
            <p:spPr bwMode="auto">
              <a:xfrm>
                <a:off x="2896" y="1942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22 h 34"/>
                  <a:gd name="T4" fmla="*/ 30 w 44"/>
                  <a:gd name="T5" fmla="*/ 34 h 34"/>
                  <a:gd name="T6" fmla="*/ 44 w 44"/>
                  <a:gd name="T7" fmla="*/ 10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22"/>
                    </a:lnTo>
                    <a:lnTo>
                      <a:pt x="30" y="34"/>
                    </a:lnTo>
                    <a:lnTo>
                      <a:pt x="44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8B5E0"/>
              </a:solidFill>
              <a:ln w="0">
                <a:solidFill>
                  <a:srgbClr val="A8B5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59" name="Freeform 239"/>
              <p:cNvSpPr>
                <a:spLocks/>
              </p:cNvSpPr>
              <p:nvPr/>
            </p:nvSpPr>
            <p:spPr bwMode="auto">
              <a:xfrm>
                <a:off x="2896" y="1942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22 h 34"/>
                  <a:gd name="T4" fmla="*/ 30 w 44"/>
                  <a:gd name="T5" fmla="*/ 34 h 34"/>
                  <a:gd name="T6" fmla="*/ 44 w 44"/>
                  <a:gd name="T7" fmla="*/ 10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22"/>
                    </a:lnTo>
                    <a:lnTo>
                      <a:pt x="30" y="34"/>
                    </a:lnTo>
                    <a:lnTo>
                      <a:pt x="44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60" name="Freeform 240"/>
              <p:cNvSpPr>
                <a:spLocks/>
              </p:cNvSpPr>
              <p:nvPr/>
            </p:nvSpPr>
            <p:spPr bwMode="auto">
              <a:xfrm>
                <a:off x="2926" y="1952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4 h 36"/>
                  <a:gd name="T4" fmla="*/ 30 w 46"/>
                  <a:gd name="T5" fmla="*/ 36 h 36"/>
                  <a:gd name="T6" fmla="*/ 46 w 46"/>
                  <a:gd name="T7" fmla="*/ 12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4"/>
                    </a:lnTo>
                    <a:lnTo>
                      <a:pt x="30" y="36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BAE0"/>
              </a:solidFill>
              <a:ln w="0">
                <a:solidFill>
                  <a:srgbClr val="B2BA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61" name="Freeform 241"/>
              <p:cNvSpPr>
                <a:spLocks/>
              </p:cNvSpPr>
              <p:nvPr/>
            </p:nvSpPr>
            <p:spPr bwMode="auto">
              <a:xfrm>
                <a:off x="2926" y="1952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4 h 36"/>
                  <a:gd name="T4" fmla="*/ 30 w 46"/>
                  <a:gd name="T5" fmla="*/ 36 h 36"/>
                  <a:gd name="T6" fmla="*/ 46 w 46"/>
                  <a:gd name="T7" fmla="*/ 12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4"/>
                    </a:lnTo>
                    <a:lnTo>
                      <a:pt x="30" y="36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62" name="Freeform 242"/>
              <p:cNvSpPr>
                <a:spLocks/>
              </p:cNvSpPr>
              <p:nvPr/>
            </p:nvSpPr>
            <p:spPr bwMode="auto">
              <a:xfrm>
                <a:off x="2956" y="1964"/>
                <a:ext cx="46" cy="36"/>
              </a:xfrm>
              <a:custGeom>
                <a:avLst/>
                <a:gdLst>
                  <a:gd name="T0" fmla="*/ 16 w 46"/>
                  <a:gd name="T1" fmla="*/ 0 h 36"/>
                  <a:gd name="T2" fmla="*/ 0 w 46"/>
                  <a:gd name="T3" fmla="*/ 24 h 36"/>
                  <a:gd name="T4" fmla="*/ 30 w 46"/>
                  <a:gd name="T5" fmla="*/ 36 h 36"/>
                  <a:gd name="T6" fmla="*/ 46 w 46"/>
                  <a:gd name="T7" fmla="*/ 14 h 36"/>
                  <a:gd name="T8" fmla="*/ 16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6" y="0"/>
                    </a:moveTo>
                    <a:lnTo>
                      <a:pt x="0" y="24"/>
                    </a:lnTo>
                    <a:lnTo>
                      <a:pt x="30" y="36"/>
                    </a:lnTo>
                    <a:lnTo>
                      <a:pt x="4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BDE0"/>
              </a:solidFill>
              <a:ln w="0">
                <a:solidFill>
                  <a:srgbClr val="B2BD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63" name="Freeform 243"/>
              <p:cNvSpPr>
                <a:spLocks/>
              </p:cNvSpPr>
              <p:nvPr/>
            </p:nvSpPr>
            <p:spPr bwMode="auto">
              <a:xfrm>
                <a:off x="2956" y="1964"/>
                <a:ext cx="46" cy="36"/>
              </a:xfrm>
              <a:custGeom>
                <a:avLst/>
                <a:gdLst>
                  <a:gd name="T0" fmla="*/ 16 w 46"/>
                  <a:gd name="T1" fmla="*/ 0 h 36"/>
                  <a:gd name="T2" fmla="*/ 0 w 46"/>
                  <a:gd name="T3" fmla="*/ 24 h 36"/>
                  <a:gd name="T4" fmla="*/ 30 w 46"/>
                  <a:gd name="T5" fmla="*/ 36 h 36"/>
                  <a:gd name="T6" fmla="*/ 46 w 46"/>
                  <a:gd name="T7" fmla="*/ 14 h 36"/>
                  <a:gd name="T8" fmla="*/ 16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6" y="0"/>
                    </a:moveTo>
                    <a:lnTo>
                      <a:pt x="0" y="24"/>
                    </a:lnTo>
                    <a:lnTo>
                      <a:pt x="30" y="36"/>
                    </a:lnTo>
                    <a:lnTo>
                      <a:pt x="4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64" name="Freeform 244"/>
              <p:cNvSpPr>
                <a:spLocks/>
              </p:cNvSpPr>
              <p:nvPr/>
            </p:nvSpPr>
            <p:spPr bwMode="auto">
              <a:xfrm>
                <a:off x="2986" y="1978"/>
                <a:ext cx="46" cy="36"/>
              </a:xfrm>
              <a:custGeom>
                <a:avLst/>
                <a:gdLst>
                  <a:gd name="T0" fmla="*/ 16 w 46"/>
                  <a:gd name="T1" fmla="*/ 0 h 36"/>
                  <a:gd name="T2" fmla="*/ 0 w 46"/>
                  <a:gd name="T3" fmla="*/ 22 h 36"/>
                  <a:gd name="T4" fmla="*/ 32 w 46"/>
                  <a:gd name="T5" fmla="*/ 36 h 36"/>
                  <a:gd name="T6" fmla="*/ 46 w 46"/>
                  <a:gd name="T7" fmla="*/ 14 h 36"/>
                  <a:gd name="T8" fmla="*/ 16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6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4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BFE3"/>
              </a:solidFill>
              <a:ln w="0">
                <a:solidFill>
                  <a:srgbClr val="B5BF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65" name="Freeform 245"/>
              <p:cNvSpPr>
                <a:spLocks/>
              </p:cNvSpPr>
              <p:nvPr/>
            </p:nvSpPr>
            <p:spPr bwMode="auto">
              <a:xfrm>
                <a:off x="2986" y="1978"/>
                <a:ext cx="46" cy="36"/>
              </a:xfrm>
              <a:custGeom>
                <a:avLst/>
                <a:gdLst>
                  <a:gd name="T0" fmla="*/ 16 w 46"/>
                  <a:gd name="T1" fmla="*/ 0 h 36"/>
                  <a:gd name="T2" fmla="*/ 0 w 46"/>
                  <a:gd name="T3" fmla="*/ 22 h 36"/>
                  <a:gd name="T4" fmla="*/ 32 w 46"/>
                  <a:gd name="T5" fmla="*/ 36 h 36"/>
                  <a:gd name="T6" fmla="*/ 46 w 46"/>
                  <a:gd name="T7" fmla="*/ 14 h 36"/>
                  <a:gd name="T8" fmla="*/ 16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6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4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66" name="Freeform 246"/>
              <p:cNvSpPr>
                <a:spLocks/>
              </p:cNvSpPr>
              <p:nvPr/>
            </p:nvSpPr>
            <p:spPr bwMode="auto">
              <a:xfrm>
                <a:off x="3018" y="1992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2 h 36"/>
                  <a:gd name="T4" fmla="*/ 30 w 46"/>
                  <a:gd name="T5" fmla="*/ 36 h 36"/>
                  <a:gd name="T6" fmla="*/ 46 w 46"/>
                  <a:gd name="T7" fmla="*/ 14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2"/>
                    </a:lnTo>
                    <a:lnTo>
                      <a:pt x="30" y="36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5C2E3"/>
              </a:solidFill>
              <a:ln w="0">
                <a:solidFill>
                  <a:srgbClr val="B5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67" name="Freeform 247"/>
              <p:cNvSpPr>
                <a:spLocks/>
              </p:cNvSpPr>
              <p:nvPr/>
            </p:nvSpPr>
            <p:spPr bwMode="auto">
              <a:xfrm>
                <a:off x="3018" y="1992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2 h 36"/>
                  <a:gd name="T4" fmla="*/ 30 w 46"/>
                  <a:gd name="T5" fmla="*/ 36 h 36"/>
                  <a:gd name="T6" fmla="*/ 46 w 46"/>
                  <a:gd name="T7" fmla="*/ 14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2"/>
                    </a:lnTo>
                    <a:lnTo>
                      <a:pt x="30" y="36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68" name="Freeform 248"/>
              <p:cNvSpPr>
                <a:spLocks/>
              </p:cNvSpPr>
              <p:nvPr/>
            </p:nvSpPr>
            <p:spPr bwMode="auto">
              <a:xfrm>
                <a:off x="3048" y="2006"/>
                <a:ext cx="46" cy="36"/>
              </a:xfrm>
              <a:custGeom>
                <a:avLst/>
                <a:gdLst>
                  <a:gd name="T0" fmla="*/ 16 w 46"/>
                  <a:gd name="T1" fmla="*/ 0 h 36"/>
                  <a:gd name="T2" fmla="*/ 0 w 46"/>
                  <a:gd name="T3" fmla="*/ 22 h 36"/>
                  <a:gd name="T4" fmla="*/ 32 w 46"/>
                  <a:gd name="T5" fmla="*/ 36 h 36"/>
                  <a:gd name="T6" fmla="*/ 46 w 46"/>
                  <a:gd name="T7" fmla="*/ 18 h 36"/>
                  <a:gd name="T8" fmla="*/ 16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6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DC9E3"/>
              </a:solidFill>
              <a:ln w="0">
                <a:solidFill>
                  <a:srgbClr val="BDC9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69" name="Freeform 249"/>
              <p:cNvSpPr>
                <a:spLocks/>
              </p:cNvSpPr>
              <p:nvPr/>
            </p:nvSpPr>
            <p:spPr bwMode="auto">
              <a:xfrm>
                <a:off x="3048" y="2006"/>
                <a:ext cx="46" cy="36"/>
              </a:xfrm>
              <a:custGeom>
                <a:avLst/>
                <a:gdLst>
                  <a:gd name="T0" fmla="*/ 16 w 46"/>
                  <a:gd name="T1" fmla="*/ 0 h 36"/>
                  <a:gd name="T2" fmla="*/ 0 w 46"/>
                  <a:gd name="T3" fmla="*/ 22 h 36"/>
                  <a:gd name="T4" fmla="*/ 32 w 46"/>
                  <a:gd name="T5" fmla="*/ 36 h 36"/>
                  <a:gd name="T6" fmla="*/ 46 w 46"/>
                  <a:gd name="T7" fmla="*/ 18 h 36"/>
                  <a:gd name="T8" fmla="*/ 16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6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70" name="Freeform 250"/>
              <p:cNvSpPr>
                <a:spLocks/>
              </p:cNvSpPr>
              <p:nvPr/>
            </p:nvSpPr>
            <p:spPr bwMode="auto">
              <a:xfrm>
                <a:off x="3080" y="2024"/>
                <a:ext cx="46" cy="38"/>
              </a:xfrm>
              <a:custGeom>
                <a:avLst/>
                <a:gdLst>
                  <a:gd name="T0" fmla="*/ 14 w 46"/>
                  <a:gd name="T1" fmla="*/ 0 h 38"/>
                  <a:gd name="T2" fmla="*/ 0 w 46"/>
                  <a:gd name="T3" fmla="*/ 18 h 38"/>
                  <a:gd name="T4" fmla="*/ 30 w 46"/>
                  <a:gd name="T5" fmla="*/ 38 h 38"/>
                  <a:gd name="T6" fmla="*/ 46 w 46"/>
                  <a:gd name="T7" fmla="*/ 20 h 38"/>
                  <a:gd name="T8" fmla="*/ 14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4" y="0"/>
                    </a:moveTo>
                    <a:lnTo>
                      <a:pt x="0" y="18"/>
                    </a:lnTo>
                    <a:lnTo>
                      <a:pt x="30" y="38"/>
                    </a:lnTo>
                    <a:lnTo>
                      <a:pt x="46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D1E0"/>
              </a:solidFill>
              <a:ln w="0">
                <a:solidFill>
                  <a:srgbClr val="C4D1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71" name="Freeform 251"/>
              <p:cNvSpPr>
                <a:spLocks/>
              </p:cNvSpPr>
              <p:nvPr/>
            </p:nvSpPr>
            <p:spPr bwMode="auto">
              <a:xfrm>
                <a:off x="3080" y="2024"/>
                <a:ext cx="46" cy="38"/>
              </a:xfrm>
              <a:custGeom>
                <a:avLst/>
                <a:gdLst>
                  <a:gd name="T0" fmla="*/ 14 w 46"/>
                  <a:gd name="T1" fmla="*/ 0 h 38"/>
                  <a:gd name="T2" fmla="*/ 0 w 46"/>
                  <a:gd name="T3" fmla="*/ 18 h 38"/>
                  <a:gd name="T4" fmla="*/ 30 w 46"/>
                  <a:gd name="T5" fmla="*/ 38 h 38"/>
                  <a:gd name="T6" fmla="*/ 46 w 46"/>
                  <a:gd name="T7" fmla="*/ 20 h 38"/>
                  <a:gd name="T8" fmla="*/ 14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4" y="0"/>
                    </a:moveTo>
                    <a:lnTo>
                      <a:pt x="0" y="18"/>
                    </a:lnTo>
                    <a:lnTo>
                      <a:pt x="30" y="38"/>
                    </a:lnTo>
                    <a:lnTo>
                      <a:pt x="46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72" name="Freeform 252"/>
              <p:cNvSpPr>
                <a:spLocks/>
              </p:cNvSpPr>
              <p:nvPr/>
            </p:nvSpPr>
            <p:spPr bwMode="auto">
              <a:xfrm>
                <a:off x="3110" y="2044"/>
                <a:ext cx="46" cy="40"/>
              </a:xfrm>
              <a:custGeom>
                <a:avLst/>
                <a:gdLst>
                  <a:gd name="T0" fmla="*/ 16 w 46"/>
                  <a:gd name="T1" fmla="*/ 0 h 40"/>
                  <a:gd name="T2" fmla="*/ 0 w 46"/>
                  <a:gd name="T3" fmla="*/ 18 h 40"/>
                  <a:gd name="T4" fmla="*/ 32 w 46"/>
                  <a:gd name="T5" fmla="*/ 40 h 40"/>
                  <a:gd name="T6" fmla="*/ 46 w 46"/>
                  <a:gd name="T7" fmla="*/ 24 h 40"/>
                  <a:gd name="T8" fmla="*/ 16 w 4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6" y="0"/>
                    </a:moveTo>
                    <a:lnTo>
                      <a:pt x="0" y="18"/>
                    </a:lnTo>
                    <a:lnTo>
                      <a:pt x="32" y="40"/>
                    </a:lnTo>
                    <a:lnTo>
                      <a:pt x="46" y="2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FD6E0"/>
              </a:solidFill>
              <a:ln w="0">
                <a:solidFill>
                  <a:srgbClr val="CFD6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73" name="Freeform 253"/>
              <p:cNvSpPr>
                <a:spLocks/>
              </p:cNvSpPr>
              <p:nvPr/>
            </p:nvSpPr>
            <p:spPr bwMode="auto">
              <a:xfrm>
                <a:off x="3110" y="2044"/>
                <a:ext cx="46" cy="40"/>
              </a:xfrm>
              <a:custGeom>
                <a:avLst/>
                <a:gdLst>
                  <a:gd name="T0" fmla="*/ 16 w 46"/>
                  <a:gd name="T1" fmla="*/ 0 h 40"/>
                  <a:gd name="T2" fmla="*/ 0 w 46"/>
                  <a:gd name="T3" fmla="*/ 18 h 40"/>
                  <a:gd name="T4" fmla="*/ 32 w 46"/>
                  <a:gd name="T5" fmla="*/ 40 h 40"/>
                  <a:gd name="T6" fmla="*/ 46 w 46"/>
                  <a:gd name="T7" fmla="*/ 24 h 40"/>
                  <a:gd name="T8" fmla="*/ 16 w 4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6" y="0"/>
                    </a:moveTo>
                    <a:lnTo>
                      <a:pt x="0" y="18"/>
                    </a:lnTo>
                    <a:lnTo>
                      <a:pt x="32" y="40"/>
                    </a:lnTo>
                    <a:lnTo>
                      <a:pt x="46" y="2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74" name="Freeform 254"/>
              <p:cNvSpPr>
                <a:spLocks/>
              </p:cNvSpPr>
              <p:nvPr/>
            </p:nvSpPr>
            <p:spPr bwMode="auto">
              <a:xfrm>
                <a:off x="3142" y="2068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16 h 38"/>
                  <a:gd name="T4" fmla="*/ 30 w 44"/>
                  <a:gd name="T5" fmla="*/ 38 h 38"/>
                  <a:gd name="T6" fmla="*/ 44 w 44"/>
                  <a:gd name="T7" fmla="*/ 24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16"/>
                    </a:lnTo>
                    <a:lnTo>
                      <a:pt x="30" y="38"/>
                    </a:lnTo>
                    <a:lnTo>
                      <a:pt x="44" y="2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DBE0"/>
              </a:solidFill>
              <a:ln w="0">
                <a:solidFill>
                  <a:srgbClr val="CFDB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75" name="Freeform 255"/>
              <p:cNvSpPr>
                <a:spLocks/>
              </p:cNvSpPr>
              <p:nvPr/>
            </p:nvSpPr>
            <p:spPr bwMode="auto">
              <a:xfrm>
                <a:off x="3142" y="2068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16 h 38"/>
                  <a:gd name="T4" fmla="*/ 30 w 44"/>
                  <a:gd name="T5" fmla="*/ 38 h 38"/>
                  <a:gd name="T6" fmla="*/ 44 w 44"/>
                  <a:gd name="T7" fmla="*/ 24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16"/>
                    </a:lnTo>
                    <a:lnTo>
                      <a:pt x="30" y="38"/>
                    </a:lnTo>
                    <a:lnTo>
                      <a:pt x="44" y="2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76" name="Freeform 256"/>
              <p:cNvSpPr>
                <a:spLocks/>
              </p:cNvSpPr>
              <p:nvPr/>
            </p:nvSpPr>
            <p:spPr bwMode="auto">
              <a:xfrm>
                <a:off x="3172" y="2092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4 h 36"/>
                  <a:gd name="T4" fmla="*/ 32 w 46"/>
                  <a:gd name="T5" fmla="*/ 36 h 36"/>
                  <a:gd name="T6" fmla="*/ 46 w 46"/>
                  <a:gd name="T7" fmla="*/ 20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4"/>
                    </a:lnTo>
                    <a:lnTo>
                      <a:pt x="32" y="36"/>
                    </a:lnTo>
                    <a:lnTo>
                      <a:pt x="46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CDBE5"/>
              </a:solidFill>
              <a:ln w="0">
                <a:solidFill>
                  <a:srgbClr val="CCDB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77" name="Freeform 257"/>
              <p:cNvSpPr>
                <a:spLocks/>
              </p:cNvSpPr>
              <p:nvPr/>
            </p:nvSpPr>
            <p:spPr bwMode="auto">
              <a:xfrm>
                <a:off x="3172" y="2092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4 h 36"/>
                  <a:gd name="T4" fmla="*/ 32 w 46"/>
                  <a:gd name="T5" fmla="*/ 36 h 36"/>
                  <a:gd name="T6" fmla="*/ 46 w 46"/>
                  <a:gd name="T7" fmla="*/ 20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4"/>
                    </a:lnTo>
                    <a:lnTo>
                      <a:pt x="32" y="36"/>
                    </a:lnTo>
                    <a:lnTo>
                      <a:pt x="46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78" name="Freeform 258"/>
              <p:cNvSpPr>
                <a:spLocks/>
              </p:cNvSpPr>
              <p:nvPr/>
            </p:nvSpPr>
            <p:spPr bwMode="auto">
              <a:xfrm>
                <a:off x="3204" y="2112"/>
                <a:ext cx="44" cy="32"/>
              </a:xfrm>
              <a:custGeom>
                <a:avLst/>
                <a:gdLst>
                  <a:gd name="T0" fmla="*/ 14 w 44"/>
                  <a:gd name="T1" fmla="*/ 0 h 32"/>
                  <a:gd name="T2" fmla="*/ 0 w 44"/>
                  <a:gd name="T3" fmla="*/ 16 h 32"/>
                  <a:gd name="T4" fmla="*/ 30 w 44"/>
                  <a:gd name="T5" fmla="*/ 32 h 32"/>
                  <a:gd name="T6" fmla="*/ 44 w 44"/>
                  <a:gd name="T7" fmla="*/ 18 h 32"/>
                  <a:gd name="T8" fmla="*/ 14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0"/>
                    </a:moveTo>
                    <a:lnTo>
                      <a:pt x="0" y="16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FD9ED"/>
              </a:solidFill>
              <a:ln w="0">
                <a:solidFill>
                  <a:srgbClr val="BFD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79" name="Freeform 259"/>
              <p:cNvSpPr>
                <a:spLocks/>
              </p:cNvSpPr>
              <p:nvPr/>
            </p:nvSpPr>
            <p:spPr bwMode="auto">
              <a:xfrm>
                <a:off x="3204" y="2112"/>
                <a:ext cx="44" cy="32"/>
              </a:xfrm>
              <a:custGeom>
                <a:avLst/>
                <a:gdLst>
                  <a:gd name="T0" fmla="*/ 14 w 44"/>
                  <a:gd name="T1" fmla="*/ 0 h 32"/>
                  <a:gd name="T2" fmla="*/ 0 w 44"/>
                  <a:gd name="T3" fmla="*/ 16 h 32"/>
                  <a:gd name="T4" fmla="*/ 30 w 44"/>
                  <a:gd name="T5" fmla="*/ 32 h 32"/>
                  <a:gd name="T6" fmla="*/ 44 w 44"/>
                  <a:gd name="T7" fmla="*/ 18 h 32"/>
                  <a:gd name="T8" fmla="*/ 14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0"/>
                    </a:moveTo>
                    <a:lnTo>
                      <a:pt x="0" y="16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0" name="Freeform 260"/>
              <p:cNvSpPr>
                <a:spLocks/>
              </p:cNvSpPr>
              <p:nvPr/>
            </p:nvSpPr>
            <p:spPr bwMode="auto">
              <a:xfrm>
                <a:off x="3234" y="2130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4 h 28"/>
                  <a:gd name="T4" fmla="*/ 32 w 46"/>
                  <a:gd name="T5" fmla="*/ 28 h 28"/>
                  <a:gd name="T6" fmla="*/ 46 w 46"/>
                  <a:gd name="T7" fmla="*/ 14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4"/>
                    </a:lnTo>
                    <a:lnTo>
                      <a:pt x="32" y="28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D4F2"/>
              </a:solidFill>
              <a:ln w="0">
                <a:solidFill>
                  <a:srgbClr val="B2D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1" name="Freeform 261"/>
              <p:cNvSpPr>
                <a:spLocks/>
              </p:cNvSpPr>
              <p:nvPr/>
            </p:nvSpPr>
            <p:spPr bwMode="auto">
              <a:xfrm>
                <a:off x="3234" y="2130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4 h 28"/>
                  <a:gd name="T4" fmla="*/ 32 w 46"/>
                  <a:gd name="T5" fmla="*/ 28 h 28"/>
                  <a:gd name="T6" fmla="*/ 46 w 46"/>
                  <a:gd name="T7" fmla="*/ 14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4"/>
                    </a:lnTo>
                    <a:lnTo>
                      <a:pt x="32" y="28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2" name="Freeform 262"/>
              <p:cNvSpPr>
                <a:spLocks/>
              </p:cNvSpPr>
              <p:nvPr/>
            </p:nvSpPr>
            <p:spPr bwMode="auto">
              <a:xfrm>
                <a:off x="3266" y="2144"/>
                <a:ext cx="44" cy="28"/>
              </a:xfrm>
              <a:custGeom>
                <a:avLst/>
                <a:gdLst>
                  <a:gd name="T0" fmla="*/ 14 w 44"/>
                  <a:gd name="T1" fmla="*/ 0 h 28"/>
                  <a:gd name="T2" fmla="*/ 0 w 44"/>
                  <a:gd name="T3" fmla="*/ 14 h 28"/>
                  <a:gd name="T4" fmla="*/ 32 w 44"/>
                  <a:gd name="T5" fmla="*/ 28 h 28"/>
                  <a:gd name="T6" fmla="*/ 44 w 44"/>
                  <a:gd name="T7" fmla="*/ 18 h 28"/>
                  <a:gd name="T8" fmla="*/ 14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0"/>
                    </a:moveTo>
                    <a:lnTo>
                      <a:pt x="0" y="14"/>
                    </a:lnTo>
                    <a:lnTo>
                      <a:pt x="32" y="28"/>
                    </a:lnTo>
                    <a:lnTo>
                      <a:pt x="44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E8ED"/>
              </a:solidFill>
              <a:ln w="0">
                <a:solidFill>
                  <a:srgbClr val="C4E8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3" name="Freeform 263"/>
              <p:cNvSpPr>
                <a:spLocks/>
              </p:cNvSpPr>
              <p:nvPr/>
            </p:nvSpPr>
            <p:spPr bwMode="auto">
              <a:xfrm>
                <a:off x="3266" y="2144"/>
                <a:ext cx="44" cy="28"/>
              </a:xfrm>
              <a:custGeom>
                <a:avLst/>
                <a:gdLst>
                  <a:gd name="T0" fmla="*/ 14 w 44"/>
                  <a:gd name="T1" fmla="*/ 0 h 28"/>
                  <a:gd name="T2" fmla="*/ 0 w 44"/>
                  <a:gd name="T3" fmla="*/ 14 h 28"/>
                  <a:gd name="T4" fmla="*/ 32 w 44"/>
                  <a:gd name="T5" fmla="*/ 28 h 28"/>
                  <a:gd name="T6" fmla="*/ 44 w 44"/>
                  <a:gd name="T7" fmla="*/ 18 h 28"/>
                  <a:gd name="T8" fmla="*/ 14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4" y="0"/>
                    </a:moveTo>
                    <a:lnTo>
                      <a:pt x="0" y="14"/>
                    </a:lnTo>
                    <a:lnTo>
                      <a:pt x="32" y="28"/>
                    </a:lnTo>
                    <a:lnTo>
                      <a:pt x="44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4" name="Freeform 264"/>
              <p:cNvSpPr>
                <a:spLocks/>
              </p:cNvSpPr>
              <p:nvPr/>
            </p:nvSpPr>
            <p:spPr bwMode="auto">
              <a:xfrm>
                <a:off x="3298" y="2162"/>
                <a:ext cx="42" cy="50"/>
              </a:xfrm>
              <a:custGeom>
                <a:avLst/>
                <a:gdLst>
                  <a:gd name="T0" fmla="*/ 12 w 42"/>
                  <a:gd name="T1" fmla="*/ 0 h 50"/>
                  <a:gd name="T2" fmla="*/ 0 w 42"/>
                  <a:gd name="T3" fmla="*/ 10 h 50"/>
                  <a:gd name="T4" fmla="*/ 30 w 42"/>
                  <a:gd name="T5" fmla="*/ 44 h 50"/>
                  <a:gd name="T6" fmla="*/ 42 w 42"/>
                  <a:gd name="T7" fmla="*/ 50 h 50"/>
                  <a:gd name="T8" fmla="*/ 12 w 42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0">
                    <a:moveTo>
                      <a:pt x="12" y="0"/>
                    </a:moveTo>
                    <a:lnTo>
                      <a:pt x="0" y="10"/>
                    </a:lnTo>
                    <a:lnTo>
                      <a:pt x="30" y="44"/>
                    </a:lnTo>
                    <a:lnTo>
                      <a:pt x="42" y="5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EF299"/>
              </a:solidFill>
              <a:ln w="0">
                <a:solidFill>
                  <a:srgbClr val="DEF2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5" name="Freeform 265"/>
              <p:cNvSpPr>
                <a:spLocks/>
              </p:cNvSpPr>
              <p:nvPr/>
            </p:nvSpPr>
            <p:spPr bwMode="auto">
              <a:xfrm>
                <a:off x="3298" y="2162"/>
                <a:ext cx="42" cy="50"/>
              </a:xfrm>
              <a:custGeom>
                <a:avLst/>
                <a:gdLst>
                  <a:gd name="T0" fmla="*/ 12 w 42"/>
                  <a:gd name="T1" fmla="*/ 0 h 50"/>
                  <a:gd name="T2" fmla="*/ 0 w 42"/>
                  <a:gd name="T3" fmla="*/ 10 h 50"/>
                  <a:gd name="T4" fmla="*/ 30 w 42"/>
                  <a:gd name="T5" fmla="*/ 44 h 50"/>
                  <a:gd name="T6" fmla="*/ 42 w 42"/>
                  <a:gd name="T7" fmla="*/ 50 h 50"/>
                  <a:gd name="T8" fmla="*/ 12 w 42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0">
                    <a:moveTo>
                      <a:pt x="12" y="0"/>
                    </a:moveTo>
                    <a:lnTo>
                      <a:pt x="0" y="10"/>
                    </a:lnTo>
                    <a:lnTo>
                      <a:pt x="30" y="44"/>
                    </a:lnTo>
                    <a:lnTo>
                      <a:pt x="42" y="5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6" name="Freeform 266"/>
              <p:cNvSpPr>
                <a:spLocks/>
              </p:cNvSpPr>
              <p:nvPr/>
            </p:nvSpPr>
            <p:spPr bwMode="auto">
              <a:xfrm>
                <a:off x="3328" y="2206"/>
                <a:ext cx="42" cy="68"/>
              </a:xfrm>
              <a:custGeom>
                <a:avLst/>
                <a:gdLst>
                  <a:gd name="T0" fmla="*/ 12 w 42"/>
                  <a:gd name="T1" fmla="*/ 6 h 68"/>
                  <a:gd name="T2" fmla="*/ 0 w 42"/>
                  <a:gd name="T3" fmla="*/ 0 h 68"/>
                  <a:gd name="T4" fmla="*/ 28 w 42"/>
                  <a:gd name="T5" fmla="*/ 68 h 68"/>
                  <a:gd name="T6" fmla="*/ 42 w 42"/>
                  <a:gd name="T7" fmla="*/ 46 h 68"/>
                  <a:gd name="T8" fmla="*/ 12 w 42"/>
                  <a:gd name="T9" fmla="*/ 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8">
                    <a:moveTo>
                      <a:pt x="12" y="6"/>
                    </a:moveTo>
                    <a:lnTo>
                      <a:pt x="0" y="0"/>
                    </a:lnTo>
                    <a:lnTo>
                      <a:pt x="28" y="68"/>
                    </a:lnTo>
                    <a:lnTo>
                      <a:pt x="42" y="4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0CFC4"/>
              </a:solidFill>
              <a:ln w="0">
                <a:solidFill>
                  <a:srgbClr val="E0CF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7" name="Freeform 267"/>
              <p:cNvSpPr>
                <a:spLocks/>
              </p:cNvSpPr>
              <p:nvPr/>
            </p:nvSpPr>
            <p:spPr bwMode="auto">
              <a:xfrm>
                <a:off x="3328" y="2206"/>
                <a:ext cx="42" cy="68"/>
              </a:xfrm>
              <a:custGeom>
                <a:avLst/>
                <a:gdLst>
                  <a:gd name="T0" fmla="*/ 12 w 42"/>
                  <a:gd name="T1" fmla="*/ 6 h 68"/>
                  <a:gd name="T2" fmla="*/ 0 w 42"/>
                  <a:gd name="T3" fmla="*/ 0 h 68"/>
                  <a:gd name="T4" fmla="*/ 28 w 42"/>
                  <a:gd name="T5" fmla="*/ 68 h 68"/>
                  <a:gd name="T6" fmla="*/ 42 w 42"/>
                  <a:gd name="T7" fmla="*/ 46 h 68"/>
                  <a:gd name="T8" fmla="*/ 12 w 42"/>
                  <a:gd name="T9" fmla="*/ 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8">
                    <a:moveTo>
                      <a:pt x="12" y="6"/>
                    </a:moveTo>
                    <a:lnTo>
                      <a:pt x="0" y="0"/>
                    </a:lnTo>
                    <a:lnTo>
                      <a:pt x="28" y="68"/>
                    </a:lnTo>
                    <a:lnTo>
                      <a:pt x="42" y="46"/>
                    </a:lnTo>
                    <a:lnTo>
                      <a:pt x="12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8" name="Freeform 268"/>
              <p:cNvSpPr>
                <a:spLocks/>
              </p:cNvSpPr>
              <p:nvPr/>
            </p:nvSpPr>
            <p:spPr bwMode="auto">
              <a:xfrm>
                <a:off x="3356" y="2252"/>
                <a:ext cx="46" cy="26"/>
              </a:xfrm>
              <a:custGeom>
                <a:avLst/>
                <a:gdLst>
                  <a:gd name="T0" fmla="*/ 14 w 46"/>
                  <a:gd name="T1" fmla="*/ 0 h 26"/>
                  <a:gd name="T2" fmla="*/ 0 w 46"/>
                  <a:gd name="T3" fmla="*/ 22 h 26"/>
                  <a:gd name="T4" fmla="*/ 34 w 46"/>
                  <a:gd name="T5" fmla="*/ 26 h 26"/>
                  <a:gd name="T6" fmla="*/ 46 w 46"/>
                  <a:gd name="T7" fmla="*/ 6 h 26"/>
                  <a:gd name="T8" fmla="*/ 14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0"/>
                    </a:moveTo>
                    <a:lnTo>
                      <a:pt x="0" y="22"/>
                    </a:lnTo>
                    <a:lnTo>
                      <a:pt x="34" y="26"/>
                    </a:lnTo>
                    <a:lnTo>
                      <a:pt x="46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6BAF2"/>
              </a:solidFill>
              <a:ln w="0">
                <a:solidFill>
                  <a:srgbClr val="96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9" name="Freeform 269"/>
              <p:cNvSpPr>
                <a:spLocks/>
              </p:cNvSpPr>
              <p:nvPr/>
            </p:nvSpPr>
            <p:spPr bwMode="auto">
              <a:xfrm>
                <a:off x="3356" y="2252"/>
                <a:ext cx="46" cy="26"/>
              </a:xfrm>
              <a:custGeom>
                <a:avLst/>
                <a:gdLst>
                  <a:gd name="T0" fmla="*/ 14 w 46"/>
                  <a:gd name="T1" fmla="*/ 0 h 26"/>
                  <a:gd name="T2" fmla="*/ 0 w 46"/>
                  <a:gd name="T3" fmla="*/ 22 h 26"/>
                  <a:gd name="T4" fmla="*/ 34 w 46"/>
                  <a:gd name="T5" fmla="*/ 26 h 26"/>
                  <a:gd name="T6" fmla="*/ 46 w 46"/>
                  <a:gd name="T7" fmla="*/ 6 h 26"/>
                  <a:gd name="T8" fmla="*/ 14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0"/>
                    </a:moveTo>
                    <a:lnTo>
                      <a:pt x="0" y="22"/>
                    </a:lnTo>
                    <a:lnTo>
                      <a:pt x="34" y="26"/>
                    </a:lnTo>
                    <a:lnTo>
                      <a:pt x="46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90" name="Freeform 270"/>
              <p:cNvSpPr>
                <a:spLocks/>
              </p:cNvSpPr>
              <p:nvPr/>
            </p:nvSpPr>
            <p:spPr bwMode="auto">
              <a:xfrm>
                <a:off x="3390" y="225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20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91" name="Freeform 271"/>
              <p:cNvSpPr>
                <a:spLocks/>
              </p:cNvSpPr>
              <p:nvPr/>
            </p:nvSpPr>
            <p:spPr bwMode="auto">
              <a:xfrm>
                <a:off x="3390" y="2258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20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92" name="Freeform 272"/>
              <p:cNvSpPr>
                <a:spLocks/>
              </p:cNvSpPr>
              <p:nvPr/>
            </p:nvSpPr>
            <p:spPr bwMode="auto">
              <a:xfrm>
                <a:off x="3422" y="226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93" name="Freeform 273"/>
              <p:cNvSpPr>
                <a:spLocks/>
              </p:cNvSpPr>
              <p:nvPr/>
            </p:nvSpPr>
            <p:spPr bwMode="auto">
              <a:xfrm>
                <a:off x="3422" y="2266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94" name="Freeform 274"/>
              <p:cNvSpPr>
                <a:spLocks/>
              </p:cNvSpPr>
              <p:nvPr/>
            </p:nvSpPr>
            <p:spPr bwMode="auto">
              <a:xfrm>
                <a:off x="3454" y="227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95" name="Freeform 275"/>
              <p:cNvSpPr>
                <a:spLocks/>
              </p:cNvSpPr>
              <p:nvPr/>
            </p:nvSpPr>
            <p:spPr bwMode="auto">
              <a:xfrm>
                <a:off x="3454" y="2274"/>
                <a:ext cx="44" cy="26"/>
              </a:xfrm>
              <a:custGeom>
                <a:avLst/>
                <a:gdLst>
                  <a:gd name="T0" fmla="*/ 12 w 44"/>
                  <a:gd name="T1" fmla="*/ 0 h 26"/>
                  <a:gd name="T2" fmla="*/ 0 w 44"/>
                  <a:gd name="T3" fmla="*/ 18 h 26"/>
                  <a:gd name="T4" fmla="*/ 32 w 44"/>
                  <a:gd name="T5" fmla="*/ 26 h 26"/>
                  <a:gd name="T6" fmla="*/ 44 w 44"/>
                  <a:gd name="T7" fmla="*/ 8 h 26"/>
                  <a:gd name="T8" fmla="*/ 12 w 4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96" name="Freeform 276"/>
              <p:cNvSpPr>
                <a:spLocks/>
              </p:cNvSpPr>
              <p:nvPr/>
            </p:nvSpPr>
            <p:spPr bwMode="auto">
              <a:xfrm>
                <a:off x="3486" y="228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97" name="Freeform 277"/>
              <p:cNvSpPr>
                <a:spLocks/>
              </p:cNvSpPr>
              <p:nvPr/>
            </p:nvSpPr>
            <p:spPr bwMode="auto">
              <a:xfrm>
                <a:off x="3486" y="228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98" name="Freeform 278"/>
              <p:cNvSpPr>
                <a:spLocks/>
              </p:cNvSpPr>
              <p:nvPr/>
            </p:nvSpPr>
            <p:spPr bwMode="auto">
              <a:xfrm>
                <a:off x="3518" y="2292"/>
                <a:ext cx="46" cy="26"/>
              </a:xfrm>
              <a:custGeom>
                <a:avLst/>
                <a:gdLst>
                  <a:gd name="T0" fmla="*/ 12 w 46"/>
                  <a:gd name="T1" fmla="*/ 0 h 26"/>
                  <a:gd name="T2" fmla="*/ 0 w 46"/>
                  <a:gd name="T3" fmla="*/ 18 h 26"/>
                  <a:gd name="T4" fmla="*/ 32 w 46"/>
                  <a:gd name="T5" fmla="*/ 26 h 26"/>
                  <a:gd name="T6" fmla="*/ 46 w 46"/>
                  <a:gd name="T7" fmla="*/ 8 h 26"/>
                  <a:gd name="T8" fmla="*/ 12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6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99" name="Freeform 279"/>
              <p:cNvSpPr>
                <a:spLocks/>
              </p:cNvSpPr>
              <p:nvPr/>
            </p:nvSpPr>
            <p:spPr bwMode="auto">
              <a:xfrm>
                <a:off x="3518" y="2292"/>
                <a:ext cx="46" cy="26"/>
              </a:xfrm>
              <a:custGeom>
                <a:avLst/>
                <a:gdLst>
                  <a:gd name="T0" fmla="*/ 12 w 46"/>
                  <a:gd name="T1" fmla="*/ 0 h 26"/>
                  <a:gd name="T2" fmla="*/ 0 w 46"/>
                  <a:gd name="T3" fmla="*/ 18 h 26"/>
                  <a:gd name="T4" fmla="*/ 32 w 46"/>
                  <a:gd name="T5" fmla="*/ 26 h 26"/>
                  <a:gd name="T6" fmla="*/ 46 w 46"/>
                  <a:gd name="T7" fmla="*/ 8 h 26"/>
                  <a:gd name="T8" fmla="*/ 12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6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0" name="Freeform 280"/>
              <p:cNvSpPr>
                <a:spLocks/>
              </p:cNvSpPr>
              <p:nvPr/>
            </p:nvSpPr>
            <p:spPr bwMode="auto">
              <a:xfrm>
                <a:off x="3550" y="2300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1" name="Freeform 281"/>
              <p:cNvSpPr>
                <a:spLocks/>
              </p:cNvSpPr>
              <p:nvPr/>
            </p:nvSpPr>
            <p:spPr bwMode="auto">
              <a:xfrm>
                <a:off x="3550" y="2300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2" name="Freeform 282"/>
              <p:cNvSpPr>
                <a:spLocks/>
              </p:cNvSpPr>
              <p:nvPr/>
            </p:nvSpPr>
            <p:spPr bwMode="auto">
              <a:xfrm>
                <a:off x="3584" y="231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3" name="Freeform 283"/>
              <p:cNvSpPr>
                <a:spLocks/>
              </p:cNvSpPr>
              <p:nvPr/>
            </p:nvSpPr>
            <p:spPr bwMode="auto">
              <a:xfrm>
                <a:off x="3584" y="231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4" name="Freeform 284"/>
              <p:cNvSpPr>
                <a:spLocks/>
              </p:cNvSpPr>
              <p:nvPr/>
            </p:nvSpPr>
            <p:spPr bwMode="auto">
              <a:xfrm>
                <a:off x="3616" y="231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5" name="Freeform 285"/>
              <p:cNvSpPr>
                <a:spLocks/>
              </p:cNvSpPr>
              <p:nvPr/>
            </p:nvSpPr>
            <p:spPr bwMode="auto">
              <a:xfrm>
                <a:off x="3616" y="231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6" name="Freeform 286"/>
              <p:cNvSpPr>
                <a:spLocks/>
              </p:cNvSpPr>
              <p:nvPr/>
            </p:nvSpPr>
            <p:spPr bwMode="auto">
              <a:xfrm>
                <a:off x="3650" y="232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7" name="Freeform 287"/>
              <p:cNvSpPr>
                <a:spLocks/>
              </p:cNvSpPr>
              <p:nvPr/>
            </p:nvSpPr>
            <p:spPr bwMode="auto">
              <a:xfrm>
                <a:off x="3650" y="232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8" name="Freeform 288"/>
              <p:cNvSpPr>
                <a:spLocks/>
              </p:cNvSpPr>
              <p:nvPr/>
            </p:nvSpPr>
            <p:spPr bwMode="auto">
              <a:xfrm>
                <a:off x="3682" y="233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9" name="Freeform 289"/>
              <p:cNvSpPr>
                <a:spLocks/>
              </p:cNvSpPr>
              <p:nvPr/>
            </p:nvSpPr>
            <p:spPr bwMode="auto">
              <a:xfrm>
                <a:off x="3682" y="233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0" name="Freeform 290"/>
              <p:cNvSpPr>
                <a:spLocks/>
              </p:cNvSpPr>
              <p:nvPr/>
            </p:nvSpPr>
            <p:spPr bwMode="auto">
              <a:xfrm>
                <a:off x="3716" y="234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1" name="Freeform 291"/>
              <p:cNvSpPr>
                <a:spLocks/>
              </p:cNvSpPr>
              <p:nvPr/>
            </p:nvSpPr>
            <p:spPr bwMode="auto">
              <a:xfrm>
                <a:off x="3716" y="234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2" name="Freeform 292"/>
              <p:cNvSpPr>
                <a:spLocks/>
              </p:cNvSpPr>
              <p:nvPr/>
            </p:nvSpPr>
            <p:spPr bwMode="auto">
              <a:xfrm>
                <a:off x="3750" y="2356"/>
                <a:ext cx="44" cy="30"/>
              </a:xfrm>
              <a:custGeom>
                <a:avLst/>
                <a:gdLst>
                  <a:gd name="T0" fmla="*/ 12 w 44"/>
                  <a:gd name="T1" fmla="*/ 0 h 30"/>
                  <a:gd name="T2" fmla="*/ 0 w 44"/>
                  <a:gd name="T3" fmla="*/ 20 h 30"/>
                  <a:gd name="T4" fmla="*/ 32 w 44"/>
                  <a:gd name="T5" fmla="*/ 30 h 30"/>
                  <a:gd name="T6" fmla="*/ 44 w 44"/>
                  <a:gd name="T7" fmla="*/ 10 h 30"/>
                  <a:gd name="T8" fmla="*/ 12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3" name="Freeform 293"/>
              <p:cNvSpPr>
                <a:spLocks/>
              </p:cNvSpPr>
              <p:nvPr/>
            </p:nvSpPr>
            <p:spPr bwMode="auto">
              <a:xfrm>
                <a:off x="3750" y="2356"/>
                <a:ext cx="44" cy="30"/>
              </a:xfrm>
              <a:custGeom>
                <a:avLst/>
                <a:gdLst>
                  <a:gd name="T0" fmla="*/ 12 w 44"/>
                  <a:gd name="T1" fmla="*/ 0 h 30"/>
                  <a:gd name="T2" fmla="*/ 0 w 44"/>
                  <a:gd name="T3" fmla="*/ 20 h 30"/>
                  <a:gd name="T4" fmla="*/ 32 w 44"/>
                  <a:gd name="T5" fmla="*/ 30 h 30"/>
                  <a:gd name="T6" fmla="*/ 44 w 44"/>
                  <a:gd name="T7" fmla="*/ 10 h 30"/>
                  <a:gd name="T8" fmla="*/ 12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4" name="Freeform 294"/>
              <p:cNvSpPr>
                <a:spLocks/>
              </p:cNvSpPr>
              <p:nvPr/>
            </p:nvSpPr>
            <p:spPr bwMode="auto">
              <a:xfrm>
                <a:off x="3782" y="23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5" name="Freeform 295"/>
              <p:cNvSpPr>
                <a:spLocks/>
              </p:cNvSpPr>
              <p:nvPr/>
            </p:nvSpPr>
            <p:spPr bwMode="auto">
              <a:xfrm>
                <a:off x="3782" y="23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6" name="Freeform 296"/>
              <p:cNvSpPr>
                <a:spLocks/>
              </p:cNvSpPr>
              <p:nvPr/>
            </p:nvSpPr>
            <p:spPr bwMode="auto">
              <a:xfrm>
                <a:off x="3816" y="237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7" name="Freeform 297"/>
              <p:cNvSpPr>
                <a:spLocks/>
              </p:cNvSpPr>
              <p:nvPr/>
            </p:nvSpPr>
            <p:spPr bwMode="auto">
              <a:xfrm>
                <a:off x="3816" y="237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8" name="Freeform 298"/>
              <p:cNvSpPr>
                <a:spLocks/>
              </p:cNvSpPr>
              <p:nvPr/>
            </p:nvSpPr>
            <p:spPr bwMode="auto">
              <a:xfrm>
                <a:off x="3850" y="238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9" name="Freeform 299"/>
              <p:cNvSpPr>
                <a:spLocks/>
              </p:cNvSpPr>
              <p:nvPr/>
            </p:nvSpPr>
            <p:spPr bwMode="auto">
              <a:xfrm>
                <a:off x="3850" y="238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0" name="Freeform 300"/>
              <p:cNvSpPr>
                <a:spLocks/>
              </p:cNvSpPr>
              <p:nvPr/>
            </p:nvSpPr>
            <p:spPr bwMode="auto">
              <a:xfrm>
                <a:off x="3884" y="239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1" name="Freeform 301"/>
              <p:cNvSpPr>
                <a:spLocks/>
              </p:cNvSpPr>
              <p:nvPr/>
            </p:nvSpPr>
            <p:spPr bwMode="auto">
              <a:xfrm>
                <a:off x="3884" y="239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2" name="Freeform 302"/>
              <p:cNvSpPr>
                <a:spLocks/>
              </p:cNvSpPr>
              <p:nvPr/>
            </p:nvSpPr>
            <p:spPr bwMode="auto">
              <a:xfrm>
                <a:off x="3918" y="240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6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3" name="Freeform 303"/>
              <p:cNvSpPr>
                <a:spLocks/>
              </p:cNvSpPr>
              <p:nvPr/>
            </p:nvSpPr>
            <p:spPr bwMode="auto">
              <a:xfrm>
                <a:off x="3918" y="240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6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4" name="Freeform 304"/>
              <p:cNvSpPr>
                <a:spLocks/>
              </p:cNvSpPr>
              <p:nvPr/>
            </p:nvSpPr>
            <p:spPr bwMode="auto">
              <a:xfrm>
                <a:off x="3954" y="2416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20 h 28"/>
                  <a:gd name="T4" fmla="*/ 34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5" name="Freeform 305"/>
              <p:cNvSpPr>
                <a:spLocks/>
              </p:cNvSpPr>
              <p:nvPr/>
            </p:nvSpPr>
            <p:spPr bwMode="auto">
              <a:xfrm>
                <a:off x="3954" y="2416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20 h 28"/>
                  <a:gd name="T4" fmla="*/ 34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6" name="Freeform 306"/>
              <p:cNvSpPr>
                <a:spLocks/>
              </p:cNvSpPr>
              <p:nvPr/>
            </p:nvSpPr>
            <p:spPr bwMode="auto">
              <a:xfrm>
                <a:off x="2168" y="1922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7" name="Freeform 307"/>
              <p:cNvSpPr>
                <a:spLocks/>
              </p:cNvSpPr>
              <p:nvPr/>
            </p:nvSpPr>
            <p:spPr bwMode="auto">
              <a:xfrm>
                <a:off x="2168" y="1922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8" name="Freeform 308"/>
              <p:cNvSpPr>
                <a:spLocks/>
              </p:cNvSpPr>
              <p:nvPr/>
            </p:nvSpPr>
            <p:spPr bwMode="auto">
              <a:xfrm>
                <a:off x="2194" y="1930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9" name="Freeform 309"/>
              <p:cNvSpPr>
                <a:spLocks/>
              </p:cNvSpPr>
              <p:nvPr/>
            </p:nvSpPr>
            <p:spPr bwMode="auto">
              <a:xfrm>
                <a:off x="2194" y="1930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0" name="Freeform 310"/>
              <p:cNvSpPr>
                <a:spLocks/>
              </p:cNvSpPr>
              <p:nvPr/>
            </p:nvSpPr>
            <p:spPr bwMode="auto">
              <a:xfrm>
                <a:off x="2222" y="1938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1" name="Freeform 311"/>
              <p:cNvSpPr>
                <a:spLocks/>
              </p:cNvSpPr>
              <p:nvPr/>
            </p:nvSpPr>
            <p:spPr bwMode="auto">
              <a:xfrm>
                <a:off x="2222" y="1938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2" name="Freeform 312"/>
              <p:cNvSpPr>
                <a:spLocks/>
              </p:cNvSpPr>
              <p:nvPr/>
            </p:nvSpPr>
            <p:spPr bwMode="auto">
              <a:xfrm>
                <a:off x="2250" y="194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6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3" name="Freeform 313"/>
              <p:cNvSpPr>
                <a:spLocks/>
              </p:cNvSpPr>
              <p:nvPr/>
            </p:nvSpPr>
            <p:spPr bwMode="auto">
              <a:xfrm>
                <a:off x="2250" y="194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6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4" name="Freeform 314"/>
              <p:cNvSpPr>
                <a:spLocks/>
              </p:cNvSpPr>
              <p:nvPr/>
            </p:nvSpPr>
            <p:spPr bwMode="auto">
              <a:xfrm>
                <a:off x="2276" y="1952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5" name="Freeform 315"/>
              <p:cNvSpPr>
                <a:spLocks/>
              </p:cNvSpPr>
              <p:nvPr/>
            </p:nvSpPr>
            <p:spPr bwMode="auto">
              <a:xfrm>
                <a:off x="2276" y="1952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6" name="Freeform 316"/>
              <p:cNvSpPr>
                <a:spLocks/>
              </p:cNvSpPr>
              <p:nvPr/>
            </p:nvSpPr>
            <p:spPr bwMode="auto">
              <a:xfrm>
                <a:off x="2304" y="196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7" name="Freeform 317"/>
              <p:cNvSpPr>
                <a:spLocks/>
              </p:cNvSpPr>
              <p:nvPr/>
            </p:nvSpPr>
            <p:spPr bwMode="auto">
              <a:xfrm>
                <a:off x="2304" y="196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8" name="Freeform 318"/>
              <p:cNvSpPr>
                <a:spLocks/>
              </p:cNvSpPr>
              <p:nvPr/>
            </p:nvSpPr>
            <p:spPr bwMode="auto">
              <a:xfrm>
                <a:off x="2332" y="196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9" name="Freeform 319"/>
              <p:cNvSpPr>
                <a:spLocks/>
              </p:cNvSpPr>
              <p:nvPr/>
            </p:nvSpPr>
            <p:spPr bwMode="auto">
              <a:xfrm>
                <a:off x="2332" y="196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0" name="Freeform 320"/>
              <p:cNvSpPr>
                <a:spLocks/>
              </p:cNvSpPr>
              <p:nvPr/>
            </p:nvSpPr>
            <p:spPr bwMode="auto">
              <a:xfrm>
                <a:off x="2360" y="1972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6 w 44"/>
                  <a:gd name="T5" fmla="*/ 20 h 20"/>
                  <a:gd name="T6" fmla="*/ 44 w 44"/>
                  <a:gd name="T7" fmla="*/ 6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1" name="Freeform 321"/>
              <p:cNvSpPr>
                <a:spLocks/>
              </p:cNvSpPr>
              <p:nvPr/>
            </p:nvSpPr>
            <p:spPr bwMode="auto">
              <a:xfrm>
                <a:off x="2360" y="1972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6 w 44"/>
                  <a:gd name="T5" fmla="*/ 20 h 20"/>
                  <a:gd name="T6" fmla="*/ 44 w 44"/>
                  <a:gd name="T7" fmla="*/ 6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2" name="Freeform 322"/>
              <p:cNvSpPr>
                <a:spLocks/>
              </p:cNvSpPr>
              <p:nvPr/>
            </p:nvSpPr>
            <p:spPr bwMode="auto">
              <a:xfrm>
                <a:off x="2386" y="1978"/>
                <a:ext cx="44" cy="18"/>
              </a:xfrm>
              <a:custGeom>
                <a:avLst/>
                <a:gdLst>
                  <a:gd name="T0" fmla="*/ 18 w 44"/>
                  <a:gd name="T1" fmla="*/ 0 h 18"/>
                  <a:gd name="T2" fmla="*/ 0 w 44"/>
                  <a:gd name="T3" fmla="*/ 14 h 18"/>
                  <a:gd name="T4" fmla="*/ 28 w 44"/>
                  <a:gd name="T5" fmla="*/ 18 h 18"/>
                  <a:gd name="T6" fmla="*/ 44 w 44"/>
                  <a:gd name="T7" fmla="*/ 4 h 18"/>
                  <a:gd name="T8" fmla="*/ 18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8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4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BDF5"/>
              </a:solidFill>
              <a:ln w="0">
                <a:solidFill>
                  <a:srgbClr val="8C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3" name="Freeform 323"/>
              <p:cNvSpPr>
                <a:spLocks/>
              </p:cNvSpPr>
              <p:nvPr/>
            </p:nvSpPr>
            <p:spPr bwMode="auto">
              <a:xfrm>
                <a:off x="2386" y="1978"/>
                <a:ext cx="44" cy="18"/>
              </a:xfrm>
              <a:custGeom>
                <a:avLst/>
                <a:gdLst>
                  <a:gd name="T0" fmla="*/ 18 w 44"/>
                  <a:gd name="T1" fmla="*/ 0 h 18"/>
                  <a:gd name="T2" fmla="*/ 0 w 44"/>
                  <a:gd name="T3" fmla="*/ 14 h 18"/>
                  <a:gd name="T4" fmla="*/ 28 w 44"/>
                  <a:gd name="T5" fmla="*/ 18 h 18"/>
                  <a:gd name="T6" fmla="*/ 44 w 44"/>
                  <a:gd name="T7" fmla="*/ 4 h 18"/>
                  <a:gd name="T8" fmla="*/ 18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8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4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4" name="Freeform 324"/>
              <p:cNvSpPr>
                <a:spLocks/>
              </p:cNvSpPr>
              <p:nvPr/>
            </p:nvSpPr>
            <p:spPr bwMode="auto">
              <a:xfrm>
                <a:off x="2414" y="1982"/>
                <a:ext cx="46" cy="18"/>
              </a:xfrm>
              <a:custGeom>
                <a:avLst/>
                <a:gdLst>
                  <a:gd name="T0" fmla="*/ 16 w 46"/>
                  <a:gd name="T1" fmla="*/ 0 h 18"/>
                  <a:gd name="T2" fmla="*/ 0 w 46"/>
                  <a:gd name="T3" fmla="*/ 14 h 18"/>
                  <a:gd name="T4" fmla="*/ 28 w 46"/>
                  <a:gd name="T5" fmla="*/ 18 h 18"/>
                  <a:gd name="T6" fmla="*/ 46 w 46"/>
                  <a:gd name="T7" fmla="*/ 2 h 18"/>
                  <a:gd name="T8" fmla="*/ 16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AF7"/>
              </a:solidFill>
              <a:ln w="0">
                <a:solidFill>
                  <a:srgbClr val="87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5" name="Freeform 325"/>
              <p:cNvSpPr>
                <a:spLocks/>
              </p:cNvSpPr>
              <p:nvPr/>
            </p:nvSpPr>
            <p:spPr bwMode="auto">
              <a:xfrm>
                <a:off x="2414" y="1982"/>
                <a:ext cx="46" cy="18"/>
              </a:xfrm>
              <a:custGeom>
                <a:avLst/>
                <a:gdLst>
                  <a:gd name="T0" fmla="*/ 16 w 46"/>
                  <a:gd name="T1" fmla="*/ 0 h 18"/>
                  <a:gd name="T2" fmla="*/ 0 w 46"/>
                  <a:gd name="T3" fmla="*/ 14 h 18"/>
                  <a:gd name="T4" fmla="*/ 28 w 46"/>
                  <a:gd name="T5" fmla="*/ 18 h 18"/>
                  <a:gd name="T6" fmla="*/ 46 w 46"/>
                  <a:gd name="T7" fmla="*/ 2 h 18"/>
                  <a:gd name="T8" fmla="*/ 16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6" y="0"/>
                    </a:moveTo>
                    <a:lnTo>
                      <a:pt x="0" y="14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6" name="Freeform 326"/>
              <p:cNvSpPr>
                <a:spLocks/>
              </p:cNvSpPr>
              <p:nvPr/>
            </p:nvSpPr>
            <p:spPr bwMode="auto">
              <a:xfrm>
                <a:off x="2442" y="1984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0B8F7"/>
              </a:solidFill>
              <a:ln w="0">
                <a:solidFill>
                  <a:srgbClr val="80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7" name="Freeform 327"/>
              <p:cNvSpPr>
                <a:spLocks/>
              </p:cNvSpPr>
              <p:nvPr/>
            </p:nvSpPr>
            <p:spPr bwMode="auto">
              <a:xfrm>
                <a:off x="2442" y="1984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8" name="Freeform 328"/>
              <p:cNvSpPr>
                <a:spLocks/>
              </p:cNvSpPr>
              <p:nvPr/>
            </p:nvSpPr>
            <p:spPr bwMode="auto">
              <a:xfrm>
                <a:off x="2470" y="1986"/>
                <a:ext cx="44" cy="16"/>
              </a:xfrm>
              <a:custGeom>
                <a:avLst/>
                <a:gdLst>
                  <a:gd name="T0" fmla="*/ 18 w 44"/>
                  <a:gd name="T1" fmla="*/ 0 h 16"/>
                  <a:gd name="T2" fmla="*/ 0 w 44"/>
                  <a:gd name="T3" fmla="*/ 16 h 16"/>
                  <a:gd name="T4" fmla="*/ 30 w 44"/>
                  <a:gd name="T5" fmla="*/ 16 h 16"/>
                  <a:gd name="T6" fmla="*/ 44 w 44"/>
                  <a:gd name="T7" fmla="*/ 0 h 16"/>
                  <a:gd name="T8" fmla="*/ 18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8" y="0"/>
                    </a:moveTo>
                    <a:lnTo>
                      <a:pt x="0" y="16"/>
                    </a:lnTo>
                    <a:lnTo>
                      <a:pt x="30" y="16"/>
                    </a:lnTo>
                    <a:lnTo>
                      <a:pt x="4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5B5FA"/>
              </a:solidFill>
              <a:ln w="0">
                <a:solidFill>
                  <a:srgbClr val="75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9" name="Freeform 329"/>
              <p:cNvSpPr>
                <a:spLocks/>
              </p:cNvSpPr>
              <p:nvPr/>
            </p:nvSpPr>
            <p:spPr bwMode="auto">
              <a:xfrm>
                <a:off x="2470" y="1986"/>
                <a:ext cx="44" cy="16"/>
              </a:xfrm>
              <a:custGeom>
                <a:avLst/>
                <a:gdLst>
                  <a:gd name="T0" fmla="*/ 18 w 44"/>
                  <a:gd name="T1" fmla="*/ 0 h 16"/>
                  <a:gd name="T2" fmla="*/ 0 w 44"/>
                  <a:gd name="T3" fmla="*/ 16 h 16"/>
                  <a:gd name="T4" fmla="*/ 30 w 44"/>
                  <a:gd name="T5" fmla="*/ 16 h 16"/>
                  <a:gd name="T6" fmla="*/ 44 w 44"/>
                  <a:gd name="T7" fmla="*/ 0 h 16"/>
                  <a:gd name="T8" fmla="*/ 18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8" y="0"/>
                    </a:moveTo>
                    <a:lnTo>
                      <a:pt x="0" y="16"/>
                    </a:lnTo>
                    <a:lnTo>
                      <a:pt x="30" y="16"/>
                    </a:lnTo>
                    <a:lnTo>
                      <a:pt x="44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50" name="Freeform 330"/>
              <p:cNvSpPr>
                <a:spLocks/>
              </p:cNvSpPr>
              <p:nvPr/>
            </p:nvSpPr>
            <p:spPr bwMode="auto">
              <a:xfrm>
                <a:off x="2500" y="1986"/>
                <a:ext cx="44" cy="16"/>
              </a:xfrm>
              <a:custGeom>
                <a:avLst/>
                <a:gdLst>
                  <a:gd name="T0" fmla="*/ 14 w 44"/>
                  <a:gd name="T1" fmla="*/ 0 h 16"/>
                  <a:gd name="T2" fmla="*/ 0 w 44"/>
                  <a:gd name="T3" fmla="*/ 16 h 16"/>
                  <a:gd name="T4" fmla="*/ 26 w 44"/>
                  <a:gd name="T5" fmla="*/ 14 h 16"/>
                  <a:gd name="T6" fmla="*/ 44 w 44"/>
                  <a:gd name="T7" fmla="*/ 0 h 16"/>
                  <a:gd name="T8" fmla="*/ 14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4" y="0"/>
                    </a:moveTo>
                    <a:lnTo>
                      <a:pt x="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BB0FA"/>
              </a:solidFill>
              <a:ln w="0">
                <a:solidFill>
                  <a:srgbClr val="6B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51" name="Freeform 331"/>
              <p:cNvSpPr>
                <a:spLocks/>
              </p:cNvSpPr>
              <p:nvPr/>
            </p:nvSpPr>
            <p:spPr bwMode="auto">
              <a:xfrm>
                <a:off x="2500" y="1986"/>
                <a:ext cx="44" cy="16"/>
              </a:xfrm>
              <a:custGeom>
                <a:avLst/>
                <a:gdLst>
                  <a:gd name="T0" fmla="*/ 14 w 44"/>
                  <a:gd name="T1" fmla="*/ 0 h 16"/>
                  <a:gd name="T2" fmla="*/ 0 w 44"/>
                  <a:gd name="T3" fmla="*/ 16 h 16"/>
                  <a:gd name="T4" fmla="*/ 26 w 44"/>
                  <a:gd name="T5" fmla="*/ 14 h 16"/>
                  <a:gd name="T6" fmla="*/ 44 w 44"/>
                  <a:gd name="T7" fmla="*/ 0 h 16"/>
                  <a:gd name="T8" fmla="*/ 14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4" y="0"/>
                    </a:moveTo>
                    <a:lnTo>
                      <a:pt x="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52" name="Freeform 332"/>
              <p:cNvSpPr>
                <a:spLocks/>
              </p:cNvSpPr>
              <p:nvPr/>
            </p:nvSpPr>
            <p:spPr bwMode="auto">
              <a:xfrm>
                <a:off x="2526" y="1982"/>
                <a:ext cx="46" cy="18"/>
              </a:xfrm>
              <a:custGeom>
                <a:avLst/>
                <a:gdLst>
                  <a:gd name="T0" fmla="*/ 18 w 46"/>
                  <a:gd name="T1" fmla="*/ 4 h 18"/>
                  <a:gd name="T2" fmla="*/ 0 w 46"/>
                  <a:gd name="T3" fmla="*/ 18 h 18"/>
                  <a:gd name="T4" fmla="*/ 30 w 46"/>
                  <a:gd name="T5" fmla="*/ 16 h 18"/>
                  <a:gd name="T6" fmla="*/ 46 w 46"/>
                  <a:gd name="T7" fmla="*/ 0 h 18"/>
                  <a:gd name="T8" fmla="*/ 18 w 46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4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6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9A8F7"/>
              </a:solidFill>
              <a:ln w="0">
                <a:solidFill>
                  <a:srgbClr val="59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53" name="Freeform 333"/>
              <p:cNvSpPr>
                <a:spLocks/>
              </p:cNvSpPr>
              <p:nvPr/>
            </p:nvSpPr>
            <p:spPr bwMode="auto">
              <a:xfrm>
                <a:off x="2526" y="1982"/>
                <a:ext cx="46" cy="18"/>
              </a:xfrm>
              <a:custGeom>
                <a:avLst/>
                <a:gdLst>
                  <a:gd name="T0" fmla="*/ 18 w 46"/>
                  <a:gd name="T1" fmla="*/ 4 h 18"/>
                  <a:gd name="T2" fmla="*/ 0 w 46"/>
                  <a:gd name="T3" fmla="*/ 18 h 18"/>
                  <a:gd name="T4" fmla="*/ 30 w 46"/>
                  <a:gd name="T5" fmla="*/ 16 h 18"/>
                  <a:gd name="T6" fmla="*/ 46 w 46"/>
                  <a:gd name="T7" fmla="*/ 0 h 18"/>
                  <a:gd name="T8" fmla="*/ 18 w 46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4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6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54" name="Freeform 334"/>
              <p:cNvSpPr>
                <a:spLocks/>
              </p:cNvSpPr>
              <p:nvPr/>
            </p:nvSpPr>
            <p:spPr bwMode="auto">
              <a:xfrm>
                <a:off x="2556" y="1978"/>
                <a:ext cx="44" cy="20"/>
              </a:xfrm>
              <a:custGeom>
                <a:avLst/>
                <a:gdLst>
                  <a:gd name="T0" fmla="*/ 16 w 44"/>
                  <a:gd name="T1" fmla="*/ 4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6 w 44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4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AA1F5"/>
              </a:solidFill>
              <a:ln w="0">
                <a:solidFill>
                  <a:srgbClr val="4A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55" name="Freeform 335"/>
              <p:cNvSpPr>
                <a:spLocks/>
              </p:cNvSpPr>
              <p:nvPr/>
            </p:nvSpPr>
            <p:spPr bwMode="auto">
              <a:xfrm>
                <a:off x="2556" y="1978"/>
                <a:ext cx="44" cy="20"/>
              </a:xfrm>
              <a:custGeom>
                <a:avLst/>
                <a:gdLst>
                  <a:gd name="T0" fmla="*/ 16 w 44"/>
                  <a:gd name="T1" fmla="*/ 4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6 w 44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4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56" name="Freeform 336"/>
              <p:cNvSpPr>
                <a:spLocks/>
              </p:cNvSpPr>
              <p:nvPr/>
            </p:nvSpPr>
            <p:spPr bwMode="auto">
              <a:xfrm>
                <a:off x="2584" y="1972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394F0"/>
              </a:solidFill>
              <a:ln w="0">
                <a:solidFill>
                  <a:srgbClr val="339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57" name="Freeform 337"/>
              <p:cNvSpPr>
                <a:spLocks/>
              </p:cNvSpPr>
              <p:nvPr/>
            </p:nvSpPr>
            <p:spPr bwMode="auto">
              <a:xfrm>
                <a:off x="2584" y="1972"/>
                <a:ext cx="44" cy="20"/>
              </a:xfrm>
              <a:custGeom>
                <a:avLst/>
                <a:gdLst>
                  <a:gd name="T0" fmla="*/ 16 w 44"/>
                  <a:gd name="T1" fmla="*/ 6 h 20"/>
                  <a:gd name="T2" fmla="*/ 0 w 44"/>
                  <a:gd name="T3" fmla="*/ 20 h 20"/>
                  <a:gd name="T4" fmla="*/ 28 w 44"/>
                  <a:gd name="T5" fmla="*/ 14 h 20"/>
                  <a:gd name="T6" fmla="*/ 44 w 44"/>
                  <a:gd name="T7" fmla="*/ 0 h 20"/>
                  <a:gd name="T8" fmla="*/ 16 w 44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58" name="Freeform 338"/>
              <p:cNvSpPr>
                <a:spLocks/>
              </p:cNvSpPr>
              <p:nvPr/>
            </p:nvSpPr>
            <p:spPr bwMode="auto">
              <a:xfrm>
                <a:off x="2612" y="1962"/>
                <a:ext cx="44" cy="24"/>
              </a:xfrm>
              <a:custGeom>
                <a:avLst/>
                <a:gdLst>
                  <a:gd name="T0" fmla="*/ 16 w 44"/>
                  <a:gd name="T1" fmla="*/ 10 h 24"/>
                  <a:gd name="T2" fmla="*/ 0 w 44"/>
                  <a:gd name="T3" fmla="*/ 24 h 24"/>
                  <a:gd name="T4" fmla="*/ 30 w 44"/>
                  <a:gd name="T5" fmla="*/ 14 h 24"/>
                  <a:gd name="T6" fmla="*/ 44 w 44"/>
                  <a:gd name="T7" fmla="*/ 0 h 24"/>
                  <a:gd name="T8" fmla="*/ 16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10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1987E8"/>
              </a:solidFill>
              <a:ln w="0">
                <a:solidFill>
                  <a:srgbClr val="1987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59" name="Freeform 339"/>
              <p:cNvSpPr>
                <a:spLocks/>
              </p:cNvSpPr>
              <p:nvPr/>
            </p:nvSpPr>
            <p:spPr bwMode="auto">
              <a:xfrm>
                <a:off x="2612" y="1962"/>
                <a:ext cx="44" cy="24"/>
              </a:xfrm>
              <a:custGeom>
                <a:avLst/>
                <a:gdLst>
                  <a:gd name="T0" fmla="*/ 16 w 44"/>
                  <a:gd name="T1" fmla="*/ 10 h 24"/>
                  <a:gd name="T2" fmla="*/ 0 w 44"/>
                  <a:gd name="T3" fmla="*/ 24 h 24"/>
                  <a:gd name="T4" fmla="*/ 30 w 44"/>
                  <a:gd name="T5" fmla="*/ 14 h 24"/>
                  <a:gd name="T6" fmla="*/ 44 w 44"/>
                  <a:gd name="T7" fmla="*/ 0 h 24"/>
                  <a:gd name="T8" fmla="*/ 16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10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4" y="0"/>
                    </a:lnTo>
                    <a:lnTo>
                      <a:pt x="16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0" name="Freeform 340"/>
              <p:cNvSpPr>
                <a:spLocks/>
              </p:cNvSpPr>
              <p:nvPr/>
            </p:nvSpPr>
            <p:spPr bwMode="auto">
              <a:xfrm>
                <a:off x="2642" y="1952"/>
                <a:ext cx="44" cy="24"/>
              </a:xfrm>
              <a:custGeom>
                <a:avLst/>
                <a:gdLst>
                  <a:gd name="T0" fmla="*/ 14 w 44"/>
                  <a:gd name="T1" fmla="*/ 10 h 24"/>
                  <a:gd name="T2" fmla="*/ 0 w 44"/>
                  <a:gd name="T3" fmla="*/ 24 h 24"/>
                  <a:gd name="T4" fmla="*/ 28 w 44"/>
                  <a:gd name="T5" fmla="*/ 12 h 24"/>
                  <a:gd name="T6" fmla="*/ 44 w 44"/>
                  <a:gd name="T7" fmla="*/ 0 h 24"/>
                  <a:gd name="T8" fmla="*/ 14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2"/>
                    </a:lnTo>
                    <a:lnTo>
                      <a:pt x="44" y="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6BD4"/>
              </a:solidFill>
              <a:ln w="0">
                <a:solidFill>
                  <a:srgbClr val="006B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1" name="Freeform 341"/>
              <p:cNvSpPr>
                <a:spLocks/>
              </p:cNvSpPr>
              <p:nvPr/>
            </p:nvSpPr>
            <p:spPr bwMode="auto">
              <a:xfrm>
                <a:off x="2642" y="1952"/>
                <a:ext cx="44" cy="24"/>
              </a:xfrm>
              <a:custGeom>
                <a:avLst/>
                <a:gdLst>
                  <a:gd name="T0" fmla="*/ 14 w 44"/>
                  <a:gd name="T1" fmla="*/ 10 h 24"/>
                  <a:gd name="T2" fmla="*/ 0 w 44"/>
                  <a:gd name="T3" fmla="*/ 24 h 24"/>
                  <a:gd name="T4" fmla="*/ 28 w 44"/>
                  <a:gd name="T5" fmla="*/ 12 h 24"/>
                  <a:gd name="T6" fmla="*/ 44 w 44"/>
                  <a:gd name="T7" fmla="*/ 0 h 24"/>
                  <a:gd name="T8" fmla="*/ 14 w 44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4" y="10"/>
                    </a:moveTo>
                    <a:lnTo>
                      <a:pt x="0" y="24"/>
                    </a:lnTo>
                    <a:lnTo>
                      <a:pt x="28" y="12"/>
                    </a:lnTo>
                    <a:lnTo>
                      <a:pt x="44" y="0"/>
                    </a:lnTo>
                    <a:lnTo>
                      <a:pt x="14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2" name="Freeform 342"/>
              <p:cNvSpPr>
                <a:spLocks/>
              </p:cNvSpPr>
              <p:nvPr/>
            </p:nvSpPr>
            <p:spPr bwMode="auto">
              <a:xfrm>
                <a:off x="2670" y="1932"/>
                <a:ext cx="44" cy="42"/>
              </a:xfrm>
              <a:custGeom>
                <a:avLst/>
                <a:gdLst>
                  <a:gd name="T0" fmla="*/ 16 w 44"/>
                  <a:gd name="T1" fmla="*/ 20 h 42"/>
                  <a:gd name="T2" fmla="*/ 0 w 44"/>
                  <a:gd name="T3" fmla="*/ 32 h 42"/>
                  <a:gd name="T4" fmla="*/ 30 w 44"/>
                  <a:gd name="T5" fmla="*/ 42 h 42"/>
                  <a:gd name="T6" fmla="*/ 44 w 44"/>
                  <a:gd name="T7" fmla="*/ 0 h 42"/>
                  <a:gd name="T8" fmla="*/ 16 w 44"/>
                  <a:gd name="T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6" y="20"/>
                    </a:moveTo>
                    <a:lnTo>
                      <a:pt x="0" y="32"/>
                    </a:lnTo>
                    <a:lnTo>
                      <a:pt x="30" y="42"/>
                    </a:lnTo>
                    <a:lnTo>
                      <a:pt x="44" y="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4A5CC2"/>
              </a:solidFill>
              <a:ln w="0">
                <a:solidFill>
                  <a:srgbClr val="4A5CC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3" name="Freeform 343"/>
              <p:cNvSpPr>
                <a:spLocks/>
              </p:cNvSpPr>
              <p:nvPr/>
            </p:nvSpPr>
            <p:spPr bwMode="auto">
              <a:xfrm>
                <a:off x="2670" y="1932"/>
                <a:ext cx="44" cy="42"/>
              </a:xfrm>
              <a:custGeom>
                <a:avLst/>
                <a:gdLst>
                  <a:gd name="T0" fmla="*/ 16 w 44"/>
                  <a:gd name="T1" fmla="*/ 20 h 42"/>
                  <a:gd name="T2" fmla="*/ 0 w 44"/>
                  <a:gd name="T3" fmla="*/ 32 h 42"/>
                  <a:gd name="T4" fmla="*/ 30 w 44"/>
                  <a:gd name="T5" fmla="*/ 42 h 42"/>
                  <a:gd name="T6" fmla="*/ 44 w 44"/>
                  <a:gd name="T7" fmla="*/ 0 h 42"/>
                  <a:gd name="T8" fmla="*/ 16 w 44"/>
                  <a:gd name="T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6" y="20"/>
                    </a:moveTo>
                    <a:lnTo>
                      <a:pt x="0" y="32"/>
                    </a:lnTo>
                    <a:lnTo>
                      <a:pt x="30" y="42"/>
                    </a:lnTo>
                    <a:lnTo>
                      <a:pt x="44" y="0"/>
                    </a:lnTo>
                    <a:lnTo>
                      <a:pt x="16" y="2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4" name="Freeform 344"/>
              <p:cNvSpPr>
                <a:spLocks/>
              </p:cNvSpPr>
              <p:nvPr/>
            </p:nvSpPr>
            <p:spPr bwMode="auto">
              <a:xfrm>
                <a:off x="2700" y="1932"/>
                <a:ext cx="44" cy="68"/>
              </a:xfrm>
              <a:custGeom>
                <a:avLst/>
                <a:gdLst>
                  <a:gd name="T0" fmla="*/ 14 w 44"/>
                  <a:gd name="T1" fmla="*/ 0 h 68"/>
                  <a:gd name="T2" fmla="*/ 0 w 44"/>
                  <a:gd name="T3" fmla="*/ 42 h 68"/>
                  <a:gd name="T4" fmla="*/ 30 w 44"/>
                  <a:gd name="T5" fmla="*/ 68 h 68"/>
                  <a:gd name="T6" fmla="*/ 44 w 44"/>
                  <a:gd name="T7" fmla="*/ 40 h 68"/>
                  <a:gd name="T8" fmla="*/ 14 w 44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8">
                    <a:moveTo>
                      <a:pt x="14" y="0"/>
                    </a:moveTo>
                    <a:lnTo>
                      <a:pt x="0" y="42"/>
                    </a:lnTo>
                    <a:lnTo>
                      <a:pt x="30" y="68"/>
                    </a:lnTo>
                    <a:lnTo>
                      <a:pt x="44" y="4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6BABD"/>
              </a:solidFill>
              <a:ln w="0">
                <a:solidFill>
                  <a:srgbClr val="D6BAB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5" name="Freeform 345"/>
              <p:cNvSpPr>
                <a:spLocks/>
              </p:cNvSpPr>
              <p:nvPr/>
            </p:nvSpPr>
            <p:spPr bwMode="auto">
              <a:xfrm>
                <a:off x="2700" y="1932"/>
                <a:ext cx="44" cy="68"/>
              </a:xfrm>
              <a:custGeom>
                <a:avLst/>
                <a:gdLst>
                  <a:gd name="T0" fmla="*/ 14 w 44"/>
                  <a:gd name="T1" fmla="*/ 0 h 68"/>
                  <a:gd name="T2" fmla="*/ 0 w 44"/>
                  <a:gd name="T3" fmla="*/ 42 h 68"/>
                  <a:gd name="T4" fmla="*/ 30 w 44"/>
                  <a:gd name="T5" fmla="*/ 68 h 68"/>
                  <a:gd name="T6" fmla="*/ 44 w 44"/>
                  <a:gd name="T7" fmla="*/ 40 h 68"/>
                  <a:gd name="T8" fmla="*/ 14 w 44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8">
                    <a:moveTo>
                      <a:pt x="14" y="0"/>
                    </a:moveTo>
                    <a:lnTo>
                      <a:pt x="0" y="42"/>
                    </a:lnTo>
                    <a:lnTo>
                      <a:pt x="30" y="68"/>
                    </a:lnTo>
                    <a:lnTo>
                      <a:pt x="44" y="4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6" name="Freeform 346"/>
              <p:cNvSpPr>
                <a:spLocks/>
              </p:cNvSpPr>
              <p:nvPr/>
            </p:nvSpPr>
            <p:spPr bwMode="auto">
              <a:xfrm>
                <a:off x="2730" y="1972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8 h 28"/>
                  <a:gd name="T4" fmla="*/ 30 w 46"/>
                  <a:gd name="T5" fmla="*/ 24 h 28"/>
                  <a:gd name="T6" fmla="*/ 46 w 46"/>
                  <a:gd name="T7" fmla="*/ 6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8"/>
                    </a:lnTo>
                    <a:lnTo>
                      <a:pt x="30" y="24"/>
                    </a:lnTo>
                    <a:lnTo>
                      <a:pt x="46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6BAF0"/>
              </a:solidFill>
              <a:ln w="0">
                <a:solidFill>
                  <a:srgbClr val="96BA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7" name="Freeform 347"/>
              <p:cNvSpPr>
                <a:spLocks/>
              </p:cNvSpPr>
              <p:nvPr/>
            </p:nvSpPr>
            <p:spPr bwMode="auto">
              <a:xfrm>
                <a:off x="2730" y="1972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8 h 28"/>
                  <a:gd name="T4" fmla="*/ 30 w 46"/>
                  <a:gd name="T5" fmla="*/ 24 h 28"/>
                  <a:gd name="T6" fmla="*/ 46 w 46"/>
                  <a:gd name="T7" fmla="*/ 6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8"/>
                    </a:lnTo>
                    <a:lnTo>
                      <a:pt x="30" y="24"/>
                    </a:lnTo>
                    <a:lnTo>
                      <a:pt x="46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8" name="Freeform 348"/>
              <p:cNvSpPr>
                <a:spLocks/>
              </p:cNvSpPr>
              <p:nvPr/>
            </p:nvSpPr>
            <p:spPr bwMode="auto">
              <a:xfrm>
                <a:off x="2760" y="1968"/>
                <a:ext cx="44" cy="28"/>
              </a:xfrm>
              <a:custGeom>
                <a:avLst/>
                <a:gdLst>
                  <a:gd name="T0" fmla="*/ 16 w 44"/>
                  <a:gd name="T1" fmla="*/ 10 h 28"/>
                  <a:gd name="T2" fmla="*/ 0 w 44"/>
                  <a:gd name="T3" fmla="*/ 28 h 28"/>
                  <a:gd name="T4" fmla="*/ 28 w 44"/>
                  <a:gd name="T5" fmla="*/ 20 h 28"/>
                  <a:gd name="T6" fmla="*/ 44 w 44"/>
                  <a:gd name="T7" fmla="*/ 0 h 28"/>
                  <a:gd name="T8" fmla="*/ 16 w 44"/>
                  <a:gd name="T9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6" y="10"/>
                    </a:moveTo>
                    <a:lnTo>
                      <a:pt x="0" y="28"/>
                    </a:lnTo>
                    <a:lnTo>
                      <a:pt x="28" y="20"/>
                    </a:lnTo>
                    <a:lnTo>
                      <a:pt x="44" y="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3385EB"/>
              </a:solidFill>
              <a:ln w="0">
                <a:solidFill>
                  <a:srgbClr val="3385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9" name="Freeform 349"/>
              <p:cNvSpPr>
                <a:spLocks/>
              </p:cNvSpPr>
              <p:nvPr/>
            </p:nvSpPr>
            <p:spPr bwMode="auto">
              <a:xfrm>
                <a:off x="2760" y="1968"/>
                <a:ext cx="44" cy="28"/>
              </a:xfrm>
              <a:custGeom>
                <a:avLst/>
                <a:gdLst>
                  <a:gd name="T0" fmla="*/ 16 w 44"/>
                  <a:gd name="T1" fmla="*/ 10 h 28"/>
                  <a:gd name="T2" fmla="*/ 0 w 44"/>
                  <a:gd name="T3" fmla="*/ 28 h 28"/>
                  <a:gd name="T4" fmla="*/ 28 w 44"/>
                  <a:gd name="T5" fmla="*/ 20 h 28"/>
                  <a:gd name="T6" fmla="*/ 44 w 44"/>
                  <a:gd name="T7" fmla="*/ 0 h 28"/>
                  <a:gd name="T8" fmla="*/ 16 w 44"/>
                  <a:gd name="T9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6" y="10"/>
                    </a:moveTo>
                    <a:lnTo>
                      <a:pt x="0" y="28"/>
                    </a:lnTo>
                    <a:lnTo>
                      <a:pt x="28" y="20"/>
                    </a:lnTo>
                    <a:lnTo>
                      <a:pt x="44" y="0"/>
                    </a:lnTo>
                    <a:lnTo>
                      <a:pt x="16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70" name="Freeform 350"/>
              <p:cNvSpPr>
                <a:spLocks/>
              </p:cNvSpPr>
              <p:nvPr/>
            </p:nvSpPr>
            <p:spPr bwMode="auto">
              <a:xfrm>
                <a:off x="2788" y="1960"/>
                <a:ext cx="46" cy="28"/>
              </a:xfrm>
              <a:custGeom>
                <a:avLst/>
                <a:gdLst>
                  <a:gd name="T0" fmla="*/ 16 w 46"/>
                  <a:gd name="T1" fmla="*/ 8 h 28"/>
                  <a:gd name="T2" fmla="*/ 0 w 46"/>
                  <a:gd name="T3" fmla="*/ 28 h 28"/>
                  <a:gd name="T4" fmla="*/ 32 w 46"/>
                  <a:gd name="T5" fmla="*/ 20 h 28"/>
                  <a:gd name="T6" fmla="*/ 46 w 46"/>
                  <a:gd name="T7" fmla="*/ 0 h 28"/>
                  <a:gd name="T8" fmla="*/ 16 w 46"/>
                  <a:gd name="T9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6" y="8"/>
                    </a:moveTo>
                    <a:lnTo>
                      <a:pt x="0" y="28"/>
                    </a:lnTo>
                    <a:lnTo>
                      <a:pt x="32" y="20"/>
                    </a:lnTo>
                    <a:lnTo>
                      <a:pt x="4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478AEB"/>
              </a:solidFill>
              <a:ln w="0">
                <a:solidFill>
                  <a:srgbClr val="478A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71" name="Freeform 351"/>
              <p:cNvSpPr>
                <a:spLocks/>
              </p:cNvSpPr>
              <p:nvPr/>
            </p:nvSpPr>
            <p:spPr bwMode="auto">
              <a:xfrm>
                <a:off x="2788" y="1960"/>
                <a:ext cx="46" cy="28"/>
              </a:xfrm>
              <a:custGeom>
                <a:avLst/>
                <a:gdLst>
                  <a:gd name="T0" fmla="*/ 16 w 46"/>
                  <a:gd name="T1" fmla="*/ 8 h 28"/>
                  <a:gd name="T2" fmla="*/ 0 w 46"/>
                  <a:gd name="T3" fmla="*/ 28 h 28"/>
                  <a:gd name="T4" fmla="*/ 32 w 46"/>
                  <a:gd name="T5" fmla="*/ 20 h 28"/>
                  <a:gd name="T6" fmla="*/ 46 w 46"/>
                  <a:gd name="T7" fmla="*/ 0 h 28"/>
                  <a:gd name="T8" fmla="*/ 16 w 46"/>
                  <a:gd name="T9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6" y="8"/>
                    </a:moveTo>
                    <a:lnTo>
                      <a:pt x="0" y="28"/>
                    </a:lnTo>
                    <a:lnTo>
                      <a:pt x="32" y="20"/>
                    </a:lnTo>
                    <a:lnTo>
                      <a:pt x="46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72" name="Freeform 352"/>
              <p:cNvSpPr>
                <a:spLocks/>
              </p:cNvSpPr>
              <p:nvPr/>
            </p:nvSpPr>
            <p:spPr bwMode="auto">
              <a:xfrm>
                <a:off x="2820" y="1958"/>
                <a:ext cx="46" cy="24"/>
              </a:xfrm>
              <a:custGeom>
                <a:avLst/>
                <a:gdLst>
                  <a:gd name="T0" fmla="*/ 14 w 46"/>
                  <a:gd name="T1" fmla="*/ 2 h 24"/>
                  <a:gd name="T2" fmla="*/ 0 w 46"/>
                  <a:gd name="T3" fmla="*/ 22 h 24"/>
                  <a:gd name="T4" fmla="*/ 30 w 46"/>
                  <a:gd name="T5" fmla="*/ 24 h 24"/>
                  <a:gd name="T6" fmla="*/ 46 w 46"/>
                  <a:gd name="T7" fmla="*/ 0 h 24"/>
                  <a:gd name="T8" fmla="*/ 14 w 46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4" y="2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4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7AA3ED"/>
              </a:solidFill>
              <a:ln w="0">
                <a:solidFill>
                  <a:srgbClr val="7AA3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73" name="Freeform 353"/>
              <p:cNvSpPr>
                <a:spLocks/>
              </p:cNvSpPr>
              <p:nvPr/>
            </p:nvSpPr>
            <p:spPr bwMode="auto">
              <a:xfrm>
                <a:off x="2820" y="1958"/>
                <a:ext cx="46" cy="24"/>
              </a:xfrm>
              <a:custGeom>
                <a:avLst/>
                <a:gdLst>
                  <a:gd name="T0" fmla="*/ 14 w 46"/>
                  <a:gd name="T1" fmla="*/ 2 h 24"/>
                  <a:gd name="T2" fmla="*/ 0 w 46"/>
                  <a:gd name="T3" fmla="*/ 22 h 24"/>
                  <a:gd name="T4" fmla="*/ 30 w 46"/>
                  <a:gd name="T5" fmla="*/ 24 h 24"/>
                  <a:gd name="T6" fmla="*/ 46 w 46"/>
                  <a:gd name="T7" fmla="*/ 0 h 24"/>
                  <a:gd name="T8" fmla="*/ 14 w 46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4" y="2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46" y="0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74" name="Freeform 354"/>
              <p:cNvSpPr>
                <a:spLocks/>
              </p:cNvSpPr>
              <p:nvPr/>
            </p:nvSpPr>
            <p:spPr bwMode="auto">
              <a:xfrm>
                <a:off x="2850" y="1958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4 h 30"/>
                  <a:gd name="T4" fmla="*/ 30 w 46"/>
                  <a:gd name="T5" fmla="*/ 30 h 30"/>
                  <a:gd name="T6" fmla="*/ 46 w 46"/>
                  <a:gd name="T7" fmla="*/ 6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4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ADE5"/>
              </a:solidFill>
              <a:ln w="0">
                <a:solidFill>
                  <a:srgbClr val="99AD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75" name="Freeform 355"/>
              <p:cNvSpPr>
                <a:spLocks/>
              </p:cNvSpPr>
              <p:nvPr/>
            </p:nvSpPr>
            <p:spPr bwMode="auto">
              <a:xfrm>
                <a:off x="2850" y="1958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4 h 30"/>
                  <a:gd name="T4" fmla="*/ 30 w 46"/>
                  <a:gd name="T5" fmla="*/ 30 h 30"/>
                  <a:gd name="T6" fmla="*/ 46 w 46"/>
                  <a:gd name="T7" fmla="*/ 6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46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76" name="Freeform 356"/>
              <p:cNvSpPr>
                <a:spLocks/>
              </p:cNvSpPr>
              <p:nvPr/>
            </p:nvSpPr>
            <p:spPr bwMode="auto">
              <a:xfrm>
                <a:off x="2880" y="1964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4 h 34"/>
                  <a:gd name="T4" fmla="*/ 30 w 46"/>
                  <a:gd name="T5" fmla="*/ 34 h 34"/>
                  <a:gd name="T6" fmla="*/ 46 w 46"/>
                  <a:gd name="T7" fmla="*/ 12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4"/>
                    </a:lnTo>
                    <a:lnTo>
                      <a:pt x="30" y="34"/>
                    </a:lnTo>
                    <a:lnTo>
                      <a:pt x="46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B8E3"/>
              </a:solidFill>
              <a:ln w="0">
                <a:solidFill>
                  <a:srgbClr val="A8B8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77" name="Freeform 357"/>
              <p:cNvSpPr>
                <a:spLocks/>
              </p:cNvSpPr>
              <p:nvPr/>
            </p:nvSpPr>
            <p:spPr bwMode="auto">
              <a:xfrm>
                <a:off x="2880" y="1964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4 h 34"/>
                  <a:gd name="T4" fmla="*/ 30 w 46"/>
                  <a:gd name="T5" fmla="*/ 34 h 34"/>
                  <a:gd name="T6" fmla="*/ 46 w 46"/>
                  <a:gd name="T7" fmla="*/ 12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4"/>
                    </a:lnTo>
                    <a:lnTo>
                      <a:pt x="30" y="34"/>
                    </a:lnTo>
                    <a:lnTo>
                      <a:pt x="46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78" name="Freeform 358"/>
              <p:cNvSpPr>
                <a:spLocks/>
              </p:cNvSpPr>
              <p:nvPr/>
            </p:nvSpPr>
            <p:spPr bwMode="auto">
              <a:xfrm>
                <a:off x="2910" y="1976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2 h 34"/>
                  <a:gd name="T4" fmla="*/ 32 w 46"/>
                  <a:gd name="T5" fmla="*/ 34 h 34"/>
                  <a:gd name="T6" fmla="*/ 46 w 46"/>
                  <a:gd name="T7" fmla="*/ 12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6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BDE3"/>
              </a:solidFill>
              <a:ln w="0">
                <a:solidFill>
                  <a:srgbClr val="B0BD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79" name="Freeform 359"/>
              <p:cNvSpPr>
                <a:spLocks/>
              </p:cNvSpPr>
              <p:nvPr/>
            </p:nvSpPr>
            <p:spPr bwMode="auto">
              <a:xfrm>
                <a:off x="2910" y="1976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2 h 34"/>
                  <a:gd name="T4" fmla="*/ 32 w 46"/>
                  <a:gd name="T5" fmla="*/ 34 h 34"/>
                  <a:gd name="T6" fmla="*/ 46 w 46"/>
                  <a:gd name="T7" fmla="*/ 12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6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80" name="Freeform 360"/>
              <p:cNvSpPr>
                <a:spLocks/>
              </p:cNvSpPr>
              <p:nvPr/>
            </p:nvSpPr>
            <p:spPr bwMode="auto">
              <a:xfrm>
                <a:off x="2942" y="1988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22 h 34"/>
                  <a:gd name="T4" fmla="*/ 30 w 44"/>
                  <a:gd name="T5" fmla="*/ 34 h 34"/>
                  <a:gd name="T6" fmla="*/ 44 w 44"/>
                  <a:gd name="T7" fmla="*/ 12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22"/>
                    </a:lnTo>
                    <a:lnTo>
                      <a:pt x="30" y="34"/>
                    </a:lnTo>
                    <a:lnTo>
                      <a:pt x="44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BDE3"/>
              </a:solidFill>
              <a:ln w="0">
                <a:solidFill>
                  <a:srgbClr val="B0BD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81" name="Freeform 361"/>
              <p:cNvSpPr>
                <a:spLocks/>
              </p:cNvSpPr>
              <p:nvPr/>
            </p:nvSpPr>
            <p:spPr bwMode="auto">
              <a:xfrm>
                <a:off x="2942" y="1988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22 h 34"/>
                  <a:gd name="T4" fmla="*/ 30 w 44"/>
                  <a:gd name="T5" fmla="*/ 34 h 34"/>
                  <a:gd name="T6" fmla="*/ 44 w 44"/>
                  <a:gd name="T7" fmla="*/ 12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22"/>
                    </a:lnTo>
                    <a:lnTo>
                      <a:pt x="30" y="34"/>
                    </a:lnTo>
                    <a:lnTo>
                      <a:pt x="44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82" name="Freeform 362"/>
              <p:cNvSpPr>
                <a:spLocks/>
              </p:cNvSpPr>
              <p:nvPr/>
            </p:nvSpPr>
            <p:spPr bwMode="auto">
              <a:xfrm>
                <a:off x="2972" y="2000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2 h 34"/>
                  <a:gd name="T4" fmla="*/ 32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BFE3"/>
              </a:solidFill>
              <a:ln w="0">
                <a:solidFill>
                  <a:srgbClr val="B0BF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83" name="Freeform 363"/>
              <p:cNvSpPr>
                <a:spLocks/>
              </p:cNvSpPr>
              <p:nvPr/>
            </p:nvSpPr>
            <p:spPr bwMode="auto">
              <a:xfrm>
                <a:off x="2972" y="2000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2 h 34"/>
                  <a:gd name="T4" fmla="*/ 32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84" name="Freeform 364"/>
              <p:cNvSpPr>
                <a:spLocks/>
              </p:cNvSpPr>
              <p:nvPr/>
            </p:nvSpPr>
            <p:spPr bwMode="auto">
              <a:xfrm>
                <a:off x="3004" y="2014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20 h 34"/>
                  <a:gd name="T4" fmla="*/ 30 w 44"/>
                  <a:gd name="T5" fmla="*/ 34 h 34"/>
                  <a:gd name="T6" fmla="*/ 44 w 44"/>
                  <a:gd name="T7" fmla="*/ 14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20"/>
                    </a:lnTo>
                    <a:lnTo>
                      <a:pt x="30" y="34"/>
                    </a:lnTo>
                    <a:lnTo>
                      <a:pt x="44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5C4E5"/>
              </a:solidFill>
              <a:ln w="0">
                <a:solidFill>
                  <a:srgbClr val="B5C4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85" name="Freeform 365"/>
              <p:cNvSpPr>
                <a:spLocks/>
              </p:cNvSpPr>
              <p:nvPr/>
            </p:nvSpPr>
            <p:spPr bwMode="auto">
              <a:xfrm>
                <a:off x="3004" y="2014"/>
                <a:ext cx="44" cy="34"/>
              </a:xfrm>
              <a:custGeom>
                <a:avLst/>
                <a:gdLst>
                  <a:gd name="T0" fmla="*/ 14 w 44"/>
                  <a:gd name="T1" fmla="*/ 0 h 34"/>
                  <a:gd name="T2" fmla="*/ 0 w 44"/>
                  <a:gd name="T3" fmla="*/ 20 h 34"/>
                  <a:gd name="T4" fmla="*/ 30 w 44"/>
                  <a:gd name="T5" fmla="*/ 34 h 34"/>
                  <a:gd name="T6" fmla="*/ 44 w 44"/>
                  <a:gd name="T7" fmla="*/ 14 h 34"/>
                  <a:gd name="T8" fmla="*/ 14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14" y="0"/>
                    </a:moveTo>
                    <a:lnTo>
                      <a:pt x="0" y="20"/>
                    </a:lnTo>
                    <a:lnTo>
                      <a:pt x="30" y="34"/>
                    </a:lnTo>
                    <a:lnTo>
                      <a:pt x="44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86" name="Freeform 366"/>
              <p:cNvSpPr>
                <a:spLocks/>
              </p:cNvSpPr>
              <p:nvPr/>
            </p:nvSpPr>
            <p:spPr bwMode="auto">
              <a:xfrm>
                <a:off x="3034" y="2028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0 h 34"/>
                  <a:gd name="T4" fmla="*/ 30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0"/>
                    </a:lnTo>
                    <a:lnTo>
                      <a:pt x="30" y="34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AC9E5"/>
              </a:solidFill>
              <a:ln w="0">
                <a:solidFill>
                  <a:srgbClr val="BAC9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87" name="Freeform 367"/>
              <p:cNvSpPr>
                <a:spLocks/>
              </p:cNvSpPr>
              <p:nvPr/>
            </p:nvSpPr>
            <p:spPr bwMode="auto">
              <a:xfrm>
                <a:off x="3034" y="2028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0 h 34"/>
                  <a:gd name="T4" fmla="*/ 30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0"/>
                    </a:lnTo>
                    <a:lnTo>
                      <a:pt x="30" y="34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3088" name="Group 368"/>
            <p:cNvGrpSpPr>
              <a:grpSpLocks/>
            </p:cNvGrpSpPr>
            <p:nvPr/>
          </p:nvGrpSpPr>
          <p:grpSpPr bwMode="auto">
            <a:xfrm>
              <a:off x="2134" y="1938"/>
              <a:ext cx="1854" cy="548"/>
              <a:chOff x="2134" y="1938"/>
              <a:chExt cx="1854" cy="548"/>
            </a:xfrm>
          </p:grpSpPr>
          <p:sp>
            <p:nvSpPr>
              <p:cNvPr id="543089" name="Freeform 369"/>
              <p:cNvSpPr>
                <a:spLocks/>
              </p:cNvSpPr>
              <p:nvPr/>
            </p:nvSpPr>
            <p:spPr bwMode="auto">
              <a:xfrm>
                <a:off x="3064" y="2042"/>
                <a:ext cx="46" cy="38"/>
              </a:xfrm>
              <a:custGeom>
                <a:avLst/>
                <a:gdLst>
                  <a:gd name="T0" fmla="*/ 16 w 46"/>
                  <a:gd name="T1" fmla="*/ 0 h 38"/>
                  <a:gd name="T2" fmla="*/ 0 w 46"/>
                  <a:gd name="T3" fmla="*/ 20 h 38"/>
                  <a:gd name="T4" fmla="*/ 32 w 46"/>
                  <a:gd name="T5" fmla="*/ 38 h 38"/>
                  <a:gd name="T6" fmla="*/ 46 w 46"/>
                  <a:gd name="T7" fmla="*/ 20 h 38"/>
                  <a:gd name="T8" fmla="*/ 16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6" y="0"/>
                    </a:moveTo>
                    <a:lnTo>
                      <a:pt x="0" y="20"/>
                    </a:lnTo>
                    <a:lnTo>
                      <a:pt x="32" y="38"/>
                    </a:lnTo>
                    <a:lnTo>
                      <a:pt x="46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2CFE3"/>
              </a:solidFill>
              <a:ln w="0">
                <a:solidFill>
                  <a:srgbClr val="C2CF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0" name="Freeform 370"/>
              <p:cNvSpPr>
                <a:spLocks/>
              </p:cNvSpPr>
              <p:nvPr/>
            </p:nvSpPr>
            <p:spPr bwMode="auto">
              <a:xfrm>
                <a:off x="3064" y="2042"/>
                <a:ext cx="46" cy="38"/>
              </a:xfrm>
              <a:custGeom>
                <a:avLst/>
                <a:gdLst>
                  <a:gd name="T0" fmla="*/ 16 w 46"/>
                  <a:gd name="T1" fmla="*/ 0 h 38"/>
                  <a:gd name="T2" fmla="*/ 0 w 46"/>
                  <a:gd name="T3" fmla="*/ 20 h 38"/>
                  <a:gd name="T4" fmla="*/ 32 w 46"/>
                  <a:gd name="T5" fmla="*/ 38 h 38"/>
                  <a:gd name="T6" fmla="*/ 46 w 46"/>
                  <a:gd name="T7" fmla="*/ 20 h 38"/>
                  <a:gd name="T8" fmla="*/ 16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6" y="0"/>
                    </a:moveTo>
                    <a:lnTo>
                      <a:pt x="0" y="20"/>
                    </a:lnTo>
                    <a:lnTo>
                      <a:pt x="32" y="38"/>
                    </a:lnTo>
                    <a:lnTo>
                      <a:pt x="46" y="2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1" name="Freeform 371"/>
              <p:cNvSpPr>
                <a:spLocks/>
              </p:cNvSpPr>
              <p:nvPr/>
            </p:nvSpPr>
            <p:spPr bwMode="auto">
              <a:xfrm>
                <a:off x="3096" y="2062"/>
                <a:ext cx="46" cy="38"/>
              </a:xfrm>
              <a:custGeom>
                <a:avLst/>
                <a:gdLst>
                  <a:gd name="T0" fmla="*/ 14 w 46"/>
                  <a:gd name="T1" fmla="*/ 0 h 38"/>
                  <a:gd name="T2" fmla="*/ 0 w 46"/>
                  <a:gd name="T3" fmla="*/ 18 h 38"/>
                  <a:gd name="T4" fmla="*/ 32 w 46"/>
                  <a:gd name="T5" fmla="*/ 38 h 38"/>
                  <a:gd name="T6" fmla="*/ 46 w 46"/>
                  <a:gd name="T7" fmla="*/ 22 h 38"/>
                  <a:gd name="T8" fmla="*/ 14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4" y="0"/>
                    </a:moveTo>
                    <a:lnTo>
                      <a:pt x="0" y="18"/>
                    </a:lnTo>
                    <a:lnTo>
                      <a:pt x="32" y="38"/>
                    </a:lnTo>
                    <a:lnTo>
                      <a:pt x="46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CD6E3"/>
              </a:solidFill>
              <a:ln w="0">
                <a:solidFill>
                  <a:srgbClr val="CCD6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2" name="Freeform 372"/>
              <p:cNvSpPr>
                <a:spLocks/>
              </p:cNvSpPr>
              <p:nvPr/>
            </p:nvSpPr>
            <p:spPr bwMode="auto">
              <a:xfrm>
                <a:off x="3096" y="2062"/>
                <a:ext cx="46" cy="38"/>
              </a:xfrm>
              <a:custGeom>
                <a:avLst/>
                <a:gdLst>
                  <a:gd name="T0" fmla="*/ 14 w 46"/>
                  <a:gd name="T1" fmla="*/ 0 h 38"/>
                  <a:gd name="T2" fmla="*/ 0 w 46"/>
                  <a:gd name="T3" fmla="*/ 18 h 38"/>
                  <a:gd name="T4" fmla="*/ 32 w 46"/>
                  <a:gd name="T5" fmla="*/ 38 h 38"/>
                  <a:gd name="T6" fmla="*/ 46 w 46"/>
                  <a:gd name="T7" fmla="*/ 22 h 38"/>
                  <a:gd name="T8" fmla="*/ 14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4" y="0"/>
                    </a:moveTo>
                    <a:lnTo>
                      <a:pt x="0" y="18"/>
                    </a:lnTo>
                    <a:lnTo>
                      <a:pt x="32" y="38"/>
                    </a:lnTo>
                    <a:lnTo>
                      <a:pt x="46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3" name="Freeform 373"/>
              <p:cNvSpPr>
                <a:spLocks/>
              </p:cNvSpPr>
              <p:nvPr/>
            </p:nvSpPr>
            <p:spPr bwMode="auto">
              <a:xfrm>
                <a:off x="3128" y="2084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16 h 38"/>
                  <a:gd name="T4" fmla="*/ 30 w 44"/>
                  <a:gd name="T5" fmla="*/ 38 h 38"/>
                  <a:gd name="T6" fmla="*/ 44 w 44"/>
                  <a:gd name="T7" fmla="*/ 22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16"/>
                    </a:lnTo>
                    <a:lnTo>
                      <a:pt x="30" y="38"/>
                    </a:lnTo>
                    <a:lnTo>
                      <a:pt x="44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D9E3"/>
              </a:solidFill>
              <a:ln w="0">
                <a:solidFill>
                  <a:srgbClr val="CFD9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4" name="Freeform 374"/>
              <p:cNvSpPr>
                <a:spLocks/>
              </p:cNvSpPr>
              <p:nvPr/>
            </p:nvSpPr>
            <p:spPr bwMode="auto">
              <a:xfrm>
                <a:off x="3128" y="2084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16 h 38"/>
                  <a:gd name="T4" fmla="*/ 30 w 44"/>
                  <a:gd name="T5" fmla="*/ 38 h 38"/>
                  <a:gd name="T6" fmla="*/ 44 w 44"/>
                  <a:gd name="T7" fmla="*/ 22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16"/>
                    </a:lnTo>
                    <a:lnTo>
                      <a:pt x="30" y="38"/>
                    </a:lnTo>
                    <a:lnTo>
                      <a:pt x="44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5" name="Freeform 375"/>
              <p:cNvSpPr>
                <a:spLocks/>
              </p:cNvSpPr>
              <p:nvPr/>
            </p:nvSpPr>
            <p:spPr bwMode="auto">
              <a:xfrm>
                <a:off x="3158" y="2106"/>
                <a:ext cx="46" cy="38"/>
              </a:xfrm>
              <a:custGeom>
                <a:avLst/>
                <a:gdLst>
                  <a:gd name="T0" fmla="*/ 14 w 46"/>
                  <a:gd name="T1" fmla="*/ 0 h 38"/>
                  <a:gd name="T2" fmla="*/ 0 w 46"/>
                  <a:gd name="T3" fmla="*/ 16 h 38"/>
                  <a:gd name="T4" fmla="*/ 32 w 46"/>
                  <a:gd name="T5" fmla="*/ 38 h 38"/>
                  <a:gd name="T6" fmla="*/ 46 w 46"/>
                  <a:gd name="T7" fmla="*/ 22 h 38"/>
                  <a:gd name="T8" fmla="*/ 14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4" y="0"/>
                    </a:moveTo>
                    <a:lnTo>
                      <a:pt x="0" y="16"/>
                    </a:lnTo>
                    <a:lnTo>
                      <a:pt x="32" y="38"/>
                    </a:lnTo>
                    <a:lnTo>
                      <a:pt x="46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9DBE5"/>
              </a:solidFill>
              <a:ln w="0">
                <a:solidFill>
                  <a:srgbClr val="C9DB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6" name="Freeform 376"/>
              <p:cNvSpPr>
                <a:spLocks/>
              </p:cNvSpPr>
              <p:nvPr/>
            </p:nvSpPr>
            <p:spPr bwMode="auto">
              <a:xfrm>
                <a:off x="3158" y="2106"/>
                <a:ext cx="46" cy="38"/>
              </a:xfrm>
              <a:custGeom>
                <a:avLst/>
                <a:gdLst>
                  <a:gd name="T0" fmla="*/ 14 w 46"/>
                  <a:gd name="T1" fmla="*/ 0 h 38"/>
                  <a:gd name="T2" fmla="*/ 0 w 46"/>
                  <a:gd name="T3" fmla="*/ 16 h 38"/>
                  <a:gd name="T4" fmla="*/ 32 w 46"/>
                  <a:gd name="T5" fmla="*/ 38 h 38"/>
                  <a:gd name="T6" fmla="*/ 46 w 46"/>
                  <a:gd name="T7" fmla="*/ 22 h 38"/>
                  <a:gd name="T8" fmla="*/ 14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4" y="0"/>
                    </a:moveTo>
                    <a:lnTo>
                      <a:pt x="0" y="16"/>
                    </a:lnTo>
                    <a:lnTo>
                      <a:pt x="32" y="38"/>
                    </a:lnTo>
                    <a:lnTo>
                      <a:pt x="46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7" name="Freeform 377"/>
              <p:cNvSpPr>
                <a:spLocks/>
              </p:cNvSpPr>
              <p:nvPr/>
            </p:nvSpPr>
            <p:spPr bwMode="auto">
              <a:xfrm>
                <a:off x="3190" y="2128"/>
                <a:ext cx="44" cy="32"/>
              </a:xfrm>
              <a:custGeom>
                <a:avLst/>
                <a:gdLst>
                  <a:gd name="T0" fmla="*/ 14 w 44"/>
                  <a:gd name="T1" fmla="*/ 0 h 32"/>
                  <a:gd name="T2" fmla="*/ 0 w 44"/>
                  <a:gd name="T3" fmla="*/ 16 h 32"/>
                  <a:gd name="T4" fmla="*/ 30 w 44"/>
                  <a:gd name="T5" fmla="*/ 32 h 32"/>
                  <a:gd name="T6" fmla="*/ 44 w 44"/>
                  <a:gd name="T7" fmla="*/ 16 h 32"/>
                  <a:gd name="T8" fmla="*/ 14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0"/>
                    </a:moveTo>
                    <a:lnTo>
                      <a:pt x="0" y="16"/>
                    </a:lnTo>
                    <a:lnTo>
                      <a:pt x="30" y="32"/>
                    </a:lnTo>
                    <a:lnTo>
                      <a:pt x="44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FD6EB"/>
              </a:solidFill>
              <a:ln w="0">
                <a:solidFill>
                  <a:srgbClr val="BFD6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8" name="Freeform 378"/>
              <p:cNvSpPr>
                <a:spLocks/>
              </p:cNvSpPr>
              <p:nvPr/>
            </p:nvSpPr>
            <p:spPr bwMode="auto">
              <a:xfrm>
                <a:off x="3190" y="2128"/>
                <a:ext cx="44" cy="32"/>
              </a:xfrm>
              <a:custGeom>
                <a:avLst/>
                <a:gdLst>
                  <a:gd name="T0" fmla="*/ 14 w 44"/>
                  <a:gd name="T1" fmla="*/ 0 h 32"/>
                  <a:gd name="T2" fmla="*/ 0 w 44"/>
                  <a:gd name="T3" fmla="*/ 16 h 32"/>
                  <a:gd name="T4" fmla="*/ 30 w 44"/>
                  <a:gd name="T5" fmla="*/ 32 h 32"/>
                  <a:gd name="T6" fmla="*/ 44 w 44"/>
                  <a:gd name="T7" fmla="*/ 16 h 32"/>
                  <a:gd name="T8" fmla="*/ 14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0"/>
                    </a:moveTo>
                    <a:lnTo>
                      <a:pt x="0" y="16"/>
                    </a:lnTo>
                    <a:lnTo>
                      <a:pt x="30" y="32"/>
                    </a:lnTo>
                    <a:lnTo>
                      <a:pt x="44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9" name="Freeform 379"/>
              <p:cNvSpPr>
                <a:spLocks/>
              </p:cNvSpPr>
              <p:nvPr/>
            </p:nvSpPr>
            <p:spPr bwMode="auto">
              <a:xfrm>
                <a:off x="3220" y="2144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6 h 30"/>
                  <a:gd name="T4" fmla="*/ 32 w 46"/>
                  <a:gd name="T5" fmla="*/ 30 h 30"/>
                  <a:gd name="T6" fmla="*/ 46 w 46"/>
                  <a:gd name="T7" fmla="*/ 14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6"/>
                    </a:lnTo>
                    <a:lnTo>
                      <a:pt x="32" y="30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D1F0"/>
              </a:solidFill>
              <a:ln w="0">
                <a:solidFill>
                  <a:srgbClr val="B0D1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00" name="Freeform 380"/>
              <p:cNvSpPr>
                <a:spLocks/>
              </p:cNvSpPr>
              <p:nvPr/>
            </p:nvSpPr>
            <p:spPr bwMode="auto">
              <a:xfrm>
                <a:off x="3220" y="2144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6 h 30"/>
                  <a:gd name="T4" fmla="*/ 32 w 46"/>
                  <a:gd name="T5" fmla="*/ 30 h 30"/>
                  <a:gd name="T6" fmla="*/ 46 w 46"/>
                  <a:gd name="T7" fmla="*/ 14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6"/>
                    </a:lnTo>
                    <a:lnTo>
                      <a:pt x="32" y="30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01" name="Freeform 381"/>
              <p:cNvSpPr>
                <a:spLocks/>
              </p:cNvSpPr>
              <p:nvPr/>
            </p:nvSpPr>
            <p:spPr bwMode="auto">
              <a:xfrm>
                <a:off x="3252" y="2158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6 h 30"/>
                  <a:gd name="T4" fmla="*/ 32 w 46"/>
                  <a:gd name="T5" fmla="*/ 30 h 30"/>
                  <a:gd name="T6" fmla="*/ 46 w 46"/>
                  <a:gd name="T7" fmla="*/ 14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6"/>
                    </a:lnTo>
                    <a:lnTo>
                      <a:pt x="32" y="30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5DBF2"/>
              </a:solidFill>
              <a:ln w="0">
                <a:solidFill>
                  <a:srgbClr val="B5DB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02" name="Freeform 382"/>
              <p:cNvSpPr>
                <a:spLocks/>
              </p:cNvSpPr>
              <p:nvPr/>
            </p:nvSpPr>
            <p:spPr bwMode="auto">
              <a:xfrm>
                <a:off x="3252" y="2158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6 h 30"/>
                  <a:gd name="T4" fmla="*/ 32 w 46"/>
                  <a:gd name="T5" fmla="*/ 30 h 30"/>
                  <a:gd name="T6" fmla="*/ 46 w 46"/>
                  <a:gd name="T7" fmla="*/ 14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6"/>
                    </a:lnTo>
                    <a:lnTo>
                      <a:pt x="32" y="30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03" name="Freeform 383"/>
              <p:cNvSpPr>
                <a:spLocks/>
              </p:cNvSpPr>
              <p:nvPr/>
            </p:nvSpPr>
            <p:spPr bwMode="auto">
              <a:xfrm>
                <a:off x="3284" y="2172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16 h 36"/>
                  <a:gd name="T4" fmla="*/ 32 w 44"/>
                  <a:gd name="T5" fmla="*/ 36 h 36"/>
                  <a:gd name="T6" fmla="*/ 44 w 44"/>
                  <a:gd name="T7" fmla="*/ 34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16"/>
                    </a:lnTo>
                    <a:lnTo>
                      <a:pt x="32" y="36"/>
                    </a:lnTo>
                    <a:lnTo>
                      <a:pt x="44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FCD4"/>
              </a:solidFill>
              <a:ln w="0">
                <a:solidFill>
                  <a:srgbClr val="DEFC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04" name="Freeform 384"/>
              <p:cNvSpPr>
                <a:spLocks/>
              </p:cNvSpPr>
              <p:nvPr/>
            </p:nvSpPr>
            <p:spPr bwMode="auto">
              <a:xfrm>
                <a:off x="3284" y="2172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16 h 36"/>
                  <a:gd name="T4" fmla="*/ 32 w 44"/>
                  <a:gd name="T5" fmla="*/ 36 h 36"/>
                  <a:gd name="T6" fmla="*/ 44 w 44"/>
                  <a:gd name="T7" fmla="*/ 34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16"/>
                    </a:lnTo>
                    <a:lnTo>
                      <a:pt x="32" y="36"/>
                    </a:lnTo>
                    <a:lnTo>
                      <a:pt x="44" y="3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05" name="Freeform 385"/>
              <p:cNvSpPr>
                <a:spLocks/>
              </p:cNvSpPr>
              <p:nvPr/>
            </p:nvSpPr>
            <p:spPr bwMode="auto">
              <a:xfrm>
                <a:off x="3316" y="2206"/>
                <a:ext cx="40" cy="68"/>
              </a:xfrm>
              <a:custGeom>
                <a:avLst/>
                <a:gdLst>
                  <a:gd name="T0" fmla="*/ 12 w 40"/>
                  <a:gd name="T1" fmla="*/ 0 h 68"/>
                  <a:gd name="T2" fmla="*/ 0 w 40"/>
                  <a:gd name="T3" fmla="*/ 2 h 68"/>
                  <a:gd name="T4" fmla="*/ 30 w 40"/>
                  <a:gd name="T5" fmla="*/ 56 h 68"/>
                  <a:gd name="T6" fmla="*/ 40 w 40"/>
                  <a:gd name="T7" fmla="*/ 68 h 68"/>
                  <a:gd name="T8" fmla="*/ 12 w 40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8">
                    <a:moveTo>
                      <a:pt x="12" y="0"/>
                    </a:moveTo>
                    <a:lnTo>
                      <a:pt x="0" y="2"/>
                    </a:lnTo>
                    <a:lnTo>
                      <a:pt x="30" y="56"/>
                    </a:lnTo>
                    <a:lnTo>
                      <a:pt x="40" y="6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5E880"/>
              </a:solidFill>
              <a:ln w="0">
                <a:solidFill>
                  <a:srgbClr val="E5E8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06" name="Freeform 386"/>
              <p:cNvSpPr>
                <a:spLocks/>
              </p:cNvSpPr>
              <p:nvPr/>
            </p:nvSpPr>
            <p:spPr bwMode="auto">
              <a:xfrm>
                <a:off x="3316" y="2206"/>
                <a:ext cx="40" cy="68"/>
              </a:xfrm>
              <a:custGeom>
                <a:avLst/>
                <a:gdLst>
                  <a:gd name="T0" fmla="*/ 12 w 40"/>
                  <a:gd name="T1" fmla="*/ 0 h 68"/>
                  <a:gd name="T2" fmla="*/ 0 w 40"/>
                  <a:gd name="T3" fmla="*/ 2 h 68"/>
                  <a:gd name="T4" fmla="*/ 30 w 40"/>
                  <a:gd name="T5" fmla="*/ 56 h 68"/>
                  <a:gd name="T6" fmla="*/ 40 w 40"/>
                  <a:gd name="T7" fmla="*/ 68 h 68"/>
                  <a:gd name="T8" fmla="*/ 12 w 40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8">
                    <a:moveTo>
                      <a:pt x="12" y="0"/>
                    </a:moveTo>
                    <a:lnTo>
                      <a:pt x="0" y="2"/>
                    </a:lnTo>
                    <a:lnTo>
                      <a:pt x="30" y="56"/>
                    </a:lnTo>
                    <a:lnTo>
                      <a:pt x="40" y="6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07" name="Freeform 387"/>
              <p:cNvSpPr>
                <a:spLocks/>
              </p:cNvSpPr>
              <p:nvPr/>
            </p:nvSpPr>
            <p:spPr bwMode="auto">
              <a:xfrm>
                <a:off x="3346" y="2262"/>
                <a:ext cx="44" cy="36"/>
              </a:xfrm>
              <a:custGeom>
                <a:avLst/>
                <a:gdLst>
                  <a:gd name="T0" fmla="*/ 10 w 44"/>
                  <a:gd name="T1" fmla="*/ 12 h 36"/>
                  <a:gd name="T2" fmla="*/ 0 w 44"/>
                  <a:gd name="T3" fmla="*/ 0 h 36"/>
                  <a:gd name="T4" fmla="*/ 30 w 44"/>
                  <a:gd name="T5" fmla="*/ 36 h 36"/>
                  <a:gd name="T6" fmla="*/ 44 w 44"/>
                  <a:gd name="T7" fmla="*/ 16 h 36"/>
                  <a:gd name="T8" fmla="*/ 10 w 44"/>
                  <a:gd name="T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0" y="12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44" y="16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8CB5F2"/>
              </a:solidFill>
              <a:ln w="0">
                <a:solidFill>
                  <a:srgbClr val="8CB5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08" name="Freeform 388"/>
              <p:cNvSpPr>
                <a:spLocks/>
              </p:cNvSpPr>
              <p:nvPr/>
            </p:nvSpPr>
            <p:spPr bwMode="auto">
              <a:xfrm>
                <a:off x="3346" y="2262"/>
                <a:ext cx="44" cy="36"/>
              </a:xfrm>
              <a:custGeom>
                <a:avLst/>
                <a:gdLst>
                  <a:gd name="T0" fmla="*/ 10 w 44"/>
                  <a:gd name="T1" fmla="*/ 12 h 36"/>
                  <a:gd name="T2" fmla="*/ 0 w 44"/>
                  <a:gd name="T3" fmla="*/ 0 h 36"/>
                  <a:gd name="T4" fmla="*/ 30 w 44"/>
                  <a:gd name="T5" fmla="*/ 36 h 36"/>
                  <a:gd name="T6" fmla="*/ 44 w 44"/>
                  <a:gd name="T7" fmla="*/ 16 h 36"/>
                  <a:gd name="T8" fmla="*/ 10 w 44"/>
                  <a:gd name="T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0" y="12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44" y="16"/>
                    </a:lnTo>
                    <a:lnTo>
                      <a:pt x="10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09" name="Freeform 389"/>
              <p:cNvSpPr>
                <a:spLocks/>
              </p:cNvSpPr>
              <p:nvPr/>
            </p:nvSpPr>
            <p:spPr bwMode="auto">
              <a:xfrm>
                <a:off x="3376" y="2278"/>
                <a:ext cx="46" cy="26"/>
              </a:xfrm>
              <a:custGeom>
                <a:avLst/>
                <a:gdLst>
                  <a:gd name="T0" fmla="*/ 14 w 46"/>
                  <a:gd name="T1" fmla="*/ 0 h 26"/>
                  <a:gd name="T2" fmla="*/ 0 w 46"/>
                  <a:gd name="T3" fmla="*/ 20 h 26"/>
                  <a:gd name="T4" fmla="*/ 32 w 46"/>
                  <a:gd name="T5" fmla="*/ 26 h 26"/>
                  <a:gd name="T6" fmla="*/ 46 w 46"/>
                  <a:gd name="T7" fmla="*/ 6 h 26"/>
                  <a:gd name="T8" fmla="*/ 14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6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10" name="Freeform 390"/>
              <p:cNvSpPr>
                <a:spLocks/>
              </p:cNvSpPr>
              <p:nvPr/>
            </p:nvSpPr>
            <p:spPr bwMode="auto">
              <a:xfrm>
                <a:off x="3376" y="2278"/>
                <a:ext cx="46" cy="26"/>
              </a:xfrm>
              <a:custGeom>
                <a:avLst/>
                <a:gdLst>
                  <a:gd name="T0" fmla="*/ 14 w 46"/>
                  <a:gd name="T1" fmla="*/ 0 h 26"/>
                  <a:gd name="T2" fmla="*/ 0 w 46"/>
                  <a:gd name="T3" fmla="*/ 20 h 26"/>
                  <a:gd name="T4" fmla="*/ 32 w 46"/>
                  <a:gd name="T5" fmla="*/ 26 h 26"/>
                  <a:gd name="T6" fmla="*/ 46 w 46"/>
                  <a:gd name="T7" fmla="*/ 6 h 26"/>
                  <a:gd name="T8" fmla="*/ 14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6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11" name="Freeform 391"/>
              <p:cNvSpPr>
                <a:spLocks/>
              </p:cNvSpPr>
              <p:nvPr/>
            </p:nvSpPr>
            <p:spPr bwMode="auto">
              <a:xfrm>
                <a:off x="3408" y="2284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12" name="Freeform 392"/>
              <p:cNvSpPr>
                <a:spLocks/>
              </p:cNvSpPr>
              <p:nvPr/>
            </p:nvSpPr>
            <p:spPr bwMode="auto">
              <a:xfrm>
                <a:off x="3408" y="2284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13" name="Freeform 393"/>
              <p:cNvSpPr>
                <a:spLocks/>
              </p:cNvSpPr>
              <p:nvPr/>
            </p:nvSpPr>
            <p:spPr bwMode="auto">
              <a:xfrm>
                <a:off x="3440" y="2292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14" name="Freeform 394"/>
              <p:cNvSpPr>
                <a:spLocks/>
              </p:cNvSpPr>
              <p:nvPr/>
            </p:nvSpPr>
            <p:spPr bwMode="auto">
              <a:xfrm>
                <a:off x="3440" y="2292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15" name="Freeform 395"/>
              <p:cNvSpPr>
                <a:spLocks/>
              </p:cNvSpPr>
              <p:nvPr/>
            </p:nvSpPr>
            <p:spPr bwMode="auto">
              <a:xfrm>
                <a:off x="3472" y="2300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16" name="Freeform 396"/>
              <p:cNvSpPr>
                <a:spLocks/>
              </p:cNvSpPr>
              <p:nvPr/>
            </p:nvSpPr>
            <p:spPr bwMode="auto">
              <a:xfrm>
                <a:off x="3472" y="2300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17" name="Freeform 397"/>
              <p:cNvSpPr>
                <a:spLocks/>
              </p:cNvSpPr>
              <p:nvPr/>
            </p:nvSpPr>
            <p:spPr bwMode="auto">
              <a:xfrm>
                <a:off x="3506" y="231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18" name="Freeform 398"/>
              <p:cNvSpPr>
                <a:spLocks/>
              </p:cNvSpPr>
              <p:nvPr/>
            </p:nvSpPr>
            <p:spPr bwMode="auto">
              <a:xfrm>
                <a:off x="3506" y="2310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19" name="Freeform 399"/>
              <p:cNvSpPr>
                <a:spLocks/>
              </p:cNvSpPr>
              <p:nvPr/>
            </p:nvSpPr>
            <p:spPr bwMode="auto">
              <a:xfrm>
                <a:off x="3538" y="231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20" name="Freeform 400"/>
              <p:cNvSpPr>
                <a:spLocks/>
              </p:cNvSpPr>
              <p:nvPr/>
            </p:nvSpPr>
            <p:spPr bwMode="auto">
              <a:xfrm>
                <a:off x="3538" y="231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21" name="Freeform 401"/>
              <p:cNvSpPr>
                <a:spLocks/>
              </p:cNvSpPr>
              <p:nvPr/>
            </p:nvSpPr>
            <p:spPr bwMode="auto">
              <a:xfrm>
                <a:off x="3570" y="2328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22" name="Freeform 402"/>
              <p:cNvSpPr>
                <a:spLocks/>
              </p:cNvSpPr>
              <p:nvPr/>
            </p:nvSpPr>
            <p:spPr bwMode="auto">
              <a:xfrm>
                <a:off x="3570" y="2328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23" name="Freeform 403"/>
              <p:cNvSpPr>
                <a:spLocks/>
              </p:cNvSpPr>
              <p:nvPr/>
            </p:nvSpPr>
            <p:spPr bwMode="auto">
              <a:xfrm>
                <a:off x="3604" y="233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24" name="Freeform 404"/>
              <p:cNvSpPr>
                <a:spLocks/>
              </p:cNvSpPr>
              <p:nvPr/>
            </p:nvSpPr>
            <p:spPr bwMode="auto">
              <a:xfrm>
                <a:off x="3604" y="233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25" name="Freeform 405"/>
              <p:cNvSpPr>
                <a:spLocks/>
              </p:cNvSpPr>
              <p:nvPr/>
            </p:nvSpPr>
            <p:spPr bwMode="auto">
              <a:xfrm>
                <a:off x="3638" y="234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26" name="Freeform 406"/>
              <p:cNvSpPr>
                <a:spLocks/>
              </p:cNvSpPr>
              <p:nvPr/>
            </p:nvSpPr>
            <p:spPr bwMode="auto">
              <a:xfrm>
                <a:off x="3638" y="234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27" name="Freeform 407"/>
              <p:cNvSpPr>
                <a:spLocks/>
              </p:cNvSpPr>
              <p:nvPr/>
            </p:nvSpPr>
            <p:spPr bwMode="auto">
              <a:xfrm>
                <a:off x="3670" y="235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28" name="Freeform 408"/>
              <p:cNvSpPr>
                <a:spLocks/>
              </p:cNvSpPr>
              <p:nvPr/>
            </p:nvSpPr>
            <p:spPr bwMode="auto">
              <a:xfrm>
                <a:off x="3670" y="235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29" name="Freeform 409"/>
              <p:cNvSpPr>
                <a:spLocks/>
              </p:cNvSpPr>
              <p:nvPr/>
            </p:nvSpPr>
            <p:spPr bwMode="auto">
              <a:xfrm>
                <a:off x="3704" y="23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30" name="Freeform 410"/>
              <p:cNvSpPr>
                <a:spLocks/>
              </p:cNvSpPr>
              <p:nvPr/>
            </p:nvSpPr>
            <p:spPr bwMode="auto">
              <a:xfrm>
                <a:off x="3704" y="23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31" name="Freeform 411"/>
              <p:cNvSpPr>
                <a:spLocks/>
              </p:cNvSpPr>
              <p:nvPr/>
            </p:nvSpPr>
            <p:spPr bwMode="auto">
              <a:xfrm>
                <a:off x="3738" y="2376"/>
                <a:ext cx="44" cy="30"/>
              </a:xfrm>
              <a:custGeom>
                <a:avLst/>
                <a:gdLst>
                  <a:gd name="T0" fmla="*/ 12 w 44"/>
                  <a:gd name="T1" fmla="*/ 0 h 30"/>
                  <a:gd name="T2" fmla="*/ 0 w 44"/>
                  <a:gd name="T3" fmla="*/ 20 h 30"/>
                  <a:gd name="T4" fmla="*/ 32 w 44"/>
                  <a:gd name="T5" fmla="*/ 30 h 30"/>
                  <a:gd name="T6" fmla="*/ 44 w 44"/>
                  <a:gd name="T7" fmla="*/ 10 h 30"/>
                  <a:gd name="T8" fmla="*/ 12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32" name="Freeform 412"/>
              <p:cNvSpPr>
                <a:spLocks/>
              </p:cNvSpPr>
              <p:nvPr/>
            </p:nvSpPr>
            <p:spPr bwMode="auto">
              <a:xfrm>
                <a:off x="3738" y="2376"/>
                <a:ext cx="44" cy="30"/>
              </a:xfrm>
              <a:custGeom>
                <a:avLst/>
                <a:gdLst>
                  <a:gd name="T0" fmla="*/ 12 w 44"/>
                  <a:gd name="T1" fmla="*/ 0 h 30"/>
                  <a:gd name="T2" fmla="*/ 0 w 44"/>
                  <a:gd name="T3" fmla="*/ 20 h 30"/>
                  <a:gd name="T4" fmla="*/ 32 w 44"/>
                  <a:gd name="T5" fmla="*/ 30 h 30"/>
                  <a:gd name="T6" fmla="*/ 44 w 44"/>
                  <a:gd name="T7" fmla="*/ 10 h 30"/>
                  <a:gd name="T8" fmla="*/ 12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33" name="Freeform 413"/>
              <p:cNvSpPr>
                <a:spLocks/>
              </p:cNvSpPr>
              <p:nvPr/>
            </p:nvSpPr>
            <p:spPr bwMode="auto">
              <a:xfrm>
                <a:off x="3770" y="238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34" name="Freeform 414"/>
              <p:cNvSpPr>
                <a:spLocks/>
              </p:cNvSpPr>
              <p:nvPr/>
            </p:nvSpPr>
            <p:spPr bwMode="auto">
              <a:xfrm>
                <a:off x="3770" y="238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35" name="Freeform 415"/>
              <p:cNvSpPr>
                <a:spLocks/>
              </p:cNvSpPr>
              <p:nvPr/>
            </p:nvSpPr>
            <p:spPr bwMode="auto">
              <a:xfrm>
                <a:off x="3804" y="239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36" name="Freeform 416"/>
              <p:cNvSpPr>
                <a:spLocks/>
              </p:cNvSpPr>
              <p:nvPr/>
            </p:nvSpPr>
            <p:spPr bwMode="auto">
              <a:xfrm>
                <a:off x="3804" y="239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37" name="Freeform 417"/>
              <p:cNvSpPr>
                <a:spLocks/>
              </p:cNvSpPr>
              <p:nvPr/>
            </p:nvSpPr>
            <p:spPr bwMode="auto">
              <a:xfrm>
                <a:off x="3838" y="240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38" name="Freeform 418"/>
              <p:cNvSpPr>
                <a:spLocks/>
              </p:cNvSpPr>
              <p:nvPr/>
            </p:nvSpPr>
            <p:spPr bwMode="auto">
              <a:xfrm>
                <a:off x="3838" y="240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39" name="Freeform 419"/>
              <p:cNvSpPr>
                <a:spLocks/>
              </p:cNvSpPr>
              <p:nvPr/>
            </p:nvSpPr>
            <p:spPr bwMode="auto">
              <a:xfrm>
                <a:off x="3872" y="2416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20 h 28"/>
                  <a:gd name="T4" fmla="*/ 36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20"/>
                    </a:lnTo>
                    <a:lnTo>
                      <a:pt x="36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40" name="Freeform 420"/>
              <p:cNvSpPr>
                <a:spLocks/>
              </p:cNvSpPr>
              <p:nvPr/>
            </p:nvSpPr>
            <p:spPr bwMode="auto">
              <a:xfrm>
                <a:off x="3872" y="2416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20 h 28"/>
                  <a:gd name="T4" fmla="*/ 36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20"/>
                    </a:lnTo>
                    <a:lnTo>
                      <a:pt x="36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41" name="Freeform 421"/>
              <p:cNvSpPr>
                <a:spLocks/>
              </p:cNvSpPr>
              <p:nvPr/>
            </p:nvSpPr>
            <p:spPr bwMode="auto">
              <a:xfrm>
                <a:off x="3908" y="2426"/>
                <a:ext cx="46" cy="30"/>
              </a:xfrm>
              <a:custGeom>
                <a:avLst/>
                <a:gdLst>
                  <a:gd name="T0" fmla="*/ 10 w 46"/>
                  <a:gd name="T1" fmla="*/ 0 h 30"/>
                  <a:gd name="T2" fmla="*/ 0 w 46"/>
                  <a:gd name="T3" fmla="*/ 18 h 30"/>
                  <a:gd name="T4" fmla="*/ 34 w 46"/>
                  <a:gd name="T5" fmla="*/ 30 h 30"/>
                  <a:gd name="T6" fmla="*/ 46 w 46"/>
                  <a:gd name="T7" fmla="*/ 10 h 30"/>
                  <a:gd name="T8" fmla="*/ 10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0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42" name="Freeform 422"/>
              <p:cNvSpPr>
                <a:spLocks/>
              </p:cNvSpPr>
              <p:nvPr/>
            </p:nvSpPr>
            <p:spPr bwMode="auto">
              <a:xfrm>
                <a:off x="3908" y="2426"/>
                <a:ext cx="46" cy="30"/>
              </a:xfrm>
              <a:custGeom>
                <a:avLst/>
                <a:gdLst>
                  <a:gd name="T0" fmla="*/ 10 w 46"/>
                  <a:gd name="T1" fmla="*/ 0 h 30"/>
                  <a:gd name="T2" fmla="*/ 0 w 46"/>
                  <a:gd name="T3" fmla="*/ 18 h 30"/>
                  <a:gd name="T4" fmla="*/ 34 w 46"/>
                  <a:gd name="T5" fmla="*/ 30 h 30"/>
                  <a:gd name="T6" fmla="*/ 46 w 46"/>
                  <a:gd name="T7" fmla="*/ 10 h 30"/>
                  <a:gd name="T8" fmla="*/ 10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0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43" name="Freeform 423"/>
              <p:cNvSpPr>
                <a:spLocks/>
              </p:cNvSpPr>
              <p:nvPr/>
            </p:nvSpPr>
            <p:spPr bwMode="auto">
              <a:xfrm>
                <a:off x="3942" y="243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8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44" name="Freeform 424"/>
              <p:cNvSpPr>
                <a:spLocks/>
              </p:cNvSpPr>
              <p:nvPr/>
            </p:nvSpPr>
            <p:spPr bwMode="auto">
              <a:xfrm>
                <a:off x="3942" y="243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8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45" name="Freeform 425"/>
              <p:cNvSpPr>
                <a:spLocks/>
              </p:cNvSpPr>
              <p:nvPr/>
            </p:nvSpPr>
            <p:spPr bwMode="auto">
              <a:xfrm>
                <a:off x="2150" y="1938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46" name="Freeform 426"/>
              <p:cNvSpPr>
                <a:spLocks/>
              </p:cNvSpPr>
              <p:nvPr/>
            </p:nvSpPr>
            <p:spPr bwMode="auto">
              <a:xfrm>
                <a:off x="2150" y="1938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47" name="Freeform 427"/>
              <p:cNvSpPr>
                <a:spLocks/>
              </p:cNvSpPr>
              <p:nvPr/>
            </p:nvSpPr>
            <p:spPr bwMode="auto">
              <a:xfrm>
                <a:off x="2178" y="1946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48" name="Freeform 428"/>
              <p:cNvSpPr>
                <a:spLocks/>
              </p:cNvSpPr>
              <p:nvPr/>
            </p:nvSpPr>
            <p:spPr bwMode="auto">
              <a:xfrm>
                <a:off x="2178" y="1946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49" name="Freeform 429"/>
              <p:cNvSpPr>
                <a:spLocks/>
              </p:cNvSpPr>
              <p:nvPr/>
            </p:nvSpPr>
            <p:spPr bwMode="auto">
              <a:xfrm>
                <a:off x="2206" y="1954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0" name="Freeform 430"/>
              <p:cNvSpPr>
                <a:spLocks/>
              </p:cNvSpPr>
              <p:nvPr/>
            </p:nvSpPr>
            <p:spPr bwMode="auto">
              <a:xfrm>
                <a:off x="2206" y="1954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1" name="Freeform 431"/>
              <p:cNvSpPr>
                <a:spLocks/>
              </p:cNvSpPr>
              <p:nvPr/>
            </p:nvSpPr>
            <p:spPr bwMode="auto">
              <a:xfrm>
                <a:off x="2232" y="1962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2" name="Freeform 432"/>
              <p:cNvSpPr>
                <a:spLocks/>
              </p:cNvSpPr>
              <p:nvPr/>
            </p:nvSpPr>
            <p:spPr bwMode="auto">
              <a:xfrm>
                <a:off x="2232" y="1962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3" name="Freeform 433"/>
              <p:cNvSpPr>
                <a:spLocks/>
              </p:cNvSpPr>
              <p:nvPr/>
            </p:nvSpPr>
            <p:spPr bwMode="auto">
              <a:xfrm>
                <a:off x="2260" y="1968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4" name="Freeform 434"/>
              <p:cNvSpPr>
                <a:spLocks/>
              </p:cNvSpPr>
              <p:nvPr/>
            </p:nvSpPr>
            <p:spPr bwMode="auto">
              <a:xfrm>
                <a:off x="2260" y="1968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5" name="Freeform 435"/>
              <p:cNvSpPr>
                <a:spLocks/>
              </p:cNvSpPr>
              <p:nvPr/>
            </p:nvSpPr>
            <p:spPr bwMode="auto">
              <a:xfrm>
                <a:off x="2288" y="197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6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6" name="Freeform 436"/>
              <p:cNvSpPr>
                <a:spLocks/>
              </p:cNvSpPr>
              <p:nvPr/>
            </p:nvSpPr>
            <p:spPr bwMode="auto">
              <a:xfrm>
                <a:off x="2288" y="1976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6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7" name="Freeform 437"/>
              <p:cNvSpPr>
                <a:spLocks/>
              </p:cNvSpPr>
              <p:nvPr/>
            </p:nvSpPr>
            <p:spPr bwMode="auto">
              <a:xfrm>
                <a:off x="2314" y="1982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8" name="Freeform 438"/>
              <p:cNvSpPr>
                <a:spLocks/>
              </p:cNvSpPr>
              <p:nvPr/>
            </p:nvSpPr>
            <p:spPr bwMode="auto">
              <a:xfrm>
                <a:off x="2314" y="1982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9" name="Freeform 439"/>
              <p:cNvSpPr>
                <a:spLocks/>
              </p:cNvSpPr>
              <p:nvPr/>
            </p:nvSpPr>
            <p:spPr bwMode="auto">
              <a:xfrm>
                <a:off x="2342" y="1988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4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0" name="Freeform 440"/>
              <p:cNvSpPr>
                <a:spLocks/>
              </p:cNvSpPr>
              <p:nvPr/>
            </p:nvSpPr>
            <p:spPr bwMode="auto">
              <a:xfrm>
                <a:off x="2342" y="1988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4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1" name="Freeform 441"/>
              <p:cNvSpPr>
                <a:spLocks/>
              </p:cNvSpPr>
              <p:nvPr/>
            </p:nvSpPr>
            <p:spPr bwMode="auto">
              <a:xfrm>
                <a:off x="2370" y="1992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8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CBDF5"/>
              </a:solidFill>
              <a:ln w="0">
                <a:solidFill>
                  <a:srgbClr val="8C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2" name="Freeform 442"/>
              <p:cNvSpPr>
                <a:spLocks/>
              </p:cNvSpPr>
              <p:nvPr/>
            </p:nvSpPr>
            <p:spPr bwMode="auto">
              <a:xfrm>
                <a:off x="2370" y="1992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8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3" name="Freeform 443"/>
              <p:cNvSpPr>
                <a:spLocks/>
              </p:cNvSpPr>
              <p:nvPr/>
            </p:nvSpPr>
            <p:spPr bwMode="auto">
              <a:xfrm>
                <a:off x="2398" y="1996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AF7"/>
              </a:solidFill>
              <a:ln w="0">
                <a:solidFill>
                  <a:srgbClr val="87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4" name="Freeform 444"/>
              <p:cNvSpPr>
                <a:spLocks/>
              </p:cNvSpPr>
              <p:nvPr/>
            </p:nvSpPr>
            <p:spPr bwMode="auto">
              <a:xfrm>
                <a:off x="2398" y="1996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5" name="Freeform 445"/>
              <p:cNvSpPr>
                <a:spLocks/>
              </p:cNvSpPr>
              <p:nvPr/>
            </p:nvSpPr>
            <p:spPr bwMode="auto">
              <a:xfrm>
                <a:off x="2426" y="2000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DB8F7"/>
              </a:solidFill>
              <a:ln w="0">
                <a:solidFill>
                  <a:srgbClr val="7D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6" name="Freeform 446"/>
              <p:cNvSpPr>
                <a:spLocks/>
              </p:cNvSpPr>
              <p:nvPr/>
            </p:nvSpPr>
            <p:spPr bwMode="auto">
              <a:xfrm>
                <a:off x="2426" y="2000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7" name="Freeform 447"/>
              <p:cNvSpPr>
                <a:spLocks/>
              </p:cNvSpPr>
              <p:nvPr/>
            </p:nvSpPr>
            <p:spPr bwMode="auto">
              <a:xfrm>
                <a:off x="2454" y="2002"/>
                <a:ext cx="46" cy="16"/>
              </a:xfrm>
              <a:custGeom>
                <a:avLst/>
                <a:gdLst>
                  <a:gd name="T0" fmla="*/ 16 w 46"/>
                  <a:gd name="T1" fmla="*/ 0 h 16"/>
                  <a:gd name="T2" fmla="*/ 0 w 46"/>
                  <a:gd name="T3" fmla="*/ 16 h 16"/>
                  <a:gd name="T4" fmla="*/ 28 w 46"/>
                  <a:gd name="T5" fmla="*/ 16 h 16"/>
                  <a:gd name="T6" fmla="*/ 46 w 46"/>
                  <a:gd name="T7" fmla="*/ 0 h 16"/>
                  <a:gd name="T8" fmla="*/ 16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5B5FA"/>
              </a:solidFill>
              <a:ln w="0">
                <a:solidFill>
                  <a:srgbClr val="75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8" name="Freeform 448"/>
              <p:cNvSpPr>
                <a:spLocks/>
              </p:cNvSpPr>
              <p:nvPr/>
            </p:nvSpPr>
            <p:spPr bwMode="auto">
              <a:xfrm>
                <a:off x="2454" y="2002"/>
                <a:ext cx="46" cy="16"/>
              </a:xfrm>
              <a:custGeom>
                <a:avLst/>
                <a:gdLst>
                  <a:gd name="T0" fmla="*/ 16 w 46"/>
                  <a:gd name="T1" fmla="*/ 0 h 16"/>
                  <a:gd name="T2" fmla="*/ 0 w 46"/>
                  <a:gd name="T3" fmla="*/ 16 h 16"/>
                  <a:gd name="T4" fmla="*/ 28 w 46"/>
                  <a:gd name="T5" fmla="*/ 16 h 16"/>
                  <a:gd name="T6" fmla="*/ 46 w 46"/>
                  <a:gd name="T7" fmla="*/ 0 h 16"/>
                  <a:gd name="T8" fmla="*/ 16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9" name="Freeform 449"/>
              <p:cNvSpPr>
                <a:spLocks/>
              </p:cNvSpPr>
              <p:nvPr/>
            </p:nvSpPr>
            <p:spPr bwMode="auto">
              <a:xfrm>
                <a:off x="2482" y="2000"/>
                <a:ext cx="44" cy="18"/>
              </a:xfrm>
              <a:custGeom>
                <a:avLst/>
                <a:gdLst>
                  <a:gd name="T0" fmla="*/ 18 w 44"/>
                  <a:gd name="T1" fmla="*/ 2 h 18"/>
                  <a:gd name="T2" fmla="*/ 0 w 44"/>
                  <a:gd name="T3" fmla="*/ 18 h 18"/>
                  <a:gd name="T4" fmla="*/ 28 w 44"/>
                  <a:gd name="T5" fmla="*/ 16 h 18"/>
                  <a:gd name="T6" fmla="*/ 44 w 44"/>
                  <a:gd name="T7" fmla="*/ 0 h 18"/>
                  <a:gd name="T8" fmla="*/ 18 w 4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8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9B0FA"/>
              </a:solidFill>
              <a:ln w="0">
                <a:solidFill>
                  <a:srgbClr val="69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70" name="Freeform 450"/>
              <p:cNvSpPr>
                <a:spLocks/>
              </p:cNvSpPr>
              <p:nvPr/>
            </p:nvSpPr>
            <p:spPr bwMode="auto">
              <a:xfrm>
                <a:off x="2482" y="2000"/>
                <a:ext cx="44" cy="18"/>
              </a:xfrm>
              <a:custGeom>
                <a:avLst/>
                <a:gdLst>
                  <a:gd name="T0" fmla="*/ 18 w 44"/>
                  <a:gd name="T1" fmla="*/ 2 h 18"/>
                  <a:gd name="T2" fmla="*/ 0 w 44"/>
                  <a:gd name="T3" fmla="*/ 18 h 18"/>
                  <a:gd name="T4" fmla="*/ 28 w 44"/>
                  <a:gd name="T5" fmla="*/ 16 h 18"/>
                  <a:gd name="T6" fmla="*/ 44 w 44"/>
                  <a:gd name="T7" fmla="*/ 0 h 18"/>
                  <a:gd name="T8" fmla="*/ 18 w 4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8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71" name="Freeform 451"/>
              <p:cNvSpPr>
                <a:spLocks/>
              </p:cNvSpPr>
              <p:nvPr/>
            </p:nvSpPr>
            <p:spPr bwMode="auto">
              <a:xfrm>
                <a:off x="2510" y="1998"/>
                <a:ext cx="46" cy="18"/>
              </a:xfrm>
              <a:custGeom>
                <a:avLst/>
                <a:gdLst>
                  <a:gd name="T0" fmla="*/ 16 w 46"/>
                  <a:gd name="T1" fmla="*/ 2 h 18"/>
                  <a:gd name="T2" fmla="*/ 0 w 46"/>
                  <a:gd name="T3" fmla="*/ 18 h 18"/>
                  <a:gd name="T4" fmla="*/ 28 w 46"/>
                  <a:gd name="T5" fmla="*/ 14 h 18"/>
                  <a:gd name="T6" fmla="*/ 46 w 46"/>
                  <a:gd name="T7" fmla="*/ 0 h 18"/>
                  <a:gd name="T8" fmla="*/ 16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6" y="2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57A8F7"/>
              </a:solidFill>
              <a:ln w="0">
                <a:solidFill>
                  <a:srgbClr val="57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72" name="Freeform 452"/>
              <p:cNvSpPr>
                <a:spLocks/>
              </p:cNvSpPr>
              <p:nvPr/>
            </p:nvSpPr>
            <p:spPr bwMode="auto">
              <a:xfrm>
                <a:off x="2510" y="1998"/>
                <a:ext cx="46" cy="18"/>
              </a:xfrm>
              <a:custGeom>
                <a:avLst/>
                <a:gdLst>
                  <a:gd name="T0" fmla="*/ 16 w 46"/>
                  <a:gd name="T1" fmla="*/ 2 h 18"/>
                  <a:gd name="T2" fmla="*/ 0 w 46"/>
                  <a:gd name="T3" fmla="*/ 18 h 18"/>
                  <a:gd name="T4" fmla="*/ 28 w 46"/>
                  <a:gd name="T5" fmla="*/ 14 h 18"/>
                  <a:gd name="T6" fmla="*/ 46 w 46"/>
                  <a:gd name="T7" fmla="*/ 0 h 18"/>
                  <a:gd name="T8" fmla="*/ 16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6" y="2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73" name="Freeform 453"/>
              <p:cNvSpPr>
                <a:spLocks/>
              </p:cNvSpPr>
              <p:nvPr/>
            </p:nvSpPr>
            <p:spPr bwMode="auto">
              <a:xfrm>
                <a:off x="2538" y="1992"/>
                <a:ext cx="46" cy="20"/>
              </a:xfrm>
              <a:custGeom>
                <a:avLst/>
                <a:gdLst>
                  <a:gd name="T0" fmla="*/ 18 w 46"/>
                  <a:gd name="T1" fmla="*/ 6 h 20"/>
                  <a:gd name="T2" fmla="*/ 0 w 46"/>
                  <a:gd name="T3" fmla="*/ 20 h 20"/>
                  <a:gd name="T4" fmla="*/ 30 w 46"/>
                  <a:gd name="T5" fmla="*/ 16 h 20"/>
                  <a:gd name="T6" fmla="*/ 46 w 46"/>
                  <a:gd name="T7" fmla="*/ 0 h 20"/>
                  <a:gd name="T8" fmla="*/ 18 w 46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6"/>
                    </a:moveTo>
                    <a:lnTo>
                      <a:pt x="0" y="20"/>
                    </a:lnTo>
                    <a:lnTo>
                      <a:pt x="30" y="16"/>
                    </a:lnTo>
                    <a:lnTo>
                      <a:pt x="4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459EF5"/>
              </a:solidFill>
              <a:ln w="0">
                <a:solidFill>
                  <a:srgbClr val="459E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74" name="Freeform 454"/>
              <p:cNvSpPr>
                <a:spLocks/>
              </p:cNvSpPr>
              <p:nvPr/>
            </p:nvSpPr>
            <p:spPr bwMode="auto">
              <a:xfrm>
                <a:off x="2538" y="1992"/>
                <a:ext cx="46" cy="20"/>
              </a:xfrm>
              <a:custGeom>
                <a:avLst/>
                <a:gdLst>
                  <a:gd name="T0" fmla="*/ 18 w 46"/>
                  <a:gd name="T1" fmla="*/ 6 h 20"/>
                  <a:gd name="T2" fmla="*/ 0 w 46"/>
                  <a:gd name="T3" fmla="*/ 20 h 20"/>
                  <a:gd name="T4" fmla="*/ 30 w 46"/>
                  <a:gd name="T5" fmla="*/ 16 h 20"/>
                  <a:gd name="T6" fmla="*/ 46 w 46"/>
                  <a:gd name="T7" fmla="*/ 0 h 20"/>
                  <a:gd name="T8" fmla="*/ 18 w 46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6"/>
                    </a:moveTo>
                    <a:lnTo>
                      <a:pt x="0" y="20"/>
                    </a:lnTo>
                    <a:lnTo>
                      <a:pt x="30" y="16"/>
                    </a:lnTo>
                    <a:lnTo>
                      <a:pt x="46" y="0"/>
                    </a:lnTo>
                    <a:lnTo>
                      <a:pt x="18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75" name="Freeform 455"/>
              <p:cNvSpPr>
                <a:spLocks/>
              </p:cNvSpPr>
              <p:nvPr/>
            </p:nvSpPr>
            <p:spPr bwMode="auto">
              <a:xfrm>
                <a:off x="2568" y="1986"/>
                <a:ext cx="44" cy="22"/>
              </a:xfrm>
              <a:custGeom>
                <a:avLst/>
                <a:gdLst>
                  <a:gd name="T0" fmla="*/ 16 w 44"/>
                  <a:gd name="T1" fmla="*/ 6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6 w 44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6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2E94F0"/>
              </a:solidFill>
              <a:ln w="0">
                <a:solidFill>
                  <a:srgbClr val="2E9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76" name="Freeform 456"/>
              <p:cNvSpPr>
                <a:spLocks/>
              </p:cNvSpPr>
              <p:nvPr/>
            </p:nvSpPr>
            <p:spPr bwMode="auto">
              <a:xfrm>
                <a:off x="2568" y="1986"/>
                <a:ext cx="44" cy="22"/>
              </a:xfrm>
              <a:custGeom>
                <a:avLst/>
                <a:gdLst>
                  <a:gd name="T0" fmla="*/ 16 w 44"/>
                  <a:gd name="T1" fmla="*/ 6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6 w 44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6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77" name="Freeform 457"/>
              <p:cNvSpPr>
                <a:spLocks/>
              </p:cNvSpPr>
              <p:nvPr/>
            </p:nvSpPr>
            <p:spPr bwMode="auto">
              <a:xfrm>
                <a:off x="2596" y="1976"/>
                <a:ext cx="46" cy="24"/>
              </a:xfrm>
              <a:custGeom>
                <a:avLst/>
                <a:gdLst>
                  <a:gd name="T0" fmla="*/ 16 w 46"/>
                  <a:gd name="T1" fmla="*/ 10 h 24"/>
                  <a:gd name="T2" fmla="*/ 0 w 46"/>
                  <a:gd name="T3" fmla="*/ 24 h 24"/>
                  <a:gd name="T4" fmla="*/ 30 w 46"/>
                  <a:gd name="T5" fmla="*/ 14 h 24"/>
                  <a:gd name="T6" fmla="*/ 46 w 46"/>
                  <a:gd name="T7" fmla="*/ 0 h 24"/>
                  <a:gd name="T8" fmla="*/ 16 w 46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10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0D80E3"/>
              </a:solidFill>
              <a:ln w="0">
                <a:solidFill>
                  <a:srgbClr val="0D80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78" name="Freeform 458"/>
              <p:cNvSpPr>
                <a:spLocks/>
              </p:cNvSpPr>
              <p:nvPr/>
            </p:nvSpPr>
            <p:spPr bwMode="auto">
              <a:xfrm>
                <a:off x="2596" y="1976"/>
                <a:ext cx="46" cy="24"/>
              </a:xfrm>
              <a:custGeom>
                <a:avLst/>
                <a:gdLst>
                  <a:gd name="T0" fmla="*/ 16 w 46"/>
                  <a:gd name="T1" fmla="*/ 10 h 24"/>
                  <a:gd name="T2" fmla="*/ 0 w 46"/>
                  <a:gd name="T3" fmla="*/ 24 h 24"/>
                  <a:gd name="T4" fmla="*/ 30 w 46"/>
                  <a:gd name="T5" fmla="*/ 14 h 24"/>
                  <a:gd name="T6" fmla="*/ 46 w 46"/>
                  <a:gd name="T7" fmla="*/ 0 h 24"/>
                  <a:gd name="T8" fmla="*/ 16 w 46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10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6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79" name="Freeform 459"/>
              <p:cNvSpPr>
                <a:spLocks/>
              </p:cNvSpPr>
              <p:nvPr/>
            </p:nvSpPr>
            <p:spPr bwMode="auto">
              <a:xfrm>
                <a:off x="2626" y="1964"/>
                <a:ext cx="44" cy="26"/>
              </a:xfrm>
              <a:custGeom>
                <a:avLst/>
                <a:gdLst>
                  <a:gd name="T0" fmla="*/ 16 w 44"/>
                  <a:gd name="T1" fmla="*/ 12 h 26"/>
                  <a:gd name="T2" fmla="*/ 0 w 44"/>
                  <a:gd name="T3" fmla="*/ 26 h 26"/>
                  <a:gd name="T4" fmla="*/ 28 w 44"/>
                  <a:gd name="T5" fmla="*/ 10 h 26"/>
                  <a:gd name="T6" fmla="*/ 44 w 44"/>
                  <a:gd name="T7" fmla="*/ 0 h 26"/>
                  <a:gd name="T8" fmla="*/ 16 w 44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6" y="12"/>
                    </a:moveTo>
                    <a:lnTo>
                      <a:pt x="0" y="26"/>
                    </a:lnTo>
                    <a:lnTo>
                      <a:pt x="28" y="10"/>
                    </a:lnTo>
                    <a:lnTo>
                      <a:pt x="44" y="0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005CC2"/>
              </a:solidFill>
              <a:ln w="0">
                <a:solidFill>
                  <a:srgbClr val="005CC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80" name="Freeform 460"/>
              <p:cNvSpPr>
                <a:spLocks/>
              </p:cNvSpPr>
              <p:nvPr/>
            </p:nvSpPr>
            <p:spPr bwMode="auto">
              <a:xfrm>
                <a:off x="2626" y="1964"/>
                <a:ext cx="44" cy="26"/>
              </a:xfrm>
              <a:custGeom>
                <a:avLst/>
                <a:gdLst>
                  <a:gd name="T0" fmla="*/ 16 w 44"/>
                  <a:gd name="T1" fmla="*/ 12 h 26"/>
                  <a:gd name="T2" fmla="*/ 0 w 44"/>
                  <a:gd name="T3" fmla="*/ 26 h 26"/>
                  <a:gd name="T4" fmla="*/ 28 w 44"/>
                  <a:gd name="T5" fmla="*/ 10 h 26"/>
                  <a:gd name="T6" fmla="*/ 44 w 44"/>
                  <a:gd name="T7" fmla="*/ 0 h 26"/>
                  <a:gd name="T8" fmla="*/ 16 w 44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6" y="12"/>
                    </a:moveTo>
                    <a:lnTo>
                      <a:pt x="0" y="26"/>
                    </a:lnTo>
                    <a:lnTo>
                      <a:pt x="28" y="10"/>
                    </a:lnTo>
                    <a:lnTo>
                      <a:pt x="44" y="0"/>
                    </a:lnTo>
                    <a:lnTo>
                      <a:pt x="16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81" name="Freeform 461"/>
              <p:cNvSpPr>
                <a:spLocks/>
              </p:cNvSpPr>
              <p:nvPr/>
            </p:nvSpPr>
            <p:spPr bwMode="auto">
              <a:xfrm>
                <a:off x="2654" y="1964"/>
                <a:ext cx="46" cy="48"/>
              </a:xfrm>
              <a:custGeom>
                <a:avLst/>
                <a:gdLst>
                  <a:gd name="T0" fmla="*/ 16 w 46"/>
                  <a:gd name="T1" fmla="*/ 0 h 48"/>
                  <a:gd name="T2" fmla="*/ 0 w 46"/>
                  <a:gd name="T3" fmla="*/ 10 h 48"/>
                  <a:gd name="T4" fmla="*/ 30 w 46"/>
                  <a:gd name="T5" fmla="*/ 48 h 48"/>
                  <a:gd name="T6" fmla="*/ 46 w 46"/>
                  <a:gd name="T7" fmla="*/ 10 h 48"/>
                  <a:gd name="T8" fmla="*/ 16 w 4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8">
                    <a:moveTo>
                      <a:pt x="16" y="0"/>
                    </a:moveTo>
                    <a:lnTo>
                      <a:pt x="0" y="10"/>
                    </a:lnTo>
                    <a:lnTo>
                      <a:pt x="30" y="48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96C7"/>
              </a:solidFill>
              <a:ln w="0">
                <a:solidFill>
                  <a:srgbClr val="A396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82" name="Freeform 462"/>
              <p:cNvSpPr>
                <a:spLocks/>
              </p:cNvSpPr>
              <p:nvPr/>
            </p:nvSpPr>
            <p:spPr bwMode="auto">
              <a:xfrm>
                <a:off x="2654" y="1964"/>
                <a:ext cx="46" cy="48"/>
              </a:xfrm>
              <a:custGeom>
                <a:avLst/>
                <a:gdLst>
                  <a:gd name="T0" fmla="*/ 16 w 46"/>
                  <a:gd name="T1" fmla="*/ 0 h 48"/>
                  <a:gd name="T2" fmla="*/ 0 w 46"/>
                  <a:gd name="T3" fmla="*/ 10 h 48"/>
                  <a:gd name="T4" fmla="*/ 30 w 46"/>
                  <a:gd name="T5" fmla="*/ 48 h 48"/>
                  <a:gd name="T6" fmla="*/ 46 w 46"/>
                  <a:gd name="T7" fmla="*/ 10 h 48"/>
                  <a:gd name="T8" fmla="*/ 16 w 4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8">
                    <a:moveTo>
                      <a:pt x="16" y="0"/>
                    </a:moveTo>
                    <a:lnTo>
                      <a:pt x="0" y="10"/>
                    </a:lnTo>
                    <a:lnTo>
                      <a:pt x="30" y="48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83" name="Freeform 463"/>
              <p:cNvSpPr>
                <a:spLocks/>
              </p:cNvSpPr>
              <p:nvPr/>
            </p:nvSpPr>
            <p:spPr bwMode="auto">
              <a:xfrm>
                <a:off x="2684" y="1974"/>
                <a:ext cx="46" cy="48"/>
              </a:xfrm>
              <a:custGeom>
                <a:avLst/>
                <a:gdLst>
                  <a:gd name="T0" fmla="*/ 16 w 46"/>
                  <a:gd name="T1" fmla="*/ 0 h 48"/>
                  <a:gd name="T2" fmla="*/ 0 w 46"/>
                  <a:gd name="T3" fmla="*/ 38 h 48"/>
                  <a:gd name="T4" fmla="*/ 30 w 46"/>
                  <a:gd name="T5" fmla="*/ 48 h 48"/>
                  <a:gd name="T6" fmla="*/ 46 w 46"/>
                  <a:gd name="T7" fmla="*/ 26 h 48"/>
                  <a:gd name="T8" fmla="*/ 16 w 4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8">
                    <a:moveTo>
                      <a:pt x="16" y="0"/>
                    </a:moveTo>
                    <a:lnTo>
                      <a:pt x="0" y="38"/>
                    </a:lnTo>
                    <a:lnTo>
                      <a:pt x="30" y="48"/>
                    </a:lnTo>
                    <a:lnTo>
                      <a:pt x="46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CC4D1"/>
              </a:solidFill>
              <a:ln w="0">
                <a:solidFill>
                  <a:srgbClr val="CCC4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84" name="Freeform 464"/>
              <p:cNvSpPr>
                <a:spLocks/>
              </p:cNvSpPr>
              <p:nvPr/>
            </p:nvSpPr>
            <p:spPr bwMode="auto">
              <a:xfrm>
                <a:off x="2684" y="1974"/>
                <a:ext cx="46" cy="48"/>
              </a:xfrm>
              <a:custGeom>
                <a:avLst/>
                <a:gdLst>
                  <a:gd name="T0" fmla="*/ 16 w 46"/>
                  <a:gd name="T1" fmla="*/ 0 h 48"/>
                  <a:gd name="T2" fmla="*/ 0 w 46"/>
                  <a:gd name="T3" fmla="*/ 38 h 48"/>
                  <a:gd name="T4" fmla="*/ 30 w 46"/>
                  <a:gd name="T5" fmla="*/ 48 h 48"/>
                  <a:gd name="T6" fmla="*/ 46 w 46"/>
                  <a:gd name="T7" fmla="*/ 26 h 48"/>
                  <a:gd name="T8" fmla="*/ 16 w 4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8">
                    <a:moveTo>
                      <a:pt x="16" y="0"/>
                    </a:moveTo>
                    <a:lnTo>
                      <a:pt x="0" y="38"/>
                    </a:lnTo>
                    <a:lnTo>
                      <a:pt x="30" y="48"/>
                    </a:lnTo>
                    <a:lnTo>
                      <a:pt x="46" y="2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85" name="Freeform 465"/>
              <p:cNvSpPr>
                <a:spLocks/>
              </p:cNvSpPr>
              <p:nvPr/>
            </p:nvSpPr>
            <p:spPr bwMode="auto">
              <a:xfrm>
                <a:off x="2714" y="1996"/>
                <a:ext cx="46" cy="26"/>
              </a:xfrm>
              <a:custGeom>
                <a:avLst/>
                <a:gdLst>
                  <a:gd name="T0" fmla="*/ 16 w 46"/>
                  <a:gd name="T1" fmla="*/ 4 h 26"/>
                  <a:gd name="T2" fmla="*/ 0 w 46"/>
                  <a:gd name="T3" fmla="*/ 26 h 26"/>
                  <a:gd name="T4" fmla="*/ 30 w 46"/>
                  <a:gd name="T5" fmla="*/ 18 h 26"/>
                  <a:gd name="T6" fmla="*/ 46 w 46"/>
                  <a:gd name="T7" fmla="*/ 0 h 26"/>
                  <a:gd name="T8" fmla="*/ 16 w 46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4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61A3F5"/>
              </a:solidFill>
              <a:ln w="0">
                <a:solidFill>
                  <a:srgbClr val="61A3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86" name="Freeform 466"/>
              <p:cNvSpPr>
                <a:spLocks/>
              </p:cNvSpPr>
              <p:nvPr/>
            </p:nvSpPr>
            <p:spPr bwMode="auto">
              <a:xfrm>
                <a:off x="2714" y="1996"/>
                <a:ext cx="46" cy="26"/>
              </a:xfrm>
              <a:custGeom>
                <a:avLst/>
                <a:gdLst>
                  <a:gd name="T0" fmla="*/ 16 w 46"/>
                  <a:gd name="T1" fmla="*/ 4 h 26"/>
                  <a:gd name="T2" fmla="*/ 0 w 46"/>
                  <a:gd name="T3" fmla="*/ 26 h 26"/>
                  <a:gd name="T4" fmla="*/ 30 w 46"/>
                  <a:gd name="T5" fmla="*/ 18 h 26"/>
                  <a:gd name="T6" fmla="*/ 46 w 46"/>
                  <a:gd name="T7" fmla="*/ 0 h 26"/>
                  <a:gd name="T8" fmla="*/ 16 w 46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4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87" name="Freeform 467"/>
              <p:cNvSpPr>
                <a:spLocks/>
              </p:cNvSpPr>
              <p:nvPr/>
            </p:nvSpPr>
            <p:spPr bwMode="auto">
              <a:xfrm>
                <a:off x="2744" y="1988"/>
                <a:ext cx="44" cy="26"/>
              </a:xfrm>
              <a:custGeom>
                <a:avLst/>
                <a:gdLst>
                  <a:gd name="T0" fmla="*/ 16 w 44"/>
                  <a:gd name="T1" fmla="*/ 8 h 26"/>
                  <a:gd name="T2" fmla="*/ 0 w 44"/>
                  <a:gd name="T3" fmla="*/ 26 h 26"/>
                  <a:gd name="T4" fmla="*/ 30 w 44"/>
                  <a:gd name="T5" fmla="*/ 18 h 26"/>
                  <a:gd name="T6" fmla="*/ 44 w 44"/>
                  <a:gd name="T7" fmla="*/ 0 h 26"/>
                  <a:gd name="T8" fmla="*/ 16 w 44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6" y="8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4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085EB"/>
              </a:solidFill>
              <a:ln w="0">
                <a:solidFill>
                  <a:srgbClr val="3085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88" name="Freeform 468"/>
              <p:cNvSpPr>
                <a:spLocks/>
              </p:cNvSpPr>
              <p:nvPr/>
            </p:nvSpPr>
            <p:spPr bwMode="auto">
              <a:xfrm>
                <a:off x="2744" y="1988"/>
                <a:ext cx="44" cy="26"/>
              </a:xfrm>
              <a:custGeom>
                <a:avLst/>
                <a:gdLst>
                  <a:gd name="T0" fmla="*/ 16 w 44"/>
                  <a:gd name="T1" fmla="*/ 8 h 26"/>
                  <a:gd name="T2" fmla="*/ 0 w 44"/>
                  <a:gd name="T3" fmla="*/ 26 h 26"/>
                  <a:gd name="T4" fmla="*/ 30 w 44"/>
                  <a:gd name="T5" fmla="*/ 18 h 26"/>
                  <a:gd name="T6" fmla="*/ 44 w 44"/>
                  <a:gd name="T7" fmla="*/ 0 h 26"/>
                  <a:gd name="T8" fmla="*/ 16 w 44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16" y="8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4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89" name="Freeform 469"/>
              <p:cNvSpPr>
                <a:spLocks/>
              </p:cNvSpPr>
              <p:nvPr/>
            </p:nvSpPr>
            <p:spPr bwMode="auto">
              <a:xfrm>
                <a:off x="2774" y="1980"/>
                <a:ext cx="46" cy="26"/>
              </a:xfrm>
              <a:custGeom>
                <a:avLst/>
                <a:gdLst>
                  <a:gd name="T0" fmla="*/ 14 w 46"/>
                  <a:gd name="T1" fmla="*/ 8 h 26"/>
                  <a:gd name="T2" fmla="*/ 0 w 46"/>
                  <a:gd name="T3" fmla="*/ 26 h 26"/>
                  <a:gd name="T4" fmla="*/ 30 w 46"/>
                  <a:gd name="T5" fmla="*/ 22 h 26"/>
                  <a:gd name="T6" fmla="*/ 46 w 46"/>
                  <a:gd name="T7" fmla="*/ 0 h 26"/>
                  <a:gd name="T8" fmla="*/ 14 w 46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8"/>
                    </a:moveTo>
                    <a:lnTo>
                      <a:pt x="0" y="26"/>
                    </a:lnTo>
                    <a:lnTo>
                      <a:pt x="30" y="22"/>
                    </a:lnTo>
                    <a:lnTo>
                      <a:pt x="46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5794ED"/>
              </a:solidFill>
              <a:ln w="0">
                <a:solidFill>
                  <a:srgbClr val="579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90" name="Freeform 470"/>
              <p:cNvSpPr>
                <a:spLocks/>
              </p:cNvSpPr>
              <p:nvPr/>
            </p:nvSpPr>
            <p:spPr bwMode="auto">
              <a:xfrm>
                <a:off x="2774" y="1980"/>
                <a:ext cx="46" cy="26"/>
              </a:xfrm>
              <a:custGeom>
                <a:avLst/>
                <a:gdLst>
                  <a:gd name="T0" fmla="*/ 14 w 46"/>
                  <a:gd name="T1" fmla="*/ 8 h 26"/>
                  <a:gd name="T2" fmla="*/ 0 w 46"/>
                  <a:gd name="T3" fmla="*/ 26 h 26"/>
                  <a:gd name="T4" fmla="*/ 30 w 46"/>
                  <a:gd name="T5" fmla="*/ 22 h 26"/>
                  <a:gd name="T6" fmla="*/ 46 w 46"/>
                  <a:gd name="T7" fmla="*/ 0 h 26"/>
                  <a:gd name="T8" fmla="*/ 14 w 46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8"/>
                    </a:moveTo>
                    <a:lnTo>
                      <a:pt x="0" y="26"/>
                    </a:lnTo>
                    <a:lnTo>
                      <a:pt x="30" y="22"/>
                    </a:lnTo>
                    <a:lnTo>
                      <a:pt x="46" y="0"/>
                    </a:lnTo>
                    <a:lnTo>
                      <a:pt x="14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91" name="Freeform 471"/>
              <p:cNvSpPr>
                <a:spLocks/>
              </p:cNvSpPr>
              <p:nvPr/>
            </p:nvSpPr>
            <p:spPr bwMode="auto">
              <a:xfrm>
                <a:off x="2804" y="1980"/>
                <a:ext cx="46" cy="24"/>
              </a:xfrm>
              <a:custGeom>
                <a:avLst/>
                <a:gdLst>
                  <a:gd name="T0" fmla="*/ 16 w 46"/>
                  <a:gd name="T1" fmla="*/ 0 h 24"/>
                  <a:gd name="T2" fmla="*/ 0 w 46"/>
                  <a:gd name="T3" fmla="*/ 22 h 24"/>
                  <a:gd name="T4" fmla="*/ 30 w 46"/>
                  <a:gd name="T5" fmla="*/ 24 h 24"/>
                  <a:gd name="T6" fmla="*/ 46 w 46"/>
                  <a:gd name="T7" fmla="*/ 2 h 24"/>
                  <a:gd name="T8" fmla="*/ 16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46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2A8ED"/>
              </a:solidFill>
              <a:ln w="0">
                <a:solidFill>
                  <a:srgbClr val="82A8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92" name="Freeform 472"/>
              <p:cNvSpPr>
                <a:spLocks/>
              </p:cNvSpPr>
              <p:nvPr/>
            </p:nvSpPr>
            <p:spPr bwMode="auto">
              <a:xfrm>
                <a:off x="2804" y="1980"/>
                <a:ext cx="46" cy="24"/>
              </a:xfrm>
              <a:custGeom>
                <a:avLst/>
                <a:gdLst>
                  <a:gd name="T0" fmla="*/ 16 w 46"/>
                  <a:gd name="T1" fmla="*/ 0 h 24"/>
                  <a:gd name="T2" fmla="*/ 0 w 46"/>
                  <a:gd name="T3" fmla="*/ 22 h 24"/>
                  <a:gd name="T4" fmla="*/ 30 w 46"/>
                  <a:gd name="T5" fmla="*/ 24 h 24"/>
                  <a:gd name="T6" fmla="*/ 46 w 46"/>
                  <a:gd name="T7" fmla="*/ 2 h 24"/>
                  <a:gd name="T8" fmla="*/ 16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46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93" name="Freeform 473"/>
              <p:cNvSpPr>
                <a:spLocks/>
              </p:cNvSpPr>
              <p:nvPr/>
            </p:nvSpPr>
            <p:spPr bwMode="auto">
              <a:xfrm>
                <a:off x="2834" y="1982"/>
                <a:ext cx="46" cy="28"/>
              </a:xfrm>
              <a:custGeom>
                <a:avLst/>
                <a:gdLst>
                  <a:gd name="T0" fmla="*/ 16 w 46"/>
                  <a:gd name="T1" fmla="*/ 0 h 28"/>
                  <a:gd name="T2" fmla="*/ 0 w 46"/>
                  <a:gd name="T3" fmla="*/ 22 h 28"/>
                  <a:gd name="T4" fmla="*/ 30 w 46"/>
                  <a:gd name="T5" fmla="*/ 28 h 28"/>
                  <a:gd name="T6" fmla="*/ 46 w 46"/>
                  <a:gd name="T7" fmla="*/ 6 h 28"/>
                  <a:gd name="T8" fmla="*/ 16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6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4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2E8"/>
              </a:solidFill>
              <a:ln w="0">
                <a:solidFill>
                  <a:srgbClr val="9EB2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94" name="Freeform 474"/>
              <p:cNvSpPr>
                <a:spLocks/>
              </p:cNvSpPr>
              <p:nvPr/>
            </p:nvSpPr>
            <p:spPr bwMode="auto">
              <a:xfrm>
                <a:off x="2834" y="1982"/>
                <a:ext cx="46" cy="28"/>
              </a:xfrm>
              <a:custGeom>
                <a:avLst/>
                <a:gdLst>
                  <a:gd name="T0" fmla="*/ 16 w 46"/>
                  <a:gd name="T1" fmla="*/ 0 h 28"/>
                  <a:gd name="T2" fmla="*/ 0 w 46"/>
                  <a:gd name="T3" fmla="*/ 22 h 28"/>
                  <a:gd name="T4" fmla="*/ 30 w 46"/>
                  <a:gd name="T5" fmla="*/ 28 h 28"/>
                  <a:gd name="T6" fmla="*/ 46 w 46"/>
                  <a:gd name="T7" fmla="*/ 6 h 28"/>
                  <a:gd name="T8" fmla="*/ 16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6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46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95" name="Freeform 475"/>
              <p:cNvSpPr>
                <a:spLocks/>
              </p:cNvSpPr>
              <p:nvPr/>
            </p:nvSpPr>
            <p:spPr bwMode="auto">
              <a:xfrm>
                <a:off x="2864" y="1988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2 h 34"/>
                  <a:gd name="T4" fmla="*/ 32 w 46"/>
                  <a:gd name="T5" fmla="*/ 34 h 34"/>
                  <a:gd name="T6" fmla="*/ 46 w 46"/>
                  <a:gd name="T7" fmla="*/ 10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B8E3"/>
              </a:solidFill>
              <a:ln w="0">
                <a:solidFill>
                  <a:srgbClr val="A8B8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96" name="Freeform 476"/>
              <p:cNvSpPr>
                <a:spLocks/>
              </p:cNvSpPr>
              <p:nvPr/>
            </p:nvSpPr>
            <p:spPr bwMode="auto">
              <a:xfrm>
                <a:off x="2864" y="1988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2 h 34"/>
                  <a:gd name="T4" fmla="*/ 32 w 46"/>
                  <a:gd name="T5" fmla="*/ 34 h 34"/>
                  <a:gd name="T6" fmla="*/ 46 w 46"/>
                  <a:gd name="T7" fmla="*/ 10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97" name="Freeform 477"/>
              <p:cNvSpPr>
                <a:spLocks/>
              </p:cNvSpPr>
              <p:nvPr/>
            </p:nvSpPr>
            <p:spPr bwMode="auto">
              <a:xfrm>
                <a:off x="2896" y="1998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4 h 34"/>
                  <a:gd name="T4" fmla="*/ 30 w 46"/>
                  <a:gd name="T5" fmla="*/ 34 h 34"/>
                  <a:gd name="T6" fmla="*/ 46 w 46"/>
                  <a:gd name="T7" fmla="*/ 12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4"/>
                    </a:lnTo>
                    <a:lnTo>
                      <a:pt x="30" y="34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DBAE3"/>
              </a:solidFill>
              <a:ln w="0">
                <a:solidFill>
                  <a:srgbClr val="ADBA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98" name="Freeform 478"/>
              <p:cNvSpPr>
                <a:spLocks/>
              </p:cNvSpPr>
              <p:nvPr/>
            </p:nvSpPr>
            <p:spPr bwMode="auto">
              <a:xfrm>
                <a:off x="2896" y="1998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4 h 34"/>
                  <a:gd name="T4" fmla="*/ 30 w 46"/>
                  <a:gd name="T5" fmla="*/ 34 h 34"/>
                  <a:gd name="T6" fmla="*/ 46 w 46"/>
                  <a:gd name="T7" fmla="*/ 12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4"/>
                    </a:lnTo>
                    <a:lnTo>
                      <a:pt x="30" y="34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99" name="Freeform 479"/>
              <p:cNvSpPr>
                <a:spLocks/>
              </p:cNvSpPr>
              <p:nvPr/>
            </p:nvSpPr>
            <p:spPr bwMode="auto">
              <a:xfrm>
                <a:off x="2926" y="2010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2 h 34"/>
                  <a:gd name="T4" fmla="*/ 30 w 46"/>
                  <a:gd name="T5" fmla="*/ 34 h 34"/>
                  <a:gd name="T6" fmla="*/ 46 w 46"/>
                  <a:gd name="T7" fmla="*/ 12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2"/>
                    </a:lnTo>
                    <a:lnTo>
                      <a:pt x="30" y="34"/>
                    </a:lnTo>
                    <a:lnTo>
                      <a:pt x="46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BDE5"/>
              </a:solidFill>
              <a:ln w="0">
                <a:solidFill>
                  <a:srgbClr val="ADBD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00" name="Freeform 480"/>
              <p:cNvSpPr>
                <a:spLocks/>
              </p:cNvSpPr>
              <p:nvPr/>
            </p:nvSpPr>
            <p:spPr bwMode="auto">
              <a:xfrm>
                <a:off x="2926" y="2010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2 h 34"/>
                  <a:gd name="T4" fmla="*/ 30 w 46"/>
                  <a:gd name="T5" fmla="*/ 34 h 34"/>
                  <a:gd name="T6" fmla="*/ 46 w 46"/>
                  <a:gd name="T7" fmla="*/ 12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2"/>
                    </a:lnTo>
                    <a:lnTo>
                      <a:pt x="30" y="34"/>
                    </a:lnTo>
                    <a:lnTo>
                      <a:pt x="46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01" name="Freeform 481"/>
              <p:cNvSpPr>
                <a:spLocks/>
              </p:cNvSpPr>
              <p:nvPr/>
            </p:nvSpPr>
            <p:spPr bwMode="auto">
              <a:xfrm>
                <a:off x="2956" y="202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2 h 34"/>
                  <a:gd name="T4" fmla="*/ 32 w 48"/>
                  <a:gd name="T5" fmla="*/ 34 h 34"/>
                  <a:gd name="T6" fmla="*/ 48 w 48"/>
                  <a:gd name="T7" fmla="*/ 12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8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BFE5"/>
              </a:solidFill>
              <a:ln w="0">
                <a:solidFill>
                  <a:srgbClr val="ADBF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02" name="Freeform 482"/>
              <p:cNvSpPr>
                <a:spLocks/>
              </p:cNvSpPr>
              <p:nvPr/>
            </p:nvSpPr>
            <p:spPr bwMode="auto">
              <a:xfrm>
                <a:off x="2956" y="202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2 h 34"/>
                  <a:gd name="T4" fmla="*/ 32 w 48"/>
                  <a:gd name="T5" fmla="*/ 34 h 34"/>
                  <a:gd name="T6" fmla="*/ 48 w 48"/>
                  <a:gd name="T7" fmla="*/ 12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8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03" name="Freeform 483"/>
              <p:cNvSpPr>
                <a:spLocks/>
              </p:cNvSpPr>
              <p:nvPr/>
            </p:nvSpPr>
            <p:spPr bwMode="auto">
              <a:xfrm>
                <a:off x="2988" y="2034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2 h 34"/>
                  <a:gd name="T4" fmla="*/ 30 w 46"/>
                  <a:gd name="T5" fmla="*/ 34 h 34"/>
                  <a:gd name="T6" fmla="*/ 46 w 46"/>
                  <a:gd name="T7" fmla="*/ 14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2"/>
                    </a:lnTo>
                    <a:lnTo>
                      <a:pt x="30" y="34"/>
                    </a:lnTo>
                    <a:lnTo>
                      <a:pt x="4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C4E8"/>
              </a:solidFill>
              <a:ln w="0">
                <a:solidFill>
                  <a:srgbClr val="B2C4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04" name="Freeform 484"/>
              <p:cNvSpPr>
                <a:spLocks/>
              </p:cNvSpPr>
              <p:nvPr/>
            </p:nvSpPr>
            <p:spPr bwMode="auto">
              <a:xfrm>
                <a:off x="2988" y="2034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2 h 34"/>
                  <a:gd name="T4" fmla="*/ 30 w 46"/>
                  <a:gd name="T5" fmla="*/ 34 h 34"/>
                  <a:gd name="T6" fmla="*/ 46 w 46"/>
                  <a:gd name="T7" fmla="*/ 14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2"/>
                    </a:lnTo>
                    <a:lnTo>
                      <a:pt x="30" y="34"/>
                    </a:lnTo>
                    <a:lnTo>
                      <a:pt x="4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05" name="Freeform 485"/>
              <p:cNvSpPr>
                <a:spLocks/>
              </p:cNvSpPr>
              <p:nvPr/>
            </p:nvSpPr>
            <p:spPr bwMode="auto">
              <a:xfrm>
                <a:off x="3018" y="2048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0 h 34"/>
                  <a:gd name="T4" fmla="*/ 32 w 46"/>
                  <a:gd name="T5" fmla="*/ 34 h 34"/>
                  <a:gd name="T6" fmla="*/ 46 w 46"/>
                  <a:gd name="T7" fmla="*/ 14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C7E5"/>
              </a:solidFill>
              <a:ln w="0">
                <a:solidFill>
                  <a:srgbClr val="B8C7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06" name="Freeform 486"/>
              <p:cNvSpPr>
                <a:spLocks/>
              </p:cNvSpPr>
              <p:nvPr/>
            </p:nvSpPr>
            <p:spPr bwMode="auto">
              <a:xfrm>
                <a:off x="3018" y="2048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0 h 34"/>
                  <a:gd name="T4" fmla="*/ 32 w 46"/>
                  <a:gd name="T5" fmla="*/ 34 h 34"/>
                  <a:gd name="T6" fmla="*/ 46 w 46"/>
                  <a:gd name="T7" fmla="*/ 14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07" name="Freeform 487"/>
              <p:cNvSpPr>
                <a:spLocks/>
              </p:cNvSpPr>
              <p:nvPr/>
            </p:nvSpPr>
            <p:spPr bwMode="auto">
              <a:xfrm>
                <a:off x="3050" y="2062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0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FCFE5"/>
              </a:solidFill>
              <a:ln w="0">
                <a:solidFill>
                  <a:srgbClr val="BFCF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08" name="Freeform 488"/>
              <p:cNvSpPr>
                <a:spLocks/>
              </p:cNvSpPr>
              <p:nvPr/>
            </p:nvSpPr>
            <p:spPr bwMode="auto">
              <a:xfrm>
                <a:off x="3050" y="2062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0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09" name="Freeform 489"/>
              <p:cNvSpPr>
                <a:spLocks/>
              </p:cNvSpPr>
              <p:nvPr/>
            </p:nvSpPr>
            <p:spPr bwMode="auto">
              <a:xfrm>
                <a:off x="3082" y="2080"/>
                <a:ext cx="46" cy="38"/>
              </a:xfrm>
              <a:custGeom>
                <a:avLst/>
                <a:gdLst>
                  <a:gd name="T0" fmla="*/ 14 w 46"/>
                  <a:gd name="T1" fmla="*/ 0 h 38"/>
                  <a:gd name="T2" fmla="*/ 0 w 46"/>
                  <a:gd name="T3" fmla="*/ 18 h 38"/>
                  <a:gd name="T4" fmla="*/ 32 w 46"/>
                  <a:gd name="T5" fmla="*/ 38 h 38"/>
                  <a:gd name="T6" fmla="*/ 46 w 46"/>
                  <a:gd name="T7" fmla="*/ 20 h 38"/>
                  <a:gd name="T8" fmla="*/ 14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4" y="0"/>
                    </a:moveTo>
                    <a:lnTo>
                      <a:pt x="0" y="18"/>
                    </a:lnTo>
                    <a:lnTo>
                      <a:pt x="32" y="38"/>
                    </a:lnTo>
                    <a:lnTo>
                      <a:pt x="46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7D4E3"/>
              </a:solidFill>
              <a:ln w="0">
                <a:solidFill>
                  <a:srgbClr val="C7D4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0" name="Freeform 490"/>
              <p:cNvSpPr>
                <a:spLocks/>
              </p:cNvSpPr>
              <p:nvPr/>
            </p:nvSpPr>
            <p:spPr bwMode="auto">
              <a:xfrm>
                <a:off x="3082" y="2080"/>
                <a:ext cx="46" cy="38"/>
              </a:xfrm>
              <a:custGeom>
                <a:avLst/>
                <a:gdLst>
                  <a:gd name="T0" fmla="*/ 14 w 46"/>
                  <a:gd name="T1" fmla="*/ 0 h 38"/>
                  <a:gd name="T2" fmla="*/ 0 w 46"/>
                  <a:gd name="T3" fmla="*/ 18 h 38"/>
                  <a:gd name="T4" fmla="*/ 32 w 46"/>
                  <a:gd name="T5" fmla="*/ 38 h 38"/>
                  <a:gd name="T6" fmla="*/ 46 w 46"/>
                  <a:gd name="T7" fmla="*/ 20 h 38"/>
                  <a:gd name="T8" fmla="*/ 14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4" y="0"/>
                    </a:moveTo>
                    <a:lnTo>
                      <a:pt x="0" y="18"/>
                    </a:lnTo>
                    <a:lnTo>
                      <a:pt x="32" y="38"/>
                    </a:lnTo>
                    <a:lnTo>
                      <a:pt x="46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1" name="Freeform 491"/>
              <p:cNvSpPr>
                <a:spLocks/>
              </p:cNvSpPr>
              <p:nvPr/>
            </p:nvSpPr>
            <p:spPr bwMode="auto">
              <a:xfrm>
                <a:off x="3114" y="2100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18 h 38"/>
                  <a:gd name="T4" fmla="*/ 30 w 44"/>
                  <a:gd name="T5" fmla="*/ 38 h 38"/>
                  <a:gd name="T6" fmla="*/ 44 w 44"/>
                  <a:gd name="T7" fmla="*/ 22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18"/>
                    </a:lnTo>
                    <a:lnTo>
                      <a:pt x="30" y="38"/>
                    </a:lnTo>
                    <a:lnTo>
                      <a:pt x="44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9D6E3"/>
              </a:solidFill>
              <a:ln w="0">
                <a:solidFill>
                  <a:srgbClr val="C9D6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2" name="Freeform 492"/>
              <p:cNvSpPr>
                <a:spLocks/>
              </p:cNvSpPr>
              <p:nvPr/>
            </p:nvSpPr>
            <p:spPr bwMode="auto">
              <a:xfrm>
                <a:off x="3114" y="2100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18 h 38"/>
                  <a:gd name="T4" fmla="*/ 30 w 44"/>
                  <a:gd name="T5" fmla="*/ 38 h 38"/>
                  <a:gd name="T6" fmla="*/ 44 w 44"/>
                  <a:gd name="T7" fmla="*/ 22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18"/>
                    </a:lnTo>
                    <a:lnTo>
                      <a:pt x="30" y="38"/>
                    </a:lnTo>
                    <a:lnTo>
                      <a:pt x="44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3" name="Freeform 493"/>
              <p:cNvSpPr>
                <a:spLocks/>
              </p:cNvSpPr>
              <p:nvPr/>
            </p:nvSpPr>
            <p:spPr bwMode="auto">
              <a:xfrm>
                <a:off x="3144" y="2122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6 h 36"/>
                  <a:gd name="T4" fmla="*/ 32 w 46"/>
                  <a:gd name="T5" fmla="*/ 36 h 36"/>
                  <a:gd name="T6" fmla="*/ 46 w 46"/>
                  <a:gd name="T7" fmla="*/ 22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6"/>
                    </a:lnTo>
                    <a:lnTo>
                      <a:pt x="32" y="36"/>
                    </a:lnTo>
                    <a:lnTo>
                      <a:pt x="46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9D9E5"/>
              </a:solidFill>
              <a:ln w="0">
                <a:solidFill>
                  <a:srgbClr val="C9D9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4" name="Freeform 494"/>
              <p:cNvSpPr>
                <a:spLocks/>
              </p:cNvSpPr>
              <p:nvPr/>
            </p:nvSpPr>
            <p:spPr bwMode="auto">
              <a:xfrm>
                <a:off x="3144" y="2122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6 h 36"/>
                  <a:gd name="T4" fmla="*/ 32 w 46"/>
                  <a:gd name="T5" fmla="*/ 36 h 36"/>
                  <a:gd name="T6" fmla="*/ 46 w 46"/>
                  <a:gd name="T7" fmla="*/ 22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6"/>
                    </a:lnTo>
                    <a:lnTo>
                      <a:pt x="32" y="36"/>
                    </a:lnTo>
                    <a:lnTo>
                      <a:pt x="46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5" name="Freeform 495"/>
              <p:cNvSpPr>
                <a:spLocks/>
              </p:cNvSpPr>
              <p:nvPr/>
            </p:nvSpPr>
            <p:spPr bwMode="auto">
              <a:xfrm>
                <a:off x="3176" y="2144"/>
                <a:ext cx="44" cy="32"/>
              </a:xfrm>
              <a:custGeom>
                <a:avLst/>
                <a:gdLst>
                  <a:gd name="T0" fmla="*/ 14 w 44"/>
                  <a:gd name="T1" fmla="*/ 0 h 32"/>
                  <a:gd name="T2" fmla="*/ 0 w 44"/>
                  <a:gd name="T3" fmla="*/ 14 h 32"/>
                  <a:gd name="T4" fmla="*/ 30 w 44"/>
                  <a:gd name="T5" fmla="*/ 32 h 32"/>
                  <a:gd name="T6" fmla="*/ 44 w 44"/>
                  <a:gd name="T7" fmla="*/ 16 h 32"/>
                  <a:gd name="T8" fmla="*/ 14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0"/>
                    </a:moveTo>
                    <a:lnTo>
                      <a:pt x="0" y="14"/>
                    </a:lnTo>
                    <a:lnTo>
                      <a:pt x="30" y="32"/>
                    </a:lnTo>
                    <a:lnTo>
                      <a:pt x="44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2D6EB"/>
              </a:solidFill>
              <a:ln w="0">
                <a:solidFill>
                  <a:srgbClr val="C2D6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6" name="Freeform 496"/>
              <p:cNvSpPr>
                <a:spLocks/>
              </p:cNvSpPr>
              <p:nvPr/>
            </p:nvSpPr>
            <p:spPr bwMode="auto">
              <a:xfrm>
                <a:off x="3176" y="2144"/>
                <a:ext cx="44" cy="32"/>
              </a:xfrm>
              <a:custGeom>
                <a:avLst/>
                <a:gdLst>
                  <a:gd name="T0" fmla="*/ 14 w 44"/>
                  <a:gd name="T1" fmla="*/ 0 h 32"/>
                  <a:gd name="T2" fmla="*/ 0 w 44"/>
                  <a:gd name="T3" fmla="*/ 14 h 32"/>
                  <a:gd name="T4" fmla="*/ 30 w 44"/>
                  <a:gd name="T5" fmla="*/ 32 h 32"/>
                  <a:gd name="T6" fmla="*/ 44 w 44"/>
                  <a:gd name="T7" fmla="*/ 16 h 32"/>
                  <a:gd name="T8" fmla="*/ 14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0"/>
                    </a:moveTo>
                    <a:lnTo>
                      <a:pt x="0" y="14"/>
                    </a:lnTo>
                    <a:lnTo>
                      <a:pt x="30" y="32"/>
                    </a:lnTo>
                    <a:lnTo>
                      <a:pt x="44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7" name="Freeform 497"/>
              <p:cNvSpPr>
                <a:spLocks/>
              </p:cNvSpPr>
              <p:nvPr/>
            </p:nvSpPr>
            <p:spPr bwMode="auto">
              <a:xfrm>
                <a:off x="3206" y="2160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6 h 30"/>
                  <a:gd name="T4" fmla="*/ 32 w 46"/>
                  <a:gd name="T5" fmla="*/ 30 h 30"/>
                  <a:gd name="T6" fmla="*/ 46 w 46"/>
                  <a:gd name="T7" fmla="*/ 14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6"/>
                    </a:lnTo>
                    <a:lnTo>
                      <a:pt x="32" y="30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D1F0"/>
              </a:solidFill>
              <a:ln w="0">
                <a:solidFill>
                  <a:srgbClr val="B2D1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8" name="Freeform 498"/>
              <p:cNvSpPr>
                <a:spLocks/>
              </p:cNvSpPr>
              <p:nvPr/>
            </p:nvSpPr>
            <p:spPr bwMode="auto">
              <a:xfrm>
                <a:off x="3206" y="2160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6 h 30"/>
                  <a:gd name="T4" fmla="*/ 32 w 46"/>
                  <a:gd name="T5" fmla="*/ 30 h 30"/>
                  <a:gd name="T6" fmla="*/ 46 w 46"/>
                  <a:gd name="T7" fmla="*/ 14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6"/>
                    </a:lnTo>
                    <a:lnTo>
                      <a:pt x="32" y="30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9" name="Freeform 499"/>
              <p:cNvSpPr>
                <a:spLocks/>
              </p:cNvSpPr>
              <p:nvPr/>
            </p:nvSpPr>
            <p:spPr bwMode="auto">
              <a:xfrm>
                <a:off x="3238" y="2174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6 h 28"/>
                  <a:gd name="T4" fmla="*/ 32 w 46"/>
                  <a:gd name="T5" fmla="*/ 28 h 28"/>
                  <a:gd name="T6" fmla="*/ 46 w 46"/>
                  <a:gd name="T7" fmla="*/ 14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6"/>
                    </a:lnTo>
                    <a:lnTo>
                      <a:pt x="32" y="28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D1F2"/>
              </a:solidFill>
              <a:ln w="0">
                <a:solidFill>
                  <a:srgbClr val="B0D1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0" name="Freeform 500"/>
              <p:cNvSpPr>
                <a:spLocks/>
              </p:cNvSpPr>
              <p:nvPr/>
            </p:nvSpPr>
            <p:spPr bwMode="auto">
              <a:xfrm>
                <a:off x="3238" y="2174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6 h 28"/>
                  <a:gd name="T4" fmla="*/ 32 w 46"/>
                  <a:gd name="T5" fmla="*/ 28 h 28"/>
                  <a:gd name="T6" fmla="*/ 46 w 46"/>
                  <a:gd name="T7" fmla="*/ 14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6"/>
                    </a:lnTo>
                    <a:lnTo>
                      <a:pt x="32" y="28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1" name="Freeform 501"/>
              <p:cNvSpPr>
                <a:spLocks/>
              </p:cNvSpPr>
              <p:nvPr/>
            </p:nvSpPr>
            <p:spPr bwMode="auto">
              <a:xfrm>
                <a:off x="3270" y="2188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14 h 32"/>
                  <a:gd name="T4" fmla="*/ 32 w 46"/>
                  <a:gd name="T5" fmla="*/ 32 h 32"/>
                  <a:gd name="T6" fmla="*/ 46 w 46"/>
                  <a:gd name="T7" fmla="*/ 20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14"/>
                    </a:lnTo>
                    <a:lnTo>
                      <a:pt x="32" y="32"/>
                    </a:lnTo>
                    <a:lnTo>
                      <a:pt x="46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9EDEB"/>
              </a:solidFill>
              <a:ln w="0">
                <a:solidFill>
                  <a:srgbClr val="C9ED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2" name="Freeform 502"/>
              <p:cNvSpPr>
                <a:spLocks/>
              </p:cNvSpPr>
              <p:nvPr/>
            </p:nvSpPr>
            <p:spPr bwMode="auto">
              <a:xfrm>
                <a:off x="3270" y="2188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14 h 32"/>
                  <a:gd name="T4" fmla="*/ 32 w 46"/>
                  <a:gd name="T5" fmla="*/ 32 h 32"/>
                  <a:gd name="T6" fmla="*/ 46 w 46"/>
                  <a:gd name="T7" fmla="*/ 20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14"/>
                    </a:lnTo>
                    <a:lnTo>
                      <a:pt x="32" y="32"/>
                    </a:lnTo>
                    <a:lnTo>
                      <a:pt x="46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3" name="Freeform 503"/>
              <p:cNvSpPr>
                <a:spLocks/>
              </p:cNvSpPr>
              <p:nvPr/>
            </p:nvSpPr>
            <p:spPr bwMode="auto">
              <a:xfrm>
                <a:off x="3302" y="2208"/>
                <a:ext cx="44" cy="54"/>
              </a:xfrm>
              <a:custGeom>
                <a:avLst/>
                <a:gdLst>
                  <a:gd name="T0" fmla="*/ 14 w 44"/>
                  <a:gd name="T1" fmla="*/ 0 h 54"/>
                  <a:gd name="T2" fmla="*/ 0 w 44"/>
                  <a:gd name="T3" fmla="*/ 12 h 54"/>
                  <a:gd name="T4" fmla="*/ 30 w 44"/>
                  <a:gd name="T5" fmla="*/ 46 h 54"/>
                  <a:gd name="T6" fmla="*/ 44 w 44"/>
                  <a:gd name="T7" fmla="*/ 54 h 54"/>
                  <a:gd name="T8" fmla="*/ 14 w 4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14" y="0"/>
                    </a:moveTo>
                    <a:lnTo>
                      <a:pt x="0" y="12"/>
                    </a:lnTo>
                    <a:lnTo>
                      <a:pt x="30" y="46"/>
                    </a:lnTo>
                    <a:lnTo>
                      <a:pt x="44" y="5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3F296"/>
              </a:solidFill>
              <a:ln w="0">
                <a:solidFill>
                  <a:srgbClr val="E3F29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4" name="Freeform 504"/>
              <p:cNvSpPr>
                <a:spLocks/>
              </p:cNvSpPr>
              <p:nvPr/>
            </p:nvSpPr>
            <p:spPr bwMode="auto">
              <a:xfrm>
                <a:off x="3302" y="2208"/>
                <a:ext cx="44" cy="54"/>
              </a:xfrm>
              <a:custGeom>
                <a:avLst/>
                <a:gdLst>
                  <a:gd name="T0" fmla="*/ 14 w 44"/>
                  <a:gd name="T1" fmla="*/ 0 h 54"/>
                  <a:gd name="T2" fmla="*/ 0 w 44"/>
                  <a:gd name="T3" fmla="*/ 12 h 54"/>
                  <a:gd name="T4" fmla="*/ 30 w 44"/>
                  <a:gd name="T5" fmla="*/ 46 h 54"/>
                  <a:gd name="T6" fmla="*/ 44 w 44"/>
                  <a:gd name="T7" fmla="*/ 54 h 54"/>
                  <a:gd name="T8" fmla="*/ 14 w 4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14" y="0"/>
                    </a:moveTo>
                    <a:lnTo>
                      <a:pt x="0" y="12"/>
                    </a:lnTo>
                    <a:lnTo>
                      <a:pt x="30" y="46"/>
                    </a:lnTo>
                    <a:lnTo>
                      <a:pt x="44" y="5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5" name="Freeform 505"/>
              <p:cNvSpPr>
                <a:spLocks/>
              </p:cNvSpPr>
              <p:nvPr/>
            </p:nvSpPr>
            <p:spPr bwMode="auto">
              <a:xfrm>
                <a:off x="3332" y="2254"/>
                <a:ext cx="44" cy="64"/>
              </a:xfrm>
              <a:custGeom>
                <a:avLst/>
                <a:gdLst>
                  <a:gd name="T0" fmla="*/ 14 w 44"/>
                  <a:gd name="T1" fmla="*/ 8 h 64"/>
                  <a:gd name="T2" fmla="*/ 0 w 44"/>
                  <a:gd name="T3" fmla="*/ 0 h 64"/>
                  <a:gd name="T4" fmla="*/ 30 w 44"/>
                  <a:gd name="T5" fmla="*/ 64 h 64"/>
                  <a:gd name="T6" fmla="*/ 44 w 44"/>
                  <a:gd name="T7" fmla="*/ 44 h 64"/>
                  <a:gd name="T8" fmla="*/ 14 w 44"/>
                  <a:gd name="T9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4">
                    <a:moveTo>
                      <a:pt x="14" y="8"/>
                    </a:moveTo>
                    <a:lnTo>
                      <a:pt x="0" y="0"/>
                    </a:lnTo>
                    <a:lnTo>
                      <a:pt x="30" y="64"/>
                    </a:lnTo>
                    <a:lnTo>
                      <a:pt x="44" y="44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DED1CC"/>
              </a:solidFill>
              <a:ln w="0">
                <a:solidFill>
                  <a:srgbClr val="DED1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6" name="Freeform 506"/>
              <p:cNvSpPr>
                <a:spLocks/>
              </p:cNvSpPr>
              <p:nvPr/>
            </p:nvSpPr>
            <p:spPr bwMode="auto">
              <a:xfrm>
                <a:off x="3332" y="2254"/>
                <a:ext cx="44" cy="64"/>
              </a:xfrm>
              <a:custGeom>
                <a:avLst/>
                <a:gdLst>
                  <a:gd name="T0" fmla="*/ 14 w 44"/>
                  <a:gd name="T1" fmla="*/ 8 h 64"/>
                  <a:gd name="T2" fmla="*/ 0 w 44"/>
                  <a:gd name="T3" fmla="*/ 0 h 64"/>
                  <a:gd name="T4" fmla="*/ 30 w 44"/>
                  <a:gd name="T5" fmla="*/ 64 h 64"/>
                  <a:gd name="T6" fmla="*/ 44 w 44"/>
                  <a:gd name="T7" fmla="*/ 44 h 64"/>
                  <a:gd name="T8" fmla="*/ 14 w 44"/>
                  <a:gd name="T9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4">
                    <a:moveTo>
                      <a:pt x="14" y="8"/>
                    </a:moveTo>
                    <a:lnTo>
                      <a:pt x="0" y="0"/>
                    </a:lnTo>
                    <a:lnTo>
                      <a:pt x="30" y="64"/>
                    </a:lnTo>
                    <a:lnTo>
                      <a:pt x="44" y="44"/>
                    </a:lnTo>
                    <a:lnTo>
                      <a:pt x="14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7" name="Freeform 507"/>
              <p:cNvSpPr>
                <a:spLocks/>
              </p:cNvSpPr>
              <p:nvPr/>
            </p:nvSpPr>
            <p:spPr bwMode="auto">
              <a:xfrm>
                <a:off x="3362" y="2298"/>
                <a:ext cx="46" cy="26"/>
              </a:xfrm>
              <a:custGeom>
                <a:avLst/>
                <a:gdLst>
                  <a:gd name="T0" fmla="*/ 14 w 46"/>
                  <a:gd name="T1" fmla="*/ 0 h 26"/>
                  <a:gd name="T2" fmla="*/ 0 w 46"/>
                  <a:gd name="T3" fmla="*/ 20 h 26"/>
                  <a:gd name="T4" fmla="*/ 32 w 46"/>
                  <a:gd name="T5" fmla="*/ 26 h 26"/>
                  <a:gd name="T6" fmla="*/ 46 w 46"/>
                  <a:gd name="T7" fmla="*/ 6 h 26"/>
                  <a:gd name="T8" fmla="*/ 14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6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8" name="Freeform 508"/>
              <p:cNvSpPr>
                <a:spLocks/>
              </p:cNvSpPr>
              <p:nvPr/>
            </p:nvSpPr>
            <p:spPr bwMode="auto">
              <a:xfrm>
                <a:off x="3362" y="2298"/>
                <a:ext cx="46" cy="26"/>
              </a:xfrm>
              <a:custGeom>
                <a:avLst/>
                <a:gdLst>
                  <a:gd name="T0" fmla="*/ 14 w 46"/>
                  <a:gd name="T1" fmla="*/ 0 h 26"/>
                  <a:gd name="T2" fmla="*/ 0 w 46"/>
                  <a:gd name="T3" fmla="*/ 20 h 26"/>
                  <a:gd name="T4" fmla="*/ 32 w 46"/>
                  <a:gd name="T5" fmla="*/ 26 h 26"/>
                  <a:gd name="T6" fmla="*/ 46 w 46"/>
                  <a:gd name="T7" fmla="*/ 6 h 26"/>
                  <a:gd name="T8" fmla="*/ 14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6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9" name="Freeform 509"/>
              <p:cNvSpPr>
                <a:spLocks/>
              </p:cNvSpPr>
              <p:nvPr/>
            </p:nvSpPr>
            <p:spPr bwMode="auto">
              <a:xfrm>
                <a:off x="3394" y="2304"/>
                <a:ext cx="46" cy="26"/>
              </a:xfrm>
              <a:custGeom>
                <a:avLst/>
                <a:gdLst>
                  <a:gd name="T0" fmla="*/ 14 w 46"/>
                  <a:gd name="T1" fmla="*/ 0 h 26"/>
                  <a:gd name="T2" fmla="*/ 0 w 46"/>
                  <a:gd name="T3" fmla="*/ 20 h 26"/>
                  <a:gd name="T4" fmla="*/ 34 w 46"/>
                  <a:gd name="T5" fmla="*/ 26 h 26"/>
                  <a:gd name="T6" fmla="*/ 46 w 46"/>
                  <a:gd name="T7" fmla="*/ 8 h 26"/>
                  <a:gd name="T8" fmla="*/ 14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0"/>
                    </a:moveTo>
                    <a:lnTo>
                      <a:pt x="0" y="20"/>
                    </a:lnTo>
                    <a:lnTo>
                      <a:pt x="34" y="26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0" name="Freeform 510"/>
              <p:cNvSpPr>
                <a:spLocks/>
              </p:cNvSpPr>
              <p:nvPr/>
            </p:nvSpPr>
            <p:spPr bwMode="auto">
              <a:xfrm>
                <a:off x="3394" y="2304"/>
                <a:ext cx="46" cy="26"/>
              </a:xfrm>
              <a:custGeom>
                <a:avLst/>
                <a:gdLst>
                  <a:gd name="T0" fmla="*/ 14 w 46"/>
                  <a:gd name="T1" fmla="*/ 0 h 26"/>
                  <a:gd name="T2" fmla="*/ 0 w 46"/>
                  <a:gd name="T3" fmla="*/ 20 h 26"/>
                  <a:gd name="T4" fmla="*/ 34 w 46"/>
                  <a:gd name="T5" fmla="*/ 26 h 26"/>
                  <a:gd name="T6" fmla="*/ 46 w 46"/>
                  <a:gd name="T7" fmla="*/ 8 h 26"/>
                  <a:gd name="T8" fmla="*/ 14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0"/>
                    </a:moveTo>
                    <a:lnTo>
                      <a:pt x="0" y="20"/>
                    </a:lnTo>
                    <a:lnTo>
                      <a:pt x="34" y="26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1" name="Freeform 511"/>
              <p:cNvSpPr>
                <a:spLocks/>
              </p:cNvSpPr>
              <p:nvPr/>
            </p:nvSpPr>
            <p:spPr bwMode="auto">
              <a:xfrm>
                <a:off x="3428" y="231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2" name="Freeform 512"/>
              <p:cNvSpPr>
                <a:spLocks/>
              </p:cNvSpPr>
              <p:nvPr/>
            </p:nvSpPr>
            <p:spPr bwMode="auto">
              <a:xfrm>
                <a:off x="3428" y="2312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18 h 28"/>
                  <a:gd name="T4" fmla="*/ 32 w 44"/>
                  <a:gd name="T5" fmla="*/ 28 h 28"/>
                  <a:gd name="T6" fmla="*/ 44 w 44"/>
                  <a:gd name="T7" fmla="*/ 8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4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3" name="Freeform 513"/>
              <p:cNvSpPr>
                <a:spLocks/>
              </p:cNvSpPr>
              <p:nvPr/>
            </p:nvSpPr>
            <p:spPr bwMode="auto">
              <a:xfrm>
                <a:off x="3460" y="2320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4" name="Freeform 514"/>
              <p:cNvSpPr>
                <a:spLocks/>
              </p:cNvSpPr>
              <p:nvPr/>
            </p:nvSpPr>
            <p:spPr bwMode="auto">
              <a:xfrm>
                <a:off x="3460" y="2320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10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5" name="Freeform 515"/>
              <p:cNvSpPr>
                <a:spLocks/>
              </p:cNvSpPr>
              <p:nvPr/>
            </p:nvSpPr>
            <p:spPr bwMode="auto">
              <a:xfrm>
                <a:off x="3492" y="2330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8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6" name="Freeform 516"/>
              <p:cNvSpPr>
                <a:spLocks/>
              </p:cNvSpPr>
              <p:nvPr/>
            </p:nvSpPr>
            <p:spPr bwMode="auto">
              <a:xfrm>
                <a:off x="3492" y="2330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8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7" name="Freeform 517"/>
              <p:cNvSpPr>
                <a:spLocks/>
              </p:cNvSpPr>
              <p:nvPr/>
            </p:nvSpPr>
            <p:spPr bwMode="auto">
              <a:xfrm>
                <a:off x="3524" y="2338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8" name="Freeform 518"/>
              <p:cNvSpPr>
                <a:spLocks/>
              </p:cNvSpPr>
              <p:nvPr/>
            </p:nvSpPr>
            <p:spPr bwMode="auto">
              <a:xfrm>
                <a:off x="3524" y="2338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9" name="Freeform 519"/>
              <p:cNvSpPr>
                <a:spLocks/>
              </p:cNvSpPr>
              <p:nvPr/>
            </p:nvSpPr>
            <p:spPr bwMode="auto">
              <a:xfrm>
                <a:off x="3558" y="234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0" name="Freeform 520"/>
              <p:cNvSpPr>
                <a:spLocks/>
              </p:cNvSpPr>
              <p:nvPr/>
            </p:nvSpPr>
            <p:spPr bwMode="auto">
              <a:xfrm>
                <a:off x="3558" y="234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1" name="Freeform 521"/>
              <p:cNvSpPr>
                <a:spLocks/>
              </p:cNvSpPr>
              <p:nvPr/>
            </p:nvSpPr>
            <p:spPr bwMode="auto">
              <a:xfrm>
                <a:off x="3592" y="235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2" name="Freeform 522"/>
              <p:cNvSpPr>
                <a:spLocks/>
              </p:cNvSpPr>
              <p:nvPr/>
            </p:nvSpPr>
            <p:spPr bwMode="auto">
              <a:xfrm>
                <a:off x="3592" y="235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3" name="Freeform 523"/>
              <p:cNvSpPr>
                <a:spLocks/>
              </p:cNvSpPr>
              <p:nvPr/>
            </p:nvSpPr>
            <p:spPr bwMode="auto">
              <a:xfrm>
                <a:off x="3624" y="236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4" name="Freeform 524"/>
              <p:cNvSpPr>
                <a:spLocks/>
              </p:cNvSpPr>
              <p:nvPr/>
            </p:nvSpPr>
            <p:spPr bwMode="auto">
              <a:xfrm>
                <a:off x="3624" y="236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5" name="Freeform 525"/>
              <p:cNvSpPr>
                <a:spLocks/>
              </p:cNvSpPr>
              <p:nvPr/>
            </p:nvSpPr>
            <p:spPr bwMode="auto">
              <a:xfrm>
                <a:off x="3658" y="237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6" name="Freeform 526"/>
              <p:cNvSpPr>
                <a:spLocks/>
              </p:cNvSpPr>
              <p:nvPr/>
            </p:nvSpPr>
            <p:spPr bwMode="auto">
              <a:xfrm>
                <a:off x="3658" y="237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7" name="Freeform 527"/>
              <p:cNvSpPr>
                <a:spLocks/>
              </p:cNvSpPr>
              <p:nvPr/>
            </p:nvSpPr>
            <p:spPr bwMode="auto">
              <a:xfrm>
                <a:off x="3692" y="238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8" name="Freeform 528"/>
              <p:cNvSpPr>
                <a:spLocks/>
              </p:cNvSpPr>
              <p:nvPr/>
            </p:nvSpPr>
            <p:spPr bwMode="auto">
              <a:xfrm>
                <a:off x="3692" y="238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9" name="Freeform 529"/>
              <p:cNvSpPr>
                <a:spLocks/>
              </p:cNvSpPr>
              <p:nvPr/>
            </p:nvSpPr>
            <p:spPr bwMode="auto">
              <a:xfrm>
                <a:off x="3726" y="2396"/>
                <a:ext cx="44" cy="30"/>
              </a:xfrm>
              <a:custGeom>
                <a:avLst/>
                <a:gdLst>
                  <a:gd name="T0" fmla="*/ 12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2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0" name="Freeform 530"/>
              <p:cNvSpPr>
                <a:spLocks/>
              </p:cNvSpPr>
              <p:nvPr/>
            </p:nvSpPr>
            <p:spPr bwMode="auto">
              <a:xfrm>
                <a:off x="3726" y="2396"/>
                <a:ext cx="44" cy="30"/>
              </a:xfrm>
              <a:custGeom>
                <a:avLst/>
                <a:gdLst>
                  <a:gd name="T0" fmla="*/ 12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2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1" name="Freeform 531"/>
              <p:cNvSpPr>
                <a:spLocks/>
              </p:cNvSpPr>
              <p:nvPr/>
            </p:nvSpPr>
            <p:spPr bwMode="auto">
              <a:xfrm>
                <a:off x="3760" y="2406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2" name="Freeform 532"/>
              <p:cNvSpPr>
                <a:spLocks/>
              </p:cNvSpPr>
              <p:nvPr/>
            </p:nvSpPr>
            <p:spPr bwMode="auto">
              <a:xfrm>
                <a:off x="3760" y="2406"/>
                <a:ext cx="44" cy="30"/>
              </a:xfrm>
              <a:custGeom>
                <a:avLst/>
                <a:gdLst>
                  <a:gd name="T0" fmla="*/ 10 w 44"/>
                  <a:gd name="T1" fmla="*/ 0 h 30"/>
                  <a:gd name="T2" fmla="*/ 0 w 44"/>
                  <a:gd name="T3" fmla="*/ 20 h 30"/>
                  <a:gd name="T4" fmla="*/ 34 w 44"/>
                  <a:gd name="T5" fmla="*/ 30 h 30"/>
                  <a:gd name="T6" fmla="*/ 44 w 44"/>
                  <a:gd name="T7" fmla="*/ 10 h 30"/>
                  <a:gd name="T8" fmla="*/ 10 w 4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3" name="Freeform 533"/>
              <p:cNvSpPr>
                <a:spLocks/>
              </p:cNvSpPr>
              <p:nvPr/>
            </p:nvSpPr>
            <p:spPr bwMode="auto">
              <a:xfrm>
                <a:off x="3794" y="2416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4" name="Freeform 534"/>
              <p:cNvSpPr>
                <a:spLocks/>
              </p:cNvSpPr>
              <p:nvPr/>
            </p:nvSpPr>
            <p:spPr bwMode="auto">
              <a:xfrm>
                <a:off x="3794" y="2416"/>
                <a:ext cx="44" cy="28"/>
              </a:xfrm>
              <a:custGeom>
                <a:avLst/>
                <a:gdLst>
                  <a:gd name="T0" fmla="*/ 10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0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0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5" name="Freeform 535"/>
              <p:cNvSpPr>
                <a:spLocks/>
              </p:cNvSpPr>
              <p:nvPr/>
            </p:nvSpPr>
            <p:spPr bwMode="auto">
              <a:xfrm>
                <a:off x="3826" y="242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18 h 30"/>
                  <a:gd name="T4" fmla="*/ 36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18"/>
                    </a:lnTo>
                    <a:lnTo>
                      <a:pt x="36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6" name="Freeform 536"/>
              <p:cNvSpPr>
                <a:spLocks/>
              </p:cNvSpPr>
              <p:nvPr/>
            </p:nvSpPr>
            <p:spPr bwMode="auto">
              <a:xfrm>
                <a:off x="3826" y="242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18 h 30"/>
                  <a:gd name="T4" fmla="*/ 36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18"/>
                    </a:lnTo>
                    <a:lnTo>
                      <a:pt x="36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7" name="Freeform 537"/>
              <p:cNvSpPr>
                <a:spLocks/>
              </p:cNvSpPr>
              <p:nvPr/>
            </p:nvSpPr>
            <p:spPr bwMode="auto">
              <a:xfrm>
                <a:off x="3862" y="2436"/>
                <a:ext cx="46" cy="30"/>
              </a:xfrm>
              <a:custGeom>
                <a:avLst/>
                <a:gdLst>
                  <a:gd name="T0" fmla="*/ 10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8 h 30"/>
                  <a:gd name="T8" fmla="*/ 10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8" name="Freeform 538"/>
              <p:cNvSpPr>
                <a:spLocks/>
              </p:cNvSpPr>
              <p:nvPr/>
            </p:nvSpPr>
            <p:spPr bwMode="auto">
              <a:xfrm>
                <a:off x="3862" y="2436"/>
                <a:ext cx="46" cy="30"/>
              </a:xfrm>
              <a:custGeom>
                <a:avLst/>
                <a:gdLst>
                  <a:gd name="T0" fmla="*/ 10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8 h 30"/>
                  <a:gd name="T8" fmla="*/ 10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9" name="Freeform 539"/>
              <p:cNvSpPr>
                <a:spLocks/>
              </p:cNvSpPr>
              <p:nvPr/>
            </p:nvSpPr>
            <p:spPr bwMode="auto">
              <a:xfrm>
                <a:off x="3896" y="2444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2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60" name="Freeform 540"/>
              <p:cNvSpPr>
                <a:spLocks/>
              </p:cNvSpPr>
              <p:nvPr/>
            </p:nvSpPr>
            <p:spPr bwMode="auto">
              <a:xfrm>
                <a:off x="3896" y="2444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2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61" name="Freeform 541"/>
              <p:cNvSpPr>
                <a:spLocks/>
              </p:cNvSpPr>
              <p:nvPr/>
            </p:nvSpPr>
            <p:spPr bwMode="auto">
              <a:xfrm>
                <a:off x="3930" y="245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6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62" name="Freeform 542"/>
              <p:cNvSpPr>
                <a:spLocks/>
              </p:cNvSpPr>
              <p:nvPr/>
            </p:nvSpPr>
            <p:spPr bwMode="auto">
              <a:xfrm>
                <a:off x="3930" y="245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6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63" name="Freeform 543"/>
              <p:cNvSpPr>
                <a:spLocks/>
              </p:cNvSpPr>
              <p:nvPr/>
            </p:nvSpPr>
            <p:spPr bwMode="auto">
              <a:xfrm>
                <a:off x="2134" y="1954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64" name="Freeform 544"/>
              <p:cNvSpPr>
                <a:spLocks/>
              </p:cNvSpPr>
              <p:nvPr/>
            </p:nvSpPr>
            <p:spPr bwMode="auto">
              <a:xfrm>
                <a:off x="2134" y="1954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65" name="Freeform 545"/>
              <p:cNvSpPr>
                <a:spLocks/>
              </p:cNvSpPr>
              <p:nvPr/>
            </p:nvSpPr>
            <p:spPr bwMode="auto">
              <a:xfrm>
                <a:off x="2160" y="1962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66" name="Freeform 546"/>
              <p:cNvSpPr>
                <a:spLocks/>
              </p:cNvSpPr>
              <p:nvPr/>
            </p:nvSpPr>
            <p:spPr bwMode="auto">
              <a:xfrm>
                <a:off x="2160" y="1962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67" name="Freeform 547"/>
              <p:cNvSpPr>
                <a:spLocks/>
              </p:cNvSpPr>
              <p:nvPr/>
            </p:nvSpPr>
            <p:spPr bwMode="auto">
              <a:xfrm>
                <a:off x="2188" y="1970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68" name="Freeform 548"/>
              <p:cNvSpPr>
                <a:spLocks/>
              </p:cNvSpPr>
              <p:nvPr/>
            </p:nvSpPr>
            <p:spPr bwMode="auto">
              <a:xfrm>
                <a:off x="2188" y="1970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69" name="Freeform 549"/>
              <p:cNvSpPr>
                <a:spLocks/>
              </p:cNvSpPr>
              <p:nvPr/>
            </p:nvSpPr>
            <p:spPr bwMode="auto">
              <a:xfrm>
                <a:off x="2216" y="1978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6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70" name="Freeform 550"/>
              <p:cNvSpPr>
                <a:spLocks/>
              </p:cNvSpPr>
              <p:nvPr/>
            </p:nvSpPr>
            <p:spPr bwMode="auto">
              <a:xfrm>
                <a:off x="2216" y="1978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6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71" name="Freeform 551"/>
              <p:cNvSpPr>
                <a:spLocks/>
              </p:cNvSpPr>
              <p:nvPr/>
            </p:nvSpPr>
            <p:spPr bwMode="auto">
              <a:xfrm>
                <a:off x="2242" y="198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72" name="Freeform 552"/>
              <p:cNvSpPr>
                <a:spLocks/>
              </p:cNvSpPr>
              <p:nvPr/>
            </p:nvSpPr>
            <p:spPr bwMode="auto">
              <a:xfrm>
                <a:off x="2242" y="198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73" name="Freeform 553"/>
              <p:cNvSpPr>
                <a:spLocks/>
              </p:cNvSpPr>
              <p:nvPr/>
            </p:nvSpPr>
            <p:spPr bwMode="auto">
              <a:xfrm>
                <a:off x="2270" y="1992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C2F2"/>
              </a:solidFill>
              <a:ln w="0">
                <a:solidFill>
                  <a:srgbClr val="99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74" name="Freeform 554"/>
              <p:cNvSpPr>
                <a:spLocks/>
              </p:cNvSpPr>
              <p:nvPr/>
            </p:nvSpPr>
            <p:spPr bwMode="auto">
              <a:xfrm>
                <a:off x="2270" y="1992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75" name="Freeform 555"/>
              <p:cNvSpPr>
                <a:spLocks/>
              </p:cNvSpPr>
              <p:nvPr/>
            </p:nvSpPr>
            <p:spPr bwMode="auto">
              <a:xfrm>
                <a:off x="2298" y="1998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C2F5"/>
              </a:solidFill>
              <a:ln w="0">
                <a:solidFill>
                  <a:srgbClr val="99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76" name="Freeform 556"/>
              <p:cNvSpPr>
                <a:spLocks/>
              </p:cNvSpPr>
              <p:nvPr/>
            </p:nvSpPr>
            <p:spPr bwMode="auto">
              <a:xfrm>
                <a:off x="2298" y="1998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77" name="Freeform 557"/>
              <p:cNvSpPr>
                <a:spLocks/>
              </p:cNvSpPr>
              <p:nvPr/>
            </p:nvSpPr>
            <p:spPr bwMode="auto">
              <a:xfrm>
                <a:off x="2326" y="2004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78" name="Freeform 558"/>
              <p:cNvSpPr>
                <a:spLocks/>
              </p:cNvSpPr>
              <p:nvPr/>
            </p:nvSpPr>
            <p:spPr bwMode="auto">
              <a:xfrm>
                <a:off x="2326" y="2004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79" name="Freeform 559"/>
              <p:cNvSpPr>
                <a:spLocks/>
              </p:cNvSpPr>
              <p:nvPr/>
            </p:nvSpPr>
            <p:spPr bwMode="auto">
              <a:xfrm>
                <a:off x="2354" y="2010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CBDF5"/>
              </a:solidFill>
              <a:ln w="0">
                <a:solidFill>
                  <a:srgbClr val="8C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80" name="Freeform 560"/>
              <p:cNvSpPr>
                <a:spLocks/>
              </p:cNvSpPr>
              <p:nvPr/>
            </p:nvSpPr>
            <p:spPr bwMode="auto">
              <a:xfrm>
                <a:off x="2354" y="2010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81" name="Freeform 561"/>
              <p:cNvSpPr>
                <a:spLocks/>
              </p:cNvSpPr>
              <p:nvPr/>
            </p:nvSpPr>
            <p:spPr bwMode="auto">
              <a:xfrm>
                <a:off x="2382" y="2012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5BAF7"/>
              </a:solidFill>
              <a:ln w="0">
                <a:solidFill>
                  <a:srgbClr val="85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82" name="Freeform 562"/>
              <p:cNvSpPr>
                <a:spLocks/>
              </p:cNvSpPr>
              <p:nvPr/>
            </p:nvSpPr>
            <p:spPr bwMode="auto">
              <a:xfrm>
                <a:off x="2382" y="2012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8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4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83" name="Freeform 563"/>
              <p:cNvSpPr>
                <a:spLocks/>
              </p:cNvSpPr>
              <p:nvPr/>
            </p:nvSpPr>
            <p:spPr bwMode="auto">
              <a:xfrm>
                <a:off x="2410" y="2016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AB8F7"/>
              </a:solidFill>
              <a:ln w="0">
                <a:solidFill>
                  <a:srgbClr val="7A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84" name="Freeform 564"/>
              <p:cNvSpPr>
                <a:spLocks/>
              </p:cNvSpPr>
              <p:nvPr/>
            </p:nvSpPr>
            <p:spPr bwMode="auto">
              <a:xfrm>
                <a:off x="2410" y="2016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85" name="Freeform 565"/>
              <p:cNvSpPr>
                <a:spLocks/>
              </p:cNvSpPr>
              <p:nvPr/>
            </p:nvSpPr>
            <p:spPr bwMode="auto">
              <a:xfrm>
                <a:off x="2438" y="2018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3B5FA"/>
              </a:solidFill>
              <a:ln w="0">
                <a:solidFill>
                  <a:srgbClr val="73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86" name="Freeform 566"/>
              <p:cNvSpPr>
                <a:spLocks/>
              </p:cNvSpPr>
              <p:nvPr/>
            </p:nvSpPr>
            <p:spPr bwMode="auto">
              <a:xfrm>
                <a:off x="2438" y="2018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87" name="Freeform 567"/>
              <p:cNvSpPr>
                <a:spLocks/>
              </p:cNvSpPr>
              <p:nvPr/>
            </p:nvSpPr>
            <p:spPr bwMode="auto">
              <a:xfrm>
                <a:off x="2466" y="2016"/>
                <a:ext cx="44" cy="18"/>
              </a:xfrm>
              <a:custGeom>
                <a:avLst/>
                <a:gdLst>
                  <a:gd name="T0" fmla="*/ 16 w 44"/>
                  <a:gd name="T1" fmla="*/ 2 h 18"/>
                  <a:gd name="T2" fmla="*/ 0 w 44"/>
                  <a:gd name="T3" fmla="*/ 18 h 18"/>
                  <a:gd name="T4" fmla="*/ 28 w 44"/>
                  <a:gd name="T5" fmla="*/ 16 h 18"/>
                  <a:gd name="T6" fmla="*/ 44 w 44"/>
                  <a:gd name="T7" fmla="*/ 0 h 18"/>
                  <a:gd name="T8" fmla="*/ 16 w 4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66B0FA"/>
              </a:solidFill>
              <a:ln w="0">
                <a:solidFill>
                  <a:srgbClr val="66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88" name="Freeform 568"/>
              <p:cNvSpPr>
                <a:spLocks/>
              </p:cNvSpPr>
              <p:nvPr/>
            </p:nvSpPr>
            <p:spPr bwMode="auto">
              <a:xfrm>
                <a:off x="2466" y="2016"/>
                <a:ext cx="44" cy="18"/>
              </a:xfrm>
              <a:custGeom>
                <a:avLst/>
                <a:gdLst>
                  <a:gd name="T0" fmla="*/ 16 w 44"/>
                  <a:gd name="T1" fmla="*/ 2 h 18"/>
                  <a:gd name="T2" fmla="*/ 0 w 44"/>
                  <a:gd name="T3" fmla="*/ 18 h 18"/>
                  <a:gd name="T4" fmla="*/ 28 w 44"/>
                  <a:gd name="T5" fmla="*/ 16 h 18"/>
                  <a:gd name="T6" fmla="*/ 44 w 44"/>
                  <a:gd name="T7" fmla="*/ 0 h 18"/>
                  <a:gd name="T8" fmla="*/ 16 w 4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3289" name="Group 569"/>
            <p:cNvGrpSpPr>
              <a:grpSpLocks/>
            </p:cNvGrpSpPr>
            <p:nvPr/>
          </p:nvGrpSpPr>
          <p:grpSpPr bwMode="auto">
            <a:xfrm>
              <a:off x="2116" y="1970"/>
              <a:ext cx="1850" cy="536"/>
              <a:chOff x="2116" y="1970"/>
              <a:chExt cx="1850" cy="536"/>
            </a:xfrm>
          </p:grpSpPr>
          <p:sp>
            <p:nvSpPr>
              <p:cNvPr id="543290" name="Freeform 570"/>
              <p:cNvSpPr>
                <a:spLocks/>
              </p:cNvSpPr>
              <p:nvPr/>
            </p:nvSpPr>
            <p:spPr bwMode="auto">
              <a:xfrm>
                <a:off x="2494" y="2012"/>
                <a:ext cx="44" cy="20"/>
              </a:xfrm>
              <a:custGeom>
                <a:avLst/>
                <a:gdLst>
                  <a:gd name="T0" fmla="*/ 16 w 44"/>
                  <a:gd name="T1" fmla="*/ 4 h 20"/>
                  <a:gd name="T2" fmla="*/ 0 w 44"/>
                  <a:gd name="T3" fmla="*/ 20 h 20"/>
                  <a:gd name="T4" fmla="*/ 28 w 44"/>
                  <a:gd name="T5" fmla="*/ 16 h 20"/>
                  <a:gd name="T6" fmla="*/ 44 w 44"/>
                  <a:gd name="T7" fmla="*/ 0 h 20"/>
                  <a:gd name="T8" fmla="*/ 16 w 44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4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54A6F7"/>
              </a:solidFill>
              <a:ln w="0">
                <a:solidFill>
                  <a:srgbClr val="54A6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91" name="Freeform 571"/>
              <p:cNvSpPr>
                <a:spLocks/>
              </p:cNvSpPr>
              <p:nvPr/>
            </p:nvSpPr>
            <p:spPr bwMode="auto">
              <a:xfrm>
                <a:off x="2494" y="2012"/>
                <a:ext cx="44" cy="20"/>
              </a:xfrm>
              <a:custGeom>
                <a:avLst/>
                <a:gdLst>
                  <a:gd name="T0" fmla="*/ 16 w 44"/>
                  <a:gd name="T1" fmla="*/ 4 h 20"/>
                  <a:gd name="T2" fmla="*/ 0 w 44"/>
                  <a:gd name="T3" fmla="*/ 20 h 20"/>
                  <a:gd name="T4" fmla="*/ 28 w 44"/>
                  <a:gd name="T5" fmla="*/ 16 h 20"/>
                  <a:gd name="T6" fmla="*/ 44 w 44"/>
                  <a:gd name="T7" fmla="*/ 0 h 20"/>
                  <a:gd name="T8" fmla="*/ 16 w 44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4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92" name="Freeform 572"/>
              <p:cNvSpPr>
                <a:spLocks/>
              </p:cNvSpPr>
              <p:nvPr/>
            </p:nvSpPr>
            <p:spPr bwMode="auto">
              <a:xfrm>
                <a:off x="2522" y="2008"/>
                <a:ext cx="46" cy="20"/>
              </a:xfrm>
              <a:custGeom>
                <a:avLst/>
                <a:gdLst>
                  <a:gd name="T0" fmla="*/ 16 w 46"/>
                  <a:gd name="T1" fmla="*/ 4 h 20"/>
                  <a:gd name="T2" fmla="*/ 0 w 46"/>
                  <a:gd name="T3" fmla="*/ 20 h 20"/>
                  <a:gd name="T4" fmla="*/ 30 w 46"/>
                  <a:gd name="T5" fmla="*/ 14 h 20"/>
                  <a:gd name="T6" fmla="*/ 46 w 46"/>
                  <a:gd name="T7" fmla="*/ 0 h 20"/>
                  <a:gd name="T8" fmla="*/ 16 w 46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4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09CF5"/>
              </a:solidFill>
              <a:ln w="0">
                <a:solidFill>
                  <a:srgbClr val="409C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93" name="Freeform 573"/>
              <p:cNvSpPr>
                <a:spLocks/>
              </p:cNvSpPr>
              <p:nvPr/>
            </p:nvSpPr>
            <p:spPr bwMode="auto">
              <a:xfrm>
                <a:off x="2522" y="2008"/>
                <a:ext cx="46" cy="20"/>
              </a:xfrm>
              <a:custGeom>
                <a:avLst/>
                <a:gdLst>
                  <a:gd name="T0" fmla="*/ 16 w 46"/>
                  <a:gd name="T1" fmla="*/ 4 h 20"/>
                  <a:gd name="T2" fmla="*/ 0 w 46"/>
                  <a:gd name="T3" fmla="*/ 20 h 20"/>
                  <a:gd name="T4" fmla="*/ 30 w 46"/>
                  <a:gd name="T5" fmla="*/ 14 h 20"/>
                  <a:gd name="T6" fmla="*/ 46 w 46"/>
                  <a:gd name="T7" fmla="*/ 0 h 20"/>
                  <a:gd name="T8" fmla="*/ 16 w 46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4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94" name="Freeform 574"/>
              <p:cNvSpPr>
                <a:spLocks/>
              </p:cNvSpPr>
              <p:nvPr/>
            </p:nvSpPr>
            <p:spPr bwMode="auto">
              <a:xfrm>
                <a:off x="2552" y="2000"/>
                <a:ext cx="44" cy="22"/>
              </a:xfrm>
              <a:custGeom>
                <a:avLst/>
                <a:gdLst>
                  <a:gd name="T0" fmla="*/ 16 w 44"/>
                  <a:gd name="T1" fmla="*/ 8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6 w 44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268FED"/>
              </a:solidFill>
              <a:ln w="0">
                <a:solidFill>
                  <a:srgbClr val="268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95" name="Freeform 575"/>
              <p:cNvSpPr>
                <a:spLocks/>
              </p:cNvSpPr>
              <p:nvPr/>
            </p:nvSpPr>
            <p:spPr bwMode="auto">
              <a:xfrm>
                <a:off x="2552" y="2000"/>
                <a:ext cx="44" cy="22"/>
              </a:xfrm>
              <a:custGeom>
                <a:avLst/>
                <a:gdLst>
                  <a:gd name="T0" fmla="*/ 16 w 44"/>
                  <a:gd name="T1" fmla="*/ 8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6 w 44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96" name="Freeform 576"/>
              <p:cNvSpPr>
                <a:spLocks/>
              </p:cNvSpPr>
              <p:nvPr/>
            </p:nvSpPr>
            <p:spPr bwMode="auto">
              <a:xfrm>
                <a:off x="2580" y="1990"/>
                <a:ext cx="46" cy="24"/>
              </a:xfrm>
              <a:custGeom>
                <a:avLst/>
                <a:gdLst>
                  <a:gd name="T0" fmla="*/ 16 w 46"/>
                  <a:gd name="T1" fmla="*/ 10 h 24"/>
                  <a:gd name="T2" fmla="*/ 0 w 46"/>
                  <a:gd name="T3" fmla="*/ 24 h 24"/>
                  <a:gd name="T4" fmla="*/ 30 w 46"/>
                  <a:gd name="T5" fmla="*/ 12 h 24"/>
                  <a:gd name="T6" fmla="*/ 46 w 46"/>
                  <a:gd name="T7" fmla="*/ 0 h 24"/>
                  <a:gd name="T8" fmla="*/ 16 w 46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10"/>
                    </a:moveTo>
                    <a:lnTo>
                      <a:pt x="0" y="24"/>
                    </a:lnTo>
                    <a:lnTo>
                      <a:pt x="30" y="12"/>
                    </a:lnTo>
                    <a:lnTo>
                      <a:pt x="46" y="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0078DE"/>
              </a:solidFill>
              <a:ln w="0">
                <a:solidFill>
                  <a:srgbClr val="0078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97" name="Freeform 577"/>
              <p:cNvSpPr>
                <a:spLocks/>
              </p:cNvSpPr>
              <p:nvPr/>
            </p:nvSpPr>
            <p:spPr bwMode="auto">
              <a:xfrm>
                <a:off x="2580" y="1990"/>
                <a:ext cx="46" cy="24"/>
              </a:xfrm>
              <a:custGeom>
                <a:avLst/>
                <a:gdLst>
                  <a:gd name="T0" fmla="*/ 16 w 46"/>
                  <a:gd name="T1" fmla="*/ 10 h 24"/>
                  <a:gd name="T2" fmla="*/ 0 w 46"/>
                  <a:gd name="T3" fmla="*/ 24 h 24"/>
                  <a:gd name="T4" fmla="*/ 30 w 46"/>
                  <a:gd name="T5" fmla="*/ 12 h 24"/>
                  <a:gd name="T6" fmla="*/ 46 w 46"/>
                  <a:gd name="T7" fmla="*/ 0 h 24"/>
                  <a:gd name="T8" fmla="*/ 16 w 46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10"/>
                    </a:moveTo>
                    <a:lnTo>
                      <a:pt x="0" y="24"/>
                    </a:lnTo>
                    <a:lnTo>
                      <a:pt x="30" y="12"/>
                    </a:lnTo>
                    <a:lnTo>
                      <a:pt x="46" y="0"/>
                    </a:lnTo>
                    <a:lnTo>
                      <a:pt x="16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98" name="Freeform 578"/>
              <p:cNvSpPr>
                <a:spLocks/>
              </p:cNvSpPr>
              <p:nvPr/>
            </p:nvSpPr>
            <p:spPr bwMode="auto">
              <a:xfrm>
                <a:off x="2610" y="1974"/>
                <a:ext cx="44" cy="36"/>
              </a:xfrm>
              <a:custGeom>
                <a:avLst/>
                <a:gdLst>
                  <a:gd name="T0" fmla="*/ 16 w 44"/>
                  <a:gd name="T1" fmla="*/ 16 h 36"/>
                  <a:gd name="T2" fmla="*/ 0 w 44"/>
                  <a:gd name="T3" fmla="*/ 28 h 36"/>
                  <a:gd name="T4" fmla="*/ 28 w 44"/>
                  <a:gd name="T5" fmla="*/ 36 h 36"/>
                  <a:gd name="T6" fmla="*/ 44 w 44"/>
                  <a:gd name="T7" fmla="*/ 0 h 36"/>
                  <a:gd name="T8" fmla="*/ 16 w 44"/>
                  <a:gd name="T9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6" y="16"/>
                    </a:moveTo>
                    <a:lnTo>
                      <a:pt x="0" y="28"/>
                    </a:lnTo>
                    <a:lnTo>
                      <a:pt x="28" y="36"/>
                    </a:lnTo>
                    <a:lnTo>
                      <a:pt x="44" y="0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4A66CC"/>
              </a:solidFill>
              <a:ln w="0">
                <a:solidFill>
                  <a:srgbClr val="4A66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99" name="Freeform 579"/>
              <p:cNvSpPr>
                <a:spLocks/>
              </p:cNvSpPr>
              <p:nvPr/>
            </p:nvSpPr>
            <p:spPr bwMode="auto">
              <a:xfrm>
                <a:off x="2610" y="1974"/>
                <a:ext cx="44" cy="36"/>
              </a:xfrm>
              <a:custGeom>
                <a:avLst/>
                <a:gdLst>
                  <a:gd name="T0" fmla="*/ 16 w 44"/>
                  <a:gd name="T1" fmla="*/ 16 h 36"/>
                  <a:gd name="T2" fmla="*/ 0 w 44"/>
                  <a:gd name="T3" fmla="*/ 28 h 36"/>
                  <a:gd name="T4" fmla="*/ 28 w 44"/>
                  <a:gd name="T5" fmla="*/ 36 h 36"/>
                  <a:gd name="T6" fmla="*/ 44 w 44"/>
                  <a:gd name="T7" fmla="*/ 0 h 36"/>
                  <a:gd name="T8" fmla="*/ 16 w 44"/>
                  <a:gd name="T9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6" y="16"/>
                    </a:moveTo>
                    <a:lnTo>
                      <a:pt x="0" y="28"/>
                    </a:lnTo>
                    <a:lnTo>
                      <a:pt x="28" y="36"/>
                    </a:lnTo>
                    <a:lnTo>
                      <a:pt x="44" y="0"/>
                    </a:lnTo>
                    <a:lnTo>
                      <a:pt x="16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00" name="Freeform 580"/>
              <p:cNvSpPr>
                <a:spLocks/>
              </p:cNvSpPr>
              <p:nvPr/>
            </p:nvSpPr>
            <p:spPr bwMode="auto">
              <a:xfrm>
                <a:off x="2638" y="1974"/>
                <a:ext cx="46" cy="66"/>
              </a:xfrm>
              <a:custGeom>
                <a:avLst/>
                <a:gdLst>
                  <a:gd name="T0" fmla="*/ 16 w 46"/>
                  <a:gd name="T1" fmla="*/ 0 h 66"/>
                  <a:gd name="T2" fmla="*/ 0 w 46"/>
                  <a:gd name="T3" fmla="*/ 36 h 66"/>
                  <a:gd name="T4" fmla="*/ 30 w 46"/>
                  <a:gd name="T5" fmla="*/ 66 h 66"/>
                  <a:gd name="T6" fmla="*/ 46 w 46"/>
                  <a:gd name="T7" fmla="*/ 38 h 66"/>
                  <a:gd name="T8" fmla="*/ 16 w 46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6">
                    <a:moveTo>
                      <a:pt x="16" y="0"/>
                    </a:moveTo>
                    <a:lnTo>
                      <a:pt x="0" y="36"/>
                    </a:lnTo>
                    <a:lnTo>
                      <a:pt x="30" y="66"/>
                    </a:lnTo>
                    <a:lnTo>
                      <a:pt x="46" y="3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4BAC2"/>
              </a:solidFill>
              <a:ln w="0">
                <a:solidFill>
                  <a:srgbClr val="D4BAC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01" name="Freeform 581"/>
              <p:cNvSpPr>
                <a:spLocks/>
              </p:cNvSpPr>
              <p:nvPr/>
            </p:nvSpPr>
            <p:spPr bwMode="auto">
              <a:xfrm>
                <a:off x="2638" y="1974"/>
                <a:ext cx="46" cy="66"/>
              </a:xfrm>
              <a:custGeom>
                <a:avLst/>
                <a:gdLst>
                  <a:gd name="T0" fmla="*/ 16 w 46"/>
                  <a:gd name="T1" fmla="*/ 0 h 66"/>
                  <a:gd name="T2" fmla="*/ 0 w 46"/>
                  <a:gd name="T3" fmla="*/ 36 h 66"/>
                  <a:gd name="T4" fmla="*/ 30 w 46"/>
                  <a:gd name="T5" fmla="*/ 66 h 66"/>
                  <a:gd name="T6" fmla="*/ 46 w 46"/>
                  <a:gd name="T7" fmla="*/ 38 h 66"/>
                  <a:gd name="T8" fmla="*/ 16 w 46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6">
                    <a:moveTo>
                      <a:pt x="16" y="0"/>
                    </a:moveTo>
                    <a:lnTo>
                      <a:pt x="0" y="36"/>
                    </a:lnTo>
                    <a:lnTo>
                      <a:pt x="30" y="66"/>
                    </a:lnTo>
                    <a:lnTo>
                      <a:pt x="46" y="3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02" name="Freeform 582"/>
              <p:cNvSpPr>
                <a:spLocks/>
              </p:cNvSpPr>
              <p:nvPr/>
            </p:nvSpPr>
            <p:spPr bwMode="auto">
              <a:xfrm>
                <a:off x="2668" y="2012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8 h 30"/>
                  <a:gd name="T4" fmla="*/ 30 w 46"/>
                  <a:gd name="T5" fmla="*/ 30 h 30"/>
                  <a:gd name="T6" fmla="*/ 46 w 46"/>
                  <a:gd name="T7" fmla="*/ 10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8"/>
                    </a:lnTo>
                    <a:lnTo>
                      <a:pt x="30" y="30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2EB"/>
              </a:solidFill>
              <a:ln w="0">
                <a:solidFill>
                  <a:srgbClr val="ABC2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03" name="Freeform 583"/>
              <p:cNvSpPr>
                <a:spLocks/>
              </p:cNvSpPr>
              <p:nvPr/>
            </p:nvSpPr>
            <p:spPr bwMode="auto">
              <a:xfrm>
                <a:off x="2668" y="2012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8 h 30"/>
                  <a:gd name="T4" fmla="*/ 30 w 46"/>
                  <a:gd name="T5" fmla="*/ 30 h 30"/>
                  <a:gd name="T6" fmla="*/ 46 w 46"/>
                  <a:gd name="T7" fmla="*/ 10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8"/>
                    </a:lnTo>
                    <a:lnTo>
                      <a:pt x="30" y="30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04" name="Freeform 584"/>
              <p:cNvSpPr>
                <a:spLocks/>
              </p:cNvSpPr>
              <p:nvPr/>
            </p:nvSpPr>
            <p:spPr bwMode="auto">
              <a:xfrm>
                <a:off x="2698" y="2014"/>
                <a:ext cx="46" cy="28"/>
              </a:xfrm>
              <a:custGeom>
                <a:avLst/>
                <a:gdLst>
                  <a:gd name="T0" fmla="*/ 16 w 46"/>
                  <a:gd name="T1" fmla="*/ 8 h 28"/>
                  <a:gd name="T2" fmla="*/ 0 w 46"/>
                  <a:gd name="T3" fmla="*/ 28 h 28"/>
                  <a:gd name="T4" fmla="*/ 30 w 46"/>
                  <a:gd name="T5" fmla="*/ 18 h 28"/>
                  <a:gd name="T6" fmla="*/ 46 w 46"/>
                  <a:gd name="T7" fmla="*/ 0 h 28"/>
                  <a:gd name="T8" fmla="*/ 16 w 46"/>
                  <a:gd name="T9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6" y="8"/>
                    </a:moveTo>
                    <a:lnTo>
                      <a:pt x="0" y="28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4291F0"/>
              </a:solidFill>
              <a:ln w="0">
                <a:solidFill>
                  <a:srgbClr val="4291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05" name="Freeform 585"/>
              <p:cNvSpPr>
                <a:spLocks/>
              </p:cNvSpPr>
              <p:nvPr/>
            </p:nvSpPr>
            <p:spPr bwMode="auto">
              <a:xfrm>
                <a:off x="2698" y="2014"/>
                <a:ext cx="46" cy="28"/>
              </a:xfrm>
              <a:custGeom>
                <a:avLst/>
                <a:gdLst>
                  <a:gd name="T0" fmla="*/ 16 w 46"/>
                  <a:gd name="T1" fmla="*/ 8 h 28"/>
                  <a:gd name="T2" fmla="*/ 0 w 46"/>
                  <a:gd name="T3" fmla="*/ 28 h 28"/>
                  <a:gd name="T4" fmla="*/ 30 w 46"/>
                  <a:gd name="T5" fmla="*/ 18 h 28"/>
                  <a:gd name="T6" fmla="*/ 46 w 46"/>
                  <a:gd name="T7" fmla="*/ 0 h 28"/>
                  <a:gd name="T8" fmla="*/ 16 w 46"/>
                  <a:gd name="T9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6" y="8"/>
                    </a:moveTo>
                    <a:lnTo>
                      <a:pt x="0" y="28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06" name="Freeform 586"/>
              <p:cNvSpPr>
                <a:spLocks/>
              </p:cNvSpPr>
              <p:nvPr/>
            </p:nvSpPr>
            <p:spPr bwMode="auto">
              <a:xfrm>
                <a:off x="2728" y="2006"/>
                <a:ext cx="46" cy="26"/>
              </a:xfrm>
              <a:custGeom>
                <a:avLst/>
                <a:gdLst>
                  <a:gd name="T0" fmla="*/ 16 w 46"/>
                  <a:gd name="T1" fmla="*/ 8 h 26"/>
                  <a:gd name="T2" fmla="*/ 0 w 46"/>
                  <a:gd name="T3" fmla="*/ 26 h 26"/>
                  <a:gd name="T4" fmla="*/ 30 w 46"/>
                  <a:gd name="T5" fmla="*/ 18 h 26"/>
                  <a:gd name="T6" fmla="*/ 46 w 46"/>
                  <a:gd name="T7" fmla="*/ 0 h 26"/>
                  <a:gd name="T8" fmla="*/ 16 w 46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8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B87EB"/>
              </a:solidFill>
              <a:ln w="0">
                <a:solidFill>
                  <a:srgbClr val="3B87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07" name="Freeform 587"/>
              <p:cNvSpPr>
                <a:spLocks/>
              </p:cNvSpPr>
              <p:nvPr/>
            </p:nvSpPr>
            <p:spPr bwMode="auto">
              <a:xfrm>
                <a:off x="2728" y="2006"/>
                <a:ext cx="46" cy="26"/>
              </a:xfrm>
              <a:custGeom>
                <a:avLst/>
                <a:gdLst>
                  <a:gd name="T0" fmla="*/ 16 w 46"/>
                  <a:gd name="T1" fmla="*/ 8 h 26"/>
                  <a:gd name="T2" fmla="*/ 0 w 46"/>
                  <a:gd name="T3" fmla="*/ 26 h 26"/>
                  <a:gd name="T4" fmla="*/ 30 w 46"/>
                  <a:gd name="T5" fmla="*/ 18 h 26"/>
                  <a:gd name="T6" fmla="*/ 46 w 46"/>
                  <a:gd name="T7" fmla="*/ 0 h 26"/>
                  <a:gd name="T8" fmla="*/ 16 w 46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8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08" name="Freeform 588"/>
              <p:cNvSpPr>
                <a:spLocks/>
              </p:cNvSpPr>
              <p:nvPr/>
            </p:nvSpPr>
            <p:spPr bwMode="auto">
              <a:xfrm>
                <a:off x="2758" y="2002"/>
                <a:ext cx="46" cy="22"/>
              </a:xfrm>
              <a:custGeom>
                <a:avLst/>
                <a:gdLst>
                  <a:gd name="T0" fmla="*/ 16 w 46"/>
                  <a:gd name="T1" fmla="*/ 4 h 22"/>
                  <a:gd name="T2" fmla="*/ 0 w 46"/>
                  <a:gd name="T3" fmla="*/ 22 h 22"/>
                  <a:gd name="T4" fmla="*/ 30 w 46"/>
                  <a:gd name="T5" fmla="*/ 20 h 22"/>
                  <a:gd name="T6" fmla="*/ 46 w 46"/>
                  <a:gd name="T7" fmla="*/ 0 h 22"/>
                  <a:gd name="T8" fmla="*/ 16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6399ED"/>
              </a:solidFill>
              <a:ln w="0">
                <a:solidFill>
                  <a:srgbClr val="639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09" name="Freeform 589"/>
              <p:cNvSpPr>
                <a:spLocks/>
              </p:cNvSpPr>
              <p:nvPr/>
            </p:nvSpPr>
            <p:spPr bwMode="auto">
              <a:xfrm>
                <a:off x="2758" y="2002"/>
                <a:ext cx="46" cy="22"/>
              </a:xfrm>
              <a:custGeom>
                <a:avLst/>
                <a:gdLst>
                  <a:gd name="T0" fmla="*/ 16 w 46"/>
                  <a:gd name="T1" fmla="*/ 4 h 22"/>
                  <a:gd name="T2" fmla="*/ 0 w 46"/>
                  <a:gd name="T3" fmla="*/ 22 h 22"/>
                  <a:gd name="T4" fmla="*/ 30 w 46"/>
                  <a:gd name="T5" fmla="*/ 20 h 22"/>
                  <a:gd name="T6" fmla="*/ 46 w 46"/>
                  <a:gd name="T7" fmla="*/ 0 h 22"/>
                  <a:gd name="T8" fmla="*/ 16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10" name="Freeform 590"/>
              <p:cNvSpPr>
                <a:spLocks/>
              </p:cNvSpPr>
              <p:nvPr/>
            </p:nvSpPr>
            <p:spPr bwMode="auto">
              <a:xfrm>
                <a:off x="2788" y="2002"/>
                <a:ext cx="46" cy="24"/>
              </a:xfrm>
              <a:custGeom>
                <a:avLst/>
                <a:gdLst>
                  <a:gd name="T0" fmla="*/ 16 w 46"/>
                  <a:gd name="T1" fmla="*/ 0 h 24"/>
                  <a:gd name="T2" fmla="*/ 0 w 46"/>
                  <a:gd name="T3" fmla="*/ 20 h 24"/>
                  <a:gd name="T4" fmla="*/ 30 w 46"/>
                  <a:gd name="T5" fmla="*/ 24 h 24"/>
                  <a:gd name="T6" fmla="*/ 46 w 46"/>
                  <a:gd name="T7" fmla="*/ 2 h 24"/>
                  <a:gd name="T8" fmla="*/ 16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46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AABEB"/>
              </a:solidFill>
              <a:ln w="0">
                <a:solidFill>
                  <a:srgbClr val="8AAB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11" name="Freeform 591"/>
              <p:cNvSpPr>
                <a:spLocks/>
              </p:cNvSpPr>
              <p:nvPr/>
            </p:nvSpPr>
            <p:spPr bwMode="auto">
              <a:xfrm>
                <a:off x="2788" y="2002"/>
                <a:ext cx="46" cy="24"/>
              </a:xfrm>
              <a:custGeom>
                <a:avLst/>
                <a:gdLst>
                  <a:gd name="T0" fmla="*/ 16 w 46"/>
                  <a:gd name="T1" fmla="*/ 0 h 24"/>
                  <a:gd name="T2" fmla="*/ 0 w 46"/>
                  <a:gd name="T3" fmla="*/ 20 h 24"/>
                  <a:gd name="T4" fmla="*/ 30 w 46"/>
                  <a:gd name="T5" fmla="*/ 24 h 24"/>
                  <a:gd name="T6" fmla="*/ 46 w 46"/>
                  <a:gd name="T7" fmla="*/ 2 h 24"/>
                  <a:gd name="T8" fmla="*/ 16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46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12" name="Freeform 592"/>
              <p:cNvSpPr>
                <a:spLocks/>
              </p:cNvSpPr>
              <p:nvPr/>
            </p:nvSpPr>
            <p:spPr bwMode="auto">
              <a:xfrm>
                <a:off x="2818" y="2004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2 w 46"/>
                  <a:gd name="T5" fmla="*/ 30 h 30"/>
                  <a:gd name="T6" fmla="*/ 46 w 46"/>
                  <a:gd name="T7" fmla="*/ 6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5E8"/>
              </a:solidFill>
              <a:ln w="0">
                <a:solidFill>
                  <a:srgbClr val="9EB5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13" name="Freeform 593"/>
              <p:cNvSpPr>
                <a:spLocks/>
              </p:cNvSpPr>
              <p:nvPr/>
            </p:nvSpPr>
            <p:spPr bwMode="auto">
              <a:xfrm>
                <a:off x="2818" y="2004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2 w 46"/>
                  <a:gd name="T5" fmla="*/ 30 h 30"/>
                  <a:gd name="T6" fmla="*/ 46 w 46"/>
                  <a:gd name="T7" fmla="*/ 6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6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14" name="Freeform 594"/>
              <p:cNvSpPr>
                <a:spLocks/>
              </p:cNvSpPr>
              <p:nvPr/>
            </p:nvSpPr>
            <p:spPr bwMode="auto">
              <a:xfrm>
                <a:off x="2850" y="2010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4 h 34"/>
                  <a:gd name="T4" fmla="*/ 30 w 46"/>
                  <a:gd name="T5" fmla="*/ 34 h 34"/>
                  <a:gd name="T6" fmla="*/ 46 w 46"/>
                  <a:gd name="T7" fmla="*/ 12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4"/>
                    </a:lnTo>
                    <a:lnTo>
                      <a:pt x="30" y="34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8BAE5"/>
              </a:solidFill>
              <a:ln w="0">
                <a:solidFill>
                  <a:srgbClr val="A8BA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15" name="Freeform 595"/>
              <p:cNvSpPr>
                <a:spLocks/>
              </p:cNvSpPr>
              <p:nvPr/>
            </p:nvSpPr>
            <p:spPr bwMode="auto">
              <a:xfrm>
                <a:off x="2850" y="2010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4 h 34"/>
                  <a:gd name="T4" fmla="*/ 30 w 46"/>
                  <a:gd name="T5" fmla="*/ 34 h 34"/>
                  <a:gd name="T6" fmla="*/ 46 w 46"/>
                  <a:gd name="T7" fmla="*/ 12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4"/>
                    </a:lnTo>
                    <a:lnTo>
                      <a:pt x="30" y="34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16" name="Freeform 596"/>
              <p:cNvSpPr>
                <a:spLocks/>
              </p:cNvSpPr>
              <p:nvPr/>
            </p:nvSpPr>
            <p:spPr bwMode="auto">
              <a:xfrm>
                <a:off x="2880" y="2022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BDE5"/>
              </a:solidFill>
              <a:ln w="0">
                <a:solidFill>
                  <a:srgbClr val="ABBD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17" name="Freeform 597"/>
              <p:cNvSpPr>
                <a:spLocks/>
              </p:cNvSpPr>
              <p:nvPr/>
            </p:nvSpPr>
            <p:spPr bwMode="auto">
              <a:xfrm>
                <a:off x="2880" y="2022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18" name="Freeform 598"/>
              <p:cNvSpPr>
                <a:spLocks/>
              </p:cNvSpPr>
              <p:nvPr/>
            </p:nvSpPr>
            <p:spPr bwMode="auto">
              <a:xfrm>
                <a:off x="2910" y="2032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2 h 34"/>
                  <a:gd name="T4" fmla="*/ 32 w 46"/>
                  <a:gd name="T5" fmla="*/ 34 h 34"/>
                  <a:gd name="T6" fmla="*/ 46 w 46"/>
                  <a:gd name="T7" fmla="*/ 12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6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BDE5"/>
              </a:solidFill>
              <a:ln w="0">
                <a:solidFill>
                  <a:srgbClr val="ABBD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19" name="Freeform 599"/>
              <p:cNvSpPr>
                <a:spLocks/>
              </p:cNvSpPr>
              <p:nvPr/>
            </p:nvSpPr>
            <p:spPr bwMode="auto">
              <a:xfrm>
                <a:off x="2910" y="2032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2 h 34"/>
                  <a:gd name="T4" fmla="*/ 32 w 46"/>
                  <a:gd name="T5" fmla="*/ 34 h 34"/>
                  <a:gd name="T6" fmla="*/ 46 w 46"/>
                  <a:gd name="T7" fmla="*/ 12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6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20" name="Freeform 600"/>
              <p:cNvSpPr>
                <a:spLocks/>
              </p:cNvSpPr>
              <p:nvPr/>
            </p:nvSpPr>
            <p:spPr bwMode="auto">
              <a:xfrm>
                <a:off x="2942" y="2044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2 h 32"/>
                  <a:gd name="T4" fmla="*/ 32 w 46"/>
                  <a:gd name="T5" fmla="*/ 32 h 32"/>
                  <a:gd name="T6" fmla="*/ 46 w 46"/>
                  <a:gd name="T7" fmla="*/ 12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DBFE8"/>
              </a:solidFill>
              <a:ln w="0">
                <a:solidFill>
                  <a:srgbClr val="ADBF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21" name="Freeform 601"/>
              <p:cNvSpPr>
                <a:spLocks/>
              </p:cNvSpPr>
              <p:nvPr/>
            </p:nvSpPr>
            <p:spPr bwMode="auto">
              <a:xfrm>
                <a:off x="2942" y="2044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2 h 32"/>
                  <a:gd name="T4" fmla="*/ 32 w 46"/>
                  <a:gd name="T5" fmla="*/ 32 h 32"/>
                  <a:gd name="T6" fmla="*/ 46 w 46"/>
                  <a:gd name="T7" fmla="*/ 12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22" name="Freeform 602"/>
              <p:cNvSpPr>
                <a:spLocks/>
              </p:cNvSpPr>
              <p:nvPr/>
            </p:nvSpPr>
            <p:spPr bwMode="auto">
              <a:xfrm>
                <a:off x="2974" y="2056"/>
                <a:ext cx="44" cy="32"/>
              </a:xfrm>
              <a:custGeom>
                <a:avLst/>
                <a:gdLst>
                  <a:gd name="T0" fmla="*/ 14 w 44"/>
                  <a:gd name="T1" fmla="*/ 0 h 32"/>
                  <a:gd name="T2" fmla="*/ 0 w 44"/>
                  <a:gd name="T3" fmla="*/ 20 h 32"/>
                  <a:gd name="T4" fmla="*/ 30 w 44"/>
                  <a:gd name="T5" fmla="*/ 32 h 32"/>
                  <a:gd name="T6" fmla="*/ 44 w 44"/>
                  <a:gd name="T7" fmla="*/ 12 h 32"/>
                  <a:gd name="T8" fmla="*/ 14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0"/>
                    </a:moveTo>
                    <a:lnTo>
                      <a:pt x="0" y="20"/>
                    </a:lnTo>
                    <a:lnTo>
                      <a:pt x="30" y="32"/>
                    </a:lnTo>
                    <a:lnTo>
                      <a:pt x="44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C2E8"/>
              </a:solidFill>
              <a:ln w="0">
                <a:solidFill>
                  <a:srgbClr val="B0C2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23" name="Freeform 603"/>
              <p:cNvSpPr>
                <a:spLocks/>
              </p:cNvSpPr>
              <p:nvPr/>
            </p:nvSpPr>
            <p:spPr bwMode="auto">
              <a:xfrm>
                <a:off x="2974" y="2056"/>
                <a:ext cx="44" cy="32"/>
              </a:xfrm>
              <a:custGeom>
                <a:avLst/>
                <a:gdLst>
                  <a:gd name="T0" fmla="*/ 14 w 44"/>
                  <a:gd name="T1" fmla="*/ 0 h 32"/>
                  <a:gd name="T2" fmla="*/ 0 w 44"/>
                  <a:gd name="T3" fmla="*/ 20 h 32"/>
                  <a:gd name="T4" fmla="*/ 30 w 44"/>
                  <a:gd name="T5" fmla="*/ 32 h 32"/>
                  <a:gd name="T6" fmla="*/ 44 w 44"/>
                  <a:gd name="T7" fmla="*/ 12 h 32"/>
                  <a:gd name="T8" fmla="*/ 14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4" y="0"/>
                    </a:moveTo>
                    <a:lnTo>
                      <a:pt x="0" y="20"/>
                    </a:lnTo>
                    <a:lnTo>
                      <a:pt x="30" y="32"/>
                    </a:lnTo>
                    <a:lnTo>
                      <a:pt x="44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24" name="Freeform 604"/>
              <p:cNvSpPr>
                <a:spLocks/>
              </p:cNvSpPr>
              <p:nvPr/>
            </p:nvSpPr>
            <p:spPr bwMode="auto">
              <a:xfrm>
                <a:off x="3004" y="2068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0 h 34"/>
                  <a:gd name="T4" fmla="*/ 32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5C7E8"/>
              </a:solidFill>
              <a:ln w="0">
                <a:solidFill>
                  <a:srgbClr val="B5C7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25" name="Freeform 605"/>
              <p:cNvSpPr>
                <a:spLocks/>
              </p:cNvSpPr>
              <p:nvPr/>
            </p:nvSpPr>
            <p:spPr bwMode="auto">
              <a:xfrm>
                <a:off x="3004" y="2068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0 h 34"/>
                  <a:gd name="T4" fmla="*/ 32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26" name="Freeform 606"/>
              <p:cNvSpPr>
                <a:spLocks/>
              </p:cNvSpPr>
              <p:nvPr/>
            </p:nvSpPr>
            <p:spPr bwMode="auto">
              <a:xfrm>
                <a:off x="3036" y="2082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0 h 36"/>
                  <a:gd name="T4" fmla="*/ 30 w 46"/>
                  <a:gd name="T5" fmla="*/ 36 h 36"/>
                  <a:gd name="T6" fmla="*/ 46 w 46"/>
                  <a:gd name="T7" fmla="*/ 16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0"/>
                    </a:lnTo>
                    <a:lnTo>
                      <a:pt x="30" y="36"/>
                    </a:lnTo>
                    <a:lnTo>
                      <a:pt x="46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DCCE5"/>
              </a:solidFill>
              <a:ln w="0">
                <a:solidFill>
                  <a:srgbClr val="BDCC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27" name="Freeform 607"/>
              <p:cNvSpPr>
                <a:spLocks/>
              </p:cNvSpPr>
              <p:nvPr/>
            </p:nvSpPr>
            <p:spPr bwMode="auto">
              <a:xfrm>
                <a:off x="3036" y="2082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0 h 36"/>
                  <a:gd name="T4" fmla="*/ 30 w 46"/>
                  <a:gd name="T5" fmla="*/ 36 h 36"/>
                  <a:gd name="T6" fmla="*/ 46 w 46"/>
                  <a:gd name="T7" fmla="*/ 16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0"/>
                    </a:lnTo>
                    <a:lnTo>
                      <a:pt x="30" y="36"/>
                    </a:lnTo>
                    <a:lnTo>
                      <a:pt x="46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28" name="Freeform 608"/>
              <p:cNvSpPr>
                <a:spLocks/>
              </p:cNvSpPr>
              <p:nvPr/>
            </p:nvSpPr>
            <p:spPr bwMode="auto">
              <a:xfrm>
                <a:off x="3066" y="2098"/>
                <a:ext cx="48" cy="38"/>
              </a:xfrm>
              <a:custGeom>
                <a:avLst/>
                <a:gdLst>
                  <a:gd name="T0" fmla="*/ 16 w 48"/>
                  <a:gd name="T1" fmla="*/ 0 h 38"/>
                  <a:gd name="T2" fmla="*/ 0 w 48"/>
                  <a:gd name="T3" fmla="*/ 20 h 38"/>
                  <a:gd name="T4" fmla="*/ 32 w 48"/>
                  <a:gd name="T5" fmla="*/ 38 h 38"/>
                  <a:gd name="T6" fmla="*/ 48 w 48"/>
                  <a:gd name="T7" fmla="*/ 20 h 38"/>
                  <a:gd name="T8" fmla="*/ 16 w 4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6" y="0"/>
                    </a:moveTo>
                    <a:lnTo>
                      <a:pt x="0" y="20"/>
                    </a:lnTo>
                    <a:lnTo>
                      <a:pt x="32" y="38"/>
                    </a:lnTo>
                    <a:lnTo>
                      <a:pt x="48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4D1E5"/>
              </a:solidFill>
              <a:ln w="0">
                <a:solidFill>
                  <a:srgbClr val="C4D1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29" name="Freeform 609"/>
              <p:cNvSpPr>
                <a:spLocks/>
              </p:cNvSpPr>
              <p:nvPr/>
            </p:nvSpPr>
            <p:spPr bwMode="auto">
              <a:xfrm>
                <a:off x="3066" y="2098"/>
                <a:ext cx="48" cy="38"/>
              </a:xfrm>
              <a:custGeom>
                <a:avLst/>
                <a:gdLst>
                  <a:gd name="T0" fmla="*/ 16 w 48"/>
                  <a:gd name="T1" fmla="*/ 0 h 38"/>
                  <a:gd name="T2" fmla="*/ 0 w 48"/>
                  <a:gd name="T3" fmla="*/ 20 h 38"/>
                  <a:gd name="T4" fmla="*/ 32 w 48"/>
                  <a:gd name="T5" fmla="*/ 38 h 38"/>
                  <a:gd name="T6" fmla="*/ 48 w 48"/>
                  <a:gd name="T7" fmla="*/ 20 h 38"/>
                  <a:gd name="T8" fmla="*/ 16 w 4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6" y="0"/>
                    </a:moveTo>
                    <a:lnTo>
                      <a:pt x="0" y="20"/>
                    </a:lnTo>
                    <a:lnTo>
                      <a:pt x="32" y="38"/>
                    </a:lnTo>
                    <a:lnTo>
                      <a:pt x="48" y="2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30" name="Freeform 610"/>
              <p:cNvSpPr>
                <a:spLocks/>
              </p:cNvSpPr>
              <p:nvPr/>
            </p:nvSpPr>
            <p:spPr bwMode="auto">
              <a:xfrm>
                <a:off x="3098" y="2118"/>
                <a:ext cx="46" cy="38"/>
              </a:xfrm>
              <a:custGeom>
                <a:avLst/>
                <a:gdLst>
                  <a:gd name="T0" fmla="*/ 16 w 46"/>
                  <a:gd name="T1" fmla="*/ 0 h 38"/>
                  <a:gd name="T2" fmla="*/ 0 w 46"/>
                  <a:gd name="T3" fmla="*/ 18 h 38"/>
                  <a:gd name="T4" fmla="*/ 32 w 46"/>
                  <a:gd name="T5" fmla="*/ 38 h 38"/>
                  <a:gd name="T6" fmla="*/ 46 w 46"/>
                  <a:gd name="T7" fmla="*/ 20 h 38"/>
                  <a:gd name="T8" fmla="*/ 16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6" y="0"/>
                    </a:moveTo>
                    <a:lnTo>
                      <a:pt x="0" y="18"/>
                    </a:lnTo>
                    <a:lnTo>
                      <a:pt x="32" y="38"/>
                    </a:lnTo>
                    <a:lnTo>
                      <a:pt x="46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7D4E3"/>
              </a:solidFill>
              <a:ln w="0">
                <a:solidFill>
                  <a:srgbClr val="C7D4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31" name="Freeform 611"/>
              <p:cNvSpPr>
                <a:spLocks/>
              </p:cNvSpPr>
              <p:nvPr/>
            </p:nvSpPr>
            <p:spPr bwMode="auto">
              <a:xfrm>
                <a:off x="3098" y="2118"/>
                <a:ext cx="46" cy="38"/>
              </a:xfrm>
              <a:custGeom>
                <a:avLst/>
                <a:gdLst>
                  <a:gd name="T0" fmla="*/ 16 w 46"/>
                  <a:gd name="T1" fmla="*/ 0 h 38"/>
                  <a:gd name="T2" fmla="*/ 0 w 46"/>
                  <a:gd name="T3" fmla="*/ 18 h 38"/>
                  <a:gd name="T4" fmla="*/ 32 w 46"/>
                  <a:gd name="T5" fmla="*/ 38 h 38"/>
                  <a:gd name="T6" fmla="*/ 46 w 46"/>
                  <a:gd name="T7" fmla="*/ 20 h 38"/>
                  <a:gd name="T8" fmla="*/ 16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6" y="0"/>
                    </a:moveTo>
                    <a:lnTo>
                      <a:pt x="0" y="18"/>
                    </a:lnTo>
                    <a:lnTo>
                      <a:pt x="32" y="38"/>
                    </a:lnTo>
                    <a:lnTo>
                      <a:pt x="46" y="2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32" name="Freeform 612"/>
              <p:cNvSpPr>
                <a:spLocks/>
              </p:cNvSpPr>
              <p:nvPr/>
            </p:nvSpPr>
            <p:spPr bwMode="auto">
              <a:xfrm>
                <a:off x="3130" y="2138"/>
                <a:ext cx="46" cy="38"/>
              </a:xfrm>
              <a:custGeom>
                <a:avLst/>
                <a:gdLst>
                  <a:gd name="T0" fmla="*/ 14 w 46"/>
                  <a:gd name="T1" fmla="*/ 0 h 38"/>
                  <a:gd name="T2" fmla="*/ 0 w 46"/>
                  <a:gd name="T3" fmla="*/ 18 h 38"/>
                  <a:gd name="T4" fmla="*/ 32 w 46"/>
                  <a:gd name="T5" fmla="*/ 38 h 38"/>
                  <a:gd name="T6" fmla="*/ 46 w 46"/>
                  <a:gd name="T7" fmla="*/ 20 h 38"/>
                  <a:gd name="T8" fmla="*/ 14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4" y="0"/>
                    </a:moveTo>
                    <a:lnTo>
                      <a:pt x="0" y="18"/>
                    </a:lnTo>
                    <a:lnTo>
                      <a:pt x="32" y="38"/>
                    </a:lnTo>
                    <a:lnTo>
                      <a:pt x="46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7D6E5"/>
              </a:solidFill>
              <a:ln w="0">
                <a:solidFill>
                  <a:srgbClr val="C7D6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33" name="Freeform 613"/>
              <p:cNvSpPr>
                <a:spLocks/>
              </p:cNvSpPr>
              <p:nvPr/>
            </p:nvSpPr>
            <p:spPr bwMode="auto">
              <a:xfrm>
                <a:off x="3130" y="2138"/>
                <a:ext cx="46" cy="38"/>
              </a:xfrm>
              <a:custGeom>
                <a:avLst/>
                <a:gdLst>
                  <a:gd name="T0" fmla="*/ 14 w 46"/>
                  <a:gd name="T1" fmla="*/ 0 h 38"/>
                  <a:gd name="T2" fmla="*/ 0 w 46"/>
                  <a:gd name="T3" fmla="*/ 18 h 38"/>
                  <a:gd name="T4" fmla="*/ 32 w 46"/>
                  <a:gd name="T5" fmla="*/ 38 h 38"/>
                  <a:gd name="T6" fmla="*/ 46 w 46"/>
                  <a:gd name="T7" fmla="*/ 20 h 38"/>
                  <a:gd name="T8" fmla="*/ 14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4" y="0"/>
                    </a:moveTo>
                    <a:lnTo>
                      <a:pt x="0" y="18"/>
                    </a:lnTo>
                    <a:lnTo>
                      <a:pt x="32" y="38"/>
                    </a:lnTo>
                    <a:lnTo>
                      <a:pt x="46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34" name="Freeform 614"/>
              <p:cNvSpPr>
                <a:spLocks/>
              </p:cNvSpPr>
              <p:nvPr/>
            </p:nvSpPr>
            <p:spPr bwMode="auto">
              <a:xfrm>
                <a:off x="3162" y="2158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18 h 36"/>
                  <a:gd name="T4" fmla="*/ 30 w 44"/>
                  <a:gd name="T5" fmla="*/ 36 h 36"/>
                  <a:gd name="T6" fmla="*/ 44 w 44"/>
                  <a:gd name="T7" fmla="*/ 18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18"/>
                    </a:lnTo>
                    <a:lnTo>
                      <a:pt x="30" y="36"/>
                    </a:lnTo>
                    <a:lnTo>
                      <a:pt x="44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2D6EB"/>
              </a:solidFill>
              <a:ln w="0">
                <a:solidFill>
                  <a:srgbClr val="C2D6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35" name="Freeform 615"/>
              <p:cNvSpPr>
                <a:spLocks/>
              </p:cNvSpPr>
              <p:nvPr/>
            </p:nvSpPr>
            <p:spPr bwMode="auto">
              <a:xfrm>
                <a:off x="3162" y="2158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18 h 36"/>
                  <a:gd name="T4" fmla="*/ 30 w 44"/>
                  <a:gd name="T5" fmla="*/ 36 h 36"/>
                  <a:gd name="T6" fmla="*/ 44 w 44"/>
                  <a:gd name="T7" fmla="*/ 18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18"/>
                    </a:lnTo>
                    <a:lnTo>
                      <a:pt x="30" y="36"/>
                    </a:lnTo>
                    <a:lnTo>
                      <a:pt x="44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36" name="Freeform 616"/>
              <p:cNvSpPr>
                <a:spLocks/>
              </p:cNvSpPr>
              <p:nvPr/>
            </p:nvSpPr>
            <p:spPr bwMode="auto">
              <a:xfrm>
                <a:off x="3192" y="2176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18 h 32"/>
                  <a:gd name="T4" fmla="*/ 32 w 46"/>
                  <a:gd name="T5" fmla="*/ 32 h 32"/>
                  <a:gd name="T6" fmla="*/ 46 w 46"/>
                  <a:gd name="T7" fmla="*/ 14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18"/>
                    </a:lnTo>
                    <a:lnTo>
                      <a:pt x="32" y="32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D1ED"/>
              </a:solidFill>
              <a:ln w="0">
                <a:solidFill>
                  <a:srgbClr val="B2D1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37" name="Freeform 617"/>
              <p:cNvSpPr>
                <a:spLocks/>
              </p:cNvSpPr>
              <p:nvPr/>
            </p:nvSpPr>
            <p:spPr bwMode="auto">
              <a:xfrm>
                <a:off x="3192" y="2176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18 h 32"/>
                  <a:gd name="T4" fmla="*/ 32 w 46"/>
                  <a:gd name="T5" fmla="*/ 32 h 32"/>
                  <a:gd name="T6" fmla="*/ 46 w 46"/>
                  <a:gd name="T7" fmla="*/ 14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18"/>
                    </a:lnTo>
                    <a:lnTo>
                      <a:pt x="32" y="32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38" name="Freeform 618"/>
              <p:cNvSpPr>
                <a:spLocks/>
              </p:cNvSpPr>
              <p:nvPr/>
            </p:nvSpPr>
            <p:spPr bwMode="auto">
              <a:xfrm>
                <a:off x="3224" y="2190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8 h 30"/>
                  <a:gd name="T4" fmla="*/ 32 w 46"/>
                  <a:gd name="T5" fmla="*/ 30 h 30"/>
                  <a:gd name="T6" fmla="*/ 46 w 46"/>
                  <a:gd name="T7" fmla="*/ 12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8"/>
                    </a:lnTo>
                    <a:lnTo>
                      <a:pt x="32" y="30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DCFF2"/>
              </a:solidFill>
              <a:ln w="0">
                <a:solidFill>
                  <a:srgbClr val="ADC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39" name="Freeform 619"/>
              <p:cNvSpPr>
                <a:spLocks/>
              </p:cNvSpPr>
              <p:nvPr/>
            </p:nvSpPr>
            <p:spPr bwMode="auto">
              <a:xfrm>
                <a:off x="3224" y="2190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8 h 30"/>
                  <a:gd name="T4" fmla="*/ 32 w 46"/>
                  <a:gd name="T5" fmla="*/ 30 h 30"/>
                  <a:gd name="T6" fmla="*/ 46 w 46"/>
                  <a:gd name="T7" fmla="*/ 12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8"/>
                    </a:lnTo>
                    <a:lnTo>
                      <a:pt x="32" y="30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40" name="Freeform 620"/>
              <p:cNvSpPr>
                <a:spLocks/>
              </p:cNvSpPr>
              <p:nvPr/>
            </p:nvSpPr>
            <p:spPr bwMode="auto">
              <a:xfrm>
                <a:off x="3256" y="2202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8 h 30"/>
                  <a:gd name="T4" fmla="*/ 32 w 46"/>
                  <a:gd name="T5" fmla="*/ 30 h 30"/>
                  <a:gd name="T6" fmla="*/ 46 w 46"/>
                  <a:gd name="T7" fmla="*/ 18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8"/>
                    </a:lnTo>
                    <a:lnTo>
                      <a:pt x="32" y="30"/>
                    </a:lnTo>
                    <a:lnTo>
                      <a:pt x="46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AE0F2"/>
              </a:solidFill>
              <a:ln w="0">
                <a:solidFill>
                  <a:srgbClr val="BAE0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41" name="Freeform 621"/>
              <p:cNvSpPr>
                <a:spLocks/>
              </p:cNvSpPr>
              <p:nvPr/>
            </p:nvSpPr>
            <p:spPr bwMode="auto">
              <a:xfrm>
                <a:off x="3256" y="2202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8 h 30"/>
                  <a:gd name="T4" fmla="*/ 32 w 46"/>
                  <a:gd name="T5" fmla="*/ 30 h 30"/>
                  <a:gd name="T6" fmla="*/ 46 w 46"/>
                  <a:gd name="T7" fmla="*/ 18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8"/>
                    </a:lnTo>
                    <a:lnTo>
                      <a:pt x="32" y="30"/>
                    </a:lnTo>
                    <a:lnTo>
                      <a:pt x="46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42" name="Freeform 622"/>
              <p:cNvSpPr>
                <a:spLocks/>
              </p:cNvSpPr>
              <p:nvPr/>
            </p:nvSpPr>
            <p:spPr bwMode="auto">
              <a:xfrm>
                <a:off x="3288" y="2220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12 h 38"/>
                  <a:gd name="T4" fmla="*/ 32 w 44"/>
                  <a:gd name="T5" fmla="*/ 38 h 38"/>
                  <a:gd name="T6" fmla="*/ 44 w 44"/>
                  <a:gd name="T7" fmla="*/ 34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12"/>
                    </a:lnTo>
                    <a:lnTo>
                      <a:pt x="32" y="38"/>
                    </a:lnTo>
                    <a:lnTo>
                      <a:pt x="44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3FCCC"/>
              </a:solidFill>
              <a:ln w="0">
                <a:solidFill>
                  <a:srgbClr val="E3FC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43" name="Freeform 623"/>
              <p:cNvSpPr>
                <a:spLocks/>
              </p:cNvSpPr>
              <p:nvPr/>
            </p:nvSpPr>
            <p:spPr bwMode="auto">
              <a:xfrm>
                <a:off x="3288" y="2220"/>
                <a:ext cx="44" cy="38"/>
              </a:xfrm>
              <a:custGeom>
                <a:avLst/>
                <a:gdLst>
                  <a:gd name="T0" fmla="*/ 14 w 44"/>
                  <a:gd name="T1" fmla="*/ 0 h 38"/>
                  <a:gd name="T2" fmla="*/ 0 w 44"/>
                  <a:gd name="T3" fmla="*/ 12 h 38"/>
                  <a:gd name="T4" fmla="*/ 32 w 44"/>
                  <a:gd name="T5" fmla="*/ 38 h 38"/>
                  <a:gd name="T6" fmla="*/ 44 w 44"/>
                  <a:gd name="T7" fmla="*/ 34 h 38"/>
                  <a:gd name="T8" fmla="*/ 14 w 4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14" y="0"/>
                    </a:moveTo>
                    <a:lnTo>
                      <a:pt x="0" y="12"/>
                    </a:lnTo>
                    <a:lnTo>
                      <a:pt x="32" y="38"/>
                    </a:lnTo>
                    <a:lnTo>
                      <a:pt x="44" y="3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44" name="Freeform 624"/>
              <p:cNvSpPr>
                <a:spLocks/>
              </p:cNvSpPr>
              <p:nvPr/>
            </p:nvSpPr>
            <p:spPr bwMode="auto">
              <a:xfrm>
                <a:off x="3320" y="2254"/>
                <a:ext cx="42" cy="64"/>
              </a:xfrm>
              <a:custGeom>
                <a:avLst/>
                <a:gdLst>
                  <a:gd name="T0" fmla="*/ 12 w 42"/>
                  <a:gd name="T1" fmla="*/ 0 h 64"/>
                  <a:gd name="T2" fmla="*/ 0 w 42"/>
                  <a:gd name="T3" fmla="*/ 4 h 64"/>
                  <a:gd name="T4" fmla="*/ 30 w 42"/>
                  <a:gd name="T5" fmla="*/ 60 h 64"/>
                  <a:gd name="T6" fmla="*/ 42 w 42"/>
                  <a:gd name="T7" fmla="*/ 64 h 64"/>
                  <a:gd name="T8" fmla="*/ 12 w 4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4">
                    <a:moveTo>
                      <a:pt x="12" y="0"/>
                    </a:moveTo>
                    <a:lnTo>
                      <a:pt x="0" y="4"/>
                    </a:lnTo>
                    <a:lnTo>
                      <a:pt x="30" y="60"/>
                    </a:lnTo>
                    <a:lnTo>
                      <a:pt x="42" y="6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ED94"/>
              </a:solidFill>
              <a:ln w="0">
                <a:solidFill>
                  <a:srgbClr val="F0ED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45" name="Freeform 625"/>
              <p:cNvSpPr>
                <a:spLocks/>
              </p:cNvSpPr>
              <p:nvPr/>
            </p:nvSpPr>
            <p:spPr bwMode="auto">
              <a:xfrm>
                <a:off x="3320" y="2254"/>
                <a:ext cx="42" cy="64"/>
              </a:xfrm>
              <a:custGeom>
                <a:avLst/>
                <a:gdLst>
                  <a:gd name="T0" fmla="*/ 12 w 42"/>
                  <a:gd name="T1" fmla="*/ 0 h 64"/>
                  <a:gd name="T2" fmla="*/ 0 w 42"/>
                  <a:gd name="T3" fmla="*/ 4 h 64"/>
                  <a:gd name="T4" fmla="*/ 30 w 42"/>
                  <a:gd name="T5" fmla="*/ 60 h 64"/>
                  <a:gd name="T6" fmla="*/ 42 w 42"/>
                  <a:gd name="T7" fmla="*/ 64 h 64"/>
                  <a:gd name="T8" fmla="*/ 12 w 4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4">
                    <a:moveTo>
                      <a:pt x="12" y="0"/>
                    </a:moveTo>
                    <a:lnTo>
                      <a:pt x="0" y="4"/>
                    </a:lnTo>
                    <a:lnTo>
                      <a:pt x="30" y="60"/>
                    </a:lnTo>
                    <a:lnTo>
                      <a:pt x="42" y="6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46" name="Freeform 626"/>
              <p:cNvSpPr>
                <a:spLocks/>
              </p:cNvSpPr>
              <p:nvPr/>
            </p:nvSpPr>
            <p:spPr bwMode="auto">
              <a:xfrm>
                <a:off x="3350" y="2314"/>
                <a:ext cx="44" cy="28"/>
              </a:xfrm>
              <a:custGeom>
                <a:avLst/>
                <a:gdLst>
                  <a:gd name="T0" fmla="*/ 12 w 44"/>
                  <a:gd name="T1" fmla="*/ 4 h 28"/>
                  <a:gd name="T2" fmla="*/ 0 w 44"/>
                  <a:gd name="T3" fmla="*/ 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4"/>
                    </a:moveTo>
                    <a:lnTo>
                      <a:pt x="0" y="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47" name="Freeform 627"/>
              <p:cNvSpPr>
                <a:spLocks/>
              </p:cNvSpPr>
              <p:nvPr/>
            </p:nvSpPr>
            <p:spPr bwMode="auto">
              <a:xfrm>
                <a:off x="3350" y="2314"/>
                <a:ext cx="44" cy="28"/>
              </a:xfrm>
              <a:custGeom>
                <a:avLst/>
                <a:gdLst>
                  <a:gd name="T0" fmla="*/ 12 w 44"/>
                  <a:gd name="T1" fmla="*/ 4 h 28"/>
                  <a:gd name="T2" fmla="*/ 0 w 44"/>
                  <a:gd name="T3" fmla="*/ 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4"/>
                    </a:moveTo>
                    <a:lnTo>
                      <a:pt x="0" y="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48" name="Freeform 628"/>
              <p:cNvSpPr>
                <a:spLocks/>
              </p:cNvSpPr>
              <p:nvPr/>
            </p:nvSpPr>
            <p:spPr bwMode="auto">
              <a:xfrm>
                <a:off x="3382" y="2324"/>
                <a:ext cx="46" cy="26"/>
              </a:xfrm>
              <a:custGeom>
                <a:avLst/>
                <a:gdLst>
                  <a:gd name="T0" fmla="*/ 12 w 46"/>
                  <a:gd name="T1" fmla="*/ 0 h 26"/>
                  <a:gd name="T2" fmla="*/ 0 w 46"/>
                  <a:gd name="T3" fmla="*/ 18 h 26"/>
                  <a:gd name="T4" fmla="*/ 32 w 46"/>
                  <a:gd name="T5" fmla="*/ 26 h 26"/>
                  <a:gd name="T6" fmla="*/ 46 w 46"/>
                  <a:gd name="T7" fmla="*/ 6 h 26"/>
                  <a:gd name="T8" fmla="*/ 12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49" name="Freeform 629"/>
              <p:cNvSpPr>
                <a:spLocks/>
              </p:cNvSpPr>
              <p:nvPr/>
            </p:nvSpPr>
            <p:spPr bwMode="auto">
              <a:xfrm>
                <a:off x="3382" y="2324"/>
                <a:ext cx="46" cy="26"/>
              </a:xfrm>
              <a:custGeom>
                <a:avLst/>
                <a:gdLst>
                  <a:gd name="T0" fmla="*/ 12 w 46"/>
                  <a:gd name="T1" fmla="*/ 0 h 26"/>
                  <a:gd name="T2" fmla="*/ 0 w 46"/>
                  <a:gd name="T3" fmla="*/ 18 h 26"/>
                  <a:gd name="T4" fmla="*/ 32 w 46"/>
                  <a:gd name="T5" fmla="*/ 26 h 26"/>
                  <a:gd name="T6" fmla="*/ 46 w 46"/>
                  <a:gd name="T7" fmla="*/ 6 h 26"/>
                  <a:gd name="T8" fmla="*/ 12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2" y="0"/>
                    </a:moveTo>
                    <a:lnTo>
                      <a:pt x="0" y="18"/>
                    </a:lnTo>
                    <a:lnTo>
                      <a:pt x="32" y="26"/>
                    </a:lnTo>
                    <a:lnTo>
                      <a:pt x="46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50" name="Freeform 630"/>
              <p:cNvSpPr>
                <a:spLocks/>
              </p:cNvSpPr>
              <p:nvPr/>
            </p:nvSpPr>
            <p:spPr bwMode="auto">
              <a:xfrm>
                <a:off x="3414" y="2330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51" name="Freeform 631"/>
              <p:cNvSpPr>
                <a:spLocks/>
              </p:cNvSpPr>
              <p:nvPr/>
            </p:nvSpPr>
            <p:spPr bwMode="auto">
              <a:xfrm>
                <a:off x="3414" y="2330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52" name="Freeform 632"/>
              <p:cNvSpPr>
                <a:spLocks/>
              </p:cNvSpPr>
              <p:nvPr/>
            </p:nvSpPr>
            <p:spPr bwMode="auto">
              <a:xfrm>
                <a:off x="3446" y="2340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53" name="Freeform 633"/>
              <p:cNvSpPr>
                <a:spLocks/>
              </p:cNvSpPr>
              <p:nvPr/>
            </p:nvSpPr>
            <p:spPr bwMode="auto">
              <a:xfrm>
                <a:off x="3446" y="2340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54" name="Freeform 634"/>
              <p:cNvSpPr>
                <a:spLocks/>
              </p:cNvSpPr>
              <p:nvPr/>
            </p:nvSpPr>
            <p:spPr bwMode="auto">
              <a:xfrm>
                <a:off x="3480" y="234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55" name="Freeform 635"/>
              <p:cNvSpPr>
                <a:spLocks/>
              </p:cNvSpPr>
              <p:nvPr/>
            </p:nvSpPr>
            <p:spPr bwMode="auto">
              <a:xfrm>
                <a:off x="3480" y="2348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56" name="Freeform 636"/>
              <p:cNvSpPr>
                <a:spLocks/>
              </p:cNvSpPr>
              <p:nvPr/>
            </p:nvSpPr>
            <p:spPr bwMode="auto">
              <a:xfrm>
                <a:off x="3512" y="235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57" name="Freeform 637"/>
              <p:cNvSpPr>
                <a:spLocks/>
              </p:cNvSpPr>
              <p:nvPr/>
            </p:nvSpPr>
            <p:spPr bwMode="auto">
              <a:xfrm>
                <a:off x="3512" y="2358"/>
                <a:ext cx="46" cy="28"/>
              </a:xfrm>
              <a:custGeom>
                <a:avLst/>
                <a:gdLst>
                  <a:gd name="T0" fmla="*/ 12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2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2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58" name="Freeform 638"/>
              <p:cNvSpPr>
                <a:spLocks/>
              </p:cNvSpPr>
              <p:nvPr/>
            </p:nvSpPr>
            <p:spPr bwMode="auto">
              <a:xfrm>
                <a:off x="3546" y="23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59" name="Freeform 639"/>
              <p:cNvSpPr>
                <a:spLocks/>
              </p:cNvSpPr>
              <p:nvPr/>
            </p:nvSpPr>
            <p:spPr bwMode="auto">
              <a:xfrm>
                <a:off x="3546" y="23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60" name="Freeform 640"/>
              <p:cNvSpPr>
                <a:spLocks/>
              </p:cNvSpPr>
              <p:nvPr/>
            </p:nvSpPr>
            <p:spPr bwMode="auto">
              <a:xfrm>
                <a:off x="3578" y="237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61" name="Freeform 641"/>
              <p:cNvSpPr>
                <a:spLocks/>
              </p:cNvSpPr>
              <p:nvPr/>
            </p:nvSpPr>
            <p:spPr bwMode="auto">
              <a:xfrm>
                <a:off x="3578" y="237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62" name="Freeform 642"/>
              <p:cNvSpPr>
                <a:spLocks/>
              </p:cNvSpPr>
              <p:nvPr/>
            </p:nvSpPr>
            <p:spPr bwMode="auto">
              <a:xfrm>
                <a:off x="3612" y="238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63" name="Freeform 643"/>
              <p:cNvSpPr>
                <a:spLocks/>
              </p:cNvSpPr>
              <p:nvPr/>
            </p:nvSpPr>
            <p:spPr bwMode="auto">
              <a:xfrm>
                <a:off x="3612" y="238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64" name="Freeform 644"/>
              <p:cNvSpPr>
                <a:spLocks/>
              </p:cNvSpPr>
              <p:nvPr/>
            </p:nvSpPr>
            <p:spPr bwMode="auto">
              <a:xfrm>
                <a:off x="3646" y="239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65" name="Freeform 645"/>
              <p:cNvSpPr>
                <a:spLocks/>
              </p:cNvSpPr>
              <p:nvPr/>
            </p:nvSpPr>
            <p:spPr bwMode="auto">
              <a:xfrm>
                <a:off x="3646" y="239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66" name="Freeform 646"/>
              <p:cNvSpPr>
                <a:spLocks/>
              </p:cNvSpPr>
              <p:nvPr/>
            </p:nvSpPr>
            <p:spPr bwMode="auto">
              <a:xfrm>
                <a:off x="3678" y="240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67" name="Freeform 647"/>
              <p:cNvSpPr>
                <a:spLocks/>
              </p:cNvSpPr>
              <p:nvPr/>
            </p:nvSpPr>
            <p:spPr bwMode="auto">
              <a:xfrm>
                <a:off x="3678" y="240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68" name="Freeform 648"/>
              <p:cNvSpPr>
                <a:spLocks/>
              </p:cNvSpPr>
              <p:nvPr/>
            </p:nvSpPr>
            <p:spPr bwMode="auto">
              <a:xfrm>
                <a:off x="3712" y="2416"/>
                <a:ext cx="48" cy="28"/>
              </a:xfrm>
              <a:custGeom>
                <a:avLst/>
                <a:gdLst>
                  <a:gd name="T0" fmla="*/ 14 w 48"/>
                  <a:gd name="T1" fmla="*/ 0 h 28"/>
                  <a:gd name="T2" fmla="*/ 0 w 48"/>
                  <a:gd name="T3" fmla="*/ 20 h 28"/>
                  <a:gd name="T4" fmla="*/ 36 w 48"/>
                  <a:gd name="T5" fmla="*/ 28 h 28"/>
                  <a:gd name="T6" fmla="*/ 48 w 48"/>
                  <a:gd name="T7" fmla="*/ 10 h 28"/>
                  <a:gd name="T8" fmla="*/ 14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4" y="0"/>
                    </a:moveTo>
                    <a:lnTo>
                      <a:pt x="0" y="20"/>
                    </a:lnTo>
                    <a:lnTo>
                      <a:pt x="36" y="28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69" name="Freeform 649"/>
              <p:cNvSpPr>
                <a:spLocks/>
              </p:cNvSpPr>
              <p:nvPr/>
            </p:nvSpPr>
            <p:spPr bwMode="auto">
              <a:xfrm>
                <a:off x="3712" y="2416"/>
                <a:ext cx="48" cy="28"/>
              </a:xfrm>
              <a:custGeom>
                <a:avLst/>
                <a:gdLst>
                  <a:gd name="T0" fmla="*/ 14 w 48"/>
                  <a:gd name="T1" fmla="*/ 0 h 28"/>
                  <a:gd name="T2" fmla="*/ 0 w 48"/>
                  <a:gd name="T3" fmla="*/ 20 h 28"/>
                  <a:gd name="T4" fmla="*/ 36 w 48"/>
                  <a:gd name="T5" fmla="*/ 28 h 28"/>
                  <a:gd name="T6" fmla="*/ 48 w 48"/>
                  <a:gd name="T7" fmla="*/ 10 h 28"/>
                  <a:gd name="T8" fmla="*/ 14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4" y="0"/>
                    </a:moveTo>
                    <a:lnTo>
                      <a:pt x="0" y="20"/>
                    </a:lnTo>
                    <a:lnTo>
                      <a:pt x="36" y="28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0" name="Freeform 650"/>
              <p:cNvSpPr>
                <a:spLocks/>
              </p:cNvSpPr>
              <p:nvPr/>
            </p:nvSpPr>
            <p:spPr bwMode="auto">
              <a:xfrm>
                <a:off x="3748" y="242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18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18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1" name="Freeform 651"/>
              <p:cNvSpPr>
                <a:spLocks/>
              </p:cNvSpPr>
              <p:nvPr/>
            </p:nvSpPr>
            <p:spPr bwMode="auto">
              <a:xfrm>
                <a:off x="3748" y="242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18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18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2" name="Freeform 652"/>
              <p:cNvSpPr>
                <a:spLocks/>
              </p:cNvSpPr>
              <p:nvPr/>
            </p:nvSpPr>
            <p:spPr bwMode="auto">
              <a:xfrm>
                <a:off x="3780" y="243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6 w 46"/>
                  <a:gd name="T5" fmla="*/ 30 h 30"/>
                  <a:gd name="T6" fmla="*/ 46 w 46"/>
                  <a:gd name="T7" fmla="*/ 8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3" name="Freeform 653"/>
              <p:cNvSpPr>
                <a:spLocks/>
              </p:cNvSpPr>
              <p:nvPr/>
            </p:nvSpPr>
            <p:spPr bwMode="auto">
              <a:xfrm>
                <a:off x="3780" y="243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6 w 46"/>
                  <a:gd name="T5" fmla="*/ 30 h 30"/>
                  <a:gd name="T6" fmla="*/ 46 w 46"/>
                  <a:gd name="T7" fmla="*/ 8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4" name="Freeform 654"/>
              <p:cNvSpPr>
                <a:spLocks/>
              </p:cNvSpPr>
              <p:nvPr/>
            </p:nvSpPr>
            <p:spPr bwMode="auto">
              <a:xfrm>
                <a:off x="3816" y="2444"/>
                <a:ext cx="46" cy="32"/>
              </a:xfrm>
              <a:custGeom>
                <a:avLst/>
                <a:gdLst>
                  <a:gd name="T0" fmla="*/ 10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2 h 32"/>
                  <a:gd name="T8" fmla="*/ 10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0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5" name="Freeform 655"/>
              <p:cNvSpPr>
                <a:spLocks/>
              </p:cNvSpPr>
              <p:nvPr/>
            </p:nvSpPr>
            <p:spPr bwMode="auto">
              <a:xfrm>
                <a:off x="3816" y="2444"/>
                <a:ext cx="46" cy="32"/>
              </a:xfrm>
              <a:custGeom>
                <a:avLst/>
                <a:gdLst>
                  <a:gd name="T0" fmla="*/ 10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2 h 32"/>
                  <a:gd name="T8" fmla="*/ 10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0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2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6" name="Freeform 656"/>
              <p:cNvSpPr>
                <a:spLocks/>
              </p:cNvSpPr>
              <p:nvPr/>
            </p:nvSpPr>
            <p:spPr bwMode="auto">
              <a:xfrm>
                <a:off x="3850" y="245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7" name="Freeform 657"/>
              <p:cNvSpPr>
                <a:spLocks/>
              </p:cNvSpPr>
              <p:nvPr/>
            </p:nvSpPr>
            <p:spPr bwMode="auto">
              <a:xfrm>
                <a:off x="3850" y="245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8" name="Freeform 658"/>
              <p:cNvSpPr>
                <a:spLocks/>
              </p:cNvSpPr>
              <p:nvPr/>
            </p:nvSpPr>
            <p:spPr bwMode="auto">
              <a:xfrm>
                <a:off x="3884" y="24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6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9" name="Freeform 659"/>
              <p:cNvSpPr>
                <a:spLocks/>
              </p:cNvSpPr>
              <p:nvPr/>
            </p:nvSpPr>
            <p:spPr bwMode="auto">
              <a:xfrm>
                <a:off x="3884" y="24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6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80" name="Freeform 660"/>
              <p:cNvSpPr>
                <a:spLocks/>
              </p:cNvSpPr>
              <p:nvPr/>
            </p:nvSpPr>
            <p:spPr bwMode="auto">
              <a:xfrm>
                <a:off x="3920" y="2476"/>
                <a:ext cx="46" cy="30"/>
              </a:xfrm>
              <a:custGeom>
                <a:avLst/>
                <a:gdLst>
                  <a:gd name="T0" fmla="*/ 10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0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81" name="Freeform 661"/>
              <p:cNvSpPr>
                <a:spLocks/>
              </p:cNvSpPr>
              <p:nvPr/>
            </p:nvSpPr>
            <p:spPr bwMode="auto">
              <a:xfrm>
                <a:off x="3920" y="2476"/>
                <a:ext cx="46" cy="30"/>
              </a:xfrm>
              <a:custGeom>
                <a:avLst/>
                <a:gdLst>
                  <a:gd name="T0" fmla="*/ 10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0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0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82" name="Freeform 662"/>
              <p:cNvSpPr>
                <a:spLocks/>
              </p:cNvSpPr>
              <p:nvPr/>
            </p:nvSpPr>
            <p:spPr bwMode="auto">
              <a:xfrm>
                <a:off x="2116" y="1970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83" name="Freeform 663"/>
              <p:cNvSpPr>
                <a:spLocks/>
              </p:cNvSpPr>
              <p:nvPr/>
            </p:nvSpPr>
            <p:spPr bwMode="auto">
              <a:xfrm>
                <a:off x="2116" y="1970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84" name="Freeform 664"/>
              <p:cNvSpPr>
                <a:spLocks/>
              </p:cNvSpPr>
              <p:nvPr/>
            </p:nvSpPr>
            <p:spPr bwMode="auto">
              <a:xfrm>
                <a:off x="2142" y="197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85" name="Freeform 665"/>
              <p:cNvSpPr>
                <a:spLocks/>
              </p:cNvSpPr>
              <p:nvPr/>
            </p:nvSpPr>
            <p:spPr bwMode="auto">
              <a:xfrm>
                <a:off x="2142" y="197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86" name="Freeform 666"/>
              <p:cNvSpPr>
                <a:spLocks/>
              </p:cNvSpPr>
              <p:nvPr/>
            </p:nvSpPr>
            <p:spPr bwMode="auto">
              <a:xfrm>
                <a:off x="2170" y="1986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87" name="Freeform 667"/>
              <p:cNvSpPr>
                <a:spLocks/>
              </p:cNvSpPr>
              <p:nvPr/>
            </p:nvSpPr>
            <p:spPr bwMode="auto">
              <a:xfrm>
                <a:off x="2170" y="1986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88" name="Freeform 668"/>
              <p:cNvSpPr>
                <a:spLocks/>
              </p:cNvSpPr>
              <p:nvPr/>
            </p:nvSpPr>
            <p:spPr bwMode="auto">
              <a:xfrm>
                <a:off x="2198" y="1994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89" name="Freeform 669"/>
              <p:cNvSpPr>
                <a:spLocks/>
              </p:cNvSpPr>
              <p:nvPr/>
            </p:nvSpPr>
            <p:spPr bwMode="auto">
              <a:xfrm>
                <a:off x="2198" y="1994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90" name="Freeform 670"/>
              <p:cNvSpPr>
                <a:spLocks/>
              </p:cNvSpPr>
              <p:nvPr/>
            </p:nvSpPr>
            <p:spPr bwMode="auto">
              <a:xfrm>
                <a:off x="2226" y="2002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91" name="Freeform 671"/>
              <p:cNvSpPr>
                <a:spLocks/>
              </p:cNvSpPr>
              <p:nvPr/>
            </p:nvSpPr>
            <p:spPr bwMode="auto">
              <a:xfrm>
                <a:off x="2226" y="2002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92" name="Freeform 672"/>
              <p:cNvSpPr>
                <a:spLocks/>
              </p:cNvSpPr>
              <p:nvPr/>
            </p:nvSpPr>
            <p:spPr bwMode="auto">
              <a:xfrm>
                <a:off x="2254" y="2008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C2F2"/>
              </a:solidFill>
              <a:ln w="0">
                <a:solidFill>
                  <a:srgbClr val="99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93" name="Freeform 673"/>
              <p:cNvSpPr>
                <a:spLocks/>
              </p:cNvSpPr>
              <p:nvPr/>
            </p:nvSpPr>
            <p:spPr bwMode="auto">
              <a:xfrm>
                <a:off x="2254" y="2008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94" name="Freeform 674"/>
              <p:cNvSpPr>
                <a:spLocks/>
              </p:cNvSpPr>
              <p:nvPr/>
            </p:nvSpPr>
            <p:spPr bwMode="auto">
              <a:xfrm>
                <a:off x="2282" y="2014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6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C2F5"/>
              </a:solidFill>
              <a:ln w="0">
                <a:solidFill>
                  <a:srgbClr val="99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95" name="Freeform 675"/>
              <p:cNvSpPr>
                <a:spLocks/>
              </p:cNvSpPr>
              <p:nvPr/>
            </p:nvSpPr>
            <p:spPr bwMode="auto">
              <a:xfrm>
                <a:off x="2282" y="2014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6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6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96" name="Freeform 676"/>
              <p:cNvSpPr>
                <a:spLocks/>
              </p:cNvSpPr>
              <p:nvPr/>
            </p:nvSpPr>
            <p:spPr bwMode="auto">
              <a:xfrm>
                <a:off x="2308" y="2020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30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1BFF5"/>
              </a:solidFill>
              <a:ln w="0">
                <a:solidFill>
                  <a:srgbClr val="91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97" name="Freeform 677"/>
              <p:cNvSpPr>
                <a:spLocks/>
              </p:cNvSpPr>
              <p:nvPr/>
            </p:nvSpPr>
            <p:spPr bwMode="auto">
              <a:xfrm>
                <a:off x="2308" y="2020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30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98" name="Freeform 678"/>
              <p:cNvSpPr>
                <a:spLocks/>
              </p:cNvSpPr>
              <p:nvPr/>
            </p:nvSpPr>
            <p:spPr bwMode="auto">
              <a:xfrm>
                <a:off x="2338" y="2026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8 w 44"/>
                  <a:gd name="T5" fmla="*/ 20 h 20"/>
                  <a:gd name="T6" fmla="*/ 44 w 44"/>
                  <a:gd name="T7" fmla="*/ 2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ABDF5"/>
              </a:solidFill>
              <a:ln w="0">
                <a:solidFill>
                  <a:srgbClr val="8A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99" name="Freeform 679"/>
              <p:cNvSpPr>
                <a:spLocks/>
              </p:cNvSpPr>
              <p:nvPr/>
            </p:nvSpPr>
            <p:spPr bwMode="auto">
              <a:xfrm>
                <a:off x="2338" y="2026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8 w 44"/>
                  <a:gd name="T5" fmla="*/ 20 h 20"/>
                  <a:gd name="T6" fmla="*/ 44 w 44"/>
                  <a:gd name="T7" fmla="*/ 2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4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00" name="Freeform 680"/>
              <p:cNvSpPr>
                <a:spLocks/>
              </p:cNvSpPr>
              <p:nvPr/>
            </p:nvSpPr>
            <p:spPr bwMode="auto">
              <a:xfrm>
                <a:off x="2366" y="2028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8 h 20"/>
                  <a:gd name="T4" fmla="*/ 26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8"/>
                    </a:lnTo>
                    <a:lnTo>
                      <a:pt x="26" y="20"/>
                    </a:lnTo>
                    <a:lnTo>
                      <a:pt x="4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5BAF7"/>
              </a:solidFill>
              <a:ln w="0">
                <a:solidFill>
                  <a:srgbClr val="85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01" name="Freeform 681"/>
              <p:cNvSpPr>
                <a:spLocks/>
              </p:cNvSpPr>
              <p:nvPr/>
            </p:nvSpPr>
            <p:spPr bwMode="auto">
              <a:xfrm>
                <a:off x="2366" y="2028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8 h 20"/>
                  <a:gd name="T4" fmla="*/ 26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8"/>
                    </a:lnTo>
                    <a:lnTo>
                      <a:pt x="26" y="20"/>
                    </a:lnTo>
                    <a:lnTo>
                      <a:pt x="44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02" name="Freeform 682"/>
              <p:cNvSpPr>
                <a:spLocks/>
              </p:cNvSpPr>
              <p:nvPr/>
            </p:nvSpPr>
            <p:spPr bwMode="auto">
              <a:xfrm>
                <a:off x="2392" y="2032"/>
                <a:ext cx="46" cy="16"/>
              </a:xfrm>
              <a:custGeom>
                <a:avLst/>
                <a:gdLst>
                  <a:gd name="T0" fmla="*/ 18 w 46"/>
                  <a:gd name="T1" fmla="*/ 0 h 16"/>
                  <a:gd name="T2" fmla="*/ 0 w 46"/>
                  <a:gd name="T3" fmla="*/ 16 h 16"/>
                  <a:gd name="T4" fmla="*/ 30 w 46"/>
                  <a:gd name="T5" fmla="*/ 16 h 16"/>
                  <a:gd name="T6" fmla="*/ 46 w 46"/>
                  <a:gd name="T7" fmla="*/ 2 h 16"/>
                  <a:gd name="T8" fmla="*/ 18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8" y="0"/>
                    </a:moveTo>
                    <a:lnTo>
                      <a:pt x="0" y="16"/>
                    </a:lnTo>
                    <a:lnTo>
                      <a:pt x="30" y="16"/>
                    </a:lnTo>
                    <a:lnTo>
                      <a:pt x="4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AB8F7"/>
              </a:solidFill>
              <a:ln w="0">
                <a:solidFill>
                  <a:srgbClr val="7A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03" name="Freeform 683"/>
              <p:cNvSpPr>
                <a:spLocks/>
              </p:cNvSpPr>
              <p:nvPr/>
            </p:nvSpPr>
            <p:spPr bwMode="auto">
              <a:xfrm>
                <a:off x="2392" y="2032"/>
                <a:ext cx="46" cy="16"/>
              </a:xfrm>
              <a:custGeom>
                <a:avLst/>
                <a:gdLst>
                  <a:gd name="T0" fmla="*/ 18 w 46"/>
                  <a:gd name="T1" fmla="*/ 0 h 16"/>
                  <a:gd name="T2" fmla="*/ 0 w 46"/>
                  <a:gd name="T3" fmla="*/ 16 h 16"/>
                  <a:gd name="T4" fmla="*/ 30 w 46"/>
                  <a:gd name="T5" fmla="*/ 16 h 16"/>
                  <a:gd name="T6" fmla="*/ 46 w 46"/>
                  <a:gd name="T7" fmla="*/ 2 h 16"/>
                  <a:gd name="T8" fmla="*/ 18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8" y="0"/>
                    </a:moveTo>
                    <a:lnTo>
                      <a:pt x="0" y="16"/>
                    </a:lnTo>
                    <a:lnTo>
                      <a:pt x="30" y="16"/>
                    </a:lnTo>
                    <a:lnTo>
                      <a:pt x="46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04" name="Freeform 684"/>
              <p:cNvSpPr>
                <a:spLocks/>
              </p:cNvSpPr>
              <p:nvPr/>
            </p:nvSpPr>
            <p:spPr bwMode="auto">
              <a:xfrm>
                <a:off x="2422" y="2034"/>
                <a:ext cx="44" cy="14"/>
              </a:xfrm>
              <a:custGeom>
                <a:avLst/>
                <a:gdLst>
                  <a:gd name="T0" fmla="*/ 16 w 44"/>
                  <a:gd name="T1" fmla="*/ 0 h 14"/>
                  <a:gd name="T2" fmla="*/ 0 w 44"/>
                  <a:gd name="T3" fmla="*/ 14 h 14"/>
                  <a:gd name="T4" fmla="*/ 28 w 44"/>
                  <a:gd name="T5" fmla="*/ 14 h 14"/>
                  <a:gd name="T6" fmla="*/ 44 w 44"/>
                  <a:gd name="T7" fmla="*/ 0 h 14"/>
                  <a:gd name="T8" fmla="*/ 16 w 4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4">
                    <a:moveTo>
                      <a:pt x="16" y="0"/>
                    </a:moveTo>
                    <a:lnTo>
                      <a:pt x="0" y="14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0B2FA"/>
              </a:solidFill>
              <a:ln w="0">
                <a:solidFill>
                  <a:srgbClr val="70B2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05" name="Freeform 685"/>
              <p:cNvSpPr>
                <a:spLocks/>
              </p:cNvSpPr>
              <p:nvPr/>
            </p:nvSpPr>
            <p:spPr bwMode="auto">
              <a:xfrm>
                <a:off x="2422" y="2034"/>
                <a:ext cx="44" cy="14"/>
              </a:xfrm>
              <a:custGeom>
                <a:avLst/>
                <a:gdLst>
                  <a:gd name="T0" fmla="*/ 16 w 44"/>
                  <a:gd name="T1" fmla="*/ 0 h 14"/>
                  <a:gd name="T2" fmla="*/ 0 w 44"/>
                  <a:gd name="T3" fmla="*/ 14 h 14"/>
                  <a:gd name="T4" fmla="*/ 28 w 44"/>
                  <a:gd name="T5" fmla="*/ 14 h 14"/>
                  <a:gd name="T6" fmla="*/ 44 w 44"/>
                  <a:gd name="T7" fmla="*/ 0 h 14"/>
                  <a:gd name="T8" fmla="*/ 16 w 4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4">
                    <a:moveTo>
                      <a:pt x="16" y="0"/>
                    </a:moveTo>
                    <a:lnTo>
                      <a:pt x="0" y="14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06" name="Freeform 686"/>
              <p:cNvSpPr>
                <a:spLocks/>
              </p:cNvSpPr>
              <p:nvPr/>
            </p:nvSpPr>
            <p:spPr bwMode="auto">
              <a:xfrm>
                <a:off x="2450" y="2032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61ADFA"/>
              </a:solidFill>
              <a:ln w="0">
                <a:solidFill>
                  <a:srgbClr val="61AD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07" name="Freeform 687"/>
              <p:cNvSpPr>
                <a:spLocks/>
              </p:cNvSpPr>
              <p:nvPr/>
            </p:nvSpPr>
            <p:spPr bwMode="auto">
              <a:xfrm>
                <a:off x="2450" y="2032"/>
                <a:ext cx="44" cy="16"/>
              </a:xfrm>
              <a:custGeom>
                <a:avLst/>
                <a:gdLst>
                  <a:gd name="T0" fmla="*/ 16 w 44"/>
                  <a:gd name="T1" fmla="*/ 2 h 16"/>
                  <a:gd name="T2" fmla="*/ 0 w 44"/>
                  <a:gd name="T3" fmla="*/ 16 h 16"/>
                  <a:gd name="T4" fmla="*/ 28 w 44"/>
                  <a:gd name="T5" fmla="*/ 14 h 16"/>
                  <a:gd name="T6" fmla="*/ 44 w 44"/>
                  <a:gd name="T7" fmla="*/ 0 h 16"/>
                  <a:gd name="T8" fmla="*/ 16 w 44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2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08" name="Freeform 688"/>
              <p:cNvSpPr>
                <a:spLocks/>
              </p:cNvSpPr>
              <p:nvPr/>
            </p:nvSpPr>
            <p:spPr bwMode="auto">
              <a:xfrm>
                <a:off x="2478" y="2028"/>
                <a:ext cx="44" cy="18"/>
              </a:xfrm>
              <a:custGeom>
                <a:avLst/>
                <a:gdLst>
                  <a:gd name="T0" fmla="*/ 16 w 44"/>
                  <a:gd name="T1" fmla="*/ 4 h 18"/>
                  <a:gd name="T2" fmla="*/ 0 w 44"/>
                  <a:gd name="T3" fmla="*/ 18 h 18"/>
                  <a:gd name="T4" fmla="*/ 28 w 44"/>
                  <a:gd name="T5" fmla="*/ 14 h 18"/>
                  <a:gd name="T6" fmla="*/ 44 w 44"/>
                  <a:gd name="T7" fmla="*/ 0 h 18"/>
                  <a:gd name="T8" fmla="*/ 16 w 44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52A3F7"/>
              </a:solidFill>
              <a:ln w="0">
                <a:solidFill>
                  <a:srgbClr val="52A3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09" name="Freeform 689"/>
              <p:cNvSpPr>
                <a:spLocks/>
              </p:cNvSpPr>
              <p:nvPr/>
            </p:nvSpPr>
            <p:spPr bwMode="auto">
              <a:xfrm>
                <a:off x="2478" y="2028"/>
                <a:ext cx="44" cy="18"/>
              </a:xfrm>
              <a:custGeom>
                <a:avLst/>
                <a:gdLst>
                  <a:gd name="T0" fmla="*/ 16 w 44"/>
                  <a:gd name="T1" fmla="*/ 4 h 18"/>
                  <a:gd name="T2" fmla="*/ 0 w 44"/>
                  <a:gd name="T3" fmla="*/ 18 h 18"/>
                  <a:gd name="T4" fmla="*/ 28 w 44"/>
                  <a:gd name="T5" fmla="*/ 14 h 18"/>
                  <a:gd name="T6" fmla="*/ 44 w 44"/>
                  <a:gd name="T7" fmla="*/ 0 h 18"/>
                  <a:gd name="T8" fmla="*/ 16 w 44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0" name="Freeform 690"/>
              <p:cNvSpPr>
                <a:spLocks/>
              </p:cNvSpPr>
              <p:nvPr/>
            </p:nvSpPr>
            <p:spPr bwMode="auto">
              <a:xfrm>
                <a:off x="2506" y="2022"/>
                <a:ext cx="46" cy="20"/>
              </a:xfrm>
              <a:custGeom>
                <a:avLst/>
                <a:gdLst>
                  <a:gd name="T0" fmla="*/ 16 w 46"/>
                  <a:gd name="T1" fmla="*/ 6 h 20"/>
                  <a:gd name="T2" fmla="*/ 0 w 46"/>
                  <a:gd name="T3" fmla="*/ 20 h 20"/>
                  <a:gd name="T4" fmla="*/ 28 w 46"/>
                  <a:gd name="T5" fmla="*/ 14 h 20"/>
                  <a:gd name="T6" fmla="*/ 46 w 46"/>
                  <a:gd name="T7" fmla="*/ 0 h 20"/>
                  <a:gd name="T8" fmla="*/ 16 w 46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899F2"/>
              </a:solidFill>
              <a:ln w="0">
                <a:solidFill>
                  <a:srgbClr val="389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1" name="Freeform 691"/>
              <p:cNvSpPr>
                <a:spLocks/>
              </p:cNvSpPr>
              <p:nvPr/>
            </p:nvSpPr>
            <p:spPr bwMode="auto">
              <a:xfrm>
                <a:off x="2506" y="2022"/>
                <a:ext cx="46" cy="20"/>
              </a:xfrm>
              <a:custGeom>
                <a:avLst/>
                <a:gdLst>
                  <a:gd name="T0" fmla="*/ 16 w 46"/>
                  <a:gd name="T1" fmla="*/ 6 h 20"/>
                  <a:gd name="T2" fmla="*/ 0 w 46"/>
                  <a:gd name="T3" fmla="*/ 20 h 20"/>
                  <a:gd name="T4" fmla="*/ 28 w 46"/>
                  <a:gd name="T5" fmla="*/ 14 h 20"/>
                  <a:gd name="T6" fmla="*/ 46 w 46"/>
                  <a:gd name="T7" fmla="*/ 0 h 20"/>
                  <a:gd name="T8" fmla="*/ 16 w 46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2" name="Freeform 692"/>
              <p:cNvSpPr>
                <a:spLocks/>
              </p:cNvSpPr>
              <p:nvPr/>
            </p:nvSpPr>
            <p:spPr bwMode="auto">
              <a:xfrm>
                <a:off x="2534" y="2014"/>
                <a:ext cx="46" cy="22"/>
              </a:xfrm>
              <a:custGeom>
                <a:avLst/>
                <a:gdLst>
                  <a:gd name="T0" fmla="*/ 18 w 46"/>
                  <a:gd name="T1" fmla="*/ 8 h 22"/>
                  <a:gd name="T2" fmla="*/ 0 w 46"/>
                  <a:gd name="T3" fmla="*/ 22 h 22"/>
                  <a:gd name="T4" fmla="*/ 30 w 46"/>
                  <a:gd name="T5" fmla="*/ 14 h 22"/>
                  <a:gd name="T6" fmla="*/ 46 w 46"/>
                  <a:gd name="T7" fmla="*/ 0 h 22"/>
                  <a:gd name="T8" fmla="*/ 18 w 46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8"/>
                    </a:moveTo>
                    <a:lnTo>
                      <a:pt x="0" y="22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1F8AEB"/>
              </a:solidFill>
              <a:ln w="0">
                <a:solidFill>
                  <a:srgbClr val="1F8A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3" name="Freeform 693"/>
              <p:cNvSpPr>
                <a:spLocks/>
              </p:cNvSpPr>
              <p:nvPr/>
            </p:nvSpPr>
            <p:spPr bwMode="auto">
              <a:xfrm>
                <a:off x="2534" y="2014"/>
                <a:ext cx="46" cy="22"/>
              </a:xfrm>
              <a:custGeom>
                <a:avLst/>
                <a:gdLst>
                  <a:gd name="T0" fmla="*/ 18 w 46"/>
                  <a:gd name="T1" fmla="*/ 8 h 22"/>
                  <a:gd name="T2" fmla="*/ 0 w 46"/>
                  <a:gd name="T3" fmla="*/ 22 h 22"/>
                  <a:gd name="T4" fmla="*/ 30 w 46"/>
                  <a:gd name="T5" fmla="*/ 14 h 22"/>
                  <a:gd name="T6" fmla="*/ 46 w 46"/>
                  <a:gd name="T7" fmla="*/ 0 h 22"/>
                  <a:gd name="T8" fmla="*/ 18 w 46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8"/>
                    </a:moveTo>
                    <a:lnTo>
                      <a:pt x="0" y="22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8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4" name="Freeform 694"/>
              <p:cNvSpPr>
                <a:spLocks/>
              </p:cNvSpPr>
              <p:nvPr/>
            </p:nvSpPr>
            <p:spPr bwMode="auto">
              <a:xfrm>
                <a:off x="2564" y="2002"/>
                <a:ext cx="46" cy="26"/>
              </a:xfrm>
              <a:custGeom>
                <a:avLst/>
                <a:gdLst>
                  <a:gd name="T0" fmla="*/ 16 w 46"/>
                  <a:gd name="T1" fmla="*/ 12 h 26"/>
                  <a:gd name="T2" fmla="*/ 0 w 46"/>
                  <a:gd name="T3" fmla="*/ 26 h 26"/>
                  <a:gd name="T4" fmla="*/ 28 w 46"/>
                  <a:gd name="T5" fmla="*/ 12 h 26"/>
                  <a:gd name="T6" fmla="*/ 46 w 46"/>
                  <a:gd name="T7" fmla="*/ 0 h 26"/>
                  <a:gd name="T8" fmla="*/ 16 w 46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12"/>
                    </a:moveTo>
                    <a:lnTo>
                      <a:pt x="0" y="26"/>
                    </a:lnTo>
                    <a:lnTo>
                      <a:pt x="28" y="12"/>
                    </a:lnTo>
                    <a:lnTo>
                      <a:pt x="46" y="0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006BD1"/>
              </a:solidFill>
              <a:ln w="0">
                <a:solidFill>
                  <a:srgbClr val="006B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5" name="Freeform 695"/>
              <p:cNvSpPr>
                <a:spLocks/>
              </p:cNvSpPr>
              <p:nvPr/>
            </p:nvSpPr>
            <p:spPr bwMode="auto">
              <a:xfrm>
                <a:off x="2564" y="2002"/>
                <a:ext cx="46" cy="26"/>
              </a:xfrm>
              <a:custGeom>
                <a:avLst/>
                <a:gdLst>
                  <a:gd name="T0" fmla="*/ 16 w 46"/>
                  <a:gd name="T1" fmla="*/ 12 h 26"/>
                  <a:gd name="T2" fmla="*/ 0 w 46"/>
                  <a:gd name="T3" fmla="*/ 26 h 26"/>
                  <a:gd name="T4" fmla="*/ 28 w 46"/>
                  <a:gd name="T5" fmla="*/ 12 h 26"/>
                  <a:gd name="T6" fmla="*/ 46 w 46"/>
                  <a:gd name="T7" fmla="*/ 0 h 26"/>
                  <a:gd name="T8" fmla="*/ 16 w 46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12"/>
                    </a:moveTo>
                    <a:lnTo>
                      <a:pt x="0" y="26"/>
                    </a:lnTo>
                    <a:lnTo>
                      <a:pt x="28" y="12"/>
                    </a:lnTo>
                    <a:lnTo>
                      <a:pt x="46" y="0"/>
                    </a:lnTo>
                    <a:lnTo>
                      <a:pt x="16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6" name="Freeform 696"/>
              <p:cNvSpPr>
                <a:spLocks/>
              </p:cNvSpPr>
              <p:nvPr/>
            </p:nvSpPr>
            <p:spPr bwMode="auto">
              <a:xfrm>
                <a:off x="2592" y="2002"/>
                <a:ext cx="46" cy="46"/>
              </a:xfrm>
              <a:custGeom>
                <a:avLst/>
                <a:gdLst>
                  <a:gd name="T0" fmla="*/ 18 w 46"/>
                  <a:gd name="T1" fmla="*/ 0 h 46"/>
                  <a:gd name="T2" fmla="*/ 0 w 46"/>
                  <a:gd name="T3" fmla="*/ 12 h 46"/>
                  <a:gd name="T4" fmla="*/ 30 w 46"/>
                  <a:gd name="T5" fmla="*/ 46 h 46"/>
                  <a:gd name="T6" fmla="*/ 46 w 46"/>
                  <a:gd name="T7" fmla="*/ 8 h 46"/>
                  <a:gd name="T8" fmla="*/ 18 w 46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18" y="0"/>
                    </a:moveTo>
                    <a:lnTo>
                      <a:pt x="0" y="12"/>
                    </a:lnTo>
                    <a:lnTo>
                      <a:pt x="30" y="4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94C9"/>
              </a:solidFill>
              <a:ln w="0">
                <a:solidFill>
                  <a:srgbClr val="9E94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7" name="Freeform 697"/>
              <p:cNvSpPr>
                <a:spLocks/>
              </p:cNvSpPr>
              <p:nvPr/>
            </p:nvSpPr>
            <p:spPr bwMode="auto">
              <a:xfrm>
                <a:off x="2592" y="2002"/>
                <a:ext cx="46" cy="46"/>
              </a:xfrm>
              <a:custGeom>
                <a:avLst/>
                <a:gdLst>
                  <a:gd name="T0" fmla="*/ 18 w 46"/>
                  <a:gd name="T1" fmla="*/ 0 h 46"/>
                  <a:gd name="T2" fmla="*/ 0 w 46"/>
                  <a:gd name="T3" fmla="*/ 12 h 46"/>
                  <a:gd name="T4" fmla="*/ 30 w 46"/>
                  <a:gd name="T5" fmla="*/ 46 h 46"/>
                  <a:gd name="T6" fmla="*/ 46 w 46"/>
                  <a:gd name="T7" fmla="*/ 8 h 46"/>
                  <a:gd name="T8" fmla="*/ 18 w 46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18" y="0"/>
                    </a:moveTo>
                    <a:lnTo>
                      <a:pt x="0" y="12"/>
                    </a:lnTo>
                    <a:lnTo>
                      <a:pt x="30" y="4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8" name="Freeform 698"/>
              <p:cNvSpPr>
                <a:spLocks/>
              </p:cNvSpPr>
              <p:nvPr/>
            </p:nvSpPr>
            <p:spPr bwMode="auto">
              <a:xfrm>
                <a:off x="2622" y="2010"/>
                <a:ext cx="46" cy="52"/>
              </a:xfrm>
              <a:custGeom>
                <a:avLst/>
                <a:gdLst>
                  <a:gd name="T0" fmla="*/ 16 w 46"/>
                  <a:gd name="T1" fmla="*/ 0 h 52"/>
                  <a:gd name="T2" fmla="*/ 0 w 46"/>
                  <a:gd name="T3" fmla="*/ 38 h 52"/>
                  <a:gd name="T4" fmla="*/ 32 w 46"/>
                  <a:gd name="T5" fmla="*/ 52 h 52"/>
                  <a:gd name="T6" fmla="*/ 46 w 46"/>
                  <a:gd name="T7" fmla="*/ 30 h 52"/>
                  <a:gd name="T8" fmla="*/ 16 w 46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2">
                    <a:moveTo>
                      <a:pt x="16" y="0"/>
                    </a:moveTo>
                    <a:lnTo>
                      <a:pt x="0" y="38"/>
                    </a:lnTo>
                    <a:lnTo>
                      <a:pt x="32" y="52"/>
                    </a:lnTo>
                    <a:lnTo>
                      <a:pt x="46" y="3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1C4CC"/>
              </a:solidFill>
              <a:ln w="0">
                <a:solidFill>
                  <a:srgbClr val="D1C4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9" name="Freeform 699"/>
              <p:cNvSpPr>
                <a:spLocks/>
              </p:cNvSpPr>
              <p:nvPr/>
            </p:nvSpPr>
            <p:spPr bwMode="auto">
              <a:xfrm>
                <a:off x="2622" y="2010"/>
                <a:ext cx="46" cy="52"/>
              </a:xfrm>
              <a:custGeom>
                <a:avLst/>
                <a:gdLst>
                  <a:gd name="T0" fmla="*/ 16 w 46"/>
                  <a:gd name="T1" fmla="*/ 0 h 52"/>
                  <a:gd name="T2" fmla="*/ 0 w 46"/>
                  <a:gd name="T3" fmla="*/ 38 h 52"/>
                  <a:gd name="T4" fmla="*/ 32 w 46"/>
                  <a:gd name="T5" fmla="*/ 52 h 52"/>
                  <a:gd name="T6" fmla="*/ 46 w 46"/>
                  <a:gd name="T7" fmla="*/ 30 h 52"/>
                  <a:gd name="T8" fmla="*/ 16 w 46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2">
                    <a:moveTo>
                      <a:pt x="16" y="0"/>
                    </a:moveTo>
                    <a:lnTo>
                      <a:pt x="0" y="38"/>
                    </a:lnTo>
                    <a:lnTo>
                      <a:pt x="32" y="52"/>
                    </a:lnTo>
                    <a:lnTo>
                      <a:pt x="46" y="3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20" name="Freeform 700"/>
              <p:cNvSpPr>
                <a:spLocks/>
              </p:cNvSpPr>
              <p:nvPr/>
            </p:nvSpPr>
            <p:spPr bwMode="auto">
              <a:xfrm>
                <a:off x="2654" y="2040"/>
                <a:ext cx="44" cy="22"/>
              </a:xfrm>
              <a:custGeom>
                <a:avLst/>
                <a:gdLst>
                  <a:gd name="T0" fmla="*/ 14 w 44"/>
                  <a:gd name="T1" fmla="*/ 0 h 22"/>
                  <a:gd name="T2" fmla="*/ 0 w 44"/>
                  <a:gd name="T3" fmla="*/ 22 h 22"/>
                  <a:gd name="T4" fmla="*/ 28 w 44"/>
                  <a:gd name="T5" fmla="*/ 18 h 22"/>
                  <a:gd name="T6" fmla="*/ 44 w 44"/>
                  <a:gd name="T7" fmla="*/ 2 h 22"/>
                  <a:gd name="T8" fmla="*/ 14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0"/>
                    </a:moveTo>
                    <a:lnTo>
                      <a:pt x="0" y="22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DB2F5"/>
              </a:solidFill>
              <a:ln w="0">
                <a:solidFill>
                  <a:srgbClr val="7DB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21" name="Freeform 701"/>
              <p:cNvSpPr>
                <a:spLocks/>
              </p:cNvSpPr>
              <p:nvPr/>
            </p:nvSpPr>
            <p:spPr bwMode="auto">
              <a:xfrm>
                <a:off x="2654" y="2040"/>
                <a:ext cx="44" cy="22"/>
              </a:xfrm>
              <a:custGeom>
                <a:avLst/>
                <a:gdLst>
                  <a:gd name="T0" fmla="*/ 14 w 44"/>
                  <a:gd name="T1" fmla="*/ 0 h 22"/>
                  <a:gd name="T2" fmla="*/ 0 w 44"/>
                  <a:gd name="T3" fmla="*/ 22 h 22"/>
                  <a:gd name="T4" fmla="*/ 28 w 44"/>
                  <a:gd name="T5" fmla="*/ 18 h 22"/>
                  <a:gd name="T6" fmla="*/ 44 w 44"/>
                  <a:gd name="T7" fmla="*/ 2 h 22"/>
                  <a:gd name="T8" fmla="*/ 14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4" y="0"/>
                    </a:moveTo>
                    <a:lnTo>
                      <a:pt x="0" y="22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22" name="Freeform 702"/>
              <p:cNvSpPr>
                <a:spLocks/>
              </p:cNvSpPr>
              <p:nvPr/>
            </p:nvSpPr>
            <p:spPr bwMode="auto">
              <a:xfrm>
                <a:off x="2682" y="2032"/>
                <a:ext cx="46" cy="26"/>
              </a:xfrm>
              <a:custGeom>
                <a:avLst/>
                <a:gdLst>
                  <a:gd name="T0" fmla="*/ 16 w 46"/>
                  <a:gd name="T1" fmla="*/ 10 h 26"/>
                  <a:gd name="T2" fmla="*/ 0 w 46"/>
                  <a:gd name="T3" fmla="*/ 26 h 26"/>
                  <a:gd name="T4" fmla="*/ 30 w 46"/>
                  <a:gd name="T5" fmla="*/ 18 h 26"/>
                  <a:gd name="T6" fmla="*/ 46 w 46"/>
                  <a:gd name="T7" fmla="*/ 0 h 26"/>
                  <a:gd name="T8" fmla="*/ 16 w 46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10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368AED"/>
              </a:solidFill>
              <a:ln w="0">
                <a:solidFill>
                  <a:srgbClr val="368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23" name="Freeform 703"/>
              <p:cNvSpPr>
                <a:spLocks/>
              </p:cNvSpPr>
              <p:nvPr/>
            </p:nvSpPr>
            <p:spPr bwMode="auto">
              <a:xfrm>
                <a:off x="2682" y="2032"/>
                <a:ext cx="46" cy="26"/>
              </a:xfrm>
              <a:custGeom>
                <a:avLst/>
                <a:gdLst>
                  <a:gd name="T0" fmla="*/ 16 w 46"/>
                  <a:gd name="T1" fmla="*/ 10 h 26"/>
                  <a:gd name="T2" fmla="*/ 0 w 46"/>
                  <a:gd name="T3" fmla="*/ 26 h 26"/>
                  <a:gd name="T4" fmla="*/ 30 w 46"/>
                  <a:gd name="T5" fmla="*/ 18 h 26"/>
                  <a:gd name="T6" fmla="*/ 46 w 46"/>
                  <a:gd name="T7" fmla="*/ 0 h 26"/>
                  <a:gd name="T8" fmla="*/ 16 w 46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10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24" name="Freeform 704"/>
              <p:cNvSpPr>
                <a:spLocks/>
              </p:cNvSpPr>
              <p:nvPr/>
            </p:nvSpPr>
            <p:spPr bwMode="auto">
              <a:xfrm>
                <a:off x="2712" y="2024"/>
                <a:ext cx="46" cy="26"/>
              </a:xfrm>
              <a:custGeom>
                <a:avLst/>
                <a:gdLst>
                  <a:gd name="T0" fmla="*/ 16 w 46"/>
                  <a:gd name="T1" fmla="*/ 8 h 26"/>
                  <a:gd name="T2" fmla="*/ 0 w 46"/>
                  <a:gd name="T3" fmla="*/ 26 h 26"/>
                  <a:gd name="T4" fmla="*/ 30 w 46"/>
                  <a:gd name="T5" fmla="*/ 20 h 26"/>
                  <a:gd name="T6" fmla="*/ 46 w 46"/>
                  <a:gd name="T7" fmla="*/ 0 h 26"/>
                  <a:gd name="T8" fmla="*/ 16 w 46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8"/>
                    </a:moveTo>
                    <a:lnTo>
                      <a:pt x="0" y="26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478FED"/>
              </a:solidFill>
              <a:ln w="0">
                <a:solidFill>
                  <a:srgbClr val="478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25" name="Freeform 705"/>
              <p:cNvSpPr>
                <a:spLocks/>
              </p:cNvSpPr>
              <p:nvPr/>
            </p:nvSpPr>
            <p:spPr bwMode="auto">
              <a:xfrm>
                <a:off x="2712" y="2024"/>
                <a:ext cx="46" cy="26"/>
              </a:xfrm>
              <a:custGeom>
                <a:avLst/>
                <a:gdLst>
                  <a:gd name="T0" fmla="*/ 16 w 46"/>
                  <a:gd name="T1" fmla="*/ 8 h 26"/>
                  <a:gd name="T2" fmla="*/ 0 w 46"/>
                  <a:gd name="T3" fmla="*/ 26 h 26"/>
                  <a:gd name="T4" fmla="*/ 30 w 46"/>
                  <a:gd name="T5" fmla="*/ 20 h 26"/>
                  <a:gd name="T6" fmla="*/ 46 w 46"/>
                  <a:gd name="T7" fmla="*/ 0 h 26"/>
                  <a:gd name="T8" fmla="*/ 16 w 46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8"/>
                    </a:moveTo>
                    <a:lnTo>
                      <a:pt x="0" y="26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26" name="Freeform 706"/>
              <p:cNvSpPr>
                <a:spLocks/>
              </p:cNvSpPr>
              <p:nvPr/>
            </p:nvSpPr>
            <p:spPr bwMode="auto">
              <a:xfrm>
                <a:off x="2742" y="2022"/>
                <a:ext cx="46" cy="22"/>
              </a:xfrm>
              <a:custGeom>
                <a:avLst/>
                <a:gdLst>
                  <a:gd name="T0" fmla="*/ 16 w 46"/>
                  <a:gd name="T1" fmla="*/ 2 h 22"/>
                  <a:gd name="T2" fmla="*/ 0 w 46"/>
                  <a:gd name="T3" fmla="*/ 22 h 22"/>
                  <a:gd name="T4" fmla="*/ 30 w 46"/>
                  <a:gd name="T5" fmla="*/ 22 h 22"/>
                  <a:gd name="T6" fmla="*/ 46 w 46"/>
                  <a:gd name="T7" fmla="*/ 0 h 22"/>
                  <a:gd name="T8" fmla="*/ 16 w 46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2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4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70A1F0"/>
              </a:solidFill>
              <a:ln w="0">
                <a:solidFill>
                  <a:srgbClr val="70A1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27" name="Freeform 707"/>
              <p:cNvSpPr>
                <a:spLocks/>
              </p:cNvSpPr>
              <p:nvPr/>
            </p:nvSpPr>
            <p:spPr bwMode="auto">
              <a:xfrm>
                <a:off x="2742" y="2022"/>
                <a:ext cx="46" cy="22"/>
              </a:xfrm>
              <a:custGeom>
                <a:avLst/>
                <a:gdLst>
                  <a:gd name="T0" fmla="*/ 16 w 46"/>
                  <a:gd name="T1" fmla="*/ 2 h 22"/>
                  <a:gd name="T2" fmla="*/ 0 w 46"/>
                  <a:gd name="T3" fmla="*/ 22 h 22"/>
                  <a:gd name="T4" fmla="*/ 30 w 46"/>
                  <a:gd name="T5" fmla="*/ 22 h 22"/>
                  <a:gd name="T6" fmla="*/ 46 w 46"/>
                  <a:gd name="T7" fmla="*/ 0 h 22"/>
                  <a:gd name="T8" fmla="*/ 16 w 46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2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46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28" name="Freeform 708"/>
              <p:cNvSpPr>
                <a:spLocks/>
              </p:cNvSpPr>
              <p:nvPr/>
            </p:nvSpPr>
            <p:spPr bwMode="auto">
              <a:xfrm>
                <a:off x="2772" y="2022"/>
                <a:ext cx="46" cy="26"/>
              </a:xfrm>
              <a:custGeom>
                <a:avLst/>
                <a:gdLst>
                  <a:gd name="T0" fmla="*/ 16 w 46"/>
                  <a:gd name="T1" fmla="*/ 0 h 26"/>
                  <a:gd name="T2" fmla="*/ 0 w 46"/>
                  <a:gd name="T3" fmla="*/ 22 h 26"/>
                  <a:gd name="T4" fmla="*/ 30 w 46"/>
                  <a:gd name="T5" fmla="*/ 26 h 26"/>
                  <a:gd name="T6" fmla="*/ 46 w 46"/>
                  <a:gd name="T7" fmla="*/ 4 h 26"/>
                  <a:gd name="T8" fmla="*/ 16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46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FADEB"/>
              </a:solidFill>
              <a:ln w="0">
                <a:solidFill>
                  <a:srgbClr val="8FAD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29" name="Freeform 709"/>
              <p:cNvSpPr>
                <a:spLocks/>
              </p:cNvSpPr>
              <p:nvPr/>
            </p:nvSpPr>
            <p:spPr bwMode="auto">
              <a:xfrm>
                <a:off x="2772" y="2022"/>
                <a:ext cx="46" cy="26"/>
              </a:xfrm>
              <a:custGeom>
                <a:avLst/>
                <a:gdLst>
                  <a:gd name="T0" fmla="*/ 16 w 46"/>
                  <a:gd name="T1" fmla="*/ 0 h 26"/>
                  <a:gd name="T2" fmla="*/ 0 w 46"/>
                  <a:gd name="T3" fmla="*/ 22 h 26"/>
                  <a:gd name="T4" fmla="*/ 30 w 46"/>
                  <a:gd name="T5" fmla="*/ 26 h 26"/>
                  <a:gd name="T6" fmla="*/ 46 w 46"/>
                  <a:gd name="T7" fmla="*/ 4 h 26"/>
                  <a:gd name="T8" fmla="*/ 16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46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0" name="Freeform 710"/>
              <p:cNvSpPr>
                <a:spLocks/>
              </p:cNvSpPr>
              <p:nvPr/>
            </p:nvSpPr>
            <p:spPr bwMode="auto">
              <a:xfrm>
                <a:off x="2802" y="202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5E8"/>
              </a:solidFill>
              <a:ln w="0">
                <a:solidFill>
                  <a:srgbClr val="9EB5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1" name="Freeform 711"/>
              <p:cNvSpPr>
                <a:spLocks/>
              </p:cNvSpPr>
              <p:nvPr/>
            </p:nvSpPr>
            <p:spPr bwMode="auto">
              <a:xfrm>
                <a:off x="2802" y="202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2" name="Freeform 712"/>
              <p:cNvSpPr>
                <a:spLocks/>
              </p:cNvSpPr>
              <p:nvPr/>
            </p:nvSpPr>
            <p:spPr bwMode="auto">
              <a:xfrm>
                <a:off x="2834" y="2034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B8E5"/>
              </a:solidFill>
              <a:ln w="0">
                <a:solidFill>
                  <a:srgbClr val="A6B8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3" name="Freeform 713"/>
              <p:cNvSpPr>
                <a:spLocks/>
              </p:cNvSpPr>
              <p:nvPr/>
            </p:nvSpPr>
            <p:spPr bwMode="auto">
              <a:xfrm>
                <a:off x="2834" y="2034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4" name="Freeform 714"/>
              <p:cNvSpPr>
                <a:spLocks/>
              </p:cNvSpPr>
              <p:nvPr/>
            </p:nvSpPr>
            <p:spPr bwMode="auto">
              <a:xfrm>
                <a:off x="2864" y="2044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2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BDE5"/>
              </a:solidFill>
              <a:ln w="0">
                <a:solidFill>
                  <a:srgbClr val="A8BD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5" name="Freeform 715"/>
              <p:cNvSpPr>
                <a:spLocks/>
              </p:cNvSpPr>
              <p:nvPr/>
            </p:nvSpPr>
            <p:spPr bwMode="auto">
              <a:xfrm>
                <a:off x="2864" y="2044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2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6" name="Freeform 716"/>
              <p:cNvSpPr>
                <a:spLocks/>
              </p:cNvSpPr>
              <p:nvPr/>
            </p:nvSpPr>
            <p:spPr bwMode="auto">
              <a:xfrm>
                <a:off x="2896" y="2054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2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BBFE8"/>
              </a:solidFill>
              <a:ln w="0">
                <a:solidFill>
                  <a:srgbClr val="ABBF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7" name="Freeform 717"/>
              <p:cNvSpPr>
                <a:spLocks/>
              </p:cNvSpPr>
              <p:nvPr/>
            </p:nvSpPr>
            <p:spPr bwMode="auto">
              <a:xfrm>
                <a:off x="2896" y="2054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2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8" name="Freeform 718"/>
              <p:cNvSpPr>
                <a:spLocks/>
              </p:cNvSpPr>
              <p:nvPr/>
            </p:nvSpPr>
            <p:spPr bwMode="auto">
              <a:xfrm>
                <a:off x="2926" y="2066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0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BFE8"/>
              </a:solidFill>
              <a:ln w="0">
                <a:solidFill>
                  <a:srgbClr val="ABBF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9" name="Freeform 719"/>
              <p:cNvSpPr>
                <a:spLocks/>
              </p:cNvSpPr>
              <p:nvPr/>
            </p:nvSpPr>
            <p:spPr bwMode="auto">
              <a:xfrm>
                <a:off x="2926" y="2066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0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40" name="Freeform 720"/>
              <p:cNvSpPr>
                <a:spLocks/>
              </p:cNvSpPr>
              <p:nvPr/>
            </p:nvSpPr>
            <p:spPr bwMode="auto">
              <a:xfrm>
                <a:off x="2958" y="2076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2 w 46"/>
                  <a:gd name="T5" fmla="*/ 32 h 32"/>
                  <a:gd name="T6" fmla="*/ 46 w 46"/>
                  <a:gd name="T7" fmla="*/ 12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6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2E8"/>
              </a:solidFill>
              <a:ln w="0">
                <a:solidFill>
                  <a:srgbClr val="ABC2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41" name="Freeform 721"/>
              <p:cNvSpPr>
                <a:spLocks/>
              </p:cNvSpPr>
              <p:nvPr/>
            </p:nvSpPr>
            <p:spPr bwMode="auto">
              <a:xfrm>
                <a:off x="2958" y="2076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2 w 46"/>
                  <a:gd name="T5" fmla="*/ 32 h 32"/>
                  <a:gd name="T6" fmla="*/ 46 w 46"/>
                  <a:gd name="T7" fmla="*/ 12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6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42" name="Freeform 722"/>
              <p:cNvSpPr>
                <a:spLocks/>
              </p:cNvSpPr>
              <p:nvPr/>
            </p:nvSpPr>
            <p:spPr bwMode="auto">
              <a:xfrm>
                <a:off x="2990" y="2088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0 h 34"/>
                  <a:gd name="T4" fmla="*/ 30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0"/>
                    </a:lnTo>
                    <a:lnTo>
                      <a:pt x="30" y="34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C7E8"/>
              </a:solidFill>
              <a:ln w="0">
                <a:solidFill>
                  <a:srgbClr val="B2C7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43" name="Freeform 723"/>
              <p:cNvSpPr>
                <a:spLocks/>
              </p:cNvSpPr>
              <p:nvPr/>
            </p:nvSpPr>
            <p:spPr bwMode="auto">
              <a:xfrm>
                <a:off x="2990" y="2088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0 h 34"/>
                  <a:gd name="T4" fmla="*/ 30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0"/>
                    </a:lnTo>
                    <a:lnTo>
                      <a:pt x="30" y="34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44" name="Freeform 724"/>
              <p:cNvSpPr>
                <a:spLocks/>
              </p:cNvSpPr>
              <p:nvPr/>
            </p:nvSpPr>
            <p:spPr bwMode="auto">
              <a:xfrm>
                <a:off x="3020" y="2102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0 h 34"/>
                  <a:gd name="T4" fmla="*/ 32 w 46"/>
                  <a:gd name="T5" fmla="*/ 34 h 34"/>
                  <a:gd name="T6" fmla="*/ 46 w 46"/>
                  <a:gd name="T7" fmla="*/ 16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6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ACCE8"/>
              </a:solidFill>
              <a:ln w="0">
                <a:solidFill>
                  <a:srgbClr val="BACC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45" name="Freeform 725"/>
              <p:cNvSpPr>
                <a:spLocks/>
              </p:cNvSpPr>
              <p:nvPr/>
            </p:nvSpPr>
            <p:spPr bwMode="auto">
              <a:xfrm>
                <a:off x="3020" y="2102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0 h 34"/>
                  <a:gd name="T4" fmla="*/ 32 w 46"/>
                  <a:gd name="T5" fmla="*/ 34 h 34"/>
                  <a:gd name="T6" fmla="*/ 46 w 46"/>
                  <a:gd name="T7" fmla="*/ 16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6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46" name="Freeform 726"/>
              <p:cNvSpPr>
                <a:spLocks/>
              </p:cNvSpPr>
              <p:nvPr/>
            </p:nvSpPr>
            <p:spPr bwMode="auto">
              <a:xfrm>
                <a:off x="3052" y="2118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8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FCFE5"/>
              </a:solidFill>
              <a:ln w="0">
                <a:solidFill>
                  <a:srgbClr val="BFCF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47" name="Freeform 727"/>
              <p:cNvSpPr>
                <a:spLocks/>
              </p:cNvSpPr>
              <p:nvPr/>
            </p:nvSpPr>
            <p:spPr bwMode="auto">
              <a:xfrm>
                <a:off x="3052" y="2118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8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48" name="Freeform 728"/>
              <p:cNvSpPr>
                <a:spLocks/>
              </p:cNvSpPr>
              <p:nvPr/>
            </p:nvSpPr>
            <p:spPr bwMode="auto">
              <a:xfrm>
                <a:off x="3084" y="2136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8 h 36"/>
                  <a:gd name="T4" fmla="*/ 30 w 46"/>
                  <a:gd name="T5" fmla="*/ 36 h 36"/>
                  <a:gd name="T6" fmla="*/ 46 w 46"/>
                  <a:gd name="T7" fmla="*/ 20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8"/>
                    </a:lnTo>
                    <a:lnTo>
                      <a:pt x="30" y="36"/>
                    </a:lnTo>
                    <a:lnTo>
                      <a:pt x="46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D4E5"/>
              </a:solidFill>
              <a:ln w="0">
                <a:solidFill>
                  <a:srgbClr val="C4D4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49" name="Freeform 729"/>
              <p:cNvSpPr>
                <a:spLocks/>
              </p:cNvSpPr>
              <p:nvPr/>
            </p:nvSpPr>
            <p:spPr bwMode="auto">
              <a:xfrm>
                <a:off x="3084" y="2136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8 h 36"/>
                  <a:gd name="T4" fmla="*/ 30 w 46"/>
                  <a:gd name="T5" fmla="*/ 36 h 36"/>
                  <a:gd name="T6" fmla="*/ 46 w 46"/>
                  <a:gd name="T7" fmla="*/ 20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8"/>
                    </a:lnTo>
                    <a:lnTo>
                      <a:pt x="30" y="36"/>
                    </a:lnTo>
                    <a:lnTo>
                      <a:pt x="46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50" name="Freeform 730"/>
              <p:cNvSpPr>
                <a:spLocks/>
              </p:cNvSpPr>
              <p:nvPr/>
            </p:nvSpPr>
            <p:spPr bwMode="auto">
              <a:xfrm>
                <a:off x="3114" y="2156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16 h 36"/>
                  <a:gd name="T4" fmla="*/ 32 w 48"/>
                  <a:gd name="T5" fmla="*/ 36 h 36"/>
                  <a:gd name="T6" fmla="*/ 48 w 48"/>
                  <a:gd name="T7" fmla="*/ 20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16"/>
                    </a:lnTo>
                    <a:lnTo>
                      <a:pt x="32" y="36"/>
                    </a:lnTo>
                    <a:lnTo>
                      <a:pt x="48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7D6E8"/>
              </a:solidFill>
              <a:ln w="0">
                <a:solidFill>
                  <a:srgbClr val="C7D6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51" name="Freeform 731"/>
              <p:cNvSpPr>
                <a:spLocks/>
              </p:cNvSpPr>
              <p:nvPr/>
            </p:nvSpPr>
            <p:spPr bwMode="auto">
              <a:xfrm>
                <a:off x="3114" y="2156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16 h 36"/>
                  <a:gd name="T4" fmla="*/ 32 w 48"/>
                  <a:gd name="T5" fmla="*/ 36 h 36"/>
                  <a:gd name="T6" fmla="*/ 48 w 48"/>
                  <a:gd name="T7" fmla="*/ 20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16"/>
                    </a:lnTo>
                    <a:lnTo>
                      <a:pt x="32" y="36"/>
                    </a:lnTo>
                    <a:lnTo>
                      <a:pt x="48" y="2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52" name="Freeform 732"/>
              <p:cNvSpPr>
                <a:spLocks/>
              </p:cNvSpPr>
              <p:nvPr/>
            </p:nvSpPr>
            <p:spPr bwMode="auto">
              <a:xfrm>
                <a:off x="3146" y="2176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16 h 34"/>
                  <a:gd name="T4" fmla="*/ 32 w 46"/>
                  <a:gd name="T5" fmla="*/ 34 h 34"/>
                  <a:gd name="T6" fmla="*/ 46 w 46"/>
                  <a:gd name="T7" fmla="*/ 18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16"/>
                    </a:lnTo>
                    <a:lnTo>
                      <a:pt x="32" y="34"/>
                    </a:lnTo>
                    <a:lnTo>
                      <a:pt x="46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2D6EB"/>
              </a:solidFill>
              <a:ln w="0">
                <a:solidFill>
                  <a:srgbClr val="C2D6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53" name="Freeform 733"/>
              <p:cNvSpPr>
                <a:spLocks/>
              </p:cNvSpPr>
              <p:nvPr/>
            </p:nvSpPr>
            <p:spPr bwMode="auto">
              <a:xfrm>
                <a:off x="3146" y="2176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16 h 34"/>
                  <a:gd name="T4" fmla="*/ 32 w 46"/>
                  <a:gd name="T5" fmla="*/ 34 h 34"/>
                  <a:gd name="T6" fmla="*/ 46 w 46"/>
                  <a:gd name="T7" fmla="*/ 18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16"/>
                    </a:lnTo>
                    <a:lnTo>
                      <a:pt x="32" y="34"/>
                    </a:lnTo>
                    <a:lnTo>
                      <a:pt x="46" y="1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54" name="Freeform 734"/>
              <p:cNvSpPr>
                <a:spLocks/>
              </p:cNvSpPr>
              <p:nvPr/>
            </p:nvSpPr>
            <p:spPr bwMode="auto">
              <a:xfrm>
                <a:off x="3178" y="2194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6 h 30"/>
                  <a:gd name="T4" fmla="*/ 32 w 46"/>
                  <a:gd name="T5" fmla="*/ 30 h 30"/>
                  <a:gd name="T6" fmla="*/ 46 w 46"/>
                  <a:gd name="T7" fmla="*/ 14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6"/>
                    </a:lnTo>
                    <a:lnTo>
                      <a:pt x="32" y="30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5D1ED"/>
              </a:solidFill>
              <a:ln w="0">
                <a:solidFill>
                  <a:srgbClr val="B5D1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55" name="Freeform 735"/>
              <p:cNvSpPr>
                <a:spLocks/>
              </p:cNvSpPr>
              <p:nvPr/>
            </p:nvSpPr>
            <p:spPr bwMode="auto">
              <a:xfrm>
                <a:off x="3178" y="2194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6 h 30"/>
                  <a:gd name="T4" fmla="*/ 32 w 46"/>
                  <a:gd name="T5" fmla="*/ 30 h 30"/>
                  <a:gd name="T6" fmla="*/ 46 w 46"/>
                  <a:gd name="T7" fmla="*/ 14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6"/>
                    </a:lnTo>
                    <a:lnTo>
                      <a:pt x="32" y="30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56" name="Freeform 736"/>
              <p:cNvSpPr>
                <a:spLocks/>
              </p:cNvSpPr>
              <p:nvPr/>
            </p:nvSpPr>
            <p:spPr bwMode="auto">
              <a:xfrm>
                <a:off x="3210" y="2208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6 h 28"/>
                  <a:gd name="T4" fmla="*/ 32 w 46"/>
                  <a:gd name="T5" fmla="*/ 28 h 28"/>
                  <a:gd name="T6" fmla="*/ 46 w 46"/>
                  <a:gd name="T7" fmla="*/ 12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6"/>
                    </a:lnTo>
                    <a:lnTo>
                      <a:pt x="32" y="28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DCFF2"/>
              </a:solidFill>
              <a:ln w="0">
                <a:solidFill>
                  <a:srgbClr val="ADC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57" name="Freeform 737"/>
              <p:cNvSpPr>
                <a:spLocks/>
              </p:cNvSpPr>
              <p:nvPr/>
            </p:nvSpPr>
            <p:spPr bwMode="auto">
              <a:xfrm>
                <a:off x="3210" y="2208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6 h 28"/>
                  <a:gd name="T4" fmla="*/ 32 w 46"/>
                  <a:gd name="T5" fmla="*/ 28 h 28"/>
                  <a:gd name="T6" fmla="*/ 46 w 46"/>
                  <a:gd name="T7" fmla="*/ 12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6"/>
                    </a:lnTo>
                    <a:lnTo>
                      <a:pt x="32" y="28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58" name="Freeform 738"/>
              <p:cNvSpPr>
                <a:spLocks/>
              </p:cNvSpPr>
              <p:nvPr/>
            </p:nvSpPr>
            <p:spPr bwMode="auto">
              <a:xfrm>
                <a:off x="3242" y="2220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6 h 28"/>
                  <a:gd name="T4" fmla="*/ 32 w 46"/>
                  <a:gd name="T5" fmla="*/ 28 h 28"/>
                  <a:gd name="T6" fmla="*/ 46 w 46"/>
                  <a:gd name="T7" fmla="*/ 12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6"/>
                    </a:lnTo>
                    <a:lnTo>
                      <a:pt x="32" y="28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DD1F2"/>
              </a:solidFill>
              <a:ln w="0">
                <a:solidFill>
                  <a:srgbClr val="ADD1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59" name="Freeform 739"/>
              <p:cNvSpPr>
                <a:spLocks/>
              </p:cNvSpPr>
              <p:nvPr/>
            </p:nvSpPr>
            <p:spPr bwMode="auto">
              <a:xfrm>
                <a:off x="3242" y="2220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6 h 28"/>
                  <a:gd name="T4" fmla="*/ 32 w 46"/>
                  <a:gd name="T5" fmla="*/ 28 h 28"/>
                  <a:gd name="T6" fmla="*/ 46 w 46"/>
                  <a:gd name="T7" fmla="*/ 12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6"/>
                    </a:lnTo>
                    <a:lnTo>
                      <a:pt x="32" y="28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0" name="Freeform 740"/>
              <p:cNvSpPr>
                <a:spLocks/>
              </p:cNvSpPr>
              <p:nvPr/>
            </p:nvSpPr>
            <p:spPr bwMode="auto">
              <a:xfrm>
                <a:off x="3274" y="2232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16 h 34"/>
                  <a:gd name="T4" fmla="*/ 32 w 46"/>
                  <a:gd name="T5" fmla="*/ 34 h 34"/>
                  <a:gd name="T6" fmla="*/ 46 w 46"/>
                  <a:gd name="T7" fmla="*/ 26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16"/>
                    </a:lnTo>
                    <a:lnTo>
                      <a:pt x="32" y="34"/>
                    </a:lnTo>
                    <a:lnTo>
                      <a:pt x="46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1F2E8"/>
              </a:solidFill>
              <a:ln w="0">
                <a:solidFill>
                  <a:srgbClr val="D1F2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1" name="Freeform 741"/>
              <p:cNvSpPr>
                <a:spLocks/>
              </p:cNvSpPr>
              <p:nvPr/>
            </p:nvSpPr>
            <p:spPr bwMode="auto">
              <a:xfrm>
                <a:off x="3274" y="2232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16 h 34"/>
                  <a:gd name="T4" fmla="*/ 32 w 46"/>
                  <a:gd name="T5" fmla="*/ 34 h 34"/>
                  <a:gd name="T6" fmla="*/ 46 w 46"/>
                  <a:gd name="T7" fmla="*/ 26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16"/>
                    </a:lnTo>
                    <a:lnTo>
                      <a:pt x="32" y="34"/>
                    </a:lnTo>
                    <a:lnTo>
                      <a:pt x="46" y="2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2" name="Freeform 742"/>
              <p:cNvSpPr>
                <a:spLocks/>
              </p:cNvSpPr>
              <p:nvPr/>
            </p:nvSpPr>
            <p:spPr bwMode="auto">
              <a:xfrm>
                <a:off x="3306" y="2258"/>
                <a:ext cx="44" cy="56"/>
              </a:xfrm>
              <a:custGeom>
                <a:avLst/>
                <a:gdLst>
                  <a:gd name="T0" fmla="*/ 14 w 44"/>
                  <a:gd name="T1" fmla="*/ 0 h 56"/>
                  <a:gd name="T2" fmla="*/ 0 w 44"/>
                  <a:gd name="T3" fmla="*/ 8 h 56"/>
                  <a:gd name="T4" fmla="*/ 32 w 44"/>
                  <a:gd name="T5" fmla="*/ 48 h 56"/>
                  <a:gd name="T6" fmla="*/ 44 w 44"/>
                  <a:gd name="T7" fmla="*/ 56 h 56"/>
                  <a:gd name="T8" fmla="*/ 14 w 44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6">
                    <a:moveTo>
                      <a:pt x="14" y="0"/>
                    </a:moveTo>
                    <a:lnTo>
                      <a:pt x="0" y="8"/>
                    </a:lnTo>
                    <a:lnTo>
                      <a:pt x="32" y="48"/>
                    </a:lnTo>
                    <a:lnTo>
                      <a:pt x="44" y="5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3F094"/>
              </a:solidFill>
              <a:ln w="0">
                <a:solidFill>
                  <a:srgbClr val="E3F0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3" name="Freeform 743"/>
              <p:cNvSpPr>
                <a:spLocks/>
              </p:cNvSpPr>
              <p:nvPr/>
            </p:nvSpPr>
            <p:spPr bwMode="auto">
              <a:xfrm>
                <a:off x="3306" y="2258"/>
                <a:ext cx="44" cy="56"/>
              </a:xfrm>
              <a:custGeom>
                <a:avLst/>
                <a:gdLst>
                  <a:gd name="T0" fmla="*/ 14 w 44"/>
                  <a:gd name="T1" fmla="*/ 0 h 56"/>
                  <a:gd name="T2" fmla="*/ 0 w 44"/>
                  <a:gd name="T3" fmla="*/ 8 h 56"/>
                  <a:gd name="T4" fmla="*/ 32 w 44"/>
                  <a:gd name="T5" fmla="*/ 48 h 56"/>
                  <a:gd name="T6" fmla="*/ 44 w 44"/>
                  <a:gd name="T7" fmla="*/ 56 h 56"/>
                  <a:gd name="T8" fmla="*/ 14 w 44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6">
                    <a:moveTo>
                      <a:pt x="14" y="0"/>
                    </a:moveTo>
                    <a:lnTo>
                      <a:pt x="0" y="8"/>
                    </a:lnTo>
                    <a:lnTo>
                      <a:pt x="32" y="48"/>
                    </a:lnTo>
                    <a:lnTo>
                      <a:pt x="44" y="5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4" name="Freeform 744"/>
              <p:cNvSpPr>
                <a:spLocks/>
              </p:cNvSpPr>
              <p:nvPr/>
            </p:nvSpPr>
            <p:spPr bwMode="auto">
              <a:xfrm>
                <a:off x="3338" y="2306"/>
                <a:ext cx="44" cy="58"/>
              </a:xfrm>
              <a:custGeom>
                <a:avLst/>
                <a:gdLst>
                  <a:gd name="T0" fmla="*/ 12 w 44"/>
                  <a:gd name="T1" fmla="*/ 8 h 58"/>
                  <a:gd name="T2" fmla="*/ 0 w 44"/>
                  <a:gd name="T3" fmla="*/ 0 h 58"/>
                  <a:gd name="T4" fmla="*/ 30 w 44"/>
                  <a:gd name="T5" fmla="*/ 58 h 58"/>
                  <a:gd name="T6" fmla="*/ 44 w 44"/>
                  <a:gd name="T7" fmla="*/ 36 h 58"/>
                  <a:gd name="T8" fmla="*/ 12 w 44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12" y="8"/>
                    </a:moveTo>
                    <a:lnTo>
                      <a:pt x="0" y="0"/>
                    </a:lnTo>
                    <a:lnTo>
                      <a:pt x="30" y="58"/>
                    </a:lnTo>
                    <a:lnTo>
                      <a:pt x="44" y="36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D6D1D4"/>
              </a:solidFill>
              <a:ln w="0">
                <a:solidFill>
                  <a:srgbClr val="D6D1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5" name="Freeform 745"/>
              <p:cNvSpPr>
                <a:spLocks/>
              </p:cNvSpPr>
              <p:nvPr/>
            </p:nvSpPr>
            <p:spPr bwMode="auto">
              <a:xfrm>
                <a:off x="3338" y="2306"/>
                <a:ext cx="44" cy="58"/>
              </a:xfrm>
              <a:custGeom>
                <a:avLst/>
                <a:gdLst>
                  <a:gd name="T0" fmla="*/ 12 w 44"/>
                  <a:gd name="T1" fmla="*/ 8 h 58"/>
                  <a:gd name="T2" fmla="*/ 0 w 44"/>
                  <a:gd name="T3" fmla="*/ 0 h 58"/>
                  <a:gd name="T4" fmla="*/ 30 w 44"/>
                  <a:gd name="T5" fmla="*/ 58 h 58"/>
                  <a:gd name="T6" fmla="*/ 44 w 44"/>
                  <a:gd name="T7" fmla="*/ 36 h 58"/>
                  <a:gd name="T8" fmla="*/ 12 w 44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8">
                    <a:moveTo>
                      <a:pt x="12" y="8"/>
                    </a:moveTo>
                    <a:lnTo>
                      <a:pt x="0" y="0"/>
                    </a:lnTo>
                    <a:lnTo>
                      <a:pt x="30" y="58"/>
                    </a:lnTo>
                    <a:lnTo>
                      <a:pt x="44" y="36"/>
                    </a:lnTo>
                    <a:lnTo>
                      <a:pt x="12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6" name="Freeform 746"/>
              <p:cNvSpPr>
                <a:spLocks/>
              </p:cNvSpPr>
              <p:nvPr/>
            </p:nvSpPr>
            <p:spPr bwMode="auto">
              <a:xfrm>
                <a:off x="3368" y="2342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2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7" name="Freeform 747"/>
              <p:cNvSpPr>
                <a:spLocks/>
              </p:cNvSpPr>
              <p:nvPr/>
            </p:nvSpPr>
            <p:spPr bwMode="auto">
              <a:xfrm>
                <a:off x="3368" y="2342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2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8" name="Freeform 748"/>
              <p:cNvSpPr>
                <a:spLocks/>
              </p:cNvSpPr>
              <p:nvPr/>
            </p:nvSpPr>
            <p:spPr bwMode="auto">
              <a:xfrm>
                <a:off x="3400" y="2350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9" name="Freeform 749"/>
              <p:cNvSpPr>
                <a:spLocks/>
              </p:cNvSpPr>
              <p:nvPr/>
            </p:nvSpPr>
            <p:spPr bwMode="auto">
              <a:xfrm>
                <a:off x="3400" y="2350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0" name="Freeform 750"/>
              <p:cNvSpPr>
                <a:spLocks/>
              </p:cNvSpPr>
              <p:nvPr/>
            </p:nvSpPr>
            <p:spPr bwMode="auto">
              <a:xfrm>
                <a:off x="3434" y="235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1" name="Freeform 751"/>
              <p:cNvSpPr>
                <a:spLocks/>
              </p:cNvSpPr>
              <p:nvPr/>
            </p:nvSpPr>
            <p:spPr bwMode="auto">
              <a:xfrm>
                <a:off x="3434" y="235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2" name="Freeform 752"/>
              <p:cNvSpPr>
                <a:spLocks/>
              </p:cNvSpPr>
              <p:nvPr/>
            </p:nvSpPr>
            <p:spPr bwMode="auto">
              <a:xfrm>
                <a:off x="3466" y="2368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3" name="Freeform 753"/>
              <p:cNvSpPr>
                <a:spLocks/>
              </p:cNvSpPr>
              <p:nvPr/>
            </p:nvSpPr>
            <p:spPr bwMode="auto">
              <a:xfrm>
                <a:off x="3466" y="2368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4" name="Freeform 754"/>
              <p:cNvSpPr>
                <a:spLocks/>
              </p:cNvSpPr>
              <p:nvPr/>
            </p:nvSpPr>
            <p:spPr bwMode="auto">
              <a:xfrm>
                <a:off x="3498" y="237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5" name="Freeform 755"/>
              <p:cNvSpPr>
                <a:spLocks/>
              </p:cNvSpPr>
              <p:nvPr/>
            </p:nvSpPr>
            <p:spPr bwMode="auto">
              <a:xfrm>
                <a:off x="3498" y="237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6" name="Freeform 756"/>
              <p:cNvSpPr>
                <a:spLocks/>
              </p:cNvSpPr>
              <p:nvPr/>
            </p:nvSpPr>
            <p:spPr bwMode="auto">
              <a:xfrm>
                <a:off x="3532" y="238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7" name="Freeform 757"/>
              <p:cNvSpPr>
                <a:spLocks/>
              </p:cNvSpPr>
              <p:nvPr/>
            </p:nvSpPr>
            <p:spPr bwMode="auto">
              <a:xfrm>
                <a:off x="3532" y="238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8" name="Freeform 758"/>
              <p:cNvSpPr>
                <a:spLocks/>
              </p:cNvSpPr>
              <p:nvPr/>
            </p:nvSpPr>
            <p:spPr bwMode="auto">
              <a:xfrm>
                <a:off x="3566" y="239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9" name="Freeform 759"/>
              <p:cNvSpPr>
                <a:spLocks/>
              </p:cNvSpPr>
              <p:nvPr/>
            </p:nvSpPr>
            <p:spPr bwMode="auto">
              <a:xfrm>
                <a:off x="3566" y="239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80" name="Freeform 760"/>
              <p:cNvSpPr>
                <a:spLocks/>
              </p:cNvSpPr>
              <p:nvPr/>
            </p:nvSpPr>
            <p:spPr bwMode="auto">
              <a:xfrm>
                <a:off x="3600" y="240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81" name="Freeform 761"/>
              <p:cNvSpPr>
                <a:spLocks/>
              </p:cNvSpPr>
              <p:nvPr/>
            </p:nvSpPr>
            <p:spPr bwMode="auto">
              <a:xfrm>
                <a:off x="3600" y="240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82" name="Freeform 762"/>
              <p:cNvSpPr>
                <a:spLocks/>
              </p:cNvSpPr>
              <p:nvPr/>
            </p:nvSpPr>
            <p:spPr bwMode="auto">
              <a:xfrm>
                <a:off x="3634" y="2416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83" name="Freeform 763"/>
              <p:cNvSpPr>
                <a:spLocks/>
              </p:cNvSpPr>
              <p:nvPr/>
            </p:nvSpPr>
            <p:spPr bwMode="auto">
              <a:xfrm>
                <a:off x="3634" y="2416"/>
                <a:ext cx="44" cy="28"/>
              </a:xfrm>
              <a:custGeom>
                <a:avLst/>
                <a:gdLst>
                  <a:gd name="T0" fmla="*/ 12 w 44"/>
                  <a:gd name="T1" fmla="*/ 0 h 28"/>
                  <a:gd name="T2" fmla="*/ 0 w 44"/>
                  <a:gd name="T3" fmla="*/ 20 h 28"/>
                  <a:gd name="T4" fmla="*/ 32 w 44"/>
                  <a:gd name="T5" fmla="*/ 28 h 28"/>
                  <a:gd name="T6" fmla="*/ 44 w 44"/>
                  <a:gd name="T7" fmla="*/ 10 h 28"/>
                  <a:gd name="T8" fmla="*/ 12 w 4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2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4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84" name="Freeform 764"/>
              <p:cNvSpPr>
                <a:spLocks/>
              </p:cNvSpPr>
              <p:nvPr/>
            </p:nvSpPr>
            <p:spPr bwMode="auto">
              <a:xfrm>
                <a:off x="3666" y="242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18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85" name="Freeform 765"/>
              <p:cNvSpPr>
                <a:spLocks/>
              </p:cNvSpPr>
              <p:nvPr/>
            </p:nvSpPr>
            <p:spPr bwMode="auto">
              <a:xfrm>
                <a:off x="3666" y="242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18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86" name="Freeform 766"/>
              <p:cNvSpPr>
                <a:spLocks/>
              </p:cNvSpPr>
              <p:nvPr/>
            </p:nvSpPr>
            <p:spPr bwMode="auto">
              <a:xfrm>
                <a:off x="3700" y="2436"/>
                <a:ext cx="48" cy="30"/>
              </a:xfrm>
              <a:custGeom>
                <a:avLst/>
                <a:gdLst>
                  <a:gd name="T0" fmla="*/ 12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8 h 30"/>
                  <a:gd name="T8" fmla="*/ 12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87" name="Freeform 767"/>
              <p:cNvSpPr>
                <a:spLocks/>
              </p:cNvSpPr>
              <p:nvPr/>
            </p:nvSpPr>
            <p:spPr bwMode="auto">
              <a:xfrm>
                <a:off x="3700" y="2436"/>
                <a:ext cx="48" cy="30"/>
              </a:xfrm>
              <a:custGeom>
                <a:avLst/>
                <a:gdLst>
                  <a:gd name="T0" fmla="*/ 12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8 h 30"/>
                  <a:gd name="T8" fmla="*/ 12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88" name="Freeform 768"/>
              <p:cNvSpPr>
                <a:spLocks/>
              </p:cNvSpPr>
              <p:nvPr/>
            </p:nvSpPr>
            <p:spPr bwMode="auto">
              <a:xfrm>
                <a:off x="3734" y="2444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2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89" name="Freeform 769"/>
              <p:cNvSpPr>
                <a:spLocks/>
              </p:cNvSpPr>
              <p:nvPr/>
            </p:nvSpPr>
            <p:spPr bwMode="auto">
              <a:xfrm>
                <a:off x="3734" y="2444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2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3490" name="Group 770"/>
            <p:cNvGrpSpPr>
              <a:grpSpLocks/>
            </p:cNvGrpSpPr>
            <p:nvPr/>
          </p:nvGrpSpPr>
          <p:grpSpPr bwMode="auto">
            <a:xfrm>
              <a:off x="2080" y="1986"/>
              <a:ext cx="1874" cy="562"/>
              <a:chOff x="2080" y="1986"/>
              <a:chExt cx="1874" cy="562"/>
            </a:xfrm>
          </p:grpSpPr>
          <p:sp>
            <p:nvSpPr>
              <p:cNvPr id="543491" name="Freeform 771"/>
              <p:cNvSpPr>
                <a:spLocks/>
              </p:cNvSpPr>
              <p:nvPr/>
            </p:nvSpPr>
            <p:spPr bwMode="auto">
              <a:xfrm>
                <a:off x="3768" y="2456"/>
                <a:ext cx="48" cy="30"/>
              </a:xfrm>
              <a:custGeom>
                <a:avLst/>
                <a:gdLst>
                  <a:gd name="T0" fmla="*/ 12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2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92" name="Freeform 772"/>
              <p:cNvSpPr>
                <a:spLocks/>
              </p:cNvSpPr>
              <p:nvPr/>
            </p:nvSpPr>
            <p:spPr bwMode="auto">
              <a:xfrm>
                <a:off x="3768" y="2456"/>
                <a:ext cx="48" cy="30"/>
              </a:xfrm>
              <a:custGeom>
                <a:avLst/>
                <a:gdLst>
                  <a:gd name="T0" fmla="*/ 12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2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93" name="Freeform 773"/>
              <p:cNvSpPr>
                <a:spLocks/>
              </p:cNvSpPr>
              <p:nvPr/>
            </p:nvSpPr>
            <p:spPr bwMode="auto">
              <a:xfrm>
                <a:off x="3804" y="24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94" name="Freeform 774"/>
              <p:cNvSpPr>
                <a:spLocks/>
              </p:cNvSpPr>
              <p:nvPr/>
            </p:nvSpPr>
            <p:spPr bwMode="auto">
              <a:xfrm>
                <a:off x="3804" y="24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95" name="Freeform 775"/>
              <p:cNvSpPr>
                <a:spLocks/>
              </p:cNvSpPr>
              <p:nvPr/>
            </p:nvSpPr>
            <p:spPr bwMode="auto">
              <a:xfrm>
                <a:off x="3838" y="247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96" name="Freeform 776"/>
              <p:cNvSpPr>
                <a:spLocks/>
              </p:cNvSpPr>
              <p:nvPr/>
            </p:nvSpPr>
            <p:spPr bwMode="auto">
              <a:xfrm>
                <a:off x="3838" y="247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97" name="Freeform 777"/>
              <p:cNvSpPr>
                <a:spLocks/>
              </p:cNvSpPr>
              <p:nvPr/>
            </p:nvSpPr>
            <p:spPr bwMode="auto">
              <a:xfrm>
                <a:off x="3872" y="2486"/>
                <a:ext cx="48" cy="30"/>
              </a:xfrm>
              <a:custGeom>
                <a:avLst/>
                <a:gdLst>
                  <a:gd name="T0" fmla="*/ 12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2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98" name="Freeform 778"/>
              <p:cNvSpPr>
                <a:spLocks/>
              </p:cNvSpPr>
              <p:nvPr/>
            </p:nvSpPr>
            <p:spPr bwMode="auto">
              <a:xfrm>
                <a:off x="3872" y="2486"/>
                <a:ext cx="48" cy="30"/>
              </a:xfrm>
              <a:custGeom>
                <a:avLst/>
                <a:gdLst>
                  <a:gd name="T0" fmla="*/ 12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2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99" name="Freeform 779"/>
              <p:cNvSpPr>
                <a:spLocks/>
              </p:cNvSpPr>
              <p:nvPr/>
            </p:nvSpPr>
            <p:spPr bwMode="auto">
              <a:xfrm>
                <a:off x="3908" y="249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0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00" name="Freeform 780"/>
              <p:cNvSpPr>
                <a:spLocks/>
              </p:cNvSpPr>
              <p:nvPr/>
            </p:nvSpPr>
            <p:spPr bwMode="auto">
              <a:xfrm>
                <a:off x="3908" y="249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0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01" name="Freeform 781"/>
              <p:cNvSpPr>
                <a:spLocks/>
              </p:cNvSpPr>
              <p:nvPr/>
            </p:nvSpPr>
            <p:spPr bwMode="auto">
              <a:xfrm>
                <a:off x="2098" y="1986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02" name="Freeform 782"/>
              <p:cNvSpPr>
                <a:spLocks/>
              </p:cNvSpPr>
              <p:nvPr/>
            </p:nvSpPr>
            <p:spPr bwMode="auto">
              <a:xfrm>
                <a:off x="2098" y="1986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03" name="Freeform 783"/>
              <p:cNvSpPr>
                <a:spLocks/>
              </p:cNvSpPr>
              <p:nvPr/>
            </p:nvSpPr>
            <p:spPr bwMode="auto">
              <a:xfrm>
                <a:off x="2126" y="1994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04" name="Freeform 784"/>
              <p:cNvSpPr>
                <a:spLocks/>
              </p:cNvSpPr>
              <p:nvPr/>
            </p:nvSpPr>
            <p:spPr bwMode="auto">
              <a:xfrm>
                <a:off x="2126" y="1994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05" name="Freeform 785"/>
              <p:cNvSpPr>
                <a:spLocks/>
              </p:cNvSpPr>
              <p:nvPr/>
            </p:nvSpPr>
            <p:spPr bwMode="auto">
              <a:xfrm>
                <a:off x="2154" y="2002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06" name="Freeform 786"/>
              <p:cNvSpPr>
                <a:spLocks/>
              </p:cNvSpPr>
              <p:nvPr/>
            </p:nvSpPr>
            <p:spPr bwMode="auto">
              <a:xfrm>
                <a:off x="2154" y="2002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07" name="Freeform 787"/>
              <p:cNvSpPr>
                <a:spLocks/>
              </p:cNvSpPr>
              <p:nvPr/>
            </p:nvSpPr>
            <p:spPr bwMode="auto">
              <a:xfrm>
                <a:off x="2180" y="2010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08" name="Freeform 788"/>
              <p:cNvSpPr>
                <a:spLocks/>
              </p:cNvSpPr>
              <p:nvPr/>
            </p:nvSpPr>
            <p:spPr bwMode="auto">
              <a:xfrm>
                <a:off x="2180" y="2010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09" name="Freeform 789"/>
              <p:cNvSpPr>
                <a:spLocks/>
              </p:cNvSpPr>
              <p:nvPr/>
            </p:nvSpPr>
            <p:spPr bwMode="auto">
              <a:xfrm>
                <a:off x="2208" y="201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10" name="Freeform 790"/>
              <p:cNvSpPr>
                <a:spLocks/>
              </p:cNvSpPr>
              <p:nvPr/>
            </p:nvSpPr>
            <p:spPr bwMode="auto">
              <a:xfrm>
                <a:off x="2208" y="201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11" name="Freeform 791"/>
              <p:cNvSpPr>
                <a:spLocks/>
              </p:cNvSpPr>
              <p:nvPr/>
            </p:nvSpPr>
            <p:spPr bwMode="auto">
              <a:xfrm>
                <a:off x="2236" y="202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C2F2"/>
              </a:solidFill>
              <a:ln w="0">
                <a:solidFill>
                  <a:srgbClr val="99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12" name="Freeform 792"/>
              <p:cNvSpPr>
                <a:spLocks/>
              </p:cNvSpPr>
              <p:nvPr/>
            </p:nvSpPr>
            <p:spPr bwMode="auto">
              <a:xfrm>
                <a:off x="2236" y="202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13" name="Freeform 793"/>
              <p:cNvSpPr>
                <a:spLocks/>
              </p:cNvSpPr>
              <p:nvPr/>
            </p:nvSpPr>
            <p:spPr bwMode="auto">
              <a:xfrm>
                <a:off x="2264" y="2030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8 h 24"/>
                  <a:gd name="T4" fmla="*/ 28 w 44"/>
                  <a:gd name="T5" fmla="*/ 24 h 24"/>
                  <a:gd name="T6" fmla="*/ 44 w 44"/>
                  <a:gd name="T7" fmla="*/ 6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4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C2F5"/>
              </a:solidFill>
              <a:ln w="0">
                <a:solidFill>
                  <a:srgbClr val="99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14" name="Freeform 794"/>
              <p:cNvSpPr>
                <a:spLocks/>
              </p:cNvSpPr>
              <p:nvPr/>
            </p:nvSpPr>
            <p:spPr bwMode="auto">
              <a:xfrm>
                <a:off x="2264" y="2030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8 h 24"/>
                  <a:gd name="T4" fmla="*/ 28 w 44"/>
                  <a:gd name="T5" fmla="*/ 24 h 24"/>
                  <a:gd name="T6" fmla="*/ 44 w 44"/>
                  <a:gd name="T7" fmla="*/ 6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4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15" name="Freeform 795"/>
              <p:cNvSpPr>
                <a:spLocks/>
              </p:cNvSpPr>
              <p:nvPr/>
            </p:nvSpPr>
            <p:spPr bwMode="auto">
              <a:xfrm>
                <a:off x="2292" y="2036"/>
                <a:ext cx="46" cy="22"/>
              </a:xfrm>
              <a:custGeom>
                <a:avLst/>
                <a:gdLst>
                  <a:gd name="T0" fmla="*/ 16 w 46"/>
                  <a:gd name="T1" fmla="*/ 0 h 22"/>
                  <a:gd name="T2" fmla="*/ 0 w 46"/>
                  <a:gd name="T3" fmla="*/ 18 h 22"/>
                  <a:gd name="T4" fmla="*/ 28 w 46"/>
                  <a:gd name="T5" fmla="*/ 22 h 22"/>
                  <a:gd name="T6" fmla="*/ 46 w 46"/>
                  <a:gd name="T7" fmla="*/ 6 h 22"/>
                  <a:gd name="T8" fmla="*/ 16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FF5"/>
              </a:solidFill>
              <a:ln w="0">
                <a:solidFill>
                  <a:srgbClr val="91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16" name="Freeform 796"/>
              <p:cNvSpPr>
                <a:spLocks/>
              </p:cNvSpPr>
              <p:nvPr/>
            </p:nvSpPr>
            <p:spPr bwMode="auto">
              <a:xfrm>
                <a:off x="2292" y="2036"/>
                <a:ext cx="46" cy="22"/>
              </a:xfrm>
              <a:custGeom>
                <a:avLst/>
                <a:gdLst>
                  <a:gd name="T0" fmla="*/ 16 w 46"/>
                  <a:gd name="T1" fmla="*/ 0 h 22"/>
                  <a:gd name="T2" fmla="*/ 0 w 46"/>
                  <a:gd name="T3" fmla="*/ 18 h 22"/>
                  <a:gd name="T4" fmla="*/ 28 w 46"/>
                  <a:gd name="T5" fmla="*/ 22 h 22"/>
                  <a:gd name="T6" fmla="*/ 46 w 46"/>
                  <a:gd name="T7" fmla="*/ 6 h 22"/>
                  <a:gd name="T8" fmla="*/ 16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17" name="Freeform 797"/>
              <p:cNvSpPr>
                <a:spLocks/>
              </p:cNvSpPr>
              <p:nvPr/>
            </p:nvSpPr>
            <p:spPr bwMode="auto">
              <a:xfrm>
                <a:off x="2320" y="2042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6 h 20"/>
                  <a:gd name="T4" fmla="*/ 28 w 46"/>
                  <a:gd name="T5" fmla="*/ 20 h 20"/>
                  <a:gd name="T6" fmla="*/ 46 w 46"/>
                  <a:gd name="T7" fmla="*/ 4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ABDF5"/>
              </a:solidFill>
              <a:ln w="0">
                <a:solidFill>
                  <a:srgbClr val="8A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18" name="Freeform 798"/>
              <p:cNvSpPr>
                <a:spLocks/>
              </p:cNvSpPr>
              <p:nvPr/>
            </p:nvSpPr>
            <p:spPr bwMode="auto">
              <a:xfrm>
                <a:off x="2320" y="2042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6 h 20"/>
                  <a:gd name="T4" fmla="*/ 28 w 46"/>
                  <a:gd name="T5" fmla="*/ 20 h 20"/>
                  <a:gd name="T6" fmla="*/ 46 w 46"/>
                  <a:gd name="T7" fmla="*/ 4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6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19" name="Freeform 799"/>
              <p:cNvSpPr>
                <a:spLocks/>
              </p:cNvSpPr>
              <p:nvPr/>
            </p:nvSpPr>
            <p:spPr bwMode="auto">
              <a:xfrm>
                <a:off x="2348" y="2046"/>
                <a:ext cx="44" cy="18"/>
              </a:xfrm>
              <a:custGeom>
                <a:avLst/>
                <a:gdLst>
                  <a:gd name="T0" fmla="*/ 18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8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2BAF7"/>
              </a:solidFill>
              <a:ln w="0">
                <a:solidFill>
                  <a:srgbClr val="82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20" name="Freeform 800"/>
              <p:cNvSpPr>
                <a:spLocks/>
              </p:cNvSpPr>
              <p:nvPr/>
            </p:nvSpPr>
            <p:spPr bwMode="auto">
              <a:xfrm>
                <a:off x="2348" y="2046"/>
                <a:ext cx="44" cy="18"/>
              </a:xfrm>
              <a:custGeom>
                <a:avLst/>
                <a:gdLst>
                  <a:gd name="T0" fmla="*/ 18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8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21" name="Freeform 801"/>
              <p:cNvSpPr>
                <a:spLocks/>
              </p:cNvSpPr>
              <p:nvPr/>
            </p:nvSpPr>
            <p:spPr bwMode="auto">
              <a:xfrm>
                <a:off x="2376" y="2048"/>
                <a:ext cx="46" cy="16"/>
              </a:xfrm>
              <a:custGeom>
                <a:avLst/>
                <a:gdLst>
                  <a:gd name="T0" fmla="*/ 16 w 46"/>
                  <a:gd name="T1" fmla="*/ 0 h 16"/>
                  <a:gd name="T2" fmla="*/ 0 w 46"/>
                  <a:gd name="T3" fmla="*/ 16 h 16"/>
                  <a:gd name="T4" fmla="*/ 28 w 46"/>
                  <a:gd name="T5" fmla="*/ 16 h 16"/>
                  <a:gd name="T6" fmla="*/ 46 w 46"/>
                  <a:gd name="T7" fmla="*/ 0 h 16"/>
                  <a:gd name="T8" fmla="*/ 16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AB8FA"/>
              </a:solidFill>
              <a:ln w="0">
                <a:solidFill>
                  <a:srgbClr val="7AB8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22" name="Freeform 802"/>
              <p:cNvSpPr>
                <a:spLocks/>
              </p:cNvSpPr>
              <p:nvPr/>
            </p:nvSpPr>
            <p:spPr bwMode="auto">
              <a:xfrm>
                <a:off x="2376" y="2048"/>
                <a:ext cx="46" cy="16"/>
              </a:xfrm>
              <a:custGeom>
                <a:avLst/>
                <a:gdLst>
                  <a:gd name="T0" fmla="*/ 16 w 46"/>
                  <a:gd name="T1" fmla="*/ 0 h 16"/>
                  <a:gd name="T2" fmla="*/ 0 w 46"/>
                  <a:gd name="T3" fmla="*/ 16 h 16"/>
                  <a:gd name="T4" fmla="*/ 28 w 46"/>
                  <a:gd name="T5" fmla="*/ 16 h 16"/>
                  <a:gd name="T6" fmla="*/ 46 w 46"/>
                  <a:gd name="T7" fmla="*/ 0 h 16"/>
                  <a:gd name="T8" fmla="*/ 16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23" name="Freeform 803"/>
              <p:cNvSpPr>
                <a:spLocks/>
              </p:cNvSpPr>
              <p:nvPr/>
            </p:nvSpPr>
            <p:spPr bwMode="auto">
              <a:xfrm>
                <a:off x="2404" y="2048"/>
                <a:ext cx="46" cy="16"/>
              </a:xfrm>
              <a:custGeom>
                <a:avLst/>
                <a:gdLst>
                  <a:gd name="T0" fmla="*/ 18 w 46"/>
                  <a:gd name="T1" fmla="*/ 0 h 16"/>
                  <a:gd name="T2" fmla="*/ 0 w 46"/>
                  <a:gd name="T3" fmla="*/ 16 h 16"/>
                  <a:gd name="T4" fmla="*/ 28 w 46"/>
                  <a:gd name="T5" fmla="*/ 16 h 16"/>
                  <a:gd name="T6" fmla="*/ 46 w 46"/>
                  <a:gd name="T7" fmla="*/ 0 h 16"/>
                  <a:gd name="T8" fmla="*/ 18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8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EB2FA"/>
              </a:solidFill>
              <a:ln w="0">
                <a:solidFill>
                  <a:srgbClr val="6EB2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24" name="Freeform 804"/>
              <p:cNvSpPr>
                <a:spLocks/>
              </p:cNvSpPr>
              <p:nvPr/>
            </p:nvSpPr>
            <p:spPr bwMode="auto">
              <a:xfrm>
                <a:off x="2404" y="2048"/>
                <a:ext cx="46" cy="16"/>
              </a:xfrm>
              <a:custGeom>
                <a:avLst/>
                <a:gdLst>
                  <a:gd name="T0" fmla="*/ 18 w 46"/>
                  <a:gd name="T1" fmla="*/ 0 h 16"/>
                  <a:gd name="T2" fmla="*/ 0 w 46"/>
                  <a:gd name="T3" fmla="*/ 16 h 16"/>
                  <a:gd name="T4" fmla="*/ 28 w 46"/>
                  <a:gd name="T5" fmla="*/ 16 h 16"/>
                  <a:gd name="T6" fmla="*/ 46 w 46"/>
                  <a:gd name="T7" fmla="*/ 0 h 16"/>
                  <a:gd name="T8" fmla="*/ 18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8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25" name="Freeform 805"/>
              <p:cNvSpPr>
                <a:spLocks/>
              </p:cNvSpPr>
              <p:nvPr/>
            </p:nvSpPr>
            <p:spPr bwMode="auto">
              <a:xfrm>
                <a:off x="2432" y="2046"/>
                <a:ext cx="46" cy="18"/>
              </a:xfrm>
              <a:custGeom>
                <a:avLst/>
                <a:gdLst>
                  <a:gd name="T0" fmla="*/ 18 w 46"/>
                  <a:gd name="T1" fmla="*/ 2 h 18"/>
                  <a:gd name="T2" fmla="*/ 0 w 46"/>
                  <a:gd name="T3" fmla="*/ 18 h 18"/>
                  <a:gd name="T4" fmla="*/ 30 w 46"/>
                  <a:gd name="T5" fmla="*/ 16 h 18"/>
                  <a:gd name="T6" fmla="*/ 46 w 46"/>
                  <a:gd name="T7" fmla="*/ 0 h 18"/>
                  <a:gd name="T8" fmla="*/ 18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2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6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EABF7"/>
              </a:solidFill>
              <a:ln w="0">
                <a:solidFill>
                  <a:srgbClr val="5E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26" name="Freeform 806"/>
              <p:cNvSpPr>
                <a:spLocks/>
              </p:cNvSpPr>
              <p:nvPr/>
            </p:nvSpPr>
            <p:spPr bwMode="auto">
              <a:xfrm>
                <a:off x="2432" y="2046"/>
                <a:ext cx="46" cy="18"/>
              </a:xfrm>
              <a:custGeom>
                <a:avLst/>
                <a:gdLst>
                  <a:gd name="T0" fmla="*/ 18 w 46"/>
                  <a:gd name="T1" fmla="*/ 2 h 18"/>
                  <a:gd name="T2" fmla="*/ 0 w 46"/>
                  <a:gd name="T3" fmla="*/ 18 h 18"/>
                  <a:gd name="T4" fmla="*/ 30 w 46"/>
                  <a:gd name="T5" fmla="*/ 16 h 18"/>
                  <a:gd name="T6" fmla="*/ 46 w 46"/>
                  <a:gd name="T7" fmla="*/ 0 h 18"/>
                  <a:gd name="T8" fmla="*/ 18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2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6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27" name="Freeform 807"/>
              <p:cNvSpPr>
                <a:spLocks/>
              </p:cNvSpPr>
              <p:nvPr/>
            </p:nvSpPr>
            <p:spPr bwMode="auto">
              <a:xfrm>
                <a:off x="2462" y="2042"/>
                <a:ext cx="44" cy="20"/>
              </a:xfrm>
              <a:custGeom>
                <a:avLst/>
                <a:gdLst>
                  <a:gd name="T0" fmla="*/ 16 w 44"/>
                  <a:gd name="T1" fmla="*/ 4 h 20"/>
                  <a:gd name="T2" fmla="*/ 0 w 44"/>
                  <a:gd name="T3" fmla="*/ 20 h 20"/>
                  <a:gd name="T4" fmla="*/ 28 w 44"/>
                  <a:gd name="T5" fmla="*/ 16 h 20"/>
                  <a:gd name="T6" fmla="*/ 44 w 44"/>
                  <a:gd name="T7" fmla="*/ 0 h 20"/>
                  <a:gd name="T8" fmla="*/ 16 w 44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4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AA1F5"/>
              </a:solidFill>
              <a:ln w="0">
                <a:solidFill>
                  <a:srgbClr val="4A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28" name="Freeform 808"/>
              <p:cNvSpPr>
                <a:spLocks/>
              </p:cNvSpPr>
              <p:nvPr/>
            </p:nvSpPr>
            <p:spPr bwMode="auto">
              <a:xfrm>
                <a:off x="2462" y="2042"/>
                <a:ext cx="44" cy="20"/>
              </a:xfrm>
              <a:custGeom>
                <a:avLst/>
                <a:gdLst>
                  <a:gd name="T0" fmla="*/ 16 w 44"/>
                  <a:gd name="T1" fmla="*/ 4 h 20"/>
                  <a:gd name="T2" fmla="*/ 0 w 44"/>
                  <a:gd name="T3" fmla="*/ 20 h 20"/>
                  <a:gd name="T4" fmla="*/ 28 w 44"/>
                  <a:gd name="T5" fmla="*/ 16 h 20"/>
                  <a:gd name="T6" fmla="*/ 44 w 44"/>
                  <a:gd name="T7" fmla="*/ 0 h 20"/>
                  <a:gd name="T8" fmla="*/ 16 w 44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4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29" name="Freeform 809"/>
              <p:cNvSpPr>
                <a:spLocks/>
              </p:cNvSpPr>
              <p:nvPr/>
            </p:nvSpPr>
            <p:spPr bwMode="auto">
              <a:xfrm>
                <a:off x="2490" y="2036"/>
                <a:ext cx="44" cy="22"/>
              </a:xfrm>
              <a:custGeom>
                <a:avLst/>
                <a:gdLst>
                  <a:gd name="T0" fmla="*/ 16 w 44"/>
                  <a:gd name="T1" fmla="*/ 6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6 w 44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6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396F2"/>
              </a:solidFill>
              <a:ln w="0">
                <a:solidFill>
                  <a:srgbClr val="33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30" name="Freeform 810"/>
              <p:cNvSpPr>
                <a:spLocks/>
              </p:cNvSpPr>
              <p:nvPr/>
            </p:nvSpPr>
            <p:spPr bwMode="auto">
              <a:xfrm>
                <a:off x="2490" y="2036"/>
                <a:ext cx="44" cy="22"/>
              </a:xfrm>
              <a:custGeom>
                <a:avLst/>
                <a:gdLst>
                  <a:gd name="T0" fmla="*/ 16 w 44"/>
                  <a:gd name="T1" fmla="*/ 6 h 22"/>
                  <a:gd name="T2" fmla="*/ 0 w 44"/>
                  <a:gd name="T3" fmla="*/ 22 h 22"/>
                  <a:gd name="T4" fmla="*/ 28 w 44"/>
                  <a:gd name="T5" fmla="*/ 14 h 22"/>
                  <a:gd name="T6" fmla="*/ 44 w 44"/>
                  <a:gd name="T7" fmla="*/ 0 h 22"/>
                  <a:gd name="T8" fmla="*/ 16 w 44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6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4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31" name="Freeform 811"/>
              <p:cNvSpPr>
                <a:spLocks/>
              </p:cNvSpPr>
              <p:nvPr/>
            </p:nvSpPr>
            <p:spPr bwMode="auto">
              <a:xfrm>
                <a:off x="2518" y="2028"/>
                <a:ext cx="46" cy="22"/>
              </a:xfrm>
              <a:custGeom>
                <a:avLst/>
                <a:gdLst>
                  <a:gd name="T0" fmla="*/ 16 w 46"/>
                  <a:gd name="T1" fmla="*/ 8 h 22"/>
                  <a:gd name="T2" fmla="*/ 0 w 46"/>
                  <a:gd name="T3" fmla="*/ 22 h 22"/>
                  <a:gd name="T4" fmla="*/ 30 w 46"/>
                  <a:gd name="T5" fmla="*/ 14 h 22"/>
                  <a:gd name="T6" fmla="*/ 46 w 46"/>
                  <a:gd name="T7" fmla="*/ 0 h 22"/>
                  <a:gd name="T8" fmla="*/ 16 w 46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8"/>
                    </a:moveTo>
                    <a:lnTo>
                      <a:pt x="0" y="22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1285E5"/>
              </a:solidFill>
              <a:ln w="0">
                <a:solidFill>
                  <a:srgbClr val="1285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32" name="Freeform 812"/>
              <p:cNvSpPr>
                <a:spLocks/>
              </p:cNvSpPr>
              <p:nvPr/>
            </p:nvSpPr>
            <p:spPr bwMode="auto">
              <a:xfrm>
                <a:off x="2518" y="2028"/>
                <a:ext cx="46" cy="22"/>
              </a:xfrm>
              <a:custGeom>
                <a:avLst/>
                <a:gdLst>
                  <a:gd name="T0" fmla="*/ 16 w 46"/>
                  <a:gd name="T1" fmla="*/ 8 h 22"/>
                  <a:gd name="T2" fmla="*/ 0 w 46"/>
                  <a:gd name="T3" fmla="*/ 22 h 22"/>
                  <a:gd name="T4" fmla="*/ 30 w 46"/>
                  <a:gd name="T5" fmla="*/ 14 h 22"/>
                  <a:gd name="T6" fmla="*/ 46 w 46"/>
                  <a:gd name="T7" fmla="*/ 0 h 22"/>
                  <a:gd name="T8" fmla="*/ 16 w 46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8"/>
                    </a:moveTo>
                    <a:lnTo>
                      <a:pt x="0" y="22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33" name="Freeform 813"/>
              <p:cNvSpPr>
                <a:spLocks/>
              </p:cNvSpPr>
              <p:nvPr/>
            </p:nvSpPr>
            <p:spPr bwMode="auto">
              <a:xfrm>
                <a:off x="2548" y="2014"/>
                <a:ext cx="44" cy="32"/>
              </a:xfrm>
              <a:custGeom>
                <a:avLst/>
                <a:gdLst>
                  <a:gd name="T0" fmla="*/ 16 w 44"/>
                  <a:gd name="T1" fmla="*/ 14 h 32"/>
                  <a:gd name="T2" fmla="*/ 0 w 44"/>
                  <a:gd name="T3" fmla="*/ 28 h 32"/>
                  <a:gd name="T4" fmla="*/ 28 w 44"/>
                  <a:gd name="T5" fmla="*/ 32 h 32"/>
                  <a:gd name="T6" fmla="*/ 44 w 44"/>
                  <a:gd name="T7" fmla="*/ 0 h 32"/>
                  <a:gd name="T8" fmla="*/ 16 w 44"/>
                  <a:gd name="T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6" y="14"/>
                    </a:moveTo>
                    <a:lnTo>
                      <a:pt x="0" y="28"/>
                    </a:lnTo>
                    <a:lnTo>
                      <a:pt x="28" y="32"/>
                    </a:lnTo>
                    <a:lnTo>
                      <a:pt x="44" y="0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456ED6"/>
              </a:solidFill>
              <a:ln w="0">
                <a:solidFill>
                  <a:srgbClr val="456E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34" name="Freeform 814"/>
              <p:cNvSpPr>
                <a:spLocks/>
              </p:cNvSpPr>
              <p:nvPr/>
            </p:nvSpPr>
            <p:spPr bwMode="auto">
              <a:xfrm>
                <a:off x="2548" y="2014"/>
                <a:ext cx="44" cy="32"/>
              </a:xfrm>
              <a:custGeom>
                <a:avLst/>
                <a:gdLst>
                  <a:gd name="T0" fmla="*/ 16 w 44"/>
                  <a:gd name="T1" fmla="*/ 14 h 32"/>
                  <a:gd name="T2" fmla="*/ 0 w 44"/>
                  <a:gd name="T3" fmla="*/ 28 h 32"/>
                  <a:gd name="T4" fmla="*/ 28 w 44"/>
                  <a:gd name="T5" fmla="*/ 32 h 32"/>
                  <a:gd name="T6" fmla="*/ 44 w 44"/>
                  <a:gd name="T7" fmla="*/ 0 h 32"/>
                  <a:gd name="T8" fmla="*/ 16 w 44"/>
                  <a:gd name="T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6" y="14"/>
                    </a:moveTo>
                    <a:lnTo>
                      <a:pt x="0" y="28"/>
                    </a:lnTo>
                    <a:lnTo>
                      <a:pt x="28" y="32"/>
                    </a:lnTo>
                    <a:lnTo>
                      <a:pt x="44" y="0"/>
                    </a:lnTo>
                    <a:lnTo>
                      <a:pt x="16" y="1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35" name="Freeform 815"/>
              <p:cNvSpPr>
                <a:spLocks/>
              </p:cNvSpPr>
              <p:nvPr/>
            </p:nvSpPr>
            <p:spPr bwMode="auto">
              <a:xfrm>
                <a:off x="2576" y="2014"/>
                <a:ext cx="46" cy="64"/>
              </a:xfrm>
              <a:custGeom>
                <a:avLst/>
                <a:gdLst>
                  <a:gd name="T0" fmla="*/ 16 w 46"/>
                  <a:gd name="T1" fmla="*/ 0 h 64"/>
                  <a:gd name="T2" fmla="*/ 0 w 46"/>
                  <a:gd name="T3" fmla="*/ 32 h 64"/>
                  <a:gd name="T4" fmla="*/ 32 w 46"/>
                  <a:gd name="T5" fmla="*/ 64 h 64"/>
                  <a:gd name="T6" fmla="*/ 46 w 46"/>
                  <a:gd name="T7" fmla="*/ 34 h 64"/>
                  <a:gd name="T8" fmla="*/ 16 w 46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4">
                    <a:moveTo>
                      <a:pt x="16" y="0"/>
                    </a:moveTo>
                    <a:lnTo>
                      <a:pt x="0" y="32"/>
                    </a:lnTo>
                    <a:lnTo>
                      <a:pt x="32" y="64"/>
                    </a:lnTo>
                    <a:lnTo>
                      <a:pt x="46" y="3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FB5C2"/>
              </a:solidFill>
              <a:ln w="0">
                <a:solidFill>
                  <a:srgbClr val="CFB5C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36" name="Freeform 816"/>
              <p:cNvSpPr>
                <a:spLocks/>
              </p:cNvSpPr>
              <p:nvPr/>
            </p:nvSpPr>
            <p:spPr bwMode="auto">
              <a:xfrm>
                <a:off x="2576" y="2014"/>
                <a:ext cx="46" cy="64"/>
              </a:xfrm>
              <a:custGeom>
                <a:avLst/>
                <a:gdLst>
                  <a:gd name="T0" fmla="*/ 16 w 46"/>
                  <a:gd name="T1" fmla="*/ 0 h 64"/>
                  <a:gd name="T2" fmla="*/ 0 w 46"/>
                  <a:gd name="T3" fmla="*/ 32 h 64"/>
                  <a:gd name="T4" fmla="*/ 32 w 46"/>
                  <a:gd name="T5" fmla="*/ 64 h 64"/>
                  <a:gd name="T6" fmla="*/ 46 w 46"/>
                  <a:gd name="T7" fmla="*/ 34 h 64"/>
                  <a:gd name="T8" fmla="*/ 16 w 46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4">
                    <a:moveTo>
                      <a:pt x="16" y="0"/>
                    </a:moveTo>
                    <a:lnTo>
                      <a:pt x="0" y="32"/>
                    </a:lnTo>
                    <a:lnTo>
                      <a:pt x="32" y="64"/>
                    </a:lnTo>
                    <a:lnTo>
                      <a:pt x="46" y="3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37" name="Freeform 817"/>
              <p:cNvSpPr>
                <a:spLocks/>
              </p:cNvSpPr>
              <p:nvPr/>
            </p:nvSpPr>
            <p:spPr bwMode="auto">
              <a:xfrm>
                <a:off x="2608" y="2048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30 h 34"/>
                  <a:gd name="T4" fmla="*/ 28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30"/>
                    </a:lnTo>
                    <a:lnTo>
                      <a:pt x="28" y="34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5C2E3"/>
              </a:solidFill>
              <a:ln w="0">
                <a:solidFill>
                  <a:srgbClr val="B5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38" name="Freeform 818"/>
              <p:cNvSpPr>
                <a:spLocks/>
              </p:cNvSpPr>
              <p:nvPr/>
            </p:nvSpPr>
            <p:spPr bwMode="auto">
              <a:xfrm>
                <a:off x="2608" y="2048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30 h 34"/>
                  <a:gd name="T4" fmla="*/ 28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30"/>
                    </a:lnTo>
                    <a:lnTo>
                      <a:pt x="28" y="34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39" name="Freeform 819"/>
              <p:cNvSpPr>
                <a:spLocks/>
              </p:cNvSpPr>
              <p:nvPr/>
            </p:nvSpPr>
            <p:spPr bwMode="auto">
              <a:xfrm>
                <a:off x="2636" y="2058"/>
                <a:ext cx="46" cy="24"/>
              </a:xfrm>
              <a:custGeom>
                <a:avLst/>
                <a:gdLst>
                  <a:gd name="T0" fmla="*/ 18 w 46"/>
                  <a:gd name="T1" fmla="*/ 4 h 24"/>
                  <a:gd name="T2" fmla="*/ 0 w 46"/>
                  <a:gd name="T3" fmla="*/ 24 h 24"/>
                  <a:gd name="T4" fmla="*/ 30 w 46"/>
                  <a:gd name="T5" fmla="*/ 18 h 24"/>
                  <a:gd name="T6" fmla="*/ 46 w 46"/>
                  <a:gd name="T7" fmla="*/ 0 h 24"/>
                  <a:gd name="T8" fmla="*/ 18 w 46"/>
                  <a:gd name="T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4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7A1F5"/>
              </a:solidFill>
              <a:ln w="0">
                <a:solidFill>
                  <a:srgbClr val="57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40" name="Freeform 820"/>
              <p:cNvSpPr>
                <a:spLocks/>
              </p:cNvSpPr>
              <p:nvPr/>
            </p:nvSpPr>
            <p:spPr bwMode="auto">
              <a:xfrm>
                <a:off x="2636" y="2058"/>
                <a:ext cx="46" cy="24"/>
              </a:xfrm>
              <a:custGeom>
                <a:avLst/>
                <a:gdLst>
                  <a:gd name="T0" fmla="*/ 18 w 46"/>
                  <a:gd name="T1" fmla="*/ 4 h 24"/>
                  <a:gd name="T2" fmla="*/ 0 w 46"/>
                  <a:gd name="T3" fmla="*/ 24 h 24"/>
                  <a:gd name="T4" fmla="*/ 30 w 46"/>
                  <a:gd name="T5" fmla="*/ 18 h 24"/>
                  <a:gd name="T6" fmla="*/ 46 w 46"/>
                  <a:gd name="T7" fmla="*/ 0 h 24"/>
                  <a:gd name="T8" fmla="*/ 18 w 46"/>
                  <a:gd name="T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4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41" name="Freeform 821"/>
              <p:cNvSpPr>
                <a:spLocks/>
              </p:cNvSpPr>
              <p:nvPr/>
            </p:nvSpPr>
            <p:spPr bwMode="auto">
              <a:xfrm>
                <a:off x="2666" y="2050"/>
                <a:ext cx="46" cy="26"/>
              </a:xfrm>
              <a:custGeom>
                <a:avLst/>
                <a:gdLst>
                  <a:gd name="T0" fmla="*/ 16 w 46"/>
                  <a:gd name="T1" fmla="*/ 8 h 26"/>
                  <a:gd name="T2" fmla="*/ 0 w 46"/>
                  <a:gd name="T3" fmla="*/ 26 h 26"/>
                  <a:gd name="T4" fmla="*/ 30 w 46"/>
                  <a:gd name="T5" fmla="*/ 18 h 26"/>
                  <a:gd name="T6" fmla="*/ 46 w 46"/>
                  <a:gd name="T7" fmla="*/ 0 h 26"/>
                  <a:gd name="T8" fmla="*/ 16 w 46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8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88CED"/>
              </a:solidFill>
              <a:ln w="0">
                <a:solidFill>
                  <a:srgbClr val="388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42" name="Freeform 822"/>
              <p:cNvSpPr>
                <a:spLocks/>
              </p:cNvSpPr>
              <p:nvPr/>
            </p:nvSpPr>
            <p:spPr bwMode="auto">
              <a:xfrm>
                <a:off x="2666" y="2050"/>
                <a:ext cx="46" cy="26"/>
              </a:xfrm>
              <a:custGeom>
                <a:avLst/>
                <a:gdLst>
                  <a:gd name="T0" fmla="*/ 16 w 46"/>
                  <a:gd name="T1" fmla="*/ 8 h 26"/>
                  <a:gd name="T2" fmla="*/ 0 w 46"/>
                  <a:gd name="T3" fmla="*/ 26 h 26"/>
                  <a:gd name="T4" fmla="*/ 30 w 46"/>
                  <a:gd name="T5" fmla="*/ 18 h 26"/>
                  <a:gd name="T6" fmla="*/ 46 w 46"/>
                  <a:gd name="T7" fmla="*/ 0 h 26"/>
                  <a:gd name="T8" fmla="*/ 16 w 46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8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43" name="Freeform 823"/>
              <p:cNvSpPr>
                <a:spLocks/>
              </p:cNvSpPr>
              <p:nvPr/>
            </p:nvSpPr>
            <p:spPr bwMode="auto">
              <a:xfrm>
                <a:off x="2696" y="2044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30 w 46"/>
                  <a:gd name="T5" fmla="*/ 20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5496F0"/>
              </a:solidFill>
              <a:ln w="0">
                <a:solidFill>
                  <a:srgbClr val="5496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44" name="Freeform 824"/>
              <p:cNvSpPr>
                <a:spLocks/>
              </p:cNvSpPr>
              <p:nvPr/>
            </p:nvSpPr>
            <p:spPr bwMode="auto">
              <a:xfrm>
                <a:off x="2696" y="2044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30 w 46"/>
                  <a:gd name="T5" fmla="*/ 20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45" name="Freeform 825"/>
              <p:cNvSpPr>
                <a:spLocks/>
              </p:cNvSpPr>
              <p:nvPr/>
            </p:nvSpPr>
            <p:spPr bwMode="auto">
              <a:xfrm>
                <a:off x="2726" y="2044"/>
                <a:ext cx="46" cy="22"/>
              </a:xfrm>
              <a:custGeom>
                <a:avLst/>
                <a:gdLst>
                  <a:gd name="T0" fmla="*/ 16 w 46"/>
                  <a:gd name="T1" fmla="*/ 0 h 22"/>
                  <a:gd name="T2" fmla="*/ 0 w 46"/>
                  <a:gd name="T3" fmla="*/ 20 h 22"/>
                  <a:gd name="T4" fmla="*/ 30 w 46"/>
                  <a:gd name="T5" fmla="*/ 22 h 22"/>
                  <a:gd name="T6" fmla="*/ 46 w 46"/>
                  <a:gd name="T7" fmla="*/ 0 h 22"/>
                  <a:gd name="T8" fmla="*/ 16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8A6F0"/>
              </a:solidFill>
              <a:ln w="0">
                <a:solidFill>
                  <a:srgbClr val="78A6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46" name="Freeform 826"/>
              <p:cNvSpPr>
                <a:spLocks/>
              </p:cNvSpPr>
              <p:nvPr/>
            </p:nvSpPr>
            <p:spPr bwMode="auto">
              <a:xfrm>
                <a:off x="2726" y="2044"/>
                <a:ext cx="46" cy="22"/>
              </a:xfrm>
              <a:custGeom>
                <a:avLst/>
                <a:gdLst>
                  <a:gd name="T0" fmla="*/ 16 w 46"/>
                  <a:gd name="T1" fmla="*/ 0 h 22"/>
                  <a:gd name="T2" fmla="*/ 0 w 46"/>
                  <a:gd name="T3" fmla="*/ 20 h 22"/>
                  <a:gd name="T4" fmla="*/ 30 w 46"/>
                  <a:gd name="T5" fmla="*/ 22 h 22"/>
                  <a:gd name="T6" fmla="*/ 46 w 46"/>
                  <a:gd name="T7" fmla="*/ 0 h 22"/>
                  <a:gd name="T8" fmla="*/ 16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6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47" name="Freeform 827"/>
              <p:cNvSpPr>
                <a:spLocks/>
              </p:cNvSpPr>
              <p:nvPr/>
            </p:nvSpPr>
            <p:spPr bwMode="auto">
              <a:xfrm>
                <a:off x="2756" y="2044"/>
                <a:ext cx="46" cy="26"/>
              </a:xfrm>
              <a:custGeom>
                <a:avLst/>
                <a:gdLst>
                  <a:gd name="T0" fmla="*/ 16 w 46"/>
                  <a:gd name="T1" fmla="*/ 0 h 26"/>
                  <a:gd name="T2" fmla="*/ 0 w 46"/>
                  <a:gd name="T3" fmla="*/ 22 h 26"/>
                  <a:gd name="T4" fmla="*/ 32 w 46"/>
                  <a:gd name="T5" fmla="*/ 26 h 26"/>
                  <a:gd name="T6" fmla="*/ 46 w 46"/>
                  <a:gd name="T7" fmla="*/ 4 h 26"/>
                  <a:gd name="T8" fmla="*/ 16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46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0EB"/>
              </a:solidFill>
              <a:ln w="0">
                <a:solidFill>
                  <a:srgbClr val="91B0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48" name="Freeform 828"/>
              <p:cNvSpPr>
                <a:spLocks/>
              </p:cNvSpPr>
              <p:nvPr/>
            </p:nvSpPr>
            <p:spPr bwMode="auto">
              <a:xfrm>
                <a:off x="2756" y="2044"/>
                <a:ext cx="46" cy="26"/>
              </a:xfrm>
              <a:custGeom>
                <a:avLst/>
                <a:gdLst>
                  <a:gd name="T0" fmla="*/ 16 w 46"/>
                  <a:gd name="T1" fmla="*/ 0 h 26"/>
                  <a:gd name="T2" fmla="*/ 0 w 46"/>
                  <a:gd name="T3" fmla="*/ 22 h 26"/>
                  <a:gd name="T4" fmla="*/ 32 w 46"/>
                  <a:gd name="T5" fmla="*/ 26 h 26"/>
                  <a:gd name="T6" fmla="*/ 46 w 46"/>
                  <a:gd name="T7" fmla="*/ 4 h 26"/>
                  <a:gd name="T8" fmla="*/ 16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46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49" name="Freeform 829"/>
              <p:cNvSpPr>
                <a:spLocks/>
              </p:cNvSpPr>
              <p:nvPr/>
            </p:nvSpPr>
            <p:spPr bwMode="auto">
              <a:xfrm>
                <a:off x="2788" y="2048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2 h 30"/>
                  <a:gd name="T4" fmla="*/ 30 w 46"/>
                  <a:gd name="T5" fmla="*/ 30 h 30"/>
                  <a:gd name="T6" fmla="*/ 46 w 46"/>
                  <a:gd name="T7" fmla="*/ 8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B5E8"/>
              </a:solidFill>
              <a:ln w="0">
                <a:solidFill>
                  <a:srgbClr val="A1B5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50" name="Freeform 830"/>
              <p:cNvSpPr>
                <a:spLocks/>
              </p:cNvSpPr>
              <p:nvPr/>
            </p:nvSpPr>
            <p:spPr bwMode="auto">
              <a:xfrm>
                <a:off x="2788" y="2048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2 h 30"/>
                  <a:gd name="T4" fmla="*/ 30 w 46"/>
                  <a:gd name="T5" fmla="*/ 30 h 30"/>
                  <a:gd name="T6" fmla="*/ 46 w 46"/>
                  <a:gd name="T7" fmla="*/ 8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51" name="Freeform 831"/>
              <p:cNvSpPr>
                <a:spLocks/>
              </p:cNvSpPr>
              <p:nvPr/>
            </p:nvSpPr>
            <p:spPr bwMode="auto">
              <a:xfrm>
                <a:off x="2818" y="2056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2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BAE8"/>
              </a:solidFill>
              <a:ln w="0">
                <a:solidFill>
                  <a:srgbClr val="A8BA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52" name="Freeform 832"/>
              <p:cNvSpPr>
                <a:spLocks/>
              </p:cNvSpPr>
              <p:nvPr/>
            </p:nvSpPr>
            <p:spPr bwMode="auto">
              <a:xfrm>
                <a:off x="2818" y="2056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2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53" name="Freeform 833"/>
              <p:cNvSpPr>
                <a:spLocks/>
              </p:cNvSpPr>
              <p:nvPr/>
            </p:nvSpPr>
            <p:spPr bwMode="auto">
              <a:xfrm>
                <a:off x="2850" y="2066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0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8BDE8"/>
              </a:solidFill>
              <a:ln w="0">
                <a:solidFill>
                  <a:srgbClr val="A8BD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54" name="Freeform 834"/>
              <p:cNvSpPr>
                <a:spLocks/>
              </p:cNvSpPr>
              <p:nvPr/>
            </p:nvSpPr>
            <p:spPr bwMode="auto">
              <a:xfrm>
                <a:off x="2850" y="2066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0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55" name="Freeform 835"/>
              <p:cNvSpPr>
                <a:spLocks/>
              </p:cNvSpPr>
              <p:nvPr/>
            </p:nvSpPr>
            <p:spPr bwMode="auto">
              <a:xfrm>
                <a:off x="2880" y="2076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2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BDE8"/>
              </a:solidFill>
              <a:ln w="0">
                <a:solidFill>
                  <a:srgbClr val="A8BD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56" name="Freeform 836"/>
              <p:cNvSpPr>
                <a:spLocks/>
              </p:cNvSpPr>
              <p:nvPr/>
            </p:nvSpPr>
            <p:spPr bwMode="auto">
              <a:xfrm>
                <a:off x="2880" y="2076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2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57" name="Freeform 837"/>
              <p:cNvSpPr>
                <a:spLocks/>
              </p:cNvSpPr>
              <p:nvPr/>
            </p:nvSpPr>
            <p:spPr bwMode="auto">
              <a:xfrm>
                <a:off x="2912" y="2086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2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8BFE8"/>
              </a:solidFill>
              <a:ln w="0">
                <a:solidFill>
                  <a:srgbClr val="A8BF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58" name="Freeform 838"/>
              <p:cNvSpPr>
                <a:spLocks/>
              </p:cNvSpPr>
              <p:nvPr/>
            </p:nvSpPr>
            <p:spPr bwMode="auto">
              <a:xfrm>
                <a:off x="2912" y="2086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2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59" name="Freeform 839"/>
              <p:cNvSpPr>
                <a:spLocks/>
              </p:cNvSpPr>
              <p:nvPr/>
            </p:nvSpPr>
            <p:spPr bwMode="auto">
              <a:xfrm>
                <a:off x="2942" y="2098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0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BFE8"/>
              </a:solidFill>
              <a:ln w="0">
                <a:solidFill>
                  <a:srgbClr val="ABBF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60" name="Freeform 840"/>
              <p:cNvSpPr>
                <a:spLocks/>
              </p:cNvSpPr>
              <p:nvPr/>
            </p:nvSpPr>
            <p:spPr bwMode="auto">
              <a:xfrm>
                <a:off x="2942" y="2098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0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61" name="Freeform 841"/>
              <p:cNvSpPr>
                <a:spLocks/>
              </p:cNvSpPr>
              <p:nvPr/>
            </p:nvSpPr>
            <p:spPr bwMode="auto">
              <a:xfrm>
                <a:off x="2974" y="2108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2 h 34"/>
                  <a:gd name="T4" fmla="*/ 32 w 46"/>
                  <a:gd name="T5" fmla="*/ 34 h 34"/>
                  <a:gd name="T6" fmla="*/ 46 w 46"/>
                  <a:gd name="T7" fmla="*/ 14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4E8"/>
              </a:solidFill>
              <a:ln w="0">
                <a:solidFill>
                  <a:srgbClr val="B0C4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62" name="Freeform 842"/>
              <p:cNvSpPr>
                <a:spLocks/>
              </p:cNvSpPr>
              <p:nvPr/>
            </p:nvSpPr>
            <p:spPr bwMode="auto">
              <a:xfrm>
                <a:off x="2974" y="2108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2 h 34"/>
                  <a:gd name="T4" fmla="*/ 32 w 46"/>
                  <a:gd name="T5" fmla="*/ 34 h 34"/>
                  <a:gd name="T6" fmla="*/ 46 w 46"/>
                  <a:gd name="T7" fmla="*/ 14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63" name="Freeform 843"/>
              <p:cNvSpPr>
                <a:spLocks/>
              </p:cNvSpPr>
              <p:nvPr/>
            </p:nvSpPr>
            <p:spPr bwMode="auto">
              <a:xfrm>
                <a:off x="3006" y="2122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0 h 34"/>
                  <a:gd name="T4" fmla="*/ 32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8C9E8"/>
              </a:solidFill>
              <a:ln w="0">
                <a:solidFill>
                  <a:srgbClr val="B8C9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64" name="Freeform 844"/>
              <p:cNvSpPr>
                <a:spLocks/>
              </p:cNvSpPr>
              <p:nvPr/>
            </p:nvSpPr>
            <p:spPr bwMode="auto">
              <a:xfrm>
                <a:off x="3006" y="2122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0 h 34"/>
                  <a:gd name="T4" fmla="*/ 32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65" name="Freeform 845"/>
              <p:cNvSpPr>
                <a:spLocks/>
              </p:cNvSpPr>
              <p:nvPr/>
            </p:nvSpPr>
            <p:spPr bwMode="auto">
              <a:xfrm>
                <a:off x="3038" y="2136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0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FCFE8"/>
              </a:solidFill>
              <a:ln w="0">
                <a:solidFill>
                  <a:srgbClr val="BFCF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66" name="Freeform 846"/>
              <p:cNvSpPr>
                <a:spLocks/>
              </p:cNvSpPr>
              <p:nvPr/>
            </p:nvSpPr>
            <p:spPr bwMode="auto">
              <a:xfrm>
                <a:off x="3038" y="2136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0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67" name="Freeform 847"/>
              <p:cNvSpPr>
                <a:spLocks/>
              </p:cNvSpPr>
              <p:nvPr/>
            </p:nvSpPr>
            <p:spPr bwMode="auto">
              <a:xfrm>
                <a:off x="3070" y="2154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18 h 36"/>
                  <a:gd name="T4" fmla="*/ 30 w 44"/>
                  <a:gd name="T5" fmla="*/ 36 h 36"/>
                  <a:gd name="T6" fmla="*/ 44 w 44"/>
                  <a:gd name="T7" fmla="*/ 18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18"/>
                    </a:lnTo>
                    <a:lnTo>
                      <a:pt x="30" y="36"/>
                    </a:lnTo>
                    <a:lnTo>
                      <a:pt x="44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2D1E5"/>
              </a:solidFill>
              <a:ln w="0">
                <a:solidFill>
                  <a:srgbClr val="C2D1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68" name="Freeform 848"/>
              <p:cNvSpPr>
                <a:spLocks/>
              </p:cNvSpPr>
              <p:nvPr/>
            </p:nvSpPr>
            <p:spPr bwMode="auto">
              <a:xfrm>
                <a:off x="3070" y="2154"/>
                <a:ext cx="44" cy="36"/>
              </a:xfrm>
              <a:custGeom>
                <a:avLst/>
                <a:gdLst>
                  <a:gd name="T0" fmla="*/ 14 w 44"/>
                  <a:gd name="T1" fmla="*/ 0 h 36"/>
                  <a:gd name="T2" fmla="*/ 0 w 44"/>
                  <a:gd name="T3" fmla="*/ 18 h 36"/>
                  <a:gd name="T4" fmla="*/ 30 w 44"/>
                  <a:gd name="T5" fmla="*/ 36 h 36"/>
                  <a:gd name="T6" fmla="*/ 44 w 44"/>
                  <a:gd name="T7" fmla="*/ 18 h 36"/>
                  <a:gd name="T8" fmla="*/ 14 w 4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14" y="0"/>
                    </a:moveTo>
                    <a:lnTo>
                      <a:pt x="0" y="18"/>
                    </a:lnTo>
                    <a:lnTo>
                      <a:pt x="30" y="36"/>
                    </a:lnTo>
                    <a:lnTo>
                      <a:pt x="44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69" name="Freeform 849"/>
              <p:cNvSpPr>
                <a:spLocks/>
              </p:cNvSpPr>
              <p:nvPr/>
            </p:nvSpPr>
            <p:spPr bwMode="auto">
              <a:xfrm>
                <a:off x="3100" y="2172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8 h 36"/>
                  <a:gd name="T4" fmla="*/ 32 w 46"/>
                  <a:gd name="T5" fmla="*/ 36 h 36"/>
                  <a:gd name="T6" fmla="*/ 46 w 46"/>
                  <a:gd name="T7" fmla="*/ 20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6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D6E8"/>
              </a:solidFill>
              <a:ln w="0">
                <a:solidFill>
                  <a:srgbClr val="C4D6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70" name="Freeform 850"/>
              <p:cNvSpPr>
                <a:spLocks/>
              </p:cNvSpPr>
              <p:nvPr/>
            </p:nvSpPr>
            <p:spPr bwMode="auto">
              <a:xfrm>
                <a:off x="3100" y="2172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8 h 36"/>
                  <a:gd name="T4" fmla="*/ 32 w 46"/>
                  <a:gd name="T5" fmla="*/ 36 h 36"/>
                  <a:gd name="T6" fmla="*/ 46 w 46"/>
                  <a:gd name="T7" fmla="*/ 20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6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71" name="Freeform 851"/>
              <p:cNvSpPr>
                <a:spLocks/>
              </p:cNvSpPr>
              <p:nvPr/>
            </p:nvSpPr>
            <p:spPr bwMode="auto">
              <a:xfrm>
                <a:off x="3132" y="2192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16 h 34"/>
                  <a:gd name="T4" fmla="*/ 32 w 46"/>
                  <a:gd name="T5" fmla="*/ 34 h 34"/>
                  <a:gd name="T6" fmla="*/ 46 w 46"/>
                  <a:gd name="T7" fmla="*/ 18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16"/>
                    </a:lnTo>
                    <a:lnTo>
                      <a:pt x="32" y="34"/>
                    </a:lnTo>
                    <a:lnTo>
                      <a:pt x="46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FD4E8"/>
              </a:solidFill>
              <a:ln w="0">
                <a:solidFill>
                  <a:srgbClr val="BFD4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72" name="Freeform 852"/>
              <p:cNvSpPr>
                <a:spLocks/>
              </p:cNvSpPr>
              <p:nvPr/>
            </p:nvSpPr>
            <p:spPr bwMode="auto">
              <a:xfrm>
                <a:off x="3132" y="2192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16 h 34"/>
                  <a:gd name="T4" fmla="*/ 32 w 46"/>
                  <a:gd name="T5" fmla="*/ 34 h 34"/>
                  <a:gd name="T6" fmla="*/ 46 w 46"/>
                  <a:gd name="T7" fmla="*/ 18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16"/>
                    </a:lnTo>
                    <a:lnTo>
                      <a:pt x="32" y="34"/>
                    </a:lnTo>
                    <a:lnTo>
                      <a:pt x="46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73" name="Freeform 853"/>
              <p:cNvSpPr>
                <a:spLocks/>
              </p:cNvSpPr>
              <p:nvPr/>
            </p:nvSpPr>
            <p:spPr bwMode="auto">
              <a:xfrm>
                <a:off x="3164" y="2210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16 h 32"/>
                  <a:gd name="T4" fmla="*/ 32 w 46"/>
                  <a:gd name="T5" fmla="*/ 32 h 32"/>
                  <a:gd name="T6" fmla="*/ 46 w 46"/>
                  <a:gd name="T7" fmla="*/ 14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16"/>
                    </a:lnTo>
                    <a:lnTo>
                      <a:pt x="32" y="32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8D1ED"/>
              </a:solidFill>
              <a:ln w="0">
                <a:solidFill>
                  <a:srgbClr val="B8D1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74" name="Freeform 854"/>
              <p:cNvSpPr>
                <a:spLocks/>
              </p:cNvSpPr>
              <p:nvPr/>
            </p:nvSpPr>
            <p:spPr bwMode="auto">
              <a:xfrm>
                <a:off x="3164" y="2210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16 h 32"/>
                  <a:gd name="T4" fmla="*/ 32 w 46"/>
                  <a:gd name="T5" fmla="*/ 32 h 32"/>
                  <a:gd name="T6" fmla="*/ 46 w 46"/>
                  <a:gd name="T7" fmla="*/ 14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16"/>
                    </a:lnTo>
                    <a:lnTo>
                      <a:pt x="32" y="32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75" name="Freeform 855"/>
              <p:cNvSpPr>
                <a:spLocks/>
              </p:cNvSpPr>
              <p:nvPr/>
            </p:nvSpPr>
            <p:spPr bwMode="auto">
              <a:xfrm>
                <a:off x="3196" y="2224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8 h 30"/>
                  <a:gd name="T4" fmla="*/ 32 w 46"/>
                  <a:gd name="T5" fmla="*/ 30 h 30"/>
                  <a:gd name="T6" fmla="*/ 46 w 46"/>
                  <a:gd name="T7" fmla="*/ 12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8"/>
                    </a:lnTo>
                    <a:lnTo>
                      <a:pt x="32" y="30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DCCF0"/>
              </a:solidFill>
              <a:ln w="0">
                <a:solidFill>
                  <a:srgbClr val="ADCC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76" name="Freeform 856"/>
              <p:cNvSpPr>
                <a:spLocks/>
              </p:cNvSpPr>
              <p:nvPr/>
            </p:nvSpPr>
            <p:spPr bwMode="auto">
              <a:xfrm>
                <a:off x="3196" y="2224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8 h 30"/>
                  <a:gd name="T4" fmla="*/ 32 w 46"/>
                  <a:gd name="T5" fmla="*/ 30 h 30"/>
                  <a:gd name="T6" fmla="*/ 46 w 46"/>
                  <a:gd name="T7" fmla="*/ 12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8"/>
                    </a:lnTo>
                    <a:lnTo>
                      <a:pt x="32" y="30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77" name="Freeform 857"/>
              <p:cNvSpPr>
                <a:spLocks/>
              </p:cNvSpPr>
              <p:nvPr/>
            </p:nvSpPr>
            <p:spPr bwMode="auto">
              <a:xfrm>
                <a:off x="3228" y="223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8 h 30"/>
                  <a:gd name="T4" fmla="*/ 34 w 46"/>
                  <a:gd name="T5" fmla="*/ 30 h 30"/>
                  <a:gd name="T6" fmla="*/ 46 w 46"/>
                  <a:gd name="T7" fmla="*/ 12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BCFF2"/>
              </a:solidFill>
              <a:ln w="0">
                <a:solidFill>
                  <a:srgbClr val="ABC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78" name="Freeform 858"/>
              <p:cNvSpPr>
                <a:spLocks/>
              </p:cNvSpPr>
              <p:nvPr/>
            </p:nvSpPr>
            <p:spPr bwMode="auto">
              <a:xfrm>
                <a:off x="3228" y="223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8 h 30"/>
                  <a:gd name="T4" fmla="*/ 34 w 46"/>
                  <a:gd name="T5" fmla="*/ 30 h 30"/>
                  <a:gd name="T6" fmla="*/ 46 w 46"/>
                  <a:gd name="T7" fmla="*/ 12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79" name="Freeform 859"/>
              <p:cNvSpPr>
                <a:spLocks/>
              </p:cNvSpPr>
              <p:nvPr/>
            </p:nvSpPr>
            <p:spPr bwMode="auto">
              <a:xfrm>
                <a:off x="3262" y="2248"/>
                <a:ext cx="44" cy="32"/>
              </a:xfrm>
              <a:custGeom>
                <a:avLst/>
                <a:gdLst>
                  <a:gd name="T0" fmla="*/ 12 w 44"/>
                  <a:gd name="T1" fmla="*/ 0 h 32"/>
                  <a:gd name="T2" fmla="*/ 0 w 44"/>
                  <a:gd name="T3" fmla="*/ 18 h 32"/>
                  <a:gd name="T4" fmla="*/ 32 w 44"/>
                  <a:gd name="T5" fmla="*/ 32 h 32"/>
                  <a:gd name="T6" fmla="*/ 44 w 44"/>
                  <a:gd name="T7" fmla="*/ 18 h 32"/>
                  <a:gd name="T8" fmla="*/ 12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2" y="0"/>
                    </a:moveTo>
                    <a:lnTo>
                      <a:pt x="0" y="18"/>
                    </a:lnTo>
                    <a:lnTo>
                      <a:pt x="32" y="32"/>
                    </a:lnTo>
                    <a:lnTo>
                      <a:pt x="44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FE3F0"/>
              </a:solidFill>
              <a:ln w="0">
                <a:solidFill>
                  <a:srgbClr val="BFE3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80" name="Freeform 860"/>
              <p:cNvSpPr>
                <a:spLocks/>
              </p:cNvSpPr>
              <p:nvPr/>
            </p:nvSpPr>
            <p:spPr bwMode="auto">
              <a:xfrm>
                <a:off x="3262" y="2248"/>
                <a:ext cx="44" cy="32"/>
              </a:xfrm>
              <a:custGeom>
                <a:avLst/>
                <a:gdLst>
                  <a:gd name="T0" fmla="*/ 12 w 44"/>
                  <a:gd name="T1" fmla="*/ 0 h 32"/>
                  <a:gd name="T2" fmla="*/ 0 w 44"/>
                  <a:gd name="T3" fmla="*/ 18 h 32"/>
                  <a:gd name="T4" fmla="*/ 32 w 44"/>
                  <a:gd name="T5" fmla="*/ 32 h 32"/>
                  <a:gd name="T6" fmla="*/ 44 w 44"/>
                  <a:gd name="T7" fmla="*/ 18 h 32"/>
                  <a:gd name="T8" fmla="*/ 12 w 4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2">
                    <a:moveTo>
                      <a:pt x="12" y="0"/>
                    </a:moveTo>
                    <a:lnTo>
                      <a:pt x="0" y="18"/>
                    </a:lnTo>
                    <a:lnTo>
                      <a:pt x="32" y="32"/>
                    </a:lnTo>
                    <a:lnTo>
                      <a:pt x="44" y="1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81" name="Freeform 861"/>
              <p:cNvSpPr>
                <a:spLocks/>
              </p:cNvSpPr>
              <p:nvPr/>
            </p:nvSpPr>
            <p:spPr bwMode="auto">
              <a:xfrm>
                <a:off x="3294" y="2266"/>
                <a:ext cx="44" cy="42"/>
              </a:xfrm>
              <a:custGeom>
                <a:avLst/>
                <a:gdLst>
                  <a:gd name="T0" fmla="*/ 12 w 44"/>
                  <a:gd name="T1" fmla="*/ 0 h 42"/>
                  <a:gd name="T2" fmla="*/ 0 w 44"/>
                  <a:gd name="T3" fmla="*/ 14 h 42"/>
                  <a:gd name="T4" fmla="*/ 32 w 44"/>
                  <a:gd name="T5" fmla="*/ 42 h 42"/>
                  <a:gd name="T6" fmla="*/ 44 w 44"/>
                  <a:gd name="T7" fmla="*/ 40 h 42"/>
                  <a:gd name="T8" fmla="*/ 12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2" y="0"/>
                    </a:moveTo>
                    <a:lnTo>
                      <a:pt x="0" y="14"/>
                    </a:lnTo>
                    <a:lnTo>
                      <a:pt x="32" y="42"/>
                    </a:lnTo>
                    <a:lnTo>
                      <a:pt x="44" y="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5FCC4"/>
              </a:solidFill>
              <a:ln w="0">
                <a:solidFill>
                  <a:srgbClr val="E5FC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82" name="Freeform 862"/>
              <p:cNvSpPr>
                <a:spLocks/>
              </p:cNvSpPr>
              <p:nvPr/>
            </p:nvSpPr>
            <p:spPr bwMode="auto">
              <a:xfrm>
                <a:off x="3294" y="2266"/>
                <a:ext cx="44" cy="42"/>
              </a:xfrm>
              <a:custGeom>
                <a:avLst/>
                <a:gdLst>
                  <a:gd name="T0" fmla="*/ 12 w 44"/>
                  <a:gd name="T1" fmla="*/ 0 h 42"/>
                  <a:gd name="T2" fmla="*/ 0 w 44"/>
                  <a:gd name="T3" fmla="*/ 14 h 42"/>
                  <a:gd name="T4" fmla="*/ 32 w 44"/>
                  <a:gd name="T5" fmla="*/ 42 h 42"/>
                  <a:gd name="T6" fmla="*/ 44 w 44"/>
                  <a:gd name="T7" fmla="*/ 40 h 42"/>
                  <a:gd name="T8" fmla="*/ 12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2" y="0"/>
                    </a:moveTo>
                    <a:lnTo>
                      <a:pt x="0" y="14"/>
                    </a:lnTo>
                    <a:lnTo>
                      <a:pt x="32" y="42"/>
                    </a:lnTo>
                    <a:lnTo>
                      <a:pt x="44" y="4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83" name="Freeform 863"/>
              <p:cNvSpPr>
                <a:spLocks/>
              </p:cNvSpPr>
              <p:nvPr/>
            </p:nvSpPr>
            <p:spPr bwMode="auto">
              <a:xfrm>
                <a:off x="3326" y="2306"/>
                <a:ext cx="42" cy="58"/>
              </a:xfrm>
              <a:custGeom>
                <a:avLst/>
                <a:gdLst>
                  <a:gd name="T0" fmla="*/ 12 w 42"/>
                  <a:gd name="T1" fmla="*/ 0 h 58"/>
                  <a:gd name="T2" fmla="*/ 0 w 42"/>
                  <a:gd name="T3" fmla="*/ 2 h 58"/>
                  <a:gd name="T4" fmla="*/ 28 w 42"/>
                  <a:gd name="T5" fmla="*/ 58 h 58"/>
                  <a:gd name="T6" fmla="*/ 42 w 42"/>
                  <a:gd name="T7" fmla="*/ 58 h 58"/>
                  <a:gd name="T8" fmla="*/ 12 w 4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8">
                    <a:moveTo>
                      <a:pt x="12" y="0"/>
                    </a:moveTo>
                    <a:lnTo>
                      <a:pt x="0" y="2"/>
                    </a:lnTo>
                    <a:lnTo>
                      <a:pt x="28" y="58"/>
                    </a:lnTo>
                    <a:lnTo>
                      <a:pt x="42" y="5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5F0A6"/>
              </a:solidFill>
              <a:ln w="0">
                <a:solidFill>
                  <a:srgbClr val="F5F0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84" name="Freeform 864"/>
              <p:cNvSpPr>
                <a:spLocks/>
              </p:cNvSpPr>
              <p:nvPr/>
            </p:nvSpPr>
            <p:spPr bwMode="auto">
              <a:xfrm>
                <a:off x="3326" y="2306"/>
                <a:ext cx="42" cy="58"/>
              </a:xfrm>
              <a:custGeom>
                <a:avLst/>
                <a:gdLst>
                  <a:gd name="T0" fmla="*/ 12 w 42"/>
                  <a:gd name="T1" fmla="*/ 0 h 58"/>
                  <a:gd name="T2" fmla="*/ 0 w 42"/>
                  <a:gd name="T3" fmla="*/ 2 h 58"/>
                  <a:gd name="T4" fmla="*/ 28 w 42"/>
                  <a:gd name="T5" fmla="*/ 58 h 58"/>
                  <a:gd name="T6" fmla="*/ 42 w 42"/>
                  <a:gd name="T7" fmla="*/ 58 h 58"/>
                  <a:gd name="T8" fmla="*/ 12 w 4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8">
                    <a:moveTo>
                      <a:pt x="12" y="0"/>
                    </a:moveTo>
                    <a:lnTo>
                      <a:pt x="0" y="2"/>
                    </a:lnTo>
                    <a:lnTo>
                      <a:pt x="28" y="58"/>
                    </a:lnTo>
                    <a:lnTo>
                      <a:pt x="42" y="58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85" name="Freeform 865"/>
              <p:cNvSpPr>
                <a:spLocks/>
              </p:cNvSpPr>
              <p:nvPr/>
            </p:nvSpPr>
            <p:spPr bwMode="auto">
              <a:xfrm>
                <a:off x="3354" y="2364"/>
                <a:ext cx="46" cy="26"/>
              </a:xfrm>
              <a:custGeom>
                <a:avLst/>
                <a:gdLst>
                  <a:gd name="T0" fmla="*/ 14 w 46"/>
                  <a:gd name="T1" fmla="*/ 0 h 26"/>
                  <a:gd name="T2" fmla="*/ 0 w 46"/>
                  <a:gd name="T3" fmla="*/ 0 h 26"/>
                  <a:gd name="T4" fmla="*/ 32 w 46"/>
                  <a:gd name="T5" fmla="*/ 26 h 26"/>
                  <a:gd name="T6" fmla="*/ 46 w 46"/>
                  <a:gd name="T7" fmla="*/ 6 h 26"/>
                  <a:gd name="T8" fmla="*/ 14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0"/>
                    </a:moveTo>
                    <a:lnTo>
                      <a:pt x="0" y="0"/>
                    </a:lnTo>
                    <a:lnTo>
                      <a:pt x="32" y="26"/>
                    </a:lnTo>
                    <a:lnTo>
                      <a:pt x="46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86" name="Freeform 866"/>
              <p:cNvSpPr>
                <a:spLocks/>
              </p:cNvSpPr>
              <p:nvPr/>
            </p:nvSpPr>
            <p:spPr bwMode="auto">
              <a:xfrm>
                <a:off x="3354" y="2364"/>
                <a:ext cx="46" cy="26"/>
              </a:xfrm>
              <a:custGeom>
                <a:avLst/>
                <a:gdLst>
                  <a:gd name="T0" fmla="*/ 14 w 46"/>
                  <a:gd name="T1" fmla="*/ 0 h 26"/>
                  <a:gd name="T2" fmla="*/ 0 w 46"/>
                  <a:gd name="T3" fmla="*/ 0 h 26"/>
                  <a:gd name="T4" fmla="*/ 32 w 46"/>
                  <a:gd name="T5" fmla="*/ 26 h 26"/>
                  <a:gd name="T6" fmla="*/ 46 w 46"/>
                  <a:gd name="T7" fmla="*/ 6 h 26"/>
                  <a:gd name="T8" fmla="*/ 14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4" y="0"/>
                    </a:moveTo>
                    <a:lnTo>
                      <a:pt x="0" y="0"/>
                    </a:lnTo>
                    <a:lnTo>
                      <a:pt x="32" y="26"/>
                    </a:lnTo>
                    <a:lnTo>
                      <a:pt x="46" y="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87" name="Freeform 867"/>
              <p:cNvSpPr>
                <a:spLocks/>
              </p:cNvSpPr>
              <p:nvPr/>
            </p:nvSpPr>
            <p:spPr bwMode="auto">
              <a:xfrm>
                <a:off x="3386" y="2370"/>
                <a:ext cx="48" cy="28"/>
              </a:xfrm>
              <a:custGeom>
                <a:avLst/>
                <a:gdLst>
                  <a:gd name="T0" fmla="*/ 14 w 48"/>
                  <a:gd name="T1" fmla="*/ 0 h 28"/>
                  <a:gd name="T2" fmla="*/ 0 w 48"/>
                  <a:gd name="T3" fmla="*/ 20 h 28"/>
                  <a:gd name="T4" fmla="*/ 34 w 48"/>
                  <a:gd name="T5" fmla="*/ 28 h 28"/>
                  <a:gd name="T6" fmla="*/ 48 w 48"/>
                  <a:gd name="T7" fmla="*/ 8 h 28"/>
                  <a:gd name="T8" fmla="*/ 14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8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88" name="Freeform 868"/>
              <p:cNvSpPr>
                <a:spLocks/>
              </p:cNvSpPr>
              <p:nvPr/>
            </p:nvSpPr>
            <p:spPr bwMode="auto">
              <a:xfrm>
                <a:off x="3386" y="2370"/>
                <a:ext cx="48" cy="28"/>
              </a:xfrm>
              <a:custGeom>
                <a:avLst/>
                <a:gdLst>
                  <a:gd name="T0" fmla="*/ 14 w 48"/>
                  <a:gd name="T1" fmla="*/ 0 h 28"/>
                  <a:gd name="T2" fmla="*/ 0 w 48"/>
                  <a:gd name="T3" fmla="*/ 20 h 28"/>
                  <a:gd name="T4" fmla="*/ 34 w 48"/>
                  <a:gd name="T5" fmla="*/ 28 h 28"/>
                  <a:gd name="T6" fmla="*/ 48 w 48"/>
                  <a:gd name="T7" fmla="*/ 8 h 28"/>
                  <a:gd name="T8" fmla="*/ 14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89" name="Freeform 869"/>
              <p:cNvSpPr>
                <a:spLocks/>
              </p:cNvSpPr>
              <p:nvPr/>
            </p:nvSpPr>
            <p:spPr bwMode="auto">
              <a:xfrm>
                <a:off x="3420" y="2378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90" name="Freeform 870"/>
              <p:cNvSpPr>
                <a:spLocks/>
              </p:cNvSpPr>
              <p:nvPr/>
            </p:nvSpPr>
            <p:spPr bwMode="auto">
              <a:xfrm>
                <a:off x="3420" y="2378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2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91" name="Freeform 871"/>
              <p:cNvSpPr>
                <a:spLocks/>
              </p:cNvSpPr>
              <p:nvPr/>
            </p:nvSpPr>
            <p:spPr bwMode="auto">
              <a:xfrm>
                <a:off x="3452" y="2388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92" name="Freeform 872"/>
              <p:cNvSpPr>
                <a:spLocks/>
              </p:cNvSpPr>
              <p:nvPr/>
            </p:nvSpPr>
            <p:spPr bwMode="auto">
              <a:xfrm>
                <a:off x="3452" y="2388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8 h 28"/>
                  <a:gd name="T4" fmla="*/ 34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8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93" name="Freeform 873"/>
              <p:cNvSpPr>
                <a:spLocks/>
              </p:cNvSpPr>
              <p:nvPr/>
            </p:nvSpPr>
            <p:spPr bwMode="auto">
              <a:xfrm>
                <a:off x="3486" y="239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94" name="Freeform 874"/>
              <p:cNvSpPr>
                <a:spLocks/>
              </p:cNvSpPr>
              <p:nvPr/>
            </p:nvSpPr>
            <p:spPr bwMode="auto">
              <a:xfrm>
                <a:off x="3486" y="239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95" name="Freeform 875"/>
              <p:cNvSpPr>
                <a:spLocks/>
              </p:cNvSpPr>
              <p:nvPr/>
            </p:nvSpPr>
            <p:spPr bwMode="auto">
              <a:xfrm>
                <a:off x="3520" y="240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96" name="Freeform 876"/>
              <p:cNvSpPr>
                <a:spLocks/>
              </p:cNvSpPr>
              <p:nvPr/>
            </p:nvSpPr>
            <p:spPr bwMode="auto">
              <a:xfrm>
                <a:off x="3520" y="240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97" name="Freeform 877"/>
              <p:cNvSpPr>
                <a:spLocks/>
              </p:cNvSpPr>
              <p:nvPr/>
            </p:nvSpPr>
            <p:spPr bwMode="auto">
              <a:xfrm>
                <a:off x="3552" y="241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98" name="Freeform 878"/>
              <p:cNvSpPr>
                <a:spLocks/>
              </p:cNvSpPr>
              <p:nvPr/>
            </p:nvSpPr>
            <p:spPr bwMode="auto">
              <a:xfrm>
                <a:off x="3552" y="241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99" name="Freeform 879"/>
              <p:cNvSpPr>
                <a:spLocks/>
              </p:cNvSpPr>
              <p:nvPr/>
            </p:nvSpPr>
            <p:spPr bwMode="auto">
              <a:xfrm>
                <a:off x="3586" y="242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00" name="Freeform 880"/>
              <p:cNvSpPr>
                <a:spLocks/>
              </p:cNvSpPr>
              <p:nvPr/>
            </p:nvSpPr>
            <p:spPr bwMode="auto">
              <a:xfrm>
                <a:off x="3586" y="242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01" name="Freeform 881"/>
              <p:cNvSpPr>
                <a:spLocks/>
              </p:cNvSpPr>
              <p:nvPr/>
            </p:nvSpPr>
            <p:spPr bwMode="auto">
              <a:xfrm>
                <a:off x="3620" y="243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8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02" name="Freeform 882"/>
              <p:cNvSpPr>
                <a:spLocks/>
              </p:cNvSpPr>
              <p:nvPr/>
            </p:nvSpPr>
            <p:spPr bwMode="auto">
              <a:xfrm>
                <a:off x="3620" y="243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8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03" name="Freeform 883"/>
              <p:cNvSpPr>
                <a:spLocks/>
              </p:cNvSpPr>
              <p:nvPr/>
            </p:nvSpPr>
            <p:spPr bwMode="auto">
              <a:xfrm>
                <a:off x="3654" y="2444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2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04" name="Freeform 884"/>
              <p:cNvSpPr>
                <a:spLocks/>
              </p:cNvSpPr>
              <p:nvPr/>
            </p:nvSpPr>
            <p:spPr bwMode="auto">
              <a:xfrm>
                <a:off x="3654" y="2444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2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05" name="Freeform 885"/>
              <p:cNvSpPr>
                <a:spLocks/>
              </p:cNvSpPr>
              <p:nvPr/>
            </p:nvSpPr>
            <p:spPr bwMode="auto">
              <a:xfrm>
                <a:off x="3688" y="245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06" name="Freeform 886"/>
              <p:cNvSpPr>
                <a:spLocks/>
              </p:cNvSpPr>
              <p:nvPr/>
            </p:nvSpPr>
            <p:spPr bwMode="auto">
              <a:xfrm>
                <a:off x="3688" y="245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07" name="Freeform 887"/>
              <p:cNvSpPr>
                <a:spLocks/>
              </p:cNvSpPr>
              <p:nvPr/>
            </p:nvSpPr>
            <p:spPr bwMode="auto">
              <a:xfrm>
                <a:off x="3722" y="24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08" name="Freeform 888"/>
              <p:cNvSpPr>
                <a:spLocks/>
              </p:cNvSpPr>
              <p:nvPr/>
            </p:nvSpPr>
            <p:spPr bwMode="auto">
              <a:xfrm>
                <a:off x="3722" y="24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09" name="Freeform 889"/>
              <p:cNvSpPr>
                <a:spLocks/>
              </p:cNvSpPr>
              <p:nvPr/>
            </p:nvSpPr>
            <p:spPr bwMode="auto">
              <a:xfrm>
                <a:off x="3756" y="2476"/>
                <a:ext cx="48" cy="30"/>
              </a:xfrm>
              <a:custGeom>
                <a:avLst/>
                <a:gdLst>
                  <a:gd name="T0" fmla="*/ 12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2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0" name="Freeform 890"/>
              <p:cNvSpPr>
                <a:spLocks/>
              </p:cNvSpPr>
              <p:nvPr/>
            </p:nvSpPr>
            <p:spPr bwMode="auto">
              <a:xfrm>
                <a:off x="3756" y="2476"/>
                <a:ext cx="48" cy="30"/>
              </a:xfrm>
              <a:custGeom>
                <a:avLst/>
                <a:gdLst>
                  <a:gd name="T0" fmla="*/ 12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2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1" name="Freeform 891"/>
              <p:cNvSpPr>
                <a:spLocks/>
              </p:cNvSpPr>
              <p:nvPr/>
            </p:nvSpPr>
            <p:spPr bwMode="auto">
              <a:xfrm>
                <a:off x="3792" y="248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2" name="Freeform 892"/>
              <p:cNvSpPr>
                <a:spLocks/>
              </p:cNvSpPr>
              <p:nvPr/>
            </p:nvSpPr>
            <p:spPr bwMode="auto">
              <a:xfrm>
                <a:off x="3792" y="248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3" name="Freeform 893"/>
              <p:cNvSpPr>
                <a:spLocks/>
              </p:cNvSpPr>
              <p:nvPr/>
            </p:nvSpPr>
            <p:spPr bwMode="auto">
              <a:xfrm>
                <a:off x="3826" y="249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0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4" name="Freeform 894"/>
              <p:cNvSpPr>
                <a:spLocks/>
              </p:cNvSpPr>
              <p:nvPr/>
            </p:nvSpPr>
            <p:spPr bwMode="auto">
              <a:xfrm>
                <a:off x="3826" y="249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0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5" name="Freeform 895"/>
              <p:cNvSpPr>
                <a:spLocks/>
              </p:cNvSpPr>
              <p:nvPr/>
            </p:nvSpPr>
            <p:spPr bwMode="auto">
              <a:xfrm>
                <a:off x="3860" y="2506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6" name="Freeform 896"/>
              <p:cNvSpPr>
                <a:spLocks/>
              </p:cNvSpPr>
              <p:nvPr/>
            </p:nvSpPr>
            <p:spPr bwMode="auto">
              <a:xfrm>
                <a:off x="3860" y="2506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7" name="Freeform 897"/>
              <p:cNvSpPr>
                <a:spLocks/>
              </p:cNvSpPr>
              <p:nvPr/>
            </p:nvSpPr>
            <p:spPr bwMode="auto">
              <a:xfrm>
                <a:off x="3896" y="251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2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8" name="Freeform 898"/>
              <p:cNvSpPr>
                <a:spLocks/>
              </p:cNvSpPr>
              <p:nvPr/>
            </p:nvSpPr>
            <p:spPr bwMode="auto">
              <a:xfrm>
                <a:off x="3896" y="251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2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9" name="Freeform 899"/>
              <p:cNvSpPr>
                <a:spLocks/>
              </p:cNvSpPr>
              <p:nvPr/>
            </p:nvSpPr>
            <p:spPr bwMode="auto">
              <a:xfrm>
                <a:off x="2080" y="2002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0" name="Freeform 900"/>
              <p:cNvSpPr>
                <a:spLocks/>
              </p:cNvSpPr>
              <p:nvPr/>
            </p:nvSpPr>
            <p:spPr bwMode="auto">
              <a:xfrm>
                <a:off x="2080" y="2002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1" name="Freeform 901"/>
              <p:cNvSpPr>
                <a:spLocks/>
              </p:cNvSpPr>
              <p:nvPr/>
            </p:nvSpPr>
            <p:spPr bwMode="auto">
              <a:xfrm>
                <a:off x="2108" y="2010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6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6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2" name="Freeform 902"/>
              <p:cNvSpPr>
                <a:spLocks/>
              </p:cNvSpPr>
              <p:nvPr/>
            </p:nvSpPr>
            <p:spPr bwMode="auto">
              <a:xfrm>
                <a:off x="2108" y="2010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6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6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3" name="Freeform 903"/>
              <p:cNvSpPr>
                <a:spLocks/>
              </p:cNvSpPr>
              <p:nvPr/>
            </p:nvSpPr>
            <p:spPr bwMode="auto">
              <a:xfrm>
                <a:off x="2136" y="2018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8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4" name="Freeform 904"/>
              <p:cNvSpPr>
                <a:spLocks/>
              </p:cNvSpPr>
              <p:nvPr/>
            </p:nvSpPr>
            <p:spPr bwMode="auto">
              <a:xfrm>
                <a:off x="2136" y="2018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8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5" name="Freeform 905"/>
              <p:cNvSpPr>
                <a:spLocks/>
              </p:cNvSpPr>
              <p:nvPr/>
            </p:nvSpPr>
            <p:spPr bwMode="auto">
              <a:xfrm>
                <a:off x="2164" y="2026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6" name="Freeform 906"/>
              <p:cNvSpPr>
                <a:spLocks/>
              </p:cNvSpPr>
              <p:nvPr/>
            </p:nvSpPr>
            <p:spPr bwMode="auto">
              <a:xfrm>
                <a:off x="2164" y="2026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8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7" name="Freeform 907"/>
              <p:cNvSpPr>
                <a:spLocks/>
              </p:cNvSpPr>
              <p:nvPr/>
            </p:nvSpPr>
            <p:spPr bwMode="auto">
              <a:xfrm>
                <a:off x="2192" y="2034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8" name="Freeform 908"/>
              <p:cNvSpPr>
                <a:spLocks/>
              </p:cNvSpPr>
              <p:nvPr/>
            </p:nvSpPr>
            <p:spPr bwMode="auto">
              <a:xfrm>
                <a:off x="2192" y="2034"/>
                <a:ext cx="44" cy="24"/>
              </a:xfrm>
              <a:custGeom>
                <a:avLst/>
                <a:gdLst>
                  <a:gd name="T0" fmla="*/ 16 w 44"/>
                  <a:gd name="T1" fmla="*/ 0 h 24"/>
                  <a:gd name="T2" fmla="*/ 0 w 44"/>
                  <a:gd name="T3" fmla="*/ 16 h 24"/>
                  <a:gd name="T4" fmla="*/ 26 w 44"/>
                  <a:gd name="T5" fmla="*/ 24 h 24"/>
                  <a:gd name="T6" fmla="*/ 44 w 44"/>
                  <a:gd name="T7" fmla="*/ 8 h 24"/>
                  <a:gd name="T8" fmla="*/ 16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6" y="0"/>
                    </a:moveTo>
                    <a:lnTo>
                      <a:pt x="0" y="16"/>
                    </a:lnTo>
                    <a:lnTo>
                      <a:pt x="26" y="24"/>
                    </a:lnTo>
                    <a:lnTo>
                      <a:pt x="44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9" name="Freeform 909"/>
              <p:cNvSpPr>
                <a:spLocks/>
              </p:cNvSpPr>
              <p:nvPr/>
            </p:nvSpPr>
            <p:spPr bwMode="auto">
              <a:xfrm>
                <a:off x="2218" y="2042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0" name="Freeform 910"/>
              <p:cNvSpPr>
                <a:spLocks/>
              </p:cNvSpPr>
              <p:nvPr/>
            </p:nvSpPr>
            <p:spPr bwMode="auto">
              <a:xfrm>
                <a:off x="2218" y="2042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1" name="Freeform 911"/>
              <p:cNvSpPr>
                <a:spLocks/>
              </p:cNvSpPr>
              <p:nvPr/>
            </p:nvSpPr>
            <p:spPr bwMode="auto">
              <a:xfrm>
                <a:off x="2246" y="2048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30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C2F5"/>
              </a:solidFill>
              <a:ln w="0">
                <a:solidFill>
                  <a:srgbClr val="96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2" name="Freeform 912"/>
              <p:cNvSpPr>
                <a:spLocks/>
              </p:cNvSpPr>
              <p:nvPr/>
            </p:nvSpPr>
            <p:spPr bwMode="auto">
              <a:xfrm>
                <a:off x="2246" y="2048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30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30" y="22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3" name="Freeform 913"/>
              <p:cNvSpPr>
                <a:spLocks/>
              </p:cNvSpPr>
              <p:nvPr/>
            </p:nvSpPr>
            <p:spPr bwMode="auto">
              <a:xfrm>
                <a:off x="2276" y="2054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6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DF5"/>
              </a:solidFill>
              <a:ln w="0">
                <a:solidFill>
                  <a:srgbClr val="91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4" name="Freeform 914"/>
              <p:cNvSpPr>
                <a:spLocks/>
              </p:cNvSpPr>
              <p:nvPr/>
            </p:nvSpPr>
            <p:spPr bwMode="auto">
              <a:xfrm>
                <a:off x="2276" y="2054"/>
                <a:ext cx="44" cy="20"/>
              </a:xfrm>
              <a:custGeom>
                <a:avLst/>
                <a:gdLst>
                  <a:gd name="T0" fmla="*/ 16 w 44"/>
                  <a:gd name="T1" fmla="*/ 0 h 20"/>
                  <a:gd name="T2" fmla="*/ 0 w 44"/>
                  <a:gd name="T3" fmla="*/ 16 h 20"/>
                  <a:gd name="T4" fmla="*/ 26 w 44"/>
                  <a:gd name="T5" fmla="*/ 20 h 20"/>
                  <a:gd name="T6" fmla="*/ 44 w 44"/>
                  <a:gd name="T7" fmla="*/ 4 h 20"/>
                  <a:gd name="T8" fmla="*/ 16 w 4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0">
                    <a:moveTo>
                      <a:pt x="16" y="0"/>
                    </a:moveTo>
                    <a:lnTo>
                      <a:pt x="0" y="16"/>
                    </a:lnTo>
                    <a:lnTo>
                      <a:pt x="26" y="20"/>
                    </a:lnTo>
                    <a:lnTo>
                      <a:pt x="44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5" name="Freeform 915"/>
              <p:cNvSpPr>
                <a:spLocks/>
              </p:cNvSpPr>
              <p:nvPr/>
            </p:nvSpPr>
            <p:spPr bwMode="auto">
              <a:xfrm>
                <a:off x="2302" y="2058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6 h 20"/>
                  <a:gd name="T4" fmla="*/ 30 w 46"/>
                  <a:gd name="T5" fmla="*/ 20 h 20"/>
                  <a:gd name="T6" fmla="*/ 46 w 46"/>
                  <a:gd name="T7" fmla="*/ 4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ABDF7"/>
              </a:solidFill>
              <a:ln w="0">
                <a:solidFill>
                  <a:srgbClr val="8AB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6" name="Freeform 916"/>
              <p:cNvSpPr>
                <a:spLocks/>
              </p:cNvSpPr>
              <p:nvPr/>
            </p:nvSpPr>
            <p:spPr bwMode="auto">
              <a:xfrm>
                <a:off x="2302" y="2058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6 h 20"/>
                  <a:gd name="T4" fmla="*/ 30 w 46"/>
                  <a:gd name="T5" fmla="*/ 20 h 20"/>
                  <a:gd name="T6" fmla="*/ 46 w 46"/>
                  <a:gd name="T7" fmla="*/ 4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6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7" name="Freeform 917"/>
              <p:cNvSpPr>
                <a:spLocks/>
              </p:cNvSpPr>
              <p:nvPr/>
            </p:nvSpPr>
            <p:spPr bwMode="auto">
              <a:xfrm>
                <a:off x="2332" y="2062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0BAF7"/>
              </a:solidFill>
              <a:ln w="0">
                <a:solidFill>
                  <a:srgbClr val="80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8" name="Freeform 918"/>
              <p:cNvSpPr>
                <a:spLocks/>
              </p:cNvSpPr>
              <p:nvPr/>
            </p:nvSpPr>
            <p:spPr bwMode="auto">
              <a:xfrm>
                <a:off x="2332" y="2062"/>
                <a:ext cx="44" cy="18"/>
              </a:xfrm>
              <a:custGeom>
                <a:avLst/>
                <a:gdLst>
                  <a:gd name="T0" fmla="*/ 16 w 44"/>
                  <a:gd name="T1" fmla="*/ 0 h 18"/>
                  <a:gd name="T2" fmla="*/ 0 w 44"/>
                  <a:gd name="T3" fmla="*/ 16 h 18"/>
                  <a:gd name="T4" fmla="*/ 28 w 44"/>
                  <a:gd name="T5" fmla="*/ 18 h 18"/>
                  <a:gd name="T6" fmla="*/ 44 w 44"/>
                  <a:gd name="T7" fmla="*/ 2 h 18"/>
                  <a:gd name="T8" fmla="*/ 16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4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9" name="Freeform 919"/>
              <p:cNvSpPr>
                <a:spLocks/>
              </p:cNvSpPr>
              <p:nvPr/>
            </p:nvSpPr>
            <p:spPr bwMode="auto">
              <a:xfrm>
                <a:off x="2360" y="2064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8B8FA"/>
              </a:solidFill>
              <a:ln w="0">
                <a:solidFill>
                  <a:srgbClr val="78B8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0" name="Freeform 920"/>
              <p:cNvSpPr>
                <a:spLocks/>
              </p:cNvSpPr>
              <p:nvPr/>
            </p:nvSpPr>
            <p:spPr bwMode="auto">
              <a:xfrm>
                <a:off x="2360" y="2064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1" name="Freeform 921"/>
              <p:cNvSpPr>
                <a:spLocks/>
              </p:cNvSpPr>
              <p:nvPr/>
            </p:nvSpPr>
            <p:spPr bwMode="auto">
              <a:xfrm>
                <a:off x="2388" y="2064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BB2FA"/>
              </a:solidFill>
              <a:ln w="0">
                <a:solidFill>
                  <a:srgbClr val="6BB2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2" name="Freeform 922"/>
              <p:cNvSpPr>
                <a:spLocks/>
              </p:cNvSpPr>
              <p:nvPr/>
            </p:nvSpPr>
            <p:spPr bwMode="auto">
              <a:xfrm>
                <a:off x="2388" y="2064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3" name="Freeform 923"/>
              <p:cNvSpPr>
                <a:spLocks/>
              </p:cNvSpPr>
              <p:nvPr/>
            </p:nvSpPr>
            <p:spPr bwMode="auto">
              <a:xfrm>
                <a:off x="2416" y="2062"/>
                <a:ext cx="46" cy="18"/>
              </a:xfrm>
              <a:custGeom>
                <a:avLst/>
                <a:gdLst>
                  <a:gd name="T0" fmla="*/ 16 w 46"/>
                  <a:gd name="T1" fmla="*/ 2 h 18"/>
                  <a:gd name="T2" fmla="*/ 0 w 46"/>
                  <a:gd name="T3" fmla="*/ 18 h 18"/>
                  <a:gd name="T4" fmla="*/ 28 w 46"/>
                  <a:gd name="T5" fmla="*/ 16 h 18"/>
                  <a:gd name="T6" fmla="*/ 46 w 46"/>
                  <a:gd name="T7" fmla="*/ 0 h 18"/>
                  <a:gd name="T8" fmla="*/ 16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6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59A8F7"/>
              </a:solidFill>
              <a:ln w="0">
                <a:solidFill>
                  <a:srgbClr val="59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4" name="Freeform 924"/>
              <p:cNvSpPr>
                <a:spLocks/>
              </p:cNvSpPr>
              <p:nvPr/>
            </p:nvSpPr>
            <p:spPr bwMode="auto">
              <a:xfrm>
                <a:off x="2416" y="2062"/>
                <a:ext cx="46" cy="18"/>
              </a:xfrm>
              <a:custGeom>
                <a:avLst/>
                <a:gdLst>
                  <a:gd name="T0" fmla="*/ 16 w 46"/>
                  <a:gd name="T1" fmla="*/ 2 h 18"/>
                  <a:gd name="T2" fmla="*/ 0 w 46"/>
                  <a:gd name="T3" fmla="*/ 18 h 18"/>
                  <a:gd name="T4" fmla="*/ 28 w 46"/>
                  <a:gd name="T5" fmla="*/ 16 h 18"/>
                  <a:gd name="T6" fmla="*/ 46 w 46"/>
                  <a:gd name="T7" fmla="*/ 0 h 18"/>
                  <a:gd name="T8" fmla="*/ 16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6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5" name="Freeform 925"/>
              <p:cNvSpPr>
                <a:spLocks/>
              </p:cNvSpPr>
              <p:nvPr/>
            </p:nvSpPr>
            <p:spPr bwMode="auto">
              <a:xfrm>
                <a:off x="2444" y="2058"/>
                <a:ext cx="46" cy="20"/>
              </a:xfrm>
              <a:custGeom>
                <a:avLst/>
                <a:gdLst>
                  <a:gd name="T0" fmla="*/ 18 w 46"/>
                  <a:gd name="T1" fmla="*/ 4 h 20"/>
                  <a:gd name="T2" fmla="*/ 0 w 46"/>
                  <a:gd name="T3" fmla="*/ 20 h 20"/>
                  <a:gd name="T4" fmla="*/ 30 w 46"/>
                  <a:gd name="T5" fmla="*/ 14 h 20"/>
                  <a:gd name="T6" fmla="*/ 46 w 46"/>
                  <a:gd name="T7" fmla="*/ 0 h 20"/>
                  <a:gd name="T8" fmla="*/ 18 w 46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4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45A1F5"/>
              </a:solidFill>
              <a:ln w="0">
                <a:solidFill>
                  <a:srgbClr val="45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6" name="Freeform 926"/>
              <p:cNvSpPr>
                <a:spLocks/>
              </p:cNvSpPr>
              <p:nvPr/>
            </p:nvSpPr>
            <p:spPr bwMode="auto">
              <a:xfrm>
                <a:off x="2444" y="2058"/>
                <a:ext cx="46" cy="20"/>
              </a:xfrm>
              <a:custGeom>
                <a:avLst/>
                <a:gdLst>
                  <a:gd name="T0" fmla="*/ 18 w 46"/>
                  <a:gd name="T1" fmla="*/ 4 h 20"/>
                  <a:gd name="T2" fmla="*/ 0 w 46"/>
                  <a:gd name="T3" fmla="*/ 20 h 20"/>
                  <a:gd name="T4" fmla="*/ 30 w 46"/>
                  <a:gd name="T5" fmla="*/ 14 h 20"/>
                  <a:gd name="T6" fmla="*/ 46 w 46"/>
                  <a:gd name="T7" fmla="*/ 0 h 20"/>
                  <a:gd name="T8" fmla="*/ 18 w 46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4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7" name="Freeform 927"/>
              <p:cNvSpPr>
                <a:spLocks/>
              </p:cNvSpPr>
              <p:nvPr/>
            </p:nvSpPr>
            <p:spPr bwMode="auto">
              <a:xfrm>
                <a:off x="2474" y="2050"/>
                <a:ext cx="44" cy="22"/>
              </a:xfrm>
              <a:custGeom>
                <a:avLst/>
                <a:gdLst>
                  <a:gd name="T0" fmla="*/ 16 w 44"/>
                  <a:gd name="T1" fmla="*/ 8 h 22"/>
                  <a:gd name="T2" fmla="*/ 0 w 44"/>
                  <a:gd name="T3" fmla="*/ 22 h 22"/>
                  <a:gd name="T4" fmla="*/ 28 w 44"/>
                  <a:gd name="T5" fmla="*/ 16 h 22"/>
                  <a:gd name="T6" fmla="*/ 44 w 44"/>
                  <a:gd name="T7" fmla="*/ 0 h 22"/>
                  <a:gd name="T8" fmla="*/ 16 w 44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8"/>
                    </a:moveTo>
                    <a:lnTo>
                      <a:pt x="0" y="22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2B91ED"/>
              </a:solidFill>
              <a:ln w="0">
                <a:solidFill>
                  <a:srgbClr val="2B91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8" name="Freeform 928"/>
              <p:cNvSpPr>
                <a:spLocks/>
              </p:cNvSpPr>
              <p:nvPr/>
            </p:nvSpPr>
            <p:spPr bwMode="auto">
              <a:xfrm>
                <a:off x="2474" y="2050"/>
                <a:ext cx="44" cy="22"/>
              </a:xfrm>
              <a:custGeom>
                <a:avLst/>
                <a:gdLst>
                  <a:gd name="T0" fmla="*/ 16 w 44"/>
                  <a:gd name="T1" fmla="*/ 8 h 22"/>
                  <a:gd name="T2" fmla="*/ 0 w 44"/>
                  <a:gd name="T3" fmla="*/ 22 h 22"/>
                  <a:gd name="T4" fmla="*/ 28 w 44"/>
                  <a:gd name="T5" fmla="*/ 16 h 22"/>
                  <a:gd name="T6" fmla="*/ 44 w 44"/>
                  <a:gd name="T7" fmla="*/ 0 h 22"/>
                  <a:gd name="T8" fmla="*/ 16 w 44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8"/>
                    </a:moveTo>
                    <a:lnTo>
                      <a:pt x="0" y="22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9" name="Freeform 929"/>
              <p:cNvSpPr>
                <a:spLocks/>
              </p:cNvSpPr>
              <p:nvPr/>
            </p:nvSpPr>
            <p:spPr bwMode="auto">
              <a:xfrm>
                <a:off x="2502" y="2042"/>
                <a:ext cx="46" cy="24"/>
              </a:xfrm>
              <a:custGeom>
                <a:avLst/>
                <a:gdLst>
                  <a:gd name="T0" fmla="*/ 16 w 46"/>
                  <a:gd name="T1" fmla="*/ 8 h 24"/>
                  <a:gd name="T2" fmla="*/ 0 w 46"/>
                  <a:gd name="T3" fmla="*/ 24 h 24"/>
                  <a:gd name="T4" fmla="*/ 28 w 46"/>
                  <a:gd name="T5" fmla="*/ 12 h 24"/>
                  <a:gd name="T6" fmla="*/ 46 w 46"/>
                  <a:gd name="T7" fmla="*/ 0 h 24"/>
                  <a:gd name="T8" fmla="*/ 16 w 46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8"/>
                    </a:moveTo>
                    <a:lnTo>
                      <a:pt x="0" y="24"/>
                    </a:lnTo>
                    <a:lnTo>
                      <a:pt x="28" y="12"/>
                    </a:lnTo>
                    <a:lnTo>
                      <a:pt x="4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78DB"/>
              </a:solidFill>
              <a:ln w="0">
                <a:solidFill>
                  <a:srgbClr val="0078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0" name="Freeform 930"/>
              <p:cNvSpPr>
                <a:spLocks/>
              </p:cNvSpPr>
              <p:nvPr/>
            </p:nvSpPr>
            <p:spPr bwMode="auto">
              <a:xfrm>
                <a:off x="2502" y="2042"/>
                <a:ext cx="46" cy="24"/>
              </a:xfrm>
              <a:custGeom>
                <a:avLst/>
                <a:gdLst>
                  <a:gd name="T0" fmla="*/ 16 w 46"/>
                  <a:gd name="T1" fmla="*/ 8 h 24"/>
                  <a:gd name="T2" fmla="*/ 0 w 46"/>
                  <a:gd name="T3" fmla="*/ 24 h 24"/>
                  <a:gd name="T4" fmla="*/ 28 w 46"/>
                  <a:gd name="T5" fmla="*/ 12 h 24"/>
                  <a:gd name="T6" fmla="*/ 46 w 46"/>
                  <a:gd name="T7" fmla="*/ 0 h 24"/>
                  <a:gd name="T8" fmla="*/ 16 w 46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8"/>
                    </a:moveTo>
                    <a:lnTo>
                      <a:pt x="0" y="24"/>
                    </a:lnTo>
                    <a:lnTo>
                      <a:pt x="28" y="12"/>
                    </a:lnTo>
                    <a:lnTo>
                      <a:pt x="46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1" name="Freeform 931"/>
              <p:cNvSpPr>
                <a:spLocks/>
              </p:cNvSpPr>
              <p:nvPr/>
            </p:nvSpPr>
            <p:spPr bwMode="auto">
              <a:xfrm>
                <a:off x="2530" y="2042"/>
                <a:ext cx="46" cy="42"/>
              </a:xfrm>
              <a:custGeom>
                <a:avLst/>
                <a:gdLst>
                  <a:gd name="T0" fmla="*/ 18 w 46"/>
                  <a:gd name="T1" fmla="*/ 0 h 42"/>
                  <a:gd name="T2" fmla="*/ 0 w 46"/>
                  <a:gd name="T3" fmla="*/ 12 h 42"/>
                  <a:gd name="T4" fmla="*/ 30 w 46"/>
                  <a:gd name="T5" fmla="*/ 42 h 42"/>
                  <a:gd name="T6" fmla="*/ 46 w 46"/>
                  <a:gd name="T7" fmla="*/ 4 h 42"/>
                  <a:gd name="T8" fmla="*/ 18 w 4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2">
                    <a:moveTo>
                      <a:pt x="18" y="0"/>
                    </a:moveTo>
                    <a:lnTo>
                      <a:pt x="0" y="12"/>
                    </a:lnTo>
                    <a:lnTo>
                      <a:pt x="30" y="42"/>
                    </a:lnTo>
                    <a:lnTo>
                      <a:pt x="4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8CC9"/>
              </a:solidFill>
              <a:ln w="0">
                <a:solidFill>
                  <a:srgbClr val="948C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2" name="Freeform 932"/>
              <p:cNvSpPr>
                <a:spLocks/>
              </p:cNvSpPr>
              <p:nvPr/>
            </p:nvSpPr>
            <p:spPr bwMode="auto">
              <a:xfrm>
                <a:off x="2530" y="2042"/>
                <a:ext cx="46" cy="42"/>
              </a:xfrm>
              <a:custGeom>
                <a:avLst/>
                <a:gdLst>
                  <a:gd name="T0" fmla="*/ 18 w 46"/>
                  <a:gd name="T1" fmla="*/ 0 h 42"/>
                  <a:gd name="T2" fmla="*/ 0 w 46"/>
                  <a:gd name="T3" fmla="*/ 12 h 42"/>
                  <a:gd name="T4" fmla="*/ 30 w 46"/>
                  <a:gd name="T5" fmla="*/ 42 h 42"/>
                  <a:gd name="T6" fmla="*/ 46 w 46"/>
                  <a:gd name="T7" fmla="*/ 4 h 42"/>
                  <a:gd name="T8" fmla="*/ 18 w 4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2">
                    <a:moveTo>
                      <a:pt x="18" y="0"/>
                    </a:moveTo>
                    <a:lnTo>
                      <a:pt x="0" y="12"/>
                    </a:lnTo>
                    <a:lnTo>
                      <a:pt x="30" y="42"/>
                    </a:lnTo>
                    <a:lnTo>
                      <a:pt x="46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3" name="Freeform 933"/>
              <p:cNvSpPr>
                <a:spLocks/>
              </p:cNvSpPr>
              <p:nvPr/>
            </p:nvSpPr>
            <p:spPr bwMode="auto">
              <a:xfrm>
                <a:off x="2560" y="2046"/>
                <a:ext cx="48" cy="56"/>
              </a:xfrm>
              <a:custGeom>
                <a:avLst/>
                <a:gdLst>
                  <a:gd name="T0" fmla="*/ 16 w 48"/>
                  <a:gd name="T1" fmla="*/ 0 h 56"/>
                  <a:gd name="T2" fmla="*/ 0 w 48"/>
                  <a:gd name="T3" fmla="*/ 38 h 56"/>
                  <a:gd name="T4" fmla="*/ 30 w 48"/>
                  <a:gd name="T5" fmla="*/ 56 h 56"/>
                  <a:gd name="T6" fmla="*/ 48 w 48"/>
                  <a:gd name="T7" fmla="*/ 32 h 56"/>
                  <a:gd name="T8" fmla="*/ 16 w 48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0" y="38"/>
                    </a:lnTo>
                    <a:lnTo>
                      <a:pt x="30" y="56"/>
                    </a:lnTo>
                    <a:lnTo>
                      <a:pt x="48" y="3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4C2C9"/>
              </a:solidFill>
              <a:ln w="0">
                <a:solidFill>
                  <a:srgbClr val="D4C2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4" name="Freeform 934"/>
              <p:cNvSpPr>
                <a:spLocks/>
              </p:cNvSpPr>
              <p:nvPr/>
            </p:nvSpPr>
            <p:spPr bwMode="auto">
              <a:xfrm>
                <a:off x="2560" y="2046"/>
                <a:ext cx="48" cy="56"/>
              </a:xfrm>
              <a:custGeom>
                <a:avLst/>
                <a:gdLst>
                  <a:gd name="T0" fmla="*/ 16 w 48"/>
                  <a:gd name="T1" fmla="*/ 0 h 56"/>
                  <a:gd name="T2" fmla="*/ 0 w 48"/>
                  <a:gd name="T3" fmla="*/ 38 h 56"/>
                  <a:gd name="T4" fmla="*/ 30 w 48"/>
                  <a:gd name="T5" fmla="*/ 56 h 56"/>
                  <a:gd name="T6" fmla="*/ 48 w 48"/>
                  <a:gd name="T7" fmla="*/ 32 h 56"/>
                  <a:gd name="T8" fmla="*/ 16 w 48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0" y="38"/>
                    </a:lnTo>
                    <a:lnTo>
                      <a:pt x="30" y="56"/>
                    </a:lnTo>
                    <a:lnTo>
                      <a:pt x="48" y="3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5" name="Freeform 935"/>
              <p:cNvSpPr>
                <a:spLocks/>
              </p:cNvSpPr>
              <p:nvPr/>
            </p:nvSpPr>
            <p:spPr bwMode="auto">
              <a:xfrm>
                <a:off x="2590" y="207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24 h 24"/>
                  <a:gd name="T4" fmla="*/ 30 w 46"/>
                  <a:gd name="T5" fmla="*/ 24 h 24"/>
                  <a:gd name="T6" fmla="*/ 46 w 46"/>
                  <a:gd name="T7" fmla="*/ 4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24"/>
                    </a:lnTo>
                    <a:lnTo>
                      <a:pt x="30" y="24"/>
                    </a:lnTo>
                    <a:lnTo>
                      <a:pt x="4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FBAF2"/>
              </a:solidFill>
              <a:ln w="0">
                <a:solidFill>
                  <a:srgbClr val="8F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6" name="Freeform 936"/>
              <p:cNvSpPr>
                <a:spLocks/>
              </p:cNvSpPr>
              <p:nvPr/>
            </p:nvSpPr>
            <p:spPr bwMode="auto">
              <a:xfrm>
                <a:off x="2590" y="207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24 h 24"/>
                  <a:gd name="T4" fmla="*/ 30 w 46"/>
                  <a:gd name="T5" fmla="*/ 24 h 24"/>
                  <a:gd name="T6" fmla="*/ 46 w 46"/>
                  <a:gd name="T7" fmla="*/ 4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24"/>
                    </a:lnTo>
                    <a:lnTo>
                      <a:pt x="30" y="24"/>
                    </a:lnTo>
                    <a:lnTo>
                      <a:pt x="46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7" name="Freeform 937"/>
              <p:cNvSpPr>
                <a:spLocks/>
              </p:cNvSpPr>
              <p:nvPr/>
            </p:nvSpPr>
            <p:spPr bwMode="auto">
              <a:xfrm>
                <a:off x="2620" y="2076"/>
                <a:ext cx="46" cy="26"/>
              </a:xfrm>
              <a:custGeom>
                <a:avLst/>
                <a:gdLst>
                  <a:gd name="T0" fmla="*/ 16 w 46"/>
                  <a:gd name="T1" fmla="*/ 6 h 26"/>
                  <a:gd name="T2" fmla="*/ 0 w 46"/>
                  <a:gd name="T3" fmla="*/ 26 h 26"/>
                  <a:gd name="T4" fmla="*/ 30 w 46"/>
                  <a:gd name="T5" fmla="*/ 18 h 26"/>
                  <a:gd name="T6" fmla="*/ 46 w 46"/>
                  <a:gd name="T7" fmla="*/ 0 h 26"/>
                  <a:gd name="T8" fmla="*/ 16 w 46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6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4296F2"/>
              </a:solidFill>
              <a:ln w="0">
                <a:solidFill>
                  <a:srgbClr val="42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8" name="Freeform 938"/>
              <p:cNvSpPr>
                <a:spLocks/>
              </p:cNvSpPr>
              <p:nvPr/>
            </p:nvSpPr>
            <p:spPr bwMode="auto">
              <a:xfrm>
                <a:off x="2620" y="2076"/>
                <a:ext cx="46" cy="26"/>
              </a:xfrm>
              <a:custGeom>
                <a:avLst/>
                <a:gdLst>
                  <a:gd name="T0" fmla="*/ 16 w 46"/>
                  <a:gd name="T1" fmla="*/ 6 h 26"/>
                  <a:gd name="T2" fmla="*/ 0 w 46"/>
                  <a:gd name="T3" fmla="*/ 26 h 26"/>
                  <a:gd name="T4" fmla="*/ 30 w 46"/>
                  <a:gd name="T5" fmla="*/ 18 h 26"/>
                  <a:gd name="T6" fmla="*/ 46 w 46"/>
                  <a:gd name="T7" fmla="*/ 0 h 26"/>
                  <a:gd name="T8" fmla="*/ 16 w 46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6"/>
                    </a:moveTo>
                    <a:lnTo>
                      <a:pt x="0" y="26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9" name="Freeform 939"/>
              <p:cNvSpPr>
                <a:spLocks/>
              </p:cNvSpPr>
              <p:nvPr/>
            </p:nvSpPr>
            <p:spPr bwMode="auto">
              <a:xfrm>
                <a:off x="2650" y="2068"/>
                <a:ext cx="46" cy="26"/>
              </a:xfrm>
              <a:custGeom>
                <a:avLst/>
                <a:gdLst>
                  <a:gd name="T0" fmla="*/ 16 w 46"/>
                  <a:gd name="T1" fmla="*/ 8 h 26"/>
                  <a:gd name="T2" fmla="*/ 0 w 46"/>
                  <a:gd name="T3" fmla="*/ 26 h 26"/>
                  <a:gd name="T4" fmla="*/ 30 w 46"/>
                  <a:gd name="T5" fmla="*/ 20 h 26"/>
                  <a:gd name="T6" fmla="*/ 46 w 46"/>
                  <a:gd name="T7" fmla="*/ 0 h 26"/>
                  <a:gd name="T8" fmla="*/ 16 w 46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8"/>
                    </a:moveTo>
                    <a:lnTo>
                      <a:pt x="0" y="26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D8CED"/>
              </a:solidFill>
              <a:ln w="0">
                <a:solidFill>
                  <a:srgbClr val="3D8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0" name="Freeform 940"/>
              <p:cNvSpPr>
                <a:spLocks/>
              </p:cNvSpPr>
              <p:nvPr/>
            </p:nvSpPr>
            <p:spPr bwMode="auto">
              <a:xfrm>
                <a:off x="2650" y="2068"/>
                <a:ext cx="46" cy="26"/>
              </a:xfrm>
              <a:custGeom>
                <a:avLst/>
                <a:gdLst>
                  <a:gd name="T0" fmla="*/ 16 w 46"/>
                  <a:gd name="T1" fmla="*/ 8 h 26"/>
                  <a:gd name="T2" fmla="*/ 0 w 46"/>
                  <a:gd name="T3" fmla="*/ 26 h 26"/>
                  <a:gd name="T4" fmla="*/ 30 w 46"/>
                  <a:gd name="T5" fmla="*/ 20 h 26"/>
                  <a:gd name="T6" fmla="*/ 46 w 46"/>
                  <a:gd name="T7" fmla="*/ 0 h 26"/>
                  <a:gd name="T8" fmla="*/ 16 w 46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8"/>
                    </a:moveTo>
                    <a:lnTo>
                      <a:pt x="0" y="26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1" name="Freeform 941"/>
              <p:cNvSpPr>
                <a:spLocks/>
              </p:cNvSpPr>
              <p:nvPr/>
            </p:nvSpPr>
            <p:spPr bwMode="auto">
              <a:xfrm>
                <a:off x="2680" y="2064"/>
                <a:ext cx="46" cy="24"/>
              </a:xfrm>
              <a:custGeom>
                <a:avLst/>
                <a:gdLst>
                  <a:gd name="T0" fmla="*/ 16 w 46"/>
                  <a:gd name="T1" fmla="*/ 4 h 24"/>
                  <a:gd name="T2" fmla="*/ 0 w 46"/>
                  <a:gd name="T3" fmla="*/ 24 h 24"/>
                  <a:gd name="T4" fmla="*/ 30 w 46"/>
                  <a:gd name="T5" fmla="*/ 20 h 24"/>
                  <a:gd name="T6" fmla="*/ 46 w 46"/>
                  <a:gd name="T7" fmla="*/ 0 h 24"/>
                  <a:gd name="T8" fmla="*/ 16 w 46"/>
                  <a:gd name="T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4"/>
                    </a:moveTo>
                    <a:lnTo>
                      <a:pt x="0" y="24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5E9CF0"/>
              </a:solidFill>
              <a:ln w="0">
                <a:solidFill>
                  <a:srgbClr val="5E9C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2" name="Freeform 942"/>
              <p:cNvSpPr>
                <a:spLocks/>
              </p:cNvSpPr>
              <p:nvPr/>
            </p:nvSpPr>
            <p:spPr bwMode="auto">
              <a:xfrm>
                <a:off x="2680" y="2064"/>
                <a:ext cx="46" cy="24"/>
              </a:xfrm>
              <a:custGeom>
                <a:avLst/>
                <a:gdLst>
                  <a:gd name="T0" fmla="*/ 16 w 46"/>
                  <a:gd name="T1" fmla="*/ 4 h 24"/>
                  <a:gd name="T2" fmla="*/ 0 w 46"/>
                  <a:gd name="T3" fmla="*/ 24 h 24"/>
                  <a:gd name="T4" fmla="*/ 30 w 46"/>
                  <a:gd name="T5" fmla="*/ 20 h 24"/>
                  <a:gd name="T6" fmla="*/ 46 w 46"/>
                  <a:gd name="T7" fmla="*/ 0 h 24"/>
                  <a:gd name="T8" fmla="*/ 16 w 46"/>
                  <a:gd name="T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4"/>
                    </a:moveTo>
                    <a:lnTo>
                      <a:pt x="0" y="24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3" name="Freeform 943"/>
              <p:cNvSpPr>
                <a:spLocks/>
              </p:cNvSpPr>
              <p:nvPr/>
            </p:nvSpPr>
            <p:spPr bwMode="auto">
              <a:xfrm>
                <a:off x="2710" y="2064"/>
                <a:ext cx="46" cy="22"/>
              </a:xfrm>
              <a:custGeom>
                <a:avLst/>
                <a:gdLst>
                  <a:gd name="T0" fmla="*/ 16 w 46"/>
                  <a:gd name="T1" fmla="*/ 0 h 22"/>
                  <a:gd name="T2" fmla="*/ 0 w 46"/>
                  <a:gd name="T3" fmla="*/ 20 h 22"/>
                  <a:gd name="T4" fmla="*/ 30 w 46"/>
                  <a:gd name="T5" fmla="*/ 22 h 22"/>
                  <a:gd name="T6" fmla="*/ 46 w 46"/>
                  <a:gd name="T7" fmla="*/ 2 h 22"/>
                  <a:gd name="T8" fmla="*/ 16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6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0ABF0"/>
              </a:solidFill>
              <a:ln w="0">
                <a:solidFill>
                  <a:srgbClr val="80AB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4" name="Freeform 944"/>
              <p:cNvSpPr>
                <a:spLocks/>
              </p:cNvSpPr>
              <p:nvPr/>
            </p:nvSpPr>
            <p:spPr bwMode="auto">
              <a:xfrm>
                <a:off x="2710" y="2064"/>
                <a:ext cx="46" cy="22"/>
              </a:xfrm>
              <a:custGeom>
                <a:avLst/>
                <a:gdLst>
                  <a:gd name="T0" fmla="*/ 16 w 46"/>
                  <a:gd name="T1" fmla="*/ 0 h 22"/>
                  <a:gd name="T2" fmla="*/ 0 w 46"/>
                  <a:gd name="T3" fmla="*/ 20 h 22"/>
                  <a:gd name="T4" fmla="*/ 30 w 46"/>
                  <a:gd name="T5" fmla="*/ 22 h 22"/>
                  <a:gd name="T6" fmla="*/ 46 w 46"/>
                  <a:gd name="T7" fmla="*/ 2 h 22"/>
                  <a:gd name="T8" fmla="*/ 16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6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5" name="Freeform 945"/>
              <p:cNvSpPr>
                <a:spLocks/>
              </p:cNvSpPr>
              <p:nvPr/>
            </p:nvSpPr>
            <p:spPr bwMode="auto">
              <a:xfrm>
                <a:off x="2740" y="2066"/>
                <a:ext cx="48" cy="26"/>
              </a:xfrm>
              <a:custGeom>
                <a:avLst/>
                <a:gdLst>
                  <a:gd name="T0" fmla="*/ 16 w 48"/>
                  <a:gd name="T1" fmla="*/ 0 h 26"/>
                  <a:gd name="T2" fmla="*/ 0 w 48"/>
                  <a:gd name="T3" fmla="*/ 20 h 26"/>
                  <a:gd name="T4" fmla="*/ 32 w 48"/>
                  <a:gd name="T5" fmla="*/ 26 h 26"/>
                  <a:gd name="T6" fmla="*/ 48 w 48"/>
                  <a:gd name="T7" fmla="*/ 4 h 26"/>
                  <a:gd name="T8" fmla="*/ 16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6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8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4B2EB"/>
              </a:solidFill>
              <a:ln w="0">
                <a:solidFill>
                  <a:srgbClr val="94B2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6" name="Freeform 946"/>
              <p:cNvSpPr>
                <a:spLocks/>
              </p:cNvSpPr>
              <p:nvPr/>
            </p:nvSpPr>
            <p:spPr bwMode="auto">
              <a:xfrm>
                <a:off x="2740" y="2066"/>
                <a:ext cx="48" cy="26"/>
              </a:xfrm>
              <a:custGeom>
                <a:avLst/>
                <a:gdLst>
                  <a:gd name="T0" fmla="*/ 16 w 48"/>
                  <a:gd name="T1" fmla="*/ 0 h 26"/>
                  <a:gd name="T2" fmla="*/ 0 w 48"/>
                  <a:gd name="T3" fmla="*/ 20 h 26"/>
                  <a:gd name="T4" fmla="*/ 32 w 48"/>
                  <a:gd name="T5" fmla="*/ 26 h 26"/>
                  <a:gd name="T6" fmla="*/ 48 w 48"/>
                  <a:gd name="T7" fmla="*/ 4 h 26"/>
                  <a:gd name="T8" fmla="*/ 16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6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8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7" name="Freeform 947"/>
              <p:cNvSpPr>
                <a:spLocks/>
              </p:cNvSpPr>
              <p:nvPr/>
            </p:nvSpPr>
            <p:spPr bwMode="auto">
              <a:xfrm>
                <a:off x="2772" y="2070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0 w 46"/>
                  <a:gd name="T5" fmla="*/ 30 h 30"/>
                  <a:gd name="T6" fmla="*/ 46 w 46"/>
                  <a:gd name="T7" fmla="*/ 8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6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5E8"/>
              </a:solidFill>
              <a:ln w="0">
                <a:solidFill>
                  <a:srgbClr val="9EB5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8" name="Freeform 948"/>
              <p:cNvSpPr>
                <a:spLocks/>
              </p:cNvSpPr>
              <p:nvPr/>
            </p:nvSpPr>
            <p:spPr bwMode="auto">
              <a:xfrm>
                <a:off x="2772" y="2070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0 w 46"/>
                  <a:gd name="T5" fmla="*/ 30 h 30"/>
                  <a:gd name="T6" fmla="*/ 46 w 46"/>
                  <a:gd name="T7" fmla="*/ 8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6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9" name="Freeform 949"/>
              <p:cNvSpPr>
                <a:spLocks/>
              </p:cNvSpPr>
              <p:nvPr/>
            </p:nvSpPr>
            <p:spPr bwMode="auto">
              <a:xfrm>
                <a:off x="2802" y="2078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BAE8"/>
              </a:solidFill>
              <a:ln w="0">
                <a:solidFill>
                  <a:srgbClr val="A6BA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0" name="Freeform 950"/>
              <p:cNvSpPr>
                <a:spLocks/>
              </p:cNvSpPr>
              <p:nvPr/>
            </p:nvSpPr>
            <p:spPr bwMode="auto">
              <a:xfrm>
                <a:off x="2802" y="2078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1" name="Freeform 951"/>
              <p:cNvSpPr>
                <a:spLocks/>
              </p:cNvSpPr>
              <p:nvPr/>
            </p:nvSpPr>
            <p:spPr bwMode="auto">
              <a:xfrm>
                <a:off x="2834" y="2088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BDE8"/>
              </a:solidFill>
              <a:ln w="0">
                <a:solidFill>
                  <a:srgbClr val="A8BD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2" name="Freeform 952"/>
              <p:cNvSpPr>
                <a:spLocks/>
              </p:cNvSpPr>
              <p:nvPr/>
            </p:nvSpPr>
            <p:spPr bwMode="auto">
              <a:xfrm>
                <a:off x="2834" y="2088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3" name="Freeform 953"/>
              <p:cNvSpPr>
                <a:spLocks/>
              </p:cNvSpPr>
              <p:nvPr/>
            </p:nvSpPr>
            <p:spPr bwMode="auto">
              <a:xfrm>
                <a:off x="2864" y="2098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BDE8"/>
              </a:solidFill>
              <a:ln w="0">
                <a:solidFill>
                  <a:srgbClr val="A6BD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4" name="Freeform 954"/>
              <p:cNvSpPr>
                <a:spLocks/>
              </p:cNvSpPr>
              <p:nvPr/>
            </p:nvSpPr>
            <p:spPr bwMode="auto">
              <a:xfrm>
                <a:off x="2864" y="2098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5" name="Freeform 955"/>
              <p:cNvSpPr>
                <a:spLocks/>
              </p:cNvSpPr>
              <p:nvPr/>
            </p:nvSpPr>
            <p:spPr bwMode="auto">
              <a:xfrm>
                <a:off x="2896" y="2108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2 w 46"/>
                  <a:gd name="T5" fmla="*/ 30 h 30"/>
                  <a:gd name="T6" fmla="*/ 46 w 46"/>
                  <a:gd name="T7" fmla="*/ 10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BFEB"/>
              </a:solidFill>
              <a:ln w="0">
                <a:solidFill>
                  <a:srgbClr val="A8BF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6" name="Freeform 956"/>
              <p:cNvSpPr>
                <a:spLocks/>
              </p:cNvSpPr>
              <p:nvPr/>
            </p:nvSpPr>
            <p:spPr bwMode="auto">
              <a:xfrm>
                <a:off x="2896" y="2108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2 w 46"/>
                  <a:gd name="T5" fmla="*/ 30 h 30"/>
                  <a:gd name="T6" fmla="*/ 46 w 46"/>
                  <a:gd name="T7" fmla="*/ 10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7" name="Freeform 957"/>
              <p:cNvSpPr>
                <a:spLocks/>
              </p:cNvSpPr>
              <p:nvPr/>
            </p:nvSpPr>
            <p:spPr bwMode="auto">
              <a:xfrm>
                <a:off x="2928" y="2118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0 h 32"/>
                  <a:gd name="T4" fmla="*/ 30 w 46"/>
                  <a:gd name="T5" fmla="*/ 32 h 32"/>
                  <a:gd name="T6" fmla="*/ 46 w 46"/>
                  <a:gd name="T7" fmla="*/ 12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0"/>
                    </a:lnTo>
                    <a:lnTo>
                      <a:pt x="30" y="32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BC2EB"/>
              </a:solidFill>
              <a:ln w="0">
                <a:solidFill>
                  <a:srgbClr val="ABC2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8" name="Freeform 958"/>
              <p:cNvSpPr>
                <a:spLocks/>
              </p:cNvSpPr>
              <p:nvPr/>
            </p:nvSpPr>
            <p:spPr bwMode="auto">
              <a:xfrm>
                <a:off x="2928" y="2118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0 h 32"/>
                  <a:gd name="T4" fmla="*/ 30 w 46"/>
                  <a:gd name="T5" fmla="*/ 32 h 32"/>
                  <a:gd name="T6" fmla="*/ 46 w 46"/>
                  <a:gd name="T7" fmla="*/ 12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0"/>
                    </a:lnTo>
                    <a:lnTo>
                      <a:pt x="30" y="32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9" name="Freeform 959"/>
              <p:cNvSpPr>
                <a:spLocks/>
              </p:cNvSpPr>
              <p:nvPr/>
            </p:nvSpPr>
            <p:spPr bwMode="auto">
              <a:xfrm>
                <a:off x="2958" y="2130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0 h 32"/>
                  <a:gd name="T4" fmla="*/ 32 w 48"/>
                  <a:gd name="T5" fmla="*/ 32 h 32"/>
                  <a:gd name="T6" fmla="*/ 48 w 48"/>
                  <a:gd name="T7" fmla="*/ 12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48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4EB"/>
              </a:solidFill>
              <a:ln w="0">
                <a:solidFill>
                  <a:srgbClr val="ADC4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0" name="Freeform 960"/>
              <p:cNvSpPr>
                <a:spLocks/>
              </p:cNvSpPr>
              <p:nvPr/>
            </p:nvSpPr>
            <p:spPr bwMode="auto">
              <a:xfrm>
                <a:off x="2958" y="2130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0 h 32"/>
                  <a:gd name="T4" fmla="*/ 32 w 48"/>
                  <a:gd name="T5" fmla="*/ 32 h 32"/>
                  <a:gd name="T6" fmla="*/ 48 w 48"/>
                  <a:gd name="T7" fmla="*/ 12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48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1" name="Freeform 961"/>
              <p:cNvSpPr>
                <a:spLocks/>
              </p:cNvSpPr>
              <p:nvPr/>
            </p:nvSpPr>
            <p:spPr bwMode="auto">
              <a:xfrm>
                <a:off x="2990" y="214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C7E8"/>
              </a:solidFill>
              <a:ln w="0">
                <a:solidFill>
                  <a:srgbClr val="B2C7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2" name="Freeform 962"/>
              <p:cNvSpPr>
                <a:spLocks/>
              </p:cNvSpPr>
              <p:nvPr/>
            </p:nvSpPr>
            <p:spPr bwMode="auto">
              <a:xfrm>
                <a:off x="2990" y="214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3" name="Freeform 963"/>
              <p:cNvSpPr>
                <a:spLocks/>
              </p:cNvSpPr>
              <p:nvPr/>
            </p:nvSpPr>
            <p:spPr bwMode="auto">
              <a:xfrm>
                <a:off x="3022" y="2156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6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ACCE8"/>
              </a:solidFill>
              <a:ln w="0">
                <a:solidFill>
                  <a:srgbClr val="BACC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4" name="Freeform 964"/>
              <p:cNvSpPr>
                <a:spLocks/>
              </p:cNvSpPr>
              <p:nvPr/>
            </p:nvSpPr>
            <p:spPr bwMode="auto">
              <a:xfrm>
                <a:off x="3022" y="2156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6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5" name="Freeform 965"/>
              <p:cNvSpPr>
                <a:spLocks/>
              </p:cNvSpPr>
              <p:nvPr/>
            </p:nvSpPr>
            <p:spPr bwMode="auto">
              <a:xfrm>
                <a:off x="3054" y="2172"/>
                <a:ext cx="46" cy="36"/>
              </a:xfrm>
              <a:custGeom>
                <a:avLst/>
                <a:gdLst>
                  <a:gd name="T0" fmla="*/ 16 w 46"/>
                  <a:gd name="T1" fmla="*/ 0 h 36"/>
                  <a:gd name="T2" fmla="*/ 0 w 46"/>
                  <a:gd name="T3" fmla="*/ 18 h 36"/>
                  <a:gd name="T4" fmla="*/ 32 w 46"/>
                  <a:gd name="T5" fmla="*/ 36 h 36"/>
                  <a:gd name="T6" fmla="*/ 46 w 46"/>
                  <a:gd name="T7" fmla="*/ 18 h 36"/>
                  <a:gd name="T8" fmla="*/ 16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6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FD1E8"/>
              </a:solidFill>
              <a:ln w="0">
                <a:solidFill>
                  <a:srgbClr val="BFD1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6" name="Freeform 966"/>
              <p:cNvSpPr>
                <a:spLocks/>
              </p:cNvSpPr>
              <p:nvPr/>
            </p:nvSpPr>
            <p:spPr bwMode="auto">
              <a:xfrm>
                <a:off x="3054" y="2172"/>
                <a:ext cx="46" cy="36"/>
              </a:xfrm>
              <a:custGeom>
                <a:avLst/>
                <a:gdLst>
                  <a:gd name="T0" fmla="*/ 16 w 46"/>
                  <a:gd name="T1" fmla="*/ 0 h 36"/>
                  <a:gd name="T2" fmla="*/ 0 w 46"/>
                  <a:gd name="T3" fmla="*/ 18 h 36"/>
                  <a:gd name="T4" fmla="*/ 32 w 46"/>
                  <a:gd name="T5" fmla="*/ 36 h 36"/>
                  <a:gd name="T6" fmla="*/ 46 w 46"/>
                  <a:gd name="T7" fmla="*/ 18 h 36"/>
                  <a:gd name="T8" fmla="*/ 16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6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7" name="Freeform 967"/>
              <p:cNvSpPr>
                <a:spLocks/>
              </p:cNvSpPr>
              <p:nvPr/>
            </p:nvSpPr>
            <p:spPr bwMode="auto">
              <a:xfrm>
                <a:off x="3086" y="2190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8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2D4E8"/>
              </a:solidFill>
              <a:ln w="0">
                <a:solidFill>
                  <a:srgbClr val="C2D4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8" name="Freeform 968"/>
              <p:cNvSpPr>
                <a:spLocks/>
              </p:cNvSpPr>
              <p:nvPr/>
            </p:nvSpPr>
            <p:spPr bwMode="auto">
              <a:xfrm>
                <a:off x="3086" y="2190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8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9" name="Freeform 969"/>
              <p:cNvSpPr>
                <a:spLocks/>
              </p:cNvSpPr>
              <p:nvPr/>
            </p:nvSpPr>
            <p:spPr bwMode="auto">
              <a:xfrm>
                <a:off x="3118" y="2208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8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FD4E8"/>
              </a:solidFill>
              <a:ln w="0">
                <a:solidFill>
                  <a:srgbClr val="BFD4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90" name="Freeform 970"/>
              <p:cNvSpPr>
                <a:spLocks/>
              </p:cNvSpPr>
              <p:nvPr/>
            </p:nvSpPr>
            <p:spPr bwMode="auto">
              <a:xfrm>
                <a:off x="3118" y="2208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8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3691" name="Group 971"/>
            <p:cNvGrpSpPr>
              <a:grpSpLocks/>
            </p:cNvGrpSpPr>
            <p:nvPr/>
          </p:nvGrpSpPr>
          <p:grpSpPr bwMode="auto">
            <a:xfrm>
              <a:off x="2044" y="2018"/>
              <a:ext cx="1886" cy="572"/>
              <a:chOff x="2044" y="2018"/>
              <a:chExt cx="1886" cy="572"/>
            </a:xfrm>
          </p:grpSpPr>
          <p:sp>
            <p:nvSpPr>
              <p:cNvPr id="543692" name="Freeform 972"/>
              <p:cNvSpPr>
                <a:spLocks/>
              </p:cNvSpPr>
              <p:nvPr/>
            </p:nvSpPr>
            <p:spPr bwMode="auto">
              <a:xfrm>
                <a:off x="3150" y="2226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18 h 34"/>
                  <a:gd name="T4" fmla="*/ 32 w 46"/>
                  <a:gd name="T5" fmla="*/ 34 h 34"/>
                  <a:gd name="T6" fmla="*/ 46 w 46"/>
                  <a:gd name="T7" fmla="*/ 16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6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AD1ED"/>
              </a:solidFill>
              <a:ln w="0">
                <a:solidFill>
                  <a:srgbClr val="BAD1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93" name="Freeform 973"/>
              <p:cNvSpPr>
                <a:spLocks/>
              </p:cNvSpPr>
              <p:nvPr/>
            </p:nvSpPr>
            <p:spPr bwMode="auto">
              <a:xfrm>
                <a:off x="3150" y="2226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18 h 34"/>
                  <a:gd name="T4" fmla="*/ 32 w 46"/>
                  <a:gd name="T5" fmla="*/ 34 h 34"/>
                  <a:gd name="T6" fmla="*/ 46 w 46"/>
                  <a:gd name="T7" fmla="*/ 16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6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94" name="Freeform 974"/>
              <p:cNvSpPr>
                <a:spLocks/>
              </p:cNvSpPr>
              <p:nvPr/>
            </p:nvSpPr>
            <p:spPr bwMode="auto">
              <a:xfrm>
                <a:off x="3182" y="2242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8 h 30"/>
                  <a:gd name="T4" fmla="*/ 32 w 46"/>
                  <a:gd name="T5" fmla="*/ 30 h 30"/>
                  <a:gd name="T6" fmla="*/ 46 w 46"/>
                  <a:gd name="T7" fmla="*/ 12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8"/>
                    </a:lnTo>
                    <a:lnTo>
                      <a:pt x="32" y="30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CFF0"/>
              </a:solidFill>
              <a:ln w="0">
                <a:solidFill>
                  <a:srgbClr val="B0C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95" name="Freeform 975"/>
              <p:cNvSpPr>
                <a:spLocks/>
              </p:cNvSpPr>
              <p:nvPr/>
            </p:nvSpPr>
            <p:spPr bwMode="auto">
              <a:xfrm>
                <a:off x="3182" y="2242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8 h 30"/>
                  <a:gd name="T4" fmla="*/ 32 w 46"/>
                  <a:gd name="T5" fmla="*/ 30 h 30"/>
                  <a:gd name="T6" fmla="*/ 46 w 46"/>
                  <a:gd name="T7" fmla="*/ 12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8"/>
                    </a:lnTo>
                    <a:lnTo>
                      <a:pt x="32" y="30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96" name="Freeform 976"/>
              <p:cNvSpPr>
                <a:spLocks/>
              </p:cNvSpPr>
              <p:nvPr/>
            </p:nvSpPr>
            <p:spPr bwMode="auto">
              <a:xfrm>
                <a:off x="3214" y="2254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18 h 30"/>
                  <a:gd name="T4" fmla="*/ 32 w 48"/>
                  <a:gd name="T5" fmla="*/ 30 h 30"/>
                  <a:gd name="T6" fmla="*/ 48 w 48"/>
                  <a:gd name="T7" fmla="*/ 12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18"/>
                    </a:lnTo>
                    <a:lnTo>
                      <a:pt x="32" y="30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8CCF2"/>
              </a:solidFill>
              <a:ln w="0">
                <a:solidFill>
                  <a:srgbClr val="A8CC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97" name="Freeform 977"/>
              <p:cNvSpPr>
                <a:spLocks/>
              </p:cNvSpPr>
              <p:nvPr/>
            </p:nvSpPr>
            <p:spPr bwMode="auto">
              <a:xfrm>
                <a:off x="3214" y="2254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18 h 30"/>
                  <a:gd name="T4" fmla="*/ 32 w 48"/>
                  <a:gd name="T5" fmla="*/ 30 h 30"/>
                  <a:gd name="T6" fmla="*/ 48 w 48"/>
                  <a:gd name="T7" fmla="*/ 12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18"/>
                    </a:lnTo>
                    <a:lnTo>
                      <a:pt x="32" y="30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98" name="Freeform 978"/>
              <p:cNvSpPr>
                <a:spLocks/>
              </p:cNvSpPr>
              <p:nvPr/>
            </p:nvSpPr>
            <p:spPr bwMode="auto">
              <a:xfrm>
                <a:off x="3246" y="226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18 h 30"/>
                  <a:gd name="T4" fmla="*/ 34 w 48"/>
                  <a:gd name="T5" fmla="*/ 30 h 30"/>
                  <a:gd name="T6" fmla="*/ 48 w 48"/>
                  <a:gd name="T7" fmla="*/ 14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D6F2"/>
              </a:solidFill>
              <a:ln w="0">
                <a:solidFill>
                  <a:srgbClr val="B2D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99" name="Freeform 979"/>
              <p:cNvSpPr>
                <a:spLocks/>
              </p:cNvSpPr>
              <p:nvPr/>
            </p:nvSpPr>
            <p:spPr bwMode="auto">
              <a:xfrm>
                <a:off x="3246" y="226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18 h 30"/>
                  <a:gd name="T4" fmla="*/ 34 w 48"/>
                  <a:gd name="T5" fmla="*/ 30 h 30"/>
                  <a:gd name="T6" fmla="*/ 48 w 48"/>
                  <a:gd name="T7" fmla="*/ 14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00" name="Freeform 980"/>
              <p:cNvSpPr>
                <a:spLocks/>
              </p:cNvSpPr>
              <p:nvPr/>
            </p:nvSpPr>
            <p:spPr bwMode="auto">
              <a:xfrm>
                <a:off x="3280" y="2280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6 h 36"/>
                  <a:gd name="T4" fmla="*/ 32 w 46"/>
                  <a:gd name="T5" fmla="*/ 36 h 36"/>
                  <a:gd name="T6" fmla="*/ 46 w 46"/>
                  <a:gd name="T7" fmla="*/ 2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6"/>
                    </a:lnTo>
                    <a:lnTo>
                      <a:pt x="32" y="36"/>
                    </a:lnTo>
                    <a:lnTo>
                      <a:pt x="46" y="2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F5E3"/>
              </a:solidFill>
              <a:ln w="0">
                <a:solidFill>
                  <a:srgbClr val="D9F5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01" name="Freeform 981"/>
              <p:cNvSpPr>
                <a:spLocks/>
              </p:cNvSpPr>
              <p:nvPr/>
            </p:nvSpPr>
            <p:spPr bwMode="auto">
              <a:xfrm>
                <a:off x="3280" y="2280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6 h 36"/>
                  <a:gd name="T4" fmla="*/ 32 w 46"/>
                  <a:gd name="T5" fmla="*/ 36 h 36"/>
                  <a:gd name="T6" fmla="*/ 46 w 46"/>
                  <a:gd name="T7" fmla="*/ 2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6"/>
                    </a:lnTo>
                    <a:lnTo>
                      <a:pt x="32" y="36"/>
                    </a:lnTo>
                    <a:lnTo>
                      <a:pt x="46" y="2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02" name="Freeform 982"/>
              <p:cNvSpPr>
                <a:spLocks/>
              </p:cNvSpPr>
              <p:nvPr/>
            </p:nvSpPr>
            <p:spPr bwMode="auto">
              <a:xfrm>
                <a:off x="3312" y="2308"/>
                <a:ext cx="42" cy="56"/>
              </a:xfrm>
              <a:custGeom>
                <a:avLst/>
                <a:gdLst>
                  <a:gd name="T0" fmla="*/ 14 w 42"/>
                  <a:gd name="T1" fmla="*/ 0 h 56"/>
                  <a:gd name="T2" fmla="*/ 0 w 42"/>
                  <a:gd name="T3" fmla="*/ 8 h 56"/>
                  <a:gd name="T4" fmla="*/ 30 w 42"/>
                  <a:gd name="T5" fmla="*/ 50 h 56"/>
                  <a:gd name="T6" fmla="*/ 42 w 42"/>
                  <a:gd name="T7" fmla="*/ 56 h 56"/>
                  <a:gd name="T8" fmla="*/ 14 w 4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6">
                    <a:moveTo>
                      <a:pt x="14" y="0"/>
                    </a:moveTo>
                    <a:lnTo>
                      <a:pt x="0" y="8"/>
                    </a:lnTo>
                    <a:lnTo>
                      <a:pt x="30" y="50"/>
                    </a:lnTo>
                    <a:lnTo>
                      <a:pt x="42" y="5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3F091"/>
              </a:solidFill>
              <a:ln w="0">
                <a:solidFill>
                  <a:srgbClr val="E3F09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03" name="Freeform 983"/>
              <p:cNvSpPr>
                <a:spLocks/>
              </p:cNvSpPr>
              <p:nvPr/>
            </p:nvSpPr>
            <p:spPr bwMode="auto">
              <a:xfrm>
                <a:off x="3312" y="2308"/>
                <a:ext cx="42" cy="56"/>
              </a:xfrm>
              <a:custGeom>
                <a:avLst/>
                <a:gdLst>
                  <a:gd name="T0" fmla="*/ 14 w 42"/>
                  <a:gd name="T1" fmla="*/ 0 h 56"/>
                  <a:gd name="T2" fmla="*/ 0 w 42"/>
                  <a:gd name="T3" fmla="*/ 8 h 56"/>
                  <a:gd name="T4" fmla="*/ 30 w 42"/>
                  <a:gd name="T5" fmla="*/ 50 h 56"/>
                  <a:gd name="T6" fmla="*/ 42 w 42"/>
                  <a:gd name="T7" fmla="*/ 56 h 56"/>
                  <a:gd name="T8" fmla="*/ 14 w 4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6">
                    <a:moveTo>
                      <a:pt x="14" y="0"/>
                    </a:moveTo>
                    <a:lnTo>
                      <a:pt x="0" y="8"/>
                    </a:lnTo>
                    <a:lnTo>
                      <a:pt x="30" y="50"/>
                    </a:lnTo>
                    <a:lnTo>
                      <a:pt x="42" y="5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04" name="Freeform 984"/>
              <p:cNvSpPr>
                <a:spLocks/>
              </p:cNvSpPr>
              <p:nvPr/>
            </p:nvSpPr>
            <p:spPr bwMode="auto">
              <a:xfrm>
                <a:off x="3342" y="2358"/>
                <a:ext cx="44" cy="54"/>
              </a:xfrm>
              <a:custGeom>
                <a:avLst/>
                <a:gdLst>
                  <a:gd name="T0" fmla="*/ 12 w 44"/>
                  <a:gd name="T1" fmla="*/ 6 h 54"/>
                  <a:gd name="T2" fmla="*/ 0 w 44"/>
                  <a:gd name="T3" fmla="*/ 0 h 54"/>
                  <a:gd name="T4" fmla="*/ 30 w 44"/>
                  <a:gd name="T5" fmla="*/ 54 h 54"/>
                  <a:gd name="T6" fmla="*/ 44 w 44"/>
                  <a:gd name="T7" fmla="*/ 32 h 54"/>
                  <a:gd name="T8" fmla="*/ 12 w 44"/>
                  <a:gd name="T9" fmla="*/ 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12" y="6"/>
                    </a:moveTo>
                    <a:lnTo>
                      <a:pt x="0" y="0"/>
                    </a:lnTo>
                    <a:lnTo>
                      <a:pt x="30" y="54"/>
                    </a:lnTo>
                    <a:lnTo>
                      <a:pt x="44" y="3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CFD1DB"/>
              </a:solidFill>
              <a:ln w="0">
                <a:solidFill>
                  <a:srgbClr val="CFD1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05" name="Freeform 985"/>
              <p:cNvSpPr>
                <a:spLocks/>
              </p:cNvSpPr>
              <p:nvPr/>
            </p:nvSpPr>
            <p:spPr bwMode="auto">
              <a:xfrm>
                <a:off x="3342" y="2358"/>
                <a:ext cx="44" cy="54"/>
              </a:xfrm>
              <a:custGeom>
                <a:avLst/>
                <a:gdLst>
                  <a:gd name="T0" fmla="*/ 12 w 44"/>
                  <a:gd name="T1" fmla="*/ 6 h 54"/>
                  <a:gd name="T2" fmla="*/ 0 w 44"/>
                  <a:gd name="T3" fmla="*/ 0 h 54"/>
                  <a:gd name="T4" fmla="*/ 30 w 44"/>
                  <a:gd name="T5" fmla="*/ 54 h 54"/>
                  <a:gd name="T6" fmla="*/ 44 w 44"/>
                  <a:gd name="T7" fmla="*/ 32 h 54"/>
                  <a:gd name="T8" fmla="*/ 12 w 44"/>
                  <a:gd name="T9" fmla="*/ 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12" y="6"/>
                    </a:moveTo>
                    <a:lnTo>
                      <a:pt x="0" y="0"/>
                    </a:lnTo>
                    <a:lnTo>
                      <a:pt x="30" y="54"/>
                    </a:lnTo>
                    <a:lnTo>
                      <a:pt x="44" y="32"/>
                    </a:lnTo>
                    <a:lnTo>
                      <a:pt x="12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06" name="Freeform 986"/>
              <p:cNvSpPr>
                <a:spLocks/>
              </p:cNvSpPr>
              <p:nvPr/>
            </p:nvSpPr>
            <p:spPr bwMode="auto">
              <a:xfrm>
                <a:off x="3372" y="2390"/>
                <a:ext cx="48" cy="28"/>
              </a:xfrm>
              <a:custGeom>
                <a:avLst/>
                <a:gdLst>
                  <a:gd name="T0" fmla="*/ 14 w 48"/>
                  <a:gd name="T1" fmla="*/ 0 h 28"/>
                  <a:gd name="T2" fmla="*/ 0 w 48"/>
                  <a:gd name="T3" fmla="*/ 22 h 28"/>
                  <a:gd name="T4" fmla="*/ 34 w 48"/>
                  <a:gd name="T5" fmla="*/ 28 h 28"/>
                  <a:gd name="T6" fmla="*/ 48 w 48"/>
                  <a:gd name="T7" fmla="*/ 8 h 28"/>
                  <a:gd name="T8" fmla="*/ 14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4" y="0"/>
                    </a:moveTo>
                    <a:lnTo>
                      <a:pt x="0" y="22"/>
                    </a:lnTo>
                    <a:lnTo>
                      <a:pt x="34" y="28"/>
                    </a:lnTo>
                    <a:lnTo>
                      <a:pt x="48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07" name="Freeform 987"/>
              <p:cNvSpPr>
                <a:spLocks/>
              </p:cNvSpPr>
              <p:nvPr/>
            </p:nvSpPr>
            <p:spPr bwMode="auto">
              <a:xfrm>
                <a:off x="3372" y="2390"/>
                <a:ext cx="48" cy="28"/>
              </a:xfrm>
              <a:custGeom>
                <a:avLst/>
                <a:gdLst>
                  <a:gd name="T0" fmla="*/ 14 w 48"/>
                  <a:gd name="T1" fmla="*/ 0 h 28"/>
                  <a:gd name="T2" fmla="*/ 0 w 48"/>
                  <a:gd name="T3" fmla="*/ 22 h 28"/>
                  <a:gd name="T4" fmla="*/ 34 w 48"/>
                  <a:gd name="T5" fmla="*/ 28 h 28"/>
                  <a:gd name="T6" fmla="*/ 48 w 48"/>
                  <a:gd name="T7" fmla="*/ 8 h 28"/>
                  <a:gd name="T8" fmla="*/ 14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4" y="0"/>
                    </a:moveTo>
                    <a:lnTo>
                      <a:pt x="0" y="22"/>
                    </a:lnTo>
                    <a:lnTo>
                      <a:pt x="34" y="28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08" name="Freeform 988"/>
              <p:cNvSpPr>
                <a:spLocks/>
              </p:cNvSpPr>
              <p:nvPr/>
            </p:nvSpPr>
            <p:spPr bwMode="auto">
              <a:xfrm>
                <a:off x="3406" y="2398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09" name="Freeform 989"/>
              <p:cNvSpPr>
                <a:spLocks/>
              </p:cNvSpPr>
              <p:nvPr/>
            </p:nvSpPr>
            <p:spPr bwMode="auto">
              <a:xfrm>
                <a:off x="3406" y="2398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20 h 28"/>
                  <a:gd name="T4" fmla="*/ 34 w 46"/>
                  <a:gd name="T5" fmla="*/ 28 h 28"/>
                  <a:gd name="T6" fmla="*/ 46 w 46"/>
                  <a:gd name="T7" fmla="*/ 8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0" name="Freeform 990"/>
              <p:cNvSpPr>
                <a:spLocks/>
              </p:cNvSpPr>
              <p:nvPr/>
            </p:nvSpPr>
            <p:spPr bwMode="auto">
              <a:xfrm>
                <a:off x="3440" y="240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1" name="Freeform 991"/>
              <p:cNvSpPr>
                <a:spLocks/>
              </p:cNvSpPr>
              <p:nvPr/>
            </p:nvSpPr>
            <p:spPr bwMode="auto">
              <a:xfrm>
                <a:off x="3440" y="240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2" name="Freeform 992"/>
              <p:cNvSpPr>
                <a:spLocks/>
              </p:cNvSpPr>
              <p:nvPr/>
            </p:nvSpPr>
            <p:spPr bwMode="auto">
              <a:xfrm>
                <a:off x="3472" y="241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3" name="Freeform 993"/>
              <p:cNvSpPr>
                <a:spLocks/>
              </p:cNvSpPr>
              <p:nvPr/>
            </p:nvSpPr>
            <p:spPr bwMode="auto">
              <a:xfrm>
                <a:off x="3472" y="241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4" name="Freeform 994"/>
              <p:cNvSpPr>
                <a:spLocks/>
              </p:cNvSpPr>
              <p:nvPr/>
            </p:nvSpPr>
            <p:spPr bwMode="auto">
              <a:xfrm>
                <a:off x="3506" y="242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5" name="Freeform 995"/>
              <p:cNvSpPr>
                <a:spLocks/>
              </p:cNvSpPr>
              <p:nvPr/>
            </p:nvSpPr>
            <p:spPr bwMode="auto">
              <a:xfrm>
                <a:off x="3506" y="242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6" name="Freeform 996"/>
              <p:cNvSpPr>
                <a:spLocks/>
              </p:cNvSpPr>
              <p:nvPr/>
            </p:nvSpPr>
            <p:spPr bwMode="auto">
              <a:xfrm>
                <a:off x="3540" y="243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7" name="Freeform 997"/>
              <p:cNvSpPr>
                <a:spLocks/>
              </p:cNvSpPr>
              <p:nvPr/>
            </p:nvSpPr>
            <p:spPr bwMode="auto">
              <a:xfrm>
                <a:off x="3540" y="243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8" name="Freeform 998"/>
              <p:cNvSpPr>
                <a:spLocks/>
              </p:cNvSpPr>
              <p:nvPr/>
            </p:nvSpPr>
            <p:spPr bwMode="auto">
              <a:xfrm>
                <a:off x="3574" y="244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9" name="Freeform 999"/>
              <p:cNvSpPr>
                <a:spLocks/>
              </p:cNvSpPr>
              <p:nvPr/>
            </p:nvSpPr>
            <p:spPr bwMode="auto">
              <a:xfrm>
                <a:off x="3574" y="244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20" name="Freeform 1000"/>
              <p:cNvSpPr>
                <a:spLocks/>
              </p:cNvSpPr>
              <p:nvPr/>
            </p:nvSpPr>
            <p:spPr bwMode="auto">
              <a:xfrm>
                <a:off x="3608" y="245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21" name="Freeform 1001"/>
              <p:cNvSpPr>
                <a:spLocks/>
              </p:cNvSpPr>
              <p:nvPr/>
            </p:nvSpPr>
            <p:spPr bwMode="auto">
              <a:xfrm>
                <a:off x="3608" y="245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22" name="Freeform 1002"/>
              <p:cNvSpPr>
                <a:spLocks/>
              </p:cNvSpPr>
              <p:nvPr/>
            </p:nvSpPr>
            <p:spPr bwMode="auto">
              <a:xfrm>
                <a:off x="3642" y="24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23" name="Freeform 1003"/>
              <p:cNvSpPr>
                <a:spLocks/>
              </p:cNvSpPr>
              <p:nvPr/>
            </p:nvSpPr>
            <p:spPr bwMode="auto">
              <a:xfrm>
                <a:off x="3642" y="24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24" name="Freeform 1004"/>
              <p:cNvSpPr>
                <a:spLocks/>
              </p:cNvSpPr>
              <p:nvPr/>
            </p:nvSpPr>
            <p:spPr bwMode="auto">
              <a:xfrm>
                <a:off x="3676" y="247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25" name="Freeform 1005"/>
              <p:cNvSpPr>
                <a:spLocks/>
              </p:cNvSpPr>
              <p:nvPr/>
            </p:nvSpPr>
            <p:spPr bwMode="auto">
              <a:xfrm>
                <a:off x="3676" y="247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26" name="Freeform 1006"/>
              <p:cNvSpPr>
                <a:spLocks/>
              </p:cNvSpPr>
              <p:nvPr/>
            </p:nvSpPr>
            <p:spPr bwMode="auto">
              <a:xfrm>
                <a:off x="3710" y="248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27" name="Freeform 1007"/>
              <p:cNvSpPr>
                <a:spLocks/>
              </p:cNvSpPr>
              <p:nvPr/>
            </p:nvSpPr>
            <p:spPr bwMode="auto">
              <a:xfrm>
                <a:off x="3710" y="248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28" name="Freeform 1008"/>
              <p:cNvSpPr>
                <a:spLocks/>
              </p:cNvSpPr>
              <p:nvPr/>
            </p:nvSpPr>
            <p:spPr bwMode="auto">
              <a:xfrm>
                <a:off x="3744" y="2496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29" name="Freeform 1009"/>
              <p:cNvSpPr>
                <a:spLocks/>
              </p:cNvSpPr>
              <p:nvPr/>
            </p:nvSpPr>
            <p:spPr bwMode="auto">
              <a:xfrm>
                <a:off x="3744" y="2496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0" name="Freeform 1010"/>
              <p:cNvSpPr>
                <a:spLocks/>
              </p:cNvSpPr>
              <p:nvPr/>
            </p:nvSpPr>
            <p:spPr bwMode="auto">
              <a:xfrm>
                <a:off x="3780" y="250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1" name="Freeform 1011"/>
              <p:cNvSpPr>
                <a:spLocks/>
              </p:cNvSpPr>
              <p:nvPr/>
            </p:nvSpPr>
            <p:spPr bwMode="auto">
              <a:xfrm>
                <a:off x="3780" y="250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2" name="Freeform 1012"/>
              <p:cNvSpPr>
                <a:spLocks/>
              </p:cNvSpPr>
              <p:nvPr/>
            </p:nvSpPr>
            <p:spPr bwMode="auto">
              <a:xfrm>
                <a:off x="3814" y="251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2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3" name="Freeform 1013"/>
              <p:cNvSpPr>
                <a:spLocks/>
              </p:cNvSpPr>
              <p:nvPr/>
            </p:nvSpPr>
            <p:spPr bwMode="auto">
              <a:xfrm>
                <a:off x="3814" y="251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2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4" name="Freeform 1014"/>
              <p:cNvSpPr>
                <a:spLocks/>
              </p:cNvSpPr>
              <p:nvPr/>
            </p:nvSpPr>
            <p:spPr bwMode="auto">
              <a:xfrm>
                <a:off x="3848" y="2528"/>
                <a:ext cx="48" cy="30"/>
              </a:xfrm>
              <a:custGeom>
                <a:avLst/>
                <a:gdLst>
                  <a:gd name="T0" fmla="*/ 12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2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5" name="Freeform 1015"/>
              <p:cNvSpPr>
                <a:spLocks/>
              </p:cNvSpPr>
              <p:nvPr/>
            </p:nvSpPr>
            <p:spPr bwMode="auto">
              <a:xfrm>
                <a:off x="3848" y="2528"/>
                <a:ext cx="48" cy="30"/>
              </a:xfrm>
              <a:custGeom>
                <a:avLst/>
                <a:gdLst>
                  <a:gd name="T0" fmla="*/ 12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2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6" name="Freeform 1016"/>
              <p:cNvSpPr>
                <a:spLocks/>
              </p:cNvSpPr>
              <p:nvPr/>
            </p:nvSpPr>
            <p:spPr bwMode="auto">
              <a:xfrm>
                <a:off x="3884" y="253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6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7" name="Freeform 1017"/>
              <p:cNvSpPr>
                <a:spLocks/>
              </p:cNvSpPr>
              <p:nvPr/>
            </p:nvSpPr>
            <p:spPr bwMode="auto">
              <a:xfrm>
                <a:off x="3884" y="253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6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8" name="Freeform 1018"/>
              <p:cNvSpPr>
                <a:spLocks/>
              </p:cNvSpPr>
              <p:nvPr/>
            </p:nvSpPr>
            <p:spPr bwMode="auto">
              <a:xfrm>
                <a:off x="2062" y="2018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9" name="Freeform 1019"/>
              <p:cNvSpPr>
                <a:spLocks/>
              </p:cNvSpPr>
              <p:nvPr/>
            </p:nvSpPr>
            <p:spPr bwMode="auto">
              <a:xfrm>
                <a:off x="2062" y="2018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0" name="Freeform 1020"/>
              <p:cNvSpPr>
                <a:spLocks/>
              </p:cNvSpPr>
              <p:nvPr/>
            </p:nvSpPr>
            <p:spPr bwMode="auto">
              <a:xfrm>
                <a:off x="2090" y="2026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10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1" name="Freeform 1021"/>
              <p:cNvSpPr>
                <a:spLocks/>
              </p:cNvSpPr>
              <p:nvPr/>
            </p:nvSpPr>
            <p:spPr bwMode="auto">
              <a:xfrm>
                <a:off x="2090" y="2026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10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2" name="Freeform 1022"/>
              <p:cNvSpPr>
                <a:spLocks/>
              </p:cNvSpPr>
              <p:nvPr/>
            </p:nvSpPr>
            <p:spPr bwMode="auto">
              <a:xfrm>
                <a:off x="2118" y="2036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3" name="Freeform 1023"/>
              <p:cNvSpPr>
                <a:spLocks/>
              </p:cNvSpPr>
              <p:nvPr/>
            </p:nvSpPr>
            <p:spPr bwMode="auto">
              <a:xfrm>
                <a:off x="2118" y="2036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4" name="Freeform 0"/>
              <p:cNvSpPr>
                <a:spLocks/>
              </p:cNvSpPr>
              <p:nvPr/>
            </p:nvSpPr>
            <p:spPr bwMode="auto">
              <a:xfrm>
                <a:off x="2146" y="2042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5" name="Freeform 1"/>
              <p:cNvSpPr>
                <a:spLocks/>
              </p:cNvSpPr>
              <p:nvPr/>
            </p:nvSpPr>
            <p:spPr bwMode="auto">
              <a:xfrm>
                <a:off x="2146" y="2042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6" name="Freeform 2"/>
              <p:cNvSpPr>
                <a:spLocks/>
              </p:cNvSpPr>
              <p:nvPr/>
            </p:nvSpPr>
            <p:spPr bwMode="auto">
              <a:xfrm>
                <a:off x="2174" y="2050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8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7" name="Freeform 3"/>
              <p:cNvSpPr>
                <a:spLocks/>
              </p:cNvSpPr>
              <p:nvPr/>
            </p:nvSpPr>
            <p:spPr bwMode="auto">
              <a:xfrm>
                <a:off x="2174" y="2050"/>
                <a:ext cx="44" cy="24"/>
              </a:xfrm>
              <a:custGeom>
                <a:avLst/>
                <a:gdLst>
                  <a:gd name="T0" fmla="*/ 18 w 44"/>
                  <a:gd name="T1" fmla="*/ 0 h 24"/>
                  <a:gd name="T2" fmla="*/ 0 w 44"/>
                  <a:gd name="T3" fmla="*/ 18 h 24"/>
                  <a:gd name="T4" fmla="*/ 28 w 44"/>
                  <a:gd name="T5" fmla="*/ 24 h 24"/>
                  <a:gd name="T6" fmla="*/ 44 w 44"/>
                  <a:gd name="T7" fmla="*/ 8 h 24"/>
                  <a:gd name="T8" fmla="*/ 18 w 4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4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8" name="Freeform 4"/>
              <p:cNvSpPr>
                <a:spLocks/>
              </p:cNvSpPr>
              <p:nvPr/>
            </p:nvSpPr>
            <p:spPr bwMode="auto">
              <a:xfrm>
                <a:off x="2202" y="2058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9" name="Freeform 5"/>
              <p:cNvSpPr>
                <a:spLocks/>
              </p:cNvSpPr>
              <p:nvPr/>
            </p:nvSpPr>
            <p:spPr bwMode="auto">
              <a:xfrm>
                <a:off x="2202" y="2058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6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0" name="Freeform 6"/>
              <p:cNvSpPr>
                <a:spLocks/>
              </p:cNvSpPr>
              <p:nvPr/>
            </p:nvSpPr>
            <p:spPr bwMode="auto">
              <a:xfrm>
                <a:off x="2230" y="2064"/>
                <a:ext cx="46" cy="22"/>
              </a:xfrm>
              <a:custGeom>
                <a:avLst/>
                <a:gdLst>
                  <a:gd name="T0" fmla="*/ 16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6 h 22"/>
                  <a:gd name="T8" fmla="*/ 16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C2F5"/>
              </a:solidFill>
              <a:ln w="0">
                <a:solidFill>
                  <a:srgbClr val="96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1" name="Freeform 7"/>
              <p:cNvSpPr>
                <a:spLocks/>
              </p:cNvSpPr>
              <p:nvPr/>
            </p:nvSpPr>
            <p:spPr bwMode="auto">
              <a:xfrm>
                <a:off x="2230" y="2064"/>
                <a:ext cx="46" cy="22"/>
              </a:xfrm>
              <a:custGeom>
                <a:avLst/>
                <a:gdLst>
                  <a:gd name="T0" fmla="*/ 16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6 h 22"/>
                  <a:gd name="T8" fmla="*/ 16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2" name="Freeform 8"/>
              <p:cNvSpPr>
                <a:spLocks/>
              </p:cNvSpPr>
              <p:nvPr/>
            </p:nvSpPr>
            <p:spPr bwMode="auto">
              <a:xfrm>
                <a:off x="2258" y="2070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4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3" name="Freeform 9"/>
              <p:cNvSpPr>
                <a:spLocks/>
              </p:cNvSpPr>
              <p:nvPr/>
            </p:nvSpPr>
            <p:spPr bwMode="auto">
              <a:xfrm>
                <a:off x="2258" y="2070"/>
                <a:ext cx="44" cy="22"/>
              </a:xfrm>
              <a:custGeom>
                <a:avLst/>
                <a:gdLst>
                  <a:gd name="T0" fmla="*/ 18 w 44"/>
                  <a:gd name="T1" fmla="*/ 0 h 22"/>
                  <a:gd name="T2" fmla="*/ 0 w 44"/>
                  <a:gd name="T3" fmla="*/ 16 h 22"/>
                  <a:gd name="T4" fmla="*/ 28 w 44"/>
                  <a:gd name="T5" fmla="*/ 22 h 22"/>
                  <a:gd name="T6" fmla="*/ 44 w 44"/>
                  <a:gd name="T7" fmla="*/ 4 h 22"/>
                  <a:gd name="T8" fmla="*/ 18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4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4" name="Freeform 10"/>
              <p:cNvSpPr>
                <a:spLocks/>
              </p:cNvSpPr>
              <p:nvPr/>
            </p:nvSpPr>
            <p:spPr bwMode="auto">
              <a:xfrm>
                <a:off x="2286" y="2074"/>
                <a:ext cx="46" cy="20"/>
              </a:xfrm>
              <a:custGeom>
                <a:avLst/>
                <a:gdLst>
                  <a:gd name="T0" fmla="*/ 16 w 46"/>
                  <a:gd name="T1" fmla="*/ 0 h 20"/>
                  <a:gd name="T2" fmla="*/ 0 w 46"/>
                  <a:gd name="T3" fmla="*/ 18 h 20"/>
                  <a:gd name="T4" fmla="*/ 28 w 46"/>
                  <a:gd name="T5" fmla="*/ 20 h 20"/>
                  <a:gd name="T6" fmla="*/ 46 w 46"/>
                  <a:gd name="T7" fmla="*/ 4 h 20"/>
                  <a:gd name="T8" fmla="*/ 16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6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ABDF7"/>
              </a:solidFill>
              <a:ln w="0">
                <a:solidFill>
                  <a:srgbClr val="8AB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5" name="Freeform 11"/>
              <p:cNvSpPr>
                <a:spLocks/>
              </p:cNvSpPr>
              <p:nvPr/>
            </p:nvSpPr>
            <p:spPr bwMode="auto">
              <a:xfrm>
                <a:off x="2286" y="2074"/>
                <a:ext cx="46" cy="20"/>
              </a:xfrm>
              <a:custGeom>
                <a:avLst/>
                <a:gdLst>
                  <a:gd name="T0" fmla="*/ 16 w 46"/>
                  <a:gd name="T1" fmla="*/ 0 h 20"/>
                  <a:gd name="T2" fmla="*/ 0 w 46"/>
                  <a:gd name="T3" fmla="*/ 18 h 20"/>
                  <a:gd name="T4" fmla="*/ 28 w 46"/>
                  <a:gd name="T5" fmla="*/ 20 h 20"/>
                  <a:gd name="T6" fmla="*/ 46 w 46"/>
                  <a:gd name="T7" fmla="*/ 4 h 20"/>
                  <a:gd name="T8" fmla="*/ 16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6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6" name="Freeform 12"/>
              <p:cNvSpPr>
                <a:spLocks/>
              </p:cNvSpPr>
              <p:nvPr/>
            </p:nvSpPr>
            <p:spPr bwMode="auto">
              <a:xfrm>
                <a:off x="2314" y="2078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0B8F7"/>
              </a:solidFill>
              <a:ln w="0">
                <a:solidFill>
                  <a:srgbClr val="80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7" name="Freeform 13"/>
              <p:cNvSpPr>
                <a:spLocks/>
              </p:cNvSpPr>
              <p:nvPr/>
            </p:nvSpPr>
            <p:spPr bwMode="auto">
              <a:xfrm>
                <a:off x="2314" y="2078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8" name="Freeform 14"/>
              <p:cNvSpPr>
                <a:spLocks/>
              </p:cNvSpPr>
              <p:nvPr/>
            </p:nvSpPr>
            <p:spPr bwMode="auto">
              <a:xfrm>
                <a:off x="2342" y="2080"/>
                <a:ext cx="46" cy="16"/>
              </a:xfrm>
              <a:custGeom>
                <a:avLst/>
                <a:gdLst>
                  <a:gd name="T0" fmla="*/ 18 w 46"/>
                  <a:gd name="T1" fmla="*/ 0 h 16"/>
                  <a:gd name="T2" fmla="*/ 0 w 46"/>
                  <a:gd name="T3" fmla="*/ 16 h 16"/>
                  <a:gd name="T4" fmla="*/ 28 w 46"/>
                  <a:gd name="T5" fmla="*/ 16 h 16"/>
                  <a:gd name="T6" fmla="*/ 46 w 46"/>
                  <a:gd name="T7" fmla="*/ 0 h 16"/>
                  <a:gd name="T8" fmla="*/ 18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8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5B5FA"/>
              </a:solidFill>
              <a:ln w="0">
                <a:solidFill>
                  <a:srgbClr val="75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9" name="Freeform 15"/>
              <p:cNvSpPr>
                <a:spLocks/>
              </p:cNvSpPr>
              <p:nvPr/>
            </p:nvSpPr>
            <p:spPr bwMode="auto">
              <a:xfrm>
                <a:off x="2342" y="2080"/>
                <a:ext cx="46" cy="16"/>
              </a:xfrm>
              <a:custGeom>
                <a:avLst/>
                <a:gdLst>
                  <a:gd name="T0" fmla="*/ 18 w 46"/>
                  <a:gd name="T1" fmla="*/ 0 h 16"/>
                  <a:gd name="T2" fmla="*/ 0 w 46"/>
                  <a:gd name="T3" fmla="*/ 16 h 16"/>
                  <a:gd name="T4" fmla="*/ 28 w 46"/>
                  <a:gd name="T5" fmla="*/ 16 h 16"/>
                  <a:gd name="T6" fmla="*/ 46 w 46"/>
                  <a:gd name="T7" fmla="*/ 0 h 16"/>
                  <a:gd name="T8" fmla="*/ 18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8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0" name="Freeform 16"/>
              <p:cNvSpPr>
                <a:spLocks/>
              </p:cNvSpPr>
              <p:nvPr/>
            </p:nvSpPr>
            <p:spPr bwMode="auto">
              <a:xfrm>
                <a:off x="2370" y="2080"/>
                <a:ext cx="46" cy="16"/>
              </a:xfrm>
              <a:custGeom>
                <a:avLst/>
                <a:gdLst>
                  <a:gd name="T0" fmla="*/ 18 w 46"/>
                  <a:gd name="T1" fmla="*/ 0 h 16"/>
                  <a:gd name="T2" fmla="*/ 0 w 46"/>
                  <a:gd name="T3" fmla="*/ 16 h 16"/>
                  <a:gd name="T4" fmla="*/ 28 w 46"/>
                  <a:gd name="T5" fmla="*/ 16 h 16"/>
                  <a:gd name="T6" fmla="*/ 46 w 46"/>
                  <a:gd name="T7" fmla="*/ 0 h 16"/>
                  <a:gd name="T8" fmla="*/ 18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8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9B0FA"/>
              </a:solidFill>
              <a:ln w="0">
                <a:solidFill>
                  <a:srgbClr val="69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1" name="Freeform 17"/>
              <p:cNvSpPr>
                <a:spLocks/>
              </p:cNvSpPr>
              <p:nvPr/>
            </p:nvSpPr>
            <p:spPr bwMode="auto">
              <a:xfrm>
                <a:off x="2370" y="2080"/>
                <a:ext cx="46" cy="16"/>
              </a:xfrm>
              <a:custGeom>
                <a:avLst/>
                <a:gdLst>
                  <a:gd name="T0" fmla="*/ 18 w 46"/>
                  <a:gd name="T1" fmla="*/ 0 h 16"/>
                  <a:gd name="T2" fmla="*/ 0 w 46"/>
                  <a:gd name="T3" fmla="*/ 16 h 16"/>
                  <a:gd name="T4" fmla="*/ 28 w 46"/>
                  <a:gd name="T5" fmla="*/ 16 h 16"/>
                  <a:gd name="T6" fmla="*/ 46 w 46"/>
                  <a:gd name="T7" fmla="*/ 0 h 16"/>
                  <a:gd name="T8" fmla="*/ 18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8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2" name="Freeform 18"/>
              <p:cNvSpPr>
                <a:spLocks/>
              </p:cNvSpPr>
              <p:nvPr/>
            </p:nvSpPr>
            <p:spPr bwMode="auto">
              <a:xfrm>
                <a:off x="2398" y="2078"/>
                <a:ext cx="46" cy="18"/>
              </a:xfrm>
              <a:custGeom>
                <a:avLst/>
                <a:gdLst>
                  <a:gd name="T0" fmla="*/ 18 w 46"/>
                  <a:gd name="T1" fmla="*/ 2 h 18"/>
                  <a:gd name="T2" fmla="*/ 0 w 46"/>
                  <a:gd name="T3" fmla="*/ 18 h 18"/>
                  <a:gd name="T4" fmla="*/ 30 w 46"/>
                  <a:gd name="T5" fmla="*/ 14 h 18"/>
                  <a:gd name="T6" fmla="*/ 46 w 46"/>
                  <a:gd name="T7" fmla="*/ 0 h 18"/>
                  <a:gd name="T8" fmla="*/ 18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2"/>
                    </a:moveTo>
                    <a:lnTo>
                      <a:pt x="0" y="18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4A8F7"/>
              </a:solidFill>
              <a:ln w="0">
                <a:solidFill>
                  <a:srgbClr val="54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3" name="Freeform 19"/>
              <p:cNvSpPr>
                <a:spLocks/>
              </p:cNvSpPr>
              <p:nvPr/>
            </p:nvSpPr>
            <p:spPr bwMode="auto">
              <a:xfrm>
                <a:off x="2398" y="2078"/>
                <a:ext cx="46" cy="18"/>
              </a:xfrm>
              <a:custGeom>
                <a:avLst/>
                <a:gdLst>
                  <a:gd name="T0" fmla="*/ 18 w 46"/>
                  <a:gd name="T1" fmla="*/ 2 h 18"/>
                  <a:gd name="T2" fmla="*/ 0 w 46"/>
                  <a:gd name="T3" fmla="*/ 18 h 18"/>
                  <a:gd name="T4" fmla="*/ 30 w 46"/>
                  <a:gd name="T5" fmla="*/ 14 h 18"/>
                  <a:gd name="T6" fmla="*/ 46 w 46"/>
                  <a:gd name="T7" fmla="*/ 0 h 18"/>
                  <a:gd name="T8" fmla="*/ 18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2"/>
                    </a:moveTo>
                    <a:lnTo>
                      <a:pt x="0" y="18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4" name="Freeform 20"/>
              <p:cNvSpPr>
                <a:spLocks/>
              </p:cNvSpPr>
              <p:nvPr/>
            </p:nvSpPr>
            <p:spPr bwMode="auto">
              <a:xfrm>
                <a:off x="2428" y="2072"/>
                <a:ext cx="46" cy="20"/>
              </a:xfrm>
              <a:custGeom>
                <a:avLst/>
                <a:gdLst>
                  <a:gd name="T0" fmla="*/ 16 w 46"/>
                  <a:gd name="T1" fmla="*/ 6 h 20"/>
                  <a:gd name="T2" fmla="*/ 0 w 46"/>
                  <a:gd name="T3" fmla="*/ 20 h 20"/>
                  <a:gd name="T4" fmla="*/ 28 w 46"/>
                  <a:gd name="T5" fmla="*/ 14 h 20"/>
                  <a:gd name="T6" fmla="*/ 46 w 46"/>
                  <a:gd name="T7" fmla="*/ 0 h 20"/>
                  <a:gd name="T8" fmla="*/ 16 w 46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409EF5"/>
              </a:solidFill>
              <a:ln w="0">
                <a:solidFill>
                  <a:srgbClr val="409E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5" name="Freeform 21"/>
              <p:cNvSpPr>
                <a:spLocks/>
              </p:cNvSpPr>
              <p:nvPr/>
            </p:nvSpPr>
            <p:spPr bwMode="auto">
              <a:xfrm>
                <a:off x="2428" y="2072"/>
                <a:ext cx="46" cy="20"/>
              </a:xfrm>
              <a:custGeom>
                <a:avLst/>
                <a:gdLst>
                  <a:gd name="T0" fmla="*/ 16 w 46"/>
                  <a:gd name="T1" fmla="*/ 6 h 20"/>
                  <a:gd name="T2" fmla="*/ 0 w 46"/>
                  <a:gd name="T3" fmla="*/ 20 h 20"/>
                  <a:gd name="T4" fmla="*/ 28 w 46"/>
                  <a:gd name="T5" fmla="*/ 14 h 20"/>
                  <a:gd name="T6" fmla="*/ 46 w 46"/>
                  <a:gd name="T7" fmla="*/ 0 h 20"/>
                  <a:gd name="T8" fmla="*/ 16 w 46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6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6" name="Freeform 22"/>
              <p:cNvSpPr>
                <a:spLocks/>
              </p:cNvSpPr>
              <p:nvPr/>
            </p:nvSpPr>
            <p:spPr bwMode="auto">
              <a:xfrm>
                <a:off x="2456" y="2066"/>
                <a:ext cx="46" cy="20"/>
              </a:xfrm>
              <a:custGeom>
                <a:avLst/>
                <a:gdLst>
                  <a:gd name="T0" fmla="*/ 18 w 46"/>
                  <a:gd name="T1" fmla="*/ 6 h 20"/>
                  <a:gd name="T2" fmla="*/ 0 w 46"/>
                  <a:gd name="T3" fmla="*/ 20 h 20"/>
                  <a:gd name="T4" fmla="*/ 28 w 46"/>
                  <a:gd name="T5" fmla="*/ 12 h 20"/>
                  <a:gd name="T6" fmla="*/ 46 w 46"/>
                  <a:gd name="T7" fmla="*/ 0 h 20"/>
                  <a:gd name="T8" fmla="*/ 18 w 46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6"/>
                    </a:moveTo>
                    <a:lnTo>
                      <a:pt x="0" y="20"/>
                    </a:lnTo>
                    <a:lnTo>
                      <a:pt x="28" y="12"/>
                    </a:lnTo>
                    <a:lnTo>
                      <a:pt x="4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1F8CEB"/>
              </a:solidFill>
              <a:ln w="0">
                <a:solidFill>
                  <a:srgbClr val="1F8C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7" name="Freeform 23"/>
              <p:cNvSpPr>
                <a:spLocks/>
              </p:cNvSpPr>
              <p:nvPr/>
            </p:nvSpPr>
            <p:spPr bwMode="auto">
              <a:xfrm>
                <a:off x="2456" y="2066"/>
                <a:ext cx="46" cy="20"/>
              </a:xfrm>
              <a:custGeom>
                <a:avLst/>
                <a:gdLst>
                  <a:gd name="T0" fmla="*/ 18 w 46"/>
                  <a:gd name="T1" fmla="*/ 6 h 20"/>
                  <a:gd name="T2" fmla="*/ 0 w 46"/>
                  <a:gd name="T3" fmla="*/ 20 h 20"/>
                  <a:gd name="T4" fmla="*/ 28 w 46"/>
                  <a:gd name="T5" fmla="*/ 12 h 20"/>
                  <a:gd name="T6" fmla="*/ 46 w 46"/>
                  <a:gd name="T7" fmla="*/ 0 h 20"/>
                  <a:gd name="T8" fmla="*/ 18 w 46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6"/>
                    </a:moveTo>
                    <a:lnTo>
                      <a:pt x="0" y="20"/>
                    </a:lnTo>
                    <a:lnTo>
                      <a:pt x="28" y="12"/>
                    </a:lnTo>
                    <a:lnTo>
                      <a:pt x="46" y="0"/>
                    </a:lnTo>
                    <a:lnTo>
                      <a:pt x="18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8" name="Freeform 24"/>
              <p:cNvSpPr>
                <a:spLocks/>
              </p:cNvSpPr>
              <p:nvPr/>
            </p:nvSpPr>
            <p:spPr bwMode="auto">
              <a:xfrm>
                <a:off x="2484" y="2054"/>
                <a:ext cx="46" cy="26"/>
              </a:xfrm>
              <a:custGeom>
                <a:avLst/>
                <a:gdLst>
                  <a:gd name="T0" fmla="*/ 18 w 46"/>
                  <a:gd name="T1" fmla="*/ 12 h 26"/>
                  <a:gd name="T2" fmla="*/ 0 w 46"/>
                  <a:gd name="T3" fmla="*/ 24 h 26"/>
                  <a:gd name="T4" fmla="*/ 30 w 46"/>
                  <a:gd name="T5" fmla="*/ 26 h 26"/>
                  <a:gd name="T6" fmla="*/ 46 w 46"/>
                  <a:gd name="T7" fmla="*/ 0 h 26"/>
                  <a:gd name="T8" fmla="*/ 18 w 46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12"/>
                    </a:moveTo>
                    <a:lnTo>
                      <a:pt x="0" y="24"/>
                    </a:lnTo>
                    <a:lnTo>
                      <a:pt x="30" y="26"/>
                    </a:lnTo>
                    <a:lnTo>
                      <a:pt x="46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4078E0"/>
              </a:solidFill>
              <a:ln w="0">
                <a:solidFill>
                  <a:srgbClr val="4078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9" name="Freeform 25"/>
              <p:cNvSpPr>
                <a:spLocks/>
              </p:cNvSpPr>
              <p:nvPr/>
            </p:nvSpPr>
            <p:spPr bwMode="auto">
              <a:xfrm>
                <a:off x="2484" y="2054"/>
                <a:ext cx="46" cy="26"/>
              </a:xfrm>
              <a:custGeom>
                <a:avLst/>
                <a:gdLst>
                  <a:gd name="T0" fmla="*/ 18 w 46"/>
                  <a:gd name="T1" fmla="*/ 12 h 26"/>
                  <a:gd name="T2" fmla="*/ 0 w 46"/>
                  <a:gd name="T3" fmla="*/ 24 h 26"/>
                  <a:gd name="T4" fmla="*/ 30 w 46"/>
                  <a:gd name="T5" fmla="*/ 26 h 26"/>
                  <a:gd name="T6" fmla="*/ 46 w 46"/>
                  <a:gd name="T7" fmla="*/ 0 h 26"/>
                  <a:gd name="T8" fmla="*/ 18 w 46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12"/>
                    </a:moveTo>
                    <a:lnTo>
                      <a:pt x="0" y="24"/>
                    </a:lnTo>
                    <a:lnTo>
                      <a:pt x="30" y="26"/>
                    </a:lnTo>
                    <a:lnTo>
                      <a:pt x="46" y="0"/>
                    </a:lnTo>
                    <a:lnTo>
                      <a:pt x="18" y="1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0" name="Freeform 26"/>
              <p:cNvSpPr>
                <a:spLocks/>
              </p:cNvSpPr>
              <p:nvPr/>
            </p:nvSpPr>
            <p:spPr bwMode="auto">
              <a:xfrm>
                <a:off x="2514" y="2054"/>
                <a:ext cx="46" cy="62"/>
              </a:xfrm>
              <a:custGeom>
                <a:avLst/>
                <a:gdLst>
                  <a:gd name="T0" fmla="*/ 16 w 46"/>
                  <a:gd name="T1" fmla="*/ 0 h 62"/>
                  <a:gd name="T2" fmla="*/ 0 w 46"/>
                  <a:gd name="T3" fmla="*/ 26 h 62"/>
                  <a:gd name="T4" fmla="*/ 32 w 46"/>
                  <a:gd name="T5" fmla="*/ 62 h 62"/>
                  <a:gd name="T6" fmla="*/ 46 w 46"/>
                  <a:gd name="T7" fmla="*/ 30 h 62"/>
                  <a:gd name="T8" fmla="*/ 16 w 4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2">
                    <a:moveTo>
                      <a:pt x="16" y="0"/>
                    </a:moveTo>
                    <a:lnTo>
                      <a:pt x="0" y="26"/>
                    </a:lnTo>
                    <a:lnTo>
                      <a:pt x="32" y="62"/>
                    </a:lnTo>
                    <a:lnTo>
                      <a:pt x="46" y="3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9B2C4"/>
              </a:solidFill>
              <a:ln w="0">
                <a:solidFill>
                  <a:srgbClr val="C9B2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1" name="Freeform 27"/>
              <p:cNvSpPr>
                <a:spLocks/>
              </p:cNvSpPr>
              <p:nvPr/>
            </p:nvSpPr>
            <p:spPr bwMode="auto">
              <a:xfrm>
                <a:off x="2514" y="2054"/>
                <a:ext cx="46" cy="62"/>
              </a:xfrm>
              <a:custGeom>
                <a:avLst/>
                <a:gdLst>
                  <a:gd name="T0" fmla="*/ 16 w 46"/>
                  <a:gd name="T1" fmla="*/ 0 h 62"/>
                  <a:gd name="T2" fmla="*/ 0 w 46"/>
                  <a:gd name="T3" fmla="*/ 26 h 62"/>
                  <a:gd name="T4" fmla="*/ 32 w 46"/>
                  <a:gd name="T5" fmla="*/ 62 h 62"/>
                  <a:gd name="T6" fmla="*/ 46 w 46"/>
                  <a:gd name="T7" fmla="*/ 30 h 62"/>
                  <a:gd name="T8" fmla="*/ 16 w 4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2">
                    <a:moveTo>
                      <a:pt x="16" y="0"/>
                    </a:moveTo>
                    <a:lnTo>
                      <a:pt x="0" y="26"/>
                    </a:lnTo>
                    <a:lnTo>
                      <a:pt x="32" y="62"/>
                    </a:lnTo>
                    <a:lnTo>
                      <a:pt x="46" y="3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2" name="Freeform 28"/>
              <p:cNvSpPr>
                <a:spLocks/>
              </p:cNvSpPr>
              <p:nvPr/>
            </p:nvSpPr>
            <p:spPr bwMode="auto">
              <a:xfrm>
                <a:off x="2546" y="2084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32 h 40"/>
                  <a:gd name="T4" fmla="*/ 28 w 44"/>
                  <a:gd name="T5" fmla="*/ 40 h 40"/>
                  <a:gd name="T6" fmla="*/ 44 w 44"/>
                  <a:gd name="T7" fmla="*/ 18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32"/>
                    </a:lnTo>
                    <a:lnTo>
                      <a:pt x="28" y="40"/>
                    </a:lnTo>
                    <a:lnTo>
                      <a:pt x="44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FC4DE"/>
              </a:solidFill>
              <a:ln w="0">
                <a:solidFill>
                  <a:srgbClr val="BFC4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3" name="Freeform 29"/>
              <p:cNvSpPr>
                <a:spLocks/>
              </p:cNvSpPr>
              <p:nvPr/>
            </p:nvSpPr>
            <p:spPr bwMode="auto">
              <a:xfrm>
                <a:off x="2546" y="2084"/>
                <a:ext cx="44" cy="40"/>
              </a:xfrm>
              <a:custGeom>
                <a:avLst/>
                <a:gdLst>
                  <a:gd name="T0" fmla="*/ 14 w 44"/>
                  <a:gd name="T1" fmla="*/ 0 h 40"/>
                  <a:gd name="T2" fmla="*/ 0 w 44"/>
                  <a:gd name="T3" fmla="*/ 32 h 40"/>
                  <a:gd name="T4" fmla="*/ 28 w 44"/>
                  <a:gd name="T5" fmla="*/ 40 h 40"/>
                  <a:gd name="T6" fmla="*/ 44 w 44"/>
                  <a:gd name="T7" fmla="*/ 18 h 40"/>
                  <a:gd name="T8" fmla="*/ 14 w 4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4" y="0"/>
                    </a:moveTo>
                    <a:lnTo>
                      <a:pt x="0" y="32"/>
                    </a:lnTo>
                    <a:lnTo>
                      <a:pt x="28" y="40"/>
                    </a:lnTo>
                    <a:lnTo>
                      <a:pt x="44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4" name="Freeform 30"/>
              <p:cNvSpPr>
                <a:spLocks/>
              </p:cNvSpPr>
              <p:nvPr/>
            </p:nvSpPr>
            <p:spPr bwMode="auto">
              <a:xfrm>
                <a:off x="2574" y="2102"/>
                <a:ext cx="46" cy="22"/>
              </a:xfrm>
              <a:custGeom>
                <a:avLst/>
                <a:gdLst>
                  <a:gd name="T0" fmla="*/ 16 w 46"/>
                  <a:gd name="T1" fmla="*/ 0 h 22"/>
                  <a:gd name="T2" fmla="*/ 0 w 46"/>
                  <a:gd name="T3" fmla="*/ 22 h 22"/>
                  <a:gd name="T4" fmla="*/ 30 w 46"/>
                  <a:gd name="T5" fmla="*/ 16 h 22"/>
                  <a:gd name="T6" fmla="*/ 46 w 46"/>
                  <a:gd name="T7" fmla="*/ 0 h 22"/>
                  <a:gd name="T8" fmla="*/ 16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0"/>
                    </a:moveTo>
                    <a:lnTo>
                      <a:pt x="0" y="22"/>
                    </a:lnTo>
                    <a:lnTo>
                      <a:pt x="30" y="16"/>
                    </a:lnTo>
                    <a:lnTo>
                      <a:pt x="4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BADF7"/>
              </a:solidFill>
              <a:ln w="0">
                <a:solidFill>
                  <a:srgbClr val="6B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5" name="Freeform 31"/>
              <p:cNvSpPr>
                <a:spLocks/>
              </p:cNvSpPr>
              <p:nvPr/>
            </p:nvSpPr>
            <p:spPr bwMode="auto">
              <a:xfrm>
                <a:off x="2574" y="2102"/>
                <a:ext cx="46" cy="22"/>
              </a:xfrm>
              <a:custGeom>
                <a:avLst/>
                <a:gdLst>
                  <a:gd name="T0" fmla="*/ 16 w 46"/>
                  <a:gd name="T1" fmla="*/ 0 h 22"/>
                  <a:gd name="T2" fmla="*/ 0 w 46"/>
                  <a:gd name="T3" fmla="*/ 22 h 22"/>
                  <a:gd name="T4" fmla="*/ 30 w 46"/>
                  <a:gd name="T5" fmla="*/ 16 h 22"/>
                  <a:gd name="T6" fmla="*/ 46 w 46"/>
                  <a:gd name="T7" fmla="*/ 0 h 22"/>
                  <a:gd name="T8" fmla="*/ 16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0"/>
                    </a:moveTo>
                    <a:lnTo>
                      <a:pt x="0" y="22"/>
                    </a:lnTo>
                    <a:lnTo>
                      <a:pt x="30" y="16"/>
                    </a:lnTo>
                    <a:lnTo>
                      <a:pt x="46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6" name="Freeform 32"/>
              <p:cNvSpPr>
                <a:spLocks/>
              </p:cNvSpPr>
              <p:nvPr/>
            </p:nvSpPr>
            <p:spPr bwMode="auto">
              <a:xfrm>
                <a:off x="2604" y="2094"/>
                <a:ext cx="46" cy="24"/>
              </a:xfrm>
              <a:custGeom>
                <a:avLst/>
                <a:gdLst>
                  <a:gd name="T0" fmla="*/ 16 w 46"/>
                  <a:gd name="T1" fmla="*/ 8 h 24"/>
                  <a:gd name="T2" fmla="*/ 0 w 46"/>
                  <a:gd name="T3" fmla="*/ 24 h 24"/>
                  <a:gd name="T4" fmla="*/ 30 w 46"/>
                  <a:gd name="T5" fmla="*/ 18 h 24"/>
                  <a:gd name="T6" fmla="*/ 46 w 46"/>
                  <a:gd name="T7" fmla="*/ 0 h 24"/>
                  <a:gd name="T8" fmla="*/ 16 w 46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8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B91F0"/>
              </a:solidFill>
              <a:ln w="0">
                <a:solidFill>
                  <a:srgbClr val="3B91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7" name="Freeform 33"/>
              <p:cNvSpPr>
                <a:spLocks/>
              </p:cNvSpPr>
              <p:nvPr/>
            </p:nvSpPr>
            <p:spPr bwMode="auto">
              <a:xfrm>
                <a:off x="2604" y="2094"/>
                <a:ext cx="46" cy="24"/>
              </a:xfrm>
              <a:custGeom>
                <a:avLst/>
                <a:gdLst>
                  <a:gd name="T0" fmla="*/ 16 w 46"/>
                  <a:gd name="T1" fmla="*/ 8 h 24"/>
                  <a:gd name="T2" fmla="*/ 0 w 46"/>
                  <a:gd name="T3" fmla="*/ 24 h 24"/>
                  <a:gd name="T4" fmla="*/ 30 w 46"/>
                  <a:gd name="T5" fmla="*/ 18 h 24"/>
                  <a:gd name="T6" fmla="*/ 46 w 46"/>
                  <a:gd name="T7" fmla="*/ 0 h 24"/>
                  <a:gd name="T8" fmla="*/ 16 w 46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8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8" name="Freeform 34"/>
              <p:cNvSpPr>
                <a:spLocks/>
              </p:cNvSpPr>
              <p:nvPr/>
            </p:nvSpPr>
            <p:spPr bwMode="auto">
              <a:xfrm>
                <a:off x="2634" y="2088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30 w 46"/>
                  <a:gd name="T5" fmla="*/ 18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4A94F0"/>
              </a:solidFill>
              <a:ln w="0">
                <a:solidFill>
                  <a:srgbClr val="4A9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9" name="Freeform 35"/>
              <p:cNvSpPr>
                <a:spLocks/>
              </p:cNvSpPr>
              <p:nvPr/>
            </p:nvSpPr>
            <p:spPr bwMode="auto">
              <a:xfrm>
                <a:off x="2634" y="2088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30 w 46"/>
                  <a:gd name="T5" fmla="*/ 18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0" name="Freeform 36"/>
              <p:cNvSpPr>
                <a:spLocks/>
              </p:cNvSpPr>
              <p:nvPr/>
            </p:nvSpPr>
            <p:spPr bwMode="auto">
              <a:xfrm>
                <a:off x="2664" y="2084"/>
                <a:ext cx="46" cy="22"/>
              </a:xfrm>
              <a:custGeom>
                <a:avLst/>
                <a:gdLst>
                  <a:gd name="T0" fmla="*/ 16 w 46"/>
                  <a:gd name="T1" fmla="*/ 4 h 22"/>
                  <a:gd name="T2" fmla="*/ 0 w 46"/>
                  <a:gd name="T3" fmla="*/ 22 h 22"/>
                  <a:gd name="T4" fmla="*/ 30 w 46"/>
                  <a:gd name="T5" fmla="*/ 22 h 22"/>
                  <a:gd name="T6" fmla="*/ 46 w 46"/>
                  <a:gd name="T7" fmla="*/ 0 h 22"/>
                  <a:gd name="T8" fmla="*/ 16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4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4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6BA3F2"/>
              </a:solidFill>
              <a:ln w="0">
                <a:solidFill>
                  <a:srgbClr val="6BA3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1" name="Freeform 37"/>
              <p:cNvSpPr>
                <a:spLocks/>
              </p:cNvSpPr>
              <p:nvPr/>
            </p:nvSpPr>
            <p:spPr bwMode="auto">
              <a:xfrm>
                <a:off x="2664" y="2084"/>
                <a:ext cx="46" cy="22"/>
              </a:xfrm>
              <a:custGeom>
                <a:avLst/>
                <a:gdLst>
                  <a:gd name="T0" fmla="*/ 16 w 46"/>
                  <a:gd name="T1" fmla="*/ 4 h 22"/>
                  <a:gd name="T2" fmla="*/ 0 w 46"/>
                  <a:gd name="T3" fmla="*/ 22 h 22"/>
                  <a:gd name="T4" fmla="*/ 30 w 46"/>
                  <a:gd name="T5" fmla="*/ 22 h 22"/>
                  <a:gd name="T6" fmla="*/ 46 w 46"/>
                  <a:gd name="T7" fmla="*/ 0 h 22"/>
                  <a:gd name="T8" fmla="*/ 16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4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46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2" name="Freeform 38"/>
              <p:cNvSpPr>
                <a:spLocks/>
              </p:cNvSpPr>
              <p:nvPr/>
            </p:nvSpPr>
            <p:spPr bwMode="auto">
              <a:xfrm>
                <a:off x="2694" y="2084"/>
                <a:ext cx="46" cy="24"/>
              </a:xfrm>
              <a:custGeom>
                <a:avLst/>
                <a:gdLst>
                  <a:gd name="T0" fmla="*/ 16 w 46"/>
                  <a:gd name="T1" fmla="*/ 0 h 24"/>
                  <a:gd name="T2" fmla="*/ 0 w 46"/>
                  <a:gd name="T3" fmla="*/ 22 h 24"/>
                  <a:gd name="T4" fmla="*/ 30 w 46"/>
                  <a:gd name="T5" fmla="*/ 24 h 24"/>
                  <a:gd name="T6" fmla="*/ 46 w 46"/>
                  <a:gd name="T7" fmla="*/ 2 h 24"/>
                  <a:gd name="T8" fmla="*/ 16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46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5ADF0"/>
              </a:solidFill>
              <a:ln w="0">
                <a:solidFill>
                  <a:srgbClr val="85A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3" name="Freeform 39"/>
              <p:cNvSpPr>
                <a:spLocks/>
              </p:cNvSpPr>
              <p:nvPr/>
            </p:nvSpPr>
            <p:spPr bwMode="auto">
              <a:xfrm>
                <a:off x="2694" y="2084"/>
                <a:ext cx="46" cy="24"/>
              </a:xfrm>
              <a:custGeom>
                <a:avLst/>
                <a:gdLst>
                  <a:gd name="T0" fmla="*/ 16 w 46"/>
                  <a:gd name="T1" fmla="*/ 0 h 24"/>
                  <a:gd name="T2" fmla="*/ 0 w 46"/>
                  <a:gd name="T3" fmla="*/ 22 h 24"/>
                  <a:gd name="T4" fmla="*/ 30 w 46"/>
                  <a:gd name="T5" fmla="*/ 24 h 24"/>
                  <a:gd name="T6" fmla="*/ 46 w 46"/>
                  <a:gd name="T7" fmla="*/ 2 h 24"/>
                  <a:gd name="T8" fmla="*/ 16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46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4" name="Freeform 40"/>
              <p:cNvSpPr>
                <a:spLocks/>
              </p:cNvSpPr>
              <p:nvPr/>
            </p:nvSpPr>
            <p:spPr bwMode="auto">
              <a:xfrm>
                <a:off x="2724" y="2086"/>
                <a:ext cx="48" cy="28"/>
              </a:xfrm>
              <a:custGeom>
                <a:avLst/>
                <a:gdLst>
                  <a:gd name="T0" fmla="*/ 16 w 48"/>
                  <a:gd name="T1" fmla="*/ 0 h 28"/>
                  <a:gd name="T2" fmla="*/ 0 w 48"/>
                  <a:gd name="T3" fmla="*/ 22 h 28"/>
                  <a:gd name="T4" fmla="*/ 32 w 48"/>
                  <a:gd name="T5" fmla="*/ 28 h 28"/>
                  <a:gd name="T6" fmla="*/ 48 w 48"/>
                  <a:gd name="T7" fmla="*/ 6 h 28"/>
                  <a:gd name="T8" fmla="*/ 16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6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B2EB"/>
              </a:solidFill>
              <a:ln w="0">
                <a:solidFill>
                  <a:srgbClr val="96B2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5" name="Freeform 41"/>
              <p:cNvSpPr>
                <a:spLocks/>
              </p:cNvSpPr>
              <p:nvPr/>
            </p:nvSpPr>
            <p:spPr bwMode="auto">
              <a:xfrm>
                <a:off x="2724" y="2086"/>
                <a:ext cx="48" cy="28"/>
              </a:xfrm>
              <a:custGeom>
                <a:avLst/>
                <a:gdLst>
                  <a:gd name="T0" fmla="*/ 16 w 48"/>
                  <a:gd name="T1" fmla="*/ 0 h 28"/>
                  <a:gd name="T2" fmla="*/ 0 w 48"/>
                  <a:gd name="T3" fmla="*/ 22 h 28"/>
                  <a:gd name="T4" fmla="*/ 32 w 48"/>
                  <a:gd name="T5" fmla="*/ 28 h 28"/>
                  <a:gd name="T6" fmla="*/ 48 w 48"/>
                  <a:gd name="T7" fmla="*/ 6 h 28"/>
                  <a:gd name="T8" fmla="*/ 16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6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6" name="Freeform 42"/>
              <p:cNvSpPr>
                <a:spLocks/>
              </p:cNvSpPr>
              <p:nvPr/>
            </p:nvSpPr>
            <p:spPr bwMode="auto">
              <a:xfrm>
                <a:off x="2756" y="2092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0 w 46"/>
                  <a:gd name="T5" fmla="*/ 30 h 30"/>
                  <a:gd name="T6" fmla="*/ 46 w 46"/>
                  <a:gd name="T7" fmla="*/ 8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6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8E8"/>
              </a:solidFill>
              <a:ln w="0">
                <a:solidFill>
                  <a:srgbClr val="9EB8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7" name="Freeform 43"/>
              <p:cNvSpPr>
                <a:spLocks/>
              </p:cNvSpPr>
              <p:nvPr/>
            </p:nvSpPr>
            <p:spPr bwMode="auto">
              <a:xfrm>
                <a:off x="2756" y="2092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0 w 46"/>
                  <a:gd name="T5" fmla="*/ 30 h 30"/>
                  <a:gd name="T6" fmla="*/ 46 w 46"/>
                  <a:gd name="T7" fmla="*/ 8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6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8" name="Freeform 44"/>
              <p:cNvSpPr>
                <a:spLocks/>
              </p:cNvSpPr>
              <p:nvPr/>
            </p:nvSpPr>
            <p:spPr bwMode="auto">
              <a:xfrm>
                <a:off x="2786" y="2100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BAE8"/>
              </a:solidFill>
              <a:ln w="0">
                <a:solidFill>
                  <a:srgbClr val="A3BA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9" name="Freeform 45"/>
              <p:cNvSpPr>
                <a:spLocks/>
              </p:cNvSpPr>
              <p:nvPr/>
            </p:nvSpPr>
            <p:spPr bwMode="auto">
              <a:xfrm>
                <a:off x="2786" y="2100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0" name="Freeform 46"/>
              <p:cNvSpPr>
                <a:spLocks/>
              </p:cNvSpPr>
              <p:nvPr/>
            </p:nvSpPr>
            <p:spPr bwMode="auto">
              <a:xfrm>
                <a:off x="2818" y="2110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BAE8"/>
              </a:solidFill>
              <a:ln w="0">
                <a:solidFill>
                  <a:srgbClr val="A3BA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1" name="Freeform 47"/>
              <p:cNvSpPr>
                <a:spLocks/>
              </p:cNvSpPr>
              <p:nvPr/>
            </p:nvSpPr>
            <p:spPr bwMode="auto">
              <a:xfrm>
                <a:off x="2818" y="2110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2" name="Freeform 48"/>
              <p:cNvSpPr>
                <a:spLocks/>
              </p:cNvSpPr>
              <p:nvPr/>
            </p:nvSpPr>
            <p:spPr bwMode="auto">
              <a:xfrm>
                <a:off x="2848" y="212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BDEB"/>
              </a:solidFill>
              <a:ln w="0">
                <a:solidFill>
                  <a:srgbClr val="A6BD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3" name="Freeform 49"/>
              <p:cNvSpPr>
                <a:spLocks/>
              </p:cNvSpPr>
              <p:nvPr/>
            </p:nvSpPr>
            <p:spPr bwMode="auto">
              <a:xfrm>
                <a:off x="2848" y="212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4" name="Freeform 50"/>
              <p:cNvSpPr>
                <a:spLocks/>
              </p:cNvSpPr>
              <p:nvPr/>
            </p:nvSpPr>
            <p:spPr bwMode="auto">
              <a:xfrm>
                <a:off x="2880" y="213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BDEB"/>
              </a:solidFill>
              <a:ln w="0">
                <a:solidFill>
                  <a:srgbClr val="A6BD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5" name="Freeform 51"/>
              <p:cNvSpPr>
                <a:spLocks/>
              </p:cNvSpPr>
              <p:nvPr/>
            </p:nvSpPr>
            <p:spPr bwMode="auto">
              <a:xfrm>
                <a:off x="2880" y="213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6" name="Freeform 52"/>
              <p:cNvSpPr>
                <a:spLocks/>
              </p:cNvSpPr>
              <p:nvPr/>
            </p:nvSpPr>
            <p:spPr bwMode="auto">
              <a:xfrm>
                <a:off x="2912" y="2138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2 w 46"/>
                  <a:gd name="T5" fmla="*/ 32 h 32"/>
                  <a:gd name="T6" fmla="*/ 46 w 46"/>
                  <a:gd name="T7" fmla="*/ 12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6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2EB"/>
              </a:solidFill>
              <a:ln w="0">
                <a:solidFill>
                  <a:srgbClr val="A8C2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7" name="Freeform 53"/>
              <p:cNvSpPr>
                <a:spLocks/>
              </p:cNvSpPr>
              <p:nvPr/>
            </p:nvSpPr>
            <p:spPr bwMode="auto">
              <a:xfrm>
                <a:off x="2912" y="2138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2 w 46"/>
                  <a:gd name="T5" fmla="*/ 32 h 32"/>
                  <a:gd name="T6" fmla="*/ 46 w 46"/>
                  <a:gd name="T7" fmla="*/ 12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6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8" name="Freeform 54"/>
              <p:cNvSpPr>
                <a:spLocks/>
              </p:cNvSpPr>
              <p:nvPr/>
            </p:nvSpPr>
            <p:spPr bwMode="auto">
              <a:xfrm>
                <a:off x="2944" y="2150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0 h 32"/>
                  <a:gd name="T4" fmla="*/ 30 w 46"/>
                  <a:gd name="T5" fmla="*/ 32 h 32"/>
                  <a:gd name="T6" fmla="*/ 46 w 46"/>
                  <a:gd name="T7" fmla="*/ 12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0"/>
                    </a:lnTo>
                    <a:lnTo>
                      <a:pt x="30" y="32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BC4EB"/>
              </a:solidFill>
              <a:ln w="0">
                <a:solidFill>
                  <a:srgbClr val="ABC4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9" name="Freeform 55"/>
              <p:cNvSpPr>
                <a:spLocks/>
              </p:cNvSpPr>
              <p:nvPr/>
            </p:nvSpPr>
            <p:spPr bwMode="auto">
              <a:xfrm>
                <a:off x="2944" y="2150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0 h 32"/>
                  <a:gd name="T4" fmla="*/ 30 w 46"/>
                  <a:gd name="T5" fmla="*/ 32 h 32"/>
                  <a:gd name="T6" fmla="*/ 46 w 46"/>
                  <a:gd name="T7" fmla="*/ 12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0"/>
                    </a:lnTo>
                    <a:lnTo>
                      <a:pt x="30" y="32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0" name="Freeform 56"/>
              <p:cNvSpPr>
                <a:spLocks/>
              </p:cNvSpPr>
              <p:nvPr/>
            </p:nvSpPr>
            <p:spPr bwMode="auto">
              <a:xfrm>
                <a:off x="2974" y="216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C9EB"/>
              </a:solidFill>
              <a:ln w="0">
                <a:solidFill>
                  <a:srgbClr val="B2C9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1" name="Freeform 57"/>
              <p:cNvSpPr>
                <a:spLocks/>
              </p:cNvSpPr>
              <p:nvPr/>
            </p:nvSpPr>
            <p:spPr bwMode="auto">
              <a:xfrm>
                <a:off x="2974" y="216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2" name="Freeform 58"/>
              <p:cNvSpPr>
                <a:spLocks/>
              </p:cNvSpPr>
              <p:nvPr/>
            </p:nvSpPr>
            <p:spPr bwMode="auto">
              <a:xfrm>
                <a:off x="3006" y="2176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CCE8"/>
              </a:solidFill>
              <a:ln w="0">
                <a:solidFill>
                  <a:srgbClr val="B8CC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3" name="Freeform 59"/>
              <p:cNvSpPr>
                <a:spLocks/>
              </p:cNvSpPr>
              <p:nvPr/>
            </p:nvSpPr>
            <p:spPr bwMode="auto">
              <a:xfrm>
                <a:off x="3006" y="2176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4" name="Freeform 60"/>
              <p:cNvSpPr>
                <a:spLocks/>
              </p:cNvSpPr>
              <p:nvPr/>
            </p:nvSpPr>
            <p:spPr bwMode="auto">
              <a:xfrm>
                <a:off x="3038" y="2190"/>
                <a:ext cx="48" cy="38"/>
              </a:xfrm>
              <a:custGeom>
                <a:avLst/>
                <a:gdLst>
                  <a:gd name="T0" fmla="*/ 16 w 48"/>
                  <a:gd name="T1" fmla="*/ 0 h 38"/>
                  <a:gd name="T2" fmla="*/ 0 w 48"/>
                  <a:gd name="T3" fmla="*/ 20 h 38"/>
                  <a:gd name="T4" fmla="*/ 32 w 48"/>
                  <a:gd name="T5" fmla="*/ 38 h 38"/>
                  <a:gd name="T6" fmla="*/ 48 w 48"/>
                  <a:gd name="T7" fmla="*/ 18 h 38"/>
                  <a:gd name="T8" fmla="*/ 16 w 4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6" y="0"/>
                    </a:moveTo>
                    <a:lnTo>
                      <a:pt x="0" y="20"/>
                    </a:lnTo>
                    <a:lnTo>
                      <a:pt x="32" y="38"/>
                    </a:lnTo>
                    <a:lnTo>
                      <a:pt x="48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DD1E8"/>
              </a:solidFill>
              <a:ln w="0">
                <a:solidFill>
                  <a:srgbClr val="BDD1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5" name="Freeform 61"/>
              <p:cNvSpPr>
                <a:spLocks/>
              </p:cNvSpPr>
              <p:nvPr/>
            </p:nvSpPr>
            <p:spPr bwMode="auto">
              <a:xfrm>
                <a:off x="3038" y="2190"/>
                <a:ext cx="48" cy="38"/>
              </a:xfrm>
              <a:custGeom>
                <a:avLst/>
                <a:gdLst>
                  <a:gd name="T0" fmla="*/ 16 w 48"/>
                  <a:gd name="T1" fmla="*/ 0 h 38"/>
                  <a:gd name="T2" fmla="*/ 0 w 48"/>
                  <a:gd name="T3" fmla="*/ 20 h 38"/>
                  <a:gd name="T4" fmla="*/ 32 w 48"/>
                  <a:gd name="T5" fmla="*/ 38 h 38"/>
                  <a:gd name="T6" fmla="*/ 48 w 48"/>
                  <a:gd name="T7" fmla="*/ 18 h 38"/>
                  <a:gd name="T8" fmla="*/ 16 w 4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6" y="0"/>
                    </a:moveTo>
                    <a:lnTo>
                      <a:pt x="0" y="20"/>
                    </a:lnTo>
                    <a:lnTo>
                      <a:pt x="32" y="38"/>
                    </a:lnTo>
                    <a:lnTo>
                      <a:pt x="48" y="1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6" name="Freeform 62"/>
              <p:cNvSpPr>
                <a:spLocks/>
              </p:cNvSpPr>
              <p:nvPr/>
            </p:nvSpPr>
            <p:spPr bwMode="auto">
              <a:xfrm>
                <a:off x="3070" y="2208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0 h 36"/>
                  <a:gd name="T4" fmla="*/ 32 w 48"/>
                  <a:gd name="T5" fmla="*/ 36 h 36"/>
                  <a:gd name="T6" fmla="*/ 48 w 48"/>
                  <a:gd name="T7" fmla="*/ 18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8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FD1E8"/>
              </a:solidFill>
              <a:ln w="0">
                <a:solidFill>
                  <a:srgbClr val="BFD1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7" name="Freeform 63"/>
              <p:cNvSpPr>
                <a:spLocks/>
              </p:cNvSpPr>
              <p:nvPr/>
            </p:nvSpPr>
            <p:spPr bwMode="auto">
              <a:xfrm>
                <a:off x="3070" y="2208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0 h 36"/>
                  <a:gd name="T4" fmla="*/ 32 w 48"/>
                  <a:gd name="T5" fmla="*/ 36 h 36"/>
                  <a:gd name="T6" fmla="*/ 48 w 48"/>
                  <a:gd name="T7" fmla="*/ 18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8" y="1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8" name="Freeform 64"/>
              <p:cNvSpPr>
                <a:spLocks/>
              </p:cNvSpPr>
              <p:nvPr/>
            </p:nvSpPr>
            <p:spPr bwMode="auto">
              <a:xfrm>
                <a:off x="3102" y="2226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18 h 36"/>
                  <a:gd name="T4" fmla="*/ 32 w 48"/>
                  <a:gd name="T5" fmla="*/ 36 h 36"/>
                  <a:gd name="T6" fmla="*/ 48 w 48"/>
                  <a:gd name="T7" fmla="*/ 18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8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FD4EB"/>
              </a:solidFill>
              <a:ln w="0">
                <a:solidFill>
                  <a:srgbClr val="BFD4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9" name="Freeform 65"/>
              <p:cNvSpPr>
                <a:spLocks/>
              </p:cNvSpPr>
              <p:nvPr/>
            </p:nvSpPr>
            <p:spPr bwMode="auto">
              <a:xfrm>
                <a:off x="3102" y="2226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18 h 36"/>
                  <a:gd name="T4" fmla="*/ 32 w 48"/>
                  <a:gd name="T5" fmla="*/ 36 h 36"/>
                  <a:gd name="T6" fmla="*/ 48 w 48"/>
                  <a:gd name="T7" fmla="*/ 18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8" y="1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0" name="Freeform 66"/>
              <p:cNvSpPr>
                <a:spLocks/>
              </p:cNvSpPr>
              <p:nvPr/>
            </p:nvSpPr>
            <p:spPr bwMode="auto">
              <a:xfrm>
                <a:off x="3134" y="2244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18 h 34"/>
                  <a:gd name="T4" fmla="*/ 34 w 48"/>
                  <a:gd name="T5" fmla="*/ 34 h 34"/>
                  <a:gd name="T6" fmla="*/ 48 w 48"/>
                  <a:gd name="T7" fmla="*/ 16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18"/>
                    </a:lnTo>
                    <a:lnTo>
                      <a:pt x="34" y="34"/>
                    </a:lnTo>
                    <a:lnTo>
                      <a:pt x="4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AD1ED"/>
              </a:solidFill>
              <a:ln w="0">
                <a:solidFill>
                  <a:srgbClr val="BAD1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1" name="Freeform 67"/>
              <p:cNvSpPr>
                <a:spLocks/>
              </p:cNvSpPr>
              <p:nvPr/>
            </p:nvSpPr>
            <p:spPr bwMode="auto">
              <a:xfrm>
                <a:off x="3134" y="2244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18 h 34"/>
                  <a:gd name="T4" fmla="*/ 34 w 48"/>
                  <a:gd name="T5" fmla="*/ 34 h 34"/>
                  <a:gd name="T6" fmla="*/ 48 w 48"/>
                  <a:gd name="T7" fmla="*/ 16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18"/>
                    </a:lnTo>
                    <a:lnTo>
                      <a:pt x="34" y="34"/>
                    </a:lnTo>
                    <a:lnTo>
                      <a:pt x="48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2" name="Freeform 68"/>
              <p:cNvSpPr>
                <a:spLocks/>
              </p:cNvSpPr>
              <p:nvPr/>
            </p:nvSpPr>
            <p:spPr bwMode="auto">
              <a:xfrm>
                <a:off x="3168" y="2260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18 h 32"/>
                  <a:gd name="T4" fmla="*/ 32 w 46"/>
                  <a:gd name="T5" fmla="*/ 32 h 32"/>
                  <a:gd name="T6" fmla="*/ 46 w 46"/>
                  <a:gd name="T7" fmla="*/ 12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18"/>
                    </a:lnTo>
                    <a:lnTo>
                      <a:pt x="32" y="32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CFF0"/>
              </a:solidFill>
              <a:ln w="0">
                <a:solidFill>
                  <a:srgbClr val="B0C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3" name="Freeform 69"/>
              <p:cNvSpPr>
                <a:spLocks/>
              </p:cNvSpPr>
              <p:nvPr/>
            </p:nvSpPr>
            <p:spPr bwMode="auto">
              <a:xfrm>
                <a:off x="3168" y="2260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18 h 32"/>
                  <a:gd name="T4" fmla="*/ 32 w 46"/>
                  <a:gd name="T5" fmla="*/ 32 h 32"/>
                  <a:gd name="T6" fmla="*/ 46 w 46"/>
                  <a:gd name="T7" fmla="*/ 12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18"/>
                    </a:lnTo>
                    <a:lnTo>
                      <a:pt x="32" y="32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4" name="Freeform 70"/>
              <p:cNvSpPr>
                <a:spLocks/>
              </p:cNvSpPr>
              <p:nvPr/>
            </p:nvSpPr>
            <p:spPr bwMode="auto">
              <a:xfrm>
                <a:off x="3200" y="2272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2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8C9F2"/>
              </a:solidFill>
              <a:ln w="0">
                <a:solidFill>
                  <a:srgbClr val="A8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5" name="Freeform 71"/>
              <p:cNvSpPr>
                <a:spLocks/>
              </p:cNvSpPr>
              <p:nvPr/>
            </p:nvSpPr>
            <p:spPr bwMode="auto">
              <a:xfrm>
                <a:off x="3200" y="2272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2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6" name="Freeform 72"/>
              <p:cNvSpPr>
                <a:spLocks/>
              </p:cNvSpPr>
              <p:nvPr/>
            </p:nvSpPr>
            <p:spPr bwMode="auto">
              <a:xfrm>
                <a:off x="3232" y="2284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18 h 30"/>
                  <a:gd name="T4" fmla="*/ 34 w 48"/>
                  <a:gd name="T5" fmla="*/ 30 h 30"/>
                  <a:gd name="T6" fmla="*/ 48 w 48"/>
                  <a:gd name="T7" fmla="*/ 12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BCFF2"/>
              </a:solidFill>
              <a:ln w="0">
                <a:solidFill>
                  <a:srgbClr val="ABC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7" name="Freeform 73"/>
              <p:cNvSpPr>
                <a:spLocks/>
              </p:cNvSpPr>
              <p:nvPr/>
            </p:nvSpPr>
            <p:spPr bwMode="auto">
              <a:xfrm>
                <a:off x="3232" y="2284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18 h 30"/>
                  <a:gd name="T4" fmla="*/ 34 w 48"/>
                  <a:gd name="T5" fmla="*/ 30 h 30"/>
                  <a:gd name="T6" fmla="*/ 48 w 48"/>
                  <a:gd name="T7" fmla="*/ 12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8" name="Freeform 74"/>
              <p:cNvSpPr>
                <a:spLocks/>
              </p:cNvSpPr>
              <p:nvPr/>
            </p:nvSpPr>
            <p:spPr bwMode="auto">
              <a:xfrm>
                <a:off x="3266" y="2296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18 h 34"/>
                  <a:gd name="T4" fmla="*/ 32 w 46"/>
                  <a:gd name="T5" fmla="*/ 34 h 34"/>
                  <a:gd name="T6" fmla="*/ 46 w 46"/>
                  <a:gd name="T7" fmla="*/ 20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6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E5ED"/>
              </a:solidFill>
              <a:ln w="0">
                <a:solidFill>
                  <a:srgbClr val="C4E5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9" name="Freeform 75"/>
              <p:cNvSpPr>
                <a:spLocks/>
              </p:cNvSpPr>
              <p:nvPr/>
            </p:nvSpPr>
            <p:spPr bwMode="auto">
              <a:xfrm>
                <a:off x="3266" y="2296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18 h 34"/>
                  <a:gd name="T4" fmla="*/ 32 w 46"/>
                  <a:gd name="T5" fmla="*/ 34 h 34"/>
                  <a:gd name="T6" fmla="*/ 46 w 46"/>
                  <a:gd name="T7" fmla="*/ 20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6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0" name="Freeform 76"/>
              <p:cNvSpPr>
                <a:spLocks/>
              </p:cNvSpPr>
              <p:nvPr/>
            </p:nvSpPr>
            <p:spPr bwMode="auto">
              <a:xfrm>
                <a:off x="3298" y="2316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14 h 42"/>
                  <a:gd name="T4" fmla="*/ 32 w 44"/>
                  <a:gd name="T5" fmla="*/ 42 h 42"/>
                  <a:gd name="T6" fmla="*/ 44 w 44"/>
                  <a:gd name="T7" fmla="*/ 42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14"/>
                    </a:lnTo>
                    <a:lnTo>
                      <a:pt x="32" y="42"/>
                    </a:lnTo>
                    <a:lnTo>
                      <a:pt x="44" y="4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5FABF"/>
              </a:solidFill>
              <a:ln w="0">
                <a:solidFill>
                  <a:srgbClr val="E5FA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1" name="Freeform 77"/>
              <p:cNvSpPr>
                <a:spLocks/>
              </p:cNvSpPr>
              <p:nvPr/>
            </p:nvSpPr>
            <p:spPr bwMode="auto">
              <a:xfrm>
                <a:off x="3298" y="2316"/>
                <a:ext cx="44" cy="42"/>
              </a:xfrm>
              <a:custGeom>
                <a:avLst/>
                <a:gdLst>
                  <a:gd name="T0" fmla="*/ 14 w 44"/>
                  <a:gd name="T1" fmla="*/ 0 h 42"/>
                  <a:gd name="T2" fmla="*/ 0 w 44"/>
                  <a:gd name="T3" fmla="*/ 14 h 42"/>
                  <a:gd name="T4" fmla="*/ 32 w 44"/>
                  <a:gd name="T5" fmla="*/ 42 h 42"/>
                  <a:gd name="T6" fmla="*/ 44 w 44"/>
                  <a:gd name="T7" fmla="*/ 42 h 42"/>
                  <a:gd name="T8" fmla="*/ 14 w 4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14" y="0"/>
                    </a:moveTo>
                    <a:lnTo>
                      <a:pt x="0" y="14"/>
                    </a:lnTo>
                    <a:lnTo>
                      <a:pt x="32" y="42"/>
                    </a:lnTo>
                    <a:lnTo>
                      <a:pt x="44" y="4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2" name="Freeform 78"/>
              <p:cNvSpPr>
                <a:spLocks/>
              </p:cNvSpPr>
              <p:nvPr/>
            </p:nvSpPr>
            <p:spPr bwMode="auto">
              <a:xfrm>
                <a:off x="3330" y="2358"/>
                <a:ext cx="42" cy="60"/>
              </a:xfrm>
              <a:custGeom>
                <a:avLst/>
                <a:gdLst>
                  <a:gd name="T0" fmla="*/ 12 w 42"/>
                  <a:gd name="T1" fmla="*/ 0 h 60"/>
                  <a:gd name="T2" fmla="*/ 0 w 42"/>
                  <a:gd name="T3" fmla="*/ 0 h 60"/>
                  <a:gd name="T4" fmla="*/ 30 w 42"/>
                  <a:gd name="T5" fmla="*/ 60 h 60"/>
                  <a:gd name="T6" fmla="*/ 42 w 42"/>
                  <a:gd name="T7" fmla="*/ 54 h 60"/>
                  <a:gd name="T8" fmla="*/ 12 w 4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0">
                    <a:moveTo>
                      <a:pt x="12" y="0"/>
                    </a:moveTo>
                    <a:lnTo>
                      <a:pt x="0" y="0"/>
                    </a:lnTo>
                    <a:lnTo>
                      <a:pt x="30" y="60"/>
                    </a:lnTo>
                    <a:lnTo>
                      <a:pt x="42" y="5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5EBB2"/>
              </a:solidFill>
              <a:ln w="0">
                <a:solidFill>
                  <a:srgbClr val="F5EB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3" name="Freeform 79"/>
              <p:cNvSpPr>
                <a:spLocks/>
              </p:cNvSpPr>
              <p:nvPr/>
            </p:nvSpPr>
            <p:spPr bwMode="auto">
              <a:xfrm>
                <a:off x="3330" y="2358"/>
                <a:ext cx="42" cy="60"/>
              </a:xfrm>
              <a:custGeom>
                <a:avLst/>
                <a:gdLst>
                  <a:gd name="T0" fmla="*/ 12 w 42"/>
                  <a:gd name="T1" fmla="*/ 0 h 60"/>
                  <a:gd name="T2" fmla="*/ 0 w 42"/>
                  <a:gd name="T3" fmla="*/ 0 h 60"/>
                  <a:gd name="T4" fmla="*/ 30 w 42"/>
                  <a:gd name="T5" fmla="*/ 60 h 60"/>
                  <a:gd name="T6" fmla="*/ 42 w 42"/>
                  <a:gd name="T7" fmla="*/ 54 h 60"/>
                  <a:gd name="T8" fmla="*/ 12 w 4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0">
                    <a:moveTo>
                      <a:pt x="12" y="0"/>
                    </a:moveTo>
                    <a:lnTo>
                      <a:pt x="0" y="0"/>
                    </a:lnTo>
                    <a:lnTo>
                      <a:pt x="30" y="60"/>
                    </a:lnTo>
                    <a:lnTo>
                      <a:pt x="42" y="54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4" name="Freeform 80"/>
              <p:cNvSpPr>
                <a:spLocks/>
              </p:cNvSpPr>
              <p:nvPr/>
            </p:nvSpPr>
            <p:spPr bwMode="auto">
              <a:xfrm>
                <a:off x="3360" y="2412"/>
                <a:ext cx="46" cy="26"/>
              </a:xfrm>
              <a:custGeom>
                <a:avLst/>
                <a:gdLst>
                  <a:gd name="T0" fmla="*/ 12 w 46"/>
                  <a:gd name="T1" fmla="*/ 0 h 26"/>
                  <a:gd name="T2" fmla="*/ 0 w 46"/>
                  <a:gd name="T3" fmla="*/ 6 h 26"/>
                  <a:gd name="T4" fmla="*/ 32 w 46"/>
                  <a:gd name="T5" fmla="*/ 26 h 26"/>
                  <a:gd name="T6" fmla="*/ 46 w 46"/>
                  <a:gd name="T7" fmla="*/ 6 h 26"/>
                  <a:gd name="T8" fmla="*/ 12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2" y="0"/>
                    </a:moveTo>
                    <a:lnTo>
                      <a:pt x="0" y="6"/>
                    </a:lnTo>
                    <a:lnTo>
                      <a:pt x="32" y="26"/>
                    </a:lnTo>
                    <a:lnTo>
                      <a:pt x="46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5" name="Freeform 81"/>
              <p:cNvSpPr>
                <a:spLocks/>
              </p:cNvSpPr>
              <p:nvPr/>
            </p:nvSpPr>
            <p:spPr bwMode="auto">
              <a:xfrm>
                <a:off x="3360" y="2412"/>
                <a:ext cx="46" cy="26"/>
              </a:xfrm>
              <a:custGeom>
                <a:avLst/>
                <a:gdLst>
                  <a:gd name="T0" fmla="*/ 12 w 46"/>
                  <a:gd name="T1" fmla="*/ 0 h 26"/>
                  <a:gd name="T2" fmla="*/ 0 w 46"/>
                  <a:gd name="T3" fmla="*/ 6 h 26"/>
                  <a:gd name="T4" fmla="*/ 32 w 46"/>
                  <a:gd name="T5" fmla="*/ 26 h 26"/>
                  <a:gd name="T6" fmla="*/ 46 w 46"/>
                  <a:gd name="T7" fmla="*/ 6 h 26"/>
                  <a:gd name="T8" fmla="*/ 12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2" y="0"/>
                    </a:moveTo>
                    <a:lnTo>
                      <a:pt x="0" y="6"/>
                    </a:lnTo>
                    <a:lnTo>
                      <a:pt x="32" y="26"/>
                    </a:lnTo>
                    <a:lnTo>
                      <a:pt x="46" y="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6" name="Freeform 82"/>
              <p:cNvSpPr>
                <a:spLocks/>
              </p:cNvSpPr>
              <p:nvPr/>
            </p:nvSpPr>
            <p:spPr bwMode="auto">
              <a:xfrm>
                <a:off x="3392" y="2418"/>
                <a:ext cx="48" cy="28"/>
              </a:xfrm>
              <a:custGeom>
                <a:avLst/>
                <a:gdLst>
                  <a:gd name="T0" fmla="*/ 14 w 48"/>
                  <a:gd name="T1" fmla="*/ 0 h 28"/>
                  <a:gd name="T2" fmla="*/ 0 w 48"/>
                  <a:gd name="T3" fmla="*/ 20 h 28"/>
                  <a:gd name="T4" fmla="*/ 34 w 48"/>
                  <a:gd name="T5" fmla="*/ 28 h 28"/>
                  <a:gd name="T6" fmla="*/ 48 w 48"/>
                  <a:gd name="T7" fmla="*/ 8 h 28"/>
                  <a:gd name="T8" fmla="*/ 14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8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7" name="Freeform 83"/>
              <p:cNvSpPr>
                <a:spLocks/>
              </p:cNvSpPr>
              <p:nvPr/>
            </p:nvSpPr>
            <p:spPr bwMode="auto">
              <a:xfrm>
                <a:off x="3392" y="2418"/>
                <a:ext cx="48" cy="28"/>
              </a:xfrm>
              <a:custGeom>
                <a:avLst/>
                <a:gdLst>
                  <a:gd name="T0" fmla="*/ 14 w 48"/>
                  <a:gd name="T1" fmla="*/ 0 h 28"/>
                  <a:gd name="T2" fmla="*/ 0 w 48"/>
                  <a:gd name="T3" fmla="*/ 20 h 28"/>
                  <a:gd name="T4" fmla="*/ 34 w 48"/>
                  <a:gd name="T5" fmla="*/ 28 h 28"/>
                  <a:gd name="T6" fmla="*/ 48 w 48"/>
                  <a:gd name="T7" fmla="*/ 8 h 28"/>
                  <a:gd name="T8" fmla="*/ 14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4" y="0"/>
                    </a:moveTo>
                    <a:lnTo>
                      <a:pt x="0" y="20"/>
                    </a:lnTo>
                    <a:lnTo>
                      <a:pt x="34" y="28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8" name="Freeform 84"/>
              <p:cNvSpPr>
                <a:spLocks/>
              </p:cNvSpPr>
              <p:nvPr/>
            </p:nvSpPr>
            <p:spPr bwMode="auto">
              <a:xfrm>
                <a:off x="3426" y="242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9" name="Freeform 85"/>
              <p:cNvSpPr>
                <a:spLocks/>
              </p:cNvSpPr>
              <p:nvPr/>
            </p:nvSpPr>
            <p:spPr bwMode="auto">
              <a:xfrm>
                <a:off x="3426" y="242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0" name="Freeform 86"/>
              <p:cNvSpPr>
                <a:spLocks/>
              </p:cNvSpPr>
              <p:nvPr/>
            </p:nvSpPr>
            <p:spPr bwMode="auto">
              <a:xfrm>
                <a:off x="3460" y="243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1" name="Freeform 87"/>
              <p:cNvSpPr>
                <a:spLocks/>
              </p:cNvSpPr>
              <p:nvPr/>
            </p:nvSpPr>
            <p:spPr bwMode="auto">
              <a:xfrm>
                <a:off x="3460" y="243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2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2" name="Freeform 88"/>
              <p:cNvSpPr>
                <a:spLocks/>
              </p:cNvSpPr>
              <p:nvPr/>
            </p:nvSpPr>
            <p:spPr bwMode="auto">
              <a:xfrm>
                <a:off x="3492" y="244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3" name="Freeform 89"/>
              <p:cNvSpPr>
                <a:spLocks/>
              </p:cNvSpPr>
              <p:nvPr/>
            </p:nvSpPr>
            <p:spPr bwMode="auto">
              <a:xfrm>
                <a:off x="3492" y="244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4" name="Freeform 90"/>
              <p:cNvSpPr>
                <a:spLocks/>
              </p:cNvSpPr>
              <p:nvPr/>
            </p:nvSpPr>
            <p:spPr bwMode="auto">
              <a:xfrm>
                <a:off x="3526" y="245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5" name="Freeform 91"/>
              <p:cNvSpPr>
                <a:spLocks/>
              </p:cNvSpPr>
              <p:nvPr/>
            </p:nvSpPr>
            <p:spPr bwMode="auto">
              <a:xfrm>
                <a:off x="3526" y="245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6" name="Freeform 92"/>
              <p:cNvSpPr>
                <a:spLocks/>
              </p:cNvSpPr>
              <p:nvPr/>
            </p:nvSpPr>
            <p:spPr bwMode="auto">
              <a:xfrm>
                <a:off x="3560" y="246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7" name="Freeform 93"/>
              <p:cNvSpPr>
                <a:spLocks/>
              </p:cNvSpPr>
              <p:nvPr/>
            </p:nvSpPr>
            <p:spPr bwMode="auto">
              <a:xfrm>
                <a:off x="3560" y="246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8" name="Freeform 94"/>
              <p:cNvSpPr>
                <a:spLocks/>
              </p:cNvSpPr>
              <p:nvPr/>
            </p:nvSpPr>
            <p:spPr bwMode="auto">
              <a:xfrm>
                <a:off x="3594" y="247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9" name="Freeform 95"/>
              <p:cNvSpPr>
                <a:spLocks/>
              </p:cNvSpPr>
              <p:nvPr/>
            </p:nvSpPr>
            <p:spPr bwMode="auto">
              <a:xfrm>
                <a:off x="3594" y="247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0" name="Freeform 96"/>
              <p:cNvSpPr>
                <a:spLocks/>
              </p:cNvSpPr>
              <p:nvPr/>
            </p:nvSpPr>
            <p:spPr bwMode="auto">
              <a:xfrm>
                <a:off x="3628" y="248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1" name="Freeform 97"/>
              <p:cNvSpPr>
                <a:spLocks/>
              </p:cNvSpPr>
              <p:nvPr/>
            </p:nvSpPr>
            <p:spPr bwMode="auto">
              <a:xfrm>
                <a:off x="3628" y="248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2" name="Freeform 98"/>
              <p:cNvSpPr>
                <a:spLocks/>
              </p:cNvSpPr>
              <p:nvPr/>
            </p:nvSpPr>
            <p:spPr bwMode="auto">
              <a:xfrm>
                <a:off x="3662" y="249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3" name="Freeform 99"/>
              <p:cNvSpPr>
                <a:spLocks/>
              </p:cNvSpPr>
              <p:nvPr/>
            </p:nvSpPr>
            <p:spPr bwMode="auto">
              <a:xfrm>
                <a:off x="3662" y="249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4" name="Freeform 100"/>
              <p:cNvSpPr>
                <a:spLocks/>
              </p:cNvSpPr>
              <p:nvPr/>
            </p:nvSpPr>
            <p:spPr bwMode="auto">
              <a:xfrm>
                <a:off x="3698" y="250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5" name="Freeform 101"/>
              <p:cNvSpPr>
                <a:spLocks/>
              </p:cNvSpPr>
              <p:nvPr/>
            </p:nvSpPr>
            <p:spPr bwMode="auto">
              <a:xfrm>
                <a:off x="3698" y="250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6" name="Freeform 102"/>
              <p:cNvSpPr>
                <a:spLocks/>
              </p:cNvSpPr>
              <p:nvPr/>
            </p:nvSpPr>
            <p:spPr bwMode="auto">
              <a:xfrm>
                <a:off x="3732" y="2516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7" name="Freeform 103"/>
              <p:cNvSpPr>
                <a:spLocks/>
              </p:cNvSpPr>
              <p:nvPr/>
            </p:nvSpPr>
            <p:spPr bwMode="auto">
              <a:xfrm>
                <a:off x="3732" y="2516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8" name="Freeform 104"/>
              <p:cNvSpPr>
                <a:spLocks/>
              </p:cNvSpPr>
              <p:nvPr/>
            </p:nvSpPr>
            <p:spPr bwMode="auto">
              <a:xfrm>
                <a:off x="3766" y="252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9" name="Freeform 105"/>
              <p:cNvSpPr>
                <a:spLocks/>
              </p:cNvSpPr>
              <p:nvPr/>
            </p:nvSpPr>
            <p:spPr bwMode="auto">
              <a:xfrm>
                <a:off x="3766" y="252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0" name="Freeform 106"/>
              <p:cNvSpPr>
                <a:spLocks/>
              </p:cNvSpPr>
              <p:nvPr/>
            </p:nvSpPr>
            <p:spPr bwMode="auto">
              <a:xfrm>
                <a:off x="3802" y="253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1" name="Freeform 107"/>
              <p:cNvSpPr>
                <a:spLocks/>
              </p:cNvSpPr>
              <p:nvPr/>
            </p:nvSpPr>
            <p:spPr bwMode="auto">
              <a:xfrm>
                <a:off x="3802" y="253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2" name="Freeform 108"/>
              <p:cNvSpPr>
                <a:spLocks/>
              </p:cNvSpPr>
              <p:nvPr/>
            </p:nvSpPr>
            <p:spPr bwMode="auto">
              <a:xfrm>
                <a:off x="3836" y="254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3" name="Freeform 109"/>
              <p:cNvSpPr>
                <a:spLocks/>
              </p:cNvSpPr>
              <p:nvPr/>
            </p:nvSpPr>
            <p:spPr bwMode="auto">
              <a:xfrm>
                <a:off x="3836" y="254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4" name="Freeform 110"/>
              <p:cNvSpPr>
                <a:spLocks/>
              </p:cNvSpPr>
              <p:nvPr/>
            </p:nvSpPr>
            <p:spPr bwMode="auto">
              <a:xfrm>
                <a:off x="3872" y="255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5" name="Freeform 111"/>
              <p:cNvSpPr>
                <a:spLocks/>
              </p:cNvSpPr>
              <p:nvPr/>
            </p:nvSpPr>
            <p:spPr bwMode="auto">
              <a:xfrm>
                <a:off x="3872" y="255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6" name="Freeform 112"/>
              <p:cNvSpPr>
                <a:spLocks/>
              </p:cNvSpPr>
              <p:nvPr/>
            </p:nvSpPr>
            <p:spPr bwMode="auto">
              <a:xfrm>
                <a:off x="2044" y="2036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7" name="Freeform 113"/>
              <p:cNvSpPr>
                <a:spLocks/>
              </p:cNvSpPr>
              <p:nvPr/>
            </p:nvSpPr>
            <p:spPr bwMode="auto">
              <a:xfrm>
                <a:off x="2044" y="2036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8" name="Freeform 114"/>
              <p:cNvSpPr>
                <a:spLocks/>
              </p:cNvSpPr>
              <p:nvPr/>
            </p:nvSpPr>
            <p:spPr bwMode="auto">
              <a:xfrm>
                <a:off x="2072" y="204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9" name="Freeform 115"/>
              <p:cNvSpPr>
                <a:spLocks/>
              </p:cNvSpPr>
              <p:nvPr/>
            </p:nvSpPr>
            <p:spPr bwMode="auto">
              <a:xfrm>
                <a:off x="2072" y="204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0" name="Freeform 116"/>
              <p:cNvSpPr>
                <a:spLocks/>
              </p:cNvSpPr>
              <p:nvPr/>
            </p:nvSpPr>
            <p:spPr bwMode="auto">
              <a:xfrm>
                <a:off x="2100" y="2052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1" name="Freeform 117"/>
              <p:cNvSpPr>
                <a:spLocks/>
              </p:cNvSpPr>
              <p:nvPr/>
            </p:nvSpPr>
            <p:spPr bwMode="auto">
              <a:xfrm>
                <a:off x="2100" y="2052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2" name="Freeform 118"/>
              <p:cNvSpPr>
                <a:spLocks/>
              </p:cNvSpPr>
              <p:nvPr/>
            </p:nvSpPr>
            <p:spPr bwMode="auto">
              <a:xfrm>
                <a:off x="2128" y="2060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3" name="Freeform 119"/>
              <p:cNvSpPr>
                <a:spLocks/>
              </p:cNvSpPr>
              <p:nvPr/>
            </p:nvSpPr>
            <p:spPr bwMode="auto">
              <a:xfrm>
                <a:off x="2128" y="2060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4" name="Freeform 120"/>
              <p:cNvSpPr>
                <a:spLocks/>
              </p:cNvSpPr>
              <p:nvPr/>
            </p:nvSpPr>
            <p:spPr bwMode="auto">
              <a:xfrm>
                <a:off x="2156" y="206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5" name="Freeform 121"/>
              <p:cNvSpPr>
                <a:spLocks/>
              </p:cNvSpPr>
              <p:nvPr/>
            </p:nvSpPr>
            <p:spPr bwMode="auto">
              <a:xfrm>
                <a:off x="2156" y="206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6" name="Freeform 122"/>
              <p:cNvSpPr>
                <a:spLocks/>
              </p:cNvSpPr>
              <p:nvPr/>
            </p:nvSpPr>
            <p:spPr bwMode="auto">
              <a:xfrm>
                <a:off x="2184" y="207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7" name="Freeform 123"/>
              <p:cNvSpPr>
                <a:spLocks/>
              </p:cNvSpPr>
              <p:nvPr/>
            </p:nvSpPr>
            <p:spPr bwMode="auto">
              <a:xfrm>
                <a:off x="2184" y="207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8" name="Freeform 124"/>
              <p:cNvSpPr>
                <a:spLocks/>
              </p:cNvSpPr>
              <p:nvPr/>
            </p:nvSpPr>
            <p:spPr bwMode="auto">
              <a:xfrm>
                <a:off x="2212" y="2080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C2F5"/>
              </a:solidFill>
              <a:ln w="0">
                <a:solidFill>
                  <a:srgbClr val="96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9" name="Freeform 125"/>
              <p:cNvSpPr>
                <a:spLocks/>
              </p:cNvSpPr>
              <p:nvPr/>
            </p:nvSpPr>
            <p:spPr bwMode="auto">
              <a:xfrm>
                <a:off x="2212" y="2080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0" name="Freeform 126"/>
              <p:cNvSpPr>
                <a:spLocks/>
              </p:cNvSpPr>
              <p:nvPr/>
            </p:nvSpPr>
            <p:spPr bwMode="auto">
              <a:xfrm>
                <a:off x="2240" y="2086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8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1" name="Freeform 127"/>
              <p:cNvSpPr>
                <a:spLocks/>
              </p:cNvSpPr>
              <p:nvPr/>
            </p:nvSpPr>
            <p:spPr bwMode="auto">
              <a:xfrm>
                <a:off x="2240" y="2086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8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2" name="Freeform 128"/>
              <p:cNvSpPr>
                <a:spLocks/>
              </p:cNvSpPr>
              <p:nvPr/>
            </p:nvSpPr>
            <p:spPr bwMode="auto">
              <a:xfrm>
                <a:off x="2268" y="2092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6 h 20"/>
                  <a:gd name="T4" fmla="*/ 28 w 46"/>
                  <a:gd name="T5" fmla="*/ 20 h 20"/>
                  <a:gd name="T6" fmla="*/ 46 w 46"/>
                  <a:gd name="T7" fmla="*/ 2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7BDF7"/>
              </a:solidFill>
              <a:ln w="0">
                <a:solidFill>
                  <a:srgbClr val="87B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3" name="Freeform 129"/>
              <p:cNvSpPr>
                <a:spLocks/>
              </p:cNvSpPr>
              <p:nvPr/>
            </p:nvSpPr>
            <p:spPr bwMode="auto">
              <a:xfrm>
                <a:off x="2268" y="2092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6 h 20"/>
                  <a:gd name="T4" fmla="*/ 28 w 46"/>
                  <a:gd name="T5" fmla="*/ 20 h 20"/>
                  <a:gd name="T6" fmla="*/ 46 w 46"/>
                  <a:gd name="T7" fmla="*/ 2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6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4" name="Freeform 130"/>
              <p:cNvSpPr>
                <a:spLocks/>
              </p:cNvSpPr>
              <p:nvPr/>
            </p:nvSpPr>
            <p:spPr bwMode="auto">
              <a:xfrm>
                <a:off x="2296" y="2094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8 h 18"/>
                  <a:gd name="T4" fmla="*/ 30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4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DB8F7"/>
              </a:solidFill>
              <a:ln w="0">
                <a:solidFill>
                  <a:srgbClr val="7D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5" name="Freeform 131"/>
              <p:cNvSpPr>
                <a:spLocks/>
              </p:cNvSpPr>
              <p:nvPr/>
            </p:nvSpPr>
            <p:spPr bwMode="auto">
              <a:xfrm>
                <a:off x="2296" y="2094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8 h 18"/>
                  <a:gd name="T4" fmla="*/ 30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46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6" name="Freeform 132"/>
              <p:cNvSpPr>
                <a:spLocks/>
              </p:cNvSpPr>
              <p:nvPr/>
            </p:nvSpPr>
            <p:spPr bwMode="auto">
              <a:xfrm>
                <a:off x="2326" y="2096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3B5FA"/>
              </a:solidFill>
              <a:ln w="0">
                <a:solidFill>
                  <a:srgbClr val="73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7" name="Freeform 133"/>
              <p:cNvSpPr>
                <a:spLocks/>
              </p:cNvSpPr>
              <p:nvPr/>
            </p:nvSpPr>
            <p:spPr bwMode="auto">
              <a:xfrm>
                <a:off x="2326" y="2096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8" name="Freeform 134"/>
              <p:cNvSpPr>
                <a:spLocks/>
              </p:cNvSpPr>
              <p:nvPr/>
            </p:nvSpPr>
            <p:spPr bwMode="auto">
              <a:xfrm>
                <a:off x="2354" y="2096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3B0FA"/>
              </a:solidFill>
              <a:ln w="0">
                <a:solidFill>
                  <a:srgbClr val="63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9" name="Freeform 135"/>
              <p:cNvSpPr>
                <a:spLocks/>
              </p:cNvSpPr>
              <p:nvPr/>
            </p:nvSpPr>
            <p:spPr bwMode="auto">
              <a:xfrm>
                <a:off x="2354" y="2096"/>
                <a:ext cx="44" cy="16"/>
              </a:xfrm>
              <a:custGeom>
                <a:avLst/>
                <a:gdLst>
                  <a:gd name="T0" fmla="*/ 16 w 44"/>
                  <a:gd name="T1" fmla="*/ 0 h 16"/>
                  <a:gd name="T2" fmla="*/ 0 w 44"/>
                  <a:gd name="T3" fmla="*/ 16 h 16"/>
                  <a:gd name="T4" fmla="*/ 28 w 44"/>
                  <a:gd name="T5" fmla="*/ 16 h 16"/>
                  <a:gd name="T6" fmla="*/ 44 w 44"/>
                  <a:gd name="T7" fmla="*/ 0 h 16"/>
                  <a:gd name="T8" fmla="*/ 16 w 4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">
                    <a:moveTo>
                      <a:pt x="16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80" name="Freeform 136"/>
              <p:cNvSpPr>
                <a:spLocks/>
              </p:cNvSpPr>
              <p:nvPr/>
            </p:nvSpPr>
            <p:spPr bwMode="auto">
              <a:xfrm>
                <a:off x="2382" y="2092"/>
                <a:ext cx="46" cy="20"/>
              </a:xfrm>
              <a:custGeom>
                <a:avLst/>
                <a:gdLst>
                  <a:gd name="T0" fmla="*/ 16 w 46"/>
                  <a:gd name="T1" fmla="*/ 4 h 20"/>
                  <a:gd name="T2" fmla="*/ 0 w 46"/>
                  <a:gd name="T3" fmla="*/ 20 h 20"/>
                  <a:gd name="T4" fmla="*/ 28 w 46"/>
                  <a:gd name="T5" fmla="*/ 16 h 20"/>
                  <a:gd name="T6" fmla="*/ 46 w 46"/>
                  <a:gd name="T7" fmla="*/ 0 h 20"/>
                  <a:gd name="T8" fmla="*/ 16 w 46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4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52A6F7"/>
              </a:solidFill>
              <a:ln w="0">
                <a:solidFill>
                  <a:srgbClr val="52A6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81" name="Freeform 137"/>
              <p:cNvSpPr>
                <a:spLocks/>
              </p:cNvSpPr>
              <p:nvPr/>
            </p:nvSpPr>
            <p:spPr bwMode="auto">
              <a:xfrm>
                <a:off x="2382" y="2092"/>
                <a:ext cx="46" cy="20"/>
              </a:xfrm>
              <a:custGeom>
                <a:avLst/>
                <a:gdLst>
                  <a:gd name="T0" fmla="*/ 16 w 46"/>
                  <a:gd name="T1" fmla="*/ 4 h 20"/>
                  <a:gd name="T2" fmla="*/ 0 w 46"/>
                  <a:gd name="T3" fmla="*/ 20 h 20"/>
                  <a:gd name="T4" fmla="*/ 28 w 46"/>
                  <a:gd name="T5" fmla="*/ 16 h 20"/>
                  <a:gd name="T6" fmla="*/ 46 w 46"/>
                  <a:gd name="T7" fmla="*/ 0 h 20"/>
                  <a:gd name="T8" fmla="*/ 16 w 46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4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82" name="Freeform 138"/>
              <p:cNvSpPr>
                <a:spLocks/>
              </p:cNvSpPr>
              <p:nvPr/>
            </p:nvSpPr>
            <p:spPr bwMode="auto">
              <a:xfrm>
                <a:off x="2410" y="2086"/>
                <a:ext cx="46" cy="22"/>
              </a:xfrm>
              <a:custGeom>
                <a:avLst/>
                <a:gdLst>
                  <a:gd name="T0" fmla="*/ 18 w 46"/>
                  <a:gd name="T1" fmla="*/ 6 h 22"/>
                  <a:gd name="T2" fmla="*/ 0 w 46"/>
                  <a:gd name="T3" fmla="*/ 22 h 22"/>
                  <a:gd name="T4" fmla="*/ 28 w 46"/>
                  <a:gd name="T5" fmla="*/ 16 h 22"/>
                  <a:gd name="T6" fmla="*/ 46 w 46"/>
                  <a:gd name="T7" fmla="*/ 0 h 22"/>
                  <a:gd name="T8" fmla="*/ 18 w 46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6"/>
                    </a:moveTo>
                    <a:lnTo>
                      <a:pt x="0" y="22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3899F2"/>
              </a:solidFill>
              <a:ln w="0">
                <a:solidFill>
                  <a:srgbClr val="389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83" name="Freeform 139"/>
              <p:cNvSpPr>
                <a:spLocks/>
              </p:cNvSpPr>
              <p:nvPr/>
            </p:nvSpPr>
            <p:spPr bwMode="auto">
              <a:xfrm>
                <a:off x="2410" y="2086"/>
                <a:ext cx="46" cy="22"/>
              </a:xfrm>
              <a:custGeom>
                <a:avLst/>
                <a:gdLst>
                  <a:gd name="T0" fmla="*/ 18 w 46"/>
                  <a:gd name="T1" fmla="*/ 6 h 22"/>
                  <a:gd name="T2" fmla="*/ 0 w 46"/>
                  <a:gd name="T3" fmla="*/ 22 h 22"/>
                  <a:gd name="T4" fmla="*/ 28 w 46"/>
                  <a:gd name="T5" fmla="*/ 16 h 22"/>
                  <a:gd name="T6" fmla="*/ 46 w 46"/>
                  <a:gd name="T7" fmla="*/ 0 h 22"/>
                  <a:gd name="T8" fmla="*/ 18 w 46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6"/>
                    </a:moveTo>
                    <a:lnTo>
                      <a:pt x="0" y="22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84" name="Freeform 140"/>
              <p:cNvSpPr>
                <a:spLocks/>
              </p:cNvSpPr>
              <p:nvPr/>
            </p:nvSpPr>
            <p:spPr bwMode="auto">
              <a:xfrm>
                <a:off x="2438" y="2078"/>
                <a:ext cx="46" cy="24"/>
              </a:xfrm>
              <a:custGeom>
                <a:avLst/>
                <a:gdLst>
                  <a:gd name="T0" fmla="*/ 18 w 46"/>
                  <a:gd name="T1" fmla="*/ 8 h 24"/>
                  <a:gd name="T2" fmla="*/ 0 w 46"/>
                  <a:gd name="T3" fmla="*/ 24 h 24"/>
                  <a:gd name="T4" fmla="*/ 30 w 46"/>
                  <a:gd name="T5" fmla="*/ 14 h 24"/>
                  <a:gd name="T6" fmla="*/ 46 w 46"/>
                  <a:gd name="T7" fmla="*/ 0 h 24"/>
                  <a:gd name="T8" fmla="*/ 18 w 46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8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1285E5"/>
              </a:solidFill>
              <a:ln w="0">
                <a:solidFill>
                  <a:srgbClr val="1285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85" name="Freeform 141"/>
              <p:cNvSpPr>
                <a:spLocks/>
              </p:cNvSpPr>
              <p:nvPr/>
            </p:nvSpPr>
            <p:spPr bwMode="auto">
              <a:xfrm>
                <a:off x="2438" y="2078"/>
                <a:ext cx="46" cy="24"/>
              </a:xfrm>
              <a:custGeom>
                <a:avLst/>
                <a:gdLst>
                  <a:gd name="T0" fmla="*/ 18 w 46"/>
                  <a:gd name="T1" fmla="*/ 8 h 24"/>
                  <a:gd name="T2" fmla="*/ 0 w 46"/>
                  <a:gd name="T3" fmla="*/ 24 h 24"/>
                  <a:gd name="T4" fmla="*/ 30 w 46"/>
                  <a:gd name="T5" fmla="*/ 14 h 24"/>
                  <a:gd name="T6" fmla="*/ 46 w 46"/>
                  <a:gd name="T7" fmla="*/ 0 h 24"/>
                  <a:gd name="T8" fmla="*/ 18 w 46"/>
                  <a:gd name="T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8"/>
                    </a:moveTo>
                    <a:lnTo>
                      <a:pt x="0" y="24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8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86" name="Freeform 142"/>
              <p:cNvSpPr>
                <a:spLocks/>
              </p:cNvSpPr>
              <p:nvPr/>
            </p:nvSpPr>
            <p:spPr bwMode="auto">
              <a:xfrm>
                <a:off x="2468" y="2078"/>
                <a:ext cx="46" cy="42"/>
              </a:xfrm>
              <a:custGeom>
                <a:avLst/>
                <a:gdLst>
                  <a:gd name="T0" fmla="*/ 16 w 46"/>
                  <a:gd name="T1" fmla="*/ 0 h 42"/>
                  <a:gd name="T2" fmla="*/ 0 w 46"/>
                  <a:gd name="T3" fmla="*/ 14 h 42"/>
                  <a:gd name="T4" fmla="*/ 30 w 46"/>
                  <a:gd name="T5" fmla="*/ 42 h 42"/>
                  <a:gd name="T6" fmla="*/ 46 w 46"/>
                  <a:gd name="T7" fmla="*/ 2 h 42"/>
                  <a:gd name="T8" fmla="*/ 16 w 4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2">
                    <a:moveTo>
                      <a:pt x="16" y="0"/>
                    </a:moveTo>
                    <a:lnTo>
                      <a:pt x="0" y="14"/>
                    </a:lnTo>
                    <a:lnTo>
                      <a:pt x="30" y="42"/>
                    </a:lnTo>
                    <a:lnTo>
                      <a:pt x="46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A87C9"/>
              </a:solidFill>
              <a:ln w="0">
                <a:solidFill>
                  <a:srgbClr val="8A87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87" name="Freeform 143"/>
              <p:cNvSpPr>
                <a:spLocks/>
              </p:cNvSpPr>
              <p:nvPr/>
            </p:nvSpPr>
            <p:spPr bwMode="auto">
              <a:xfrm>
                <a:off x="2468" y="2078"/>
                <a:ext cx="46" cy="42"/>
              </a:xfrm>
              <a:custGeom>
                <a:avLst/>
                <a:gdLst>
                  <a:gd name="T0" fmla="*/ 16 w 46"/>
                  <a:gd name="T1" fmla="*/ 0 h 42"/>
                  <a:gd name="T2" fmla="*/ 0 w 46"/>
                  <a:gd name="T3" fmla="*/ 14 h 42"/>
                  <a:gd name="T4" fmla="*/ 30 w 46"/>
                  <a:gd name="T5" fmla="*/ 42 h 42"/>
                  <a:gd name="T6" fmla="*/ 46 w 46"/>
                  <a:gd name="T7" fmla="*/ 2 h 42"/>
                  <a:gd name="T8" fmla="*/ 16 w 4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2">
                    <a:moveTo>
                      <a:pt x="16" y="0"/>
                    </a:moveTo>
                    <a:lnTo>
                      <a:pt x="0" y="14"/>
                    </a:lnTo>
                    <a:lnTo>
                      <a:pt x="30" y="42"/>
                    </a:lnTo>
                    <a:lnTo>
                      <a:pt x="46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88" name="Freeform 144"/>
              <p:cNvSpPr>
                <a:spLocks/>
              </p:cNvSpPr>
              <p:nvPr/>
            </p:nvSpPr>
            <p:spPr bwMode="auto">
              <a:xfrm>
                <a:off x="2498" y="2080"/>
                <a:ext cx="48" cy="60"/>
              </a:xfrm>
              <a:custGeom>
                <a:avLst/>
                <a:gdLst>
                  <a:gd name="T0" fmla="*/ 16 w 48"/>
                  <a:gd name="T1" fmla="*/ 0 h 60"/>
                  <a:gd name="T2" fmla="*/ 0 w 48"/>
                  <a:gd name="T3" fmla="*/ 40 h 60"/>
                  <a:gd name="T4" fmla="*/ 30 w 48"/>
                  <a:gd name="T5" fmla="*/ 60 h 60"/>
                  <a:gd name="T6" fmla="*/ 48 w 48"/>
                  <a:gd name="T7" fmla="*/ 36 h 60"/>
                  <a:gd name="T8" fmla="*/ 16 w 4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0">
                    <a:moveTo>
                      <a:pt x="16" y="0"/>
                    </a:moveTo>
                    <a:lnTo>
                      <a:pt x="0" y="40"/>
                    </a:lnTo>
                    <a:lnTo>
                      <a:pt x="30" y="60"/>
                    </a:lnTo>
                    <a:lnTo>
                      <a:pt x="48" y="3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BFC7"/>
              </a:solidFill>
              <a:ln w="0">
                <a:solidFill>
                  <a:srgbClr val="D6BF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89" name="Freeform 145"/>
              <p:cNvSpPr>
                <a:spLocks/>
              </p:cNvSpPr>
              <p:nvPr/>
            </p:nvSpPr>
            <p:spPr bwMode="auto">
              <a:xfrm>
                <a:off x="2498" y="2080"/>
                <a:ext cx="48" cy="60"/>
              </a:xfrm>
              <a:custGeom>
                <a:avLst/>
                <a:gdLst>
                  <a:gd name="T0" fmla="*/ 16 w 48"/>
                  <a:gd name="T1" fmla="*/ 0 h 60"/>
                  <a:gd name="T2" fmla="*/ 0 w 48"/>
                  <a:gd name="T3" fmla="*/ 40 h 60"/>
                  <a:gd name="T4" fmla="*/ 30 w 48"/>
                  <a:gd name="T5" fmla="*/ 60 h 60"/>
                  <a:gd name="T6" fmla="*/ 48 w 48"/>
                  <a:gd name="T7" fmla="*/ 36 h 60"/>
                  <a:gd name="T8" fmla="*/ 16 w 4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0">
                    <a:moveTo>
                      <a:pt x="16" y="0"/>
                    </a:moveTo>
                    <a:lnTo>
                      <a:pt x="0" y="40"/>
                    </a:lnTo>
                    <a:lnTo>
                      <a:pt x="30" y="60"/>
                    </a:lnTo>
                    <a:lnTo>
                      <a:pt x="48" y="3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90" name="Freeform 146"/>
              <p:cNvSpPr>
                <a:spLocks/>
              </p:cNvSpPr>
              <p:nvPr/>
            </p:nvSpPr>
            <p:spPr bwMode="auto">
              <a:xfrm>
                <a:off x="2528" y="2116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24 h 26"/>
                  <a:gd name="T4" fmla="*/ 30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24"/>
                    </a:lnTo>
                    <a:lnTo>
                      <a:pt x="30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91" name="Freeform 147"/>
              <p:cNvSpPr>
                <a:spLocks/>
              </p:cNvSpPr>
              <p:nvPr/>
            </p:nvSpPr>
            <p:spPr bwMode="auto">
              <a:xfrm>
                <a:off x="2528" y="2116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24 h 26"/>
                  <a:gd name="T4" fmla="*/ 30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24"/>
                    </a:lnTo>
                    <a:lnTo>
                      <a:pt x="30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3892" name="Group 148"/>
            <p:cNvGrpSpPr>
              <a:grpSpLocks/>
            </p:cNvGrpSpPr>
            <p:nvPr/>
          </p:nvGrpSpPr>
          <p:grpSpPr bwMode="auto">
            <a:xfrm>
              <a:off x="2026" y="2052"/>
              <a:ext cx="1882" cy="582"/>
              <a:chOff x="2026" y="2052"/>
              <a:chExt cx="1882" cy="582"/>
            </a:xfrm>
          </p:grpSpPr>
          <p:sp>
            <p:nvSpPr>
              <p:cNvPr id="543893" name="Freeform 149"/>
              <p:cNvSpPr>
                <a:spLocks/>
              </p:cNvSpPr>
              <p:nvPr/>
            </p:nvSpPr>
            <p:spPr bwMode="auto">
              <a:xfrm>
                <a:off x="2558" y="2118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30 w 46"/>
                  <a:gd name="T5" fmla="*/ 18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52A1F5"/>
              </a:solidFill>
              <a:ln w="0">
                <a:solidFill>
                  <a:srgbClr val="52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94" name="Freeform 150"/>
              <p:cNvSpPr>
                <a:spLocks/>
              </p:cNvSpPr>
              <p:nvPr/>
            </p:nvSpPr>
            <p:spPr bwMode="auto">
              <a:xfrm>
                <a:off x="2558" y="2118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30 w 46"/>
                  <a:gd name="T5" fmla="*/ 18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95" name="Freeform 151"/>
              <p:cNvSpPr>
                <a:spLocks/>
              </p:cNvSpPr>
              <p:nvPr/>
            </p:nvSpPr>
            <p:spPr bwMode="auto">
              <a:xfrm>
                <a:off x="2588" y="2112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30 w 46"/>
                  <a:gd name="T5" fmla="*/ 18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D91F0"/>
              </a:solidFill>
              <a:ln w="0">
                <a:solidFill>
                  <a:srgbClr val="3D91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96" name="Freeform 152"/>
              <p:cNvSpPr>
                <a:spLocks/>
              </p:cNvSpPr>
              <p:nvPr/>
            </p:nvSpPr>
            <p:spPr bwMode="auto">
              <a:xfrm>
                <a:off x="2588" y="2112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30 w 46"/>
                  <a:gd name="T5" fmla="*/ 18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97" name="Freeform 153"/>
              <p:cNvSpPr>
                <a:spLocks/>
              </p:cNvSpPr>
              <p:nvPr/>
            </p:nvSpPr>
            <p:spPr bwMode="auto">
              <a:xfrm>
                <a:off x="2618" y="2106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30 w 46"/>
                  <a:gd name="T5" fmla="*/ 20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5499F2"/>
              </a:solidFill>
              <a:ln w="0">
                <a:solidFill>
                  <a:srgbClr val="549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98" name="Freeform 154"/>
              <p:cNvSpPr>
                <a:spLocks/>
              </p:cNvSpPr>
              <p:nvPr/>
            </p:nvSpPr>
            <p:spPr bwMode="auto">
              <a:xfrm>
                <a:off x="2618" y="2106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30 w 46"/>
                  <a:gd name="T5" fmla="*/ 20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99" name="Freeform 155"/>
              <p:cNvSpPr>
                <a:spLocks/>
              </p:cNvSpPr>
              <p:nvPr/>
            </p:nvSpPr>
            <p:spPr bwMode="auto">
              <a:xfrm>
                <a:off x="2648" y="2106"/>
                <a:ext cx="46" cy="20"/>
              </a:xfrm>
              <a:custGeom>
                <a:avLst/>
                <a:gdLst>
                  <a:gd name="T0" fmla="*/ 16 w 46"/>
                  <a:gd name="T1" fmla="*/ 0 h 20"/>
                  <a:gd name="T2" fmla="*/ 0 w 46"/>
                  <a:gd name="T3" fmla="*/ 20 h 20"/>
                  <a:gd name="T4" fmla="*/ 30 w 46"/>
                  <a:gd name="T5" fmla="*/ 20 h 20"/>
                  <a:gd name="T6" fmla="*/ 46 w 46"/>
                  <a:gd name="T7" fmla="*/ 0 h 20"/>
                  <a:gd name="T8" fmla="*/ 16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3A8F2"/>
              </a:solidFill>
              <a:ln w="0">
                <a:solidFill>
                  <a:srgbClr val="73A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0" name="Freeform 156"/>
              <p:cNvSpPr>
                <a:spLocks/>
              </p:cNvSpPr>
              <p:nvPr/>
            </p:nvSpPr>
            <p:spPr bwMode="auto">
              <a:xfrm>
                <a:off x="2648" y="2106"/>
                <a:ext cx="46" cy="20"/>
              </a:xfrm>
              <a:custGeom>
                <a:avLst/>
                <a:gdLst>
                  <a:gd name="T0" fmla="*/ 16 w 46"/>
                  <a:gd name="T1" fmla="*/ 0 h 20"/>
                  <a:gd name="T2" fmla="*/ 0 w 46"/>
                  <a:gd name="T3" fmla="*/ 20 h 20"/>
                  <a:gd name="T4" fmla="*/ 30 w 46"/>
                  <a:gd name="T5" fmla="*/ 20 h 20"/>
                  <a:gd name="T6" fmla="*/ 46 w 46"/>
                  <a:gd name="T7" fmla="*/ 0 h 20"/>
                  <a:gd name="T8" fmla="*/ 16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1" name="Freeform 157"/>
              <p:cNvSpPr>
                <a:spLocks/>
              </p:cNvSpPr>
              <p:nvPr/>
            </p:nvSpPr>
            <p:spPr bwMode="auto">
              <a:xfrm>
                <a:off x="2678" y="2106"/>
                <a:ext cx="46" cy="24"/>
              </a:xfrm>
              <a:custGeom>
                <a:avLst/>
                <a:gdLst>
                  <a:gd name="T0" fmla="*/ 16 w 46"/>
                  <a:gd name="T1" fmla="*/ 0 h 24"/>
                  <a:gd name="T2" fmla="*/ 0 w 46"/>
                  <a:gd name="T3" fmla="*/ 20 h 24"/>
                  <a:gd name="T4" fmla="*/ 30 w 46"/>
                  <a:gd name="T5" fmla="*/ 24 h 24"/>
                  <a:gd name="T6" fmla="*/ 46 w 46"/>
                  <a:gd name="T7" fmla="*/ 2 h 24"/>
                  <a:gd name="T8" fmla="*/ 16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46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ADED"/>
              </a:solidFill>
              <a:ln w="0">
                <a:solidFill>
                  <a:srgbClr val="87A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2" name="Freeform 158"/>
              <p:cNvSpPr>
                <a:spLocks/>
              </p:cNvSpPr>
              <p:nvPr/>
            </p:nvSpPr>
            <p:spPr bwMode="auto">
              <a:xfrm>
                <a:off x="2678" y="2106"/>
                <a:ext cx="46" cy="24"/>
              </a:xfrm>
              <a:custGeom>
                <a:avLst/>
                <a:gdLst>
                  <a:gd name="T0" fmla="*/ 16 w 46"/>
                  <a:gd name="T1" fmla="*/ 0 h 24"/>
                  <a:gd name="T2" fmla="*/ 0 w 46"/>
                  <a:gd name="T3" fmla="*/ 20 h 24"/>
                  <a:gd name="T4" fmla="*/ 30 w 46"/>
                  <a:gd name="T5" fmla="*/ 24 h 24"/>
                  <a:gd name="T6" fmla="*/ 46 w 46"/>
                  <a:gd name="T7" fmla="*/ 2 h 24"/>
                  <a:gd name="T8" fmla="*/ 16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46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3" name="Freeform 159"/>
              <p:cNvSpPr>
                <a:spLocks/>
              </p:cNvSpPr>
              <p:nvPr/>
            </p:nvSpPr>
            <p:spPr bwMode="auto">
              <a:xfrm>
                <a:off x="2708" y="2108"/>
                <a:ext cx="48" cy="28"/>
              </a:xfrm>
              <a:custGeom>
                <a:avLst/>
                <a:gdLst>
                  <a:gd name="T0" fmla="*/ 16 w 48"/>
                  <a:gd name="T1" fmla="*/ 0 h 28"/>
                  <a:gd name="T2" fmla="*/ 0 w 48"/>
                  <a:gd name="T3" fmla="*/ 22 h 28"/>
                  <a:gd name="T4" fmla="*/ 32 w 48"/>
                  <a:gd name="T5" fmla="*/ 28 h 28"/>
                  <a:gd name="T6" fmla="*/ 48 w 48"/>
                  <a:gd name="T7" fmla="*/ 6 h 28"/>
                  <a:gd name="T8" fmla="*/ 16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6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B5ED"/>
              </a:solidFill>
              <a:ln w="0">
                <a:solidFill>
                  <a:srgbClr val="99B5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4" name="Freeform 160"/>
              <p:cNvSpPr>
                <a:spLocks/>
              </p:cNvSpPr>
              <p:nvPr/>
            </p:nvSpPr>
            <p:spPr bwMode="auto">
              <a:xfrm>
                <a:off x="2708" y="2108"/>
                <a:ext cx="48" cy="28"/>
              </a:xfrm>
              <a:custGeom>
                <a:avLst/>
                <a:gdLst>
                  <a:gd name="T0" fmla="*/ 16 w 48"/>
                  <a:gd name="T1" fmla="*/ 0 h 28"/>
                  <a:gd name="T2" fmla="*/ 0 w 48"/>
                  <a:gd name="T3" fmla="*/ 22 h 28"/>
                  <a:gd name="T4" fmla="*/ 32 w 48"/>
                  <a:gd name="T5" fmla="*/ 28 h 28"/>
                  <a:gd name="T6" fmla="*/ 48 w 48"/>
                  <a:gd name="T7" fmla="*/ 6 h 28"/>
                  <a:gd name="T8" fmla="*/ 16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6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5" name="Freeform 161"/>
              <p:cNvSpPr>
                <a:spLocks/>
              </p:cNvSpPr>
              <p:nvPr/>
            </p:nvSpPr>
            <p:spPr bwMode="auto">
              <a:xfrm>
                <a:off x="2740" y="2114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0 w 46"/>
                  <a:gd name="T5" fmla="*/ 30 h 30"/>
                  <a:gd name="T6" fmla="*/ 46 w 46"/>
                  <a:gd name="T7" fmla="*/ 8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6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BAEB"/>
              </a:solidFill>
              <a:ln w="0">
                <a:solidFill>
                  <a:srgbClr val="A1BA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6" name="Freeform 162"/>
              <p:cNvSpPr>
                <a:spLocks/>
              </p:cNvSpPr>
              <p:nvPr/>
            </p:nvSpPr>
            <p:spPr bwMode="auto">
              <a:xfrm>
                <a:off x="2740" y="2114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0 w 46"/>
                  <a:gd name="T5" fmla="*/ 30 h 30"/>
                  <a:gd name="T6" fmla="*/ 46 w 46"/>
                  <a:gd name="T7" fmla="*/ 8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6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7" name="Freeform 163"/>
              <p:cNvSpPr>
                <a:spLocks/>
              </p:cNvSpPr>
              <p:nvPr/>
            </p:nvSpPr>
            <p:spPr bwMode="auto">
              <a:xfrm>
                <a:off x="2770" y="2122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BDEB"/>
              </a:solidFill>
              <a:ln w="0">
                <a:solidFill>
                  <a:srgbClr val="A3BD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8" name="Freeform 164"/>
              <p:cNvSpPr>
                <a:spLocks/>
              </p:cNvSpPr>
              <p:nvPr/>
            </p:nvSpPr>
            <p:spPr bwMode="auto">
              <a:xfrm>
                <a:off x="2770" y="2122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9" name="Freeform 165"/>
              <p:cNvSpPr>
                <a:spLocks/>
              </p:cNvSpPr>
              <p:nvPr/>
            </p:nvSpPr>
            <p:spPr bwMode="auto">
              <a:xfrm>
                <a:off x="2802" y="2132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2 w 46"/>
                  <a:gd name="T5" fmla="*/ 30 h 30"/>
                  <a:gd name="T6" fmla="*/ 46 w 46"/>
                  <a:gd name="T7" fmla="*/ 10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BDEB"/>
              </a:solidFill>
              <a:ln w="0">
                <a:solidFill>
                  <a:srgbClr val="A6BD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0" name="Freeform 166"/>
              <p:cNvSpPr>
                <a:spLocks/>
              </p:cNvSpPr>
              <p:nvPr/>
            </p:nvSpPr>
            <p:spPr bwMode="auto">
              <a:xfrm>
                <a:off x="2802" y="2132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2 w 46"/>
                  <a:gd name="T5" fmla="*/ 30 h 30"/>
                  <a:gd name="T6" fmla="*/ 46 w 46"/>
                  <a:gd name="T7" fmla="*/ 10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1" name="Freeform 167"/>
              <p:cNvSpPr>
                <a:spLocks/>
              </p:cNvSpPr>
              <p:nvPr/>
            </p:nvSpPr>
            <p:spPr bwMode="auto">
              <a:xfrm>
                <a:off x="2834" y="2142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0 w 46"/>
                  <a:gd name="T5" fmla="*/ 30 h 30"/>
                  <a:gd name="T6" fmla="*/ 46 w 46"/>
                  <a:gd name="T7" fmla="*/ 8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4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BDEB"/>
              </a:solidFill>
              <a:ln w="0">
                <a:solidFill>
                  <a:srgbClr val="A3BD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2" name="Freeform 168"/>
              <p:cNvSpPr>
                <a:spLocks/>
              </p:cNvSpPr>
              <p:nvPr/>
            </p:nvSpPr>
            <p:spPr bwMode="auto">
              <a:xfrm>
                <a:off x="2834" y="2142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0 w 46"/>
                  <a:gd name="T5" fmla="*/ 30 h 30"/>
                  <a:gd name="T6" fmla="*/ 46 w 46"/>
                  <a:gd name="T7" fmla="*/ 8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46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3" name="Freeform 169"/>
              <p:cNvSpPr>
                <a:spLocks/>
              </p:cNvSpPr>
              <p:nvPr/>
            </p:nvSpPr>
            <p:spPr bwMode="auto">
              <a:xfrm>
                <a:off x="2864" y="2150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BDEB"/>
              </a:solidFill>
              <a:ln w="0">
                <a:solidFill>
                  <a:srgbClr val="A3BD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4" name="Freeform 170"/>
              <p:cNvSpPr>
                <a:spLocks/>
              </p:cNvSpPr>
              <p:nvPr/>
            </p:nvSpPr>
            <p:spPr bwMode="auto">
              <a:xfrm>
                <a:off x="2864" y="2150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5" name="Freeform 171"/>
              <p:cNvSpPr>
                <a:spLocks/>
              </p:cNvSpPr>
              <p:nvPr/>
            </p:nvSpPr>
            <p:spPr bwMode="auto">
              <a:xfrm>
                <a:off x="2896" y="2160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BFEB"/>
              </a:solidFill>
              <a:ln w="0">
                <a:solidFill>
                  <a:srgbClr val="A6BF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6" name="Freeform 172"/>
              <p:cNvSpPr>
                <a:spLocks/>
              </p:cNvSpPr>
              <p:nvPr/>
            </p:nvSpPr>
            <p:spPr bwMode="auto">
              <a:xfrm>
                <a:off x="2896" y="2160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7" name="Freeform 173"/>
              <p:cNvSpPr>
                <a:spLocks/>
              </p:cNvSpPr>
              <p:nvPr/>
            </p:nvSpPr>
            <p:spPr bwMode="auto">
              <a:xfrm>
                <a:off x="2928" y="2170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2 w 46"/>
                  <a:gd name="T5" fmla="*/ 32 h 32"/>
                  <a:gd name="T6" fmla="*/ 46 w 46"/>
                  <a:gd name="T7" fmla="*/ 12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6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2EB"/>
              </a:solidFill>
              <a:ln w="0">
                <a:solidFill>
                  <a:srgbClr val="ABC2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8" name="Freeform 174"/>
              <p:cNvSpPr>
                <a:spLocks/>
              </p:cNvSpPr>
              <p:nvPr/>
            </p:nvSpPr>
            <p:spPr bwMode="auto">
              <a:xfrm>
                <a:off x="2928" y="2170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2 w 46"/>
                  <a:gd name="T5" fmla="*/ 32 h 32"/>
                  <a:gd name="T6" fmla="*/ 46 w 46"/>
                  <a:gd name="T7" fmla="*/ 12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6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9" name="Freeform 175"/>
              <p:cNvSpPr>
                <a:spLocks/>
              </p:cNvSpPr>
              <p:nvPr/>
            </p:nvSpPr>
            <p:spPr bwMode="auto">
              <a:xfrm>
                <a:off x="2960" y="2182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0 h 32"/>
                  <a:gd name="T4" fmla="*/ 32 w 46"/>
                  <a:gd name="T5" fmla="*/ 32 h 32"/>
                  <a:gd name="T6" fmla="*/ 46 w 46"/>
                  <a:gd name="T7" fmla="*/ 14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C7EB"/>
              </a:solidFill>
              <a:ln w="0">
                <a:solidFill>
                  <a:srgbClr val="B0C7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0" name="Freeform 176"/>
              <p:cNvSpPr>
                <a:spLocks/>
              </p:cNvSpPr>
              <p:nvPr/>
            </p:nvSpPr>
            <p:spPr bwMode="auto">
              <a:xfrm>
                <a:off x="2960" y="2182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20 h 32"/>
                  <a:gd name="T4" fmla="*/ 32 w 46"/>
                  <a:gd name="T5" fmla="*/ 32 h 32"/>
                  <a:gd name="T6" fmla="*/ 46 w 46"/>
                  <a:gd name="T7" fmla="*/ 14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1" name="Freeform 177"/>
              <p:cNvSpPr>
                <a:spLocks/>
              </p:cNvSpPr>
              <p:nvPr/>
            </p:nvSpPr>
            <p:spPr bwMode="auto">
              <a:xfrm>
                <a:off x="2992" y="2196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18 h 34"/>
                  <a:gd name="T4" fmla="*/ 32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8CCEB"/>
              </a:solidFill>
              <a:ln w="0">
                <a:solidFill>
                  <a:srgbClr val="B8CC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2" name="Freeform 178"/>
              <p:cNvSpPr>
                <a:spLocks/>
              </p:cNvSpPr>
              <p:nvPr/>
            </p:nvSpPr>
            <p:spPr bwMode="auto">
              <a:xfrm>
                <a:off x="2992" y="2196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18 h 34"/>
                  <a:gd name="T4" fmla="*/ 32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3" name="Freeform 179"/>
              <p:cNvSpPr>
                <a:spLocks/>
              </p:cNvSpPr>
              <p:nvPr/>
            </p:nvSpPr>
            <p:spPr bwMode="auto">
              <a:xfrm>
                <a:off x="3024" y="2210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0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ACCE8"/>
              </a:solidFill>
              <a:ln w="0">
                <a:solidFill>
                  <a:srgbClr val="BACC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4" name="Freeform 180"/>
              <p:cNvSpPr>
                <a:spLocks/>
              </p:cNvSpPr>
              <p:nvPr/>
            </p:nvSpPr>
            <p:spPr bwMode="auto">
              <a:xfrm>
                <a:off x="3024" y="2210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0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5" name="Freeform 181"/>
              <p:cNvSpPr>
                <a:spLocks/>
              </p:cNvSpPr>
              <p:nvPr/>
            </p:nvSpPr>
            <p:spPr bwMode="auto">
              <a:xfrm>
                <a:off x="3056" y="2228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18 h 34"/>
                  <a:gd name="T4" fmla="*/ 32 w 46"/>
                  <a:gd name="T5" fmla="*/ 34 h 34"/>
                  <a:gd name="T6" fmla="*/ 46 w 46"/>
                  <a:gd name="T7" fmla="*/ 16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6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DD1E8"/>
              </a:solidFill>
              <a:ln w="0">
                <a:solidFill>
                  <a:srgbClr val="BDD1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6" name="Freeform 182"/>
              <p:cNvSpPr>
                <a:spLocks/>
              </p:cNvSpPr>
              <p:nvPr/>
            </p:nvSpPr>
            <p:spPr bwMode="auto">
              <a:xfrm>
                <a:off x="3056" y="2228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18 h 34"/>
                  <a:gd name="T4" fmla="*/ 32 w 46"/>
                  <a:gd name="T5" fmla="*/ 34 h 34"/>
                  <a:gd name="T6" fmla="*/ 46 w 46"/>
                  <a:gd name="T7" fmla="*/ 16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6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7" name="Freeform 183"/>
              <p:cNvSpPr>
                <a:spLocks/>
              </p:cNvSpPr>
              <p:nvPr/>
            </p:nvSpPr>
            <p:spPr bwMode="auto">
              <a:xfrm>
                <a:off x="3088" y="2244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8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DD4EB"/>
              </a:solidFill>
              <a:ln w="0">
                <a:solidFill>
                  <a:srgbClr val="BDD4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8" name="Freeform 184"/>
              <p:cNvSpPr>
                <a:spLocks/>
              </p:cNvSpPr>
              <p:nvPr/>
            </p:nvSpPr>
            <p:spPr bwMode="auto">
              <a:xfrm>
                <a:off x="3088" y="2244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8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9" name="Freeform 185"/>
              <p:cNvSpPr>
                <a:spLocks/>
              </p:cNvSpPr>
              <p:nvPr/>
            </p:nvSpPr>
            <p:spPr bwMode="auto">
              <a:xfrm>
                <a:off x="3120" y="2262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18 h 34"/>
                  <a:gd name="T4" fmla="*/ 32 w 48"/>
                  <a:gd name="T5" fmla="*/ 34 h 34"/>
                  <a:gd name="T6" fmla="*/ 48 w 48"/>
                  <a:gd name="T7" fmla="*/ 16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8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AD1ED"/>
              </a:solidFill>
              <a:ln w="0">
                <a:solidFill>
                  <a:srgbClr val="BAD1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0" name="Freeform 186"/>
              <p:cNvSpPr>
                <a:spLocks/>
              </p:cNvSpPr>
              <p:nvPr/>
            </p:nvSpPr>
            <p:spPr bwMode="auto">
              <a:xfrm>
                <a:off x="3120" y="2262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18 h 34"/>
                  <a:gd name="T4" fmla="*/ 32 w 48"/>
                  <a:gd name="T5" fmla="*/ 34 h 34"/>
                  <a:gd name="T6" fmla="*/ 48 w 48"/>
                  <a:gd name="T7" fmla="*/ 16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8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1" name="Freeform 187"/>
              <p:cNvSpPr>
                <a:spLocks/>
              </p:cNvSpPr>
              <p:nvPr/>
            </p:nvSpPr>
            <p:spPr bwMode="auto">
              <a:xfrm>
                <a:off x="3152" y="2278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18 h 32"/>
                  <a:gd name="T4" fmla="*/ 34 w 48"/>
                  <a:gd name="T5" fmla="*/ 32 h 32"/>
                  <a:gd name="T6" fmla="*/ 48 w 48"/>
                  <a:gd name="T7" fmla="*/ 14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18"/>
                    </a:lnTo>
                    <a:lnTo>
                      <a:pt x="34" y="32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CED"/>
              </a:solidFill>
              <a:ln w="0">
                <a:solidFill>
                  <a:srgbClr val="B0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2" name="Freeform 188"/>
              <p:cNvSpPr>
                <a:spLocks/>
              </p:cNvSpPr>
              <p:nvPr/>
            </p:nvSpPr>
            <p:spPr bwMode="auto">
              <a:xfrm>
                <a:off x="3152" y="2278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18 h 32"/>
                  <a:gd name="T4" fmla="*/ 34 w 48"/>
                  <a:gd name="T5" fmla="*/ 32 h 32"/>
                  <a:gd name="T6" fmla="*/ 48 w 48"/>
                  <a:gd name="T7" fmla="*/ 14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18"/>
                    </a:lnTo>
                    <a:lnTo>
                      <a:pt x="34" y="32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3" name="Freeform 189"/>
              <p:cNvSpPr>
                <a:spLocks/>
              </p:cNvSpPr>
              <p:nvPr/>
            </p:nvSpPr>
            <p:spPr bwMode="auto">
              <a:xfrm>
                <a:off x="3186" y="2292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8 h 30"/>
                  <a:gd name="T4" fmla="*/ 32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8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8C9F0"/>
              </a:solidFill>
              <a:ln w="0">
                <a:solidFill>
                  <a:srgbClr val="A8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4" name="Freeform 190"/>
              <p:cNvSpPr>
                <a:spLocks/>
              </p:cNvSpPr>
              <p:nvPr/>
            </p:nvSpPr>
            <p:spPr bwMode="auto">
              <a:xfrm>
                <a:off x="3186" y="2292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18 h 30"/>
                  <a:gd name="T4" fmla="*/ 32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18"/>
                    </a:lnTo>
                    <a:lnTo>
                      <a:pt x="32" y="30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5" name="Freeform 191"/>
              <p:cNvSpPr>
                <a:spLocks/>
              </p:cNvSpPr>
              <p:nvPr/>
            </p:nvSpPr>
            <p:spPr bwMode="auto">
              <a:xfrm>
                <a:off x="3218" y="2302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12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8C9F2"/>
              </a:solidFill>
              <a:ln w="0">
                <a:solidFill>
                  <a:srgbClr val="A8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6" name="Freeform 192"/>
              <p:cNvSpPr>
                <a:spLocks/>
              </p:cNvSpPr>
              <p:nvPr/>
            </p:nvSpPr>
            <p:spPr bwMode="auto">
              <a:xfrm>
                <a:off x="3218" y="2302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12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7" name="Freeform 193"/>
              <p:cNvSpPr>
                <a:spLocks/>
              </p:cNvSpPr>
              <p:nvPr/>
            </p:nvSpPr>
            <p:spPr bwMode="auto">
              <a:xfrm>
                <a:off x="3250" y="231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18 h 30"/>
                  <a:gd name="T4" fmla="*/ 34 w 48"/>
                  <a:gd name="T5" fmla="*/ 30 h 30"/>
                  <a:gd name="T6" fmla="*/ 48 w 48"/>
                  <a:gd name="T7" fmla="*/ 16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DBF2"/>
              </a:solidFill>
              <a:ln w="0">
                <a:solidFill>
                  <a:srgbClr val="B8DB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8" name="Freeform 194"/>
              <p:cNvSpPr>
                <a:spLocks/>
              </p:cNvSpPr>
              <p:nvPr/>
            </p:nvSpPr>
            <p:spPr bwMode="auto">
              <a:xfrm>
                <a:off x="3250" y="231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18 h 30"/>
                  <a:gd name="T4" fmla="*/ 34 w 48"/>
                  <a:gd name="T5" fmla="*/ 30 h 30"/>
                  <a:gd name="T6" fmla="*/ 48 w 48"/>
                  <a:gd name="T7" fmla="*/ 16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8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9" name="Freeform 195"/>
              <p:cNvSpPr>
                <a:spLocks/>
              </p:cNvSpPr>
              <p:nvPr/>
            </p:nvSpPr>
            <p:spPr bwMode="auto">
              <a:xfrm>
                <a:off x="3284" y="2330"/>
                <a:ext cx="46" cy="38"/>
              </a:xfrm>
              <a:custGeom>
                <a:avLst/>
                <a:gdLst>
                  <a:gd name="T0" fmla="*/ 14 w 46"/>
                  <a:gd name="T1" fmla="*/ 0 h 38"/>
                  <a:gd name="T2" fmla="*/ 0 w 46"/>
                  <a:gd name="T3" fmla="*/ 14 h 38"/>
                  <a:gd name="T4" fmla="*/ 32 w 46"/>
                  <a:gd name="T5" fmla="*/ 38 h 38"/>
                  <a:gd name="T6" fmla="*/ 46 w 46"/>
                  <a:gd name="T7" fmla="*/ 28 h 38"/>
                  <a:gd name="T8" fmla="*/ 14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4" y="0"/>
                    </a:moveTo>
                    <a:lnTo>
                      <a:pt x="0" y="14"/>
                    </a:lnTo>
                    <a:lnTo>
                      <a:pt x="32" y="38"/>
                    </a:lnTo>
                    <a:lnTo>
                      <a:pt x="46" y="2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F5DB"/>
              </a:solidFill>
              <a:ln w="0">
                <a:solidFill>
                  <a:srgbClr val="D9F5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0" name="Freeform 196"/>
              <p:cNvSpPr>
                <a:spLocks/>
              </p:cNvSpPr>
              <p:nvPr/>
            </p:nvSpPr>
            <p:spPr bwMode="auto">
              <a:xfrm>
                <a:off x="3284" y="2330"/>
                <a:ext cx="46" cy="38"/>
              </a:xfrm>
              <a:custGeom>
                <a:avLst/>
                <a:gdLst>
                  <a:gd name="T0" fmla="*/ 14 w 46"/>
                  <a:gd name="T1" fmla="*/ 0 h 38"/>
                  <a:gd name="T2" fmla="*/ 0 w 46"/>
                  <a:gd name="T3" fmla="*/ 14 h 38"/>
                  <a:gd name="T4" fmla="*/ 32 w 46"/>
                  <a:gd name="T5" fmla="*/ 38 h 38"/>
                  <a:gd name="T6" fmla="*/ 46 w 46"/>
                  <a:gd name="T7" fmla="*/ 28 h 38"/>
                  <a:gd name="T8" fmla="*/ 14 w 4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4" y="0"/>
                    </a:moveTo>
                    <a:lnTo>
                      <a:pt x="0" y="14"/>
                    </a:lnTo>
                    <a:lnTo>
                      <a:pt x="32" y="38"/>
                    </a:lnTo>
                    <a:lnTo>
                      <a:pt x="46" y="2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1" name="Freeform 197"/>
              <p:cNvSpPr>
                <a:spLocks/>
              </p:cNvSpPr>
              <p:nvPr/>
            </p:nvSpPr>
            <p:spPr bwMode="auto">
              <a:xfrm>
                <a:off x="3316" y="2358"/>
                <a:ext cx="44" cy="60"/>
              </a:xfrm>
              <a:custGeom>
                <a:avLst/>
                <a:gdLst>
                  <a:gd name="T0" fmla="*/ 14 w 44"/>
                  <a:gd name="T1" fmla="*/ 0 h 60"/>
                  <a:gd name="T2" fmla="*/ 0 w 44"/>
                  <a:gd name="T3" fmla="*/ 10 h 60"/>
                  <a:gd name="T4" fmla="*/ 32 w 44"/>
                  <a:gd name="T5" fmla="*/ 52 h 60"/>
                  <a:gd name="T6" fmla="*/ 44 w 44"/>
                  <a:gd name="T7" fmla="*/ 60 h 60"/>
                  <a:gd name="T8" fmla="*/ 14 w 4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0">
                    <a:moveTo>
                      <a:pt x="14" y="0"/>
                    </a:moveTo>
                    <a:lnTo>
                      <a:pt x="0" y="10"/>
                    </a:lnTo>
                    <a:lnTo>
                      <a:pt x="32" y="52"/>
                    </a:lnTo>
                    <a:lnTo>
                      <a:pt x="44" y="6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5F091"/>
              </a:solidFill>
              <a:ln w="0">
                <a:solidFill>
                  <a:srgbClr val="E5F09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2" name="Freeform 198"/>
              <p:cNvSpPr>
                <a:spLocks/>
              </p:cNvSpPr>
              <p:nvPr/>
            </p:nvSpPr>
            <p:spPr bwMode="auto">
              <a:xfrm>
                <a:off x="3316" y="2358"/>
                <a:ext cx="44" cy="60"/>
              </a:xfrm>
              <a:custGeom>
                <a:avLst/>
                <a:gdLst>
                  <a:gd name="T0" fmla="*/ 14 w 44"/>
                  <a:gd name="T1" fmla="*/ 0 h 60"/>
                  <a:gd name="T2" fmla="*/ 0 w 44"/>
                  <a:gd name="T3" fmla="*/ 10 h 60"/>
                  <a:gd name="T4" fmla="*/ 32 w 44"/>
                  <a:gd name="T5" fmla="*/ 52 h 60"/>
                  <a:gd name="T6" fmla="*/ 44 w 44"/>
                  <a:gd name="T7" fmla="*/ 60 h 60"/>
                  <a:gd name="T8" fmla="*/ 14 w 4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0">
                    <a:moveTo>
                      <a:pt x="14" y="0"/>
                    </a:moveTo>
                    <a:lnTo>
                      <a:pt x="0" y="10"/>
                    </a:lnTo>
                    <a:lnTo>
                      <a:pt x="32" y="52"/>
                    </a:lnTo>
                    <a:lnTo>
                      <a:pt x="44" y="6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3" name="Freeform 199"/>
              <p:cNvSpPr>
                <a:spLocks/>
              </p:cNvSpPr>
              <p:nvPr/>
            </p:nvSpPr>
            <p:spPr bwMode="auto">
              <a:xfrm>
                <a:off x="3348" y="2410"/>
                <a:ext cx="44" cy="50"/>
              </a:xfrm>
              <a:custGeom>
                <a:avLst/>
                <a:gdLst>
                  <a:gd name="T0" fmla="*/ 12 w 44"/>
                  <a:gd name="T1" fmla="*/ 8 h 50"/>
                  <a:gd name="T2" fmla="*/ 0 w 44"/>
                  <a:gd name="T3" fmla="*/ 0 h 50"/>
                  <a:gd name="T4" fmla="*/ 30 w 44"/>
                  <a:gd name="T5" fmla="*/ 50 h 50"/>
                  <a:gd name="T6" fmla="*/ 44 w 44"/>
                  <a:gd name="T7" fmla="*/ 28 h 50"/>
                  <a:gd name="T8" fmla="*/ 12 w 44"/>
                  <a:gd name="T9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12" y="8"/>
                    </a:moveTo>
                    <a:lnTo>
                      <a:pt x="0" y="0"/>
                    </a:lnTo>
                    <a:lnTo>
                      <a:pt x="30" y="50"/>
                    </a:lnTo>
                    <a:lnTo>
                      <a:pt x="44" y="2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C4CFE0"/>
              </a:solidFill>
              <a:ln w="0">
                <a:solidFill>
                  <a:srgbClr val="C4CF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4" name="Freeform 200"/>
              <p:cNvSpPr>
                <a:spLocks/>
              </p:cNvSpPr>
              <p:nvPr/>
            </p:nvSpPr>
            <p:spPr bwMode="auto">
              <a:xfrm>
                <a:off x="3348" y="2410"/>
                <a:ext cx="44" cy="50"/>
              </a:xfrm>
              <a:custGeom>
                <a:avLst/>
                <a:gdLst>
                  <a:gd name="T0" fmla="*/ 12 w 44"/>
                  <a:gd name="T1" fmla="*/ 8 h 50"/>
                  <a:gd name="T2" fmla="*/ 0 w 44"/>
                  <a:gd name="T3" fmla="*/ 0 h 50"/>
                  <a:gd name="T4" fmla="*/ 30 w 44"/>
                  <a:gd name="T5" fmla="*/ 50 h 50"/>
                  <a:gd name="T6" fmla="*/ 44 w 44"/>
                  <a:gd name="T7" fmla="*/ 28 h 50"/>
                  <a:gd name="T8" fmla="*/ 12 w 44"/>
                  <a:gd name="T9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12" y="8"/>
                    </a:moveTo>
                    <a:lnTo>
                      <a:pt x="0" y="0"/>
                    </a:lnTo>
                    <a:lnTo>
                      <a:pt x="30" y="50"/>
                    </a:lnTo>
                    <a:lnTo>
                      <a:pt x="44" y="28"/>
                    </a:lnTo>
                    <a:lnTo>
                      <a:pt x="12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5" name="Freeform 201"/>
              <p:cNvSpPr>
                <a:spLocks/>
              </p:cNvSpPr>
              <p:nvPr/>
            </p:nvSpPr>
            <p:spPr bwMode="auto">
              <a:xfrm>
                <a:off x="3378" y="243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2 h 30"/>
                  <a:gd name="T4" fmla="*/ 34 w 48"/>
                  <a:gd name="T5" fmla="*/ 30 h 30"/>
                  <a:gd name="T6" fmla="*/ 48 w 48"/>
                  <a:gd name="T7" fmla="*/ 8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48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6" name="Freeform 202"/>
              <p:cNvSpPr>
                <a:spLocks/>
              </p:cNvSpPr>
              <p:nvPr/>
            </p:nvSpPr>
            <p:spPr bwMode="auto">
              <a:xfrm>
                <a:off x="3378" y="243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2 h 30"/>
                  <a:gd name="T4" fmla="*/ 34 w 48"/>
                  <a:gd name="T5" fmla="*/ 30 h 30"/>
                  <a:gd name="T6" fmla="*/ 48 w 48"/>
                  <a:gd name="T7" fmla="*/ 8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7" name="Freeform 203"/>
              <p:cNvSpPr>
                <a:spLocks/>
              </p:cNvSpPr>
              <p:nvPr/>
            </p:nvSpPr>
            <p:spPr bwMode="auto">
              <a:xfrm>
                <a:off x="3412" y="244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2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8" name="Freeform 204"/>
              <p:cNvSpPr>
                <a:spLocks/>
              </p:cNvSpPr>
              <p:nvPr/>
            </p:nvSpPr>
            <p:spPr bwMode="auto">
              <a:xfrm>
                <a:off x="3412" y="244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2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9" name="Freeform 205"/>
              <p:cNvSpPr>
                <a:spLocks/>
              </p:cNvSpPr>
              <p:nvPr/>
            </p:nvSpPr>
            <p:spPr bwMode="auto">
              <a:xfrm>
                <a:off x="3446" y="245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0" name="Freeform 206"/>
              <p:cNvSpPr>
                <a:spLocks/>
              </p:cNvSpPr>
              <p:nvPr/>
            </p:nvSpPr>
            <p:spPr bwMode="auto">
              <a:xfrm>
                <a:off x="3446" y="2456"/>
                <a:ext cx="46" cy="30"/>
              </a:xfrm>
              <a:custGeom>
                <a:avLst/>
                <a:gdLst>
                  <a:gd name="T0" fmla="*/ 14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4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1" name="Freeform 207"/>
              <p:cNvSpPr>
                <a:spLocks/>
              </p:cNvSpPr>
              <p:nvPr/>
            </p:nvSpPr>
            <p:spPr bwMode="auto">
              <a:xfrm>
                <a:off x="3480" y="24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2" name="Freeform 208"/>
              <p:cNvSpPr>
                <a:spLocks/>
              </p:cNvSpPr>
              <p:nvPr/>
            </p:nvSpPr>
            <p:spPr bwMode="auto">
              <a:xfrm>
                <a:off x="3480" y="246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3" name="Freeform 209"/>
              <p:cNvSpPr>
                <a:spLocks/>
              </p:cNvSpPr>
              <p:nvPr/>
            </p:nvSpPr>
            <p:spPr bwMode="auto">
              <a:xfrm>
                <a:off x="3514" y="247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4" name="Freeform 210"/>
              <p:cNvSpPr>
                <a:spLocks/>
              </p:cNvSpPr>
              <p:nvPr/>
            </p:nvSpPr>
            <p:spPr bwMode="auto">
              <a:xfrm>
                <a:off x="3514" y="247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5" name="Freeform 211"/>
              <p:cNvSpPr>
                <a:spLocks/>
              </p:cNvSpPr>
              <p:nvPr/>
            </p:nvSpPr>
            <p:spPr bwMode="auto">
              <a:xfrm>
                <a:off x="3548" y="248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6" name="Freeform 212"/>
              <p:cNvSpPr>
                <a:spLocks/>
              </p:cNvSpPr>
              <p:nvPr/>
            </p:nvSpPr>
            <p:spPr bwMode="auto">
              <a:xfrm>
                <a:off x="3548" y="2486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7" name="Freeform 213"/>
              <p:cNvSpPr>
                <a:spLocks/>
              </p:cNvSpPr>
              <p:nvPr/>
            </p:nvSpPr>
            <p:spPr bwMode="auto">
              <a:xfrm>
                <a:off x="3582" y="249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0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8" name="Freeform 214"/>
              <p:cNvSpPr>
                <a:spLocks/>
              </p:cNvSpPr>
              <p:nvPr/>
            </p:nvSpPr>
            <p:spPr bwMode="auto">
              <a:xfrm>
                <a:off x="3582" y="249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0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9" name="Freeform 215"/>
              <p:cNvSpPr>
                <a:spLocks/>
              </p:cNvSpPr>
              <p:nvPr/>
            </p:nvSpPr>
            <p:spPr bwMode="auto">
              <a:xfrm>
                <a:off x="3616" y="250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0" name="Freeform 216"/>
              <p:cNvSpPr>
                <a:spLocks/>
              </p:cNvSpPr>
              <p:nvPr/>
            </p:nvSpPr>
            <p:spPr bwMode="auto">
              <a:xfrm>
                <a:off x="3616" y="2506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1" name="Freeform 217"/>
              <p:cNvSpPr>
                <a:spLocks/>
              </p:cNvSpPr>
              <p:nvPr/>
            </p:nvSpPr>
            <p:spPr bwMode="auto">
              <a:xfrm>
                <a:off x="3650" y="2516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2" name="Freeform 218"/>
              <p:cNvSpPr>
                <a:spLocks/>
              </p:cNvSpPr>
              <p:nvPr/>
            </p:nvSpPr>
            <p:spPr bwMode="auto">
              <a:xfrm>
                <a:off x="3650" y="2516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3" name="Freeform 219"/>
              <p:cNvSpPr>
                <a:spLocks/>
              </p:cNvSpPr>
              <p:nvPr/>
            </p:nvSpPr>
            <p:spPr bwMode="auto">
              <a:xfrm>
                <a:off x="3684" y="252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4" name="Freeform 220"/>
              <p:cNvSpPr>
                <a:spLocks/>
              </p:cNvSpPr>
              <p:nvPr/>
            </p:nvSpPr>
            <p:spPr bwMode="auto">
              <a:xfrm>
                <a:off x="3684" y="252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5" name="Freeform 221"/>
              <p:cNvSpPr>
                <a:spLocks/>
              </p:cNvSpPr>
              <p:nvPr/>
            </p:nvSpPr>
            <p:spPr bwMode="auto">
              <a:xfrm>
                <a:off x="3720" y="253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6" name="Freeform 222"/>
              <p:cNvSpPr>
                <a:spLocks/>
              </p:cNvSpPr>
              <p:nvPr/>
            </p:nvSpPr>
            <p:spPr bwMode="auto">
              <a:xfrm>
                <a:off x="3720" y="253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7" name="Freeform 223"/>
              <p:cNvSpPr>
                <a:spLocks/>
              </p:cNvSpPr>
              <p:nvPr/>
            </p:nvSpPr>
            <p:spPr bwMode="auto">
              <a:xfrm>
                <a:off x="3754" y="254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8" name="Freeform 224"/>
              <p:cNvSpPr>
                <a:spLocks/>
              </p:cNvSpPr>
              <p:nvPr/>
            </p:nvSpPr>
            <p:spPr bwMode="auto">
              <a:xfrm>
                <a:off x="3754" y="254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9" name="Freeform 225"/>
              <p:cNvSpPr>
                <a:spLocks/>
              </p:cNvSpPr>
              <p:nvPr/>
            </p:nvSpPr>
            <p:spPr bwMode="auto">
              <a:xfrm>
                <a:off x="3790" y="2558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0" name="Freeform 226"/>
              <p:cNvSpPr>
                <a:spLocks/>
              </p:cNvSpPr>
              <p:nvPr/>
            </p:nvSpPr>
            <p:spPr bwMode="auto">
              <a:xfrm>
                <a:off x="3790" y="2558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1" name="Freeform 227"/>
              <p:cNvSpPr>
                <a:spLocks/>
              </p:cNvSpPr>
              <p:nvPr/>
            </p:nvSpPr>
            <p:spPr bwMode="auto">
              <a:xfrm>
                <a:off x="3824" y="256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2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2" name="Freeform 228"/>
              <p:cNvSpPr>
                <a:spLocks/>
              </p:cNvSpPr>
              <p:nvPr/>
            </p:nvSpPr>
            <p:spPr bwMode="auto">
              <a:xfrm>
                <a:off x="3824" y="256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2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3" name="Freeform 229"/>
              <p:cNvSpPr>
                <a:spLocks/>
              </p:cNvSpPr>
              <p:nvPr/>
            </p:nvSpPr>
            <p:spPr bwMode="auto">
              <a:xfrm>
                <a:off x="3860" y="2580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4" name="Freeform 230"/>
              <p:cNvSpPr>
                <a:spLocks/>
              </p:cNvSpPr>
              <p:nvPr/>
            </p:nvSpPr>
            <p:spPr bwMode="auto">
              <a:xfrm>
                <a:off x="3860" y="2580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5" name="Freeform 231"/>
              <p:cNvSpPr>
                <a:spLocks/>
              </p:cNvSpPr>
              <p:nvPr/>
            </p:nvSpPr>
            <p:spPr bwMode="auto">
              <a:xfrm>
                <a:off x="2026" y="2052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6" name="Freeform 232"/>
              <p:cNvSpPr>
                <a:spLocks/>
              </p:cNvSpPr>
              <p:nvPr/>
            </p:nvSpPr>
            <p:spPr bwMode="auto">
              <a:xfrm>
                <a:off x="2026" y="2052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7" name="Freeform 233"/>
              <p:cNvSpPr>
                <a:spLocks/>
              </p:cNvSpPr>
              <p:nvPr/>
            </p:nvSpPr>
            <p:spPr bwMode="auto">
              <a:xfrm>
                <a:off x="2054" y="2060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6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6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8" name="Freeform 234"/>
              <p:cNvSpPr>
                <a:spLocks/>
              </p:cNvSpPr>
              <p:nvPr/>
            </p:nvSpPr>
            <p:spPr bwMode="auto">
              <a:xfrm>
                <a:off x="2054" y="2060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6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6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9" name="Freeform 235"/>
              <p:cNvSpPr>
                <a:spLocks/>
              </p:cNvSpPr>
              <p:nvPr/>
            </p:nvSpPr>
            <p:spPr bwMode="auto">
              <a:xfrm>
                <a:off x="2082" y="2068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0" name="Freeform 236"/>
              <p:cNvSpPr>
                <a:spLocks/>
              </p:cNvSpPr>
              <p:nvPr/>
            </p:nvSpPr>
            <p:spPr bwMode="auto">
              <a:xfrm>
                <a:off x="2082" y="2068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1" name="Freeform 237"/>
              <p:cNvSpPr>
                <a:spLocks/>
              </p:cNvSpPr>
              <p:nvPr/>
            </p:nvSpPr>
            <p:spPr bwMode="auto">
              <a:xfrm>
                <a:off x="2110" y="2076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2" name="Freeform 238"/>
              <p:cNvSpPr>
                <a:spLocks/>
              </p:cNvSpPr>
              <p:nvPr/>
            </p:nvSpPr>
            <p:spPr bwMode="auto">
              <a:xfrm>
                <a:off x="2110" y="2076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3" name="Freeform 239"/>
              <p:cNvSpPr>
                <a:spLocks/>
              </p:cNvSpPr>
              <p:nvPr/>
            </p:nvSpPr>
            <p:spPr bwMode="auto">
              <a:xfrm>
                <a:off x="2138" y="208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4" name="Freeform 240"/>
              <p:cNvSpPr>
                <a:spLocks/>
              </p:cNvSpPr>
              <p:nvPr/>
            </p:nvSpPr>
            <p:spPr bwMode="auto">
              <a:xfrm>
                <a:off x="2138" y="208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5" name="Freeform 241"/>
              <p:cNvSpPr>
                <a:spLocks/>
              </p:cNvSpPr>
              <p:nvPr/>
            </p:nvSpPr>
            <p:spPr bwMode="auto">
              <a:xfrm>
                <a:off x="2166" y="2092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6" name="Freeform 242"/>
              <p:cNvSpPr>
                <a:spLocks/>
              </p:cNvSpPr>
              <p:nvPr/>
            </p:nvSpPr>
            <p:spPr bwMode="auto">
              <a:xfrm>
                <a:off x="2166" y="2092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7" name="Freeform 243"/>
              <p:cNvSpPr>
                <a:spLocks/>
              </p:cNvSpPr>
              <p:nvPr/>
            </p:nvSpPr>
            <p:spPr bwMode="auto">
              <a:xfrm>
                <a:off x="2194" y="2098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8" name="Freeform 244"/>
              <p:cNvSpPr>
                <a:spLocks/>
              </p:cNvSpPr>
              <p:nvPr/>
            </p:nvSpPr>
            <p:spPr bwMode="auto">
              <a:xfrm>
                <a:off x="2194" y="2098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9" name="Freeform 245"/>
              <p:cNvSpPr>
                <a:spLocks/>
              </p:cNvSpPr>
              <p:nvPr/>
            </p:nvSpPr>
            <p:spPr bwMode="auto">
              <a:xfrm>
                <a:off x="2222" y="2104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6 h 20"/>
                  <a:gd name="T4" fmla="*/ 28 w 46"/>
                  <a:gd name="T5" fmla="*/ 20 h 20"/>
                  <a:gd name="T6" fmla="*/ 46 w 46"/>
                  <a:gd name="T7" fmla="*/ 4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BDF5"/>
              </a:solidFill>
              <a:ln w="0">
                <a:solidFill>
                  <a:srgbClr val="8C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0" name="Freeform 246"/>
              <p:cNvSpPr>
                <a:spLocks/>
              </p:cNvSpPr>
              <p:nvPr/>
            </p:nvSpPr>
            <p:spPr bwMode="auto">
              <a:xfrm>
                <a:off x="2222" y="2104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6 h 20"/>
                  <a:gd name="T4" fmla="*/ 28 w 46"/>
                  <a:gd name="T5" fmla="*/ 20 h 20"/>
                  <a:gd name="T6" fmla="*/ 46 w 46"/>
                  <a:gd name="T7" fmla="*/ 4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6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1" name="Freeform 247"/>
              <p:cNvSpPr>
                <a:spLocks/>
              </p:cNvSpPr>
              <p:nvPr/>
            </p:nvSpPr>
            <p:spPr bwMode="auto">
              <a:xfrm>
                <a:off x="2250" y="2108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6 h 20"/>
                  <a:gd name="T4" fmla="*/ 30 w 46"/>
                  <a:gd name="T5" fmla="*/ 20 h 20"/>
                  <a:gd name="T6" fmla="*/ 46 w 46"/>
                  <a:gd name="T7" fmla="*/ 4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7BAF7"/>
              </a:solidFill>
              <a:ln w="0">
                <a:solidFill>
                  <a:srgbClr val="87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2" name="Freeform 248"/>
              <p:cNvSpPr>
                <a:spLocks/>
              </p:cNvSpPr>
              <p:nvPr/>
            </p:nvSpPr>
            <p:spPr bwMode="auto">
              <a:xfrm>
                <a:off x="2250" y="2108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6 h 20"/>
                  <a:gd name="T4" fmla="*/ 30 w 46"/>
                  <a:gd name="T5" fmla="*/ 20 h 20"/>
                  <a:gd name="T6" fmla="*/ 46 w 46"/>
                  <a:gd name="T7" fmla="*/ 4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6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3" name="Freeform 249"/>
              <p:cNvSpPr>
                <a:spLocks/>
              </p:cNvSpPr>
              <p:nvPr/>
            </p:nvSpPr>
            <p:spPr bwMode="auto">
              <a:xfrm>
                <a:off x="2280" y="2112"/>
                <a:ext cx="46" cy="18"/>
              </a:xfrm>
              <a:custGeom>
                <a:avLst/>
                <a:gdLst>
                  <a:gd name="T0" fmla="*/ 16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0 h 18"/>
                  <a:gd name="T8" fmla="*/ 16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DBAFA"/>
              </a:solidFill>
              <a:ln w="0">
                <a:solidFill>
                  <a:srgbClr val="7DBA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4" name="Freeform 250"/>
              <p:cNvSpPr>
                <a:spLocks/>
              </p:cNvSpPr>
              <p:nvPr/>
            </p:nvSpPr>
            <p:spPr bwMode="auto">
              <a:xfrm>
                <a:off x="2280" y="2112"/>
                <a:ext cx="46" cy="18"/>
              </a:xfrm>
              <a:custGeom>
                <a:avLst/>
                <a:gdLst>
                  <a:gd name="T0" fmla="*/ 16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0 h 18"/>
                  <a:gd name="T8" fmla="*/ 16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6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5" name="Freeform 251"/>
              <p:cNvSpPr>
                <a:spLocks/>
              </p:cNvSpPr>
              <p:nvPr/>
            </p:nvSpPr>
            <p:spPr bwMode="auto">
              <a:xfrm>
                <a:off x="2308" y="2112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8 h 18"/>
                  <a:gd name="T4" fmla="*/ 28 w 46"/>
                  <a:gd name="T5" fmla="*/ 16 h 18"/>
                  <a:gd name="T6" fmla="*/ 46 w 46"/>
                  <a:gd name="T7" fmla="*/ 0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0B5FA"/>
              </a:solidFill>
              <a:ln w="0">
                <a:solidFill>
                  <a:srgbClr val="70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6" name="Freeform 252"/>
              <p:cNvSpPr>
                <a:spLocks/>
              </p:cNvSpPr>
              <p:nvPr/>
            </p:nvSpPr>
            <p:spPr bwMode="auto">
              <a:xfrm>
                <a:off x="2308" y="2112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8 h 18"/>
                  <a:gd name="T4" fmla="*/ 28 w 46"/>
                  <a:gd name="T5" fmla="*/ 16 h 18"/>
                  <a:gd name="T6" fmla="*/ 46 w 46"/>
                  <a:gd name="T7" fmla="*/ 0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7" name="Freeform 253"/>
              <p:cNvSpPr>
                <a:spLocks/>
              </p:cNvSpPr>
              <p:nvPr/>
            </p:nvSpPr>
            <p:spPr bwMode="auto">
              <a:xfrm>
                <a:off x="2336" y="2112"/>
                <a:ext cx="46" cy="16"/>
              </a:xfrm>
              <a:custGeom>
                <a:avLst/>
                <a:gdLst>
                  <a:gd name="T0" fmla="*/ 18 w 46"/>
                  <a:gd name="T1" fmla="*/ 0 h 16"/>
                  <a:gd name="T2" fmla="*/ 0 w 46"/>
                  <a:gd name="T3" fmla="*/ 16 h 16"/>
                  <a:gd name="T4" fmla="*/ 28 w 46"/>
                  <a:gd name="T5" fmla="*/ 14 h 16"/>
                  <a:gd name="T6" fmla="*/ 46 w 46"/>
                  <a:gd name="T7" fmla="*/ 0 h 16"/>
                  <a:gd name="T8" fmla="*/ 18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8" y="0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1ADFA"/>
              </a:solidFill>
              <a:ln w="0">
                <a:solidFill>
                  <a:srgbClr val="61AD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8" name="Freeform 254"/>
              <p:cNvSpPr>
                <a:spLocks/>
              </p:cNvSpPr>
              <p:nvPr/>
            </p:nvSpPr>
            <p:spPr bwMode="auto">
              <a:xfrm>
                <a:off x="2336" y="2112"/>
                <a:ext cx="46" cy="16"/>
              </a:xfrm>
              <a:custGeom>
                <a:avLst/>
                <a:gdLst>
                  <a:gd name="T0" fmla="*/ 18 w 46"/>
                  <a:gd name="T1" fmla="*/ 0 h 16"/>
                  <a:gd name="T2" fmla="*/ 0 w 46"/>
                  <a:gd name="T3" fmla="*/ 16 h 16"/>
                  <a:gd name="T4" fmla="*/ 28 w 46"/>
                  <a:gd name="T5" fmla="*/ 14 h 16"/>
                  <a:gd name="T6" fmla="*/ 46 w 46"/>
                  <a:gd name="T7" fmla="*/ 0 h 16"/>
                  <a:gd name="T8" fmla="*/ 18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8" y="0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9" name="Freeform 255"/>
              <p:cNvSpPr>
                <a:spLocks/>
              </p:cNvSpPr>
              <p:nvPr/>
            </p:nvSpPr>
            <p:spPr bwMode="auto">
              <a:xfrm>
                <a:off x="2364" y="2108"/>
                <a:ext cx="46" cy="18"/>
              </a:xfrm>
              <a:custGeom>
                <a:avLst/>
                <a:gdLst>
                  <a:gd name="T0" fmla="*/ 18 w 46"/>
                  <a:gd name="T1" fmla="*/ 4 h 18"/>
                  <a:gd name="T2" fmla="*/ 0 w 46"/>
                  <a:gd name="T3" fmla="*/ 18 h 18"/>
                  <a:gd name="T4" fmla="*/ 28 w 46"/>
                  <a:gd name="T5" fmla="*/ 14 h 18"/>
                  <a:gd name="T6" fmla="*/ 46 w 46"/>
                  <a:gd name="T7" fmla="*/ 0 h 18"/>
                  <a:gd name="T8" fmla="*/ 18 w 46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4AA1F5"/>
              </a:solidFill>
              <a:ln w="0">
                <a:solidFill>
                  <a:srgbClr val="4A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0" name="Freeform 256"/>
              <p:cNvSpPr>
                <a:spLocks/>
              </p:cNvSpPr>
              <p:nvPr/>
            </p:nvSpPr>
            <p:spPr bwMode="auto">
              <a:xfrm>
                <a:off x="2364" y="2108"/>
                <a:ext cx="46" cy="18"/>
              </a:xfrm>
              <a:custGeom>
                <a:avLst/>
                <a:gdLst>
                  <a:gd name="T0" fmla="*/ 18 w 46"/>
                  <a:gd name="T1" fmla="*/ 4 h 18"/>
                  <a:gd name="T2" fmla="*/ 0 w 46"/>
                  <a:gd name="T3" fmla="*/ 18 h 18"/>
                  <a:gd name="T4" fmla="*/ 28 w 46"/>
                  <a:gd name="T5" fmla="*/ 14 h 18"/>
                  <a:gd name="T6" fmla="*/ 46 w 46"/>
                  <a:gd name="T7" fmla="*/ 0 h 18"/>
                  <a:gd name="T8" fmla="*/ 18 w 46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4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1" name="Freeform 257"/>
              <p:cNvSpPr>
                <a:spLocks/>
              </p:cNvSpPr>
              <p:nvPr/>
            </p:nvSpPr>
            <p:spPr bwMode="auto">
              <a:xfrm>
                <a:off x="2392" y="2102"/>
                <a:ext cx="46" cy="20"/>
              </a:xfrm>
              <a:custGeom>
                <a:avLst/>
                <a:gdLst>
                  <a:gd name="T0" fmla="*/ 18 w 46"/>
                  <a:gd name="T1" fmla="*/ 6 h 20"/>
                  <a:gd name="T2" fmla="*/ 0 w 46"/>
                  <a:gd name="T3" fmla="*/ 20 h 20"/>
                  <a:gd name="T4" fmla="*/ 30 w 46"/>
                  <a:gd name="T5" fmla="*/ 14 h 20"/>
                  <a:gd name="T6" fmla="*/ 46 w 46"/>
                  <a:gd name="T7" fmla="*/ 0 h 20"/>
                  <a:gd name="T8" fmla="*/ 18 w 46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6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2E94F0"/>
              </a:solidFill>
              <a:ln w="0">
                <a:solidFill>
                  <a:srgbClr val="2E9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2" name="Freeform 258"/>
              <p:cNvSpPr>
                <a:spLocks/>
              </p:cNvSpPr>
              <p:nvPr/>
            </p:nvSpPr>
            <p:spPr bwMode="auto">
              <a:xfrm>
                <a:off x="2392" y="2102"/>
                <a:ext cx="46" cy="20"/>
              </a:xfrm>
              <a:custGeom>
                <a:avLst/>
                <a:gdLst>
                  <a:gd name="T0" fmla="*/ 18 w 46"/>
                  <a:gd name="T1" fmla="*/ 6 h 20"/>
                  <a:gd name="T2" fmla="*/ 0 w 46"/>
                  <a:gd name="T3" fmla="*/ 20 h 20"/>
                  <a:gd name="T4" fmla="*/ 30 w 46"/>
                  <a:gd name="T5" fmla="*/ 14 h 20"/>
                  <a:gd name="T6" fmla="*/ 46 w 46"/>
                  <a:gd name="T7" fmla="*/ 0 h 20"/>
                  <a:gd name="T8" fmla="*/ 18 w 46"/>
                  <a:gd name="T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6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6" y="0"/>
                    </a:lnTo>
                    <a:lnTo>
                      <a:pt x="18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3" name="Freeform 259"/>
              <p:cNvSpPr>
                <a:spLocks/>
              </p:cNvSpPr>
              <p:nvPr/>
            </p:nvSpPr>
            <p:spPr bwMode="auto">
              <a:xfrm>
                <a:off x="2422" y="2092"/>
                <a:ext cx="46" cy="24"/>
              </a:xfrm>
              <a:custGeom>
                <a:avLst/>
                <a:gdLst>
                  <a:gd name="T0" fmla="*/ 16 w 46"/>
                  <a:gd name="T1" fmla="*/ 10 h 24"/>
                  <a:gd name="T2" fmla="*/ 0 w 46"/>
                  <a:gd name="T3" fmla="*/ 24 h 24"/>
                  <a:gd name="T4" fmla="*/ 28 w 46"/>
                  <a:gd name="T5" fmla="*/ 22 h 24"/>
                  <a:gd name="T6" fmla="*/ 46 w 46"/>
                  <a:gd name="T7" fmla="*/ 0 h 24"/>
                  <a:gd name="T8" fmla="*/ 16 w 46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10"/>
                    </a:moveTo>
                    <a:lnTo>
                      <a:pt x="0" y="24"/>
                    </a:lnTo>
                    <a:lnTo>
                      <a:pt x="28" y="22"/>
                    </a:lnTo>
                    <a:lnTo>
                      <a:pt x="46" y="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3882E8"/>
              </a:solidFill>
              <a:ln w="0">
                <a:solidFill>
                  <a:srgbClr val="3882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4" name="Freeform 260"/>
              <p:cNvSpPr>
                <a:spLocks/>
              </p:cNvSpPr>
              <p:nvPr/>
            </p:nvSpPr>
            <p:spPr bwMode="auto">
              <a:xfrm>
                <a:off x="2422" y="2092"/>
                <a:ext cx="46" cy="24"/>
              </a:xfrm>
              <a:custGeom>
                <a:avLst/>
                <a:gdLst>
                  <a:gd name="T0" fmla="*/ 16 w 46"/>
                  <a:gd name="T1" fmla="*/ 10 h 24"/>
                  <a:gd name="T2" fmla="*/ 0 w 46"/>
                  <a:gd name="T3" fmla="*/ 24 h 24"/>
                  <a:gd name="T4" fmla="*/ 28 w 46"/>
                  <a:gd name="T5" fmla="*/ 22 h 24"/>
                  <a:gd name="T6" fmla="*/ 46 w 46"/>
                  <a:gd name="T7" fmla="*/ 0 h 24"/>
                  <a:gd name="T8" fmla="*/ 16 w 46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10"/>
                    </a:moveTo>
                    <a:lnTo>
                      <a:pt x="0" y="24"/>
                    </a:lnTo>
                    <a:lnTo>
                      <a:pt x="28" y="22"/>
                    </a:lnTo>
                    <a:lnTo>
                      <a:pt x="46" y="0"/>
                    </a:lnTo>
                    <a:lnTo>
                      <a:pt x="16" y="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5" name="Freeform 261"/>
              <p:cNvSpPr>
                <a:spLocks/>
              </p:cNvSpPr>
              <p:nvPr/>
            </p:nvSpPr>
            <p:spPr bwMode="auto">
              <a:xfrm>
                <a:off x="2450" y="2092"/>
                <a:ext cx="48" cy="58"/>
              </a:xfrm>
              <a:custGeom>
                <a:avLst/>
                <a:gdLst>
                  <a:gd name="T0" fmla="*/ 18 w 48"/>
                  <a:gd name="T1" fmla="*/ 0 h 58"/>
                  <a:gd name="T2" fmla="*/ 0 w 48"/>
                  <a:gd name="T3" fmla="*/ 22 h 58"/>
                  <a:gd name="T4" fmla="*/ 32 w 48"/>
                  <a:gd name="T5" fmla="*/ 58 h 58"/>
                  <a:gd name="T6" fmla="*/ 48 w 48"/>
                  <a:gd name="T7" fmla="*/ 28 h 58"/>
                  <a:gd name="T8" fmla="*/ 18 w 48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18" y="0"/>
                    </a:moveTo>
                    <a:lnTo>
                      <a:pt x="0" y="22"/>
                    </a:lnTo>
                    <a:lnTo>
                      <a:pt x="32" y="58"/>
                    </a:lnTo>
                    <a:lnTo>
                      <a:pt x="48" y="2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4B0C4"/>
              </a:solidFill>
              <a:ln w="0">
                <a:solidFill>
                  <a:srgbClr val="C4B0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6" name="Freeform 262"/>
              <p:cNvSpPr>
                <a:spLocks/>
              </p:cNvSpPr>
              <p:nvPr/>
            </p:nvSpPr>
            <p:spPr bwMode="auto">
              <a:xfrm>
                <a:off x="2450" y="2092"/>
                <a:ext cx="48" cy="58"/>
              </a:xfrm>
              <a:custGeom>
                <a:avLst/>
                <a:gdLst>
                  <a:gd name="T0" fmla="*/ 18 w 48"/>
                  <a:gd name="T1" fmla="*/ 0 h 58"/>
                  <a:gd name="T2" fmla="*/ 0 w 48"/>
                  <a:gd name="T3" fmla="*/ 22 h 58"/>
                  <a:gd name="T4" fmla="*/ 32 w 48"/>
                  <a:gd name="T5" fmla="*/ 58 h 58"/>
                  <a:gd name="T6" fmla="*/ 48 w 48"/>
                  <a:gd name="T7" fmla="*/ 28 h 58"/>
                  <a:gd name="T8" fmla="*/ 18 w 48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18" y="0"/>
                    </a:moveTo>
                    <a:lnTo>
                      <a:pt x="0" y="22"/>
                    </a:lnTo>
                    <a:lnTo>
                      <a:pt x="32" y="58"/>
                    </a:lnTo>
                    <a:lnTo>
                      <a:pt x="48" y="2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7" name="Freeform 263"/>
              <p:cNvSpPr>
                <a:spLocks/>
              </p:cNvSpPr>
              <p:nvPr/>
            </p:nvSpPr>
            <p:spPr bwMode="auto">
              <a:xfrm>
                <a:off x="2482" y="2120"/>
                <a:ext cx="46" cy="42"/>
              </a:xfrm>
              <a:custGeom>
                <a:avLst/>
                <a:gdLst>
                  <a:gd name="T0" fmla="*/ 16 w 46"/>
                  <a:gd name="T1" fmla="*/ 0 h 42"/>
                  <a:gd name="T2" fmla="*/ 0 w 46"/>
                  <a:gd name="T3" fmla="*/ 30 h 42"/>
                  <a:gd name="T4" fmla="*/ 30 w 46"/>
                  <a:gd name="T5" fmla="*/ 42 h 42"/>
                  <a:gd name="T6" fmla="*/ 46 w 46"/>
                  <a:gd name="T7" fmla="*/ 20 h 42"/>
                  <a:gd name="T8" fmla="*/ 16 w 4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2">
                    <a:moveTo>
                      <a:pt x="16" y="0"/>
                    </a:moveTo>
                    <a:lnTo>
                      <a:pt x="0" y="30"/>
                    </a:lnTo>
                    <a:lnTo>
                      <a:pt x="30" y="42"/>
                    </a:lnTo>
                    <a:lnTo>
                      <a:pt x="46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4C2D9"/>
              </a:solidFill>
              <a:ln w="0">
                <a:solidFill>
                  <a:srgbClr val="C4C2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8" name="Freeform 264"/>
              <p:cNvSpPr>
                <a:spLocks/>
              </p:cNvSpPr>
              <p:nvPr/>
            </p:nvSpPr>
            <p:spPr bwMode="auto">
              <a:xfrm>
                <a:off x="2482" y="2120"/>
                <a:ext cx="46" cy="42"/>
              </a:xfrm>
              <a:custGeom>
                <a:avLst/>
                <a:gdLst>
                  <a:gd name="T0" fmla="*/ 16 w 46"/>
                  <a:gd name="T1" fmla="*/ 0 h 42"/>
                  <a:gd name="T2" fmla="*/ 0 w 46"/>
                  <a:gd name="T3" fmla="*/ 30 h 42"/>
                  <a:gd name="T4" fmla="*/ 30 w 46"/>
                  <a:gd name="T5" fmla="*/ 42 h 42"/>
                  <a:gd name="T6" fmla="*/ 46 w 46"/>
                  <a:gd name="T7" fmla="*/ 20 h 42"/>
                  <a:gd name="T8" fmla="*/ 16 w 4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2">
                    <a:moveTo>
                      <a:pt x="16" y="0"/>
                    </a:moveTo>
                    <a:lnTo>
                      <a:pt x="0" y="30"/>
                    </a:lnTo>
                    <a:lnTo>
                      <a:pt x="30" y="42"/>
                    </a:lnTo>
                    <a:lnTo>
                      <a:pt x="46" y="2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9" name="Freeform 265"/>
              <p:cNvSpPr>
                <a:spLocks/>
              </p:cNvSpPr>
              <p:nvPr/>
            </p:nvSpPr>
            <p:spPr bwMode="auto">
              <a:xfrm>
                <a:off x="2512" y="2140"/>
                <a:ext cx="46" cy="22"/>
              </a:xfrm>
              <a:custGeom>
                <a:avLst/>
                <a:gdLst>
                  <a:gd name="T0" fmla="*/ 16 w 46"/>
                  <a:gd name="T1" fmla="*/ 0 h 22"/>
                  <a:gd name="T2" fmla="*/ 0 w 46"/>
                  <a:gd name="T3" fmla="*/ 22 h 22"/>
                  <a:gd name="T4" fmla="*/ 30 w 46"/>
                  <a:gd name="T5" fmla="*/ 20 h 22"/>
                  <a:gd name="T6" fmla="*/ 46 w 46"/>
                  <a:gd name="T7" fmla="*/ 2 h 22"/>
                  <a:gd name="T8" fmla="*/ 16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0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6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DB5F5"/>
              </a:solidFill>
              <a:ln w="0">
                <a:solidFill>
                  <a:srgbClr val="7D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0" name="Freeform 266"/>
              <p:cNvSpPr>
                <a:spLocks/>
              </p:cNvSpPr>
              <p:nvPr/>
            </p:nvSpPr>
            <p:spPr bwMode="auto">
              <a:xfrm>
                <a:off x="2512" y="2140"/>
                <a:ext cx="46" cy="22"/>
              </a:xfrm>
              <a:custGeom>
                <a:avLst/>
                <a:gdLst>
                  <a:gd name="T0" fmla="*/ 16 w 46"/>
                  <a:gd name="T1" fmla="*/ 0 h 22"/>
                  <a:gd name="T2" fmla="*/ 0 w 46"/>
                  <a:gd name="T3" fmla="*/ 22 h 22"/>
                  <a:gd name="T4" fmla="*/ 30 w 46"/>
                  <a:gd name="T5" fmla="*/ 20 h 22"/>
                  <a:gd name="T6" fmla="*/ 46 w 46"/>
                  <a:gd name="T7" fmla="*/ 2 h 22"/>
                  <a:gd name="T8" fmla="*/ 16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0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6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1" name="Freeform 267"/>
              <p:cNvSpPr>
                <a:spLocks/>
              </p:cNvSpPr>
              <p:nvPr/>
            </p:nvSpPr>
            <p:spPr bwMode="auto">
              <a:xfrm>
                <a:off x="2542" y="2136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28 w 46"/>
                  <a:gd name="T5" fmla="*/ 18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28" y="18"/>
                    </a:lnTo>
                    <a:lnTo>
                      <a:pt x="46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4596F2"/>
              </a:solidFill>
              <a:ln w="0">
                <a:solidFill>
                  <a:srgbClr val="45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2" name="Freeform 268"/>
              <p:cNvSpPr>
                <a:spLocks/>
              </p:cNvSpPr>
              <p:nvPr/>
            </p:nvSpPr>
            <p:spPr bwMode="auto">
              <a:xfrm>
                <a:off x="2542" y="2136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28 w 46"/>
                  <a:gd name="T5" fmla="*/ 18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28" y="18"/>
                    </a:lnTo>
                    <a:lnTo>
                      <a:pt x="46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3" name="Freeform 269"/>
              <p:cNvSpPr>
                <a:spLocks/>
              </p:cNvSpPr>
              <p:nvPr/>
            </p:nvSpPr>
            <p:spPr bwMode="auto">
              <a:xfrm>
                <a:off x="2570" y="2130"/>
                <a:ext cx="48" cy="24"/>
              </a:xfrm>
              <a:custGeom>
                <a:avLst/>
                <a:gdLst>
                  <a:gd name="T0" fmla="*/ 18 w 48"/>
                  <a:gd name="T1" fmla="*/ 6 h 24"/>
                  <a:gd name="T2" fmla="*/ 0 w 48"/>
                  <a:gd name="T3" fmla="*/ 24 h 24"/>
                  <a:gd name="T4" fmla="*/ 32 w 48"/>
                  <a:gd name="T5" fmla="*/ 18 h 24"/>
                  <a:gd name="T6" fmla="*/ 48 w 48"/>
                  <a:gd name="T7" fmla="*/ 0 h 24"/>
                  <a:gd name="T8" fmla="*/ 18 w 4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6"/>
                    </a:moveTo>
                    <a:lnTo>
                      <a:pt x="0" y="24"/>
                    </a:lnTo>
                    <a:lnTo>
                      <a:pt x="32" y="18"/>
                    </a:lnTo>
                    <a:lnTo>
                      <a:pt x="48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4294F0"/>
              </a:solidFill>
              <a:ln w="0">
                <a:solidFill>
                  <a:srgbClr val="429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4" name="Freeform 270"/>
              <p:cNvSpPr>
                <a:spLocks/>
              </p:cNvSpPr>
              <p:nvPr/>
            </p:nvSpPr>
            <p:spPr bwMode="auto">
              <a:xfrm>
                <a:off x="2570" y="2130"/>
                <a:ext cx="48" cy="24"/>
              </a:xfrm>
              <a:custGeom>
                <a:avLst/>
                <a:gdLst>
                  <a:gd name="T0" fmla="*/ 18 w 48"/>
                  <a:gd name="T1" fmla="*/ 6 h 24"/>
                  <a:gd name="T2" fmla="*/ 0 w 48"/>
                  <a:gd name="T3" fmla="*/ 24 h 24"/>
                  <a:gd name="T4" fmla="*/ 32 w 48"/>
                  <a:gd name="T5" fmla="*/ 18 h 24"/>
                  <a:gd name="T6" fmla="*/ 48 w 48"/>
                  <a:gd name="T7" fmla="*/ 0 h 24"/>
                  <a:gd name="T8" fmla="*/ 18 w 4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6"/>
                    </a:moveTo>
                    <a:lnTo>
                      <a:pt x="0" y="24"/>
                    </a:lnTo>
                    <a:lnTo>
                      <a:pt x="32" y="18"/>
                    </a:lnTo>
                    <a:lnTo>
                      <a:pt x="48" y="0"/>
                    </a:lnTo>
                    <a:lnTo>
                      <a:pt x="18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5" name="Freeform 271"/>
              <p:cNvSpPr>
                <a:spLocks/>
              </p:cNvSpPr>
              <p:nvPr/>
            </p:nvSpPr>
            <p:spPr bwMode="auto">
              <a:xfrm>
                <a:off x="2602" y="2126"/>
                <a:ext cx="46" cy="22"/>
              </a:xfrm>
              <a:custGeom>
                <a:avLst/>
                <a:gdLst>
                  <a:gd name="T0" fmla="*/ 16 w 46"/>
                  <a:gd name="T1" fmla="*/ 4 h 22"/>
                  <a:gd name="T2" fmla="*/ 0 w 46"/>
                  <a:gd name="T3" fmla="*/ 22 h 22"/>
                  <a:gd name="T4" fmla="*/ 28 w 46"/>
                  <a:gd name="T5" fmla="*/ 20 h 22"/>
                  <a:gd name="T6" fmla="*/ 46 w 46"/>
                  <a:gd name="T7" fmla="*/ 0 h 22"/>
                  <a:gd name="T8" fmla="*/ 16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4"/>
                    </a:moveTo>
                    <a:lnTo>
                      <a:pt x="0" y="22"/>
                    </a:lnTo>
                    <a:lnTo>
                      <a:pt x="28" y="20"/>
                    </a:lnTo>
                    <a:lnTo>
                      <a:pt x="4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5E9EF2"/>
              </a:solidFill>
              <a:ln w="0">
                <a:solidFill>
                  <a:srgbClr val="5E9E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6" name="Freeform 272"/>
              <p:cNvSpPr>
                <a:spLocks/>
              </p:cNvSpPr>
              <p:nvPr/>
            </p:nvSpPr>
            <p:spPr bwMode="auto">
              <a:xfrm>
                <a:off x="2602" y="2126"/>
                <a:ext cx="46" cy="22"/>
              </a:xfrm>
              <a:custGeom>
                <a:avLst/>
                <a:gdLst>
                  <a:gd name="T0" fmla="*/ 16 w 46"/>
                  <a:gd name="T1" fmla="*/ 4 h 22"/>
                  <a:gd name="T2" fmla="*/ 0 w 46"/>
                  <a:gd name="T3" fmla="*/ 22 h 22"/>
                  <a:gd name="T4" fmla="*/ 28 w 46"/>
                  <a:gd name="T5" fmla="*/ 20 h 22"/>
                  <a:gd name="T6" fmla="*/ 46 w 46"/>
                  <a:gd name="T7" fmla="*/ 0 h 22"/>
                  <a:gd name="T8" fmla="*/ 16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4"/>
                    </a:moveTo>
                    <a:lnTo>
                      <a:pt x="0" y="22"/>
                    </a:lnTo>
                    <a:lnTo>
                      <a:pt x="28" y="20"/>
                    </a:lnTo>
                    <a:lnTo>
                      <a:pt x="46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7" name="Freeform 273"/>
              <p:cNvSpPr>
                <a:spLocks/>
              </p:cNvSpPr>
              <p:nvPr/>
            </p:nvSpPr>
            <p:spPr bwMode="auto">
              <a:xfrm>
                <a:off x="2630" y="2126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32 w 48"/>
                  <a:gd name="T5" fmla="*/ 20 h 20"/>
                  <a:gd name="T6" fmla="*/ 48 w 48"/>
                  <a:gd name="T7" fmla="*/ 0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32" y="20"/>
                    </a:lnTo>
                    <a:lnTo>
                      <a:pt x="4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AABF2"/>
              </a:solidFill>
              <a:ln w="0">
                <a:solidFill>
                  <a:srgbClr val="7AAB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8" name="Freeform 274"/>
              <p:cNvSpPr>
                <a:spLocks/>
              </p:cNvSpPr>
              <p:nvPr/>
            </p:nvSpPr>
            <p:spPr bwMode="auto">
              <a:xfrm>
                <a:off x="2630" y="2126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32 w 48"/>
                  <a:gd name="T5" fmla="*/ 20 h 20"/>
                  <a:gd name="T6" fmla="*/ 48 w 48"/>
                  <a:gd name="T7" fmla="*/ 0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32" y="20"/>
                    </a:lnTo>
                    <a:lnTo>
                      <a:pt x="48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9" name="Freeform 275"/>
              <p:cNvSpPr>
                <a:spLocks/>
              </p:cNvSpPr>
              <p:nvPr/>
            </p:nvSpPr>
            <p:spPr bwMode="auto">
              <a:xfrm>
                <a:off x="2662" y="2126"/>
                <a:ext cx="46" cy="26"/>
              </a:xfrm>
              <a:custGeom>
                <a:avLst/>
                <a:gdLst>
                  <a:gd name="T0" fmla="*/ 16 w 46"/>
                  <a:gd name="T1" fmla="*/ 0 h 26"/>
                  <a:gd name="T2" fmla="*/ 0 w 46"/>
                  <a:gd name="T3" fmla="*/ 20 h 26"/>
                  <a:gd name="T4" fmla="*/ 30 w 46"/>
                  <a:gd name="T5" fmla="*/ 26 h 26"/>
                  <a:gd name="T6" fmla="*/ 46 w 46"/>
                  <a:gd name="T7" fmla="*/ 4 h 26"/>
                  <a:gd name="T8" fmla="*/ 16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46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CB0ED"/>
              </a:solidFill>
              <a:ln w="0">
                <a:solidFill>
                  <a:srgbClr val="8CB0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0" name="Freeform 276"/>
              <p:cNvSpPr>
                <a:spLocks/>
              </p:cNvSpPr>
              <p:nvPr/>
            </p:nvSpPr>
            <p:spPr bwMode="auto">
              <a:xfrm>
                <a:off x="2662" y="2126"/>
                <a:ext cx="46" cy="26"/>
              </a:xfrm>
              <a:custGeom>
                <a:avLst/>
                <a:gdLst>
                  <a:gd name="T0" fmla="*/ 16 w 46"/>
                  <a:gd name="T1" fmla="*/ 0 h 26"/>
                  <a:gd name="T2" fmla="*/ 0 w 46"/>
                  <a:gd name="T3" fmla="*/ 20 h 26"/>
                  <a:gd name="T4" fmla="*/ 30 w 46"/>
                  <a:gd name="T5" fmla="*/ 26 h 26"/>
                  <a:gd name="T6" fmla="*/ 46 w 46"/>
                  <a:gd name="T7" fmla="*/ 4 h 26"/>
                  <a:gd name="T8" fmla="*/ 16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6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46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1" name="Freeform 277"/>
              <p:cNvSpPr>
                <a:spLocks/>
              </p:cNvSpPr>
              <p:nvPr/>
            </p:nvSpPr>
            <p:spPr bwMode="auto">
              <a:xfrm>
                <a:off x="2692" y="2130"/>
                <a:ext cx="48" cy="28"/>
              </a:xfrm>
              <a:custGeom>
                <a:avLst/>
                <a:gdLst>
                  <a:gd name="T0" fmla="*/ 16 w 48"/>
                  <a:gd name="T1" fmla="*/ 0 h 28"/>
                  <a:gd name="T2" fmla="*/ 0 w 48"/>
                  <a:gd name="T3" fmla="*/ 22 h 28"/>
                  <a:gd name="T4" fmla="*/ 32 w 48"/>
                  <a:gd name="T5" fmla="*/ 28 h 28"/>
                  <a:gd name="T6" fmla="*/ 48 w 48"/>
                  <a:gd name="T7" fmla="*/ 6 h 28"/>
                  <a:gd name="T8" fmla="*/ 16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6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B8ED"/>
              </a:solidFill>
              <a:ln w="0">
                <a:solidFill>
                  <a:srgbClr val="99B8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2" name="Freeform 278"/>
              <p:cNvSpPr>
                <a:spLocks/>
              </p:cNvSpPr>
              <p:nvPr/>
            </p:nvSpPr>
            <p:spPr bwMode="auto">
              <a:xfrm>
                <a:off x="2692" y="2130"/>
                <a:ext cx="48" cy="28"/>
              </a:xfrm>
              <a:custGeom>
                <a:avLst/>
                <a:gdLst>
                  <a:gd name="T0" fmla="*/ 16 w 48"/>
                  <a:gd name="T1" fmla="*/ 0 h 28"/>
                  <a:gd name="T2" fmla="*/ 0 w 48"/>
                  <a:gd name="T3" fmla="*/ 22 h 28"/>
                  <a:gd name="T4" fmla="*/ 32 w 48"/>
                  <a:gd name="T5" fmla="*/ 28 h 28"/>
                  <a:gd name="T6" fmla="*/ 48 w 48"/>
                  <a:gd name="T7" fmla="*/ 6 h 28"/>
                  <a:gd name="T8" fmla="*/ 16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6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3" name="Freeform 279"/>
              <p:cNvSpPr>
                <a:spLocks/>
              </p:cNvSpPr>
              <p:nvPr/>
            </p:nvSpPr>
            <p:spPr bwMode="auto">
              <a:xfrm>
                <a:off x="2724" y="2136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0 w 46"/>
                  <a:gd name="T5" fmla="*/ 30 h 30"/>
                  <a:gd name="T6" fmla="*/ 46 w 46"/>
                  <a:gd name="T7" fmla="*/ 8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6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BAEB"/>
              </a:solidFill>
              <a:ln w="0">
                <a:solidFill>
                  <a:srgbClr val="A1BA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4" name="Freeform 280"/>
              <p:cNvSpPr>
                <a:spLocks/>
              </p:cNvSpPr>
              <p:nvPr/>
            </p:nvSpPr>
            <p:spPr bwMode="auto">
              <a:xfrm>
                <a:off x="2724" y="2136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0 w 46"/>
                  <a:gd name="T5" fmla="*/ 30 h 30"/>
                  <a:gd name="T6" fmla="*/ 46 w 46"/>
                  <a:gd name="T7" fmla="*/ 8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6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5" name="Freeform 281"/>
              <p:cNvSpPr>
                <a:spLocks/>
              </p:cNvSpPr>
              <p:nvPr/>
            </p:nvSpPr>
            <p:spPr bwMode="auto">
              <a:xfrm>
                <a:off x="2754" y="2144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BDEB"/>
              </a:solidFill>
              <a:ln w="0">
                <a:solidFill>
                  <a:srgbClr val="A3BD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6" name="Freeform 282"/>
              <p:cNvSpPr>
                <a:spLocks/>
              </p:cNvSpPr>
              <p:nvPr/>
            </p:nvSpPr>
            <p:spPr bwMode="auto">
              <a:xfrm>
                <a:off x="2754" y="2144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7" name="Freeform 283"/>
              <p:cNvSpPr>
                <a:spLocks/>
              </p:cNvSpPr>
              <p:nvPr/>
            </p:nvSpPr>
            <p:spPr bwMode="auto">
              <a:xfrm>
                <a:off x="2786" y="215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BDEB"/>
              </a:solidFill>
              <a:ln w="0">
                <a:solidFill>
                  <a:srgbClr val="A3BD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8" name="Freeform 284"/>
              <p:cNvSpPr>
                <a:spLocks/>
              </p:cNvSpPr>
              <p:nvPr/>
            </p:nvSpPr>
            <p:spPr bwMode="auto">
              <a:xfrm>
                <a:off x="2786" y="215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9" name="Freeform 285"/>
              <p:cNvSpPr>
                <a:spLocks/>
              </p:cNvSpPr>
              <p:nvPr/>
            </p:nvSpPr>
            <p:spPr bwMode="auto">
              <a:xfrm>
                <a:off x="2818" y="2162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BDEB"/>
              </a:solidFill>
              <a:ln w="0">
                <a:solidFill>
                  <a:srgbClr val="A3BD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0" name="Freeform 286"/>
              <p:cNvSpPr>
                <a:spLocks/>
              </p:cNvSpPr>
              <p:nvPr/>
            </p:nvSpPr>
            <p:spPr bwMode="auto">
              <a:xfrm>
                <a:off x="2818" y="2162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2 h 32"/>
                  <a:gd name="T4" fmla="*/ 30 w 46"/>
                  <a:gd name="T5" fmla="*/ 32 h 32"/>
                  <a:gd name="T6" fmla="*/ 46 w 46"/>
                  <a:gd name="T7" fmla="*/ 10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1" name="Freeform 287"/>
              <p:cNvSpPr>
                <a:spLocks/>
              </p:cNvSpPr>
              <p:nvPr/>
            </p:nvSpPr>
            <p:spPr bwMode="auto">
              <a:xfrm>
                <a:off x="2848" y="2172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BFED"/>
              </a:solidFill>
              <a:ln w="0">
                <a:solidFill>
                  <a:srgbClr val="A3B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2" name="Freeform 288"/>
              <p:cNvSpPr>
                <a:spLocks/>
              </p:cNvSpPr>
              <p:nvPr/>
            </p:nvSpPr>
            <p:spPr bwMode="auto">
              <a:xfrm>
                <a:off x="2848" y="2172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3" name="Freeform 289"/>
              <p:cNvSpPr>
                <a:spLocks/>
              </p:cNvSpPr>
              <p:nvPr/>
            </p:nvSpPr>
            <p:spPr bwMode="auto">
              <a:xfrm>
                <a:off x="2880" y="2182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2ED"/>
              </a:solidFill>
              <a:ln w="0">
                <a:solidFill>
                  <a:srgbClr val="A6C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4" name="Freeform 290"/>
              <p:cNvSpPr>
                <a:spLocks/>
              </p:cNvSpPr>
              <p:nvPr/>
            </p:nvSpPr>
            <p:spPr bwMode="auto">
              <a:xfrm>
                <a:off x="2880" y="2182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5" name="Freeform 291"/>
              <p:cNvSpPr>
                <a:spLocks/>
              </p:cNvSpPr>
              <p:nvPr/>
            </p:nvSpPr>
            <p:spPr bwMode="auto">
              <a:xfrm>
                <a:off x="2912" y="2192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4ED"/>
              </a:solidFill>
              <a:ln w="0">
                <a:solidFill>
                  <a:srgbClr val="AB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6" name="Freeform 292"/>
              <p:cNvSpPr>
                <a:spLocks/>
              </p:cNvSpPr>
              <p:nvPr/>
            </p:nvSpPr>
            <p:spPr bwMode="auto">
              <a:xfrm>
                <a:off x="2912" y="2192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7" name="Freeform 293"/>
              <p:cNvSpPr>
                <a:spLocks/>
              </p:cNvSpPr>
              <p:nvPr/>
            </p:nvSpPr>
            <p:spPr bwMode="auto">
              <a:xfrm>
                <a:off x="2944" y="220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2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4EB"/>
              </a:solidFill>
              <a:ln w="0">
                <a:solidFill>
                  <a:srgbClr val="ADC4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8" name="Freeform 294"/>
              <p:cNvSpPr>
                <a:spLocks/>
              </p:cNvSpPr>
              <p:nvPr/>
            </p:nvSpPr>
            <p:spPr bwMode="auto">
              <a:xfrm>
                <a:off x="2944" y="220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2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9" name="Freeform 295"/>
              <p:cNvSpPr>
                <a:spLocks/>
              </p:cNvSpPr>
              <p:nvPr/>
            </p:nvSpPr>
            <p:spPr bwMode="auto">
              <a:xfrm>
                <a:off x="2976" y="2214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2 h 36"/>
                  <a:gd name="T4" fmla="*/ 32 w 48"/>
                  <a:gd name="T5" fmla="*/ 36 h 36"/>
                  <a:gd name="T6" fmla="*/ 48 w 48"/>
                  <a:gd name="T7" fmla="*/ 16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4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C9EB"/>
              </a:solidFill>
              <a:ln w="0">
                <a:solidFill>
                  <a:srgbClr val="B5C9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0" name="Freeform 296"/>
              <p:cNvSpPr>
                <a:spLocks/>
              </p:cNvSpPr>
              <p:nvPr/>
            </p:nvSpPr>
            <p:spPr bwMode="auto">
              <a:xfrm>
                <a:off x="2976" y="2214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2 h 36"/>
                  <a:gd name="T4" fmla="*/ 32 w 48"/>
                  <a:gd name="T5" fmla="*/ 36 h 36"/>
                  <a:gd name="T6" fmla="*/ 48 w 48"/>
                  <a:gd name="T7" fmla="*/ 16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48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1" name="Freeform 297"/>
              <p:cNvSpPr>
                <a:spLocks/>
              </p:cNvSpPr>
              <p:nvPr/>
            </p:nvSpPr>
            <p:spPr bwMode="auto">
              <a:xfrm>
                <a:off x="3008" y="2230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6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CCE8"/>
              </a:solidFill>
              <a:ln w="0">
                <a:solidFill>
                  <a:srgbClr val="B8CC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2" name="Freeform 298"/>
              <p:cNvSpPr>
                <a:spLocks/>
              </p:cNvSpPr>
              <p:nvPr/>
            </p:nvSpPr>
            <p:spPr bwMode="auto">
              <a:xfrm>
                <a:off x="3008" y="2230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6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3" name="Freeform 299"/>
              <p:cNvSpPr>
                <a:spLocks/>
              </p:cNvSpPr>
              <p:nvPr/>
            </p:nvSpPr>
            <p:spPr bwMode="auto">
              <a:xfrm>
                <a:off x="3040" y="2246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18 h 36"/>
                  <a:gd name="T4" fmla="*/ 32 w 48"/>
                  <a:gd name="T5" fmla="*/ 36 h 36"/>
                  <a:gd name="T6" fmla="*/ 48 w 48"/>
                  <a:gd name="T7" fmla="*/ 16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ACFE8"/>
              </a:solidFill>
              <a:ln w="0">
                <a:solidFill>
                  <a:srgbClr val="BACF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4" name="Freeform 300"/>
              <p:cNvSpPr>
                <a:spLocks/>
              </p:cNvSpPr>
              <p:nvPr/>
            </p:nvSpPr>
            <p:spPr bwMode="auto">
              <a:xfrm>
                <a:off x="3040" y="2246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18 h 36"/>
                  <a:gd name="T4" fmla="*/ 32 w 48"/>
                  <a:gd name="T5" fmla="*/ 36 h 36"/>
                  <a:gd name="T6" fmla="*/ 48 w 48"/>
                  <a:gd name="T7" fmla="*/ 16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8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5" name="Freeform 301"/>
              <p:cNvSpPr>
                <a:spLocks/>
              </p:cNvSpPr>
              <p:nvPr/>
            </p:nvSpPr>
            <p:spPr bwMode="auto">
              <a:xfrm>
                <a:off x="3072" y="2262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0 h 36"/>
                  <a:gd name="T4" fmla="*/ 34 w 48"/>
                  <a:gd name="T5" fmla="*/ 36 h 36"/>
                  <a:gd name="T6" fmla="*/ 48 w 48"/>
                  <a:gd name="T7" fmla="*/ 18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48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DD1EB"/>
              </a:solidFill>
              <a:ln w="0">
                <a:solidFill>
                  <a:srgbClr val="BDD1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6" name="Freeform 302"/>
              <p:cNvSpPr>
                <a:spLocks/>
              </p:cNvSpPr>
              <p:nvPr/>
            </p:nvSpPr>
            <p:spPr bwMode="auto">
              <a:xfrm>
                <a:off x="3072" y="2262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0 h 36"/>
                  <a:gd name="T4" fmla="*/ 34 w 48"/>
                  <a:gd name="T5" fmla="*/ 36 h 36"/>
                  <a:gd name="T6" fmla="*/ 48 w 48"/>
                  <a:gd name="T7" fmla="*/ 18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48" y="1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7" name="Freeform 303"/>
              <p:cNvSpPr>
                <a:spLocks/>
              </p:cNvSpPr>
              <p:nvPr/>
            </p:nvSpPr>
            <p:spPr bwMode="auto">
              <a:xfrm>
                <a:off x="3106" y="2280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18 h 34"/>
                  <a:gd name="T4" fmla="*/ 32 w 46"/>
                  <a:gd name="T5" fmla="*/ 34 h 34"/>
                  <a:gd name="T6" fmla="*/ 46 w 46"/>
                  <a:gd name="T7" fmla="*/ 16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6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AD1ED"/>
              </a:solidFill>
              <a:ln w="0">
                <a:solidFill>
                  <a:srgbClr val="BAD1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8" name="Freeform 304"/>
              <p:cNvSpPr>
                <a:spLocks/>
              </p:cNvSpPr>
              <p:nvPr/>
            </p:nvSpPr>
            <p:spPr bwMode="auto">
              <a:xfrm>
                <a:off x="3106" y="2280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18 h 34"/>
                  <a:gd name="T4" fmla="*/ 32 w 46"/>
                  <a:gd name="T5" fmla="*/ 34 h 34"/>
                  <a:gd name="T6" fmla="*/ 46 w 46"/>
                  <a:gd name="T7" fmla="*/ 16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6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9" name="Freeform 305"/>
              <p:cNvSpPr>
                <a:spLocks/>
              </p:cNvSpPr>
              <p:nvPr/>
            </p:nvSpPr>
            <p:spPr bwMode="auto">
              <a:xfrm>
                <a:off x="3138" y="229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18 h 32"/>
                  <a:gd name="T4" fmla="*/ 32 w 48"/>
                  <a:gd name="T5" fmla="*/ 32 h 32"/>
                  <a:gd name="T6" fmla="*/ 48 w 48"/>
                  <a:gd name="T7" fmla="*/ 14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18"/>
                    </a:lnTo>
                    <a:lnTo>
                      <a:pt x="32" y="32"/>
                    </a:lnTo>
                    <a:lnTo>
                      <a:pt x="48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CCED"/>
              </a:solidFill>
              <a:ln w="0">
                <a:solidFill>
                  <a:srgbClr val="B0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50" name="Freeform 306"/>
              <p:cNvSpPr>
                <a:spLocks/>
              </p:cNvSpPr>
              <p:nvPr/>
            </p:nvSpPr>
            <p:spPr bwMode="auto">
              <a:xfrm>
                <a:off x="3138" y="229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18 h 32"/>
                  <a:gd name="T4" fmla="*/ 32 w 48"/>
                  <a:gd name="T5" fmla="*/ 32 h 32"/>
                  <a:gd name="T6" fmla="*/ 48 w 48"/>
                  <a:gd name="T7" fmla="*/ 14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18"/>
                    </a:lnTo>
                    <a:lnTo>
                      <a:pt x="32" y="32"/>
                    </a:lnTo>
                    <a:lnTo>
                      <a:pt x="48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51" name="Freeform 307"/>
              <p:cNvSpPr>
                <a:spLocks/>
              </p:cNvSpPr>
              <p:nvPr/>
            </p:nvSpPr>
            <p:spPr bwMode="auto">
              <a:xfrm>
                <a:off x="3170" y="231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18 h 30"/>
                  <a:gd name="T4" fmla="*/ 34 w 48"/>
                  <a:gd name="T5" fmla="*/ 30 h 30"/>
                  <a:gd name="T6" fmla="*/ 48 w 48"/>
                  <a:gd name="T7" fmla="*/ 12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8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52" name="Freeform 308"/>
              <p:cNvSpPr>
                <a:spLocks/>
              </p:cNvSpPr>
              <p:nvPr/>
            </p:nvSpPr>
            <p:spPr bwMode="auto">
              <a:xfrm>
                <a:off x="3170" y="231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18 h 30"/>
                  <a:gd name="T4" fmla="*/ 34 w 48"/>
                  <a:gd name="T5" fmla="*/ 30 h 30"/>
                  <a:gd name="T6" fmla="*/ 48 w 48"/>
                  <a:gd name="T7" fmla="*/ 12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8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53" name="Freeform 309"/>
              <p:cNvSpPr>
                <a:spLocks/>
              </p:cNvSpPr>
              <p:nvPr/>
            </p:nvSpPr>
            <p:spPr bwMode="auto">
              <a:xfrm>
                <a:off x="3204" y="2322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8 h 28"/>
                  <a:gd name="T4" fmla="*/ 32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6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6C9F2"/>
              </a:solidFill>
              <a:ln w="0">
                <a:solidFill>
                  <a:srgbClr val="A6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54" name="Freeform 310"/>
              <p:cNvSpPr>
                <a:spLocks/>
              </p:cNvSpPr>
              <p:nvPr/>
            </p:nvSpPr>
            <p:spPr bwMode="auto">
              <a:xfrm>
                <a:off x="3204" y="2322"/>
                <a:ext cx="46" cy="28"/>
              </a:xfrm>
              <a:custGeom>
                <a:avLst/>
                <a:gdLst>
                  <a:gd name="T0" fmla="*/ 14 w 46"/>
                  <a:gd name="T1" fmla="*/ 0 h 28"/>
                  <a:gd name="T2" fmla="*/ 0 w 46"/>
                  <a:gd name="T3" fmla="*/ 18 h 28"/>
                  <a:gd name="T4" fmla="*/ 32 w 46"/>
                  <a:gd name="T5" fmla="*/ 28 h 28"/>
                  <a:gd name="T6" fmla="*/ 46 w 46"/>
                  <a:gd name="T7" fmla="*/ 10 h 28"/>
                  <a:gd name="T8" fmla="*/ 14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4" y="0"/>
                    </a:moveTo>
                    <a:lnTo>
                      <a:pt x="0" y="18"/>
                    </a:lnTo>
                    <a:lnTo>
                      <a:pt x="32" y="28"/>
                    </a:lnTo>
                    <a:lnTo>
                      <a:pt x="46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55" name="Freeform 311"/>
              <p:cNvSpPr>
                <a:spLocks/>
              </p:cNvSpPr>
              <p:nvPr/>
            </p:nvSpPr>
            <p:spPr bwMode="auto">
              <a:xfrm>
                <a:off x="3236" y="2332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18 h 30"/>
                  <a:gd name="T4" fmla="*/ 34 w 48"/>
                  <a:gd name="T5" fmla="*/ 30 h 30"/>
                  <a:gd name="T6" fmla="*/ 48 w 48"/>
                  <a:gd name="T7" fmla="*/ 12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DD1F2"/>
              </a:solidFill>
              <a:ln w="0">
                <a:solidFill>
                  <a:srgbClr val="ADD1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56" name="Freeform 312"/>
              <p:cNvSpPr>
                <a:spLocks/>
              </p:cNvSpPr>
              <p:nvPr/>
            </p:nvSpPr>
            <p:spPr bwMode="auto">
              <a:xfrm>
                <a:off x="3236" y="2332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18 h 30"/>
                  <a:gd name="T4" fmla="*/ 34 w 48"/>
                  <a:gd name="T5" fmla="*/ 30 h 30"/>
                  <a:gd name="T6" fmla="*/ 48 w 48"/>
                  <a:gd name="T7" fmla="*/ 12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57" name="Freeform 313"/>
              <p:cNvSpPr>
                <a:spLocks/>
              </p:cNvSpPr>
              <p:nvPr/>
            </p:nvSpPr>
            <p:spPr bwMode="auto">
              <a:xfrm>
                <a:off x="3270" y="2344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8 h 36"/>
                  <a:gd name="T4" fmla="*/ 32 w 46"/>
                  <a:gd name="T5" fmla="*/ 36 h 36"/>
                  <a:gd name="T6" fmla="*/ 46 w 46"/>
                  <a:gd name="T7" fmla="*/ 24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6" y="2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9EBEB"/>
              </a:solidFill>
              <a:ln w="0">
                <a:solidFill>
                  <a:srgbClr val="C9EB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58" name="Freeform 314"/>
              <p:cNvSpPr>
                <a:spLocks/>
              </p:cNvSpPr>
              <p:nvPr/>
            </p:nvSpPr>
            <p:spPr bwMode="auto">
              <a:xfrm>
                <a:off x="3270" y="2344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18 h 36"/>
                  <a:gd name="T4" fmla="*/ 32 w 46"/>
                  <a:gd name="T5" fmla="*/ 36 h 36"/>
                  <a:gd name="T6" fmla="*/ 46 w 46"/>
                  <a:gd name="T7" fmla="*/ 24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18"/>
                    </a:lnTo>
                    <a:lnTo>
                      <a:pt x="32" y="36"/>
                    </a:lnTo>
                    <a:lnTo>
                      <a:pt x="46" y="2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59" name="Freeform 315"/>
              <p:cNvSpPr>
                <a:spLocks/>
              </p:cNvSpPr>
              <p:nvPr/>
            </p:nvSpPr>
            <p:spPr bwMode="auto">
              <a:xfrm>
                <a:off x="3302" y="2368"/>
                <a:ext cx="46" cy="44"/>
              </a:xfrm>
              <a:custGeom>
                <a:avLst/>
                <a:gdLst>
                  <a:gd name="T0" fmla="*/ 14 w 46"/>
                  <a:gd name="T1" fmla="*/ 0 h 44"/>
                  <a:gd name="T2" fmla="*/ 0 w 46"/>
                  <a:gd name="T3" fmla="*/ 12 h 44"/>
                  <a:gd name="T4" fmla="*/ 32 w 46"/>
                  <a:gd name="T5" fmla="*/ 44 h 44"/>
                  <a:gd name="T6" fmla="*/ 46 w 46"/>
                  <a:gd name="T7" fmla="*/ 42 h 44"/>
                  <a:gd name="T8" fmla="*/ 14 w 4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4">
                    <a:moveTo>
                      <a:pt x="14" y="0"/>
                    </a:moveTo>
                    <a:lnTo>
                      <a:pt x="0" y="12"/>
                    </a:lnTo>
                    <a:lnTo>
                      <a:pt x="32" y="44"/>
                    </a:lnTo>
                    <a:lnTo>
                      <a:pt x="46" y="4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8FABD"/>
              </a:solidFill>
              <a:ln w="0">
                <a:solidFill>
                  <a:srgbClr val="E8FAB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60" name="Freeform 316"/>
              <p:cNvSpPr>
                <a:spLocks/>
              </p:cNvSpPr>
              <p:nvPr/>
            </p:nvSpPr>
            <p:spPr bwMode="auto">
              <a:xfrm>
                <a:off x="3302" y="2368"/>
                <a:ext cx="46" cy="44"/>
              </a:xfrm>
              <a:custGeom>
                <a:avLst/>
                <a:gdLst>
                  <a:gd name="T0" fmla="*/ 14 w 46"/>
                  <a:gd name="T1" fmla="*/ 0 h 44"/>
                  <a:gd name="T2" fmla="*/ 0 w 46"/>
                  <a:gd name="T3" fmla="*/ 12 h 44"/>
                  <a:gd name="T4" fmla="*/ 32 w 46"/>
                  <a:gd name="T5" fmla="*/ 44 h 44"/>
                  <a:gd name="T6" fmla="*/ 46 w 46"/>
                  <a:gd name="T7" fmla="*/ 42 h 44"/>
                  <a:gd name="T8" fmla="*/ 14 w 4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4">
                    <a:moveTo>
                      <a:pt x="14" y="0"/>
                    </a:moveTo>
                    <a:lnTo>
                      <a:pt x="0" y="12"/>
                    </a:lnTo>
                    <a:lnTo>
                      <a:pt x="32" y="44"/>
                    </a:lnTo>
                    <a:lnTo>
                      <a:pt x="46" y="4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61" name="Freeform 317"/>
              <p:cNvSpPr>
                <a:spLocks/>
              </p:cNvSpPr>
              <p:nvPr/>
            </p:nvSpPr>
            <p:spPr bwMode="auto">
              <a:xfrm>
                <a:off x="3334" y="2410"/>
                <a:ext cx="44" cy="62"/>
              </a:xfrm>
              <a:custGeom>
                <a:avLst/>
                <a:gdLst>
                  <a:gd name="T0" fmla="*/ 14 w 44"/>
                  <a:gd name="T1" fmla="*/ 0 h 62"/>
                  <a:gd name="T2" fmla="*/ 0 w 44"/>
                  <a:gd name="T3" fmla="*/ 2 h 62"/>
                  <a:gd name="T4" fmla="*/ 30 w 44"/>
                  <a:gd name="T5" fmla="*/ 62 h 62"/>
                  <a:gd name="T6" fmla="*/ 44 w 44"/>
                  <a:gd name="T7" fmla="*/ 50 h 62"/>
                  <a:gd name="T8" fmla="*/ 14 w 4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2">
                    <a:moveTo>
                      <a:pt x="14" y="0"/>
                    </a:moveTo>
                    <a:lnTo>
                      <a:pt x="0" y="2"/>
                    </a:lnTo>
                    <a:lnTo>
                      <a:pt x="30" y="62"/>
                    </a:lnTo>
                    <a:lnTo>
                      <a:pt x="44" y="5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2E8BF"/>
              </a:solidFill>
              <a:ln w="0">
                <a:solidFill>
                  <a:srgbClr val="F2E8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62" name="Freeform 318"/>
              <p:cNvSpPr>
                <a:spLocks/>
              </p:cNvSpPr>
              <p:nvPr/>
            </p:nvSpPr>
            <p:spPr bwMode="auto">
              <a:xfrm>
                <a:off x="3334" y="2410"/>
                <a:ext cx="44" cy="62"/>
              </a:xfrm>
              <a:custGeom>
                <a:avLst/>
                <a:gdLst>
                  <a:gd name="T0" fmla="*/ 14 w 44"/>
                  <a:gd name="T1" fmla="*/ 0 h 62"/>
                  <a:gd name="T2" fmla="*/ 0 w 44"/>
                  <a:gd name="T3" fmla="*/ 2 h 62"/>
                  <a:gd name="T4" fmla="*/ 30 w 44"/>
                  <a:gd name="T5" fmla="*/ 62 h 62"/>
                  <a:gd name="T6" fmla="*/ 44 w 44"/>
                  <a:gd name="T7" fmla="*/ 50 h 62"/>
                  <a:gd name="T8" fmla="*/ 14 w 4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2">
                    <a:moveTo>
                      <a:pt x="14" y="0"/>
                    </a:moveTo>
                    <a:lnTo>
                      <a:pt x="0" y="2"/>
                    </a:lnTo>
                    <a:lnTo>
                      <a:pt x="30" y="62"/>
                    </a:lnTo>
                    <a:lnTo>
                      <a:pt x="44" y="5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63" name="Freeform 319"/>
              <p:cNvSpPr>
                <a:spLocks/>
              </p:cNvSpPr>
              <p:nvPr/>
            </p:nvSpPr>
            <p:spPr bwMode="auto">
              <a:xfrm>
                <a:off x="3364" y="2460"/>
                <a:ext cx="48" cy="28"/>
              </a:xfrm>
              <a:custGeom>
                <a:avLst/>
                <a:gdLst>
                  <a:gd name="T0" fmla="*/ 14 w 48"/>
                  <a:gd name="T1" fmla="*/ 0 h 28"/>
                  <a:gd name="T2" fmla="*/ 0 w 48"/>
                  <a:gd name="T3" fmla="*/ 12 h 28"/>
                  <a:gd name="T4" fmla="*/ 34 w 48"/>
                  <a:gd name="T5" fmla="*/ 28 h 28"/>
                  <a:gd name="T6" fmla="*/ 48 w 48"/>
                  <a:gd name="T7" fmla="*/ 8 h 28"/>
                  <a:gd name="T8" fmla="*/ 14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4" y="0"/>
                    </a:moveTo>
                    <a:lnTo>
                      <a:pt x="0" y="12"/>
                    </a:lnTo>
                    <a:lnTo>
                      <a:pt x="34" y="28"/>
                    </a:lnTo>
                    <a:lnTo>
                      <a:pt x="48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64" name="Freeform 320"/>
              <p:cNvSpPr>
                <a:spLocks/>
              </p:cNvSpPr>
              <p:nvPr/>
            </p:nvSpPr>
            <p:spPr bwMode="auto">
              <a:xfrm>
                <a:off x="3364" y="2460"/>
                <a:ext cx="48" cy="28"/>
              </a:xfrm>
              <a:custGeom>
                <a:avLst/>
                <a:gdLst>
                  <a:gd name="T0" fmla="*/ 14 w 48"/>
                  <a:gd name="T1" fmla="*/ 0 h 28"/>
                  <a:gd name="T2" fmla="*/ 0 w 48"/>
                  <a:gd name="T3" fmla="*/ 12 h 28"/>
                  <a:gd name="T4" fmla="*/ 34 w 48"/>
                  <a:gd name="T5" fmla="*/ 28 h 28"/>
                  <a:gd name="T6" fmla="*/ 48 w 48"/>
                  <a:gd name="T7" fmla="*/ 8 h 28"/>
                  <a:gd name="T8" fmla="*/ 14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4" y="0"/>
                    </a:moveTo>
                    <a:lnTo>
                      <a:pt x="0" y="12"/>
                    </a:lnTo>
                    <a:lnTo>
                      <a:pt x="34" y="28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65" name="Freeform 321"/>
              <p:cNvSpPr>
                <a:spLocks/>
              </p:cNvSpPr>
              <p:nvPr/>
            </p:nvSpPr>
            <p:spPr bwMode="auto">
              <a:xfrm>
                <a:off x="3398" y="246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8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66" name="Freeform 322"/>
              <p:cNvSpPr>
                <a:spLocks/>
              </p:cNvSpPr>
              <p:nvPr/>
            </p:nvSpPr>
            <p:spPr bwMode="auto">
              <a:xfrm>
                <a:off x="3398" y="246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8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67" name="Freeform 323"/>
              <p:cNvSpPr>
                <a:spLocks/>
              </p:cNvSpPr>
              <p:nvPr/>
            </p:nvSpPr>
            <p:spPr bwMode="auto">
              <a:xfrm>
                <a:off x="3432" y="247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68" name="Freeform 324"/>
              <p:cNvSpPr>
                <a:spLocks/>
              </p:cNvSpPr>
              <p:nvPr/>
            </p:nvSpPr>
            <p:spPr bwMode="auto">
              <a:xfrm>
                <a:off x="3432" y="247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69" name="Freeform 325"/>
              <p:cNvSpPr>
                <a:spLocks/>
              </p:cNvSpPr>
              <p:nvPr/>
            </p:nvSpPr>
            <p:spPr bwMode="auto">
              <a:xfrm>
                <a:off x="3466" y="248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2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0" name="Freeform 326"/>
              <p:cNvSpPr>
                <a:spLocks/>
              </p:cNvSpPr>
              <p:nvPr/>
            </p:nvSpPr>
            <p:spPr bwMode="auto">
              <a:xfrm>
                <a:off x="3466" y="2486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2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1" name="Freeform 327"/>
              <p:cNvSpPr>
                <a:spLocks/>
              </p:cNvSpPr>
              <p:nvPr/>
            </p:nvSpPr>
            <p:spPr bwMode="auto">
              <a:xfrm>
                <a:off x="3500" y="249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2" name="Freeform 328"/>
              <p:cNvSpPr>
                <a:spLocks/>
              </p:cNvSpPr>
              <p:nvPr/>
            </p:nvSpPr>
            <p:spPr bwMode="auto">
              <a:xfrm>
                <a:off x="3500" y="249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3" name="Freeform 329"/>
              <p:cNvSpPr>
                <a:spLocks/>
              </p:cNvSpPr>
              <p:nvPr/>
            </p:nvSpPr>
            <p:spPr bwMode="auto">
              <a:xfrm>
                <a:off x="3534" y="250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4" name="Freeform 330"/>
              <p:cNvSpPr>
                <a:spLocks/>
              </p:cNvSpPr>
              <p:nvPr/>
            </p:nvSpPr>
            <p:spPr bwMode="auto">
              <a:xfrm>
                <a:off x="3534" y="250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5" name="Freeform 331"/>
              <p:cNvSpPr>
                <a:spLocks/>
              </p:cNvSpPr>
              <p:nvPr/>
            </p:nvSpPr>
            <p:spPr bwMode="auto">
              <a:xfrm>
                <a:off x="3568" y="251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6" name="Freeform 332"/>
              <p:cNvSpPr>
                <a:spLocks/>
              </p:cNvSpPr>
              <p:nvPr/>
            </p:nvSpPr>
            <p:spPr bwMode="auto">
              <a:xfrm>
                <a:off x="3568" y="251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7" name="Freeform 333"/>
              <p:cNvSpPr>
                <a:spLocks/>
              </p:cNvSpPr>
              <p:nvPr/>
            </p:nvSpPr>
            <p:spPr bwMode="auto">
              <a:xfrm>
                <a:off x="3602" y="252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8" name="Freeform 334"/>
              <p:cNvSpPr>
                <a:spLocks/>
              </p:cNvSpPr>
              <p:nvPr/>
            </p:nvSpPr>
            <p:spPr bwMode="auto">
              <a:xfrm>
                <a:off x="3602" y="252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9" name="Freeform 335"/>
              <p:cNvSpPr>
                <a:spLocks/>
              </p:cNvSpPr>
              <p:nvPr/>
            </p:nvSpPr>
            <p:spPr bwMode="auto">
              <a:xfrm>
                <a:off x="3638" y="253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0" name="Freeform 336"/>
              <p:cNvSpPr>
                <a:spLocks/>
              </p:cNvSpPr>
              <p:nvPr/>
            </p:nvSpPr>
            <p:spPr bwMode="auto">
              <a:xfrm>
                <a:off x="3638" y="253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1" name="Freeform 337"/>
              <p:cNvSpPr>
                <a:spLocks/>
              </p:cNvSpPr>
              <p:nvPr/>
            </p:nvSpPr>
            <p:spPr bwMode="auto">
              <a:xfrm>
                <a:off x="3672" y="254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2" name="Freeform 338"/>
              <p:cNvSpPr>
                <a:spLocks/>
              </p:cNvSpPr>
              <p:nvPr/>
            </p:nvSpPr>
            <p:spPr bwMode="auto">
              <a:xfrm>
                <a:off x="3672" y="254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3" name="Freeform 339"/>
              <p:cNvSpPr>
                <a:spLocks/>
              </p:cNvSpPr>
              <p:nvPr/>
            </p:nvSpPr>
            <p:spPr bwMode="auto">
              <a:xfrm>
                <a:off x="3706" y="255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4" name="Freeform 340"/>
              <p:cNvSpPr>
                <a:spLocks/>
              </p:cNvSpPr>
              <p:nvPr/>
            </p:nvSpPr>
            <p:spPr bwMode="auto">
              <a:xfrm>
                <a:off x="3706" y="255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5" name="Freeform 341"/>
              <p:cNvSpPr>
                <a:spLocks/>
              </p:cNvSpPr>
              <p:nvPr/>
            </p:nvSpPr>
            <p:spPr bwMode="auto">
              <a:xfrm>
                <a:off x="3742" y="256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6" name="Freeform 342"/>
              <p:cNvSpPr>
                <a:spLocks/>
              </p:cNvSpPr>
              <p:nvPr/>
            </p:nvSpPr>
            <p:spPr bwMode="auto">
              <a:xfrm>
                <a:off x="3742" y="256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7" name="Freeform 343"/>
              <p:cNvSpPr>
                <a:spLocks/>
              </p:cNvSpPr>
              <p:nvPr/>
            </p:nvSpPr>
            <p:spPr bwMode="auto">
              <a:xfrm>
                <a:off x="3776" y="258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8" name="Freeform 344"/>
              <p:cNvSpPr>
                <a:spLocks/>
              </p:cNvSpPr>
              <p:nvPr/>
            </p:nvSpPr>
            <p:spPr bwMode="auto">
              <a:xfrm>
                <a:off x="3776" y="258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9" name="Freeform 345"/>
              <p:cNvSpPr>
                <a:spLocks/>
              </p:cNvSpPr>
              <p:nvPr/>
            </p:nvSpPr>
            <p:spPr bwMode="auto">
              <a:xfrm>
                <a:off x="3812" y="2590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90" name="Freeform 346"/>
              <p:cNvSpPr>
                <a:spLocks/>
              </p:cNvSpPr>
              <p:nvPr/>
            </p:nvSpPr>
            <p:spPr bwMode="auto">
              <a:xfrm>
                <a:off x="3812" y="2590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91" name="Freeform 347"/>
              <p:cNvSpPr>
                <a:spLocks/>
              </p:cNvSpPr>
              <p:nvPr/>
            </p:nvSpPr>
            <p:spPr bwMode="auto">
              <a:xfrm>
                <a:off x="3848" y="2600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92" name="Freeform 348"/>
              <p:cNvSpPr>
                <a:spLocks/>
              </p:cNvSpPr>
              <p:nvPr/>
            </p:nvSpPr>
            <p:spPr bwMode="auto">
              <a:xfrm>
                <a:off x="3848" y="2600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4093" name="Group 349"/>
            <p:cNvGrpSpPr>
              <a:grpSpLocks/>
            </p:cNvGrpSpPr>
            <p:nvPr/>
          </p:nvGrpSpPr>
          <p:grpSpPr bwMode="auto">
            <a:xfrm>
              <a:off x="1990" y="2068"/>
              <a:ext cx="1894" cy="588"/>
              <a:chOff x="1990" y="2068"/>
              <a:chExt cx="1894" cy="588"/>
            </a:xfrm>
          </p:grpSpPr>
          <p:sp>
            <p:nvSpPr>
              <p:cNvPr id="544094" name="Freeform 350"/>
              <p:cNvSpPr>
                <a:spLocks/>
              </p:cNvSpPr>
              <p:nvPr/>
            </p:nvSpPr>
            <p:spPr bwMode="auto">
              <a:xfrm>
                <a:off x="2008" y="2068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95" name="Freeform 351"/>
              <p:cNvSpPr>
                <a:spLocks/>
              </p:cNvSpPr>
              <p:nvPr/>
            </p:nvSpPr>
            <p:spPr bwMode="auto">
              <a:xfrm>
                <a:off x="2008" y="2068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96" name="Freeform 352"/>
              <p:cNvSpPr>
                <a:spLocks/>
              </p:cNvSpPr>
              <p:nvPr/>
            </p:nvSpPr>
            <p:spPr bwMode="auto">
              <a:xfrm>
                <a:off x="2036" y="2076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10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97" name="Freeform 353"/>
              <p:cNvSpPr>
                <a:spLocks/>
              </p:cNvSpPr>
              <p:nvPr/>
            </p:nvSpPr>
            <p:spPr bwMode="auto">
              <a:xfrm>
                <a:off x="2036" y="2076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10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98" name="Freeform 354"/>
              <p:cNvSpPr>
                <a:spLocks/>
              </p:cNvSpPr>
              <p:nvPr/>
            </p:nvSpPr>
            <p:spPr bwMode="auto">
              <a:xfrm>
                <a:off x="2064" y="2086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99" name="Freeform 355"/>
              <p:cNvSpPr>
                <a:spLocks/>
              </p:cNvSpPr>
              <p:nvPr/>
            </p:nvSpPr>
            <p:spPr bwMode="auto">
              <a:xfrm>
                <a:off x="2064" y="2086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0" name="Freeform 356"/>
              <p:cNvSpPr>
                <a:spLocks/>
              </p:cNvSpPr>
              <p:nvPr/>
            </p:nvSpPr>
            <p:spPr bwMode="auto">
              <a:xfrm>
                <a:off x="2092" y="209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1" name="Freeform 357"/>
              <p:cNvSpPr>
                <a:spLocks/>
              </p:cNvSpPr>
              <p:nvPr/>
            </p:nvSpPr>
            <p:spPr bwMode="auto">
              <a:xfrm>
                <a:off x="2092" y="209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2" name="Freeform 358"/>
              <p:cNvSpPr>
                <a:spLocks/>
              </p:cNvSpPr>
              <p:nvPr/>
            </p:nvSpPr>
            <p:spPr bwMode="auto">
              <a:xfrm>
                <a:off x="2120" y="2100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3" name="Freeform 359"/>
              <p:cNvSpPr>
                <a:spLocks/>
              </p:cNvSpPr>
              <p:nvPr/>
            </p:nvSpPr>
            <p:spPr bwMode="auto">
              <a:xfrm>
                <a:off x="2120" y="2100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4" name="Freeform 360"/>
              <p:cNvSpPr>
                <a:spLocks/>
              </p:cNvSpPr>
              <p:nvPr/>
            </p:nvSpPr>
            <p:spPr bwMode="auto">
              <a:xfrm>
                <a:off x="2148" y="210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5" name="Freeform 361"/>
              <p:cNvSpPr>
                <a:spLocks/>
              </p:cNvSpPr>
              <p:nvPr/>
            </p:nvSpPr>
            <p:spPr bwMode="auto">
              <a:xfrm>
                <a:off x="2148" y="210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6" name="Freeform 362"/>
              <p:cNvSpPr>
                <a:spLocks/>
              </p:cNvSpPr>
              <p:nvPr/>
            </p:nvSpPr>
            <p:spPr bwMode="auto">
              <a:xfrm>
                <a:off x="2176" y="211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30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7" name="Freeform 363"/>
              <p:cNvSpPr>
                <a:spLocks/>
              </p:cNvSpPr>
              <p:nvPr/>
            </p:nvSpPr>
            <p:spPr bwMode="auto">
              <a:xfrm>
                <a:off x="2176" y="211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30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8" name="Freeform 364"/>
              <p:cNvSpPr>
                <a:spLocks/>
              </p:cNvSpPr>
              <p:nvPr/>
            </p:nvSpPr>
            <p:spPr bwMode="auto">
              <a:xfrm>
                <a:off x="2206" y="212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8 h 22"/>
                  <a:gd name="T4" fmla="*/ 28 w 44"/>
                  <a:gd name="T5" fmla="*/ 22 h 22"/>
                  <a:gd name="T6" fmla="*/ 44 w 44"/>
                  <a:gd name="T7" fmla="*/ 4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CBDF5"/>
              </a:solidFill>
              <a:ln w="0">
                <a:solidFill>
                  <a:srgbClr val="8C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9" name="Freeform 365"/>
              <p:cNvSpPr>
                <a:spLocks/>
              </p:cNvSpPr>
              <p:nvPr/>
            </p:nvSpPr>
            <p:spPr bwMode="auto">
              <a:xfrm>
                <a:off x="2206" y="2120"/>
                <a:ext cx="44" cy="22"/>
              </a:xfrm>
              <a:custGeom>
                <a:avLst/>
                <a:gdLst>
                  <a:gd name="T0" fmla="*/ 16 w 44"/>
                  <a:gd name="T1" fmla="*/ 0 h 22"/>
                  <a:gd name="T2" fmla="*/ 0 w 44"/>
                  <a:gd name="T3" fmla="*/ 18 h 22"/>
                  <a:gd name="T4" fmla="*/ 28 w 44"/>
                  <a:gd name="T5" fmla="*/ 22 h 22"/>
                  <a:gd name="T6" fmla="*/ 44 w 44"/>
                  <a:gd name="T7" fmla="*/ 4 h 22"/>
                  <a:gd name="T8" fmla="*/ 16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16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4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0" name="Freeform 366"/>
              <p:cNvSpPr>
                <a:spLocks/>
              </p:cNvSpPr>
              <p:nvPr/>
            </p:nvSpPr>
            <p:spPr bwMode="auto">
              <a:xfrm>
                <a:off x="2234" y="2124"/>
                <a:ext cx="46" cy="20"/>
              </a:xfrm>
              <a:custGeom>
                <a:avLst/>
                <a:gdLst>
                  <a:gd name="T0" fmla="*/ 16 w 46"/>
                  <a:gd name="T1" fmla="*/ 0 h 20"/>
                  <a:gd name="T2" fmla="*/ 0 w 46"/>
                  <a:gd name="T3" fmla="*/ 18 h 20"/>
                  <a:gd name="T4" fmla="*/ 28 w 46"/>
                  <a:gd name="T5" fmla="*/ 20 h 20"/>
                  <a:gd name="T6" fmla="*/ 46 w 46"/>
                  <a:gd name="T7" fmla="*/ 4 h 20"/>
                  <a:gd name="T8" fmla="*/ 16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6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5BAF7"/>
              </a:solidFill>
              <a:ln w="0">
                <a:solidFill>
                  <a:srgbClr val="85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1" name="Freeform 367"/>
              <p:cNvSpPr>
                <a:spLocks/>
              </p:cNvSpPr>
              <p:nvPr/>
            </p:nvSpPr>
            <p:spPr bwMode="auto">
              <a:xfrm>
                <a:off x="2234" y="2124"/>
                <a:ext cx="46" cy="20"/>
              </a:xfrm>
              <a:custGeom>
                <a:avLst/>
                <a:gdLst>
                  <a:gd name="T0" fmla="*/ 16 w 46"/>
                  <a:gd name="T1" fmla="*/ 0 h 20"/>
                  <a:gd name="T2" fmla="*/ 0 w 46"/>
                  <a:gd name="T3" fmla="*/ 18 h 20"/>
                  <a:gd name="T4" fmla="*/ 28 w 46"/>
                  <a:gd name="T5" fmla="*/ 20 h 20"/>
                  <a:gd name="T6" fmla="*/ 46 w 46"/>
                  <a:gd name="T7" fmla="*/ 4 h 20"/>
                  <a:gd name="T8" fmla="*/ 16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6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2" name="Freeform 368"/>
              <p:cNvSpPr>
                <a:spLocks/>
              </p:cNvSpPr>
              <p:nvPr/>
            </p:nvSpPr>
            <p:spPr bwMode="auto">
              <a:xfrm>
                <a:off x="2262" y="2128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AB8FA"/>
              </a:solidFill>
              <a:ln w="0">
                <a:solidFill>
                  <a:srgbClr val="7AB8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3" name="Freeform 369"/>
              <p:cNvSpPr>
                <a:spLocks/>
              </p:cNvSpPr>
              <p:nvPr/>
            </p:nvSpPr>
            <p:spPr bwMode="auto">
              <a:xfrm>
                <a:off x="2262" y="2128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4" name="Freeform 370"/>
              <p:cNvSpPr>
                <a:spLocks/>
              </p:cNvSpPr>
              <p:nvPr/>
            </p:nvSpPr>
            <p:spPr bwMode="auto">
              <a:xfrm>
                <a:off x="2290" y="2128"/>
                <a:ext cx="46" cy="18"/>
              </a:xfrm>
              <a:custGeom>
                <a:avLst/>
                <a:gdLst>
                  <a:gd name="T0" fmla="*/ 18 w 46"/>
                  <a:gd name="T1" fmla="*/ 2 h 18"/>
                  <a:gd name="T2" fmla="*/ 0 w 46"/>
                  <a:gd name="T3" fmla="*/ 18 h 18"/>
                  <a:gd name="T4" fmla="*/ 28 w 46"/>
                  <a:gd name="T5" fmla="*/ 16 h 18"/>
                  <a:gd name="T6" fmla="*/ 46 w 46"/>
                  <a:gd name="T7" fmla="*/ 0 h 18"/>
                  <a:gd name="T8" fmla="*/ 18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EB2FA"/>
              </a:solidFill>
              <a:ln w="0">
                <a:solidFill>
                  <a:srgbClr val="6EB2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5" name="Freeform 371"/>
              <p:cNvSpPr>
                <a:spLocks/>
              </p:cNvSpPr>
              <p:nvPr/>
            </p:nvSpPr>
            <p:spPr bwMode="auto">
              <a:xfrm>
                <a:off x="2290" y="2128"/>
                <a:ext cx="46" cy="18"/>
              </a:xfrm>
              <a:custGeom>
                <a:avLst/>
                <a:gdLst>
                  <a:gd name="T0" fmla="*/ 18 w 46"/>
                  <a:gd name="T1" fmla="*/ 2 h 18"/>
                  <a:gd name="T2" fmla="*/ 0 w 46"/>
                  <a:gd name="T3" fmla="*/ 18 h 18"/>
                  <a:gd name="T4" fmla="*/ 28 w 46"/>
                  <a:gd name="T5" fmla="*/ 16 h 18"/>
                  <a:gd name="T6" fmla="*/ 46 w 46"/>
                  <a:gd name="T7" fmla="*/ 0 h 18"/>
                  <a:gd name="T8" fmla="*/ 18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6" name="Freeform 372"/>
              <p:cNvSpPr>
                <a:spLocks/>
              </p:cNvSpPr>
              <p:nvPr/>
            </p:nvSpPr>
            <p:spPr bwMode="auto">
              <a:xfrm>
                <a:off x="2318" y="2126"/>
                <a:ext cx="46" cy="18"/>
              </a:xfrm>
              <a:custGeom>
                <a:avLst/>
                <a:gdLst>
                  <a:gd name="T0" fmla="*/ 18 w 46"/>
                  <a:gd name="T1" fmla="*/ 2 h 18"/>
                  <a:gd name="T2" fmla="*/ 0 w 46"/>
                  <a:gd name="T3" fmla="*/ 18 h 18"/>
                  <a:gd name="T4" fmla="*/ 28 w 46"/>
                  <a:gd name="T5" fmla="*/ 16 h 18"/>
                  <a:gd name="T6" fmla="*/ 46 w 46"/>
                  <a:gd name="T7" fmla="*/ 0 h 18"/>
                  <a:gd name="T8" fmla="*/ 18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CABFA"/>
              </a:solidFill>
              <a:ln w="0">
                <a:solidFill>
                  <a:srgbClr val="5CAB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7" name="Freeform 373"/>
              <p:cNvSpPr>
                <a:spLocks/>
              </p:cNvSpPr>
              <p:nvPr/>
            </p:nvSpPr>
            <p:spPr bwMode="auto">
              <a:xfrm>
                <a:off x="2318" y="2126"/>
                <a:ext cx="46" cy="18"/>
              </a:xfrm>
              <a:custGeom>
                <a:avLst/>
                <a:gdLst>
                  <a:gd name="T0" fmla="*/ 18 w 46"/>
                  <a:gd name="T1" fmla="*/ 2 h 18"/>
                  <a:gd name="T2" fmla="*/ 0 w 46"/>
                  <a:gd name="T3" fmla="*/ 18 h 18"/>
                  <a:gd name="T4" fmla="*/ 28 w 46"/>
                  <a:gd name="T5" fmla="*/ 16 h 18"/>
                  <a:gd name="T6" fmla="*/ 46 w 46"/>
                  <a:gd name="T7" fmla="*/ 0 h 18"/>
                  <a:gd name="T8" fmla="*/ 18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8" name="Freeform 374"/>
              <p:cNvSpPr>
                <a:spLocks/>
              </p:cNvSpPr>
              <p:nvPr/>
            </p:nvSpPr>
            <p:spPr bwMode="auto">
              <a:xfrm>
                <a:off x="2346" y="2122"/>
                <a:ext cx="46" cy="20"/>
              </a:xfrm>
              <a:custGeom>
                <a:avLst/>
                <a:gdLst>
                  <a:gd name="T0" fmla="*/ 18 w 46"/>
                  <a:gd name="T1" fmla="*/ 4 h 20"/>
                  <a:gd name="T2" fmla="*/ 0 w 46"/>
                  <a:gd name="T3" fmla="*/ 20 h 20"/>
                  <a:gd name="T4" fmla="*/ 30 w 46"/>
                  <a:gd name="T5" fmla="*/ 16 h 20"/>
                  <a:gd name="T6" fmla="*/ 46 w 46"/>
                  <a:gd name="T7" fmla="*/ 0 h 20"/>
                  <a:gd name="T8" fmla="*/ 18 w 46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4"/>
                    </a:moveTo>
                    <a:lnTo>
                      <a:pt x="0" y="20"/>
                    </a:lnTo>
                    <a:lnTo>
                      <a:pt x="30" y="16"/>
                    </a:lnTo>
                    <a:lnTo>
                      <a:pt x="46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45A1F5"/>
              </a:solidFill>
              <a:ln w="0">
                <a:solidFill>
                  <a:srgbClr val="45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9" name="Freeform 375"/>
              <p:cNvSpPr>
                <a:spLocks/>
              </p:cNvSpPr>
              <p:nvPr/>
            </p:nvSpPr>
            <p:spPr bwMode="auto">
              <a:xfrm>
                <a:off x="2346" y="2122"/>
                <a:ext cx="46" cy="20"/>
              </a:xfrm>
              <a:custGeom>
                <a:avLst/>
                <a:gdLst>
                  <a:gd name="T0" fmla="*/ 18 w 46"/>
                  <a:gd name="T1" fmla="*/ 4 h 20"/>
                  <a:gd name="T2" fmla="*/ 0 w 46"/>
                  <a:gd name="T3" fmla="*/ 20 h 20"/>
                  <a:gd name="T4" fmla="*/ 30 w 46"/>
                  <a:gd name="T5" fmla="*/ 16 h 20"/>
                  <a:gd name="T6" fmla="*/ 46 w 46"/>
                  <a:gd name="T7" fmla="*/ 0 h 20"/>
                  <a:gd name="T8" fmla="*/ 18 w 46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4"/>
                    </a:moveTo>
                    <a:lnTo>
                      <a:pt x="0" y="20"/>
                    </a:lnTo>
                    <a:lnTo>
                      <a:pt x="30" y="16"/>
                    </a:lnTo>
                    <a:lnTo>
                      <a:pt x="46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0" name="Freeform 376"/>
              <p:cNvSpPr>
                <a:spLocks/>
              </p:cNvSpPr>
              <p:nvPr/>
            </p:nvSpPr>
            <p:spPr bwMode="auto">
              <a:xfrm>
                <a:off x="2376" y="2116"/>
                <a:ext cx="46" cy="22"/>
              </a:xfrm>
              <a:custGeom>
                <a:avLst/>
                <a:gdLst>
                  <a:gd name="T0" fmla="*/ 16 w 46"/>
                  <a:gd name="T1" fmla="*/ 6 h 22"/>
                  <a:gd name="T2" fmla="*/ 0 w 46"/>
                  <a:gd name="T3" fmla="*/ 22 h 22"/>
                  <a:gd name="T4" fmla="*/ 28 w 46"/>
                  <a:gd name="T5" fmla="*/ 14 h 22"/>
                  <a:gd name="T6" fmla="*/ 46 w 46"/>
                  <a:gd name="T7" fmla="*/ 0 h 22"/>
                  <a:gd name="T8" fmla="*/ 16 w 46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6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218FEB"/>
              </a:solidFill>
              <a:ln w="0">
                <a:solidFill>
                  <a:srgbClr val="218F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1" name="Freeform 377"/>
              <p:cNvSpPr>
                <a:spLocks/>
              </p:cNvSpPr>
              <p:nvPr/>
            </p:nvSpPr>
            <p:spPr bwMode="auto">
              <a:xfrm>
                <a:off x="2376" y="2116"/>
                <a:ext cx="46" cy="22"/>
              </a:xfrm>
              <a:custGeom>
                <a:avLst/>
                <a:gdLst>
                  <a:gd name="T0" fmla="*/ 16 w 46"/>
                  <a:gd name="T1" fmla="*/ 6 h 22"/>
                  <a:gd name="T2" fmla="*/ 0 w 46"/>
                  <a:gd name="T3" fmla="*/ 22 h 22"/>
                  <a:gd name="T4" fmla="*/ 28 w 46"/>
                  <a:gd name="T5" fmla="*/ 14 h 22"/>
                  <a:gd name="T6" fmla="*/ 46 w 46"/>
                  <a:gd name="T7" fmla="*/ 0 h 22"/>
                  <a:gd name="T8" fmla="*/ 16 w 46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6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2" name="Freeform 378"/>
              <p:cNvSpPr>
                <a:spLocks/>
              </p:cNvSpPr>
              <p:nvPr/>
            </p:nvSpPr>
            <p:spPr bwMode="auto">
              <a:xfrm>
                <a:off x="2404" y="2114"/>
                <a:ext cx="46" cy="40"/>
              </a:xfrm>
              <a:custGeom>
                <a:avLst/>
                <a:gdLst>
                  <a:gd name="T0" fmla="*/ 18 w 46"/>
                  <a:gd name="T1" fmla="*/ 2 h 40"/>
                  <a:gd name="T2" fmla="*/ 0 w 46"/>
                  <a:gd name="T3" fmla="*/ 16 h 40"/>
                  <a:gd name="T4" fmla="*/ 30 w 46"/>
                  <a:gd name="T5" fmla="*/ 40 h 40"/>
                  <a:gd name="T6" fmla="*/ 46 w 46"/>
                  <a:gd name="T7" fmla="*/ 0 h 40"/>
                  <a:gd name="T8" fmla="*/ 18 w 46"/>
                  <a:gd name="T9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8" y="2"/>
                    </a:moveTo>
                    <a:lnTo>
                      <a:pt x="0" y="16"/>
                    </a:lnTo>
                    <a:lnTo>
                      <a:pt x="30" y="40"/>
                    </a:lnTo>
                    <a:lnTo>
                      <a:pt x="46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8282CC"/>
              </a:solidFill>
              <a:ln w="0">
                <a:solidFill>
                  <a:srgbClr val="8282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3" name="Freeform 379"/>
              <p:cNvSpPr>
                <a:spLocks/>
              </p:cNvSpPr>
              <p:nvPr/>
            </p:nvSpPr>
            <p:spPr bwMode="auto">
              <a:xfrm>
                <a:off x="2404" y="2114"/>
                <a:ext cx="46" cy="40"/>
              </a:xfrm>
              <a:custGeom>
                <a:avLst/>
                <a:gdLst>
                  <a:gd name="T0" fmla="*/ 18 w 46"/>
                  <a:gd name="T1" fmla="*/ 2 h 40"/>
                  <a:gd name="T2" fmla="*/ 0 w 46"/>
                  <a:gd name="T3" fmla="*/ 16 h 40"/>
                  <a:gd name="T4" fmla="*/ 30 w 46"/>
                  <a:gd name="T5" fmla="*/ 40 h 40"/>
                  <a:gd name="T6" fmla="*/ 46 w 46"/>
                  <a:gd name="T7" fmla="*/ 0 h 40"/>
                  <a:gd name="T8" fmla="*/ 18 w 46"/>
                  <a:gd name="T9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8" y="2"/>
                    </a:moveTo>
                    <a:lnTo>
                      <a:pt x="0" y="16"/>
                    </a:lnTo>
                    <a:lnTo>
                      <a:pt x="30" y="40"/>
                    </a:lnTo>
                    <a:lnTo>
                      <a:pt x="46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4" name="Freeform 380"/>
              <p:cNvSpPr>
                <a:spLocks/>
              </p:cNvSpPr>
              <p:nvPr/>
            </p:nvSpPr>
            <p:spPr bwMode="auto">
              <a:xfrm>
                <a:off x="2434" y="2114"/>
                <a:ext cx="48" cy="64"/>
              </a:xfrm>
              <a:custGeom>
                <a:avLst/>
                <a:gdLst>
                  <a:gd name="T0" fmla="*/ 16 w 48"/>
                  <a:gd name="T1" fmla="*/ 0 h 64"/>
                  <a:gd name="T2" fmla="*/ 0 w 48"/>
                  <a:gd name="T3" fmla="*/ 40 h 64"/>
                  <a:gd name="T4" fmla="*/ 32 w 48"/>
                  <a:gd name="T5" fmla="*/ 64 h 64"/>
                  <a:gd name="T6" fmla="*/ 48 w 48"/>
                  <a:gd name="T7" fmla="*/ 36 h 64"/>
                  <a:gd name="T8" fmla="*/ 16 w 4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4">
                    <a:moveTo>
                      <a:pt x="16" y="0"/>
                    </a:moveTo>
                    <a:lnTo>
                      <a:pt x="0" y="40"/>
                    </a:lnTo>
                    <a:lnTo>
                      <a:pt x="32" y="64"/>
                    </a:lnTo>
                    <a:lnTo>
                      <a:pt x="48" y="3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BFC2"/>
              </a:solidFill>
              <a:ln w="0">
                <a:solidFill>
                  <a:srgbClr val="D6BFC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5" name="Freeform 381"/>
              <p:cNvSpPr>
                <a:spLocks/>
              </p:cNvSpPr>
              <p:nvPr/>
            </p:nvSpPr>
            <p:spPr bwMode="auto">
              <a:xfrm>
                <a:off x="2434" y="2114"/>
                <a:ext cx="48" cy="64"/>
              </a:xfrm>
              <a:custGeom>
                <a:avLst/>
                <a:gdLst>
                  <a:gd name="T0" fmla="*/ 16 w 48"/>
                  <a:gd name="T1" fmla="*/ 0 h 64"/>
                  <a:gd name="T2" fmla="*/ 0 w 48"/>
                  <a:gd name="T3" fmla="*/ 40 h 64"/>
                  <a:gd name="T4" fmla="*/ 32 w 48"/>
                  <a:gd name="T5" fmla="*/ 64 h 64"/>
                  <a:gd name="T6" fmla="*/ 48 w 48"/>
                  <a:gd name="T7" fmla="*/ 36 h 64"/>
                  <a:gd name="T8" fmla="*/ 16 w 4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4">
                    <a:moveTo>
                      <a:pt x="16" y="0"/>
                    </a:moveTo>
                    <a:lnTo>
                      <a:pt x="0" y="40"/>
                    </a:lnTo>
                    <a:lnTo>
                      <a:pt x="32" y="64"/>
                    </a:lnTo>
                    <a:lnTo>
                      <a:pt x="48" y="3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6" name="Freeform 382"/>
              <p:cNvSpPr>
                <a:spLocks/>
              </p:cNvSpPr>
              <p:nvPr/>
            </p:nvSpPr>
            <p:spPr bwMode="auto">
              <a:xfrm>
                <a:off x="2466" y="2150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8 h 32"/>
                  <a:gd name="T4" fmla="*/ 28 w 46"/>
                  <a:gd name="T5" fmla="*/ 32 h 32"/>
                  <a:gd name="T6" fmla="*/ 46 w 46"/>
                  <a:gd name="T7" fmla="*/ 12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8"/>
                    </a:lnTo>
                    <a:lnTo>
                      <a:pt x="28" y="32"/>
                    </a:lnTo>
                    <a:lnTo>
                      <a:pt x="46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2EB"/>
              </a:solidFill>
              <a:ln w="0">
                <a:solidFill>
                  <a:srgbClr val="ABC2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7" name="Freeform 383"/>
              <p:cNvSpPr>
                <a:spLocks/>
              </p:cNvSpPr>
              <p:nvPr/>
            </p:nvSpPr>
            <p:spPr bwMode="auto">
              <a:xfrm>
                <a:off x="2466" y="2150"/>
                <a:ext cx="46" cy="32"/>
              </a:xfrm>
              <a:custGeom>
                <a:avLst/>
                <a:gdLst>
                  <a:gd name="T0" fmla="*/ 16 w 46"/>
                  <a:gd name="T1" fmla="*/ 0 h 32"/>
                  <a:gd name="T2" fmla="*/ 0 w 46"/>
                  <a:gd name="T3" fmla="*/ 28 h 32"/>
                  <a:gd name="T4" fmla="*/ 28 w 46"/>
                  <a:gd name="T5" fmla="*/ 32 h 32"/>
                  <a:gd name="T6" fmla="*/ 46 w 46"/>
                  <a:gd name="T7" fmla="*/ 12 h 32"/>
                  <a:gd name="T8" fmla="*/ 16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6" y="0"/>
                    </a:moveTo>
                    <a:lnTo>
                      <a:pt x="0" y="28"/>
                    </a:lnTo>
                    <a:lnTo>
                      <a:pt x="28" y="32"/>
                    </a:lnTo>
                    <a:lnTo>
                      <a:pt x="46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8" name="Freeform 384"/>
              <p:cNvSpPr>
                <a:spLocks/>
              </p:cNvSpPr>
              <p:nvPr/>
            </p:nvSpPr>
            <p:spPr bwMode="auto">
              <a:xfrm>
                <a:off x="2494" y="2160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3A8F7"/>
              </a:solidFill>
              <a:ln w="0">
                <a:solidFill>
                  <a:srgbClr val="63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9" name="Freeform 385"/>
              <p:cNvSpPr>
                <a:spLocks/>
              </p:cNvSpPr>
              <p:nvPr/>
            </p:nvSpPr>
            <p:spPr bwMode="auto">
              <a:xfrm>
                <a:off x="2494" y="2160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0" name="Freeform 386"/>
              <p:cNvSpPr>
                <a:spLocks/>
              </p:cNvSpPr>
              <p:nvPr/>
            </p:nvSpPr>
            <p:spPr bwMode="auto">
              <a:xfrm>
                <a:off x="2524" y="2154"/>
                <a:ext cx="46" cy="24"/>
              </a:xfrm>
              <a:custGeom>
                <a:avLst/>
                <a:gdLst>
                  <a:gd name="T0" fmla="*/ 18 w 46"/>
                  <a:gd name="T1" fmla="*/ 6 h 24"/>
                  <a:gd name="T2" fmla="*/ 0 w 46"/>
                  <a:gd name="T3" fmla="*/ 24 h 24"/>
                  <a:gd name="T4" fmla="*/ 30 w 46"/>
                  <a:gd name="T5" fmla="*/ 18 h 24"/>
                  <a:gd name="T6" fmla="*/ 46 w 46"/>
                  <a:gd name="T7" fmla="*/ 0 h 24"/>
                  <a:gd name="T8" fmla="*/ 18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6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4296F2"/>
              </a:solidFill>
              <a:ln w="0">
                <a:solidFill>
                  <a:srgbClr val="42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1" name="Freeform 387"/>
              <p:cNvSpPr>
                <a:spLocks/>
              </p:cNvSpPr>
              <p:nvPr/>
            </p:nvSpPr>
            <p:spPr bwMode="auto">
              <a:xfrm>
                <a:off x="2524" y="2154"/>
                <a:ext cx="46" cy="24"/>
              </a:xfrm>
              <a:custGeom>
                <a:avLst/>
                <a:gdLst>
                  <a:gd name="T0" fmla="*/ 18 w 46"/>
                  <a:gd name="T1" fmla="*/ 6 h 24"/>
                  <a:gd name="T2" fmla="*/ 0 w 46"/>
                  <a:gd name="T3" fmla="*/ 24 h 24"/>
                  <a:gd name="T4" fmla="*/ 30 w 46"/>
                  <a:gd name="T5" fmla="*/ 18 h 24"/>
                  <a:gd name="T6" fmla="*/ 46 w 46"/>
                  <a:gd name="T7" fmla="*/ 0 h 24"/>
                  <a:gd name="T8" fmla="*/ 18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6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8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2" name="Freeform 388"/>
              <p:cNvSpPr>
                <a:spLocks/>
              </p:cNvSpPr>
              <p:nvPr/>
            </p:nvSpPr>
            <p:spPr bwMode="auto">
              <a:xfrm>
                <a:off x="2554" y="2148"/>
                <a:ext cx="48" cy="24"/>
              </a:xfrm>
              <a:custGeom>
                <a:avLst/>
                <a:gdLst>
                  <a:gd name="T0" fmla="*/ 16 w 48"/>
                  <a:gd name="T1" fmla="*/ 6 h 24"/>
                  <a:gd name="T2" fmla="*/ 0 w 48"/>
                  <a:gd name="T3" fmla="*/ 24 h 24"/>
                  <a:gd name="T4" fmla="*/ 30 w 48"/>
                  <a:gd name="T5" fmla="*/ 20 h 24"/>
                  <a:gd name="T6" fmla="*/ 48 w 48"/>
                  <a:gd name="T7" fmla="*/ 0 h 24"/>
                  <a:gd name="T8" fmla="*/ 16 w 4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6" y="6"/>
                    </a:moveTo>
                    <a:lnTo>
                      <a:pt x="0" y="24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4D99F2"/>
              </a:solidFill>
              <a:ln w="0">
                <a:solidFill>
                  <a:srgbClr val="4D9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3" name="Freeform 389"/>
              <p:cNvSpPr>
                <a:spLocks/>
              </p:cNvSpPr>
              <p:nvPr/>
            </p:nvSpPr>
            <p:spPr bwMode="auto">
              <a:xfrm>
                <a:off x="2554" y="2148"/>
                <a:ext cx="48" cy="24"/>
              </a:xfrm>
              <a:custGeom>
                <a:avLst/>
                <a:gdLst>
                  <a:gd name="T0" fmla="*/ 16 w 48"/>
                  <a:gd name="T1" fmla="*/ 6 h 24"/>
                  <a:gd name="T2" fmla="*/ 0 w 48"/>
                  <a:gd name="T3" fmla="*/ 24 h 24"/>
                  <a:gd name="T4" fmla="*/ 30 w 48"/>
                  <a:gd name="T5" fmla="*/ 20 h 24"/>
                  <a:gd name="T6" fmla="*/ 48 w 48"/>
                  <a:gd name="T7" fmla="*/ 0 h 24"/>
                  <a:gd name="T8" fmla="*/ 16 w 4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6" y="6"/>
                    </a:moveTo>
                    <a:lnTo>
                      <a:pt x="0" y="24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4" name="Freeform 390"/>
              <p:cNvSpPr>
                <a:spLocks/>
              </p:cNvSpPr>
              <p:nvPr/>
            </p:nvSpPr>
            <p:spPr bwMode="auto">
              <a:xfrm>
                <a:off x="2584" y="2146"/>
                <a:ext cx="46" cy="22"/>
              </a:xfrm>
              <a:custGeom>
                <a:avLst/>
                <a:gdLst>
                  <a:gd name="T0" fmla="*/ 18 w 46"/>
                  <a:gd name="T1" fmla="*/ 2 h 22"/>
                  <a:gd name="T2" fmla="*/ 0 w 46"/>
                  <a:gd name="T3" fmla="*/ 22 h 22"/>
                  <a:gd name="T4" fmla="*/ 30 w 46"/>
                  <a:gd name="T5" fmla="*/ 20 h 22"/>
                  <a:gd name="T6" fmla="*/ 46 w 46"/>
                  <a:gd name="T7" fmla="*/ 0 h 22"/>
                  <a:gd name="T8" fmla="*/ 18 w 46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6A1F2"/>
              </a:solidFill>
              <a:ln w="0">
                <a:solidFill>
                  <a:srgbClr val="66A1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5" name="Freeform 391"/>
              <p:cNvSpPr>
                <a:spLocks/>
              </p:cNvSpPr>
              <p:nvPr/>
            </p:nvSpPr>
            <p:spPr bwMode="auto">
              <a:xfrm>
                <a:off x="2584" y="2146"/>
                <a:ext cx="46" cy="22"/>
              </a:xfrm>
              <a:custGeom>
                <a:avLst/>
                <a:gdLst>
                  <a:gd name="T0" fmla="*/ 18 w 46"/>
                  <a:gd name="T1" fmla="*/ 2 h 22"/>
                  <a:gd name="T2" fmla="*/ 0 w 46"/>
                  <a:gd name="T3" fmla="*/ 22 h 22"/>
                  <a:gd name="T4" fmla="*/ 30 w 46"/>
                  <a:gd name="T5" fmla="*/ 20 h 22"/>
                  <a:gd name="T6" fmla="*/ 46 w 46"/>
                  <a:gd name="T7" fmla="*/ 0 h 22"/>
                  <a:gd name="T8" fmla="*/ 18 w 46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6" name="Freeform 392"/>
              <p:cNvSpPr>
                <a:spLocks/>
              </p:cNvSpPr>
              <p:nvPr/>
            </p:nvSpPr>
            <p:spPr bwMode="auto">
              <a:xfrm>
                <a:off x="2614" y="2146"/>
                <a:ext cx="48" cy="22"/>
              </a:xfrm>
              <a:custGeom>
                <a:avLst/>
                <a:gdLst>
                  <a:gd name="T0" fmla="*/ 16 w 48"/>
                  <a:gd name="T1" fmla="*/ 0 h 22"/>
                  <a:gd name="T2" fmla="*/ 0 w 48"/>
                  <a:gd name="T3" fmla="*/ 20 h 22"/>
                  <a:gd name="T4" fmla="*/ 32 w 48"/>
                  <a:gd name="T5" fmla="*/ 22 h 22"/>
                  <a:gd name="T6" fmla="*/ 48 w 48"/>
                  <a:gd name="T7" fmla="*/ 0 h 22"/>
                  <a:gd name="T8" fmla="*/ 16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6" y="0"/>
                    </a:moveTo>
                    <a:lnTo>
                      <a:pt x="0" y="20"/>
                    </a:lnTo>
                    <a:lnTo>
                      <a:pt x="32" y="22"/>
                    </a:lnTo>
                    <a:lnTo>
                      <a:pt x="4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0ADF2"/>
              </a:solidFill>
              <a:ln w="0">
                <a:solidFill>
                  <a:srgbClr val="80A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7" name="Freeform 393"/>
              <p:cNvSpPr>
                <a:spLocks/>
              </p:cNvSpPr>
              <p:nvPr/>
            </p:nvSpPr>
            <p:spPr bwMode="auto">
              <a:xfrm>
                <a:off x="2614" y="2146"/>
                <a:ext cx="48" cy="22"/>
              </a:xfrm>
              <a:custGeom>
                <a:avLst/>
                <a:gdLst>
                  <a:gd name="T0" fmla="*/ 16 w 48"/>
                  <a:gd name="T1" fmla="*/ 0 h 22"/>
                  <a:gd name="T2" fmla="*/ 0 w 48"/>
                  <a:gd name="T3" fmla="*/ 20 h 22"/>
                  <a:gd name="T4" fmla="*/ 32 w 48"/>
                  <a:gd name="T5" fmla="*/ 22 h 22"/>
                  <a:gd name="T6" fmla="*/ 48 w 48"/>
                  <a:gd name="T7" fmla="*/ 0 h 22"/>
                  <a:gd name="T8" fmla="*/ 16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6" y="0"/>
                    </a:moveTo>
                    <a:lnTo>
                      <a:pt x="0" y="20"/>
                    </a:lnTo>
                    <a:lnTo>
                      <a:pt x="32" y="22"/>
                    </a:lnTo>
                    <a:lnTo>
                      <a:pt x="48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8" name="Freeform 394"/>
              <p:cNvSpPr>
                <a:spLocks/>
              </p:cNvSpPr>
              <p:nvPr/>
            </p:nvSpPr>
            <p:spPr bwMode="auto">
              <a:xfrm>
                <a:off x="2646" y="2146"/>
                <a:ext cx="46" cy="28"/>
              </a:xfrm>
              <a:custGeom>
                <a:avLst/>
                <a:gdLst>
                  <a:gd name="T0" fmla="*/ 16 w 46"/>
                  <a:gd name="T1" fmla="*/ 0 h 28"/>
                  <a:gd name="T2" fmla="*/ 0 w 46"/>
                  <a:gd name="T3" fmla="*/ 22 h 28"/>
                  <a:gd name="T4" fmla="*/ 30 w 46"/>
                  <a:gd name="T5" fmla="*/ 28 h 28"/>
                  <a:gd name="T6" fmla="*/ 46 w 46"/>
                  <a:gd name="T7" fmla="*/ 6 h 28"/>
                  <a:gd name="T8" fmla="*/ 16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6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4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FB2ED"/>
              </a:solidFill>
              <a:ln w="0">
                <a:solidFill>
                  <a:srgbClr val="8FB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9" name="Freeform 395"/>
              <p:cNvSpPr>
                <a:spLocks/>
              </p:cNvSpPr>
              <p:nvPr/>
            </p:nvSpPr>
            <p:spPr bwMode="auto">
              <a:xfrm>
                <a:off x="2646" y="2146"/>
                <a:ext cx="46" cy="28"/>
              </a:xfrm>
              <a:custGeom>
                <a:avLst/>
                <a:gdLst>
                  <a:gd name="T0" fmla="*/ 16 w 46"/>
                  <a:gd name="T1" fmla="*/ 0 h 28"/>
                  <a:gd name="T2" fmla="*/ 0 w 46"/>
                  <a:gd name="T3" fmla="*/ 22 h 28"/>
                  <a:gd name="T4" fmla="*/ 30 w 46"/>
                  <a:gd name="T5" fmla="*/ 28 h 28"/>
                  <a:gd name="T6" fmla="*/ 46 w 46"/>
                  <a:gd name="T7" fmla="*/ 6 h 28"/>
                  <a:gd name="T8" fmla="*/ 16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6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46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0" name="Freeform 396"/>
              <p:cNvSpPr>
                <a:spLocks/>
              </p:cNvSpPr>
              <p:nvPr/>
            </p:nvSpPr>
            <p:spPr bwMode="auto">
              <a:xfrm>
                <a:off x="2676" y="2152"/>
                <a:ext cx="48" cy="28"/>
              </a:xfrm>
              <a:custGeom>
                <a:avLst/>
                <a:gdLst>
                  <a:gd name="T0" fmla="*/ 16 w 48"/>
                  <a:gd name="T1" fmla="*/ 0 h 28"/>
                  <a:gd name="T2" fmla="*/ 0 w 48"/>
                  <a:gd name="T3" fmla="*/ 22 h 28"/>
                  <a:gd name="T4" fmla="*/ 30 w 48"/>
                  <a:gd name="T5" fmla="*/ 28 h 28"/>
                  <a:gd name="T6" fmla="*/ 48 w 48"/>
                  <a:gd name="T7" fmla="*/ 6 h 28"/>
                  <a:gd name="T8" fmla="*/ 16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6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48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B8ED"/>
              </a:solidFill>
              <a:ln w="0">
                <a:solidFill>
                  <a:srgbClr val="9CB8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1" name="Freeform 397"/>
              <p:cNvSpPr>
                <a:spLocks/>
              </p:cNvSpPr>
              <p:nvPr/>
            </p:nvSpPr>
            <p:spPr bwMode="auto">
              <a:xfrm>
                <a:off x="2676" y="2152"/>
                <a:ext cx="48" cy="28"/>
              </a:xfrm>
              <a:custGeom>
                <a:avLst/>
                <a:gdLst>
                  <a:gd name="T0" fmla="*/ 16 w 48"/>
                  <a:gd name="T1" fmla="*/ 0 h 28"/>
                  <a:gd name="T2" fmla="*/ 0 w 48"/>
                  <a:gd name="T3" fmla="*/ 22 h 28"/>
                  <a:gd name="T4" fmla="*/ 30 w 48"/>
                  <a:gd name="T5" fmla="*/ 28 h 28"/>
                  <a:gd name="T6" fmla="*/ 48 w 48"/>
                  <a:gd name="T7" fmla="*/ 6 h 28"/>
                  <a:gd name="T8" fmla="*/ 16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6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48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2" name="Freeform 398"/>
              <p:cNvSpPr>
                <a:spLocks/>
              </p:cNvSpPr>
              <p:nvPr/>
            </p:nvSpPr>
            <p:spPr bwMode="auto">
              <a:xfrm>
                <a:off x="2706" y="2158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AEB"/>
              </a:solidFill>
              <a:ln w="0">
                <a:solidFill>
                  <a:srgbClr val="9EBA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3" name="Freeform 399"/>
              <p:cNvSpPr>
                <a:spLocks/>
              </p:cNvSpPr>
              <p:nvPr/>
            </p:nvSpPr>
            <p:spPr bwMode="auto">
              <a:xfrm>
                <a:off x="2706" y="2158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4" name="Freeform 400"/>
              <p:cNvSpPr>
                <a:spLocks/>
              </p:cNvSpPr>
              <p:nvPr/>
            </p:nvSpPr>
            <p:spPr bwMode="auto">
              <a:xfrm>
                <a:off x="2738" y="216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BAEB"/>
              </a:solidFill>
              <a:ln w="0">
                <a:solidFill>
                  <a:srgbClr val="A1BA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5" name="Freeform 401"/>
              <p:cNvSpPr>
                <a:spLocks/>
              </p:cNvSpPr>
              <p:nvPr/>
            </p:nvSpPr>
            <p:spPr bwMode="auto">
              <a:xfrm>
                <a:off x="2738" y="216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6" name="Freeform 402"/>
              <p:cNvSpPr>
                <a:spLocks/>
              </p:cNvSpPr>
              <p:nvPr/>
            </p:nvSpPr>
            <p:spPr bwMode="auto">
              <a:xfrm>
                <a:off x="2770" y="217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BDEB"/>
              </a:solidFill>
              <a:ln w="0">
                <a:solidFill>
                  <a:srgbClr val="A1BD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7" name="Freeform 403"/>
              <p:cNvSpPr>
                <a:spLocks/>
              </p:cNvSpPr>
              <p:nvPr/>
            </p:nvSpPr>
            <p:spPr bwMode="auto">
              <a:xfrm>
                <a:off x="2770" y="217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8" name="Freeform 404"/>
              <p:cNvSpPr>
                <a:spLocks/>
              </p:cNvSpPr>
              <p:nvPr/>
            </p:nvSpPr>
            <p:spPr bwMode="auto">
              <a:xfrm>
                <a:off x="2802" y="2184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0 w 46"/>
                  <a:gd name="T5" fmla="*/ 30 h 30"/>
                  <a:gd name="T6" fmla="*/ 46 w 46"/>
                  <a:gd name="T7" fmla="*/ 10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BFED"/>
              </a:solidFill>
              <a:ln w="0">
                <a:solidFill>
                  <a:srgbClr val="A3B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9" name="Freeform 405"/>
              <p:cNvSpPr>
                <a:spLocks/>
              </p:cNvSpPr>
              <p:nvPr/>
            </p:nvSpPr>
            <p:spPr bwMode="auto">
              <a:xfrm>
                <a:off x="2802" y="2184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0 w 46"/>
                  <a:gd name="T5" fmla="*/ 30 h 30"/>
                  <a:gd name="T6" fmla="*/ 46 w 46"/>
                  <a:gd name="T7" fmla="*/ 10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0" name="Freeform 406"/>
              <p:cNvSpPr>
                <a:spLocks/>
              </p:cNvSpPr>
              <p:nvPr/>
            </p:nvSpPr>
            <p:spPr bwMode="auto">
              <a:xfrm>
                <a:off x="2832" y="219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BFED"/>
              </a:solidFill>
              <a:ln w="0">
                <a:solidFill>
                  <a:srgbClr val="A3B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1" name="Freeform 407"/>
              <p:cNvSpPr>
                <a:spLocks/>
              </p:cNvSpPr>
              <p:nvPr/>
            </p:nvSpPr>
            <p:spPr bwMode="auto">
              <a:xfrm>
                <a:off x="2832" y="219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2" name="Freeform 408"/>
              <p:cNvSpPr>
                <a:spLocks/>
              </p:cNvSpPr>
              <p:nvPr/>
            </p:nvSpPr>
            <p:spPr bwMode="auto">
              <a:xfrm>
                <a:off x="2864" y="2202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2ED"/>
              </a:solidFill>
              <a:ln w="0">
                <a:solidFill>
                  <a:srgbClr val="A6C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3" name="Freeform 409"/>
              <p:cNvSpPr>
                <a:spLocks/>
              </p:cNvSpPr>
              <p:nvPr/>
            </p:nvSpPr>
            <p:spPr bwMode="auto">
              <a:xfrm>
                <a:off x="2864" y="2202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4" name="Freeform 410"/>
              <p:cNvSpPr>
                <a:spLocks/>
              </p:cNvSpPr>
              <p:nvPr/>
            </p:nvSpPr>
            <p:spPr bwMode="auto">
              <a:xfrm>
                <a:off x="2896" y="2212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4ED"/>
              </a:solidFill>
              <a:ln w="0">
                <a:solidFill>
                  <a:srgbClr val="A8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5" name="Freeform 411"/>
              <p:cNvSpPr>
                <a:spLocks/>
              </p:cNvSpPr>
              <p:nvPr/>
            </p:nvSpPr>
            <p:spPr bwMode="auto">
              <a:xfrm>
                <a:off x="2896" y="2212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6" name="Freeform 412"/>
              <p:cNvSpPr>
                <a:spLocks/>
              </p:cNvSpPr>
              <p:nvPr/>
            </p:nvSpPr>
            <p:spPr bwMode="auto">
              <a:xfrm>
                <a:off x="2928" y="222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2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7ED"/>
              </a:solidFill>
              <a:ln w="0">
                <a:solidFill>
                  <a:srgbClr val="AD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7" name="Freeform 413"/>
              <p:cNvSpPr>
                <a:spLocks/>
              </p:cNvSpPr>
              <p:nvPr/>
            </p:nvSpPr>
            <p:spPr bwMode="auto">
              <a:xfrm>
                <a:off x="2928" y="222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2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8" name="Freeform 414"/>
              <p:cNvSpPr>
                <a:spLocks/>
              </p:cNvSpPr>
              <p:nvPr/>
            </p:nvSpPr>
            <p:spPr bwMode="auto">
              <a:xfrm>
                <a:off x="2960" y="2236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4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C9EB"/>
              </a:solidFill>
              <a:ln w="0">
                <a:solidFill>
                  <a:srgbClr val="B2C9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9" name="Freeform 415"/>
              <p:cNvSpPr>
                <a:spLocks/>
              </p:cNvSpPr>
              <p:nvPr/>
            </p:nvSpPr>
            <p:spPr bwMode="auto">
              <a:xfrm>
                <a:off x="2960" y="2236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4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0" name="Freeform 416"/>
              <p:cNvSpPr>
                <a:spLocks/>
              </p:cNvSpPr>
              <p:nvPr/>
            </p:nvSpPr>
            <p:spPr bwMode="auto">
              <a:xfrm>
                <a:off x="2994" y="2250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0 h 34"/>
                  <a:gd name="T4" fmla="*/ 32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8CCEB"/>
              </a:solidFill>
              <a:ln w="0">
                <a:solidFill>
                  <a:srgbClr val="B8CC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1" name="Freeform 417"/>
              <p:cNvSpPr>
                <a:spLocks/>
              </p:cNvSpPr>
              <p:nvPr/>
            </p:nvSpPr>
            <p:spPr bwMode="auto">
              <a:xfrm>
                <a:off x="2994" y="2250"/>
                <a:ext cx="46" cy="34"/>
              </a:xfrm>
              <a:custGeom>
                <a:avLst/>
                <a:gdLst>
                  <a:gd name="T0" fmla="*/ 14 w 46"/>
                  <a:gd name="T1" fmla="*/ 0 h 34"/>
                  <a:gd name="T2" fmla="*/ 0 w 46"/>
                  <a:gd name="T3" fmla="*/ 20 h 34"/>
                  <a:gd name="T4" fmla="*/ 32 w 46"/>
                  <a:gd name="T5" fmla="*/ 34 h 34"/>
                  <a:gd name="T6" fmla="*/ 46 w 46"/>
                  <a:gd name="T7" fmla="*/ 14 h 34"/>
                  <a:gd name="T8" fmla="*/ 14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4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6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2" name="Freeform 418"/>
              <p:cNvSpPr>
                <a:spLocks/>
              </p:cNvSpPr>
              <p:nvPr/>
            </p:nvSpPr>
            <p:spPr bwMode="auto">
              <a:xfrm>
                <a:off x="3026" y="2264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0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ACFEB"/>
              </a:solidFill>
              <a:ln w="0">
                <a:solidFill>
                  <a:srgbClr val="BACF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3" name="Freeform 419"/>
              <p:cNvSpPr>
                <a:spLocks/>
              </p:cNvSpPr>
              <p:nvPr/>
            </p:nvSpPr>
            <p:spPr bwMode="auto">
              <a:xfrm>
                <a:off x="3026" y="2264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0 h 36"/>
                  <a:gd name="T4" fmla="*/ 32 w 46"/>
                  <a:gd name="T5" fmla="*/ 36 h 36"/>
                  <a:gd name="T6" fmla="*/ 46 w 46"/>
                  <a:gd name="T7" fmla="*/ 18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6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4" name="Freeform 420"/>
              <p:cNvSpPr>
                <a:spLocks/>
              </p:cNvSpPr>
              <p:nvPr/>
            </p:nvSpPr>
            <p:spPr bwMode="auto">
              <a:xfrm>
                <a:off x="3058" y="2282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18 h 34"/>
                  <a:gd name="T4" fmla="*/ 32 w 48"/>
                  <a:gd name="T5" fmla="*/ 34 h 34"/>
                  <a:gd name="T6" fmla="*/ 48 w 48"/>
                  <a:gd name="T7" fmla="*/ 16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8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AD1EB"/>
              </a:solidFill>
              <a:ln w="0">
                <a:solidFill>
                  <a:srgbClr val="BAD1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5" name="Freeform 421"/>
              <p:cNvSpPr>
                <a:spLocks/>
              </p:cNvSpPr>
              <p:nvPr/>
            </p:nvSpPr>
            <p:spPr bwMode="auto">
              <a:xfrm>
                <a:off x="3058" y="2282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18 h 34"/>
                  <a:gd name="T4" fmla="*/ 32 w 48"/>
                  <a:gd name="T5" fmla="*/ 34 h 34"/>
                  <a:gd name="T6" fmla="*/ 48 w 48"/>
                  <a:gd name="T7" fmla="*/ 16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8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6" name="Freeform 422"/>
              <p:cNvSpPr>
                <a:spLocks/>
              </p:cNvSpPr>
              <p:nvPr/>
            </p:nvSpPr>
            <p:spPr bwMode="auto">
              <a:xfrm>
                <a:off x="3090" y="2298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18 h 34"/>
                  <a:gd name="T4" fmla="*/ 32 w 48"/>
                  <a:gd name="T5" fmla="*/ 34 h 34"/>
                  <a:gd name="T6" fmla="*/ 48 w 48"/>
                  <a:gd name="T7" fmla="*/ 16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AD1ED"/>
              </a:solidFill>
              <a:ln w="0">
                <a:solidFill>
                  <a:srgbClr val="BAD1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7" name="Freeform 423"/>
              <p:cNvSpPr>
                <a:spLocks/>
              </p:cNvSpPr>
              <p:nvPr/>
            </p:nvSpPr>
            <p:spPr bwMode="auto">
              <a:xfrm>
                <a:off x="3090" y="2298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18 h 34"/>
                  <a:gd name="T4" fmla="*/ 32 w 48"/>
                  <a:gd name="T5" fmla="*/ 34 h 34"/>
                  <a:gd name="T6" fmla="*/ 48 w 48"/>
                  <a:gd name="T7" fmla="*/ 16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8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8" name="Freeform 424"/>
              <p:cNvSpPr>
                <a:spLocks/>
              </p:cNvSpPr>
              <p:nvPr/>
            </p:nvSpPr>
            <p:spPr bwMode="auto">
              <a:xfrm>
                <a:off x="3122" y="2314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18 h 32"/>
                  <a:gd name="T4" fmla="*/ 34 w 48"/>
                  <a:gd name="T5" fmla="*/ 32 h 32"/>
                  <a:gd name="T6" fmla="*/ 48 w 48"/>
                  <a:gd name="T7" fmla="*/ 14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18"/>
                    </a:lnTo>
                    <a:lnTo>
                      <a:pt x="34" y="32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CED"/>
              </a:solidFill>
              <a:ln w="0">
                <a:solidFill>
                  <a:srgbClr val="B0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9" name="Freeform 425"/>
              <p:cNvSpPr>
                <a:spLocks/>
              </p:cNvSpPr>
              <p:nvPr/>
            </p:nvSpPr>
            <p:spPr bwMode="auto">
              <a:xfrm>
                <a:off x="3122" y="2314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18 h 32"/>
                  <a:gd name="T4" fmla="*/ 34 w 48"/>
                  <a:gd name="T5" fmla="*/ 32 h 32"/>
                  <a:gd name="T6" fmla="*/ 48 w 48"/>
                  <a:gd name="T7" fmla="*/ 14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18"/>
                    </a:lnTo>
                    <a:lnTo>
                      <a:pt x="34" y="32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0" name="Freeform 426"/>
              <p:cNvSpPr>
                <a:spLocks/>
              </p:cNvSpPr>
              <p:nvPr/>
            </p:nvSpPr>
            <p:spPr bwMode="auto">
              <a:xfrm>
                <a:off x="3156" y="232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18 h 32"/>
                  <a:gd name="T4" fmla="*/ 32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18"/>
                    </a:lnTo>
                    <a:lnTo>
                      <a:pt x="32" y="32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1" name="Freeform 427"/>
              <p:cNvSpPr>
                <a:spLocks/>
              </p:cNvSpPr>
              <p:nvPr/>
            </p:nvSpPr>
            <p:spPr bwMode="auto">
              <a:xfrm>
                <a:off x="3156" y="232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18 h 32"/>
                  <a:gd name="T4" fmla="*/ 32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18"/>
                    </a:lnTo>
                    <a:lnTo>
                      <a:pt x="32" y="32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2" name="Freeform 428"/>
              <p:cNvSpPr>
                <a:spLocks/>
              </p:cNvSpPr>
              <p:nvPr/>
            </p:nvSpPr>
            <p:spPr bwMode="auto">
              <a:xfrm>
                <a:off x="3188" y="234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9F2"/>
              </a:solidFill>
              <a:ln w="0">
                <a:solidFill>
                  <a:srgbClr val="A6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3" name="Freeform 429"/>
              <p:cNvSpPr>
                <a:spLocks/>
              </p:cNvSpPr>
              <p:nvPr/>
            </p:nvSpPr>
            <p:spPr bwMode="auto">
              <a:xfrm>
                <a:off x="3188" y="234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4" name="Freeform 430"/>
              <p:cNvSpPr>
                <a:spLocks/>
              </p:cNvSpPr>
              <p:nvPr/>
            </p:nvSpPr>
            <p:spPr bwMode="auto">
              <a:xfrm>
                <a:off x="3222" y="2350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2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8CCF2"/>
              </a:solidFill>
              <a:ln w="0">
                <a:solidFill>
                  <a:srgbClr val="A8CC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5" name="Freeform 431"/>
              <p:cNvSpPr>
                <a:spLocks/>
              </p:cNvSpPr>
              <p:nvPr/>
            </p:nvSpPr>
            <p:spPr bwMode="auto">
              <a:xfrm>
                <a:off x="3222" y="2350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2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6" name="Freeform 432"/>
              <p:cNvSpPr>
                <a:spLocks/>
              </p:cNvSpPr>
              <p:nvPr/>
            </p:nvSpPr>
            <p:spPr bwMode="auto">
              <a:xfrm>
                <a:off x="3256" y="2362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18 h 32"/>
                  <a:gd name="T4" fmla="*/ 32 w 46"/>
                  <a:gd name="T5" fmla="*/ 32 h 32"/>
                  <a:gd name="T6" fmla="*/ 46 w 46"/>
                  <a:gd name="T7" fmla="*/ 18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18"/>
                    </a:lnTo>
                    <a:lnTo>
                      <a:pt x="32" y="32"/>
                    </a:lnTo>
                    <a:lnTo>
                      <a:pt x="46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DDEF0"/>
              </a:solidFill>
              <a:ln w="0">
                <a:solidFill>
                  <a:srgbClr val="BDDE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7" name="Freeform 433"/>
              <p:cNvSpPr>
                <a:spLocks/>
              </p:cNvSpPr>
              <p:nvPr/>
            </p:nvSpPr>
            <p:spPr bwMode="auto">
              <a:xfrm>
                <a:off x="3256" y="2362"/>
                <a:ext cx="46" cy="32"/>
              </a:xfrm>
              <a:custGeom>
                <a:avLst/>
                <a:gdLst>
                  <a:gd name="T0" fmla="*/ 14 w 46"/>
                  <a:gd name="T1" fmla="*/ 0 h 32"/>
                  <a:gd name="T2" fmla="*/ 0 w 46"/>
                  <a:gd name="T3" fmla="*/ 18 h 32"/>
                  <a:gd name="T4" fmla="*/ 32 w 46"/>
                  <a:gd name="T5" fmla="*/ 32 h 32"/>
                  <a:gd name="T6" fmla="*/ 46 w 46"/>
                  <a:gd name="T7" fmla="*/ 18 h 32"/>
                  <a:gd name="T8" fmla="*/ 14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4" y="0"/>
                    </a:moveTo>
                    <a:lnTo>
                      <a:pt x="0" y="18"/>
                    </a:lnTo>
                    <a:lnTo>
                      <a:pt x="32" y="32"/>
                    </a:lnTo>
                    <a:lnTo>
                      <a:pt x="46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8" name="Freeform 434"/>
              <p:cNvSpPr>
                <a:spLocks/>
              </p:cNvSpPr>
              <p:nvPr/>
            </p:nvSpPr>
            <p:spPr bwMode="auto">
              <a:xfrm>
                <a:off x="3288" y="2380"/>
                <a:ext cx="46" cy="40"/>
              </a:xfrm>
              <a:custGeom>
                <a:avLst/>
                <a:gdLst>
                  <a:gd name="T0" fmla="*/ 14 w 46"/>
                  <a:gd name="T1" fmla="*/ 0 h 40"/>
                  <a:gd name="T2" fmla="*/ 0 w 46"/>
                  <a:gd name="T3" fmla="*/ 14 h 40"/>
                  <a:gd name="T4" fmla="*/ 34 w 46"/>
                  <a:gd name="T5" fmla="*/ 40 h 40"/>
                  <a:gd name="T6" fmla="*/ 46 w 46"/>
                  <a:gd name="T7" fmla="*/ 32 h 40"/>
                  <a:gd name="T8" fmla="*/ 14 w 4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4" y="0"/>
                    </a:moveTo>
                    <a:lnTo>
                      <a:pt x="0" y="14"/>
                    </a:lnTo>
                    <a:lnTo>
                      <a:pt x="34" y="40"/>
                    </a:lnTo>
                    <a:lnTo>
                      <a:pt x="46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F7D9"/>
              </a:solidFill>
              <a:ln w="0">
                <a:solidFill>
                  <a:srgbClr val="DEF7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9" name="Freeform 435"/>
              <p:cNvSpPr>
                <a:spLocks/>
              </p:cNvSpPr>
              <p:nvPr/>
            </p:nvSpPr>
            <p:spPr bwMode="auto">
              <a:xfrm>
                <a:off x="3288" y="2380"/>
                <a:ext cx="46" cy="40"/>
              </a:xfrm>
              <a:custGeom>
                <a:avLst/>
                <a:gdLst>
                  <a:gd name="T0" fmla="*/ 14 w 46"/>
                  <a:gd name="T1" fmla="*/ 0 h 40"/>
                  <a:gd name="T2" fmla="*/ 0 w 46"/>
                  <a:gd name="T3" fmla="*/ 14 h 40"/>
                  <a:gd name="T4" fmla="*/ 34 w 46"/>
                  <a:gd name="T5" fmla="*/ 40 h 40"/>
                  <a:gd name="T6" fmla="*/ 46 w 46"/>
                  <a:gd name="T7" fmla="*/ 32 h 40"/>
                  <a:gd name="T8" fmla="*/ 14 w 4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4" y="0"/>
                    </a:moveTo>
                    <a:lnTo>
                      <a:pt x="0" y="14"/>
                    </a:lnTo>
                    <a:lnTo>
                      <a:pt x="34" y="40"/>
                    </a:lnTo>
                    <a:lnTo>
                      <a:pt x="46" y="3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0" name="Freeform 436"/>
              <p:cNvSpPr>
                <a:spLocks/>
              </p:cNvSpPr>
              <p:nvPr/>
            </p:nvSpPr>
            <p:spPr bwMode="auto">
              <a:xfrm>
                <a:off x="3322" y="2412"/>
                <a:ext cx="42" cy="60"/>
              </a:xfrm>
              <a:custGeom>
                <a:avLst/>
                <a:gdLst>
                  <a:gd name="T0" fmla="*/ 12 w 42"/>
                  <a:gd name="T1" fmla="*/ 0 h 60"/>
                  <a:gd name="T2" fmla="*/ 0 w 42"/>
                  <a:gd name="T3" fmla="*/ 8 h 60"/>
                  <a:gd name="T4" fmla="*/ 30 w 42"/>
                  <a:gd name="T5" fmla="*/ 52 h 60"/>
                  <a:gd name="T6" fmla="*/ 42 w 42"/>
                  <a:gd name="T7" fmla="*/ 60 h 60"/>
                  <a:gd name="T8" fmla="*/ 12 w 4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0">
                    <a:moveTo>
                      <a:pt x="12" y="0"/>
                    </a:moveTo>
                    <a:lnTo>
                      <a:pt x="0" y="8"/>
                    </a:lnTo>
                    <a:lnTo>
                      <a:pt x="30" y="52"/>
                    </a:lnTo>
                    <a:lnTo>
                      <a:pt x="42" y="6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5F091"/>
              </a:solidFill>
              <a:ln w="0">
                <a:solidFill>
                  <a:srgbClr val="E5F09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1" name="Freeform 437"/>
              <p:cNvSpPr>
                <a:spLocks/>
              </p:cNvSpPr>
              <p:nvPr/>
            </p:nvSpPr>
            <p:spPr bwMode="auto">
              <a:xfrm>
                <a:off x="3322" y="2412"/>
                <a:ext cx="42" cy="60"/>
              </a:xfrm>
              <a:custGeom>
                <a:avLst/>
                <a:gdLst>
                  <a:gd name="T0" fmla="*/ 12 w 42"/>
                  <a:gd name="T1" fmla="*/ 0 h 60"/>
                  <a:gd name="T2" fmla="*/ 0 w 42"/>
                  <a:gd name="T3" fmla="*/ 8 h 60"/>
                  <a:gd name="T4" fmla="*/ 30 w 42"/>
                  <a:gd name="T5" fmla="*/ 52 h 60"/>
                  <a:gd name="T6" fmla="*/ 42 w 42"/>
                  <a:gd name="T7" fmla="*/ 60 h 60"/>
                  <a:gd name="T8" fmla="*/ 12 w 4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0">
                    <a:moveTo>
                      <a:pt x="12" y="0"/>
                    </a:moveTo>
                    <a:lnTo>
                      <a:pt x="0" y="8"/>
                    </a:lnTo>
                    <a:lnTo>
                      <a:pt x="30" y="52"/>
                    </a:lnTo>
                    <a:lnTo>
                      <a:pt x="42" y="6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2" name="Freeform 438"/>
              <p:cNvSpPr>
                <a:spLocks/>
              </p:cNvSpPr>
              <p:nvPr/>
            </p:nvSpPr>
            <p:spPr bwMode="auto">
              <a:xfrm>
                <a:off x="3352" y="2464"/>
                <a:ext cx="46" cy="46"/>
              </a:xfrm>
              <a:custGeom>
                <a:avLst/>
                <a:gdLst>
                  <a:gd name="T0" fmla="*/ 12 w 46"/>
                  <a:gd name="T1" fmla="*/ 8 h 46"/>
                  <a:gd name="T2" fmla="*/ 0 w 46"/>
                  <a:gd name="T3" fmla="*/ 0 h 46"/>
                  <a:gd name="T4" fmla="*/ 32 w 46"/>
                  <a:gd name="T5" fmla="*/ 46 h 46"/>
                  <a:gd name="T6" fmla="*/ 46 w 46"/>
                  <a:gd name="T7" fmla="*/ 24 h 46"/>
                  <a:gd name="T8" fmla="*/ 12 w 46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12" y="8"/>
                    </a:moveTo>
                    <a:lnTo>
                      <a:pt x="0" y="0"/>
                    </a:lnTo>
                    <a:lnTo>
                      <a:pt x="32" y="46"/>
                    </a:lnTo>
                    <a:lnTo>
                      <a:pt x="46" y="2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BACCE8"/>
              </a:solidFill>
              <a:ln w="0">
                <a:solidFill>
                  <a:srgbClr val="BACC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3" name="Freeform 439"/>
              <p:cNvSpPr>
                <a:spLocks/>
              </p:cNvSpPr>
              <p:nvPr/>
            </p:nvSpPr>
            <p:spPr bwMode="auto">
              <a:xfrm>
                <a:off x="3352" y="2464"/>
                <a:ext cx="46" cy="46"/>
              </a:xfrm>
              <a:custGeom>
                <a:avLst/>
                <a:gdLst>
                  <a:gd name="T0" fmla="*/ 12 w 46"/>
                  <a:gd name="T1" fmla="*/ 8 h 46"/>
                  <a:gd name="T2" fmla="*/ 0 w 46"/>
                  <a:gd name="T3" fmla="*/ 0 h 46"/>
                  <a:gd name="T4" fmla="*/ 32 w 46"/>
                  <a:gd name="T5" fmla="*/ 46 h 46"/>
                  <a:gd name="T6" fmla="*/ 46 w 46"/>
                  <a:gd name="T7" fmla="*/ 24 h 46"/>
                  <a:gd name="T8" fmla="*/ 12 w 46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12" y="8"/>
                    </a:moveTo>
                    <a:lnTo>
                      <a:pt x="0" y="0"/>
                    </a:lnTo>
                    <a:lnTo>
                      <a:pt x="32" y="46"/>
                    </a:lnTo>
                    <a:lnTo>
                      <a:pt x="46" y="24"/>
                    </a:lnTo>
                    <a:lnTo>
                      <a:pt x="12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4" name="Freeform 440"/>
              <p:cNvSpPr>
                <a:spLocks/>
              </p:cNvSpPr>
              <p:nvPr/>
            </p:nvSpPr>
            <p:spPr bwMode="auto">
              <a:xfrm>
                <a:off x="3384" y="248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2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5" name="Freeform 441"/>
              <p:cNvSpPr>
                <a:spLocks/>
              </p:cNvSpPr>
              <p:nvPr/>
            </p:nvSpPr>
            <p:spPr bwMode="auto">
              <a:xfrm>
                <a:off x="3384" y="248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2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6" name="Freeform 442"/>
              <p:cNvSpPr>
                <a:spLocks/>
              </p:cNvSpPr>
              <p:nvPr/>
            </p:nvSpPr>
            <p:spPr bwMode="auto">
              <a:xfrm>
                <a:off x="3418" y="249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7" name="Freeform 443"/>
              <p:cNvSpPr>
                <a:spLocks/>
              </p:cNvSpPr>
              <p:nvPr/>
            </p:nvSpPr>
            <p:spPr bwMode="auto">
              <a:xfrm>
                <a:off x="3418" y="249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8" name="Freeform 444"/>
              <p:cNvSpPr>
                <a:spLocks/>
              </p:cNvSpPr>
              <p:nvPr/>
            </p:nvSpPr>
            <p:spPr bwMode="auto">
              <a:xfrm>
                <a:off x="3452" y="250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8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9" name="Freeform 445"/>
              <p:cNvSpPr>
                <a:spLocks/>
              </p:cNvSpPr>
              <p:nvPr/>
            </p:nvSpPr>
            <p:spPr bwMode="auto">
              <a:xfrm>
                <a:off x="3452" y="250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8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0" name="Freeform 446"/>
              <p:cNvSpPr>
                <a:spLocks/>
              </p:cNvSpPr>
              <p:nvPr/>
            </p:nvSpPr>
            <p:spPr bwMode="auto">
              <a:xfrm>
                <a:off x="3486" y="251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1" name="Freeform 447"/>
              <p:cNvSpPr>
                <a:spLocks/>
              </p:cNvSpPr>
              <p:nvPr/>
            </p:nvSpPr>
            <p:spPr bwMode="auto">
              <a:xfrm>
                <a:off x="3486" y="251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2" name="Freeform 448"/>
              <p:cNvSpPr>
                <a:spLocks/>
              </p:cNvSpPr>
              <p:nvPr/>
            </p:nvSpPr>
            <p:spPr bwMode="auto">
              <a:xfrm>
                <a:off x="3520" y="252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3" name="Freeform 449"/>
              <p:cNvSpPr>
                <a:spLocks/>
              </p:cNvSpPr>
              <p:nvPr/>
            </p:nvSpPr>
            <p:spPr bwMode="auto">
              <a:xfrm>
                <a:off x="3520" y="252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6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6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4" name="Freeform 450"/>
              <p:cNvSpPr>
                <a:spLocks/>
              </p:cNvSpPr>
              <p:nvPr/>
            </p:nvSpPr>
            <p:spPr bwMode="auto">
              <a:xfrm>
                <a:off x="3556" y="253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5" name="Freeform 451"/>
              <p:cNvSpPr>
                <a:spLocks/>
              </p:cNvSpPr>
              <p:nvPr/>
            </p:nvSpPr>
            <p:spPr bwMode="auto">
              <a:xfrm>
                <a:off x="3556" y="2538"/>
                <a:ext cx="46" cy="30"/>
              </a:xfrm>
              <a:custGeom>
                <a:avLst/>
                <a:gdLst>
                  <a:gd name="T0" fmla="*/ 12 w 46"/>
                  <a:gd name="T1" fmla="*/ 0 h 30"/>
                  <a:gd name="T2" fmla="*/ 0 w 46"/>
                  <a:gd name="T3" fmla="*/ 20 h 30"/>
                  <a:gd name="T4" fmla="*/ 34 w 46"/>
                  <a:gd name="T5" fmla="*/ 30 h 30"/>
                  <a:gd name="T6" fmla="*/ 46 w 46"/>
                  <a:gd name="T7" fmla="*/ 10 h 30"/>
                  <a:gd name="T8" fmla="*/ 12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2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6" name="Freeform 452"/>
              <p:cNvSpPr>
                <a:spLocks/>
              </p:cNvSpPr>
              <p:nvPr/>
            </p:nvSpPr>
            <p:spPr bwMode="auto">
              <a:xfrm>
                <a:off x="3590" y="254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7" name="Freeform 453"/>
              <p:cNvSpPr>
                <a:spLocks/>
              </p:cNvSpPr>
              <p:nvPr/>
            </p:nvSpPr>
            <p:spPr bwMode="auto">
              <a:xfrm>
                <a:off x="3590" y="254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8" name="Freeform 454"/>
              <p:cNvSpPr>
                <a:spLocks/>
              </p:cNvSpPr>
              <p:nvPr/>
            </p:nvSpPr>
            <p:spPr bwMode="auto">
              <a:xfrm>
                <a:off x="3624" y="255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9" name="Freeform 455"/>
              <p:cNvSpPr>
                <a:spLocks/>
              </p:cNvSpPr>
              <p:nvPr/>
            </p:nvSpPr>
            <p:spPr bwMode="auto">
              <a:xfrm>
                <a:off x="3624" y="255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0" name="Freeform 456"/>
              <p:cNvSpPr>
                <a:spLocks/>
              </p:cNvSpPr>
              <p:nvPr/>
            </p:nvSpPr>
            <p:spPr bwMode="auto">
              <a:xfrm>
                <a:off x="3658" y="256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1" name="Freeform 457"/>
              <p:cNvSpPr>
                <a:spLocks/>
              </p:cNvSpPr>
              <p:nvPr/>
            </p:nvSpPr>
            <p:spPr bwMode="auto">
              <a:xfrm>
                <a:off x="3658" y="256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2" name="Freeform 458"/>
              <p:cNvSpPr>
                <a:spLocks/>
              </p:cNvSpPr>
              <p:nvPr/>
            </p:nvSpPr>
            <p:spPr bwMode="auto">
              <a:xfrm>
                <a:off x="3694" y="2580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3" name="Freeform 459"/>
              <p:cNvSpPr>
                <a:spLocks/>
              </p:cNvSpPr>
              <p:nvPr/>
            </p:nvSpPr>
            <p:spPr bwMode="auto">
              <a:xfrm>
                <a:off x="3694" y="2580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4" name="Freeform 460"/>
              <p:cNvSpPr>
                <a:spLocks/>
              </p:cNvSpPr>
              <p:nvPr/>
            </p:nvSpPr>
            <p:spPr bwMode="auto">
              <a:xfrm>
                <a:off x="3730" y="2590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5" name="Freeform 461"/>
              <p:cNvSpPr>
                <a:spLocks/>
              </p:cNvSpPr>
              <p:nvPr/>
            </p:nvSpPr>
            <p:spPr bwMode="auto">
              <a:xfrm>
                <a:off x="3730" y="2590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6" name="Freeform 462"/>
              <p:cNvSpPr>
                <a:spLocks/>
              </p:cNvSpPr>
              <p:nvPr/>
            </p:nvSpPr>
            <p:spPr bwMode="auto">
              <a:xfrm>
                <a:off x="3764" y="2600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7" name="Freeform 463"/>
              <p:cNvSpPr>
                <a:spLocks/>
              </p:cNvSpPr>
              <p:nvPr/>
            </p:nvSpPr>
            <p:spPr bwMode="auto">
              <a:xfrm>
                <a:off x="3764" y="2600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8" name="Freeform 464"/>
              <p:cNvSpPr>
                <a:spLocks/>
              </p:cNvSpPr>
              <p:nvPr/>
            </p:nvSpPr>
            <p:spPr bwMode="auto">
              <a:xfrm>
                <a:off x="3800" y="2612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9" name="Freeform 465"/>
              <p:cNvSpPr>
                <a:spLocks/>
              </p:cNvSpPr>
              <p:nvPr/>
            </p:nvSpPr>
            <p:spPr bwMode="auto">
              <a:xfrm>
                <a:off x="3800" y="2612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0" name="Freeform 466"/>
              <p:cNvSpPr>
                <a:spLocks/>
              </p:cNvSpPr>
              <p:nvPr/>
            </p:nvSpPr>
            <p:spPr bwMode="auto">
              <a:xfrm>
                <a:off x="3836" y="2622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1" name="Freeform 467"/>
              <p:cNvSpPr>
                <a:spLocks/>
              </p:cNvSpPr>
              <p:nvPr/>
            </p:nvSpPr>
            <p:spPr bwMode="auto">
              <a:xfrm>
                <a:off x="3836" y="2622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2" name="Freeform 468"/>
              <p:cNvSpPr>
                <a:spLocks/>
              </p:cNvSpPr>
              <p:nvPr/>
            </p:nvSpPr>
            <p:spPr bwMode="auto">
              <a:xfrm>
                <a:off x="1990" y="2086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6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6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3" name="Freeform 469"/>
              <p:cNvSpPr>
                <a:spLocks/>
              </p:cNvSpPr>
              <p:nvPr/>
            </p:nvSpPr>
            <p:spPr bwMode="auto">
              <a:xfrm>
                <a:off x="1990" y="2086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6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6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4" name="Freeform 470"/>
              <p:cNvSpPr>
                <a:spLocks/>
              </p:cNvSpPr>
              <p:nvPr/>
            </p:nvSpPr>
            <p:spPr bwMode="auto">
              <a:xfrm>
                <a:off x="2018" y="2094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5" name="Freeform 471"/>
              <p:cNvSpPr>
                <a:spLocks/>
              </p:cNvSpPr>
              <p:nvPr/>
            </p:nvSpPr>
            <p:spPr bwMode="auto">
              <a:xfrm>
                <a:off x="2018" y="2094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6" name="Freeform 472"/>
              <p:cNvSpPr>
                <a:spLocks/>
              </p:cNvSpPr>
              <p:nvPr/>
            </p:nvSpPr>
            <p:spPr bwMode="auto">
              <a:xfrm>
                <a:off x="2046" y="2102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7" name="Freeform 473"/>
              <p:cNvSpPr>
                <a:spLocks/>
              </p:cNvSpPr>
              <p:nvPr/>
            </p:nvSpPr>
            <p:spPr bwMode="auto">
              <a:xfrm>
                <a:off x="2046" y="2102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8" name="Freeform 474"/>
              <p:cNvSpPr>
                <a:spLocks/>
              </p:cNvSpPr>
              <p:nvPr/>
            </p:nvSpPr>
            <p:spPr bwMode="auto">
              <a:xfrm>
                <a:off x="2074" y="2110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9" name="Freeform 475"/>
              <p:cNvSpPr>
                <a:spLocks/>
              </p:cNvSpPr>
              <p:nvPr/>
            </p:nvSpPr>
            <p:spPr bwMode="auto">
              <a:xfrm>
                <a:off x="2074" y="2110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0" name="Freeform 476"/>
              <p:cNvSpPr>
                <a:spLocks/>
              </p:cNvSpPr>
              <p:nvPr/>
            </p:nvSpPr>
            <p:spPr bwMode="auto">
              <a:xfrm>
                <a:off x="2102" y="211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1" name="Freeform 477"/>
              <p:cNvSpPr>
                <a:spLocks/>
              </p:cNvSpPr>
              <p:nvPr/>
            </p:nvSpPr>
            <p:spPr bwMode="auto">
              <a:xfrm>
                <a:off x="2102" y="211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2" name="Freeform 478"/>
              <p:cNvSpPr>
                <a:spLocks/>
              </p:cNvSpPr>
              <p:nvPr/>
            </p:nvSpPr>
            <p:spPr bwMode="auto">
              <a:xfrm>
                <a:off x="2130" y="2126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C2F5"/>
              </a:solidFill>
              <a:ln w="0">
                <a:solidFill>
                  <a:srgbClr val="99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3" name="Freeform 479"/>
              <p:cNvSpPr>
                <a:spLocks/>
              </p:cNvSpPr>
              <p:nvPr/>
            </p:nvSpPr>
            <p:spPr bwMode="auto">
              <a:xfrm>
                <a:off x="2130" y="2126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4" name="Freeform 480"/>
              <p:cNvSpPr>
                <a:spLocks/>
              </p:cNvSpPr>
              <p:nvPr/>
            </p:nvSpPr>
            <p:spPr bwMode="auto">
              <a:xfrm>
                <a:off x="2158" y="2132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16 h 22"/>
                  <a:gd name="T4" fmla="*/ 28 w 48"/>
                  <a:gd name="T5" fmla="*/ 22 h 22"/>
                  <a:gd name="T6" fmla="*/ 48 w 48"/>
                  <a:gd name="T7" fmla="*/ 6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5" name="Freeform 481"/>
              <p:cNvSpPr>
                <a:spLocks/>
              </p:cNvSpPr>
              <p:nvPr/>
            </p:nvSpPr>
            <p:spPr bwMode="auto">
              <a:xfrm>
                <a:off x="2158" y="2132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16 h 22"/>
                  <a:gd name="T4" fmla="*/ 28 w 48"/>
                  <a:gd name="T5" fmla="*/ 22 h 22"/>
                  <a:gd name="T6" fmla="*/ 48 w 48"/>
                  <a:gd name="T7" fmla="*/ 6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8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6" name="Freeform 482"/>
              <p:cNvSpPr>
                <a:spLocks/>
              </p:cNvSpPr>
              <p:nvPr/>
            </p:nvSpPr>
            <p:spPr bwMode="auto">
              <a:xfrm>
                <a:off x="2186" y="2138"/>
                <a:ext cx="48" cy="20"/>
              </a:xfrm>
              <a:custGeom>
                <a:avLst/>
                <a:gdLst>
                  <a:gd name="T0" fmla="*/ 20 w 48"/>
                  <a:gd name="T1" fmla="*/ 0 h 20"/>
                  <a:gd name="T2" fmla="*/ 0 w 48"/>
                  <a:gd name="T3" fmla="*/ 16 h 20"/>
                  <a:gd name="T4" fmla="*/ 30 w 48"/>
                  <a:gd name="T5" fmla="*/ 20 h 20"/>
                  <a:gd name="T6" fmla="*/ 48 w 48"/>
                  <a:gd name="T7" fmla="*/ 4 h 20"/>
                  <a:gd name="T8" fmla="*/ 20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CBDF7"/>
              </a:solidFill>
              <a:ln w="0">
                <a:solidFill>
                  <a:srgbClr val="8CB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7" name="Freeform 483"/>
              <p:cNvSpPr>
                <a:spLocks/>
              </p:cNvSpPr>
              <p:nvPr/>
            </p:nvSpPr>
            <p:spPr bwMode="auto">
              <a:xfrm>
                <a:off x="2186" y="2138"/>
                <a:ext cx="48" cy="20"/>
              </a:xfrm>
              <a:custGeom>
                <a:avLst/>
                <a:gdLst>
                  <a:gd name="T0" fmla="*/ 20 w 48"/>
                  <a:gd name="T1" fmla="*/ 0 h 20"/>
                  <a:gd name="T2" fmla="*/ 0 w 48"/>
                  <a:gd name="T3" fmla="*/ 16 h 20"/>
                  <a:gd name="T4" fmla="*/ 30 w 48"/>
                  <a:gd name="T5" fmla="*/ 20 h 20"/>
                  <a:gd name="T6" fmla="*/ 48 w 48"/>
                  <a:gd name="T7" fmla="*/ 4 h 20"/>
                  <a:gd name="T8" fmla="*/ 20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8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8" name="Freeform 484"/>
              <p:cNvSpPr>
                <a:spLocks/>
              </p:cNvSpPr>
              <p:nvPr/>
            </p:nvSpPr>
            <p:spPr bwMode="auto">
              <a:xfrm>
                <a:off x="2216" y="2142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2BAF7"/>
              </a:solidFill>
              <a:ln w="0">
                <a:solidFill>
                  <a:srgbClr val="82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9" name="Freeform 485"/>
              <p:cNvSpPr>
                <a:spLocks/>
              </p:cNvSpPr>
              <p:nvPr/>
            </p:nvSpPr>
            <p:spPr bwMode="auto">
              <a:xfrm>
                <a:off x="2216" y="2142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30" name="Freeform 486"/>
              <p:cNvSpPr>
                <a:spLocks/>
              </p:cNvSpPr>
              <p:nvPr/>
            </p:nvSpPr>
            <p:spPr bwMode="auto">
              <a:xfrm>
                <a:off x="2244" y="2144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8B8FA"/>
              </a:solidFill>
              <a:ln w="0">
                <a:solidFill>
                  <a:srgbClr val="78B8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31" name="Freeform 487"/>
              <p:cNvSpPr>
                <a:spLocks/>
              </p:cNvSpPr>
              <p:nvPr/>
            </p:nvSpPr>
            <p:spPr bwMode="auto">
              <a:xfrm>
                <a:off x="2244" y="2144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32" name="Freeform 488"/>
              <p:cNvSpPr>
                <a:spLocks/>
              </p:cNvSpPr>
              <p:nvPr/>
            </p:nvSpPr>
            <p:spPr bwMode="auto">
              <a:xfrm>
                <a:off x="2272" y="2144"/>
                <a:ext cx="46" cy="18"/>
              </a:xfrm>
              <a:custGeom>
                <a:avLst/>
                <a:gdLst>
                  <a:gd name="T0" fmla="*/ 18 w 46"/>
                  <a:gd name="T1" fmla="*/ 2 h 18"/>
                  <a:gd name="T2" fmla="*/ 0 w 46"/>
                  <a:gd name="T3" fmla="*/ 18 h 18"/>
                  <a:gd name="T4" fmla="*/ 30 w 46"/>
                  <a:gd name="T5" fmla="*/ 16 h 18"/>
                  <a:gd name="T6" fmla="*/ 46 w 46"/>
                  <a:gd name="T7" fmla="*/ 0 h 18"/>
                  <a:gd name="T8" fmla="*/ 18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2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6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9B0FA"/>
              </a:solidFill>
              <a:ln w="0">
                <a:solidFill>
                  <a:srgbClr val="69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33" name="Freeform 489"/>
              <p:cNvSpPr>
                <a:spLocks/>
              </p:cNvSpPr>
              <p:nvPr/>
            </p:nvSpPr>
            <p:spPr bwMode="auto">
              <a:xfrm>
                <a:off x="2272" y="2144"/>
                <a:ext cx="46" cy="18"/>
              </a:xfrm>
              <a:custGeom>
                <a:avLst/>
                <a:gdLst>
                  <a:gd name="T0" fmla="*/ 18 w 46"/>
                  <a:gd name="T1" fmla="*/ 2 h 18"/>
                  <a:gd name="T2" fmla="*/ 0 w 46"/>
                  <a:gd name="T3" fmla="*/ 18 h 18"/>
                  <a:gd name="T4" fmla="*/ 30 w 46"/>
                  <a:gd name="T5" fmla="*/ 16 h 18"/>
                  <a:gd name="T6" fmla="*/ 46 w 46"/>
                  <a:gd name="T7" fmla="*/ 0 h 18"/>
                  <a:gd name="T8" fmla="*/ 18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2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6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34" name="Freeform 490"/>
              <p:cNvSpPr>
                <a:spLocks/>
              </p:cNvSpPr>
              <p:nvPr/>
            </p:nvSpPr>
            <p:spPr bwMode="auto">
              <a:xfrm>
                <a:off x="2302" y="2142"/>
                <a:ext cx="44" cy="18"/>
              </a:xfrm>
              <a:custGeom>
                <a:avLst/>
                <a:gdLst>
                  <a:gd name="T0" fmla="*/ 16 w 44"/>
                  <a:gd name="T1" fmla="*/ 2 h 18"/>
                  <a:gd name="T2" fmla="*/ 0 w 44"/>
                  <a:gd name="T3" fmla="*/ 18 h 18"/>
                  <a:gd name="T4" fmla="*/ 28 w 44"/>
                  <a:gd name="T5" fmla="*/ 16 h 18"/>
                  <a:gd name="T6" fmla="*/ 44 w 44"/>
                  <a:gd name="T7" fmla="*/ 0 h 18"/>
                  <a:gd name="T8" fmla="*/ 16 w 4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54A8F7"/>
              </a:solidFill>
              <a:ln w="0">
                <a:solidFill>
                  <a:srgbClr val="54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35" name="Freeform 491"/>
              <p:cNvSpPr>
                <a:spLocks/>
              </p:cNvSpPr>
              <p:nvPr/>
            </p:nvSpPr>
            <p:spPr bwMode="auto">
              <a:xfrm>
                <a:off x="2302" y="2142"/>
                <a:ext cx="44" cy="18"/>
              </a:xfrm>
              <a:custGeom>
                <a:avLst/>
                <a:gdLst>
                  <a:gd name="T0" fmla="*/ 16 w 44"/>
                  <a:gd name="T1" fmla="*/ 2 h 18"/>
                  <a:gd name="T2" fmla="*/ 0 w 44"/>
                  <a:gd name="T3" fmla="*/ 18 h 18"/>
                  <a:gd name="T4" fmla="*/ 28 w 44"/>
                  <a:gd name="T5" fmla="*/ 16 h 18"/>
                  <a:gd name="T6" fmla="*/ 44 w 44"/>
                  <a:gd name="T7" fmla="*/ 0 h 18"/>
                  <a:gd name="T8" fmla="*/ 16 w 4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16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4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36" name="Freeform 492"/>
              <p:cNvSpPr>
                <a:spLocks/>
              </p:cNvSpPr>
              <p:nvPr/>
            </p:nvSpPr>
            <p:spPr bwMode="auto">
              <a:xfrm>
                <a:off x="2330" y="2138"/>
                <a:ext cx="46" cy="20"/>
              </a:xfrm>
              <a:custGeom>
                <a:avLst/>
                <a:gdLst>
                  <a:gd name="T0" fmla="*/ 16 w 46"/>
                  <a:gd name="T1" fmla="*/ 4 h 20"/>
                  <a:gd name="T2" fmla="*/ 0 w 46"/>
                  <a:gd name="T3" fmla="*/ 20 h 20"/>
                  <a:gd name="T4" fmla="*/ 28 w 46"/>
                  <a:gd name="T5" fmla="*/ 14 h 20"/>
                  <a:gd name="T6" fmla="*/ 46 w 46"/>
                  <a:gd name="T7" fmla="*/ 0 h 20"/>
                  <a:gd name="T8" fmla="*/ 16 w 46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4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3B9CF2"/>
              </a:solidFill>
              <a:ln w="0">
                <a:solidFill>
                  <a:srgbClr val="3B9C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37" name="Freeform 493"/>
              <p:cNvSpPr>
                <a:spLocks/>
              </p:cNvSpPr>
              <p:nvPr/>
            </p:nvSpPr>
            <p:spPr bwMode="auto">
              <a:xfrm>
                <a:off x="2330" y="2138"/>
                <a:ext cx="46" cy="20"/>
              </a:xfrm>
              <a:custGeom>
                <a:avLst/>
                <a:gdLst>
                  <a:gd name="T0" fmla="*/ 16 w 46"/>
                  <a:gd name="T1" fmla="*/ 4 h 20"/>
                  <a:gd name="T2" fmla="*/ 0 w 46"/>
                  <a:gd name="T3" fmla="*/ 20 h 20"/>
                  <a:gd name="T4" fmla="*/ 28 w 46"/>
                  <a:gd name="T5" fmla="*/ 14 h 20"/>
                  <a:gd name="T6" fmla="*/ 46 w 46"/>
                  <a:gd name="T7" fmla="*/ 0 h 20"/>
                  <a:gd name="T8" fmla="*/ 16 w 46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4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38" name="Freeform 494"/>
              <p:cNvSpPr>
                <a:spLocks/>
              </p:cNvSpPr>
              <p:nvPr/>
            </p:nvSpPr>
            <p:spPr bwMode="auto">
              <a:xfrm>
                <a:off x="2358" y="2130"/>
                <a:ext cx="46" cy="22"/>
              </a:xfrm>
              <a:custGeom>
                <a:avLst/>
                <a:gdLst>
                  <a:gd name="T0" fmla="*/ 18 w 46"/>
                  <a:gd name="T1" fmla="*/ 8 h 22"/>
                  <a:gd name="T2" fmla="*/ 0 w 46"/>
                  <a:gd name="T3" fmla="*/ 22 h 22"/>
                  <a:gd name="T4" fmla="*/ 28 w 46"/>
                  <a:gd name="T5" fmla="*/ 18 h 22"/>
                  <a:gd name="T6" fmla="*/ 46 w 46"/>
                  <a:gd name="T7" fmla="*/ 0 h 22"/>
                  <a:gd name="T8" fmla="*/ 18 w 46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8"/>
                    </a:moveTo>
                    <a:lnTo>
                      <a:pt x="0" y="22"/>
                    </a:lnTo>
                    <a:lnTo>
                      <a:pt x="28" y="18"/>
                    </a:lnTo>
                    <a:lnTo>
                      <a:pt x="46" y="0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2E8AED"/>
              </a:solidFill>
              <a:ln w="0">
                <a:solidFill>
                  <a:srgbClr val="2E8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39" name="Freeform 495"/>
              <p:cNvSpPr>
                <a:spLocks/>
              </p:cNvSpPr>
              <p:nvPr/>
            </p:nvSpPr>
            <p:spPr bwMode="auto">
              <a:xfrm>
                <a:off x="2358" y="2130"/>
                <a:ext cx="46" cy="22"/>
              </a:xfrm>
              <a:custGeom>
                <a:avLst/>
                <a:gdLst>
                  <a:gd name="T0" fmla="*/ 18 w 46"/>
                  <a:gd name="T1" fmla="*/ 8 h 22"/>
                  <a:gd name="T2" fmla="*/ 0 w 46"/>
                  <a:gd name="T3" fmla="*/ 22 h 22"/>
                  <a:gd name="T4" fmla="*/ 28 w 46"/>
                  <a:gd name="T5" fmla="*/ 18 h 22"/>
                  <a:gd name="T6" fmla="*/ 46 w 46"/>
                  <a:gd name="T7" fmla="*/ 0 h 22"/>
                  <a:gd name="T8" fmla="*/ 18 w 46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8"/>
                    </a:moveTo>
                    <a:lnTo>
                      <a:pt x="0" y="22"/>
                    </a:lnTo>
                    <a:lnTo>
                      <a:pt x="28" y="18"/>
                    </a:lnTo>
                    <a:lnTo>
                      <a:pt x="46" y="0"/>
                    </a:lnTo>
                    <a:lnTo>
                      <a:pt x="18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40" name="Freeform 496"/>
              <p:cNvSpPr>
                <a:spLocks/>
              </p:cNvSpPr>
              <p:nvPr/>
            </p:nvSpPr>
            <p:spPr bwMode="auto">
              <a:xfrm>
                <a:off x="2386" y="2130"/>
                <a:ext cx="48" cy="56"/>
              </a:xfrm>
              <a:custGeom>
                <a:avLst/>
                <a:gdLst>
                  <a:gd name="T0" fmla="*/ 18 w 48"/>
                  <a:gd name="T1" fmla="*/ 0 h 56"/>
                  <a:gd name="T2" fmla="*/ 0 w 48"/>
                  <a:gd name="T3" fmla="*/ 18 h 56"/>
                  <a:gd name="T4" fmla="*/ 32 w 48"/>
                  <a:gd name="T5" fmla="*/ 56 h 56"/>
                  <a:gd name="T6" fmla="*/ 48 w 48"/>
                  <a:gd name="T7" fmla="*/ 24 h 56"/>
                  <a:gd name="T8" fmla="*/ 18 w 48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6">
                    <a:moveTo>
                      <a:pt x="18" y="0"/>
                    </a:moveTo>
                    <a:lnTo>
                      <a:pt x="0" y="18"/>
                    </a:lnTo>
                    <a:lnTo>
                      <a:pt x="32" y="56"/>
                    </a:lnTo>
                    <a:lnTo>
                      <a:pt x="48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FADC7"/>
              </a:solidFill>
              <a:ln w="0">
                <a:solidFill>
                  <a:srgbClr val="BFAD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41" name="Freeform 497"/>
              <p:cNvSpPr>
                <a:spLocks/>
              </p:cNvSpPr>
              <p:nvPr/>
            </p:nvSpPr>
            <p:spPr bwMode="auto">
              <a:xfrm>
                <a:off x="2386" y="2130"/>
                <a:ext cx="48" cy="56"/>
              </a:xfrm>
              <a:custGeom>
                <a:avLst/>
                <a:gdLst>
                  <a:gd name="T0" fmla="*/ 18 w 48"/>
                  <a:gd name="T1" fmla="*/ 0 h 56"/>
                  <a:gd name="T2" fmla="*/ 0 w 48"/>
                  <a:gd name="T3" fmla="*/ 18 h 56"/>
                  <a:gd name="T4" fmla="*/ 32 w 48"/>
                  <a:gd name="T5" fmla="*/ 56 h 56"/>
                  <a:gd name="T6" fmla="*/ 48 w 48"/>
                  <a:gd name="T7" fmla="*/ 24 h 56"/>
                  <a:gd name="T8" fmla="*/ 18 w 48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6">
                    <a:moveTo>
                      <a:pt x="18" y="0"/>
                    </a:moveTo>
                    <a:lnTo>
                      <a:pt x="0" y="18"/>
                    </a:lnTo>
                    <a:lnTo>
                      <a:pt x="32" y="56"/>
                    </a:lnTo>
                    <a:lnTo>
                      <a:pt x="48" y="2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42" name="Freeform 498"/>
              <p:cNvSpPr>
                <a:spLocks/>
              </p:cNvSpPr>
              <p:nvPr/>
            </p:nvSpPr>
            <p:spPr bwMode="auto">
              <a:xfrm>
                <a:off x="2418" y="2154"/>
                <a:ext cx="48" cy="46"/>
              </a:xfrm>
              <a:custGeom>
                <a:avLst/>
                <a:gdLst>
                  <a:gd name="T0" fmla="*/ 16 w 48"/>
                  <a:gd name="T1" fmla="*/ 0 h 46"/>
                  <a:gd name="T2" fmla="*/ 0 w 48"/>
                  <a:gd name="T3" fmla="*/ 32 h 46"/>
                  <a:gd name="T4" fmla="*/ 30 w 48"/>
                  <a:gd name="T5" fmla="*/ 46 h 46"/>
                  <a:gd name="T6" fmla="*/ 48 w 48"/>
                  <a:gd name="T7" fmla="*/ 24 h 46"/>
                  <a:gd name="T8" fmla="*/ 16 w 4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16" y="0"/>
                    </a:moveTo>
                    <a:lnTo>
                      <a:pt x="0" y="32"/>
                    </a:lnTo>
                    <a:lnTo>
                      <a:pt x="30" y="46"/>
                    </a:lnTo>
                    <a:lnTo>
                      <a:pt x="48" y="2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7C2D4"/>
              </a:solidFill>
              <a:ln w="0">
                <a:solidFill>
                  <a:srgbClr val="C7C2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43" name="Freeform 499"/>
              <p:cNvSpPr>
                <a:spLocks/>
              </p:cNvSpPr>
              <p:nvPr/>
            </p:nvSpPr>
            <p:spPr bwMode="auto">
              <a:xfrm>
                <a:off x="2418" y="2154"/>
                <a:ext cx="48" cy="46"/>
              </a:xfrm>
              <a:custGeom>
                <a:avLst/>
                <a:gdLst>
                  <a:gd name="T0" fmla="*/ 16 w 48"/>
                  <a:gd name="T1" fmla="*/ 0 h 46"/>
                  <a:gd name="T2" fmla="*/ 0 w 48"/>
                  <a:gd name="T3" fmla="*/ 32 h 46"/>
                  <a:gd name="T4" fmla="*/ 30 w 48"/>
                  <a:gd name="T5" fmla="*/ 46 h 46"/>
                  <a:gd name="T6" fmla="*/ 48 w 48"/>
                  <a:gd name="T7" fmla="*/ 24 h 46"/>
                  <a:gd name="T8" fmla="*/ 16 w 4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16" y="0"/>
                    </a:moveTo>
                    <a:lnTo>
                      <a:pt x="0" y="32"/>
                    </a:lnTo>
                    <a:lnTo>
                      <a:pt x="30" y="46"/>
                    </a:lnTo>
                    <a:lnTo>
                      <a:pt x="48" y="2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44" name="Freeform 500"/>
              <p:cNvSpPr>
                <a:spLocks/>
              </p:cNvSpPr>
              <p:nvPr/>
            </p:nvSpPr>
            <p:spPr bwMode="auto">
              <a:xfrm>
                <a:off x="2448" y="2178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22 h 22"/>
                  <a:gd name="T4" fmla="*/ 30 w 46"/>
                  <a:gd name="T5" fmla="*/ 22 h 22"/>
                  <a:gd name="T6" fmla="*/ 46 w 46"/>
                  <a:gd name="T7" fmla="*/ 4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4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45" name="Freeform 501"/>
              <p:cNvSpPr>
                <a:spLocks/>
              </p:cNvSpPr>
              <p:nvPr/>
            </p:nvSpPr>
            <p:spPr bwMode="auto">
              <a:xfrm>
                <a:off x="2448" y="2178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22 h 22"/>
                  <a:gd name="T4" fmla="*/ 30 w 46"/>
                  <a:gd name="T5" fmla="*/ 22 h 22"/>
                  <a:gd name="T6" fmla="*/ 46 w 46"/>
                  <a:gd name="T7" fmla="*/ 4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46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46" name="Freeform 502"/>
              <p:cNvSpPr>
                <a:spLocks/>
              </p:cNvSpPr>
              <p:nvPr/>
            </p:nvSpPr>
            <p:spPr bwMode="auto">
              <a:xfrm>
                <a:off x="2478" y="2178"/>
                <a:ext cx="46" cy="22"/>
              </a:xfrm>
              <a:custGeom>
                <a:avLst/>
                <a:gdLst>
                  <a:gd name="T0" fmla="*/ 16 w 46"/>
                  <a:gd name="T1" fmla="*/ 4 h 22"/>
                  <a:gd name="T2" fmla="*/ 0 w 46"/>
                  <a:gd name="T3" fmla="*/ 22 h 22"/>
                  <a:gd name="T4" fmla="*/ 30 w 46"/>
                  <a:gd name="T5" fmla="*/ 18 h 22"/>
                  <a:gd name="T6" fmla="*/ 46 w 46"/>
                  <a:gd name="T7" fmla="*/ 0 h 22"/>
                  <a:gd name="T8" fmla="*/ 16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52A1F5"/>
              </a:solidFill>
              <a:ln w="0">
                <a:solidFill>
                  <a:srgbClr val="52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47" name="Freeform 503"/>
              <p:cNvSpPr>
                <a:spLocks/>
              </p:cNvSpPr>
              <p:nvPr/>
            </p:nvSpPr>
            <p:spPr bwMode="auto">
              <a:xfrm>
                <a:off x="2478" y="2178"/>
                <a:ext cx="46" cy="22"/>
              </a:xfrm>
              <a:custGeom>
                <a:avLst/>
                <a:gdLst>
                  <a:gd name="T0" fmla="*/ 16 w 46"/>
                  <a:gd name="T1" fmla="*/ 4 h 22"/>
                  <a:gd name="T2" fmla="*/ 0 w 46"/>
                  <a:gd name="T3" fmla="*/ 22 h 22"/>
                  <a:gd name="T4" fmla="*/ 30 w 46"/>
                  <a:gd name="T5" fmla="*/ 18 h 22"/>
                  <a:gd name="T6" fmla="*/ 46 w 46"/>
                  <a:gd name="T7" fmla="*/ 0 h 22"/>
                  <a:gd name="T8" fmla="*/ 16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48" name="Freeform 504"/>
              <p:cNvSpPr>
                <a:spLocks/>
              </p:cNvSpPr>
              <p:nvPr/>
            </p:nvSpPr>
            <p:spPr bwMode="auto">
              <a:xfrm>
                <a:off x="2508" y="2172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30 w 46"/>
                  <a:gd name="T5" fmla="*/ 18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4596F2"/>
              </a:solidFill>
              <a:ln w="0">
                <a:solidFill>
                  <a:srgbClr val="459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49" name="Freeform 505"/>
              <p:cNvSpPr>
                <a:spLocks/>
              </p:cNvSpPr>
              <p:nvPr/>
            </p:nvSpPr>
            <p:spPr bwMode="auto">
              <a:xfrm>
                <a:off x="2508" y="2172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30 w 46"/>
                  <a:gd name="T5" fmla="*/ 18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0" name="Freeform 506"/>
              <p:cNvSpPr>
                <a:spLocks/>
              </p:cNvSpPr>
              <p:nvPr/>
            </p:nvSpPr>
            <p:spPr bwMode="auto">
              <a:xfrm>
                <a:off x="2538" y="2168"/>
                <a:ext cx="46" cy="22"/>
              </a:xfrm>
              <a:custGeom>
                <a:avLst/>
                <a:gdLst>
                  <a:gd name="T0" fmla="*/ 16 w 46"/>
                  <a:gd name="T1" fmla="*/ 4 h 22"/>
                  <a:gd name="T2" fmla="*/ 0 w 46"/>
                  <a:gd name="T3" fmla="*/ 22 h 22"/>
                  <a:gd name="T4" fmla="*/ 30 w 46"/>
                  <a:gd name="T5" fmla="*/ 18 h 22"/>
                  <a:gd name="T6" fmla="*/ 46 w 46"/>
                  <a:gd name="T7" fmla="*/ 0 h 22"/>
                  <a:gd name="T8" fmla="*/ 16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549CF2"/>
              </a:solidFill>
              <a:ln w="0">
                <a:solidFill>
                  <a:srgbClr val="549C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1" name="Freeform 507"/>
              <p:cNvSpPr>
                <a:spLocks/>
              </p:cNvSpPr>
              <p:nvPr/>
            </p:nvSpPr>
            <p:spPr bwMode="auto">
              <a:xfrm>
                <a:off x="2538" y="2168"/>
                <a:ext cx="46" cy="22"/>
              </a:xfrm>
              <a:custGeom>
                <a:avLst/>
                <a:gdLst>
                  <a:gd name="T0" fmla="*/ 16 w 46"/>
                  <a:gd name="T1" fmla="*/ 4 h 22"/>
                  <a:gd name="T2" fmla="*/ 0 w 46"/>
                  <a:gd name="T3" fmla="*/ 22 h 22"/>
                  <a:gd name="T4" fmla="*/ 30 w 46"/>
                  <a:gd name="T5" fmla="*/ 18 h 22"/>
                  <a:gd name="T6" fmla="*/ 46 w 46"/>
                  <a:gd name="T7" fmla="*/ 0 h 22"/>
                  <a:gd name="T8" fmla="*/ 16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2" name="Freeform 508"/>
              <p:cNvSpPr>
                <a:spLocks/>
              </p:cNvSpPr>
              <p:nvPr/>
            </p:nvSpPr>
            <p:spPr bwMode="auto">
              <a:xfrm>
                <a:off x="2568" y="2166"/>
                <a:ext cx="46" cy="20"/>
              </a:xfrm>
              <a:custGeom>
                <a:avLst/>
                <a:gdLst>
                  <a:gd name="T0" fmla="*/ 16 w 46"/>
                  <a:gd name="T1" fmla="*/ 2 h 20"/>
                  <a:gd name="T2" fmla="*/ 0 w 46"/>
                  <a:gd name="T3" fmla="*/ 20 h 20"/>
                  <a:gd name="T4" fmla="*/ 30 w 46"/>
                  <a:gd name="T5" fmla="*/ 20 h 20"/>
                  <a:gd name="T6" fmla="*/ 46 w 46"/>
                  <a:gd name="T7" fmla="*/ 0 h 20"/>
                  <a:gd name="T8" fmla="*/ 16 w 46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6EA6F2"/>
              </a:solidFill>
              <a:ln w="0">
                <a:solidFill>
                  <a:srgbClr val="6EA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3" name="Freeform 509"/>
              <p:cNvSpPr>
                <a:spLocks/>
              </p:cNvSpPr>
              <p:nvPr/>
            </p:nvSpPr>
            <p:spPr bwMode="auto">
              <a:xfrm>
                <a:off x="2568" y="2166"/>
                <a:ext cx="46" cy="20"/>
              </a:xfrm>
              <a:custGeom>
                <a:avLst/>
                <a:gdLst>
                  <a:gd name="T0" fmla="*/ 16 w 46"/>
                  <a:gd name="T1" fmla="*/ 2 h 20"/>
                  <a:gd name="T2" fmla="*/ 0 w 46"/>
                  <a:gd name="T3" fmla="*/ 20 h 20"/>
                  <a:gd name="T4" fmla="*/ 30 w 46"/>
                  <a:gd name="T5" fmla="*/ 20 h 20"/>
                  <a:gd name="T6" fmla="*/ 46 w 46"/>
                  <a:gd name="T7" fmla="*/ 0 h 20"/>
                  <a:gd name="T8" fmla="*/ 16 w 46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4" name="Freeform 510"/>
              <p:cNvSpPr>
                <a:spLocks/>
              </p:cNvSpPr>
              <p:nvPr/>
            </p:nvSpPr>
            <p:spPr bwMode="auto">
              <a:xfrm>
                <a:off x="2598" y="2166"/>
                <a:ext cx="48" cy="24"/>
              </a:xfrm>
              <a:custGeom>
                <a:avLst/>
                <a:gdLst>
                  <a:gd name="T0" fmla="*/ 16 w 48"/>
                  <a:gd name="T1" fmla="*/ 0 h 24"/>
                  <a:gd name="T2" fmla="*/ 0 w 48"/>
                  <a:gd name="T3" fmla="*/ 20 h 24"/>
                  <a:gd name="T4" fmla="*/ 30 w 48"/>
                  <a:gd name="T5" fmla="*/ 24 h 24"/>
                  <a:gd name="T6" fmla="*/ 48 w 48"/>
                  <a:gd name="T7" fmla="*/ 2 h 24"/>
                  <a:gd name="T8" fmla="*/ 16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6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48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5B0F2"/>
              </a:solidFill>
              <a:ln w="0">
                <a:solidFill>
                  <a:srgbClr val="85B0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5" name="Freeform 511"/>
              <p:cNvSpPr>
                <a:spLocks/>
              </p:cNvSpPr>
              <p:nvPr/>
            </p:nvSpPr>
            <p:spPr bwMode="auto">
              <a:xfrm>
                <a:off x="2598" y="2166"/>
                <a:ext cx="48" cy="24"/>
              </a:xfrm>
              <a:custGeom>
                <a:avLst/>
                <a:gdLst>
                  <a:gd name="T0" fmla="*/ 16 w 48"/>
                  <a:gd name="T1" fmla="*/ 0 h 24"/>
                  <a:gd name="T2" fmla="*/ 0 w 48"/>
                  <a:gd name="T3" fmla="*/ 20 h 24"/>
                  <a:gd name="T4" fmla="*/ 30 w 48"/>
                  <a:gd name="T5" fmla="*/ 24 h 24"/>
                  <a:gd name="T6" fmla="*/ 48 w 48"/>
                  <a:gd name="T7" fmla="*/ 2 h 24"/>
                  <a:gd name="T8" fmla="*/ 16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6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48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6" name="Freeform 512"/>
              <p:cNvSpPr>
                <a:spLocks/>
              </p:cNvSpPr>
              <p:nvPr/>
            </p:nvSpPr>
            <p:spPr bwMode="auto">
              <a:xfrm>
                <a:off x="2628" y="2168"/>
                <a:ext cx="48" cy="28"/>
              </a:xfrm>
              <a:custGeom>
                <a:avLst/>
                <a:gdLst>
                  <a:gd name="T0" fmla="*/ 18 w 48"/>
                  <a:gd name="T1" fmla="*/ 0 h 28"/>
                  <a:gd name="T2" fmla="*/ 0 w 48"/>
                  <a:gd name="T3" fmla="*/ 22 h 28"/>
                  <a:gd name="T4" fmla="*/ 32 w 48"/>
                  <a:gd name="T5" fmla="*/ 28 h 28"/>
                  <a:gd name="T6" fmla="*/ 48 w 48"/>
                  <a:gd name="T7" fmla="*/ 6 h 28"/>
                  <a:gd name="T8" fmla="*/ 18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8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1B2ED"/>
              </a:solidFill>
              <a:ln w="0">
                <a:solidFill>
                  <a:srgbClr val="91B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7" name="Freeform 513"/>
              <p:cNvSpPr>
                <a:spLocks/>
              </p:cNvSpPr>
              <p:nvPr/>
            </p:nvSpPr>
            <p:spPr bwMode="auto">
              <a:xfrm>
                <a:off x="2628" y="2168"/>
                <a:ext cx="48" cy="28"/>
              </a:xfrm>
              <a:custGeom>
                <a:avLst/>
                <a:gdLst>
                  <a:gd name="T0" fmla="*/ 18 w 48"/>
                  <a:gd name="T1" fmla="*/ 0 h 28"/>
                  <a:gd name="T2" fmla="*/ 0 w 48"/>
                  <a:gd name="T3" fmla="*/ 22 h 28"/>
                  <a:gd name="T4" fmla="*/ 32 w 48"/>
                  <a:gd name="T5" fmla="*/ 28 h 28"/>
                  <a:gd name="T6" fmla="*/ 48 w 48"/>
                  <a:gd name="T7" fmla="*/ 6 h 28"/>
                  <a:gd name="T8" fmla="*/ 18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8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8" name="Freeform 514"/>
              <p:cNvSpPr>
                <a:spLocks/>
              </p:cNvSpPr>
              <p:nvPr/>
            </p:nvSpPr>
            <p:spPr bwMode="auto">
              <a:xfrm>
                <a:off x="2660" y="2174"/>
                <a:ext cx="46" cy="28"/>
              </a:xfrm>
              <a:custGeom>
                <a:avLst/>
                <a:gdLst>
                  <a:gd name="T0" fmla="*/ 16 w 46"/>
                  <a:gd name="T1" fmla="*/ 0 h 28"/>
                  <a:gd name="T2" fmla="*/ 0 w 46"/>
                  <a:gd name="T3" fmla="*/ 22 h 28"/>
                  <a:gd name="T4" fmla="*/ 30 w 46"/>
                  <a:gd name="T5" fmla="*/ 28 h 28"/>
                  <a:gd name="T6" fmla="*/ 46 w 46"/>
                  <a:gd name="T7" fmla="*/ 6 h 28"/>
                  <a:gd name="T8" fmla="*/ 16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6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4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BAED"/>
              </a:solidFill>
              <a:ln w="0">
                <a:solidFill>
                  <a:srgbClr val="9C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9" name="Freeform 515"/>
              <p:cNvSpPr>
                <a:spLocks/>
              </p:cNvSpPr>
              <p:nvPr/>
            </p:nvSpPr>
            <p:spPr bwMode="auto">
              <a:xfrm>
                <a:off x="2660" y="2174"/>
                <a:ext cx="46" cy="28"/>
              </a:xfrm>
              <a:custGeom>
                <a:avLst/>
                <a:gdLst>
                  <a:gd name="T0" fmla="*/ 16 w 46"/>
                  <a:gd name="T1" fmla="*/ 0 h 28"/>
                  <a:gd name="T2" fmla="*/ 0 w 46"/>
                  <a:gd name="T3" fmla="*/ 22 h 28"/>
                  <a:gd name="T4" fmla="*/ 30 w 46"/>
                  <a:gd name="T5" fmla="*/ 28 h 28"/>
                  <a:gd name="T6" fmla="*/ 46 w 46"/>
                  <a:gd name="T7" fmla="*/ 6 h 28"/>
                  <a:gd name="T8" fmla="*/ 16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6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46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0" name="Freeform 516"/>
              <p:cNvSpPr>
                <a:spLocks/>
              </p:cNvSpPr>
              <p:nvPr/>
            </p:nvSpPr>
            <p:spPr bwMode="auto">
              <a:xfrm>
                <a:off x="2690" y="218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AEB"/>
              </a:solidFill>
              <a:ln w="0">
                <a:solidFill>
                  <a:srgbClr val="9EBA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1" name="Freeform 517"/>
              <p:cNvSpPr>
                <a:spLocks/>
              </p:cNvSpPr>
              <p:nvPr/>
            </p:nvSpPr>
            <p:spPr bwMode="auto">
              <a:xfrm>
                <a:off x="2690" y="218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2" name="Freeform 518"/>
              <p:cNvSpPr>
                <a:spLocks/>
              </p:cNvSpPr>
              <p:nvPr/>
            </p:nvSpPr>
            <p:spPr bwMode="auto">
              <a:xfrm>
                <a:off x="2722" y="2188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BAEB"/>
              </a:solidFill>
              <a:ln w="0">
                <a:solidFill>
                  <a:srgbClr val="A1BA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3" name="Freeform 519"/>
              <p:cNvSpPr>
                <a:spLocks/>
              </p:cNvSpPr>
              <p:nvPr/>
            </p:nvSpPr>
            <p:spPr bwMode="auto">
              <a:xfrm>
                <a:off x="2722" y="2188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4" name="Freeform 520"/>
              <p:cNvSpPr>
                <a:spLocks/>
              </p:cNvSpPr>
              <p:nvPr/>
            </p:nvSpPr>
            <p:spPr bwMode="auto">
              <a:xfrm>
                <a:off x="2754" y="2196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0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BDED"/>
              </a:solidFill>
              <a:ln w="0">
                <a:solidFill>
                  <a:srgbClr val="A3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5" name="Freeform 521"/>
              <p:cNvSpPr>
                <a:spLocks/>
              </p:cNvSpPr>
              <p:nvPr/>
            </p:nvSpPr>
            <p:spPr bwMode="auto">
              <a:xfrm>
                <a:off x="2754" y="2196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0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6" name="Freeform 522"/>
              <p:cNvSpPr>
                <a:spLocks/>
              </p:cNvSpPr>
              <p:nvPr/>
            </p:nvSpPr>
            <p:spPr bwMode="auto">
              <a:xfrm>
                <a:off x="2784" y="2206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BFED"/>
              </a:solidFill>
              <a:ln w="0">
                <a:solidFill>
                  <a:srgbClr val="A3B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7" name="Freeform 523"/>
              <p:cNvSpPr>
                <a:spLocks/>
              </p:cNvSpPr>
              <p:nvPr/>
            </p:nvSpPr>
            <p:spPr bwMode="auto">
              <a:xfrm>
                <a:off x="2784" y="2206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8" name="Freeform 524"/>
              <p:cNvSpPr>
                <a:spLocks/>
              </p:cNvSpPr>
              <p:nvPr/>
            </p:nvSpPr>
            <p:spPr bwMode="auto">
              <a:xfrm>
                <a:off x="2816" y="2214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BFED"/>
              </a:solidFill>
              <a:ln w="0">
                <a:solidFill>
                  <a:srgbClr val="A1B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9" name="Freeform 525"/>
              <p:cNvSpPr>
                <a:spLocks/>
              </p:cNvSpPr>
              <p:nvPr/>
            </p:nvSpPr>
            <p:spPr bwMode="auto">
              <a:xfrm>
                <a:off x="2816" y="2214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0" name="Freeform 526"/>
              <p:cNvSpPr>
                <a:spLocks/>
              </p:cNvSpPr>
              <p:nvPr/>
            </p:nvSpPr>
            <p:spPr bwMode="auto">
              <a:xfrm>
                <a:off x="2848" y="222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BFED"/>
              </a:solidFill>
              <a:ln w="0">
                <a:solidFill>
                  <a:srgbClr val="A3B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1" name="Freeform 527"/>
              <p:cNvSpPr>
                <a:spLocks/>
              </p:cNvSpPr>
              <p:nvPr/>
            </p:nvSpPr>
            <p:spPr bwMode="auto">
              <a:xfrm>
                <a:off x="2848" y="222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2" name="Freeform 528"/>
              <p:cNvSpPr>
                <a:spLocks/>
              </p:cNvSpPr>
              <p:nvPr/>
            </p:nvSpPr>
            <p:spPr bwMode="auto">
              <a:xfrm>
                <a:off x="2880" y="223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2ED"/>
              </a:solidFill>
              <a:ln w="0">
                <a:solidFill>
                  <a:srgbClr val="A6C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3" name="Freeform 529"/>
              <p:cNvSpPr>
                <a:spLocks/>
              </p:cNvSpPr>
              <p:nvPr/>
            </p:nvSpPr>
            <p:spPr bwMode="auto">
              <a:xfrm>
                <a:off x="2880" y="223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4" name="Freeform 530"/>
              <p:cNvSpPr>
                <a:spLocks/>
              </p:cNvSpPr>
              <p:nvPr/>
            </p:nvSpPr>
            <p:spPr bwMode="auto">
              <a:xfrm>
                <a:off x="2912" y="2244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0 h 32"/>
                  <a:gd name="T4" fmla="*/ 32 w 48"/>
                  <a:gd name="T5" fmla="*/ 32 h 32"/>
                  <a:gd name="T6" fmla="*/ 48 w 48"/>
                  <a:gd name="T7" fmla="*/ 12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48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7ED"/>
              </a:solidFill>
              <a:ln w="0">
                <a:solidFill>
                  <a:srgbClr val="AD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5" name="Freeform 531"/>
              <p:cNvSpPr>
                <a:spLocks/>
              </p:cNvSpPr>
              <p:nvPr/>
            </p:nvSpPr>
            <p:spPr bwMode="auto">
              <a:xfrm>
                <a:off x="2912" y="2244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0 h 32"/>
                  <a:gd name="T4" fmla="*/ 32 w 48"/>
                  <a:gd name="T5" fmla="*/ 32 h 32"/>
                  <a:gd name="T6" fmla="*/ 48 w 48"/>
                  <a:gd name="T7" fmla="*/ 12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48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6" name="Freeform 532"/>
              <p:cNvSpPr>
                <a:spLocks/>
              </p:cNvSpPr>
              <p:nvPr/>
            </p:nvSpPr>
            <p:spPr bwMode="auto">
              <a:xfrm>
                <a:off x="2944" y="225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7EB"/>
              </a:solidFill>
              <a:ln w="0">
                <a:solidFill>
                  <a:srgbClr val="B0C7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7" name="Freeform 533"/>
              <p:cNvSpPr>
                <a:spLocks/>
              </p:cNvSpPr>
              <p:nvPr/>
            </p:nvSpPr>
            <p:spPr bwMode="auto">
              <a:xfrm>
                <a:off x="2944" y="225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8" name="Freeform 534"/>
              <p:cNvSpPr>
                <a:spLocks/>
              </p:cNvSpPr>
              <p:nvPr/>
            </p:nvSpPr>
            <p:spPr bwMode="auto">
              <a:xfrm>
                <a:off x="2978" y="2270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C9EB"/>
              </a:solidFill>
              <a:ln w="0">
                <a:solidFill>
                  <a:srgbClr val="B5C9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9" name="Freeform 535"/>
              <p:cNvSpPr>
                <a:spLocks/>
              </p:cNvSpPr>
              <p:nvPr/>
            </p:nvSpPr>
            <p:spPr bwMode="auto">
              <a:xfrm>
                <a:off x="2978" y="2270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0" name="Freeform 536"/>
              <p:cNvSpPr>
                <a:spLocks/>
              </p:cNvSpPr>
              <p:nvPr/>
            </p:nvSpPr>
            <p:spPr bwMode="auto">
              <a:xfrm>
                <a:off x="3010" y="2284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0 h 36"/>
                  <a:gd name="T4" fmla="*/ 32 w 48"/>
                  <a:gd name="T5" fmla="*/ 36 h 36"/>
                  <a:gd name="T6" fmla="*/ 48 w 48"/>
                  <a:gd name="T7" fmla="*/ 16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CFEB"/>
              </a:solidFill>
              <a:ln w="0">
                <a:solidFill>
                  <a:srgbClr val="B8CF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1" name="Freeform 537"/>
              <p:cNvSpPr>
                <a:spLocks/>
              </p:cNvSpPr>
              <p:nvPr/>
            </p:nvSpPr>
            <p:spPr bwMode="auto">
              <a:xfrm>
                <a:off x="3010" y="2284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0 h 36"/>
                  <a:gd name="T4" fmla="*/ 32 w 48"/>
                  <a:gd name="T5" fmla="*/ 36 h 36"/>
                  <a:gd name="T6" fmla="*/ 48 w 48"/>
                  <a:gd name="T7" fmla="*/ 16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8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2" name="Freeform 538"/>
              <p:cNvSpPr>
                <a:spLocks/>
              </p:cNvSpPr>
              <p:nvPr/>
            </p:nvSpPr>
            <p:spPr bwMode="auto">
              <a:xfrm>
                <a:off x="3042" y="2300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0 h 36"/>
                  <a:gd name="T4" fmla="*/ 34 w 48"/>
                  <a:gd name="T5" fmla="*/ 36 h 36"/>
                  <a:gd name="T6" fmla="*/ 48 w 48"/>
                  <a:gd name="T7" fmla="*/ 16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4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CFEB"/>
              </a:solidFill>
              <a:ln w="0">
                <a:solidFill>
                  <a:srgbClr val="B8CF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3" name="Freeform 539"/>
              <p:cNvSpPr>
                <a:spLocks/>
              </p:cNvSpPr>
              <p:nvPr/>
            </p:nvSpPr>
            <p:spPr bwMode="auto">
              <a:xfrm>
                <a:off x="3042" y="2300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0 h 36"/>
                  <a:gd name="T4" fmla="*/ 34 w 48"/>
                  <a:gd name="T5" fmla="*/ 36 h 36"/>
                  <a:gd name="T6" fmla="*/ 48 w 48"/>
                  <a:gd name="T7" fmla="*/ 16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48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4" name="Freeform 540"/>
              <p:cNvSpPr>
                <a:spLocks/>
              </p:cNvSpPr>
              <p:nvPr/>
            </p:nvSpPr>
            <p:spPr bwMode="auto">
              <a:xfrm>
                <a:off x="3076" y="2316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0 h 36"/>
                  <a:gd name="T4" fmla="*/ 32 w 46"/>
                  <a:gd name="T5" fmla="*/ 36 h 36"/>
                  <a:gd name="T6" fmla="*/ 46 w 46"/>
                  <a:gd name="T7" fmla="*/ 16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6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8D1ED"/>
              </a:solidFill>
              <a:ln w="0">
                <a:solidFill>
                  <a:srgbClr val="B8D1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5" name="Freeform 541"/>
              <p:cNvSpPr>
                <a:spLocks/>
              </p:cNvSpPr>
              <p:nvPr/>
            </p:nvSpPr>
            <p:spPr bwMode="auto">
              <a:xfrm>
                <a:off x="3076" y="2316"/>
                <a:ext cx="46" cy="36"/>
              </a:xfrm>
              <a:custGeom>
                <a:avLst/>
                <a:gdLst>
                  <a:gd name="T0" fmla="*/ 14 w 46"/>
                  <a:gd name="T1" fmla="*/ 0 h 36"/>
                  <a:gd name="T2" fmla="*/ 0 w 46"/>
                  <a:gd name="T3" fmla="*/ 20 h 36"/>
                  <a:gd name="T4" fmla="*/ 32 w 46"/>
                  <a:gd name="T5" fmla="*/ 36 h 36"/>
                  <a:gd name="T6" fmla="*/ 46 w 46"/>
                  <a:gd name="T7" fmla="*/ 16 h 36"/>
                  <a:gd name="T8" fmla="*/ 14 w 4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6">
                    <a:moveTo>
                      <a:pt x="14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6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6" name="Freeform 542"/>
              <p:cNvSpPr>
                <a:spLocks/>
              </p:cNvSpPr>
              <p:nvPr/>
            </p:nvSpPr>
            <p:spPr bwMode="auto">
              <a:xfrm>
                <a:off x="3108" y="2332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CFED"/>
              </a:solidFill>
              <a:ln w="0">
                <a:solidFill>
                  <a:srgbClr val="B2C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7" name="Freeform 543"/>
              <p:cNvSpPr>
                <a:spLocks/>
              </p:cNvSpPr>
              <p:nvPr/>
            </p:nvSpPr>
            <p:spPr bwMode="auto">
              <a:xfrm>
                <a:off x="3108" y="2332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8" name="Freeform 544"/>
              <p:cNvSpPr>
                <a:spLocks/>
              </p:cNvSpPr>
              <p:nvPr/>
            </p:nvSpPr>
            <p:spPr bwMode="auto">
              <a:xfrm>
                <a:off x="3140" y="2346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4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F0"/>
              </a:solidFill>
              <a:ln w="0">
                <a:solidFill>
                  <a:srgbClr val="AD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9" name="Freeform 545"/>
              <p:cNvSpPr>
                <a:spLocks/>
              </p:cNvSpPr>
              <p:nvPr/>
            </p:nvSpPr>
            <p:spPr bwMode="auto">
              <a:xfrm>
                <a:off x="3140" y="2346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4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90" name="Freeform 546"/>
              <p:cNvSpPr>
                <a:spLocks/>
              </p:cNvSpPr>
              <p:nvPr/>
            </p:nvSpPr>
            <p:spPr bwMode="auto">
              <a:xfrm>
                <a:off x="3174" y="2360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18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6C9F2"/>
              </a:solidFill>
              <a:ln w="0">
                <a:solidFill>
                  <a:srgbClr val="A6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91" name="Freeform 547"/>
              <p:cNvSpPr>
                <a:spLocks/>
              </p:cNvSpPr>
              <p:nvPr/>
            </p:nvSpPr>
            <p:spPr bwMode="auto">
              <a:xfrm>
                <a:off x="3174" y="2360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18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18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92" name="Freeform 548"/>
              <p:cNvSpPr>
                <a:spLocks/>
              </p:cNvSpPr>
              <p:nvPr/>
            </p:nvSpPr>
            <p:spPr bwMode="auto">
              <a:xfrm>
                <a:off x="3208" y="2370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9F2"/>
              </a:solidFill>
              <a:ln w="0">
                <a:solidFill>
                  <a:srgbClr val="A3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93" name="Freeform 549"/>
              <p:cNvSpPr>
                <a:spLocks/>
              </p:cNvSpPr>
              <p:nvPr/>
            </p:nvSpPr>
            <p:spPr bwMode="auto">
              <a:xfrm>
                <a:off x="3208" y="2370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4294" name="Group 550"/>
            <p:cNvGrpSpPr>
              <a:grpSpLocks/>
            </p:cNvGrpSpPr>
            <p:nvPr/>
          </p:nvGrpSpPr>
          <p:grpSpPr bwMode="auto">
            <a:xfrm>
              <a:off x="1952" y="2102"/>
              <a:ext cx="1920" cy="598"/>
              <a:chOff x="1952" y="2102"/>
              <a:chExt cx="1920" cy="598"/>
            </a:xfrm>
          </p:grpSpPr>
          <p:sp>
            <p:nvSpPr>
              <p:cNvPr id="544295" name="Freeform 551"/>
              <p:cNvSpPr>
                <a:spLocks/>
              </p:cNvSpPr>
              <p:nvPr/>
            </p:nvSpPr>
            <p:spPr bwMode="auto">
              <a:xfrm>
                <a:off x="3240" y="2380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4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D4F2"/>
              </a:solidFill>
              <a:ln w="0">
                <a:solidFill>
                  <a:srgbClr val="B2D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96" name="Freeform 552"/>
              <p:cNvSpPr>
                <a:spLocks/>
              </p:cNvSpPr>
              <p:nvPr/>
            </p:nvSpPr>
            <p:spPr bwMode="auto">
              <a:xfrm>
                <a:off x="3240" y="2380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4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97" name="Freeform 553"/>
              <p:cNvSpPr>
                <a:spLocks/>
              </p:cNvSpPr>
              <p:nvPr/>
            </p:nvSpPr>
            <p:spPr bwMode="auto">
              <a:xfrm>
                <a:off x="3274" y="2394"/>
                <a:ext cx="48" cy="38"/>
              </a:xfrm>
              <a:custGeom>
                <a:avLst/>
                <a:gdLst>
                  <a:gd name="T0" fmla="*/ 14 w 48"/>
                  <a:gd name="T1" fmla="*/ 0 h 38"/>
                  <a:gd name="T2" fmla="*/ 0 w 48"/>
                  <a:gd name="T3" fmla="*/ 18 h 38"/>
                  <a:gd name="T4" fmla="*/ 34 w 48"/>
                  <a:gd name="T5" fmla="*/ 38 h 38"/>
                  <a:gd name="T6" fmla="*/ 48 w 48"/>
                  <a:gd name="T7" fmla="*/ 26 h 38"/>
                  <a:gd name="T8" fmla="*/ 14 w 4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0"/>
                    </a:moveTo>
                    <a:lnTo>
                      <a:pt x="0" y="18"/>
                    </a:lnTo>
                    <a:lnTo>
                      <a:pt x="34" y="38"/>
                    </a:lnTo>
                    <a:lnTo>
                      <a:pt x="48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DE8"/>
              </a:solidFill>
              <a:ln w="0">
                <a:solidFill>
                  <a:srgbClr val="CFED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98" name="Freeform 554"/>
              <p:cNvSpPr>
                <a:spLocks/>
              </p:cNvSpPr>
              <p:nvPr/>
            </p:nvSpPr>
            <p:spPr bwMode="auto">
              <a:xfrm>
                <a:off x="3274" y="2394"/>
                <a:ext cx="48" cy="38"/>
              </a:xfrm>
              <a:custGeom>
                <a:avLst/>
                <a:gdLst>
                  <a:gd name="T0" fmla="*/ 14 w 48"/>
                  <a:gd name="T1" fmla="*/ 0 h 38"/>
                  <a:gd name="T2" fmla="*/ 0 w 48"/>
                  <a:gd name="T3" fmla="*/ 18 h 38"/>
                  <a:gd name="T4" fmla="*/ 34 w 48"/>
                  <a:gd name="T5" fmla="*/ 38 h 38"/>
                  <a:gd name="T6" fmla="*/ 48 w 48"/>
                  <a:gd name="T7" fmla="*/ 26 h 38"/>
                  <a:gd name="T8" fmla="*/ 14 w 4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0"/>
                    </a:moveTo>
                    <a:lnTo>
                      <a:pt x="0" y="18"/>
                    </a:lnTo>
                    <a:lnTo>
                      <a:pt x="34" y="38"/>
                    </a:lnTo>
                    <a:lnTo>
                      <a:pt x="48" y="2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99" name="Freeform 555"/>
              <p:cNvSpPr>
                <a:spLocks/>
              </p:cNvSpPr>
              <p:nvPr/>
            </p:nvSpPr>
            <p:spPr bwMode="auto">
              <a:xfrm>
                <a:off x="3308" y="2420"/>
                <a:ext cx="44" cy="46"/>
              </a:xfrm>
              <a:custGeom>
                <a:avLst/>
                <a:gdLst>
                  <a:gd name="T0" fmla="*/ 14 w 44"/>
                  <a:gd name="T1" fmla="*/ 0 h 46"/>
                  <a:gd name="T2" fmla="*/ 0 w 44"/>
                  <a:gd name="T3" fmla="*/ 12 h 46"/>
                  <a:gd name="T4" fmla="*/ 32 w 44"/>
                  <a:gd name="T5" fmla="*/ 46 h 46"/>
                  <a:gd name="T6" fmla="*/ 44 w 44"/>
                  <a:gd name="T7" fmla="*/ 44 h 46"/>
                  <a:gd name="T8" fmla="*/ 14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4" y="0"/>
                    </a:moveTo>
                    <a:lnTo>
                      <a:pt x="0" y="12"/>
                    </a:lnTo>
                    <a:lnTo>
                      <a:pt x="32" y="46"/>
                    </a:lnTo>
                    <a:lnTo>
                      <a:pt x="44" y="4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8FABA"/>
              </a:solidFill>
              <a:ln w="0">
                <a:solidFill>
                  <a:srgbClr val="E8FAB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0" name="Freeform 556"/>
              <p:cNvSpPr>
                <a:spLocks/>
              </p:cNvSpPr>
              <p:nvPr/>
            </p:nvSpPr>
            <p:spPr bwMode="auto">
              <a:xfrm>
                <a:off x="3308" y="2420"/>
                <a:ext cx="44" cy="46"/>
              </a:xfrm>
              <a:custGeom>
                <a:avLst/>
                <a:gdLst>
                  <a:gd name="T0" fmla="*/ 14 w 44"/>
                  <a:gd name="T1" fmla="*/ 0 h 46"/>
                  <a:gd name="T2" fmla="*/ 0 w 44"/>
                  <a:gd name="T3" fmla="*/ 12 h 46"/>
                  <a:gd name="T4" fmla="*/ 32 w 44"/>
                  <a:gd name="T5" fmla="*/ 46 h 46"/>
                  <a:gd name="T6" fmla="*/ 44 w 44"/>
                  <a:gd name="T7" fmla="*/ 44 h 46"/>
                  <a:gd name="T8" fmla="*/ 14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14" y="0"/>
                    </a:moveTo>
                    <a:lnTo>
                      <a:pt x="0" y="12"/>
                    </a:lnTo>
                    <a:lnTo>
                      <a:pt x="32" y="46"/>
                    </a:lnTo>
                    <a:lnTo>
                      <a:pt x="44" y="4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1" name="Freeform 557"/>
              <p:cNvSpPr>
                <a:spLocks/>
              </p:cNvSpPr>
              <p:nvPr/>
            </p:nvSpPr>
            <p:spPr bwMode="auto">
              <a:xfrm>
                <a:off x="3340" y="2464"/>
                <a:ext cx="44" cy="62"/>
              </a:xfrm>
              <a:custGeom>
                <a:avLst/>
                <a:gdLst>
                  <a:gd name="T0" fmla="*/ 12 w 44"/>
                  <a:gd name="T1" fmla="*/ 0 h 62"/>
                  <a:gd name="T2" fmla="*/ 0 w 44"/>
                  <a:gd name="T3" fmla="*/ 2 h 62"/>
                  <a:gd name="T4" fmla="*/ 30 w 44"/>
                  <a:gd name="T5" fmla="*/ 62 h 62"/>
                  <a:gd name="T6" fmla="*/ 44 w 44"/>
                  <a:gd name="T7" fmla="*/ 46 h 62"/>
                  <a:gd name="T8" fmla="*/ 12 w 4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2">
                    <a:moveTo>
                      <a:pt x="12" y="0"/>
                    </a:moveTo>
                    <a:lnTo>
                      <a:pt x="0" y="2"/>
                    </a:lnTo>
                    <a:lnTo>
                      <a:pt x="30" y="62"/>
                    </a:lnTo>
                    <a:lnTo>
                      <a:pt x="44" y="4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DE0C4"/>
              </a:solidFill>
              <a:ln w="0">
                <a:solidFill>
                  <a:srgbClr val="EDE0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2" name="Freeform 558"/>
              <p:cNvSpPr>
                <a:spLocks/>
              </p:cNvSpPr>
              <p:nvPr/>
            </p:nvSpPr>
            <p:spPr bwMode="auto">
              <a:xfrm>
                <a:off x="3340" y="2464"/>
                <a:ext cx="44" cy="62"/>
              </a:xfrm>
              <a:custGeom>
                <a:avLst/>
                <a:gdLst>
                  <a:gd name="T0" fmla="*/ 12 w 44"/>
                  <a:gd name="T1" fmla="*/ 0 h 62"/>
                  <a:gd name="T2" fmla="*/ 0 w 44"/>
                  <a:gd name="T3" fmla="*/ 2 h 62"/>
                  <a:gd name="T4" fmla="*/ 30 w 44"/>
                  <a:gd name="T5" fmla="*/ 62 h 62"/>
                  <a:gd name="T6" fmla="*/ 44 w 44"/>
                  <a:gd name="T7" fmla="*/ 46 h 62"/>
                  <a:gd name="T8" fmla="*/ 12 w 4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2">
                    <a:moveTo>
                      <a:pt x="12" y="0"/>
                    </a:moveTo>
                    <a:lnTo>
                      <a:pt x="0" y="2"/>
                    </a:lnTo>
                    <a:lnTo>
                      <a:pt x="30" y="62"/>
                    </a:lnTo>
                    <a:lnTo>
                      <a:pt x="44" y="46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3" name="Freeform 559"/>
              <p:cNvSpPr>
                <a:spLocks/>
              </p:cNvSpPr>
              <p:nvPr/>
            </p:nvSpPr>
            <p:spPr bwMode="auto">
              <a:xfrm>
                <a:off x="3370" y="2510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16 h 30"/>
                  <a:gd name="T4" fmla="*/ 34 w 48"/>
                  <a:gd name="T5" fmla="*/ 30 h 30"/>
                  <a:gd name="T6" fmla="*/ 48 w 48"/>
                  <a:gd name="T7" fmla="*/ 8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16"/>
                    </a:lnTo>
                    <a:lnTo>
                      <a:pt x="34" y="30"/>
                    </a:lnTo>
                    <a:lnTo>
                      <a:pt x="48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4" name="Freeform 560"/>
              <p:cNvSpPr>
                <a:spLocks/>
              </p:cNvSpPr>
              <p:nvPr/>
            </p:nvSpPr>
            <p:spPr bwMode="auto">
              <a:xfrm>
                <a:off x="3370" y="2510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16 h 30"/>
                  <a:gd name="T4" fmla="*/ 34 w 48"/>
                  <a:gd name="T5" fmla="*/ 30 h 30"/>
                  <a:gd name="T6" fmla="*/ 48 w 48"/>
                  <a:gd name="T7" fmla="*/ 8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16"/>
                    </a:lnTo>
                    <a:lnTo>
                      <a:pt x="34" y="30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5" name="Freeform 561"/>
              <p:cNvSpPr>
                <a:spLocks/>
              </p:cNvSpPr>
              <p:nvPr/>
            </p:nvSpPr>
            <p:spPr bwMode="auto">
              <a:xfrm>
                <a:off x="3404" y="251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2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6" name="Freeform 562"/>
              <p:cNvSpPr>
                <a:spLocks/>
              </p:cNvSpPr>
              <p:nvPr/>
            </p:nvSpPr>
            <p:spPr bwMode="auto">
              <a:xfrm>
                <a:off x="3404" y="251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2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7" name="Freeform 563"/>
              <p:cNvSpPr>
                <a:spLocks/>
              </p:cNvSpPr>
              <p:nvPr/>
            </p:nvSpPr>
            <p:spPr bwMode="auto">
              <a:xfrm>
                <a:off x="3438" y="252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8" name="Freeform 564"/>
              <p:cNvSpPr>
                <a:spLocks/>
              </p:cNvSpPr>
              <p:nvPr/>
            </p:nvSpPr>
            <p:spPr bwMode="auto">
              <a:xfrm>
                <a:off x="3438" y="252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9" name="Freeform 565"/>
              <p:cNvSpPr>
                <a:spLocks/>
              </p:cNvSpPr>
              <p:nvPr/>
            </p:nvSpPr>
            <p:spPr bwMode="auto">
              <a:xfrm>
                <a:off x="3472" y="253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0" name="Freeform 566"/>
              <p:cNvSpPr>
                <a:spLocks/>
              </p:cNvSpPr>
              <p:nvPr/>
            </p:nvSpPr>
            <p:spPr bwMode="auto">
              <a:xfrm>
                <a:off x="3472" y="2538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1" name="Freeform 567"/>
              <p:cNvSpPr>
                <a:spLocks/>
              </p:cNvSpPr>
              <p:nvPr/>
            </p:nvSpPr>
            <p:spPr bwMode="auto">
              <a:xfrm>
                <a:off x="3506" y="2548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0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2" name="Freeform 568"/>
              <p:cNvSpPr>
                <a:spLocks/>
              </p:cNvSpPr>
              <p:nvPr/>
            </p:nvSpPr>
            <p:spPr bwMode="auto">
              <a:xfrm>
                <a:off x="3506" y="2548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0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3" name="Freeform 569"/>
              <p:cNvSpPr>
                <a:spLocks/>
              </p:cNvSpPr>
              <p:nvPr/>
            </p:nvSpPr>
            <p:spPr bwMode="auto">
              <a:xfrm>
                <a:off x="3542" y="255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4" name="Freeform 570"/>
              <p:cNvSpPr>
                <a:spLocks/>
              </p:cNvSpPr>
              <p:nvPr/>
            </p:nvSpPr>
            <p:spPr bwMode="auto">
              <a:xfrm>
                <a:off x="3542" y="255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5" name="Freeform 571"/>
              <p:cNvSpPr>
                <a:spLocks/>
              </p:cNvSpPr>
              <p:nvPr/>
            </p:nvSpPr>
            <p:spPr bwMode="auto">
              <a:xfrm>
                <a:off x="3576" y="256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6" name="Freeform 572"/>
              <p:cNvSpPr>
                <a:spLocks/>
              </p:cNvSpPr>
              <p:nvPr/>
            </p:nvSpPr>
            <p:spPr bwMode="auto">
              <a:xfrm>
                <a:off x="3576" y="256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7" name="Freeform 573"/>
              <p:cNvSpPr>
                <a:spLocks/>
              </p:cNvSpPr>
              <p:nvPr/>
            </p:nvSpPr>
            <p:spPr bwMode="auto">
              <a:xfrm>
                <a:off x="3610" y="258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8" name="Freeform 574"/>
              <p:cNvSpPr>
                <a:spLocks/>
              </p:cNvSpPr>
              <p:nvPr/>
            </p:nvSpPr>
            <p:spPr bwMode="auto">
              <a:xfrm>
                <a:off x="3610" y="258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9" name="Freeform 575"/>
              <p:cNvSpPr>
                <a:spLocks/>
              </p:cNvSpPr>
              <p:nvPr/>
            </p:nvSpPr>
            <p:spPr bwMode="auto">
              <a:xfrm>
                <a:off x="3646" y="2590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0" name="Freeform 576"/>
              <p:cNvSpPr>
                <a:spLocks/>
              </p:cNvSpPr>
              <p:nvPr/>
            </p:nvSpPr>
            <p:spPr bwMode="auto">
              <a:xfrm>
                <a:off x="3646" y="2590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1" name="Freeform 577"/>
              <p:cNvSpPr>
                <a:spLocks/>
              </p:cNvSpPr>
              <p:nvPr/>
            </p:nvSpPr>
            <p:spPr bwMode="auto">
              <a:xfrm>
                <a:off x="3682" y="2600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4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2" name="Freeform 578"/>
              <p:cNvSpPr>
                <a:spLocks/>
              </p:cNvSpPr>
              <p:nvPr/>
            </p:nvSpPr>
            <p:spPr bwMode="auto">
              <a:xfrm>
                <a:off x="3682" y="2600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4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3" name="Freeform 579"/>
              <p:cNvSpPr>
                <a:spLocks/>
              </p:cNvSpPr>
              <p:nvPr/>
            </p:nvSpPr>
            <p:spPr bwMode="auto">
              <a:xfrm>
                <a:off x="3716" y="2612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4" name="Freeform 580"/>
              <p:cNvSpPr>
                <a:spLocks/>
              </p:cNvSpPr>
              <p:nvPr/>
            </p:nvSpPr>
            <p:spPr bwMode="auto">
              <a:xfrm>
                <a:off x="3716" y="2612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5" name="Freeform 581"/>
              <p:cNvSpPr>
                <a:spLocks/>
              </p:cNvSpPr>
              <p:nvPr/>
            </p:nvSpPr>
            <p:spPr bwMode="auto">
              <a:xfrm>
                <a:off x="3752" y="2622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6" name="Freeform 582"/>
              <p:cNvSpPr>
                <a:spLocks/>
              </p:cNvSpPr>
              <p:nvPr/>
            </p:nvSpPr>
            <p:spPr bwMode="auto">
              <a:xfrm>
                <a:off x="3752" y="2622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7" name="Freeform 583"/>
              <p:cNvSpPr>
                <a:spLocks/>
              </p:cNvSpPr>
              <p:nvPr/>
            </p:nvSpPr>
            <p:spPr bwMode="auto">
              <a:xfrm>
                <a:off x="3788" y="2634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8" name="Freeform 584"/>
              <p:cNvSpPr>
                <a:spLocks/>
              </p:cNvSpPr>
              <p:nvPr/>
            </p:nvSpPr>
            <p:spPr bwMode="auto">
              <a:xfrm>
                <a:off x="3788" y="2634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9" name="Freeform 585"/>
              <p:cNvSpPr>
                <a:spLocks/>
              </p:cNvSpPr>
              <p:nvPr/>
            </p:nvSpPr>
            <p:spPr bwMode="auto">
              <a:xfrm>
                <a:off x="3824" y="2644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2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30" name="Freeform 586"/>
              <p:cNvSpPr>
                <a:spLocks/>
              </p:cNvSpPr>
              <p:nvPr/>
            </p:nvSpPr>
            <p:spPr bwMode="auto">
              <a:xfrm>
                <a:off x="3824" y="2644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2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31" name="Freeform 587"/>
              <p:cNvSpPr>
                <a:spLocks/>
              </p:cNvSpPr>
              <p:nvPr/>
            </p:nvSpPr>
            <p:spPr bwMode="auto">
              <a:xfrm>
                <a:off x="1972" y="2102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10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32" name="Freeform 588"/>
              <p:cNvSpPr>
                <a:spLocks/>
              </p:cNvSpPr>
              <p:nvPr/>
            </p:nvSpPr>
            <p:spPr bwMode="auto">
              <a:xfrm>
                <a:off x="1972" y="2102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10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33" name="Freeform 589"/>
              <p:cNvSpPr>
                <a:spLocks/>
              </p:cNvSpPr>
              <p:nvPr/>
            </p:nvSpPr>
            <p:spPr bwMode="auto">
              <a:xfrm>
                <a:off x="2000" y="2112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6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6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34" name="Freeform 590"/>
              <p:cNvSpPr>
                <a:spLocks/>
              </p:cNvSpPr>
              <p:nvPr/>
            </p:nvSpPr>
            <p:spPr bwMode="auto">
              <a:xfrm>
                <a:off x="2000" y="2112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6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6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35" name="Freeform 591"/>
              <p:cNvSpPr>
                <a:spLocks/>
              </p:cNvSpPr>
              <p:nvPr/>
            </p:nvSpPr>
            <p:spPr bwMode="auto">
              <a:xfrm>
                <a:off x="2028" y="2120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36" name="Freeform 592"/>
              <p:cNvSpPr>
                <a:spLocks/>
              </p:cNvSpPr>
              <p:nvPr/>
            </p:nvSpPr>
            <p:spPr bwMode="auto">
              <a:xfrm>
                <a:off x="2028" y="2120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37" name="Freeform 593"/>
              <p:cNvSpPr>
                <a:spLocks/>
              </p:cNvSpPr>
              <p:nvPr/>
            </p:nvSpPr>
            <p:spPr bwMode="auto">
              <a:xfrm>
                <a:off x="2056" y="212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38" name="Freeform 594"/>
              <p:cNvSpPr>
                <a:spLocks/>
              </p:cNvSpPr>
              <p:nvPr/>
            </p:nvSpPr>
            <p:spPr bwMode="auto">
              <a:xfrm>
                <a:off x="2056" y="212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8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39" name="Freeform 595"/>
              <p:cNvSpPr>
                <a:spLocks/>
              </p:cNvSpPr>
              <p:nvPr/>
            </p:nvSpPr>
            <p:spPr bwMode="auto">
              <a:xfrm>
                <a:off x="2084" y="2136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40" name="Freeform 596"/>
              <p:cNvSpPr>
                <a:spLocks/>
              </p:cNvSpPr>
              <p:nvPr/>
            </p:nvSpPr>
            <p:spPr bwMode="auto">
              <a:xfrm>
                <a:off x="2084" y="2136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6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6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41" name="Freeform 597"/>
              <p:cNvSpPr>
                <a:spLocks/>
              </p:cNvSpPr>
              <p:nvPr/>
            </p:nvSpPr>
            <p:spPr bwMode="auto">
              <a:xfrm>
                <a:off x="2112" y="2142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C2F5"/>
              </a:solidFill>
              <a:ln w="0">
                <a:solidFill>
                  <a:srgbClr val="99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42" name="Freeform 598"/>
              <p:cNvSpPr>
                <a:spLocks/>
              </p:cNvSpPr>
              <p:nvPr/>
            </p:nvSpPr>
            <p:spPr bwMode="auto">
              <a:xfrm>
                <a:off x="2112" y="2142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43" name="Freeform 599"/>
              <p:cNvSpPr>
                <a:spLocks/>
              </p:cNvSpPr>
              <p:nvPr/>
            </p:nvSpPr>
            <p:spPr bwMode="auto">
              <a:xfrm>
                <a:off x="2140" y="214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1BFF5"/>
              </a:solidFill>
              <a:ln w="0">
                <a:solidFill>
                  <a:srgbClr val="91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44" name="Freeform 600"/>
              <p:cNvSpPr>
                <a:spLocks/>
              </p:cNvSpPr>
              <p:nvPr/>
            </p:nvSpPr>
            <p:spPr bwMode="auto">
              <a:xfrm>
                <a:off x="2140" y="214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45" name="Freeform 601"/>
              <p:cNvSpPr>
                <a:spLocks/>
              </p:cNvSpPr>
              <p:nvPr/>
            </p:nvSpPr>
            <p:spPr bwMode="auto">
              <a:xfrm>
                <a:off x="2168" y="2154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18 h 22"/>
                  <a:gd name="T4" fmla="*/ 30 w 48"/>
                  <a:gd name="T5" fmla="*/ 22 h 22"/>
                  <a:gd name="T6" fmla="*/ 48 w 48"/>
                  <a:gd name="T7" fmla="*/ 4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ABDF7"/>
              </a:solidFill>
              <a:ln w="0">
                <a:solidFill>
                  <a:srgbClr val="8AB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46" name="Freeform 602"/>
              <p:cNvSpPr>
                <a:spLocks/>
              </p:cNvSpPr>
              <p:nvPr/>
            </p:nvSpPr>
            <p:spPr bwMode="auto">
              <a:xfrm>
                <a:off x="2168" y="2154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18 h 22"/>
                  <a:gd name="T4" fmla="*/ 30 w 48"/>
                  <a:gd name="T5" fmla="*/ 22 h 22"/>
                  <a:gd name="T6" fmla="*/ 48 w 48"/>
                  <a:gd name="T7" fmla="*/ 4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8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47" name="Freeform 603"/>
              <p:cNvSpPr>
                <a:spLocks/>
              </p:cNvSpPr>
              <p:nvPr/>
            </p:nvSpPr>
            <p:spPr bwMode="auto">
              <a:xfrm>
                <a:off x="2198" y="2158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8 h 20"/>
                  <a:gd name="T4" fmla="*/ 28 w 46"/>
                  <a:gd name="T5" fmla="*/ 20 h 20"/>
                  <a:gd name="T6" fmla="*/ 46 w 46"/>
                  <a:gd name="T7" fmla="*/ 2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0BAF7"/>
              </a:solidFill>
              <a:ln w="0">
                <a:solidFill>
                  <a:srgbClr val="80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48" name="Freeform 604"/>
              <p:cNvSpPr>
                <a:spLocks/>
              </p:cNvSpPr>
              <p:nvPr/>
            </p:nvSpPr>
            <p:spPr bwMode="auto">
              <a:xfrm>
                <a:off x="2198" y="2158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8 h 20"/>
                  <a:gd name="T4" fmla="*/ 28 w 46"/>
                  <a:gd name="T5" fmla="*/ 20 h 20"/>
                  <a:gd name="T6" fmla="*/ 46 w 46"/>
                  <a:gd name="T7" fmla="*/ 2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6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49" name="Freeform 605"/>
              <p:cNvSpPr>
                <a:spLocks/>
              </p:cNvSpPr>
              <p:nvPr/>
            </p:nvSpPr>
            <p:spPr bwMode="auto">
              <a:xfrm>
                <a:off x="2226" y="2160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8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5B8FA"/>
              </a:solidFill>
              <a:ln w="0">
                <a:solidFill>
                  <a:srgbClr val="75B8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50" name="Freeform 606"/>
              <p:cNvSpPr>
                <a:spLocks/>
              </p:cNvSpPr>
              <p:nvPr/>
            </p:nvSpPr>
            <p:spPr bwMode="auto">
              <a:xfrm>
                <a:off x="2226" y="2160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8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51" name="Freeform 607"/>
              <p:cNvSpPr>
                <a:spLocks/>
              </p:cNvSpPr>
              <p:nvPr/>
            </p:nvSpPr>
            <p:spPr bwMode="auto">
              <a:xfrm>
                <a:off x="2254" y="2160"/>
                <a:ext cx="48" cy="18"/>
              </a:xfrm>
              <a:custGeom>
                <a:avLst/>
                <a:gdLst>
                  <a:gd name="T0" fmla="*/ 18 w 48"/>
                  <a:gd name="T1" fmla="*/ 2 h 18"/>
                  <a:gd name="T2" fmla="*/ 0 w 48"/>
                  <a:gd name="T3" fmla="*/ 18 h 18"/>
                  <a:gd name="T4" fmla="*/ 28 w 48"/>
                  <a:gd name="T5" fmla="*/ 16 h 18"/>
                  <a:gd name="T6" fmla="*/ 48 w 48"/>
                  <a:gd name="T7" fmla="*/ 0 h 18"/>
                  <a:gd name="T8" fmla="*/ 18 w 4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18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6B0FA"/>
              </a:solidFill>
              <a:ln w="0">
                <a:solidFill>
                  <a:srgbClr val="66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52" name="Freeform 608"/>
              <p:cNvSpPr>
                <a:spLocks/>
              </p:cNvSpPr>
              <p:nvPr/>
            </p:nvSpPr>
            <p:spPr bwMode="auto">
              <a:xfrm>
                <a:off x="2254" y="2160"/>
                <a:ext cx="48" cy="18"/>
              </a:xfrm>
              <a:custGeom>
                <a:avLst/>
                <a:gdLst>
                  <a:gd name="T0" fmla="*/ 18 w 48"/>
                  <a:gd name="T1" fmla="*/ 2 h 18"/>
                  <a:gd name="T2" fmla="*/ 0 w 48"/>
                  <a:gd name="T3" fmla="*/ 18 h 18"/>
                  <a:gd name="T4" fmla="*/ 28 w 48"/>
                  <a:gd name="T5" fmla="*/ 16 h 18"/>
                  <a:gd name="T6" fmla="*/ 48 w 48"/>
                  <a:gd name="T7" fmla="*/ 0 h 18"/>
                  <a:gd name="T8" fmla="*/ 18 w 4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18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53" name="Freeform 609"/>
              <p:cNvSpPr>
                <a:spLocks/>
              </p:cNvSpPr>
              <p:nvPr/>
            </p:nvSpPr>
            <p:spPr bwMode="auto">
              <a:xfrm>
                <a:off x="2282" y="2158"/>
                <a:ext cx="48" cy="18"/>
              </a:xfrm>
              <a:custGeom>
                <a:avLst/>
                <a:gdLst>
                  <a:gd name="T0" fmla="*/ 20 w 48"/>
                  <a:gd name="T1" fmla="*/ 2 h 18"/>
                  <a:gd name="T2" fmla="*/ 0 w 48"/>
                  <a:gd name="T3" fmla="*/ 18 h 18"/>
                  <a:gd name="T4" fmla="*/ 30 w 48"/>
                  <a:gd name="T5" fmla="*/ 16 h 18"/>
                  <a:gd name="T6" fmla="*/ 48 w 48"/>
                  <a:gd name="T7" fmla="*/ 0 h 18"/>
                  <a:gd name="T8" fmla="*/ 20 w 4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2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8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4FA6F7"/>
              </a:solidFill>
              <a:ln w="0">
                <a:solidFill>
                  <a:srgbClr val="4FA6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54" name="Freeform 610"/>
              <p:cNvSpPr>
                <a:spLocks/>
              </p:cNvSpPr>
              <p:nvPr/>
            </p:nvSpPr>
            <p:spPr bwMode="auto">
              <a:xfrm>
                <a:off x="2282" y="2158"/>
                <a:ext cx="48" cy="18"/>
              </a:xfrm>
              <a:custGeom>
                <a:avLst/>
                <a:gdLst>
                  <a:gd name="T0" fmla="*/ 20 w 48"/>
                  <a:gd name="T1" fmla="*/ 2 h 18"/>
                  <a:gd name="T2" fmla="*/ 0 w 48"/>
                  <a:gd name="T3" fmla="*/ 18 h 18"/>
                  <a:gd name="T4" fmla="*/ 30 w 48"/>
                  <a:gd name="T5" fmla="*/ 16 h 18"/>
                  <a:gd name="T6" fmla="*/ 48 w 48"/>
                  <a:gd name="T7" fmla="*/ 0 h 18"/>
                  <a:gd name="T8" fmla="*/ 20 w 4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2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8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55" name="Freeform 611"/>
              <p:cNvSpPr>
                <a:spLocks/>
              </p:cNvSpPr>
              <p:nvPr/>
            </p:nvSpPr>
            <p:spPr bwMode="auto">
              <a:xfrm>
                <a:off x="2312" y="2152"/>
                <a:ext cx="46" cy="22"/>
              </a:xfrm>
              <a:custGeom>
                <a:avLst/>
                <a:gdLst>
                  <a:gd name="T0" fmla="*/ 18 w 46"/>
                  <a:gd name="T1" fmla="*/ 6 h 22"/>
                  <a:gd name="T2" fmla="*/ 0 w 46"/>
                  <a:gd name="T3" fmla="*/ 22 h 22"/>
                  <a:gd name="T4" fmla="*/ 28 w 46"/>
                  <a:gd name="T5" fmla="*/ 14 h 22"/>
                  <a:gd name="T6" fmla="*/ 46 w 46"/>
                  <a:gd name="T7" fmla="*/ 0 h 22"/>
                  <a:gd name="T8" fmla="*/ 18 w 46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6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2E96F0"/>
              </a:solidFill>
              <a:ln w="0">
                <a:solidFill>
                  <a:srgbClr val="2E96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56" name="Freeform 612"/>
              <p:cNvSpPr>
                <a:spLocks/>
              </p:cNvSpPr>
              <p:nvPr/>
            </p:nvSpPr>
            <p:spPr bwMode="auto">
              <a:xfrm>
                <a:off x="2312" y="2152"/>
                <a:ext cx="46" cy="22"/>
              </a:xfrm>
              <a:custGeom>
                <a:avLst/>
                <a:gdLst>
                  <a:gd name="T0" fmla="*/ 18 w 46"/>
                  <a:gd name="T1" fmla="*/ 6 h 22"/>
                  <a:gd name="T2" fmla="*/ 0 w 46"/>
                  <a:gd name="T3" fmla="*/ 22 h 22"/>
                  <a:gd name="T4" fmla="*/ 28 w 46"/>
                  <a:gd name="T5" fmla="*/ 14 h 22"/>
                  <a:gd name="T6" fmla="*/ 46 w 46"/>
                  <a:gd name="T7" fmla="*/ 0 h 22"/>
                  <a:gd name="T8" fmla="*/ 18 w 46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6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8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57" name="Freeform 613"/>
              <p:cNvSpPr>
                <a:spLocks/>
              </p:cNvSpPr>
              <p:nvPr/>
            </p:nvSpPr>
            <p:spPr bwMode="auto">
              <a:xfrm>
                <a:off x="2340" y="2148"/>
                <a:ext cx="46" cy="40"/>
              </a:xfrm>
              <a:custGeom>
                <a:avLst/>
                <a:gdLst>
                  <a:gd name="T0" fmla="*/ 18 w 46"/>
                  <a:gd name="T1" fmla="*/ 4 h 40"/>
                  <a:gd name="T2" fmla="*/ 0 w 46"/>
                  <a:gd name="T3" fmla="*/ 18 h 40"/>
                  <a:gd name="T4" fmla="*/ 30 w 46"/>
                  <a:gd name="T5" fmla="*/ 40 h 40"/>
                  <a:gd name="T6" fmla="*/ 46 w 46"/>
                  <a:gd name="T7" fmla="*/ 0 h 40"/>
                  <a:gd name="T8" fmla="*/ 18 w 46"/>
                  <a:gd name="T9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8" y="4"/>
                    </a:moveTo>
                    <a:lnTo>
                      <a:pt x="0" y="18"/>
                    </a:lnTo>
                    <a:lnTo>
                      <a:pt x="30" y="40"/>
                    </a:lnTo>
                    <a:lnTo>
                      <a:pt x="46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787DCC"/>
              </a:solidFill>
              <a:ln w="0">
                <a:solidFill>
                  <a:srgbClr val="787D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58" name="Freeform 614"/>
              <p:cNvSpPr>
                <a:spLocks/>
              </p:cNvSpPr>
              <p:nvPr/>
            </p:nvSpPr>
            <p:spPr bwMode="auto">
              <a:xfrm>
                <a:off x="2340" y="2148"/>
                <a:ext cx="46" cy="40"/>
              </a:xfrm>
              <a:custGeom>
                <a:avLst/>
                <a:gdLst>
                  <a:gd name="T0" fmla="*/ 18 w 46"/>
                  <a:gd name="T1" fmla="*/ 4 h 40"/>
                  <a:gd name="T2" fmla="*/ 0 w 46"/>
                  <a:gd name="T3" fmla="*/ 18 h 40"/>
                  <a:gd name="T4" fmla="*/ 30 w 46"/>
                  <a:gd name="T5" fmla="*/ 40 h 40"/>
                  <a:gd name="T6" fmla="*/ 46 w 46"/>
                  <a:gd name="T7" fmla="*/ 0 h 40"/>
                  <a:gd name="T8" fmla="*/ 18 w 46"/>
                  <a:gd name="T9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8" y="4"/>
                    </a:moveTo>
                    <a:lnTo>
                      <a:pt x="0" y="18"/>
                    </a:lnTo>
                    <a:lnTo>
                      <a:pt x="30" y="40"/>
                    </a:lnTo>
                    <a:lnTo>
                      <a:pt x="46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59" name="Freeform 615"/>
              <p:cNvSpPr>
                <a:spLocks/>
              </p:cNvSpPr>
              <p:nvPr/>
            </p:nvSpPr>
            <p:spPr bwMode="auto">
              <a:xfrm>
                <a:off x="2370" y="2148"/>
                <a:ext cx="48" cy="66"/>
              </a:xfrm>
              <a:custGeom>
                <a:avLst/>
                <a:gdLst>
                  <a:gd name="T0" fmla="*/ 16 w 48"/>
                  <a:gd name="T1" fmla="*/ 0 h 66"/>
                  <a:gd name="T2" fmla="*/ 0 w 48"/>
                  <a:gd name="T3" fmla="*/ 40 h 66"/>
                  <a:gd name="T4" fmla="*/ 32 w 48"/>
                  <a:gd name="T5" fmla="*/ 66 h 66"/>
                  <a:gd name="T6" fmla="*/ 48 w 48"/>
                  <a:gd name="T7" fmla="*/ 38 h 66"/>
                  <a:gd name="T8" fmla="*/ 16 w 48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6">
                    <a:moveTo>
                      <a:pt x="16" y="0"/>
                    </a:moveTo>
                    <a:lnTo>
                      <a:pt x="0" y="40"/>
                    </a:lnTo>
                    <a:lnTo>
                      <a:pt x="32" y="66"/>
                    </a:lnTo>
                    <a:lnTo>
                      <a:pt x="48" y="3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BDC2"/>
              </a:solidFill>
              <a:ln w="0">
                <a:solidFill>
                  <a:srgbClr val="D6BDC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60" name="Freeform 616"/>
              <p:cNvSpPr>
                <a:spLocks/>
              </p:cNvSpPr>
              <p:nvPr/>
            </p:nvSpPr>
            <p:spPr bwMode="auto">
              <a:xfrm>
                <a:off x="2370" y="2148"/>
                <a:ext cx="48" cy="66"/>
              </a:xfrm>
              <a:custGeom>
                <a:avLst/>
                <a:gdLst>
                  <a:gd name="T0" fmla="*/ 16 w 48"/>
                  <a:gd name="T1" fmla="*/ 0 h 66"/>
                  <a:gd name="T2" fmla="*/ 0 w 48"/>
                  <a:gd name="T3" fmla="*/ 40 h 66"/>
                  <a:gd name="T4" fmla="*/ 32 w 48"/>
                  <a:gd name="T5" fmla="*/ 66 h 66"/>
                  <a:gd name="T6" fmla="*/ 48 w 48"/>
                  <a:gd name="T7" fmla="*/ 38 h 66"/>
                  <a:gd name="T8" fmla="*/ 16 w 48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6">
                    <a:moveTo>
                      <a:pt x="16" y="0"/>
                    </a:moveTo>
                    <a:lnTo>
                      <a:pt x="0" y="40"/>
                    </a:lnTo>
                    <a:lnTo>
                      <a:pt x="32" y="66"/>
                    </a:lnTo>
                    <a:lnTo>
                      <a:pt x="48" y="3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61" name="Freeform 617"/>
              <p:cNvSpPr>
                <a:spLocks/>
              </p:cNvSpPr>
              <p:nvPr/>
            </p:nvSpPr>
            <p:spPr bwMode="auto">
              <a:xfrm>
                <a:off x="2402" y="2186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8 h 34"/>
                  <a:gd name="T4" fmla="*/ 30 w 46"/>
                  <a:gd name="T5" fmla="*/ 34 h 34"/>
                  <a:gd name="T6" fmla="*/ 46 w 46"/>
                  <a:gd name="T7" fmla="*/ 14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8"/>
                    </a:lnTo>
                    <a:lnTo>
                      <a:pt x="30" y="34"/>
                    </a:lnTo>
                    <a:lnTo>
                      <a:pt x="4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C4E5"/>
              </a:solidFill>
              <a:ln w="0">
                <a:solidFill>
                  <a:srgbClr val="B5C4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62" name="Freeform 618"/>
              <p:cNvSpPr>
                <a:spLocks/>
              </p:cNvSpPr>
              <p:nvPr/>
            </p:nvSpPr>
            <p:spPr bwMode="auto">
              <a:xfrm>
                <a:off x="2402" y="2186"/>
                <a:ext cx="46" cy="34"/>
              </a:xfrm>
              <a:custGeom>
                <a:avLst/>
                <a:gdLst>
                  <a:gd name="T0" fmla="*/ 16 w 46"/>
                  <a:gd name="T1" fmla="*/ 0 h 34"/>
                  <a:gd name="T2" fmla="*/ 0 w 46"/>
                  <a:gd name="T3" fmla="*/ 28 h 34"/>
                  <a:gd name="T4" fmla="*/ 30 w 46"/>
                  <a:gd name="T5" fmla="*/ 34 h 34"/>
                  <a:gd name="T6" fmla="*/ 46 w 46"/>
                  <a:gd name="T7" fmla="*/ 14 h 34"/>
                  <a:gd name="T8" fmla="*/ 16 w 4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6" y="0"/>
                    </a:moveTo>
                    <a:lnTo>
                      <a:pt x="0" y="28"/>
                    </a:lnTo>
                    <a:lnTo>
                      <a:pt x="30" y="34"/>
                    </a:lnTo>
                    <a:lnTo>
                      <a:pt x="4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63" name="Freeform 619"/>
              <p:cNvSpPr>
                <a:spLocks/>
              </p:cNvSpPr>
              <p:nvPr/>
            </p:nvSpPr>
            <p:spPr bwMode="auto">
              <a:xfrm>
                <a:off x="2432" y="2200"/>
                <a:ext cx="46" cy="20"/>
              </a:xfrm>
              <a:custGeom>
                <a:avLst/>
                <a:gdLst>
                  <a:gd name="T0" fmla="*/ 16 w 46"/>
                  <a:gd name="T1" fmla="*/ 0 h 20"/>
                  <a:gd name="T2" fmla="*/ 0 w 46"/>
                  <a:gd name="T3" fmla="*/ 20 h 20"/>
                  <a:gd name="T4" fmla="*/ 28 w 46"/>
                  <a:gd name="T5" fmla="*/ 18 h 20"/>
                  <a:gd name="T6" fmla="*/ 46 w 46"/>
                  <a:gd name="T7" fmla="*/ 0 h 20"/>
                  <a:gd name="T8" fmla="*/ 16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0"/>
                    </a:moveTo>
                    <a:lnTo>
                      <a:pt x="0" y="20"/>
                    </a:lnTo>
                    <a:lnTo>
                      <a:pt x="28" y="18"/>
                    </a:lnTo>
                    <a:lnTo>
                      <a:pt x="4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3B2F7"/>
              </a:solidFill>
              <a:ln w="0">
                <a:solidFill>
                  <a:srgbClr val="73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64" name="Freeform 620"/>
              <p:cNvSpPr>
                <a:spLocks/>
              </p:cNvSpPr>
              <p:nvPr/>
            </p:nvSpPr>
            <p:spPr bwMode="auto">
              <a:xfrm>
                <a:off x="2432" y="2200"/>
                <a:ext cx="46" cy="20"/>
              </a:xfrm>
              <a:custGeom>
                <a:avLst/>
                <a:gdLst>
                  <a:gd name="T0" fmla="*/ 16 w 46"/>
                  <a:gd name="T1" fmla="*/ 0 h 20"/>
                  <a:gd name="T2" fmla="*/ 0 w 46"/>
                  <a:gd name="T3" fmla="*/ 20 h 20"/>
                  <a:gd name="T4" fmla="*/ 28 w 46"/>
                  <a:gd name="T5" fmla="*/ 18 h 20"/>
                  <a:gd name="T6" fmla="*/ 46 w 46"/>
                  <a:gd name="T7" fmla="*/ 0 h 20"/>
                  <a:gd name="T8" fmla="*/ 16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0"/>
                    </a:moveTo>
                    <a:lnTo>
                      <a:pt x="0" y="20"/>
                    </a:lnTo>
                    <a:lnTo>
                      <a:pt x="28" y="18"/>
                    </a:lnTo>
                    <a:lnTo>
                      <a:pt x="46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65" name="Freeform 621"/>
              <p:cNvSpPr>
                <a:spLocks/>
              </p:cNvSpPr>
              <p:nvPr/>
            </p:nvSpPr>
            <p:spPr bwMode="auto">
              <a:xfrm>
                <a:off x="2460" y="2196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4799F2"/>
              </a:solidFill>
              <a:ln w="0">
                <a:solidFill>
                  <a:srgbClr val="479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66" name="Freeform 622"/>
              <p:cNvSpPr>
                <a:spLocks/>
              </p:cNvSpPr>
              <p:nvPr/>
            </p:nvSpPr>
            <p:spPr bwMode="auto">
              <a:xfrm>
                <a:off x="2460" y="2196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67" name="Freeform 623"/>
              <p:cNvSpPr>
                <a:spLocks/>
              </p:cNvSpPr>
              <p:nvPr/>
            </p:nvSpPr>
            <p:spPr bwMode="auto">
              <a:xfrm>
                <a:off x="2490" y="2190"/>
                <a:ext cx="48" cy="24"/>
              </a:xfrm>
              <a:custGeom>
                <a:avLst/>
                <a:gdLst>
                  <a:gd name="T0" fmla="*/ 18 w 48"/>
                  <a:gd name="T1" fmla="*/ 6 h 24"/>
                  <a:gd name="T2" fmla="*/ 0 w 48"/>
                  <a:gd name="T3" fmla="*/ 24 h 24"/>
                  <a:gd name="T4" fmla="*/ 30 w 48"/>
                  <a:gd name="T5" fmla="*/ 18 h 24"/>
                  <a:gd name="T6" fmla="*/ 48 w 48"/>
                  <a:gd name="T7" fmla="*/ 0 h 24"/>
                  <a:gd name="T8" fmla="*/ 18 w 4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6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4799F2"/>
              </a:solidFill>
              <a:ln w="0">
                <a:solidFill>
                  <a:srgbClr val="479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68" name="Freeform 624"/>
              <p:cNvSpPr>
                <a:spLocks/>
              </p:cNvSpPr>
              <p:nvPr/>
            </p:nvSpPr>
            <p:spPr bwMode="auto">
              <a:xfrm>
                <a:off x="2490" y="2190"/>
                <a:ext cx="48" cy="24"/>
              </a:xfrm>
              <a:custGeom>
                <a:avLst/>
                <a:gdLst>
                  <a:gd name="T0" fmla="*/ 18 w 48"/>
                  <a:gd name="T1" fmla="*/ 6 h 24"/>
                  <a:gd name="T2" fmla="*/ 0 w 48"/>
                  <a:gd name="T3" fmla="*/ 24 h 24"/>
                  <a:gd name="T4" fmla="*/ 30 w 48"/>
                  <a:gd name="T5" fmla="*/ 18 h 24"/>
                  <a:gd name="T6" fmla="*/ 48 w 48"/>
                  <a:gd name="T7" fmla="*/ 0 h 24"/>
                  <a:gd name="T8" fmla="*/ 18 w 4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6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69" name="Freeform 625"/>
              <p:cNvSpPr>
                <a:spLocks/>
              </p:cNvSpPr>
              <p:nvPr/>
            </p:nvSpPr>
            <p:spPr bwMode="auto">
              <a:xfrm>
                <a:off x="2520" y="2186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C9EF2"/>
              </a:solidFill>
              <a:ln w="0">
                <a:solidFill>
                  <a:srgbClr val="5C9E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70" name="Freeform 626"/>
              <p:cNvSpPr>
                <a:spLocks/>
              </p:cNvSpPr>
              <p:nvPr/>
            </p:nvSpPr>
            <p:spPr bwMode="auto">
              <a:xfrm>
                <a:off x="2520" y="2186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71" name="Freeform 627"/>
              <p:cNvSpPr>
                <a:spLocks/>
              </p:cNvSpPr>
              <p:nvPr/>
            </p:nvSpPr>
            <p:spPr bwMode="auto">
              <a:xfrm>
                <a:off x="2550" y="218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0 w 48"/>
                  <a:gd name="T5" fmla="*/ 22 h 22"/>
                  <a:gd name="T6" fmla="*/ 48 w 48"/>
                  <a:gd name="T7" fmla="*/ 0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5A8F2"/>
              </a:solidFill>
              <a:ln w="0">
                <a:solidFill>
                  <a:srgbClr val="75A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72" name="Freeform 628"/>
              <p:cNvSpPr>
                <a:spLocks/>
              </p:cNvSpPr>
              <p:nvPr/>
            </p:nvSpPr>
            <p:spPr bwMode="auto">
              <a:xfrm>
                <a:off x="2550" y="218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0 w 48"/>
                  <a:gd name="T5" fmla="*/ 22 h 22"/>
                  <a:gd name="T6" fmla="*/ 48 w 48"/>
                  <a:gd name="T7" fmla="*/ 0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8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73" name="Freeform 629"/>
              <p:cNvSpPr>
                <a:spLocks/>
              </p:cNvSpPr>
              <p:nvPr/>
            </p:nvSpPr>
            <p:spPr bwMode="auto">
              <a:xfrm>
                <a:off x="2580" y="2186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22 h 24"/>
                  <a:gd name="T4" fmla="*/ 32 w 48"/>
                  <a:gd name="T5" fmla="*/ 24 h 24"/>
                  <a:gd name="T6" fmla="*/ 48 w 48"/>
                  <a:gd name="T7" fmla="*/ 4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22"/>
                    </a:lnTo>
                    <a:lnTo>
                      <a:pt x="32" y="24"/>
                    </a:lnTo>
                    <a:lnTo>
                      <a:pt x="4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7B0F0"/>
              </a:solidFill>
              <a:ln w="0">
                <a:solidFill>
                  <a:srgbClr val="87B0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74" name="Freeform 630"/>
              <p:cNvSpPr>
                <a:spLocks/>
              </p:cNvSpPr>
              <p:nvPr/>
            </p:nvSpPr>
            <p:spPr bwMode="auto">
              <a:xfrm>
                <a:off x="2580" y="2186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22 h 24"/>
                  <a:gd name="T4" fmla="*/ 32 w 48"/>
                  <a:gd name="T5" fmla="*/ 24 h 24"/>
                  <a:gd name="T6" fmla="*/ 48 w 48"/>
                  <a:gd name="T7" fmla="*/ 4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22"/>
                    </a:lnTo>
                    <a:lnTo>
                      <a:pt x="32" y="24"/>
                    </a:lnTo>
                    <a:lnTo>
                      <a:pt x="48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75" name="Freeform 631"/>
              <p:cNvSpPr>
                <a:spLocks/>
              </p:cNvSpPr>
              <p:nvPr/>
            </p:nvSpPr>
            <p:spPr bwMode="auto">
              <a:xfrm>
                <a:off x="2612" y="2190"/>
                <a:ext cx="48" cy="26"/>
              </a:xfrm>
              <a:custGeom>
                <a:avLst/>
                <a:gdLst>
                  <a:gd name="T0" fmla="*/ 16 w 48"/>
                  <a:gd name="T1" fmla="*/ 0 h 26"/>
                  <a:gd name="T2" fmla="*/ 0 w 48"/>
                  <a:gd name="T3" fmla="*/ 20 h 26"/>
                  <a:gd name="T4" fmla="*/ 30 w 48"/>
                  <a:gd name="T5" fmla="*/ 26 h 26"/>
                  <a:gd name="T6" fmla="*/ 48 w 48"/>
                  <a:gd name="T7" fmla="*/ 6 h 26"/>
                  <a:gd name="T8" fmla="*/ 16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6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48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1B5ED"/>
              </a:solidFill>
              <a:ln w="0">
                <a:solidFill>
                  <a:srgbClr val="91B5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76" name="Freeform 632"/>
              <p:cNvSpPr>
                <a:spLocks/>
              </p:cNvSpPr>
              <p:nvPr/>
            </p:nvSpPr>
            <p:spPr bwMode="auto">
              <a:xfrm>
                <a:off x="2612" y="2190"/>
                <a:ext cx="48" cy="26"/>
              </a:xfrm>
              <a:custGeom>
                <a:avLst/>
                <a:gdLst>
                  <a:gd name="T0" fmla="*/ 16 w 48"/>
                  <a:gd name="T1" fmla="*/ 0 h 26"/>
                  <a:gd name="T2" fmla="*/ 0 w 48"/>
                  <a:gd name="T3" fmla="*/ 20 h 26"/>
                  <a:gd name="T4" fmla="*/ 30 w 48"/>
                  <a:gd name="T5" fmla="*/ 26 h 26"/>
                  <a:gd name="T6" fmla="*/ 48 w 48"/>
                  <a:gd name="T7" fmla="*/ 6 h 26"/>
                  <a:gd name="T8" fmla="*/ 16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6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48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77" name="Freeform 633"/>
              <p:cNvSpPr>
                <a:spLocks/>
              </p:cNvSpPr>
              <p:nvPr/>
            </p:nvSpPr>
            <p:spPr bwMode="auto">
              <a:xfrm>
                <a:off x="2642" y="2196"/>
                <a:ext cx="48" cy="28"/>
              </a:xfrm>
              <a:custGeom>
                <a:avLst/>
                <a:gdLst>
                  <a:gd name="T0" fmla="*/ 18 w 48"/>
                  <a:gd name="T1" fmla="*/ 0 h 28"/>
                  <a:gd name="T2" fmla="*/ 0 w 48"/>
                  <a:gd name="T3" fmla="*/ 20 h 28"/>
                  <a:gd name="T4" fmla="*/ 32 w 48"/>
                  <a:gd name="T5" fmla="*/ 28 h 28"/>
                  <a:gd name="T6" fmla="*/ 48 w 48"/>
                  <a:gd name="T7" fmla="*/ 6 h 28"/>
                  <a:gd name="T8" fmla="*/ 18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8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AED"/>
              </a:solidFill>
              <a:ln w="0">
                <a:solidFill>
                  <a:srgbClr val="9C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78" name="Freeform 634"/>
              <p:cNvSpPr>
                <a:spLocks/>
              </p:cNvSpPr>
              <p:nvPr/>
            </p:nvSpPr>
            <p:spPr bwMode="auto">
              <a:xfrm>
                <a:off x="2642" y="2196"/>
                <a:ext cx="48" cy="28"/>
              </a:xfrm>
              <a:custGeom>
                <a:avLst/>
                <a:gdLst>
                  <a:gd name="T0" fmla="*/ 18 w 48"/>
                  <a:gd name="T1" fmla="*/ 0 h 28"/>
                  <a:gd name="T2" fmla="*/ 0 w 48"/>
                  <a:gd name="T3" fmla="*/ 20 h 28"/>
                  <a:gd name="T4" fmla="*/ 32 w 48"/>
                  <a:gd name="T5" fmla="*/ 28 h 28"/>
                  <a:gd name="T6" fmla="*/ 48 w 48"/>
                  <a:gd name="T7" fmla="*/ 6 h 28"/>
                  <a:gd name="T8" fmla="*/ 18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8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79" name="Freeform 635"/>
              <p:cNvSpPr>
                <a:spLocks/>
              </p:cNvSpPr>
              <p:nvPr/>
            </p:nvSpPr>
            <p:spPr bwMode="auto">
              <a:xfrm>
                <a:off x="2674" y="2202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AED"/>
              </a:solidFill>
              <a:ln w="0">
                <a:solidFill>
                  <a:srgbClr val="9E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80" name="Freeform 636"/>
              <p:cNvSpPr>
                <a:spLocks/>
              </p:cNvSpPr>
              <p:nvPr/>
            </p:nvSpPr>
            <p:spPr bwMode="auto">
              <a:xfrm>
                <a:off x="2674" y="2202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81" name="Freeform 637"/>
              <p:cNvSpPr>
                <a:spLocks/>
              </p:cNvSpPr>
              <p:nvPr/>
            </p:nvSpPr>
            <p:spPr bwMode="auto">
              <a:xfrm>
                <a:off x="2706" y="221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0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BDED"/>
              </a:solidFill>
              <a:ln w="0">
                <a:solidFill>
                  <a:srgbClr val="A1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82" name="Freeform 638"/>
              <p:cNvSpPr>
                <a:spLocks/>
              </p:cNvSpPr>
              <p:nvPr/>
            </p:nvSpPr>
            <p:spPr bwMode="auto">
              <a:xfrm>
                <a:off x="2706" y="221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0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83" name="Freeform 639"/>
              <p:cNvSpPr>
                <a:spLocks/>
              </p:cNvSpPr>
              <p:nvPr/>
            </p:nvSpPr>
            <p:spPr bwMode="auto">
              <a:xfrm>
                <a:off x="2736" y="2218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BDED"/>
              </a:solidFill>
              <a:ln w="0">
                <a:solidFill>
                  <a:srgbClr val="A1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84" name="Freeform 640"/>
              <p:cNvSpPr>
                <a:spLocks/>
              </p:cNvSpPr>
              <p:nvPr/>
            </p:nvSpPr>
            <p:spPr bwMode="auto">
              <a:xfrm>
                <a:off x="2736" y="2218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85" name="Freeform 641"/>
              <p:cNvSpPr>
                <a:spLocks/>
              </p:cNvSpPr>
              <p:nvPr/>
            </p:nvSpPr>
            <p:spPr bwMode="auto">
              <a:xfrm>
                <a:off x="2768" y="2228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BDED"/>
              </a:solidFill>
              <a:ln w="0">
                <a:solidFill>
                  <a:srgbClr val="A1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86" name="Freeform 642"/>
              <p:cNvSpPr>
                <a:spLocks/>
              </p:cNvSpPr>
              <p:nvPr/>
            </p:nvSpPr>
            <p:spPr bwMode="auto">
              <a:xfrm>
                <a:off x="2768" y="2228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87" name="Freeform 643"/>
              <p:cNvSpPr>
                <a:spLocks/>
              </p:cNvSpPr>
              <p:nvPr/>
            </p:nvSpPr>
            <p:spPr bwMode="auto">
              <a:xfrm>
                <a:off x="2800" y="223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BDED"/>
              </a:solidFill>
              <a:ln w="0">
                <a:solidFill>
                  <a:srgbClr val="A1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88" name="Freeform 644"/>
              <p:cNvSpPr>
                <a:spLocks/>
              </p:cNvSpPr>
              <p:nvPr/>
            </p:nvSpPr>
            <p:spPr bwMode="auto">
              <a:xfrm>
                <a:off x="2800" y="223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89" name="Freeform 645"/>
              <p:cNvSpPr>
                <a:spLocks/>
              </p:cNvSpPr>
              <p:nvPr/>
            </p:nvSpPr>
            <p:spPr bwMode="auto">
              <a:xfrm>
                <a:off x="2832" y="224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BFED"/>
              </a:solidFill>
              <a:ln w="0">
                <a:solidFill>
                  <a:srgbClr val="A3B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90" name="Freeform 646"/>
              <p:cNvSpPr>
                <a:spLocks/>
              </p:cNvSpPr>
              <p:nvPr/>
            </p:nvSpPr>
            <p:spPr bwMode="auto">
              <a:xfrm>
                <a:off x="2832" y="224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91" name="Freeform 647"/>
              <p:cNvSpPr>
                <a:spLocks/>
              </p:cNvSpPr>
              <p:nvPr/>
            </p:nvSpPr>
            <p:spPr bwMode="auto">
              <a:xfrm>
                <a:off x="2864" y="2254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2ED"/>
              </a:solidFill>
              <a:ln w="0">
                <a:solidFill>
                  <a:srgbClr val="A6C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92" name="Freeform 648"/>
              <p:cNvSpPr>
                <a:spLocks/>
              </p:cNvSpPr>
              <p:nvPr/>
            </p:nvSpPr>
            <p:spPr bwMode="auto">
              <a:xfrm>
                <a:off x="2864" y="2254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93" name="Freeform 649"/>
              <p:cNvSpPr>
                <a:spLocks/>
              </p:cNvSpPr>
              <p:nvPr/>
            </p:nvSpPr>
            <p:spPr bwMode="auto">
              <a:xfrm>
                <a:off x="2896" y="2264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2 h 34"/>
                  <a:gd name="T4" fmla="*/ 34 w 48"/>
                  <a:gd name="T5" fmla="*/ 34 h 34"/>
                  <a:gd name="T6" fmla="*/ 48 w 48"/>
                  <a:gd name="T7" fmla="*/ 12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48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4ED"/>
              </a:solidFill>
              <a:ln w="0">
                <a:solidFill>
                  <a:srgbClr val="AB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94" name="Freeform 650"/>
              <p:cNvSpPr>
                <a:spLocks/>
              </p:cNvSpPr>
              <p:nvPr/>
            </p:nvSpPr>
            <p:spPr bwMode="auto">
              <a:xfrm>
                <a:off x="2896" y="2264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2 h 34"/>
                  <a:gd name="T4" fmla="*/ 34 w 48"/>
                  <a:gd name="T5" fmla="*/ 34 h 34"/>
                  <a:gd name="T6" fmla="*/ 48 w 48"/>
                  <a:gd name="T7" fmla="*/ 12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48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95" name="Freeform 651"/>
              <p:cNvSpPr>
                <a:spLocks/>
              </p:cNvSpPr>
              <p:nvPr/>
            </p:nvSpPr>
            <p:spPr bwMode="auto">
              <a:xfrm>
                <a:off x="2930" y="2276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2 h 34"/>
                  <a:gd name="T4" fmla="*/ 32 w 48"/>
                  <a:gd name="T5" fmla="*/ 34 h 34"/>
                  <a:gd name="T6" fmla="*/ 48 w 48"/>
                  <a:gd name="T7" fmla="*/ 14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C7ED"/>
              </a:solidFill>
              <a:ln w="0">
                <a:solidFill>
                  <a:srgbClr val="B0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96" name="Freeform 652"/>
              <p:cNvSpPr>
                <a:spLocks/>
              </p:cNvSpPr>
              <p:nvPr/>
            </p:nvSpPr>
            <p:spPr bwMode="auto">
              <a:xfrm>
                <a:off x="2930" y="2276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2 h 34"/>
                  <a:gd name="T4" fmla="*/ 32 w 48"/>
                  <a:gd name="T5" fmla="*/ 34 h 34"/>
                  <a:gd name="T6" fmla="*/ 48 w 48"/>
                  <a:gd name="T7" fmla="*/ 14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97" name="Freeform 653"/>
              <p:cNvSpPr>
                <a:spLocks/>
              </p:cNvSpPr>
              <p:nvPr/>
            </p:nvSpPr>
            <p:spPr bwMode="auto">
              <a:xfrm>
                <a:off x="2962" y="2290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C9EB"/>
              </a:solidFill>
              <a:ln w="0">
                <a:solidFill>
                  <a:srgbClr val="B2C9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98" name="Freeform 654"/>
              <p:cNvSpPr>
                <a:spLocks/>
              </p:cNvSpPr>
              <p:nvPr/>
            </p:nvSpPr>
            <p:spPr bwMode="auto">
              <a:xfrm>
                <a:off x="2962" y="2290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99" name="Freeform 655"/>
              <p:cNvSpPr>
                <a:spLocks/>
              </p:cNvSpPr>
              <p:nvPr/>
            </p:nvSpPr>
            <p:spPr bwMode="auto">
              <a:xfrm>
                <a:off x="2994" y="2304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6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CCEB"/>
              </a:solidFill>
              <a:ln w="0">
                <a:solidFill>
                  <a:srgbClr val="B5CC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00" name="Freeform 656"/>
              <p:cNvSpPr>
                <a:spLocks/>
              </p:cNvSpPr>
              <p:nvPr/>
            </p:nvSpPr>
            <p:spPr bwMode="auto">
              <a:xfrm>
                <a:off x="2994" y="2304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6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01" name="Freeform 657"/>
              <p:cNvSpPr>
                <a:spLocks/>
              </p:cNvSpPr>
              <p:nvPr/>
            </p:nvSpPr>
            <p:spPr bwMode="auto">
              <a:xfrm>
                <a:off x="3026" y="232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18 h 34"/>
                  <a:gd name="T4" fmla="*/ 34 w 50"/>
                  <a:gd name="T5" fmla="*/ 34 h 34"/>
                  <a:gd name="T6" fmla="*/ 50 w 50"/>
                  <a:gd name="T7" fmla="*/ 16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18"/>
                    </a:lnTo>
                    <a:lnTo>
                      <a:pt x="34" y="34"/>
                    </a:lnTo>
                    <a:lnTo>
                      <a:pt x="5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CFEB"/>
              </a:solidFill>
              <a:ln w="0">
                <a:solidFill>
                  <a:srgbClr val="B8CF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02" name="Freeform 658"/>
              <p:cNvSpPr>
                <a:spLocks/>
              </p:cNvSpPr>
              <p:nvPr/>
            </p:nvSpPr>
            <p:spPr bwMode="auto">
              <a:xfrm>
                <a:off x="3026" y="232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18 h 34"/>
                  <a:gd name="T4" fmla="*/ 34 w 50"/>
                  <a:gd name="T5" fmla="*/ 34 h 34"/>
                  <a:gd name="T6" fmla="*/ 50 w 50"/>
                  <a:gd name="T7" fmla="*/ 16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18"/>
                    </a:lnTo>
                    <a:lnTo>
                      <a:pt x="34" y="34"/>
                    </a:lnTo>
                    <a:lnTo>
                      <a:pt x="50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03" name="Freeform 659"/>
              <p:cNvSpPr>
                <a:spLocks/>
              </p:cNvSpPr>
              <p:nvPr/>
            </p:nvSpPr>
            <p:spPr bwMode="auto">
              <a:xfrm>
                <a:off x="3060" y="2336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18 h 34"/>
                  <a:gd name="T4" fmla="*/ 32 w 48"/>
                  <a:gd name="T5" fmla="*/ 34 h 34"/>
                  <a:gd name="T6" fmla="*/ 48 w 48"/>
                  <a:gd name="T7" fmla="*/ 16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D1ED"/>
              </a:solidFill>
              <a:ln w="0">
                <a:solidFill>
                  <a:srgbClr val="B8D1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04" name="Freeform 660"/>
              <p:cNvSpPr>
                <a:spLocks/>
              </p:cNvSpPr>
              <p:nvPr/>
            </p:nvSpPr>
            <p:spPr bwMode="auto">
              <a:xfrm>
                <a:off x="3060" y="2336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18 h 34"/>
                  <a:gd name="T4" fmla="*/ 32 w 48"/>
                  <a:gd name="T5" fmla="*/ 34 h 34"/>
                  <a:gd name="T6" fmla="*/ 48 w 48"/>
                  <a:gd name="T7" fmla="*/ 16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18"/>
                    </a:lnTo>
                    <a:lnTo>
                      <a:pt x="32" y="34"/>
                    </a:lnTo>
                    <a:lnTo>
                      <a:pt x="48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05" name="Freeform 661"/>
              <p:cNvSpPr>
                <a:spLocks/>
              </p:cNvSpPr>
              <p:nvPr/>
            </p:nvSpPr>
            <p:spPr bwMode="auto">
              <a:xfrm>
                <a:off x="3092" y="235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18 h 34"/>
                  <a:gd name="T4" fmla="*/ 34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18"/>
                    </a:lnTo>
                    <a:lnTo>
                      <a:pt x="34" y="34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CFED"/>
              </a:solidFill>
              <a:ln w="0">
                <a:solidFill>
                  <a:srgbClr val="B2C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06" name="Freeform 662"/>
              <p:cNvSpPr>
                <a:spLocks/>
              </p:cNvSpPr>
              <p:nvPr/>
            </p:nvSpPr>
            <p:spPr bwMode="auto">
              <a:xfrm>
                <a:off x="3092" y="235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18 h 34"/>
                  <a:gd name="T4" fmla="*/ 34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18"/>
                    </a:lnTo>
                    <a:lnTo>
                      <a:pt x="34" y="34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07" name="Freeform 663"/>
              <p:cNvSpPr>
                <a:spLocks/>
              </p:cNvSpPr>
              <p:nvPr/>
            </p:nvSpPr>
            <p:spPr bwMode="auto">
              <a:xfrm>
                <a:off x="3126" y="236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DCCF0"/>
              </a:solidFill>
              <a:ln w="0">
                <a:solidFill>
                  <a:srgbClr val="ADCC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08" name="Freeform 664"/>
              <p:cNvSpPr>
                <a:spLocks/>
              </p:cNvSpPr>
              <p:nvPr/>
            </p:nvSpPr>
            <p:spPr bwMode="auto">
              <a:xfrm>
                <a:off x="3126" y="236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09" name="Freeform 665"/>
              <p:cNvSpPr>
                <a:spLocks/>
              </p:cNvSpPr>
              <p:nvPr/>
            </p:nvSpPr>
            <p:spPr bwMode="auto">
              <a:xfrm>
                <a:off x="3160" y="237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2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10" name="Freeform 666"/>
              <p:cNvSpPr>
                <a:spLocks/>
              </p:cNvSpPr>
              <p:nvPr/>
            </p:nvSpPr>
            <p:spPr bwMode="auto">
              <a:xfrm>
                <a:off x="3160" y="237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2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11" name="Freeform 667"/>
              <p:cNvSpPr>
                <a:spLocks/>
              </p:cNvSpPr>
              <p:nvPr/>
            </p:nvSpPr>
            <p:spPr bwMode="auto">
              <a:xfrm>
                <a:off x="3192" y="239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12" name="Freeform 668"/>
              <p:cNvSpPr>
                <a:spLocks/>
              </p:cNvSpPr>
              <p:nvPr/>
            </p:nvSpPr>
            <p:spPr bwMode="auto">
              <a:xfrm>
                <a:off x="3192" y="239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13" name="Freeform 669"/>
              <p:cNvSpPr>
                <a:spLocks/>
              </p:cNvSpPr>
              <p:nvPr/>
            </p:nvSpPr>
            <p:spPr bwMode="auto">
              <a:xfrm>
                <a:off x="3226" y="240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BCCF2"/>
              </a:solidFill>
              <a:ln w="0">
                <a:solidFill>
                  <a:srgbClr val="ABCC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14" name="Freeform 670"/>
              <p:cNvSpPr>
                <a:spLocks/>
              </p:cNvSpPr>
              <p:nvPr/>
            </p:nvSpPr>
            <p:spPr bwMode="auto">
              <a:xfrm>
                <a:off x="3226" y="240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15" name="Freeform 671"/>
              <p:cNvSpPr>
                <a:spLocks/>
              </p:cNvSpPr>
              <p:nvPr/>
            </p:nvSpPr>
            <p:spPr bwMode="auto">
              <a:xfrm>
                <a:off x="3260" y="2412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0 h 34"/>
                  <a:gd name="T4" fmla="*/ 34 w 48"/>
                  <a:gd name="T5" fmla="*/ 34 h 34"/>
                  <a:gd name="T6" fmla="*/ 48 w 48"/>
                  <a:gd name="T7" fmla="*/ 20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48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2E3F0"/>
              </a:solidFill>
              <a:ln w="0">
                <a:solidFill>
                  <a:srgbClr val="C2E3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16" name="Freeform 672"/>
              <p:cNvSpPr>
                <a:spLocks/>
              </p:cNvSpPr>
              <p:nvPr/>
            </p:nvSpPr>
            <p:spPr bwMode="auto">
              <a:xfrm>
                <a:off x="3260" y="2412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0 h 34"/>
                  <a:gd name="T4" fmla="*/ 34 w 48"/>
                  <a:gd name="T5" fmla="*/ 34 h 34"/>
                  <a:gd name="T6" fmla="*/ 48 w 48"/>
                  <a:gd name="T7" fmla="*/ 20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48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17" name="Freeform 673"/>
              <p:cNvSpPr>
                <a:spLocks/>
              </p:cNvSpPr>
              <p:nvPr/>
            </p:nvSpPr>
            <p:spPr bwMode="auto">
              <a:xfrm>
                <a:off x="3294" y="2432"/>
                <a:ext cx="46" cy="42"/>
              </a:xfrm>
              <a:custGeom>
                <a:avLst/>
                <a:gdLst>
                  <a:gd name="T0" fmla="*/ 14 w 46"/>
                  <a:gd name="T1" fmla="*/ 0 h 42"/>
                  <a:gd name="T2" fmla="*/ 0 w 46"/>
                  <a:gd name="T3" fmla="*/ 14 h 42"/>
                  <a:gd name="T4" fmla="*/ 32 w 46"/>
                  <a:gd name="T5" fmla="*/ 42 h 42"/>
                  <a:gd name="T6" fmla="*/ 46 w 46"/>
                  <a:gd name="T7" fmla="*/ 34 h 42"/>
                  <a:gd name="T8" fmla="*/ 14 w 4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2">
                    <a:moveTo>
                      <a:pt x="14" y="0"/>
                    </a:moveTo>
                    <a:lnTo>
                      <a:pt x="0" y="14"/>
                    </a:lnTo>
                    <a:lnTo>
                      <a:pt x="32" y="42"/>
                    </a:lnTo>
                    <a:lnTo>
                      <a:pt x="46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0F7D4"/>
              </a:solidFill>
              <a:ln w="0">
                <a:solidFill>
                  <a:srgbClr val="E0F7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18" name="Freeform 674"/>
              <p:cNvSpPr>
                <a:spLocks/>
              </p:cNvSpPr>
              <p:nvPr/>
            </p:nvSpPr>
            <p:spPr bwMode="auto">
              <a:xfrm>
                <a:off x="3294" y="2432"/>
                <a:ext cx="46" cy="42"/>
              </a:xfrm>
              <a:custGeom>
                <a:avLst/>
                <a:gdLst>
                  <a:gd name="T0" fmla="*/ 14 w 46"/>
                  <a:gd name="T1" fmla="*/ 0 h 42"/>
                  <a:gd name="T2" fmla="*/ 0 w 46"/>
                  <a:gd name="T3" fmla="*/ 14 h 42"/>
                  <a:gd name="T4" fmla="*/ 32 w 46"/>
                  <a:gd name="T5" fmla="*/ 42 h 42"/>
                  <a:gd name="T6" fmla="*/ 46 w 46"/>
                  <a:gd name="T7" fmla="*/ 34 h 42"/>
                  <a:gd name="T8" fmla="*/ 14 w 4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2">
                    <a:moveTo>
                      <a:pt x="14" y="0"/>
                    </a:moveTo>
                    <a:lnTo>
                      <a:pt x="0" y="14"/>
                    </a:lnTo>
                    <a:lnTo>
                      <a:pt x="32" y="42"/>
                    </a:lnTo>
                    <a:lnTo>
                      <a:pt x="46" y="3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19" name="Freeform 675"/>
              <p:cNvSpPr>
                <a:spLocks/>
              </p:cNvSpPr>
              <p:nvPr/>
            </p:nvSpPr>
            <p:spPr bwMode="auto">
              <a:xfrm>
                <a:off x="3326" y="2466"/>
                <a:ext cx="44" cy="60"/>
              </a:xfrm>
              <a:custGeom>
                <a:avLst/>
                <a:gdLst>
                  <a:gd name="T0" fmla="*/ 14 w 44"/>
                  <a:gd name="T1" fmla="*/ 0 h 60"/>
                  <a:gd name="T2" fmla="*/ 0 w 44"/>
                  <a:gd name="T3" fmla="*/ 8 h 60"/>
                  <a:gd name="T4" fmla="*/ 32 w 44"/>
                  <a:gd name="T5" fmla="*/ 54 h 60"/>
                  <a:gd name="T6" fmla="*/ 44 w 44"/>
                  <a:gd name="T7" fmla="*/ 60 h 60"/>
                  <a:gd name="T8" fmla="*/ 14 w 4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0">
                    <a:moveTo>
                      <a:pt x="14" y="0"/>
                    </a:moveTo>
                    <a:lnTo>
                      <a:pt x="0" y="8"/>
                    </a:lnTo>
                    <a:lnTo>
                      <a:pt x="32" y="54"/>
                    </a:lnTo>
                    <a:lnTo>
                      <a:pt x="44" y="6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5F091"/>
              </a:solidFill>
              <a:ln w="0">
                <a:solidFill>
                  <a:srgbClr val="E5F09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20" name="Freeform 676"/>
              <p:cNvSpPr>
                <a:spLocks/>
              </p:cNvSpPr>
              <p:nvPr/>
            </p:nvSpPr>
            <p:spPr bwMode="auto">
              <a:xfrm>
                <a:off x="3326" y="2466"/>
                <a:ext cx="44" cy="60"/>
              </a:xfrm>
              <a:custGeom>
                <a:avLst/>
                <a:gdLst>
                  <a:gd name="T0" fmla="*/ 14 w 44"/>
                  <a:gd name="T1" fmla="*/ 0 h 60"/>
                  <a:gd name="T2" fmla="*/ 0 w 44"/>
                  <a:gd name="T3" fmla="*/ 8 h 60"/>
                  <a:gd name="T4" fmla="*/ 32 w 44"/>
                  <a:gd name="T5" fmla="*/ 54 h 60"/>
                  <a:gd name="T6" fmla="*/ 44 w 44"/>
                  <a:gd name="T7" fmla="*/ 60 h 60"/>
                  <a:gd name="T8" fmla="*/ 14 w 4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0">
                    <a:moveTo>
                      <a:pt x="14" y="0"/>
                    </a:moveTo>
                    <a:lnTo>
                      <a:pt x="0" y="8"/>
                    </a:lnTo>
                    <a:lnTo>
                      <a:pt x="32" y="54"/>
                    </a:lnTo>
                    <a:lnTo>
                      <a:pt x="44" y="6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21" name="Freeform 677"/>
              <p:cNvSpPr>
                <a:spLocks/>
              </p:cNvSpPr>
              <p:nvPr/>
            </p:nvSpPr>
            <p:spPr bwMode="auto">
              <a:xfrm>
                <a:off x="3358" y="2520"/>
                <a:ext cx="46" cy="40"/>
              </a:xfrm>
              <a:custGeom>
                <a:avLst/>
                <a:gdLst>
                  <a:gd name="T0" fmla="*/ 12 w 46"/>
                  <a:gd name="T1" fmla="*/ 6 h 40"/>
                  <a:gd name="T2" fmla="*/ 0 w 46"/>
                  <a:gd name="T3" fmla="*/ 0 h 40"/>
                  <a:gd name="T4" fmla="*/ 32 w 46"/>
                  <a:gd name="T5" fmla="*/ 40 h 40"/>
                  <a:gd name="T6" fmla="*/ 46 w 46"/>
                  <a:gd name="T7" fmla="*/ 20 h 40"/>
                  <a:gd name="T8" fmla="*/ 12 w 46"/>
                  <a:gd name="T9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2" y="6"/>
                    </a:moveTo>
                    <a:lnTo>
                      <a:pt x="0" y="0"/>
                    </a:lnTo>
                    <a:lnTo>
                      <a:pt x="32" y="40"/>
                    </a:lnTo>
                    <a:lnTo>
                      <a:pt x="46" y="2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ADC7ED"/>
              </a:solidFill>
              <a:ln w="0">
                <a:solidFill>
                  <a:srgbClr val="AD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22" name="Freeform 678"/>
              <p:cNvSpPr>
                <a:spLocks/>
              </p:cNvSpPr>
              <p:nvPr/>
            </p:nvSpPr>
            <p:spPr bwMode="auto">
              <a:xfrm>
                <a:off x="3358" y="2520"/>
                <a:ext cx="46" cy="40"/>
              </a:xfrm>
              <a:custGeom>
                <a:avLst/>
                <a:gdLst>
                  <a:gd name="T0" fmla="*/ 12 w 46"/>
                  <a:gd name="T1" fmla="*/ 6 h 40"/>
                  <a:gd name="T2" fmla="*/ 0 w 46"/>
                  <a:gd name="T3" fmla="*/ 0 h 40"/>
                  <a:gd name="T4" fmla="*/ 32 w 46"/>
                  <a:gd name="T5" fmla="*/ 40 h 40"/>
                  <a:gd name="T6" fmla="*/ 46 w 46"/>
                  <a:gd name="T7" fmla="*/ 20 h 40"/>
                  <a:gd name="T8" fmla="*/ 12 w 46"/>
                  <a:gd name="T9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2" y="6"/>
                    </a:moveTo>
                    <a:lnTo>
                      <a:pt x="0" y="0"/>
                    </a:lnTo>
                    <a:lnTo>
                      <a:pt x="32" y="40"/>
                    </a:lnTo>
                    <a:lnTo>
                      <a:pt x="46" y="20"/>
                    </a:lnTo>
                    <a:lnTo>
                      <a:pt x="12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23" name="Freeform 679"/>
              <p:cNvSpPr>
                <a:spLocks/>
              </p:cNvSpPr>
              <p:nvPr/>
            </p:nvSpPr>
            <p:spPr bwMode="auto">
              <a:xfrm>
                <a:off x="3390" y="2540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8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24" name="Freeform 680"/>
              <p:cNvSpPr>
                <a:spLocks/>
              </p:cNvSpPr>
              <p:nvPr/>
            </p:nvSpPr>
            <p:spPr bwMode="auto">
              <a:xfrm>
                <a:off x="3390" y="2540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8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25" name="Freeform 681"/>
              <p:cNvSpPr>
                <a:spLocks/>
              </p:cNvSpPr>
              <p:nvPr/>
            </p:nvSpPr>
            <p:spPr bwMode="auto">
              <a:xfrm>
                <a:off x="3424" y="254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26" name="Freeform 682"/>
              <p:cNvSpPr>
                <a:spLocks/>
              </p:cNvSpPr>
              <p:nvPr/>
            </p:nvSpPr>
            <p:spPr bwMode="auto">
              <a:xfrm>
                <a:off x="3424" y="254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27" name="Freeform 683"/>
              <p:cNvSpPr>
                <a:spLocks/>
              </p:cNvSpPr>
              <p:nvPr/>
            </p:nvSpPr>
            <p:spPr bwMode="auto">
              <a:xfrm>
                <a:off x="3460" y="2558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28" name="Freeform 684"/>
              <p:cNvSpPr>
                <a:spLocks/>
              </p:cNvSpPr>
              <p:nvPr/>
            </p:nvSpPr>
            <p:spPr bwMode="auto">
              <a:xfrm>
                <a:off x="3460" y="2558"/>
                <a:ext cx="46" cy="32"/>
              </a:xfrm>
              <a:custGeom>
                <a:avLst/>
                <a:gdLst>
                  <a:gd name="T0" fmla="*/ 12 w 46"/>
                  <a:gd name="T1" fmla="*/ 0 h 32"/>
                  <a:gd name="T2" fmla="*/ 0 w 46"/>
                  <a:gd name="T3" fmla="*/ 22 h 32"/>
                  <a:gd name="T4" fmla="*/ 34 w 46"/>
                  <a:gd name="T5" fmla="*/ 32 h 32"/>
                  <a:gd name="T6" fmla="*/ 46 w 46"/>
                  <a:gd name="T7" fmla="*/ 10 h 32"/>
                  <a:gd name="T8" fmla="*/ 12 w 4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6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29" name="Freeform 685"/>
              <p:cNvSpPr>
                <a:spLocks/>
              </p:cNvSpPr>
              <p:nvPr/>
            </p:nvSpPr>
            <p:spPr bwMode="auto">
              <a:xfrm>
                <a:off x="3494" y="256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30" name="Freeform 686"/>
              <p:cNvSpPr>
                <a:spLocks/>
              </p:cNvSpPr>
              <p:nvPr/>
            </p:nvSpPr>
            <p:spPr bwMode="auto">
              <a:xfrm>
                <a:off x="3494" y="2568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31" name="Freeform 687"/>
              <p:cNvSpPr>
                <a:spLocks/>
              </p:cNvSpPr>
              <p:nvPr/>
            </p:nvSpPr>
            <p:spPr bwMode="auto">
              <a:xfrm>
                <a:off x="3528" y="258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32" name="Freeform 688"/>
              <p:cNvSpPr>
                <a:spLocks/>
              </p:cNvSpPr>
              <p:nvPr/>
            </p:nvSpPr>
            <p:spPr bwMode="auto">
              <a:xfrm>
                <a:off x="3528" y="258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33" name="Freeform 689"/>
              <p:cNvSpPr>
                <a:spLocks/>
              </p:cNvSpPr>
              <p:nvPr/>
            </p:nvSpPr>
            <p:spPr bwMode="auto">
              <a:xfrm>
                <a:off x="3562" y="259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34" name="Freeform 690"/>
              <p:cNvSpPr>
                <a:spLocks/>
              </p:cNvSpPr>
              <p:nvPr/>
            </p:nvSpPr>
            <p:spPr bwMode="auto">
              <a:xfrm>
                <a:off x="3562" y="259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35" name="Freeform 691"/>
              <p:cNvSpPr>
                <a:spLocks/>
              </p:cNvSpPr>
              <p:nvPr/>
            </p:nvSpPr>
            <p:spPr bwMode="auto">
              <a:xfrm>
                <a:off x="3598" y="2600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36" name="Freeform 692"/>
              <p:cNvSpPr>
                <a:spLocks/>
              </p:cNvSpPr>
              <p:nvPr/>
            </p:nvSpPr>
            <p:spPr bwMode="auto">
              <a:xfrm>
                <a:off x="3598" y="2600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37" name="Freeform 693"/>
              <p:cNvSpPr>
                <a:spLocks/>
              </p:cNvSpPr>
              <p:nvPr/>
            </p:nvSpPr>
            <p:spPr bwMode="auto">
              <a:xfrm>
                <a:off x="3634" y="2612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38" name="Freeform 694"/>
              <p:cNvSpPr>
                <a:spLocks/>
              </p:cNvSpPr>
              <p:nvPr/>
            </p:nvSpPr>
            <p:spPr bwMode="auto">
              <a:xfrm>
                <a:off x="3634" y="2612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39" name="Freeform 695"/>
              <p:cNvSpPr>
                <a:spLocks/>
              </p:cNvSpPr>
              <p:nvPr/>
            </p:nvSpPr>
            <p:spPr bwMode="auto">
              <a:xfrm>
                <a:off x="3668" y="2622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40" name="Freeform 696"/>
              <p:cNvSpPr>
                <a:spLocks/>
              </p:cNvSpPr>
              <p:nvPr/>
            </p:nvSpPr>
            <p:spPr bwMode="auto">
              <a:xfrm>
                <a:off x="3668" y="2622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41" name="Freeform 697"/>
              <p:cNvSpPr>
                <a:spLocks/>
              </p:cNvSpPr>
              <p:nvPr/>
            </p:nvSpPr>
            <p:spPr bwMode="auto">
              <a:xfrm>
                <a:off x="3704" y="2634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42" name="Freeform 698"/>
              <p:cNvSpPr>
                <a:spLocks/>
              </p:cNvSpPr>
              <p:nvPr/>
            </p:nvSpPr>
            <p:spPr bwMode="auto">
              <a:xfrm>
                <a:off x="3704" y="2634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43" name="Freeform 699"/>
              <p:cNvSpPr>
                <a:spLocks/>
              </p:cNvSpPr>
              <p:nvPr/>
            </p:nvSpPr>
            <p:spPr bwMode="auto">
              <a:xfrm>
                <a:off x="3740" y="2644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44" name="Freeform 700"/>
              <p:cNvSpPr>
                <a:spLocks/>
              </p:cNvSpPr>
              <p:nvPr/>
            </p:nvSpPr>
            <p:spPr bwMode="auto">
              <a:xfrm>
                <a:off x="3740" y="2644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45" name="Freeform 701"/>
              <p:cNvSpPr>
                <a:spLocks/>
              </p:cNvSpPr>
              <p:nvPr/>
            </p:nvSpPr>
            <p:spPr bwMode="auto">
              <a:xfrm>
                <a:off x="3774" y="2656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0 h 32"/>
                  <a:gd name="T4" fmla="*/ 38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0"/>
                    </a:lnTo>
                    <a:lnTo>
                      <a:pt x="38" y="32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46" name="Freeform 702"/>
              <p:cNvSpPr>
                <a:spLocks/>
              </p:cNvSpPr>
              <p:nvPr/>
            </p:nvSpPr>
            <p:spPr bwMode="auto">
              <a:xfrm>
                <a:off x="3774" y="2656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0 h 32"/>
                  <a:gd name="T4" fmla="*/ 38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0"/>
                    </a:lnTo>
                    <a:lnTo>
                      <a:pt x="38" y="32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47" name="Freeform 703"/>
              <p:cNvSpPr>
                <a:spLocks/>
              </p:cNvSpPr>
              <p:nvPr/>
            </p:nvSpPr>
            <p:spPr bwMode="auto">
              <a:xfrm>
                <a:off x="3812" y="2666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4 w 48"/>
                  <a:gd name="T5" fmla="*/ 34 h 34"/>
                  <a:gd name="T6" fmla="*/ 48 w 48"/>
                  <a:gd name="T7" fmla="*/ 10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48" name="Freeform 704"/>
              <p:cNvSpPr>
                <a:spLocks/>
              </p:cNvSpPr>
              <p:nvPr/>
            </p:nvSpPr>
            <p:spPr bwMode="auto">
              <a:xfrm>
                <a:off x="3812" y="2666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4 w 48"/>
                  <a:gd name="T5" fmla="*/ 34 h 34"/>
                  <a:gd name="T6" fmla="*/ 48 w 48"/>
                  <a:gd name="T7" fmla="*/ 10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49" name="Freeform 705"/>
              <p:cNvSpPr>
                <a:spLocks/>
              </p:cNvSpPr>
              <p:nvPr/>
            </p:nvSpPr>
            <p:spPr bwMode="auto">
              <a:xfrm>
                <a:off x="1952" y="2120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50" name="Freeform 706"/>
              <p:cNvSpPr>
                <a:spLocks/>
              </p:cNvSpPr>
              <p:nvPr/>
            </p:nvSpPr>
            <p:spPr bwMode="auto">
              <a:xfrm>
                <a:off x="1952" y="2120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51" name="Freeform 707"/>
              <p:cNvSpPr>
                <a:spLocks/>
              </p:cNvSpPr>
              <p:nvPr/>
            </p:nvSpPr>
            <p:spPr bwMode="auto">
              <a:xfrm>
                <a:off x="1982" y="2128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6 w 46"/>
                  <a:gd name="T5" fmla="*/ 26 h 26"/>
                  <a:gd name="T6" fmla="*/ 46 w 46"/>
                  <a:gd name="T7" fmla="*/ 10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6" y="26"/>
                    </a:lnTo>
                    <a:lnTo>
                      <a:pt x="46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52" name="Freeform 708"/>
              <p:cNvSpPr>
                <a:spLocks/>
              </p:cNvSpPr>
              <p:nvPr/>
            </p:nvSpPr>
            <p:spPr bwMode="auto">
              <a:xfrm>
                <a:off x="1982" y="2128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6 w 46"/>
                  <a:gd name="T5" fmla="*/ 26 h 26"/>
                  <a:gd name="T6" fmla="*/ 46 w 46"/>
                  <a:gd name="T7" fmla="*/ 10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6" y="26"/>
                    </a:lnTo>
                    <a:lnTo>
                      <a:pt x="46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53" name="Freeform 709"/>
              <p:cNvSpPr>
                <a:spLocks/>
              </p:cNvSpPr>
              <p:nvPr/>
            </p:nvSpPr>
            <p:spPr bwMode="auto">
              <a:xfrm>
                <a:off x="2008" y="2138"/>
                <a:ext cx="48" cy="24"/>
              </a:xfrm>
              <a:custGeom>
                <a:avLst/>
                <a:gdLst>
                  <a:gd name="T0" fmla="*/ 20 w 48"/>
                  <a:gd name="T1" fmla="*/ 0 h 24"/>
                  <a:gd name="T2" fmla="*/ 0 w 48"/>
                  <a:gd name="T3" fmla="*/ 16 h 24"/>
                  <a:gd name="T4" fmla="*/ 30 w 48"/>
                  <a:gd name="T5" fmla="*/ 24 h 24"/>
                  <a:gd name="T6" fmla="*/ 48 w 48"/>
                  <a:gd name="T7" fmla="*/ 6 h 24"/>
                  <a:gd name="T8" fmla="*/ 20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2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8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54" name="Freeform 710"/>
              <p:cNvSpPr>
                <a:spLocks/>
              </p:cNvSpPr>
              <p:nvPr/>
            </p:nvSpPr>
            <p:spPr bwMode="auto">
              <a:xfrm>
                <a:off x="2008" y="2138"/>
                <a:ext cx="48" cy="24"/>
              </a:xfrm>
              <a:custGeom>
                <a:avLst/>
                <a:gdLst>
                  <a:gd name="T0" fmla="*/ 20 w 48"/>
                  <a:gd name="T1" fmla="*/ 0 h 24"/>
                  <a:gd name="T2" fmla="*/ 0 w 48"/>
                  <a:gd name="T3" fmla="*/ 16 h 24"/>
                  <a:gd name="T4" fmla="*/ 30 w 48"/>
                  <a:gd name="T5" fmla="*/ 24 h 24"/>
                  <a:gd name="T6" fmla="*/ 48 w 48"/>
                  <a:gd name="T7" fmla="*/ 6 h 24"/>
                  <a:gd name="T8" fmla="*/ 20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20" y="0"/>
                    </a:moveTo>
                    <a:lnTo>
                      <a:pt x="0" y="16"/>
                    </a:lnTo>
                    <a:lnTo>
                      <a:pt x="30" y="24"/>
                    </a:lnTo>
                    <a:lnTo>
                      <a:pt x="48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55" name="Freeform 711"/>
              <p:cNvSpPr>
                <a:spLocks/>
              </p:cNvSpPr>
              <p:nvPr/>
            </p:nvSpPr>
            <p:spPr bwMode="auto">
              <a:xfrm>
                <a:off x="2038" y="2144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56" name="Freeform 712"/>
              <p:cNvSpPr>
                <a:spLocks/>
              </p:cNvSpPr>
              <p:nvPr/>
            </p:nvSpPr>
            <p:spPr bwMode="auto">
              <a:xfrm>
                <a:off x="2038" y="2144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57" name="Freeform 713"/>
              <p:cNvSpPr>
                <a:spLocks/>
              </p:cNvSpPr>
              <p:nvPr/>
            </p:nvSpPr>
            <p:spPr bwMode="auto">
              <a:xfrm>
                <a:off x="2066" y="2152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C2F2"/>
              </a:solidFill>
              <a:ln w="0">
                <a:solidFill>
                  <a:srgbClr val="99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58" name="Freeform 714"/>
              <p:cNvSpPr>
                <a:spLocks/>
              </p:cNvSpPr>
              <p:nvPr/>
            </p:nvSpPr>
            <p:spPr bwMode="auto">
              <a:xfrm>
                <a:off x="2066" y="2152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59" name="Freeform 715"/>
              <p:cNvSpPr>
                <a:spLocks/>
              </p:cNvSpPr>
              <p:nvPr/>
            </p:nvSpPr>
            <p:spPr bwMode="auto">
              <a:xfrm>
                <a:off x="2094" y="2160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C2F5"/>
              </a:solidFill>
              <a:ln w="0">
                <a:solidFill>
                  <a:srgbClr val="99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60" name="Freeform 716"/>
              <p:cNvSpPr>
                <a:spLocks/>
              </p:cNvSpPr>
              <p:nvPr/>
            </p:nvSpPr>
            <p:spPr bwMode="auto">
              <a:xfrm>
                <a:off x="2094" y="2160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61" name="Freeform 717"/>
              <p:cNvSpPr>
                <a:spLocks/>
              </p:cNvSpPr>
              <p:nvPr/>
            </p:nvSpPr>
            <p:spPr bwMode="auto">
              <a:xfrm>
                <a:off x="2122" y="2166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8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62" name="Freeform 718"/>
              <p:cNvSpPr>
                <a:spLocks/>
              </p:cNvSpPr>
              <p:nvPr/>
            </p:nvSpPr>
            <p:spPr bwMode="auto">
              <a:xfrm>
                <a:off x="2122" y="2166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8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63" name="Freeform 719"/>
              <p:cNvSpPr>
                <a:spLocks/>
              </p:cNvSpPr>
              <p:nvPr/>
            </p:nvSpPr>
            <p:spPr bwMode="auto">
              <a:xfrm>
                <a:off x="2150" y="2172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16 h 20"/>
                  <a:gd name="T4" fmla="*/ 30 w 48"/>
                  <a:gd name="T5" fmla="*/ 20 h 20"/>
                  <a:gd name="T6" fmla="*/ 48 w 48"/>
                  <a:gd name="T7" fmla="*/ 4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7BDF7"/>
              </a:solidFill>
              <a:ln w="0">
                <a:solidFill>
                  <a:srgbClr val="87B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64" name="Freeform 720"/>
              <p:cNvSpPr>
                <a:spLocks/>
              </p:cNvSpPr>
              <p:nvPr/>
            </p:nvSpPr>
            <p:spPr bwMode="auto">
              <a:xfrm>
                <a:off x="2150" y="2172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16 h 20"/>
                  <a:gd name="T4" fmla="*/ 30 w 48"/>
                  <a:gd name="T5" fmla="*/ 20 h 20"/>
                  <a:gd name="T6" fmla="*/ 48 w 48"/>
                  <a:gd name="T7" fmla="*/ 4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16"/>
                    </a:lnTo>
                    <a:lnTo>
                      <a:pt x="30" y="20"/>
                    </a:lnTo>
                    <a:lnTo>
                      <a:pt x="48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65" name="Freeform 721"/>
              <p:cNvSpPr>
                <a:spLocks/>
              </p:cNvSpPr>
              <p:nvPr/>
            </p:nvSpPr>
            <p:spPr bwMode="auto">
              <a:xfrm>
                <a:off x="2180" y="2176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0BAFA"/>
              </a:solidFill>
              <a:ln w="0">
                <a:solidFill>
                  <a:srgbClr val="80BA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66" name="Freeform 722"/>
              <p:cNvSpPr>
                <a:spLocks/>
              </p:cNvSpPr>
              <p:nvPr/>
            </p:nvSpPr>
            <p:spPr bwMode="auto">
              <a:xfrm>
                <a:off x="2180" y="2176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6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6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67" name="Freeform 723"/>
              <p:cNvSpPr>
                <a:spLocks/>
              </p:cNvSpPr>
              <p:nvPr/>
            </p:nvSpPr>
            <p:spPr bwMode="auto">
              <a:xfrm>
                <a:off x="2208" y="2178"/>
                <a:ext cx="46" cy="16"/>
              </a:xfrm>
              <a:custGeom>
                <a:avLst/>
                <a:gdLst>
                  <a:gd name="T0" fmla="*/ 18 w 46"/>
                  <a:gd name="T1" fmla="*/ 0 h 16"/>
                  <a:gd name="T2" fmla="*/ 0 w 46"/>
                  <a:gd name="T3" fmla="*/ 16 h 16"/>
                  <a:gd name="T4" fmla="*/ 28 w 46"/>
                  <a:gd name="T5" fmla="*/ 16 h 16"/>
                  <a:gd name="T6" fmla="*/ 46 w 46"/>
                  <a:gd name="T7" fmla="*/ 0 h 16"/>
                  <a:gd name="T8" fmla="*/ 18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8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0B5FA"/>
              </a:solidFill>
              <a:ln w="0">
                <a:solidFill>
                  <a:srgbClr val="70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68" name="Freeform 724"/>
              <p:cNvSpPr>
                <a:spLocks/>
              </p:cNvSpPr>
              <p:nvPr/>
            </p:nvSpPr>
            <p:spPr bwMode="auto">
              <a:xfrm>
                <a:off x="2208" y="2178"/>
                <a:ext cx="46" cy="16"/>
              </a:xfrm>
              <a:custGeom>
                <a:avLst/>
                <a:gdLst>
                  <a:gd name="T0" fmla="*/ 18 w 46"/>
                  <a:gd name="T1" fmla="*/ 0 h 16"/>
                  <a:gd name="T2" fmla="*/ 0 w 46"/>
                  <a:gd name="T3" fmla="*/ 16 h 16"/>
                  <a:gd name="T4" fmla="*/ 28 w 46"/>
                  <a:gd name="T5" fmla="*/ 16 h 16"/>
                  <a:gd name="T6" fmla="*/ 46 w 46"/>
                  <a:gd name="T7" fmla="*/ 0 h 16"/>
                  <a:gd name="T8" fmla="*/ 18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8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69" name="Freeform 725"/>
              <p:cNvSpPr>
                <a:spLocks/>
              </p:cNvSpPr>
              <p:nvPr/>
            </p:nvSpPr>
            <p:spPr bwMode="auto">
              <a:xfrm>
                <a:off x="2236" y="2176"/>
                <a:ext cx="46" cy="18"/>
              </a:xfrm>
              <a:custGeom>
                <a:avLst/>
                <a:gdLst>
                  <a:gd name="T0" fmla="*/ 18 w 46"/>
                  <a:gd name="T1" fmla="*/ 2 h 18"/>
                  <a:gd name="T2" fmla="*/ 0 w 46"/>
                  <a:gd name="T3" fmla="*/ 18 h 18"/>
                  <a:gd name="T4" fmla="*/ 28 w 46"/>
                  <a:gd name="T5" fmla="*/ 16 h 18"/>
                  <a:gd name="T6" fmla="*/ 46 w 46"/>
                  <a:gd name="T7" fmla="*/ 0 h 18"/>
                  <a:gd name="T8" fmla="*/ 18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1ADFA"/>
              </a:solidFill>
              <a:ln w="0">
                <a:solidFill>
                  <a:srgbClr val="61AD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70" name="Freeform 726"/>
              <p:cNvSpPr>
                <a:spLocks/>
              </p:cNvSpPr>
              <p:nvPr/>
            </p:nvSpPr>
            <p:spPr bwMode="auto">
              <a:xfrm>
                <a:off x="2236" y="2176"/>
                <a:ext cx="46" cy="18"/>
              </a:xfrm>
              <a:custGeom>
                <a:avLst/>
                <a:gdLst>
                  <a:gd name="T0" fmla="*/ 18 w 46"/>
                  <a:gd name="T1" fmla="*/ 2 h 18"/>
                  <a:gd name="T2" fmla="*/ 0 w 46"/>
                  <a:gd name="T3" fmla="*/ 18 h 18"/>
                  <a:gd name="T4" fmla="*/ 28 w 46"/>
                  <a:gd name="T5" fmla="*/ 16 h 18"/>
                  <a:gd name="T6" fmla="*/ 46 w 46"/>
                  <a:gd name="T7" fmla="*/ 0 h 18"/>
                  <a:gd name="T8" fmla="*/ 18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71" name="Freeform 727"/>
              <p:cNvSpPr>
                <a:spLocks/>
              </p:cNvSpPr>
              <p:nvPr/>
            </p:nvSpPr>
            <p:spPr bwMode="auto">
              <a:xfrm>
                <a:off x="2264" y="2174"/>
                <a:ext cx="48" cy="18"/>
              </a:xfrm>
              <a:custGeom>
                <a:avLst/>
                <a:gdLst>
                  <a:gd name="T0" fmla="*/ 18 w 48"/>
                  <a:gd name="T1" fmla="*/ 2 h 18"/>
                  <a:gd name="T2" fmla="*/ 0 w 48"/>
                  <a:gd name="T3" fmla="*/ 18 h 18"/>
                  <a:gd name="T4" fmla="*/ 30 w 48"/>
                  <a:gd name="T5" fmla="*/ 14 h 18"/>
                  <a:gd name="T6" fmla="*/ 48 w 48"/>
                  <a:gd name="T7" fmla="*/ 0 h 18"/>
                  <a:gd name="T8" fmla="*/ 18 w 4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18" y="2"/>
                    </a:moveTo>
                    <a:lnTo>
                      <a:pt x="0" y="18"/>
                    </a:lnTo>
                    <a:lnTo>
                      <a:pt x="30" y="14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45A1F5"/>
              </a:solidFill>
              <a:ln w="0">
                <a:solidFill>
                  <a:srgbClr val="45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72" name="Freeform 728"/>
              <p:cNvSpPr>
                <a:spLocks/>
              </p:cNvSpPr>
              <p:nvPr/>
            </p:nvSpPr>
            <p:spPr bwMode="auto">
              <a:xfrm>
                <a:off x="2264" y="2174"/>
                <a:ext cx="48" cy="18"/>
              </a:xfrm>
              <a:custGeom>
                <a:avLst/>
                <a:gdLst>
                  <a:gd name="T0" fmla="*/ 18 w 48"/>
                  <a:gd name="T1" fmla="*/ 2 h 18"/>
                  <a:gd name="T2" fmla="*/ 0 w 48"/>
                  <a:gd name="T3" fmla="*/ 18 h 18"/>
                  <a:gd name="T4" fmla="*/ 30 w 48"/>
                  <a:gd name="T5" fmla="*/ 14 h 18"/>
                  <a:gd name="T6" fmla="*/ 48 w 48"/>
                  <a:gd name="T7" fmla="*/ 0 h 18"/>
                  <a:gd name="T8" fmla="*/ 18 w 4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18" y="2"/>
                    </a:moveTo>
                    <a:lnTo>
                      <a:pt x="0" y="18"/>
                    </a:lnTo>
                    <a:lnTo>
                      <a:pt x="30" y="14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73" name="Freeform 729"/>
              <p:cNvSpPr>
                <a:spLocks/>
              </p:cNvSpPr>
              <p:nvPr/>
            </p:nvSpPr>
            <p:spPr bwMode="auto">
              <a:xfrm>
                <a:off x="2294" y="2166"/>
                <a:ext cx="46" cy="22"/>
              </a:xfrm>
              <a:custGeom>
                <a:avLst/>
                <a:gdLst>
                  <a:gd name="T0" fmla="*/ 18 w 46"/>
                  <a:gd name="T1" fmla="*/ 8 h 22"/>
                  <a:gd name="T2" fmla="*/ 0 w 46"/>
                  <a:gd name="T3" fmla="*/ 22 h 22"/>
                  <a:gd name="T4" fmla="*/ 28 w 46"/>
                  <a:gd name="T5" fmla="*/ 14 h 22"/>
                  <a:gd name="T6" fmla="*/ 46 w 46"/>
                  <a:gd name="T7" fmla="*/ 0 h 22"/>
                  <a:gd name="T8" fmla="*/ 18 w 46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2491ED"/>
              </a:solidFill>
              <a:ln w="0">
                <a:solidFill>
                  <a:srgbClr val="2491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74" name="Freeform 730"/>
              <p:cNvSpPr>
                <a:spLocks/>
              </p:cNvSpPr>
              <p:nvPr/>
            </p:nvSpPr>
            <p:spPr bwMode="auto">
              <a:xfrm>
                <a:off x="2294" y="2166"/>
                <a:ext cx="46" cy="22"/>
              </a:xfrm>
              <a:custGeom>
                <a:avLst/>
                <a:gdLst>
                  <a:gd name="T0" fmla="*/ 18 w 46"/>
                  <a:gd name="T1" fmla="*/ 8 h 22"/>
                  <a:gd name="T2" fmla="*/ 0 w 46"/>
                  <a:gd name="T3" fmla="*/ 22 h 22"/>
                  <a:gd name="T4" fmla="*/ 28 w 46"/>
                  <a:gd name="T5" fmla="*/ 14 h 22"/>
                  <a:gd name="T6" fmla="*/ 46 w 46"/>
                  <a:gd name="T7" fmla="*/ 0 h 22"/>
                  <a:gd name="T8" fmla="*/ 18 w 46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8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6" y="0"/>
                    </a:lnTo>
                    <a:lnTo>
                      <a:pt x="18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75" name="Freeform 731"/>
              <p:cNvSpPr>
                <a:spLocks/>
              </p:cNvSpPr>
              <p:nvPr/>
            </p:nvSpPr>
            <p:spPr bwMode="auto">
              <a:xfrm>
                <a:off x="2322" y="2166"/>
                <a:ext cx="48" cy="54"/>
              </a:xfrm>
              <a:custGeom>
                <a:avLst/>
                <a:gdLst>
                  <a:gd name="T0" fmla="*/ 18 w 48"/>
                  <a:gd name="T1" fmla="*/ 0 h 54"/>
                  <a:gd name="T2" fmla="*/ 0 w 48"/>
                  <a:gd name="T3" fmla="*/ 14 h 54"/>
                  <a:gd name="T4" fmla="*/ 32 w 48"/>
                  <a:gd name="T5" fmla="*/ 54 h 54"/>
                  <a:gd name="T6" fmla="*/ 48 w 48"/>
                  <a:gd name="T7" fmla="*/ 22 h 54"/>
                  <a:gd name="T8" fmla="*/ 18 w 48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4">
                    <a:moveTo>
                      <a:pt x="18" y="0"/>
                    </a:moveTo>
                    <a:lnTo>
                      <a:pt x="0" y="14"/>
                    </a:lnTo>
                    <a:lnTo>
                      <a:pt x="32" y="54"/>
                    </a:lnTo>
                    <a:lnTo>
                      <a:pt x="48" y="2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AABC9"/>
              </a:solidFill>
              <a:ln w="0">
                <a:solidFill>
                  <a:srgbClr val="BAAB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76" name="Freeform 732"/>
              <p:cNvSpPr>
                <a:spLocks/>
              </p:cNvSpPr>
              <p:nvPr/>
            </p:nvSpPr>
            <p:spPr bwMode="auto">
              <a:xfrm>
                <a:off x="2322" y="2166"/>
                <a:ext cx="48" cy="54"/>
              </a:xfrm>
              <a:custGeom>
                <a:avLst/>
                <a:gdLst>
                  <a:gd name="T0" fmla="*/ 18 w 48"/>
                  <a:gd name="T1" fmla="*/ 0 h 54"/>
                  <a:gd name="T2" fmla="*/ 0 w 48"/>
                  <a:gd name="T3" fmla="*/ 14 h 54"/>
                  <a:gd name="T4" fmla="*/ 32 w 48"/>
                  <a:gd name="T5" fmla="*/ 54 h 54"/>
                  <a:gd name="T6" fmla="*/ 48 w 48"/>
                  <a:gd name="T7" fmla="*/ 22 h 54"/>
                  <a:gd name="T8" fmla="*/ 18 w 48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4">
                    <a:moveTo>
                      <a:pt x="18" y="0"/>
                    </a:moveTo>
                    <a:lnTo>
                      <a:pt x="0" y="14"/>
                    </a:lnTo>
                    <a:lnTo>
                      <a:pt x="32" y="54"/>
                    </a:lnTo>
                    <a:lnTo>
                      <a:pt x="48" y="2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77" name="Freeform 733"/>
              <p:cNvSpPr>
                <a:spLocks/>
              </p:cNvSpPr>
              <p:nvPr/>
            </p:nvSpPr>
            <p:spPr bwMode="auto">
              <a:xfrm>
                <a:off x="2354" y="2188"/>
                <a:ext cx="48" cy="50"/>
              </a:xfrm>
              <a:custGeom>
                <a:avLst/>
                <a:gdLst>
                  <a:gd name="T0" fmla="*/ 16 w 48"/>
                  <a:gd name="T1" fmla="*/ 0 h 50"/>
                  <a:gd name="T2" fmla="*/ 0 w 48"/>
                  <a:gd name="T3" fmla="*/ 32 h 50"/>
                  <a:gd name="T4" fmla="*/ 30 w 48"/>
                  <a:gd name="T5" fmla="*/ 50 h 50"/>
                  <a:gd name="T6" fmla="*/ 48 w 48"/>
                  <a:gd name="T7" fmla="*/ 26 h 50"/>
                  <a:gd name="T8" fmla="*/ 16 w 48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0">
                    <a:moveTo>
                      <a:pt x="16" y="0"/>
                    </a:moveTo>
                    <a:lnTo>
                      <a:pt x="0" y="32"/>
                    </a:lnTo>
                    <a:lnTo>
                      <a:pt x="30" y="50"/>
                    </a:lnTo>
                    <a:lnTo>
                      <a:pt x="48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CC2D1"/>
              </a:solidFill>
              <a:ln w="0">
                <a:solidFill>
                  <a:srgbClr val="CCC2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78" name="Freeform 734"/>
              <p:cNvSpPr>
                <a:spLocks/>
              </p:cNvSpPr>
              <p:nvPr/>
            </p:nvSpPr>
            <p:spPr bwMode="auto">
              <a:xfrm>
                <a:off x="2354" y="2188"/>
                <a:ext cx="48" cy="50"/>
              </a:xfrm>
              <a:custGeom>
                <a:avLst/>
                <a:gdLst>
                  <a:gd name="T0" fmla="*/ 16 w 48"/>
                  <a:gd name="T1" fmla="*/ 0 h 50"/>
                  <a:gd name="T2" fmla="*/ 0 w 48"/>
                  <a:gd name="T3" fmla="*/ 32 h 50"/>
                  <a:gd name="T4" fmla="*/ 30 w 48"/>
                  <a:gd name="T5" fmla="*/ 50 h 50"/>
                  <a:gd name="T6" fmla="*/ 48 w 48"/>
                  <a:gd name="T7" fmla="*/ 26 h 50"/>
                  <a:gd name="T8" fmla="*/ 16 w 48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0">
                    <a:moveTo>
                      <a:pt x="16" y="0"/>
                    </a:moveTo>
                    <a:lnTo>
                      <a:pt x="0" y="32"/>
                    </a:lnTo>
                    <a:lnTo>
                      <a:pt x="30" y="50"/>
                    </a:lnTo>
                    <a:lnTo>
                      <a:pt x="48" y="2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79" name="Freeform 735"/>
              <p:cNvSpPr>
                <a:spLocks/>
              </p:cNvSpPr>
              <p:nvPr/>
            </p:nvSpPr>
            <p:spPr bwMode="auto">
              <a:xfrm>
                <a:off x="2384" y="2214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4 h 26"/>
                  <a:gd name="T4" fmla="*/ 30 w 48"/>
                  <a:gd name="T5" fmla="*/ 26 h 26"/>
                  <a:gd name="T6" fmla="*/ 48 w 48"/>
                  <a:gd name="T7" fmla="*/ 6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4"/>
                    </a:lnTo>
                    <a:lnTo>
                      <a:pt x="30" y="26"/>
                    </a:lnTo>
                    <a:lnTo>
                      <a:pt x="4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80" name="Freeform 736"/>
              <p:cNvSpPr>
                <a:spLocks/>
              </p:cNvSpPr>
              <p:nvPr/>
            </p:nvSpPr>
            <p:spPr bwMode="auto">
              <a:xfrm>
                <a:off x="2384" y="2214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4 h 26"/>
                  <a:gd name="T4" fmla="*/ 30 w 48"/>
                  <a:gd name="T5" fmla="*/ 26 h 26"/>
                  <a:gd name="T6" fmla="*/ 48 w 48"/>
                  <a:gd name="T7" fmla="*/ 6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4"/>
                    </a:lnTo>
                    <a:lnTo>
                      <a:pt x="30" y="26"/>
                    </a:lnTo>
                    <a:lnTo>
                      <a:pt x="48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81" name="Freeform 737"/>
              <p:cNvSpPr>
                <a:spLocks/>
              </p:cNvSpPr>
              <p:nvPr/>
            </p:nvSpPr>
            <p:spPr bwMode="auto">
              <a:xfrm>
                <a:off x="2414" y="2218"/>
                <a:ext cx="46" cy="22"/>
              </a:xfrm>
              <a:custGeom>
                <a:avLst/>
                <a:gdLst>
                  <a:gd name="T0" fmla="*/ 18 w 46"/>
                  <a:gd name="T1" fmla="*/ 2 h 22"/>
                  <a:gd name="T2" fmla="*/ 0 w 46"/>
                  <a:gd name="T3" fmla="*/ 22 h 22"/>
                  <a:gd name="T4" fmla="*/ 30 w 46"/>
                  <a:gd name="T5" fmla="*/ 18 h 22"/>
                  <a:gd name="T6" fmla="*/ 46 w 46"/>
                  <a:gd name="T7" fmla="*/ 0 h 22"/>
                  <a:gd name="T8" fmla="*/ 18 w 46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EA8F7"/>
              </a:solidFill>
              <a:ln w="0">
                <a:solidFill>
                  <a:srgbClr val="5E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82" name="Freeform 738"/>
              <p:cNvSpPr>
                <a:spLocks/>
              </p:cNvSpPr>
              <p:nvPr/>
            </p:nvSpPr>
            <p:spPr bwMode="auto">
              <a:xfrm>
                <a:off x="2414" y="2218"/>
                <a:ext cx="46" cy="22"/>
              </a:xfrm>
              <a:custGeom>
                <a:avLst/>
                <a:gdLst>
                  <a:gd name="T0" fmla="*/ 18 w 46"/>
                  <a:gd name="T1" fmla="*/ 2 h 22"/>
                  <a:gd name="T2" fmla="*/ 0 w 46"/>
                  <a:gd name="T3" fmla="*/ 22 h 22"/>
                  <a:gd name="T4" fmla="*/ 30 w 46"/>
                  <a:gd name="T5" fmla="*/ 18 h 22"/>
                  <a:gd name="T6" fmla="*/ 46 w 46"/>
                  <a:gd name="T7" fmla="*/ 0 h 22"/>
                  <a:gd name="T8" fmla="*/ 18 w 46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83" name="Freeform 739"/>
              <p:cNvSpPr>
                <a:spLocks/>
              </p:cNvSpPr>
              <p:nvPr/>
            </p:nvSpPr>
            <p:spPr bwMode="auto">
              <a:xfrm>
                <a:off x="2444" y="2214"/>
                <a:ext cx="46" cy="22"/>
              </a:xfrm>
              <a:custGeom>
                <a:avLst/>
                <a:gdLst>
                  <a:gd name="T0" fmla="*/ 16 w 46"/>
                  <a:gd name="T1" fmla="*/ 4 h 22"/>
                  <a:gd name="T2" fmla="*/ 0 w 46"/>
                  <a:gd name="T3" fmla="*/ 22 h 22"/>
                  <a:gd name="T4" fmla="*/ 30 w 46"/>
                  <a:gd name="T5" fmla="*/ 18 h 22"/>
                  <a:gd name="T6" fmla="*/ 46 w 46"/>
                  <a:gd name="T7" fmla="*/ 0 h 22"/>
                  <a:gd name="T8" fmla="*/ 16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799F2"/>
              </a:solidFill>
              <a:ln w="0">
                <a:solidFill>
                  <a:srgbClr val="479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84" name="Freeform 740"/>
              <p:cNvSpPr>
                <a:spLocks/>
              </p:cNvSpPr>
              <p:nvPr/>
            </p:nvSpPr>
            <p:spPr bwMode="auto">
              <a:xfrm>
                <a:off x="2444" y="2214"/>
                <a:ext cx="46" cy="22"/>
              </a:xfrm>
              <a:custGeom>
                <a:avLst/>
                <a:gdLst>
                  <a:gd name="T0" fmla="*/ 16 w 46"/>
                  <a:gd name="T1" fmla="*/ 4 h 22"/>
                  <a:gd name="T2" fmla="*/ 0 w 46"/>
                  <a:gd name="T3" fmla="*/ 22 h 22"/>
                  <a:gd name="T4" fmla="*/ 30 w 46"/>
                  <a:gd name="T5" fmla="*/ 18 h 22"/>
                  <a:gd name="T6" fmla="*/ 46 w 46"/>
                  <a:gd name="T7" fmla="*/ 0 h 22"/>
                  <a:gd name="T8" fmla="*/ 16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6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85" name="Freeform 741"/>
              <p:cNvSpPr>
                <a:spLocks/>
              </p:cNvSpPr>
              <p:nvPr/>
            </p:nvSpPr>
            <p:spPr bwMode="auto">
              <a:xfrm>
                <a:off x="2474" y="2208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28 w 46"/>
                  <a:gd name="T5" fmla="*/ 20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28" y="20"/>
                    </a:lnTo>
                    <a:lnTo>
                      <a:pt x="46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4F99F2"/>
              </a:solidFill>
              <a:ln w="0">
                <a:solidFill>
                  <a:srgbClr val="4F9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86" name="Freeform 742"/>
              <p:cNvSpPr>
                <a:spLocks/>
              </p:cNvSpPr>
              <p:nvPr/>
            </p:nvSpPr>
            <p:spPr bwMode="auto">
              <a:xfrm>
                <a:off x="2474" y="2208"/>
                <a:ext cx="46" cy="24"/>
              </a:xfrm>
              <a:custGeom>
                <a:avLst/>
                <a:gdLst>
                  <a:gd name="T0" fmla="*/ 16 w 46"/>
                  <a:gd name="T1" fmla="*/ 6 h 24"/>
                  <a:gd name="T2" fmla="*/ 0 w 46"/>
                  <a:gd name="T3" fmla="*/ 24 h 24"/>
                  <a:gd name="T4" fmla="*/ 28 w 46"/>
                  <a:gd name="T5" fmla="*/ 20 h 24"/>
                  <a:gd name="T6" fmla="*/ 46 w 46"/>
                  <a:gd name="T7" fmla="*/ 0 h 24"/>
                  <a:gd name="T8" fmla="*/ 16 w 4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6" y="6"/>
                    </a:moveTo>
                    <a:lnTo>
                      <a:pt x="0" y="24"/>
                    </a:lnTo>
                    <a:lnTo>
                      <a:pt x="28" y="20"/>
                    </a:lnTo>
                    <a:lnTo>
                      <a:pt x="46" y="0"/>
                    </a:lnTo>
                    <a:lnTo>
                      <a:pt x="16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87" name="Freeform 743"/>
              <p:cNvSpPr>
                <a:spLocks/>
              </p:cNvSpPr>
              <p:nvPr/>
            </p:nvSpPr>
            <p:spPr bwMode="auto">
              <a:xfrm>
                <a:off x="2502" y="2206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6A6F5"/>
              </a:solidFill>
              <a:ln w="0">
                <a:solidFill>
                  <a:srgbClr val="66A6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88" name="Freeform 744"/>
              <p:cNvSpPr>
                <a:spLocks/>
              </p:cNvSpPr>
              <p:nvPr/>
            </p:nvSpPr>
            <p:spPr bwMode="auto">
              <a:xfrm>
                <a:off x="2502" y="2206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89" name="Freeform 745"/>
              <p:cNvSpPr>
                <a:spLocks/>
              </p:cNvSpPr>
              <p:nvPr/>
            </p:nvSpPr>
            <p:spPr bwMode="auto">
              <a:xfrm>
                <a:off x="2532" y="220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2 w 48"/>
                  <a:gd name="T5" fmla="*/ 22 h 22"/>
                  <a:gd name="T6" fmla="*/ 48 w 48"/>
                  <a:gd name="T7" fmla="*/ 2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2" y="22"/>
                    </a:lnTo>
                    <a:lnTo>
                      <a:pt x="4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AABF2"/>
              </a:solidFill>
              <a:ln w="0">
                <a:solidFill>
                  <a:srgbClr val="7AAB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90" name="Freeform 746"/>
              <p:cNvSpPr>
                <a:spLocks/>
              </p:cNvSpPr>
              <p:nvPr/>
            </p:nvSpPr>
            <p:spPr bwMode="auto">
              <a:xfrm>
                <a:off x="2532" y="220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2 w 48"/>
                  <a:gd name="T5" fmla="*/ 22 h 22"/>
                  <a:gd name="T6" fmla="*/ 48 w 48"/>
                  <a:gd name="T7" fmla="*/ 2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2" y="22"/>
                    </a:lnTo>
                    <a:lnTo>
                      <a:pt x="48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91" name="Freeform 747"/>
              <p:cNvSpPr>
                <a:spLocks/>
              </p:cNvSpPr>
              <p:nvPr/>
            </p:nvSpPr>
            <p:spPr bwMode="auto">
              <a:xfrm>
                <a:off x="2564" y="2208"/>
                <a:ext cx="48" cy="24"/>
              </a:xfrm>
              <a:custGeom>
                <a:avLst/>
                <a:gdLst>
                  <a:gd name="T0" fmla="*/ 16 w 48"/>
                  <a:gd name="T1" fmla="*/ 0 h 24"/>
                  <a:gd name="T2" fmla="*/ 0 w 48"/>
                  <a:gd name="T3" fmla="*/ 20 h 24"/>
                  <a:gd name="T4" fmla="*/ 30 w 48"/>
                  <a:gd name="T5" fmla="*/ 24 h 24"/>
                  <a:gd name="T6" fmla="*/ 48 w 48"/>
                  <a:gd name="T7" fmla="*/ 2 h 24"/>
                  <a:gd name="T8" fmla="*/ 16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6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48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AB2F0"/>
              </a:solidFill>
              <a:ln w="0">
                <a:solidFill>
                  <a:srgbClr val="8AB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92" name="Freeform 748"/>
              <p:cNvSpPr>
                <a:spLocks/>
              </p:cNvSpPr>
              <p:nvPr/>
            </p:nvSpPr>
            <p:spPr bwMode="auto">
              <a:xfrm>
                <a:off x="2564" y="2208"/>
                <a:ext cx="48" cy="24"/>
              </a:xfrm>
              <a:custGeom>
                <a:avLst/>
                <a:gdLst>
                  <a:gd name="T0" fmla="*/ 16 w 48"/>
                  <a:gd name="T1" fmla="*/ 0 h 24"/>
                  <a:gd name="T2" fmla="*/ 0 w 48"/>
                  <a:gd name="T3" fmla="*/ 20 h 24"/>
                  <a:gd name="T4" fmla="*/ 30 w 48"/>
                  <a:gd name="T5" fmla="*/ 24 h 24"/>
                  <a:gd name="T6" fmla="*/ 48 w 48"/>
                  <a:gd name="T7" fmla="*/ 2 h 24"/>
                  <a:gd name="T8" fmla="*/ 16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6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48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93" name="Freeform 749"/>
              <p:cNvSpPr>
                <a:spLocks/>
              </p:cNvSpPr>
              <p:nvPr/>
            </p:nvSpPr>
            <p:spPr bwMode="auto">
              <a:xfrm>
                <a:off x="2594" y="2210"/>
                <a:ext cx="48" cy="28"/>
              </a:xfrm>
              <a:custGeom>
                <a:avLst/>
                <a:gdLst>
                  <a:gd name="T0" fmla="*/ 18 w 48"/>
                  <a:gd name="T1" fmla="*/ 0 h 28"/>
                  <a:gd name="T2" fmla="*/ 0 w 48"/>
                  <a:gd name="T3" fmla="*/ 22 h 28"/>
                  <a:gd name="T4" fmla="*/ 32 w 48"/>
                  <a:gd name="T5" fmla="*/ 28 h 28"/>
                  <a:gd name="T6" fmla="*/ 48 w 48"/>
                  <a:gd name="T7" fmla="*/ 6 h 28"/>
                  <a:gd name="T8" fmla="*/ 18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8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B5ED"/>
              </a:solidFill>
              <a:ln w="0">
                <a:solidFill>
                  <a:srgbClr val="94B5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94" name="Freeform 750"/>
              <p:cNvSpPr>
                <a:spLocks/>
              </p:cNvSpPr>
              <p:nvPr/>
            </p:nvSpPr>
            <p:spPr bwMode="auto">
              <a:xfrm>
                <a:off x="2594" y="2210"/>
                <a:ext cx="48" cy="28"/>
              </a:xfrm>
              <a:custGeom>
                <a:avLst/>
                <a:gdLst>
                  <a:gd name="T0" fmla="*/ 18 w 48"/>
                  <a:gd name="T1" fmla="*/ 0 h 28"/>
                  <a:gd name="T2" fmla="*/ 0 w 48"/>
                  <a:gd name="T3" fmla="*/ 22 h 28"/>
                  <a:gd name="T4" fmla="*/ 32 w 48"/>
                  <a:gd name="T5" fmla="*/ 28 h 28"/>
                  <a:gd name="T6" fmla="*/ 48 w 48"/>
                  <a:gd name="T7" fmla="*/ 6 h 28"/>
                  <a:gd name="T8" fmla="*/ 18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8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4495" name="Group 751"/>
            <p:cNvGrpSpPr>
              <a:grpSpLocks/>
            </p:cNvGrpSpPr>
            <p:nvPr/>
          </p:nvGrpSpPr>
          <p:grpSpPr bwMode="auto">
            <a:xfrm>
              <a:off x="1916" y="2138"/>
              <a:ext cx="1930" cy="606"/>
              <a:chOff x="1916" y="2138"/>
              <a:chExt cx="1930" cy="606"/>
            </a:xfrm>
          </p:grpSpPr>
          <p:sp>
            <p:nvSpPr>
              <p:cNvPr id="544496" name="Freeform 752"/>
              <p:cNvSpPr>
                <a:spLocks/>
              </p:cNvSpPr>
              <p:nvPr/>
            </p:nvSpPr>
            <p:spPr bwMode="auto">
              <a:xfrm>
                <a:off x="2626" y="221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0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BAED"/>
              </a:solidFill>
              <a:ln w="0">
                <a:solidFill>
                  <a:srgbClr val="9C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97" name="Freeform 753"/>
              <p:cNvSpPr>
                <a:spLocks/>
              </p:cNvSpPr>
              <p:nvPr/>
            </p:nvSpPr>
            <p:spPr bwMode="auto">
              <a:xfrm>
                <a:off x="2626" y="221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0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98" name="Freeform 754"/>
              <p:cNvSpPr>
                <a:spLocks/>
              </p:cNvSpPr>
              <p:nvPr/>
            </p:nvSpPr>
            <p:spPr bwMode="auto">
              <a:xfrm>
                <a:off x="2656" y="2224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DED"/>
              </a:solidFill>
              <a:ln w="0">
                <a:solidFill>
                  <a:srgbClr val="9E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99" name="Freeform 755"/>
              <p:cNvSpPr>
                <a:spLocks/>
              </p:cNvSpPr>
              <p:nvPr/>
            </p:nvSpPr>
            <p:spPr bwMode="auto">
              <a:xfrm>
                <a:off x="2656" y="2224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00" name="Freeform 756"/>
              <p:cNvSpPr>
                <a:spLocks/>
              </p:cNvSpPr>
              <p:nvPr/>
            </p:nvSpPr>
            <p:spPr bwMode="auto">
              <a:xfrm>
                <a:off x="2688" y="2232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DED"/>
              </a:solidFill>
              <a:ln w="0">
                <a:solidFill>
                  <a:srgbClr val="9E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01" name="Freeform 757"/>
              <p:cNvSpPr>
                <a:spLocks/>
              </p:cNvSpPr>
              <p:nvPr/>
            </p:nvSpPr>
            <p:spPr bwMode="auto">
              <a:xfrm>
                <a:off x="2688" y="2232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02" name="Freeform 758"/>
              <p:cNvSpPr>
                <a:spLocks/>
              </p:cNvSpPr>
              <p:nvPr/>
            </p:nvSpPr>
            <p:spPr bwMode="auto">
              <a:xfrm>
                <a:off x="2720" y="224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DED"/>
              </a:solidFill>
              <a:ln w="0">
                <a:solidFill>
                  <a:srgbClr val="9E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03" name="Freeform 759"/>
              <p:cNvSpPr>
                <a:spLocks/>
              </p:cNvSpPr>
              <p:nvPr/>
            </p:nvSpPr>
            <p:spPr bwMode="auto">
              <a:xfrm>
                <a:off x="2720" y="224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04" name="Freeform 760"/>
              <p:cNvSpPr>
                <a:spLocks/>
              </p:cNvSpPr>
              <p:nvPr/>
            </p:nvSpPr>
            <p:spPr bwMode="auto">
              <a:xfrm>
                <a:off x="2752" y="2248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DED"/>
              </a:solidFill>
              <a:ln w="0">
                <a:solidFill>
                  <a:srgbClr val="9E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05" name="Freeform 761"/>
              <p:cNvSpPr>
                <a:spLocks/>
              </p:cNvSpPr>
              <p:nvPr/>
            </p:nvSpPr>
            <p:spPr bwMode="auto">
              <a:xfrm>
                <a:off x="2752" y="2248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06" name="Freeform 762"/>
              <p:cNvSpPr>
                <a:spLocks/>
              </p:cNvSpPr>
              <p:nvPr/>
            </p:nvSpPr>
            <p:spPr bwMode="auto">
              <a:xfrm>
                <a:off x="2784" y="2258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DED"/>
              </a:solidFill>
              <a:ln w="0">
                <a:solidFill>
                  <a:srgbClr val="9E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07" name="Freeform 763"/>
              <p:cNvSpPr>
                <a:spLocks/>
              </p:cNvSpPr>
              <p:nvPr/>
            </p:nvSpPr>
            <p:spPr bwMode="auto">
              <a:xfrm>
                <a:off x="2784" y="2258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08" name="Freeform 764"/>
              <p:cNvSpPr>
                <a:spLocks/>
              </p:cNvSpPr>
              <p:nvPr/>
            </p:nvSpPr>
            <p:spPr bwMode="auto">
              <a:xfrm>
                <a:off x="2816" y="2266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BFED"/>
              </a:solidFill>
              <a:ln w="0">
                <a:solidFill>
                  <a:srgbClr val="A1B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09" name="Freeform 765"/>
              <p:cNvSpPr>
                <a:spLocks/>
              </p:cNvSpPr>
              <p:nvPr/>
            </p:nvSpPr>
            <p:spPr bwMode="auto">
              <a:xfrm>
                <a:off x="2816" y="2266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10" name="Freeform 766"/>
              <p:cNvSpPr>
                <a:spLocks/>
              </p:cNvSpPr>
              <p:nvPr/>
            </p:nvSpPr>
            <p:spPr bwMode="auto">
              <a:xfrm>
                <a:off x="2848" y="227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2ED"/>
              </a:solidFill>
              <a:ln w="0">
                <a:solidFill>
                  <a:srgbClr val="A3C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11" name="Freeform 767"/>
              <p:cNvSpPr>
                <a:spLocks/>
              </p:cNvSpPr>
              <p:nvPr/>
            </p:nvSpPr>
            <p:spPr bwMode="auto">
              <a:xfrm>
                <a:off x="2848" y="227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12" name="Freeform 768"/>
              <p:cNvSpPr>
                <a:spLocks/>
              </p:cNvSpPr>
              <p:nvPr/>
            </p:nvSpPr>
            <p:spPr bwMode="auto">
              <a:xfrm>
                <a:off x="2880" y="2286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2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4ED"/>
              </a:solidFill>
              <a:ln w="0">
                <a:solidFill>
                  <a:srgbClr val="A8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13" name="Freeform 769"/>
              <p:cNvSpPr>
                <a:spLocks/>
              </p:cNvSpPr>
              <p:nvPr/>
            </p:nvSpPr>
            <p:spPr bwMode="auto">
              <a:xfrm>
                <a:off x="2880" y="2286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2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14" name="Freeform 770"/>
              <p:cNvSpPr>
                <a:spLocks/>
              </p:cNvSpPr>
              <p:nvPr/>
            </p:nvSpPr>
            <p:spPr bwMode="auto">
              <a:xfrm>
                <a:off x="2912" y="2298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2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DC7ED"/>
              </a:solidFill>
              <a:ln w="0">
                <a:solidFill>
                  <a:srgbClr val="AD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15" name="Freeform 771"/>
              <p:cNvSpPr>
                <a:spLocks/>
              </p:cNvSpPr>
              <p:nvPr/>
            </p:nvSpPr>
            <p:spPr bwMode="auto">
              <a:xfrm>
                <a:off x="2912" y="2298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2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16" name="Freeform 772"/>
              <p:cNvSpPr>
                <a:spLocks/>
              </p:cNvSpPr>
              <p:nvPr/>
            </p:nvSpPr>
            <p:spPr bwMode="auto">
              <a:xfrm>
                <a:off x="2946" y="2310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C9ED"/>
              </a:solidFill>
              <a:ln w="0">
                <a:solidFill>
                  <a:srgbClr val="B2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17" name="Freeform 773"/>
              <p:cNvSpPr>
                <a:spLocks/>
              </p:cNvSpPr>
              <p:nvPr/>
            </p:nvSpPr>
            <p:spPr bwMode="auto">
              <a:xfrm>
                <a:off x="2946" y="2310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18" name="Freeform 774"/>
              <p:cNvSpPr>
                <a:spLocks/>
              </p:cNvSpPr>
              <p:nvPr/>
            </p:nvSpPr>
            <p:spPr bwMode="auto">
              <a:xfrm>
                <a:off x="2978" y="2324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4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CCEB"/>
              </a:solidFill>
              <a:ln w="0">
                <a:solidFill>
                  <a:srgbClr val="B5CC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19" name="Freeform 775"/>
              <p:cNvSpPr>
                <a:spLocks/>
              </p:cNvSpPr>
              <p:nvPr/>
            </p:nvSpPr>
            <p:spPr bwMode="auto">
              <a:xfrm>
                <a:off x="2978" y="2324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4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20" name="Freeform 776"/>
              <p:cNvSpPr>
                <a:spLocks/>
              </p:cNvSpPr>
              <p:nvPr/>
            </p:nvSpPr>
            <p:spPr bwMode="auto">
              <a:xfrm>
                <a:off x="3012" y="2338"/>
                <a:ext cx="48" cy="36"/>
              </a:xfrm>
              <a:custGeom>
                <a:avLst/>
                <a:gdLst>
                  <a:gd name="T0" fmla="*/ 14 w 48"/>
                  <a:gd name="T1" fmla="*/ 0 h 36"/>
                  <a:gd name="T2" fmla="*/ 0 w 48"/>
                  <a:gd name="T3" fmla="*/ 20 h 36"/>
                  <a:gd name="T4" fmla="*/ 32 w 48"/>
                  <a:gd name="T5" fmla="*/ 36 h 36"/>
                  <a:gd name="T6" fmla="*/ 48 w 48"/>
                  <a:gd name="T7" fmla="*/ 16 h 36"/>
                  <a:gd name="T8" fmla="*/ 14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4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8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5CFEB"/>
              </a:solidFill>
              <a:ln w="0">
                <a:solidFill>
                  <a:srgbClr val="B5CF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21" name="Freeform 777"/>
              <p:cNvSpPr>
                <a:spLocks/>
              </p:cNvSpPr>
              <p:nvPr/>
            </p:nvSpPr>
            <p:spPr bwMode="auto">
              <a:xfrm>
                <a:off x="3012" y="2338"/>
                <a:ext cx="48" cy="36"/>
              </a:xfrm>
              <a:custGeom>
                <a:avLst/>
                <a:gdLst>
                  <a:gd name="T0" fmla="*/ 14 w 48"/>
                  <a:gd name="T1" fmla="*/ 0 h 36"/>
                  <a:gd name="T2" fmla="*/ 0 w 48"/>
                  <a:gd name="T3" fmla="*/ 20 h 36"/>
                  <a:gd name="T4" fmla="*/ 32 w 48"/>
                  <a:gd name="T5" fmla="*/ 36 h 36"/>
                  <a:gd name="T6" fmla="*/ 48 w 48"/>
                  <a:gd name="T7" fmla="*/ 16 h 36"/>
                  <a:gd name="T8" fmla="*/ 14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4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8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22" name="Freeform 778"/>
              <p:cNvSpPr>
                <a:spLocks/>
              </p:cNvSpPr>
              <p:nvPr/>
            </p:nvSpPr>
            <p:spPr bwMode="auto">
              <a:xfrm>
                <a:off x="3044" y="2354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0 h 36"/>
                  <a:gd name="T4" fmla="*/ 32 w 48"/>
                  <a:gd name="T5" fmla="*/ 36 h 36"/>
                  <a:gd name="T6" fmla="*/ 48 w 48"/>
                  <a:gd name="T7" fmla="*/ 16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D1ED"/>
              </a:solidFill>
              <a:ln w="0">
                <a:solidFill>
                  <a:srgbClr val="B8D1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23" name="Freeform 779"/>
              <p:cNvSpPr>
                <a:spLocks/>
              </p:cNvSpPr>
              <p:nvPr/>
            </p:nvSpPr>
            <p:spPr bwMode="auto">
              <a:xfrm>
                <a:off x="3044" y="2354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0 h 36"/>
                  <a:gd name="T4" fmla="*/ 32 w 48"/>
                  <a:gd name="T5" fmla="*/ 36 h 36"/>
                  <a:gd name="T6" fmla="*/ 48 w 48"/>
                  <a:gd name="T7" fmla="*/ 16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0"/>
                    </a:lnTo>
                    <a:lnTo>
                      <a:pt x="32" y="36"/>
                    </a:lnTo>
                    <a:lnTo>
                      <a:pt x="48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24" name="Freeform 780"/>
              <p:cNvSpPr>
                <a:spLocks/>
              </p:cNvSpPr>
              <p:nvPr/>
            </p:nvSpPr>
            <p:spPr bwMode="auto">
              <a:xfrm>
                <a:off x="3076" y="237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6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CFED"/>
              </a:solidFill>
              <a:ln w="0">
                <a:solidFill>
                  <a:srgbClr val="B2C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25" name="Freeform 781"/>
              <p:cNvSpPr>
                <a:spLocks/>
              </p:cNvSpPr>
              <p:nvPr/>
            </p:nvSpPr>
            <p:spPr bwMode="auto">
              <a:xfrm>
                <a:off x="3076" y="237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6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26" name="Freeform 782"/>
              <p:cNvSpPr>
                <a:spLocks/>
              </p:cNvSpPr>
              <p:nvPr/>
            </p:nvSpPr>
            <p:spPr bwMode="auto">
              <a:xfrm>
                <a:off x="3110" y="2386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18 h 32"/>
                  <a:gd name="T4" fmla="*/ 34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18"/>
                    </a:lnTo>
                    <a:lnTo>
                      <a:pt x="34" y="32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CF0"/>
              </a:solidFill>
              <a:ln w="0">
                <a:solidFill>
                  <a:srgbClr val="B0CC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27" name="Freeform 783"/>
              <p:cNvSpPr>
                <a:spLocks/>
              </p:cNvSpPr>
              <p:nvPr/>
            </p:nvSpPr>
            <p:spPr bwMode="auto">
              <a:xfrm>
                <a:off x="3110" y="2386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18 h 32"/>
                  <a:gd name="T4" fmla="*/ 34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18"/>
                    </a:lnTo>
                    <a:lnTo>
                      <a:pt x="34" y="32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28" name="Freeform 784"/>
              <p:cNvSpPr>
                <a:spLocks/>
              </p:cNvSpPr>
              <p:nvPr/>
            </p:nvSpPr>
            <p:spPr bwMode="auto">
              <a:xfrm>
                <a:off x="3144" y="2398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2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29" name="Freeform 785"/>
              <p:cNvSpPr>
                <a:spLocks/>
              </p:cNvSpPr>
              <p:nvPr/>
            </p:nvSpPr>
            <p:spPr bwMode="auto">
              <a:xfrm>
                <a:off x="3144" y="2398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2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30" name="Freeform 786"/>
              <p:cNvSpPr>
                <a:spLocks/>
              </p:cNvSpPr>
              <p:nvPr/>
            </p:nvSpPr>
            <p:spPr bwMode="auto">
              <a:xfrm>
                <a:off x="3178" y="2410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31" name="Freeform 787"/>
              <p:cNvSpPr>
                <a:spLocks/>
              </p:cNvSpPr>
              <p:nvPr/>
            </p:nvSpPr>
            <p:spPr bwMode="auto">
              <a:xfrm>
                <a:off x="3178" y="2410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10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32" name="Freeform 788"/>
              <p:cNvSpPr>
                <a:spLocks/>
              </p:cNvSpPr>
              <p:nvPr/>
            </p:nvSpPr>
            <p:spPr bwMode="auto">
              <a:xfrm>
                <a:off x="3210" y="242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9F2"/>
              </a:solidFill>
              <a:ln w="0">
                <a:solidFill>
                  <a:srgbClr val="A6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33" name="Freeform 789"/>
              <p:cNvSpPr>
                <a:spLocks/>
              </p:cNvSpPr>
              <p:nvPr/>
            </p:nvSpPr>
            <p:spPr bwMode="auto">
              <a:xfrm>
                <a:off x="3210" y="242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34" name="Freeform 790"/>
              <p:cNvSpPr>
                <a:spLocks/>
              </p:cNvSpPr>
              <p:nvPr/>
            </p:nvSpPr>
            <p:spPr bwMode="auto">
              <a:xfrm>
                <a:off x="3244" y="2432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4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D6F2"/>
              </a:solidFill>
              <a:ln w="0">
                <a:solidFill>
                  <a:srgbClr val="B5D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35" name="Freeform 791"/>
              <p:cNvSpPr>
                <a:spLocks/>
              </p:cNvSpPr>
              <p:nvPr/>
            </p:nvSpPr>
            <p:spPr bwMode="auto">
              <a:xfrm>
                <a:off x="3244" y="2432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4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36" name="Freeform 792"/>
              <p:cNvSpPr>
                <a:spLocks/>
              </p:cNvSpPr>
              <p:nvPr/>
            </p:nvSpPr>
            <p:spPr bwMode="auto">
              <a:xfrm>
                <a:off x="3278" y="2446"/>
                <a:ext cx="48" cy="38"/>
              </a:xfrm>
              <a:custGeom>
                <a:avLst/>
                <a:gdLst>
                  <a:gd name="T0" fmla="*/ 16 w 48"/>
                  <a:gd name="T1" fmla="*/ 0 h 38"/>
                  <a:gd name="T2" fmla="*/ 0 w 48"/>
                  <a:gd name="T3" fmla="*/ 18 h 38"/>
                  <a:gd name="T4" fmla="*/ 34 w 48"/>
                  <a:gd name="T5" fmla="*/ 38 h 38"/>
                  <a:gd name="T6" fmla="*/ 48 w 48"/>
                  <a:gd name="T7" fmla="*/ 28 h 38"/>
                  <a:gd name="T8" fmla="*/ 16 w 4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6" y="0"/>
                    </a:moveTo>
                    <a:lnTo>
                      <a:pt x="0" y="18"/>
                    </a:lnTo>
                    <a:lnTo>
                      <a:pt x="34" y="38"/>
                    </a:lnTo>
                    <a:lnTo>
                      <a:pt x="48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4F0E5"/>
              </a:solidFill>
              <a:ln w="0">
                <a:solidFill>
                  <a:srgbClr val="D4F0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37" name="Freeform 793"/>
              <p:cNvSpPr>
                <a:spLocks/>
              </p:cNvSpPr>
              <p:nvPr/>
            </p:nvSpPr>
            <p:spPr bwMode="auto">
              <a:xfrm>
                <a:off x="3278" y="2446"/>
                <a:ext cx="48" cy="38"/>
              </a:xfrm>
              <a:custGeom>
                <a:avLst/>
                <a:gdLst>
                  <a:gd name="T0" fmla="*/ 16 w 48"/>
                  <a:gd name="T1" fmla="*/ 0 h 38"/>
                  <a:gd name="T2" fmla="*/ 0 w 48"/>
                  <a:gd name="T3" fmla="*/ 18 h 38"/>
                  <a:gd name="T4" fmla="*/ 34 w 48"/>
                  <a:gd name="T5" fmla="*/ 38 h 38"/>
                  <a:gd name="T6" fmla="*/ 48 w 48"/>
                  <a:gd name="T7" fmla="*/ 28 h 38"/>
                  <a:gd name="T8" fmla="*/ 16 w 4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6" y="0"/>
                    </a:moveTo>
                    <a:lnTo>
                      <a:pt x="0" y="18"/>
                    </a:lnTo>
                    <a:lnTo>
                      <a:pt x="34" y="38"/>
                    </a:lnTo>
                    <a:lnTo>
                      <a:pt x="48" y="2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38" name="Freeform 794"/>
              <p:cNvSpPr>
                <a:spLocks/>
              </p:cNvSpPr>
              <p:nvPr/>
            </p:nvSpPr>
            <p:spPr bwMode="auto">
              <a:xfrm>
                <a:off x="3312" y="2474"/>
                <a:ext cx="46" cy="48"/>
              </a:xfrm>
              <a:custGeom>
                <a:avLst/>
                <a:gdLst>
                  <a:gd name="T0" fmla="*/ 14 w 46"/>
                  <a:gd name="T1" fmla="*/ 0 h 48"/>
                  <a:gd name="T2" fmla="*/ 0 w 46"/>
                  <a:gd name="T3" fmla="*/ 10 h 48"/>
                  <a:gd name="T4" fmla="*/ 34 w 46"/>
                  <a:gd name="T5" fmla="*/ 48 h 48"/>
                  <a:gd name="T6" fmla="*/ 46 w 46"/>
                  <a:gd name="T7" fmla="*/ 46 h 48"/>
                  <a:gd name="T8" fmla="*/ 14 w 4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8">
                    <a:moveTo>
                      <a:pt x="14" y="0"/>
                    </a:moveTo>
                    <a:lnTo>
                      <a:pt x="0" y="10"/>
                    </a:lnTo>
                    <a:lnTo>
                      <a:pt x="34" y="48"/>
                    </a:lnTo>
                    <a:lnTo>
                      <a:pt x="46" y="4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BFAB8"/>
              </a:solidFill>
              <a:ln w="0">
                <a:solidFill>
                  <a:srgbClr val="EBFAB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39" name="Freeform 795"/>
              <p:cNvSpPr>
                <a:spLocks/>
              </p:cNvSpPr>
              <p:nvPr/>
            </p:nvSpPr>
            <p:spPr bwMode="auto">
              <a:xfrm>
                <a:off x="3312" y="2474"/>
                <a:ext cx="46" cy="48"/>
              </a:xfrm>
              <a:custGeom>
                <a:avLst/>
                <a:gdLst>
                  <a:gd name="T0" fmla="*/ 14 w 46"/>
                  <a:gd name="T1" fmla="*/ 0 h 48"/>
                  <a:gd name="T2" fmla="*/ 0 w 46"/>
                  <a:gd name="T3" fmla="*/ 10 h 48"/>
                  <a:gd name="T4" fmla="*/ 34 w 46"/>
                  <a:gd name="T5" fmla="*/ 48 h 48"/>
                  <a:gd name="T6" fmla="*/ 46 w 46"/>
                  <a:gd name="T7" fmla="*/ 46 h 48"/>
                  <a:gd name="T8" fmla="*/ 14 w 4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8">
                    <a:moveTo>
                      <a:pt x="14" y="0"/>
                    </a:moveTo>
                    <a:lnTo>
                      <a:pt x="0" y="10"/>
                    </a:lnTo>
                    <a:lnTo>
                      <a:pt x="34" y="48"/>
                    </a:lnTo>
                    <a:lnTo>
                      <a:pt x="46" y="4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40" name="Freeform 796"/>
              <p:cNvSpPr>
                <a:spLocks/>
              </p:cNvSpPr>
              <p:nvPr/>
            </p:nvSpPr>
            <p:spPr bwMode="auto">
              <a:xfrm>
                <a:off x="3346" y="2520"/>
                <a:ext cx="44" cy="62"/>
              </a:xfrm>
              <a:custGeom>
                <a:avLst/>
                <a:gdLst>
                  <a:gd name="T0" fmla="*/ 12 w 44"/>
                  <a:gd name="T1" fmla="*/ 0 h 62"/>
                  <a:gd name="T2" fmla="*/ 0 w 44"/>
                  <a:gd name="T3" fmla="*/ 2 h 62"/>
                  <a:gd name="T4" fmla="*/ 30 w 44"/>
                  <a:gd name="T5" fmla="*/ 62 h 62"/>
                  <a:gd name="T6" fmla="*/ 44 w 44"/>
                  <a:gd name="T7" fmla="*/ 40 h 62"/>
                  <a:gd name="T8" fmla="*/ 12 w 4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2">
                    <a:moveTo>
                      <a:pt x="12" y="0"/>
                    </a:moveTo>
                    <a:lnTo>
                      <a:pt x="0" y="2"/>
                    </a:lnTo>
                    <a:lnTo>
                      <a:pt x="30" y="62"/>
                    </a:lnTo>
                    <a:lnTo>
                      <a:pt x="44" y="4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3D6C7"/>
              </a:solidFill>
              <a:ln w="0">
                <a:solidFill>
                  <a:srgbClr val="E3D6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41" name="Freeform 797"/>
              <p:cNvSpPr>
                <a:spLocks/>
              </p:cNvSpPr>
              <p:nvPr/>
            </p:nvSpPr>
            <p:spPr bwMode="auto">
              <a:xfrm>
                <a:off x="3346" y="2520"/>
                <a:ext cx="44" cy="62"/>
              </a:xfrm>
              <a:custGeom>
                <a:avLst/>
                <a:gdLst>
                  <a:gd name="T0" fmla="*/ 12 w 44"/>
                  <a:gd name="T1" fmla="*/ 0 h 62"/>
                  <a:gd name="T2" fmla="*/ 0 w 44"/>
                  <a:gd name="T3" fmla="*/ 2 h 62"/>
                  <a:gd name="T4" fmla="*/ 30 w 44"/>
                  <a:gd name="T5" fmla="*/ 62 h 62"/>
                  <a:gd name="T6" fmla="*/ 44 w 44"/>
                  <a:gd name="T7" fmla="*/ 40 h 62"/>
                  <a:gd name="T8" fmla="*/ 12 w 4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2">
                    <a:moveTo>
                      <a:pt x="12" y="0"/>
                    </a:moveTo>
                    <a:lnTo>
                      <a:pt x="0" y="2"/>
                    </a:lnTo>
                    <a:lnTo>
                      <a:pt x="30" y="62"/>
                    </a:lnTo>
                    <a:lnTo>
                      <a:pt x="44" y="4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42" name="Freeform 798"/>
              <p:cNvSpPr>
                <a:spLocks/>
              </p:cNvSpPr>
              <p:nvPr/>
            </p:nvSpPr>
            <p:spPr bwMode="auto">
              <a:xfrm>
                <a:off x="3376" y="256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43" name="Freeform 799"/>
              <p:cNvSpPr>
                <a:spLocks/>
              </p:cNvSpPr>
              <p:nvPr/>
            </p:nvSpPr>
            <p:spPr bwMode="auto">
              <a:xfrm>
                <a:off x="3376" y="256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44" name="Freeform 800"/>
              <p:cNvSpPr>
                <a:spLocks/>
              </p:cNvSpPr>
              <p:nvPr/>
            </p:nvSpPr>
            <p:spPr bwMode="auto">
              <a:xfrm>
                <a:off x="3410" y="2570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45" name="Freeform 801"/>
              <p:cNvSpPr>
                <a:spLocks/>
              </p:cNvSpPr>
              <p:nvPr/>
            </p:nvSpPr>
            <p:spPr bwMode="auto">
              <a:xfrm>
                <a:off x="3410" y="2570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46" name="Freeform 802"/>
              <p:cNvSpPr>
                <a:spLocks/>
              </p:cNvSpPr>
              <p:nvPr/>
            </p:nvSpPr>
            <p:spPr bwMode="auto">
              <a:xfrm>
                <a:off x="3446" y="258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47" name="Freeform 803"/>
              <p:cNvSpPr>
                <a:spLocks/>
              </p:cNvSpPr>
              <p:nvPr/>
            </p:nvSpPr>
            <p:spPr bwMode="auto">
              <a:xfrm>
                <a:off x="3446" y="258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48" name="Freeform 804"/>
              <p:cNvSpPr>
                <a:spLocks/>
              </p:cNvSpPr>
              <p:nvPr/>
            </p:nvSpPr>
            <p:spPr bwMode="auto">
              <a:xfrm>
                <a:off x="3480" y="259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49" name="Freeform 805"/>
              <p:cNvSpPr>
                <a:spLocks/>
              </p:cNvSpPr>
              <p:nvPr/>
            </p:nvSpPr>
            <p:spPr bwMode="auto">
              <a:xfrm>
                <a:off x="3480" y="259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50" name="Freeform 806"/>
              <p:cNvSpPr>
                <a:spLocks/>
              </p:cNvSpPr>
              <p:nvPr/>
            </p:nvSpPr>
            <p:spPr bwMode="auto">
              <a:xfrm>
                <a:off x="3514" y="2600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51" name="Freeform 807"/>
              <p:cNvSpPr>
                <a:spLocks/>
              </p:cNvSpPr>
              <p:nvPr/>
            </p:nvSpPr>
            <p:spPr bwMode="auto">
              <a:xfrm>
                <a:off x="3514" y="2600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52" name="Freeform 808"/>
              <p:cNvSpPr>
                <a:spLocks/>
              </p:cNvSpPr>
              <p:nvPr/>
            </p:nvSpPr>
            <p:spPr bwMode="auto">
              <a:xfrm>
                <a:off x="3550" y="2612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53" name="Freeform 809"/>
              <p:cNvSpPr>
                <a:spLocks/>
              </p:cNvSpPr>
              <p:nvPr/>
            </p:nvSpPr>
            <p:spPr bwMode="auto">
              <a:xfrm>
                <a:off x="3550" y="2612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54" name="Freeform 810"/>
              <p:cNvSpPr>
                <a:spLocks/>
              </p:cNvSpPr>
              <p:nvPr/>
            </p:nvSpPr>
            <p:spPr bwMode="auto">
              <a:xfrm>
                <a:off x="3584" y="2622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55" name="Freeform 811"/>
              <p:cNvSpPr>
                <a:spLocks/>
              </p:cNvSpPr>
              <p:nvPr/>
            </p:nvSpPr>
            <p:spPr bwMode="auto">
              <a:xfrm>
                <a:off x="3584" y="2622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56" name="Freeform 812"/>
              <p:cNvSpPr>
                <a:spLocks/>
              </p:cNvSpPr>
              <p:nvPr/>
            </p:nvSpPr>
            <p:spPr bwMode="auto">
              <a:xfrm>
                <a:off x="3620" y="2634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57" name="Freeform 813"/>
              <p:cNvSpPr>
                <a:spLocks/>
              </p:cNvSpPr>
              <p:nvPr/>
            </p:nvSpPr>
            <p:spPr bwMode="auto">
              <a:xfrm>
                <a:off x="3620" y="2634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58" name="Freeform 814"/>
              <p:cNvSpPr>
                <a:spLocks/>
              </p:cNvSpPr>
              <p:nvPr/>
            </p:nvSpPr>
            <p:spPr bwMode="auto">
              <a:xfrm>
                <a:off x="3654" y="2644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2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59" name="Freeform 815"/>
              <p:cNvSpPr>
                <a:spLocks/>
              </p:cNvSpPr>
              <p:nvPr/>
            </p:nvSpPr>
            <p:spPr bwMode="auto">
              <a:xfrm>
                <a:off x="3654" y="2644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2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60" name="Freeform 816"/>
              <p:cNvSpPr>
                <a:spLocks/>
              </p:cNvSpPr>
              <p:nvPr/>
            </p:nvSpPr>
            <p:spPr bwMode="auto">
              <a:xfrm>
                <a:off x="3690" y="2656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0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61" name="Freeform 817"/>
              <p:cNvSpPr>
                <a:spLocks/>
              </p:cNvSpPr>
              <p:nvPr/>
            </p:nvSpPr>
            <p:spPr bwMode="auto">
              <a:xfrm>
                <a:off x="3690" y="2656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0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62" name="Freeform 818"/>
              <p:cNvSpPr>
                <a:spLocks/>
              </p:cNvSpPr>
              <p:nvPr/>
            </p:nvSpPr>
            <p:spPr bwMode="auto">
              <a:xfrm>
                <a:off x="3726" y="2666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0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63" name="Freeform 819"/>
              <p:cNvSpPr>
                <a:spLocks/>
              </p:cNvSpPr>
              <p:nvPr/>
            </p:nvSpPr>
            <p:spPr bwMode="auto">
              <a:xfrm>
                <a:off x="3726" y="2666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0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64" name="Freeform 820"/>
              <p:cNvSpPr>
                <a:spLocks/>
              </p:cNvSpPr>
              <p:nvPr/>
            </p:nvSpPr>
            <p:spPr bwMode="auto">
              <a:xfrm>
                <a:off x="3762" y="2676"/>
                <a:ext cx="50" cy="34"/>
              </a:xfrm>
              <a:custGeom>
                <a:avLst/>
                <a:gdLst>
                  <a:gd name="T0" fmla="*/ 12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2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2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65" name="Freeform 821"/>
              <p:cNvSpPr>
                <a:spLocks/>
              </p:cNvSpPr>
              <p:nvPr/>
            </p:nvSpPr>
            <p:spPr bwMode="auto">
              <a:xfrm>
                <a:off x="3762" y="2676"/>
                <a:ext cx="50" cy="34"/>
              </a:xfrm>
              <a:custGeom>
                <a:avLst/>
                <a:gdLst>
                  <a:gd name="T0" fmla="*/ 12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2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2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66" name="Freeform 822"/>
              <p:cNvSpPr>
                <a:spLocks/>
              </p:cNvSpPr>
              <p:nvPr/>
            </p:nvSpPr>
            <p:spPr bwMode="auto">
              <a:xfrm>
                <a:off x="3798" y="2688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67" name="Freeform 823"/>
              <p:cNvSpPr>
                <a:spLocks/>
              </p:cNvSpPr>
              <p:nvPr/>
            </p:nvSpPr>
            <p:spPr bwMode="auto">
              <a:xfrm>
                <a:off x="3798" y="2688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68" name="Freeform 824"/>
              <p:cNvSpPr>
                <a:spLocks/>
              </p:cNvSpPr>
              <p:nvPr/>
            </p:nvSpPr>
            <p:spPr bwMode="auto">
              <a:xfrm>
                <a:off x="1934" y="2138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16 h 26"/>
                  <a:gd name="T4" fmla="*/ 28 w 48"/>
                  <a:gd name="T5" fmla="*/ 26 h 26"/>
                  <a:gd name="T6" fmla="*/ 48 w 48"/>
                  <a:gd name="T7" fmla="*/ 8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16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69" name="Freeform 825"/>
              <p:cNvSpPr>
                <a:spLocks/>
              </p:cNvSpPr>
              <p:nvPr/>
            </p:nvSpPr>
            <p:spPr bwMode="auto">
              <a:xfrm>
                <a:off x="1934" y="2138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16 h 26"/>
                  <a:gd name="T4" fmla="*/ 28 w 48"/>
                  <a:gd name="T5" fmla="*/ 26 h 26"/>
                  <a:gd name="T6" fmla="*/ 48 w 48"/>
                  <a:gd name="T7" fmla="*/ 8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16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70" name="Freeform 826"/>
              <p:cNvSpPr>
                <a:spLocks/>
              </p:cNvSpPr>
              <p:nvPr/>
            </p:nvSpPr>
            <p:spPr bwMode="auto">
              <a:xfrm>
                <a:off x="1962" y="2146"/>
                <a:ext cx="46" cy="26"/>
              </a:xfrm>
              <a:custGeom>
                <a:avLst/>
                <a:gdLst>
                  <a:gd name="T0" fmla="*/ 20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20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71" name="Freeform 827"/>
              <p:cNvSpPr>
                <a:spLocks/>
              </p:cNvSpPr>
              <p:nvPr/>
            </p:nvSpPr>
            <p:spPr bwMode="auto">
              <a:xfrm>
                <a:off x="1962" y="2146"/>
                <a:ext cx="46" cy="26"/>
              </a:xfrm>
              <a:custGeom>
                <a:avLst/>
                <a:gdLst>
                  <a:gd name="T0" fmla="*/ 20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20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72" name="Freeform 828"/>
              <p:cNvSpPr>
                <a:spLocks/>
              </p:cNvSpPr>
              <p:nvPr/>
            </p:nvSpPr>
            <p:spPr bwMode="auto">
              <a:xfrm>
                <a:off x="1990" y="2154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73" name="Freeform 829"/>
              <p:cNvSpPr>
                <a:spLocks/>
              </p:cNvSpPr>
              <p:nvPr/>
            </p:nvSpPr>
            <p:spPr bwMode="auto">
              <a:xfrm>
                <a:off x="1990" y="2154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74" name="Freeform 830"/>
              <p:cNvSpPr>
                <a:spLocks/>
              </p:cNvSpPr>
              <p:nvPr/>
            </p:nvSpPr>
            <p:spPr bwMode="auto">
              <a:xfrm>
                <a:off x="2018" y="2162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75" name="Freeform 831"/>
              <p:cNvSpPr>
                <a:spLocks/>
              </p:cNvSpPr>
              <p:nvPr/>
            </p:nvSpPr>
            <p:spPr bwMode="auto">
              <a:xfrm>
                <a:off x="2018" y="2162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76" name="Freeform 832"/>
              <p:cNvSpPr>
                <a:spLocks/>
              </p:cNvSpPr>
              <p:nvPr/>
            </p:nvSpPr>
            <p:spPr bwMode="auto">
              <a:xfrm>
                <a:off x="2046" y="2170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C2F2"/>
              </a:solidFill>
              <a:ln w="0">
                <a:solidFill>
                  <a:srgbClr val="99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77" name="Freeform 833"/>
              <p:cNvSpPr>
                <a:spLocks/>
              </p:cNvSpPr>
              <p:nvPr/>
            </p:nvSpPr>
            <p:spPr bwMode="auto">
              <a:xfrm>
                <a:off x="2046" y="2170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78" name="Freeform 834"/>
              <p:cNvSpPr>
                <a:spLocks/>
              </p:cNvSpPr>
              <p:nvPr/>
            </p:nvSpPr>
            <p:spPr bwMode="auto">
              <a:xfrm>
                <a:off x="2076" y="217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C2F5"/>
              </a:solidFill>
              <a:ln w="0">
                <a:solidFill>
                  <a:srgbClr val="96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79" name="Freeform 835"/>
              <p:cNvSpPr>
                <a:spLocks/>
              </p:cNvSpPr>
              <p:nvPr/>
            </p:nvSpPr>
            <p:spPr bwMode="auto">
              <a:xfrm>
                <a:off x="2076" y="2178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80" name="Freeform 836"/>
              <p:cNvSpPr>
                <a:spLocks/>
              </p:cNvSpPr>
              <p:nvPr/>
            </p:nvSpPr>
            <p:spPr bwMode="auto">
              <a:xfrm>
                <a:off x="2104" y="2184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8 h 22"/>
                  <a:gd name="T4" fmla="*/ 28 w 46"/>
                  <a:gd name="T5" fmla="*/ 22 h 22"/>
                  <a:gd name="T6" fmla="*/ 46 w 46"/>
                  <a:gd name="T7" fmla="*/ 4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81" name="Freeform 837"/>
              <p:cNvSpPr>
                <a:spLocks/>
              </p:cNvSpPr>
              <p:nvPr/>
            </p:nvSpPr>
            <p:spPr bwMode="auto">
              <a:xfrm>
                <a:off x="2104" y="2184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8 h 22"/>
                  <a:gd name="T4" fmla="*/ 28 w 46"/>
                  <a:gd name="T5" fmla="*/ 22 h 22"/>
                  <a:gd name="T6" fmla="*/ 46 w 46"/>
                  <a:gd name="T7" fmla="*/ 4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6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82" name="Freeform 838"/>
              <p:cNvSpPr>
                <a:spLocks/>
              </p:cNvSpPr>
              <p:nvPr/>
            </p:nvSpPr>
            <p:spPr bwMode="auto">
              <a:xfrm>
                <a:off x="2132" y="2188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18 h 22"/>
                  <a:gd name="T4" fmla="*/ 30 w 48"/>
                  <a:gd name="T5" fmla="*/ 22 h 22"/>
                  <a:gd name="T6" fmla="*/ 48 w 48"/>
                  <a:gd name="T7" fmla="*/ 4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5BAF7"/>
              </a:solidFill>
              <a:ln w="0">
                <a:solidFill>
                  <a:srgbClr val="85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83" name="Freeform 839"/>
              <p:cNvSpPr>
                <a:spLocks/>
              </p:cNvSpPr>
              <p:nvPr/>
            </p:nvSpPr>
            <p:spPr bwMode="auto">
              <a:xfrm>
                <a:off x="2132" y="2188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18 h 22"/>
                  <a:gd name="T4" fmla="*/ 30 w 48"/>
                  <a:gd name="T5" fmla="*/ 22 h 22"/>
                  <a:gd name="T6" fmla="*/ 48 w 48"/>
                  <a:gd name="T7" fmla="*/ 4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8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84" name="Freeform 840"/>
              <p:cNvSpPr>
                <a:spLocks/>
              </p:cNvSpPr>
              <p:nvPr/>
            </p:nvSpPr>
            <p:spPr bwMode="auto">
              <a:xfrm>
                <a:off x="2162" y="2192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8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DBAFA"/>
              </a:solidFill>
              <a:ln w="0">
                <a:solidFill>
                  <a:srgbClr val="7DBA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85" name="Freeform 841"/>
              <p:cNvSpPr>
                <a:spLocks/>
              </p:cNvSpPr>
              <p:nvPr/>
            </p:nvSpPr>
            <p:spPr bwMode="auto">
              <a:xfrm>
                <a:off x="2162" y="2192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8 h 18"/>
                  <a:gd name="T4" fmla="*/ 28 w 46"/>
                  <a:gd name="T5" fmla="*/ 18 h 18"/>
                  <a:gd name="T6" fmla="*/ 46 w 46"/>
                  <a:gd name="T7" fmla="*/ 2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46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86" name="Freeform 842"/>
              <p:cNvSpPr>
                <a:spLocks/>
              </p:cNvSpPr>
              <p:nvPr/>
            </p:nvSpPr>
            <p:spPr bwMode="auto">
              <a:xfrm>
                <a:off x="2190" y="2194"/>
                <a:ext cx="46" cy="16"/>
              </a:xfrm>
              <a:custGeom>
                <a:avLst/>
                <a:gdLst>
                  <a:gd name="T0" fmla="*/ 18 w 46"/>
                  <a:gd name="T1" fmla="*/ 0 h 16"/>
                  <a:gd name="T2" fmla="*/ 0 w 46"/>
                  <a:gd name="T3" fmla="*/ 16 h 16"/>
                  <a:gd name="T4" fmla="*/ 28 w 46"/>
                  <a:gd name="T5" fmla="*/ 16 h 16"/>
                  <a:gd name="T6" fmla="*/ 46 w 46"/>
                  <a:gd name="T7" fmla="*/ 0 h 16"/>
                  <a:gd name="T8" fmla="*/ 18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8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BB2FA"/>
              </a:solidFill>
              <a:ln w="0">
                <a:solidFill>
                  <a:srgbClr val="6BB2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87" name="Freeform 843"/>
              <p:cNvSpPr>
                <a:spLocks/>
              </p:cNvSpPr>
              <p:nvPr/>
            </p:nvSpPr>
            <p:spPr bwMode="auto">
              <a:xfrm>
                <a:off x="2190" y="2194"/>
                <a:ext cx="46" cy="16"/>
              </a:xfrm>
              <a:custGeom>
                <a:avLst/>
                <a:gdLst>
                  <a:gd name="T0" fmla="*/ 18 w 46"/>
                  <a:gd name="T1" fmla="*/ 0 h 16"/>
                  <a:gd name="T2" fmla="*/ 0 w 46"/>
                  <a:gd name="T3" fmla="*/ 16 h 16"/>
                  <a:gd name="T4" fmla="*/ 28 w 46"/>
                  <a:gd name="T5" fmla="*/ 16 h 16"/>
                  <a:gd name="T6" fmla="*/ 46 w 46"/>
                  <a:gd name="T7" fmla="*/ 0 h 16"/>
                  <a:gd name="T8" fmla="*/ 18 w 4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6">
                    <a:moveTo>
                      <a:pt x="18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88" name="Freeform 844"/>
              <p:cNvSpPr>
                <a:spLocks/>
              </p:cNvSpPr>
              <p:nvPr/>
            </p:nvSpPr>
            <p:spPr bwMode="auto">
              <a:xfrm>
                <a:off x="2218" y="2192"/>
                <a:ext cx="46" cy="18"/>
              </a:xfrm>
              <a:custGeom>
                <a:avLst/>
                <a:gdLst>
                  <a:gd name="T0" fmla="*/ 18 w 46"/>
                  <a:gd name="T1" fmla="*/ 2 h 18"/>
                  <a:gd name="T2" fmla="*/ 0 w 46"/>
                  <a:gd name="T3" fmla="*/ 18 h 18"/>
                  <a:gd name="T4" fmla="*/ 28 w 46"/>
                  <a:gd name="T5" fmla="*/ 16 h 18"/>
                  <a:gd name="T6" fmla="*/ 46 w 46"/>
                  <a:gd name="T7" fmla="*/ 0 h 18"/>
                  <a:gd name="T8" fmla="*/ 18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9ABFA"/>
              </a:solidFill>
              <a:ln w="0">
                <a:solidFill>
                  <a:srgbClr val="59AB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89" name="Freeform 845"/>
              <p:cNvSpPr>
                <a:spLocks/>
              </p:cNvSpPr>
              <p:nvPr/>
            </p:nvSpPr>
            <p:spPr bwMode="auto">
              <a:xfrm>
                <a:off x="2218" y="2192"/>
                <a:ext cx="46" cy="18"/>
              </a:xfrm>
              <a:custGeom>
                <a:avLst/>
                <a:gdLst>
                  <a:gd name="T0" fmla="*/ 18 w 46"/>
                  <a:gd name="T1" fmla="*/ 2 h 18"/>
                  <a:gd name="T2" fmla="*/ 0 w 46"/>
                  <a:gd name="T3" fmla="*/ 18 h 18"/>
                  <a:gd name="T4" fmla="*/ 28 w 46"/>
                  <a:gd name="T5" fmla="*/ 16 h 18"/>
                  <a:gd name="T6" fmla="*/ 46 w 46"/>
                  <a:gd name="T7" fmla="*/ 0 h 18"/>
                  <a:gd name="T8" fmla="*/ 18 w 4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90" name="Freeform 846"/>
              <p:cNvSpPr>
                <a:spLocks/>
              </p:cNvSpPr>
              <p:nvPr/>
            </p:nvSpPr>
            <p:spPr bwMode="auto">
              <a:xfrm>
                <a:off x="2246" y="2188"/>
                <a:ext cx="48" cy="20"/>
              </a:xfrm>
              <a:custGeom>
                <a:avLst/>
                <a:gdLst>
                  <a:gd name="T0" fmla="*/ 18 w 48"/>
                  <a:gd name="T1" fmla="*/ 4 h 20"/>
                  <a:gd name="T2" fmla="*/ 0 w 48"/>
                  <a:gd name="T3" fmla="*/ 20 h 20"/>
                  <a:gd name="T4" fmla="*/ 30 w 48"/>
                  <a:gd name="T5" fmla="*/ 14 h 20"/>
                  <a:gd name="T6" fmla="*/ 48 w 48"/>
                  <a:gd name="T7" fmla="*/ 0 h 20"/>
                  <a:gd name="T8" fmla="*/ 18 w 48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4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3D9EF5"/>
              </a:solidFill>
              <a:ln w="0">
                <a:solidFill>
                  <a:srgbClr val="3D9E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91" name="Freeform 847"/>
              <p:cNvSpPr>
                <a:spLocks/>
              </p:cNvSpPr>
              <p:nvPr/>
            </p:nvSpPr>
            <p:spPr bwMode="auto">
              <a:xfrm>
                <a:off x="2246" y="2188"/>
                <a:ext cx="48" cy="20"/>
              </a:xfrm>
              <a:custGeom>
                <a:avLst/>
                <a:gdLst>
                  <a:gd name="T0" fmla="*/ 18 w 48"/>
                  <a:gd name="T1" fmla="*/ 4 h 20"/>
                  <a:gd name="T2" fmla="*/ 0 w 48"/>
                  <a:gd name="T3" fmla="*/ 20 h 20"/>
                  <a:gd name="T4" fmla="*/ 30 w 48"/>
                  <a:gd name="T5" fmla="*/ 14 h 20"/>
                  <a:gd name="T6" fmla="*/ 48 w 48"/>
                  <a:gd name="T7" fmla="*/ 0 h 20"/>
                  <a:gd name="T8" fmla="*/ 18 w 48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4"/>
                    </a:moveTo>
                    <a:lnTo>
                      <a:pt x="0" y="20"/>
                    </a:lnTo>
                    <a:lnTo>
                      <a:pt x="30" y="14"/>
                    </a:lnTo>
                    <a:lnTo>
                      <a:pt x="48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92" name="Freeform 848"/>
              <p:cNvSpPr>
                <a:spLocks/>
              </p:cNvSpPr>
              <p:nvPr/>
            </p:nvSpPr>
            <p:spPr bwMode="auto">
              <a:xfrm>
                <a:off x="2276" y="2180"/>
                <a:ext cx="46" cy="40"/>
              </a:xfrm>
              <a:custGeom>
                <a:avLst/>
                <a:gdLst>
                  <a:gd name="T0" fmla="*/ 18 w 46"/>
                  <a:gd name="T1" fmla="*/ 8 h 40"/>
                  <a:gd name="T2" fmla="*/ 0 w 46"/>
                  <a:gd name="T3" fmla="*/ 22 h 40"/>
                  <a:gd name="T4" fmla="*/ 30 w 46"/>
                  <a:gd name="T5" fmla="*/ 40 h 40"/>
                  <a:gd name="T6" fmla="*/ 46 w 46"/>
                  <a:gd name="T7" fmla="*/ 0 h 40"/>
                  <a:gd name="T8" fmla="*/ 18 w 46"/>
                  <a:gd name="T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8" y="8"/>
                    </a:moveTo>
                    <a:lnTo>
                      <a:pt x="0" y="22"/>
                    </a:lnTo>
                    <a:lnTo>
                      <a:pt x="30" y="40"/>
                    </a:lnTo>
                    <a:lnTo>
                      <a:pt x="46" y="0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6B78CC"/>
              </a:solidFill>
              <a:ln w="0">
                <a:solidFill>
                  <a:srgbClr val="6B78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93" name="Freeform 849"/>
              <p:cNvSpPr>
                <a:spLocks/>
              </p:cNvSpPr>
              <p:nvPr/>
            </p:nvSpPr>
            <p:spPr bwMode="auto">
              <a:xfrm>
                <a:off x="2276" y="2180"/>
                <a:ext cx="46" cy="40"/>
              </a:xfrm>
              <a:custGeom>
                <a:avLst/>
                <a:gdLst>
                  <a:gd name="T0" fmla="*/ 18 w 46"/>
                  <a:gd name="T1" fmla="*/ 8 h 40"/>
                  <a:gd name="T2" fmla="*/ 0 w 46"/>
                  <a:gd name="T3" fmla="*/ 22 h 40"/>
                  <a:gd name="T4" fmla="*/ 30 w 46"/>
                  <a:gd name="T5" fmla="*/ 40 h 40"/>
                  <a:gd name="T6" fmla="*/ 46 w 46"/>
                  <a:gd name="T7" fmla="*/ 0 h 40"/>
                  <a:gd name="T8" fmla="*/ 18 w 46"/>
                  <a:gd name="T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0">
                    <a:moveTo>
                      <a:pt x="18" y="8"/>
                    </a:moveTo>
                    <a:lnTo>
                      <a:pt x="0" y="22"/>
                    </a:lnTo>
                    <a:lnTo>
                      <a:pt x="30" y="40"/>
                    </a:lnTo>
                    <a:lnTo>
                      <a:pt x="46" y="0"/>
                    </a:lnTo>
                    <a:lnTo>
                      <a:pt x="18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94" name="Freeform 850"/>
              <p:cNvSpPr>
                <a:spLocks/>
              </p:cNvSpPr>
              <p:nvPr/>
            </p:nvSpPr>
            <p:spPr bwMode="auto">
              <a:xfrm>
                <a:off x="2306" y="2180"/>
                <a:ext cx="48" cy="68"/>
              </a:xfrm>
              <a:custGeom>
                <a:avLst/>
                <a:gdLst>
                  <a:gd name="T0" fmla="*/ 16 w 48"/>
                  <a:gd name="T1" fmla="*/ 0 h 68"/>
                  <a:gd name="T2" fmla="*/ 0 w 48"/>
                  <a:gd name="T3" fmla="*/ 40 h 68"/>
                  <a:gd name="T4" fmla="*/ 30 w 48"/>
                  <a:gd name="T5" fmla="*/ 68 h 68"/>
                  <a:gd name="T6" fmla="*/ 48 w 48"/>
                  <a:gd name="T7" fmla="*/ 40 h 68"/>
                  <a:gd name="T8" fmla="*/ 16 w 4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8">
                    <a:moveTo>
                      <a:pt x="16" y="0"/>
                    </a:moveTo>
                    <a:lnTo>
                      <a:pt x="0" y="40"/>
                    </a:lnTo>
                    <a:lnTo>
                      <a:pt x="30" y="68"/>
                    </a:lnTo>
                    <a:lnTo>
                      <a:pt x="48" y="4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BDBF"/>
              </a:solidFill>
              <a:ln w="0">
                <a:solidFill>
                  <a:srgbClr val="D6BD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95" name="Freeform 851"/>
              <p:cNvSpPr>
                <a:spLocks/>
              </p:cNvSpPr>
              <p:nvPr/>
            </p:nvSpPr>
            <p:spPr bwMode="auto">
              <a:xfrm>
                <a:off x="2306" y="2180"/>
                <a:ext cx="48" cy="68"/>
              </a:xfrm>
              <a:custGeom>
                <a:avLst/>
                <a:gdLst>
                  <a:gd name="T0" fmla="*/ 16 w 48"/>
                  <a:gd name="T1" fmla="*/ 0 h 68"/>
                  <a:gd name="T2" fmla="*/ 0 w 48"/>
                  <a:gd name="T3" fmla="*/ 40 h 68"/>
                  <a:gd name="T4" fmla="*/ 30 w 48"/>
                  <a:gd name="T5" fmla="*/ 68 h 68"/>
                  <a:gd name="T6" fmla="*/ 48 w 48"/>
                  <a:gd name="T7" fmla="*/ 40 h 68"/>
                  <a:gd name="T8" fmla="*/ 16 w 4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8">
                    <a:moveTo>
                      <a:pt x="16" y="0"/>
                    </a:moveTo>
                    <a:lnTo>
                      <a:pt x="0" y="40"/>
                    </a:lnTo>
                    <a:lnTo>
                      <a:pt x="30" y="68"/>
                    </a:lnTo>
                    <a:lnTo>
                      <a:pt x="48" y="4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96" name="Freeform 852"/>
              <p:cNvSpPr>
                <a:spLocks/>
              </p:cNvSpPr>
              <p:nvPr/>
            </p:nvSpPr>
            <p:spPr bwMode="auto">
              <a:xfrm>
                <a:off x="2336" y="2220"/>
                <a:ext cx="48" cy="38"/>
              </a:xfrm>
              <a:custGeom>
                <a:avLst/>
                <a:gdLst>
                  <a:gd name="T0" fmla="*/ 18 w 48"/>
                  <a:gd name="T1" fmla="*/ 0 h 38"/>
                  <a:gd name="T2" fmla="*/ 0 w 48"/>
                  <a:gd name="T3" fmla="*/ 28 h 38"/>
                  <a:gd name="T4" fmla="*/ 30 w 48"/>
                  <a:gd name="T5" fmla="*/ 38 h 38"/>
                  <a:gd name="T6" fmla="*/ 48 w 48"/>
                  <a:gd name="T7" fmla="*/ 18 h 38"/>
                  <a:gd name="T8" fmla="*/ 18 w 4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8" y="0"/>
                    </a:moveTo>
                    <a:lnTo>
                      <a:pt x="0" y="28"/>
                    </a:lnTo>
                    <a:lnTo>
                      <a:pt x="30" y="38"/>
                    </a:lnTo>
                    <a:lnTo>
                      <a:pt x="48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AC2E0"/>
              </a:solidFill>
              <a:ln w="0">
                <a:solidFill>
                  <a:srgbClr val="BAC2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97" name="Freeform 853"/>
              <p:cNvSpPr>
                <a:spLocks/>
              </p:cNvSpPr>
              <p:nvPr/>
            </p:nvSpPr>
            <p:spPr bwMode="auto">
              <a:xfrm>
                <a:off x="2336" y="2220"/>
                <a:ext cx="48" cy="38"/>
              </a:xfrm>
              <a:custGeom>
                <a:avLst/>
                <a:gdLst>
                  <a:gd name="T0" fmla="*/ 18 w 48"/>
                  <a:gd name="T1" fmla="*/ 0 h 38"/>
                  <a:gd name="T2" fmla="*/ 0 w 48"/>
                  <a:gd name="T3" fmla="*/ 28 h 38"/>
                  <a:gd name="T4" fmla="*/ 30 w 48"/>
                  <a:gd name="T5" fmla="*/ 38 h 38"/>
                  <a:gd name="T6" fmla="*/ 48 w 48"/>
                  <a:gd name="T7" fmla="*/ 18 h 38"/>
                  <a:gd name="T8" fmla="*/ 18 w 4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8" y="0"/>
                    </a:moveTo>
                    <a:lnTo>
                      <a:pt x="0" y="28"/>
                    </a:lnTo>
                    <a:lnTo>
                      <a:pt x="30" y="38"/>
                    </a:lnTo>
                    <a:lnTo>
                      <a:pt x="48" y="1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98" name="Freeform 854"/>
              <p:cNvSpPr>
                <a:spLocks/>
              </p:cNvSpPr>
              <p:nvPr/>
            </p:nvSpPr>
            <p:spPr bwMode="auto">
              <a:xfrm>
                <a:off x="2366" y="2238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2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2B5F5"/>
              </a:solidFill>
              <a:ln w="0">
                <a:solidFill>
                  <a:srgbClr val="82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99" name="Freeform 855"/>
              <p:cNvSpPr>
                <a:spLocks/>
              </p:cNvSpPr>
              <p:nvPr/>
            </p:nvSpPr>
            <p:spPr bwMode="auto">
              <a:xfrm>
                <a:off x="2366" y="2238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2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00" name="Freeform 856"/>
              <p:cNvSpPr>
                <a:spLocks/>
              </p:cNvSpPr>
              <p:nvPr/>
            </p:nvSpPr>
            <p:spPr bwMode="auto">
              <a:xfrm>
                <a:off x="2396" y="2236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2A1F5"/>
              </a:solidFill>
              <a:ln w="0">
                <a:solidFill>
                  <a:srgbClr val="52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01" name="Freeform 857"/>
              <p:cNvSpPr>
                <a:spLocks/>
              </p:cNvSpPr>
              <p:nvPr/>
            </p:nvSpPr>
            <p:spPr bwMode="auto">
              <a:xfrm>
                <a:off x="2396" y="2236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02" name="Freeform 858"/>
              <p:cNvSpPr>
                <a:spLocks/>
              </p:cNvSpPr>
              <p:nvPr/>
            </p:nvSpPr>
            <p:spPr bwMode="auto">
              <a:xfrm>
                <a:off x="2426" y="2232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4799F2"/>
              </a:solidFill>
              <a:ln w="0">
                <a:solidFill>
                  <a:srgbClr val="479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03" name="Freeform 859"/>
              <p:cNvSpPr>
                <a:spLocks/>
              </p:cNvSpPr>
              <p:nvPr/>
            </p:nvSpPr>
            <p:spPr bwMode="auto">
              <a:xfrm>
                <a:off x="2426" y="2232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04" name="Freeform 860"/>
              <p:cNvSpPr>
                <a:spLocks/>
              </p:cNvSpPr>
              <p:nvPr/>
            </p:nvSpPr>
            <p:spPr bwMode="auto">
              <a:xfrm>
                <a:off x="2456" y="2228"/>
                <a:ext cx="46" cy="22"/>
              </a:xfrm>
              <a:custGeom>
                <a:avLst/>
                <a:gdLst>
                  <a:gd name="T0" fmla="*/ 18 w 46"/>
                  <a:gd name="T1" fmla="*/ 4 h 22"/>
                  <a:gd name="T2" fmla="*/ 0 w 46"/>
                  <a:gd name="T3" fmla="*/ 22 h 22"/>
                  <a:gd name="T4" fmla="*/ 30 w 46"/>
                  <a:gd name="T5" fmla="*/ 18 h 22"/>
                  <a:gd name="T6" fmla="*/ 46 w 46"/>
                  <a:gd name="T7" fmla="*/ 0 h 22"/>
                  <a:gd name="T8" fmla="*/ 18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7A1F5"/>
              </a:solidFill>
              <a:ln w="0">
                <a:solidFill>
                  <a:srgbClr val="57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05" name="Freeform 861"/>
              <p:cNvSpPr>
                <a:spLocks/>
              </p:cNvSpPr>
              <p:nvPr/>
            </p:nvSpPr>
            <p:spPr bwMode="auto">
              <a:xfrm>
                <a:off x="2456" y="2228"/>
                <a:ext cx="46" cy="22"/>
              </a:xfrm>
              <a:custGeom>
                <a:avLst/>
                <a:gdLst>
                  <a:gd name="T0" fmla="*/ 18 w 46"/>
                  <a:gd name="T1" fmla="*/ 4 h 22"/>
                  <a:gd name="T2" fmla="*/ 0 w 46"/>
                  <a:gd name="T3" fmla="*/ 22 h 22"/>
                  <a:gd name="T4" fmla="*/ 30 w 46"/>
                  <a:gd name="T5" fmla="*/ 18 h 22"/>
                  <a:gd name="T6" fmla="*/ 46 w 46"/>
                  <a:gd name="T7" fmla="*/ 0 h 22"/>
                  <a:gd name="T8" fmla="*/ 18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6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06" name="Freeform 862"/>
              <p:cNvSpPr>
                <a:spLocks/>
              </p:cNvSpPr>
              <p:nvPr/>
            </p:nvSpPr>
            <p:spPr bwMode="auto">
              <a:xfrm>
                <a:off x="2486" y="2226"/>
                <a:ext cx="46" cy="20"/>
              </a:xfrm>
              <a:custGeom>
                <a:avLst/>
                <a:gdLst>
                  <a:gd name="T0" fmla="*/ 16 w 46"/>
                  <a:gd name="T1" fmla="*/ 2 h 20"/>
                  <a:gd name="T2" fmla="*/ 0 w 46"/>
                  <a:gd name="T3" fmla="*/ 20 h 20"/>
                  <a:gd name="T4" fmla="*/ 30 w 46"/>
                  <a:gd name="T5" fmla="*/ 20 h 20"/>
                  <a:gd name="T6" fmla="*/ 46 w 46"/>
                  <a:gd name="T7" fmla="*/ 0 h 20"/>
                  <a:gd name="T8" fmla="*/ 16 w 46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6EA8F5"/>
              </a:solidFill>
              <a:ln w="0">
                <a:solidFill>
                  <a:srgbClr val="6EA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07" name="Freeform 863"/>
              <p:cNvSpPr>
                <a:spLocks/>
              </p:cNvSpPr>
              <p:nvPr/>
            </p:nvSpPr>
            <p:spPr bwMode="auto">
              <a:xfrm>
                <a:off x="2486" y="2226"/>
                <a:ext cx="46" cy="20"/>
              </a:xfrm>
              <a:custGeom>
                <a:avLst/>
                <a:gdLst>
                  <a:gd name="T0" fmla="*/ 16 w 46"/>
                  <a:gd name="T1" fmla="*/ 2 h 20"/>
                  <a:gd name="T2" fmla="*/ 0 w 46"/>
                  <a:gd name="T3" fmla="*/ 20 h 20"/>
                  <a:gd name="T4" fmla="*/ 30 w 46"/>
                  <a:gd name="T5" fmla="*/ 20 h 20"/>
                  <a:gd name="T6" fmla="*/ 46 w 46"/>
                  <a:gd name="T7" fmla="*/ 0 h 20"/>
                  <a:gd name="T8" fmla="*/ 16 w 46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6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6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08" name="Freeform 864"/>
              <p:cNvSpPr>
                <a:spLocks/>
              </p:cNvSpPr>
              <p:nvPr/>
            </p:nvSpPr>
            <p:spPr bwMode="auto">
              <a:xfrm>
                <a:off x="2516" y="2226"/>
                <a:ext cx="48" cy="22"/>
              </a:xfrm>
              <a:custGeom>
                <a:avLst/>
                <a:gdLst>
                  <a:gd name="T0" fmla="*/ 16 w 48"/>
                  <a:gd name="T1" fmla="*/ 0 h 22"/>
                  <a:gd name="T2" fmla="*/ 0 w 48"/>
                  <a:gd name="T3" fmla="*/ 20 h 22"/>
                  <a:gd name="T4" fmla="*/ 30 w 48"/>
                  <a:gd name="T5" fmla="*/ 22 h 22"/>
                  <a:gd name="T6" fmla="*/ 48 w 48"/>
                  <a:gd name="T7" fmla="*/ 2 h 22"/>
                  <a:gd name="T8" fmla="*/ 16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6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8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0ADF2"/>
              </a:solidFill>
              <a:ln w="0">
                <a:solidFill>
                  <a:srgbClr val="80A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09" name="Freeform 865"/>
              <p:cNvSpPr>
                <a:spLocks/>
              </p:cNvSpPr>
              <p:nvPr/>
            </p:nvSpPr>
            <p:spPr bwMode="auto">
              <a:xfrm>
                <a:off x="2516" y="2226"/>
                <a:ext cx="48" cy="22"/>
              </a:xfrm>
              <a:custGeom>
                <a:avLst/>
                <a:gdLst>
                  <a:gd name="T0" fmla="*/ 16 w 48"/>
                  <a:gd name="T1" fmla="*/ 0 h 22"/>
                  <a:gd name="T2" fmla="*/ 0 w 48"/>
                  <a:gd name="T3" fmla="*/ 20 h 22"/>
                  <a:gd name="T4" fmla="*/ 30 w 48"/>
                  <a:gd name="T5" fmla="*/ 22 h 22"/>
                  <a:gd name="T6" fmla="*/ 48 w 48"/>
                  <a:gd name="T7" fmla="*/ 2 h 22"/>
                  <a:gd name="T8" fmla="*/ 16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6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8" y="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10" name="Freeform 866"/>
              <p:cNvSpPr>
                <a:spLocks/>
              </p:cNvSpPr>
              <p:nvPr/>
            </p:nvSpPr>
            <p:spPr bwMode="auto">
              <a:xfrm>
                <a:off x="2546" y="2228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0 h 26"/>
                  <a:gd name="T4" fmla="*/ 32 w 48"/>
                  <a:gd name="T5" fmla="*/ 26 h 26"/>
                  <a:gd name="T6" fmla="*/ 48 w 48"/>
                  <a:gd name="T7" fmla="*/ 4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B2F0"/>
              </a:solidFill>
              <a:ln w="0">
                <a:solidFill>
                  <a:srgbClr val="8CB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11" name="Freeform 867"/>
              <p:cNvSpPr>
                <a:spLocks/>
              </p:cNvSpPr>
              <p:nvPr/>
            </p:nvSpPr>
            <p:spPr bwMode="auto">
              <a:xfrm>
                <a:off x="2546" y="2228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0 h 26"/>
                  <a:gd name="T4" fmla="*/ 32 w 48"/>
                  <a:gd name="T5" fmla="*/ 26 h 26"/>
                  <a:gd name="T6" fmla="*/ 48 w 48"/>
                  <a:gd name="T7" fmla="*/ 4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48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12" name="Freeform 868"/>
              <p:cNvSpPr>
                <a:spLocks/>
              </p:cNvSpPr>
              <p:nvPr/>
            </p:nvSpPr>
            <p:spPr bwMode="auto">
              <a:xfrm>
                <a:off x="2578" y="2232"/>
                <a:ext cx="48" cy="28"/>
              </a:xfrm>
              <a:custGeom>
                <a:avLst/>
                <a:gdLst>
                  <a:gd name="T0" fmla="*/ 16 w 48"/>
                  <a:gd name="T1" fmla="*/ 0 h 28"/>
                  <a:gd name="T2" fmla="*/ 0 w 48"/>
                  <a:gd name="T3" fmla="*/ 22 h 28"/>
                  <a:gd name="T4" fmla="*/ 32 w 48"/>
                  <a:gd name="T5" fmla="*/ 28 h 28"/>
                  <a:gd name="T6" fmla="*/ 48 w 48"/>
                  <a:gd name="T7" fmla="*/ 6 h 28"/>
                  <a:gd name="T8" fmla="*/ 16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6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4B5ED"/>
              </a:solidFill>
              <a:ln w="0">
                <a:solidFill>
                  <a:srgbClr val="94B5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13" name="Freeform 869"/>
              <p:cNvSpPr>
                <a:spLocks/>
              </p:cNvSpPr>
              <p:nvPr/>
            </p:nvSpPr>
            <p:spPr bwMode="auto">
              <a:xfrm>
                <a:off x="2578" y="2232"/>
                <a:ext cx="48" cy="28"/>
              </a:xfrm>
              <a:custGeom>
                <a:avLst/>
                <a:gdLst>
                  <a:gd name="T0" fmla="*/ 16 w 48"/>
                  <a:gd name="T1" fmla="*/ 0 h 28"/>
                  <a:gd name="T2" fmla="*/ 0 w 48"/>
                  <a:gd name="T3" fmla="*/ 22 h 28"/>
                  <a:gd name="T4" fmla="*/ 32 w 48"/>
                  <a:gd name="T5" fmla="*/ 28 h 28"/>
                  <a:gd name="T6" fmla="*/ 48 w 48"/>
                  <a:gd name="T7" fmla="*/ 6 h 28"/>
                  <a:gd name="T8" fmla="*/ 16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6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14" name="Freeform 870"/>
              <p:cNvSpPr>
                <a:spLocks/>
              </p:cNvSpPr>
              <p:nvPr/>
            </p:nvSpPr>
            <p:spPr bwMode="auto">
              <a:xfrm>
                <a:off x="2610" y="2238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0 w 46"/>
                  <a:gd name="T5" fmla="*/ 30 h 30"/>
                  <a:gd name="T6" fmla="*/ 46 w 46"/>
                  <a:gd name="T7" fmla="*/ 8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6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BAED"/>
              </a:solidFill>
              <a:ln w="0">
                <a:solidFill>
                  <a:srgbClr val="9C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15" name="Freeform 871"/>
              <p:cNvSpPr>
                <a:spLocks/>
              </p:cNvSpPr>
              <p:nvPr/>
            </p:nvSpPr>
            <p:spPr bwMode="auto">
              <a:xfrm>
                <a:off x="2610" y="2238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2 h 30"/>
                  <a:gd name="T4" fmla="*/ 30 w 46"/>
                  <a:gd name="T5" fmla="*/ 30 h 30"/>
                  <a:gd name="T6" fmla="*/ 46 w 46"/>
                  <a:gd name="T7" fmla="*/ 8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6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16" name="Freeform 872"/>
              <p:cNvSpPr>
                <a:spLocks/>
              </p:cNvSpPr>
              <p:nvPr/>
            </p:nvSpPr>
            <p:spPr bwMode="auto">
              <a:xfrm>
                <a:off x="2640" y="224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AED"/>
              </a:solidFill>
              <a:ln w="0">
                <a:solidFill>
                  <a:srgbClr val="9E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17" name="Freeform 873"/>
              <p:cNvSpPr>
                <a:spLocks/>
              </p:cNvSpPr>
              <p:nvPr/>
            </p:nvSpPr>
            <p:spPr bwMode="auto">
              <a:xfrm>
                <a:off x="2640" y="224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18" name="Freeform 874"/>
              <p:cNvSpPr>
                <a:spLocks/>
              </p:cNvSpPr>
              <p:nvPr/>
            </p:nvSpPr>
            <p:spPr bwMode="auto">
              <a:xfrm>
                <a:off x="2672" y="225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DED"/>
              </a:solidFill>
              <a:ln w="0">
                <a:solidFill>
                  <a:srgbClr val="9E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19" name="Freeform 875"/>
              <p:cNvSpPr>
                <a:spLocks/>
              </p:cNvSpPr>
              <p:nvPr/>
            </p:nvSpPr>
            <p:spPr bwMode="auto">
              <a:xfrm>
                <a:off x="2672" y="225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20" name="Freeform 876"/>
              <p:cNvSpPr>
                <a:spLocks/>
              </p:cNvSpPr>
              <p:nvPr/>
            </p:nvSpPr>
            <p:spPr bwMode="auto">
              <a:xfrm>
                <a:off x="2704" y="2262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DED"/>
              </a:solidFill>
              <a:ln w="0">
                <a:solidFill>
                  <a:srgbClr val="9E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21" name="Freeform 877"/>
              <p:cNvSpPr>
                <a:spLocks/>
              </p:cNvSpPr>
              <p:nvPr/>
            </p:nvSpPr>
            <p:spPr bwMode="auto">
              <a:xfrm>
                <a:off x="2704" y="2262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22" name="Freeform 878"/>
              <p:cNvSpPr>
                <a:spLocks/>
              </p:cNvSpPr>
              <p:nvPr/>
            </p:nvSpPr>
            <p:spPr bwMode="auto">
              <a:xfrm>
                <a:off x="2736" y="227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DED"/>
              </a:solidFill>
              <a:ln w="0">
                <a:solidFill>
                  <a:srgbClr val="9E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23" name="Freeform 879"/>
              <p:cNvSpPr>
                <a:spLocks/>
              </p:cNvSpPr>
              <p:nvPr/>
            </p:nvSpPr>
            <p:spPr bwMode="auto">
              <a:xfrm>
                <a:off x="2736" y="227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24" name="Freeform 880"/>
              <p:cNvSpPr>
                <a:spLocks/>
              </p:cNvSpPr>
              <p:nvPr/>
            </p:nvSpPr>
            <p:spPr bwMode="auto">
              <a:xfrm>
                <a:off x="2768" y="2278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DED"/>
              </a:solidFill>
              <a:ln w="0">
                <a:solidFill>
                  <a:srgbClr val="9E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25" name="Freeform 881"/>
              <p:cNvSpPr>
                <a:spLocks/>
              </p:cNvSpPr>
              <p:nvPr/>
            </p:nvSpPr>
            <p:spPr bwMode="auto">
              <a:xfrm>
                <a:off x="2768" y="2278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26" name="Freeform 882"/>
              <p:cNvSpPr>
                <a:spLocks/>
              </p:cNvSpPr>
              <p:nvPr/>
            </p:nvSpPr>
            <p:spPr bwMode="auto">
              <a:xfrm>
                <a:off x="2800" y="2288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FED"/>
              </a:solidFill>
              <a:ln w="0">
                <a:solidFill>
                  <a:srgbClr val="9EB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27" name="Freeform 883"/>
              <p:cNvSpPr>
                <a:spLocks/>
              </p:cNvSpPr>
              <p:nvPr/>
            </p:nvSpPr>
            <p:spPr bwMode="auto">
              <a:xfrm>
                <a:off x="2800" y="2288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28" name="Freeform 884"/>
              <p:cNvSpPr>
                <a:spLocks/>
              </p:cNvSpPr>
              <p:nvPr/>
            </p:nvSpPr>
            <p:spPr bwMode="auto">
              <a:xfrm>
                <a:off x="2832" y="2298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BFED"/>
              </a:solidFill>
              <a:ln w="0">
                <a:solidFill>
                  <a:srgbClr val="A3B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29" name="Freeform 885"/>
              <p:cNvSpPr>
                <a:spLocks/>
              </p:cNvSpPr>
              <p:nvPr/>
            </p:nvSpPr>
            <p:spPr bwMode="auto">
              <a:xfrm>
                <a:off x="2832" y="2298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30" name="Freeform 886"/>
              <p:cNvSpPr>
                <a:spLocks/>
              </p:cNvSpPr>
              <p:nvPr/>
            </p:nvSpPr>
            <p:spPr bwMode="auto">
              <a:xfrm>
                <a:off x="2864" y="2306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2 h 34"/>
                  <a:gd name="T4" fmla="*/ 34 w 48"/>
                  <a:gd name="T5" fmla="*/ 34 h 34"/>
                  <a:gd name="T6" fmla="*/ 48 w 48"/>
                  <a:gd name="T7" fmla="*/ 12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48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4ED"/>
              </a:solidFill>
              <a:ln w="0">
                <a:solidFill>
                  <a:srgbClr val="A8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31" name="Freeform 887"/>
              <p:cNvSpPr>
                <a:spLocks/>
              </p:cNvSpPr>
              <p:nvPr/>
            </p:nvSpPr>
            <p:spPr bwMode="auto">
              <a:xfrm>
                <a:off x="2864" y="2306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2 h 34"/>
                  <a:gd name="T4" fmla="*/ 34 w 48"/>
                  <a:gd name="T5" fmla="*/ 34 h 34"/>
                  <a:gd name="T6" fmla="*/ 48 w 48"/>
                  <a:gd name="T7" fmla="*/ 12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48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32" name="Freeform 888"/>
              <p:cNvSpPr>
                <a:spLocks/>
              </p:cNvSpPr>
              <p:nvPr/>
            </p:nvSpPr>
            <p:spPr bwMode="auto">
              <a:xfrm>
                <a:off x="2898" y="2318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2 h 34"/>
                  <a:gd name="T4" fmla="*/ 32 w 48"/>
                  <a:gd name="T5" fmla="*/ 34 h 34"/>
                  <a:gd name="T6" fmla="*/ 48 w 48"/>
                  <a:gd name="T7" fmla="*/ 12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33" name="Freeform 889"/>
              <p:cNvSpPr>
                <a:spLocks/>
              </p:cNvSpPr>
              <p:nvPr/>
            </p:nvSpPr>
            <p:spPr bwMode="auto">
              <a:xfrm>
                <a:off x="2898" y="2318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2 h 34"/>
                  <a:gd name="T4" fmla="*/ 32 w 48"/>
                  <a:gd name="T5" fmla="*/ 34 h 34"/>
                  <a:gd name="T6" fmla="*/ 48 w 48"/>
                  <a:gd name="T7" fmla="*/ 12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34" name="Freeform 890"/>
              <p:cNvSpPr>
                <a:spLocks/>
              </p:cNvSpPr>
              <p:nvPr/>
            </p:nvSpPr>
            <p:spPr bwMode="auto">
              <a:xfrm>
                <a:off x="2930" y="2330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2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9ED"/>
              </a:solidFill>
              <a:ln w="0">
                <a:solidFill>
                  <a:srgbClr val="B0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35" name="Freeform 891"/>
              <p:cNvSpPr>
                <a:spLocks/>
              </p:cNvSpPr>
              <p:nvPr/>
            </p:nvSpPr>
            <p:spPr bwMode="auto">
              <a:xfrm>
                <a:off x="2930" y="2330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2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36" name="Freeform 892"/>
              <p:cNvSpPr>
                <a:spLocks/>
              </p:cNvSpPr>
              <p:nvPr/>
            </p:nvSpPr>
            <p:spPr bwMode="auto">
              <a:xfrm>
                <a:off x="2962" y="234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0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CCED"/>
              </a:solidFill>
              <a:ln w="0">
                <a:solidFill>
                  <a:srgbClr val="B5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37" name="Freeform 893"/>
              <p:cNvSpPr>
                <a:spLocks/>
              </p:cNvSpPr>
              <p:nvPr/>
            </p:nvSpPr>
            <p:spPr bwMode="auto">
              <a:xfrm>
                <a:off x="2962" y="234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0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38" name="Freeform 894"/>
              <p:cNvSpPr>
                <a:spLocks/>
              </p:cNvSpPr>
              <p:nvPr/>
            </p:nvSpPr>
            <p:spPr bwMode="auto">
              <a:xfrm>
                <a:off x="2996" y="2358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2 h 36"/>
                  <a:gd name="T4" fmla="*/ 32 w 48"/>
                  <a:gd name="T5" fmla="*/ 36 h 36"/>
                  <a:gd name="T6" fmla="*/ 48 w 48"/>
                  <a:gd name="T7" fmla="*/ 16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4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CFED"/>
              </a:solidFill>
              <a:ln w="0">
                <a:solidFill>
                  <a:srgbClr val="B5C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39" name="Freeform 895"/>
              <p:cNvSpPr>
                <a:spLocks/>
              </p:cNvSpPr>
              <p:nvPr/>
            </p:nvSpPr>
            <p:spPr bwMode="auto">
              <a:xfrm>
                <a:off x="2996" y="2358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2 h 36"/>
                  <a:gd name="T4" fmla="*/ 32 w 48"/>
                  <a:gd name="T5" fmla="*/ 36 h 36"/>
                  <a:gd name="T6" fmla="*/ 48 w 48"/>
                  <a:gd name="T7" fmla="*/ 16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48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40" name="Freeform 896"/>
              <p:cNvSpPr>
                <a:spLocks/>
              </p:cNvSpPr>
              <p:nvPr/>
            </p:nvSpPr>
            <p:spPr bwMode="auto">
              <a:xfrm>
                <a:off x="3028" y="2374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0 h 36"/>
                  <a:gd name="T4" fmla="*/ 34 w 48"/>
                  <a:gd name="T5" fmla="*/ 36 h 36"/>
                  <a:gd name="T6" fmla="*/ 48 w 48"/>
                  <a:gd name="T7" fmla="*/ 16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4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CFED"/>
              </a:solidFill>
              <a:ln w="0">
                <a:solidFill>
                  <a:srgbClr val="B5C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41" name="Freeform 897"/>
              <p:cNvSpPr>
                <a:spLocks/>
              </p:cNvSpPr>
              <p:nvPr/>
            </p:nvSpPr>
            <p:spPr bwMode="auto">
              <a:xfrm>
                <a:off x="3028" y="2374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0 h 36"/>
                  <a:gd name="T4" fmla="*/ 34 w 48"/>
                  <a:gd name="T5" fmla="*/ 36 h 36"/>
                  <a:gd name="T6" fmla="*/ 48 w 48"/>
                  <a:gd name="T7" fmla="*/ 16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48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42" name="Freeform 898"/>
              <p:cNvSpPr>
                <a:spLocks/>
              </p:cNvSpPr>
              <p:nvPr/>
            </p:nvSpPr>
            <p:spPr bwMode="auto">
              <a:xfrm>
                <a:off x="3062" y="2390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0 h 34"/>
                  <a:gd name="T4" fmla="*/ 34 w 48"/>
                  <a:gd name="T5" fmla="*/ 34 h 34"/>
                  <a:gd name="T6" fmla="*/ 48 w 48"/>
                  <a:gd name="T7" fmla="*/ 14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48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CCED"/>
              </a:solidFill>
              <a:ln w="0">
                <a:solidFill>
                  <a:srgbClr val="B2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43" name="Freeform 899"/>
              <p:cNvSpPr>
                <a:spLocks/>
              </p:cNvSpPr>
              <p:nvPr/>
            </p:nvSpPr>
            <p:spPr bwMode="auto">
              <a:xfrm>
                <a:off x="3062" y="2390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0 h 34"/>
                  <a:gd name="T4" fmla="*/ 34 w 48"/>
                  <a:gd name="T5" fmla="*/ 34 h 34"/>
                  <a:gd name="T6" fmla="*/ 48 w 48"/>
                  <a:gd name="T7" fmla="*/ 14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48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44" name="Freeform 900"/>
              <p:cNvSpPr>
                <a:spLocks/>
              </p:cNvSpPr>
              <p:nvPr/>
            </p:nvSpPr>
            <p:spPr bwMode="auto">
              <a:xfrm>
                <a:off x="3096" y="2404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DC9ED"/>
              </a:solidFill>
              <a:ln w="0">
                <a:solidFill>
                  <a:srgbClr val="AD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45" name="Freeform 901"/>
              <p:cNvSpPr>
                <a:spLocks/>
              </p:cNvSpPr>
              <p:nvPr/>
            </p:nvSpPr>
            <p:spPr bwMode="auto">
              <a:xfrm>
                <a:off x="3096" y="2404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46" name="Freeform 902"/>
              <p:cNvSpPr>
                <a:spLocks/>
              </p:cNvSpPr>
              <p:nvPr/>
            </p:nvSpPr>
            <p:spPr bwMode="auto">
              <a:xfrm>
                <a:off x="3128" y="2418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47" name="Freeform 903"/>
              <p:cNvSpPr>
                <a:spLocks/>
              </p:cNvSpPr>
              <p:nvPr/>
            </p:nvSpPr>
            <p:spPr bwMode="auto">
              <a:xfrm>
                <a:off x="3128" y="2418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48" name="Freeform 904"/>
              <p:cNvSpPr>
                <a:spLocks/>
              </p:cNvSpPr>
              <p:nvPr/>
            </p:nvSpPr>
            <p:spPr bwMode="auto">
              <a:xfrm>
                <a:off x="3162" y="243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49" name="Freeform 905"/>
              <p:cNvSpPr>
                <a:spLocks/>
              </p:cNvSpPr>
              <p:nvPr/>
            </p:nvSpPr>
            <p:spPr bwMode="auto">
              <a:xfrm>
                <a:off x="3162" y="243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0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50" name="Freeform 906"/>
              <p:cNvSpPr>
                <a:spLocks/>
              </p:cNvSpPr>
              <p:nvPr/>
            </p:nvSpPr>
            <p:spPr bwMode="auto">
              <a:xfrm>
                <a:off x="3196" y="2440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2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51" name="Freeform 907"/>
              <p:cNvSpPr>
                <a:spLocks/>
              </p:cNvSpPr>
              <p:nvPr/>
            </p:nvSpPr>
            <p:spPr bwMode="auto">
              <a:xfrm>
                <a:off x="3196" y="2440"/>
                <a:ext cx="48" cy="30"/>
              </a:xfrm>
              <a:custGeom>
                <a:avLst/>
                <a:gdLst>
                  <a:gd name="T0" fmla="*/ 14 w 48"/>
                  <a:gd name="T1" fmla="*/ 0 h 30"/>
                  <a:gd name="T2" fmla="*/ 0 w 48"/>
                  <a:gd name="T3" fmla="*/ 20 h 30"/>
                  <a:gd name="T4" fmla="*/ 34 w 48"/>
                  <a:gd name="T5" fmla="*/ 30 h 30"/>
                  <a:gd name="T6" fmla="*/ 48 w 48"/>
                  <a:gd name="T7" fmla="*/ 12 h 30"/>
                  <a:gd name="T8" fmla="*/ 14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4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52" name="Freeform 908"/>
              <p:cNvSpPr>
                <a:spLocks/>
              </p:cNvSpPr>
              <p:nvPr/>
            </p:nvSpPr>
            <p:spPr bwMode="auto">
              <a:xfrm>
                <a:off x="3230" y="2452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18 h 32"/>
                  <a:gd name="T4" fmla="*/ 34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18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DCFF2"/>
              </a:solidFill>
              <a:ln w="0">
                <a:solidFill>
                  <a:srgbClr val="ADC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53" name="Freeform 909"/>
              <p:cNvSpPr>
                <a:spLocks/>
              </p:cNvSpPr>
              <p:nvPr/>
            </p:nvSpPr>
            <p:spPr bwMode="auto">
              <a:xfrm>
                <a:off x="3230" y="2452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18 h 32"/>
                  <a:gd name="T4" fmla="*/ 34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18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54" name="Freeform 910"/>
              <p:cNvSpPr>
                <a:spLocks/>
              </p:cNvSpPr>
              <p:nvPr/>
            </p:nvSpPr>
            <p:spPr bwMode="auto">
              <a:xfrm>
                <a:off x="3264" y="2464"/>
                <a:ext cx="48" cy="36"/>
              </a:xfrm>
              <a:custGeom>
                <a:avLst/>
                <a:gdLst>
                  <a:gd name="T0" fmla="*/ 14 w 48"/>
                  <a:gd name="T1" fmla="*/ 0 h 36"/>
                  <a:gd name="T2" fmla="*/ 0 w 48"/>
                  <a:gd name="T3" fmla="*/ 20 h 36"/>
                  <a:gd name="T4" fmla="*/ 34 w 48"/>
                  <a:gd name="T5" fmla="*/ 36 h 36"/>
                  <a:gd name="T6" fmla="*/ 48 w 48"/>
                  <a:gd name="T7" fmla="*/ 20 h 36"/>
                  <a:gd name="T8" fmla="*/ 14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4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48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E3ED"/>
              </a:solidFill>
              <a:ln w="0">
                <a:solidFill>
                  <a:srgbClr val="C4E3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55" name="Freeform 911"/>
              <p:cNvSpPr>
                <a:spLocks/>
              </p:cNvSpPr>
              <p:nvPr/>
            </p:nvSpPr>
            <p:spPr bwMode="auto">
              <a:xfrm>
                <a:off x="3264" y="2464"/>
                <a:ext cx="48" cy="36"/>
              </a:xfrm>
              <a:custGeom>
                <a:avLst/>
                <a:gdLst>
                  <a:gd name="T0" fmla="*/ 14 w 48"/>
                  <a:gd name="T1" fmla="*/ 0 h 36"/>
                  <a:gd name="T2" fmla="*/ 0 w 48"/>
                  <a:gd name="T3" fmla="*/ 20 h 36"/>
                  <a:gd name="T4" fmla="*/ 34 w 48"/>
                  <a:gd name="T5" fmla="*/ 36 h 36"/>
                  <a:gd name="T6" fmla="*/ 48 w 48"/>
                  <a:gd name="T7" fmla="*/ 20 h 36"/>
                  <a:gd name="T8" fmla="*/ 14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4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48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56" name="Freeform 912"/>
              <p:cNvSpPr>
                <a:spLocks/>
              </p:cNvSpPr>
              <p:nvPr/>
            </p:nvSpPr>
            <p:spPr bwMode="auto">
              <a:xfrm>
                <a:off x="3298" y="2484"/>
                <a:ext cx="48" cy="44"/>
              </a:xfrm>
              <a:custGeom>
                <a:avLst/>
                <a:gdLst>
                  <a:gd name="T0" fmla="*/ 14 w 48"/>
                  <a:gd name="T1" fmla="*/ 0 h 44"/>
                  <a:gd name="T2" fmla="*/ 0 w 48"/>
                  <a:gd name="T3" fmla="*/ 16 h 44"/>
                  <a:gd name="T4" fmla="*/ 34 w 48"/>
                  <a:gd name="T5" fmla="*/ 44 h 44"/>
                  <a:gd name="T6" fmla="*/ 48 w 48"/>
                  <a:gd name="T7" fmla="*/ 38 h 44"/>
                  <a:gd name="T8" fmla="*/ 14 w 48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4">
                    <a:moveTo>
                      <a:pt x="14" y="0"/>
                    </a:moveTo>
                    <a:lnTo>
                      <a:pt x="0" y="16"/>
                    </a:lnTo>
                    <a:lnTo>
                      <a:pt x="34" y="44"/>
                    </a:lnTo>
                    <a:lnTo>
                      <a:pt x="48" y="3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3FAD4"/>
              </a:solidFill>
              <a:ln w="0">
                <a:solidFill>
                  <a:srgbClr val="E3FA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57" name="Freeform 913"/>
              <p:cNvSpPr>
                <a:spLocks/>
              </p:cNvSpPr>
              <p:nvPr/>
            </p:nvSpPr>
            <p:spPr bwMode="auto">
              <a:xfrm>
                <a:off x="3298" y="2484"/>
                <a:ext cx="48" cy="44"/>
              </a:xfrm>
              <a:custGeom>
                <a:avLst/>
                <a:gdLst>
                  <a:gd name="T0" fmla="*/ 14 w 48"/>
                  <a:gd name="T1" fmla="*/ 0 h 44"/>
                  <a:gd name="T2" fmla="*/ 0 w 48"/>
                  <a:gd name="T3" fmla="*/ 16 h 44"/>
                  <a:gd name="T4" fmla="*/ 34 w 48"/>
                  <a:gd name="T5" fmla="*/ 44 h 44"/>
                  <a:gd name="T6" fmla="*/ 48 w 48"/>
                  <a:gd name="T7" fmla="*/ 38 h 44"/>
                  <a:gd name="T8" fmla="*/ 14 w 48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4">
                    <a:moveTo>
                      <a:pt x="14" y="0"/>
                    </a:moveTo>
                    <a:lnTo>
                      <a:pt x="0" y="16"/>
                    </a:lnTo>
                    <a:lnTo>
                      <a:pt x="34" y="44"/>
                    </a:lnTo>
                    <a:lnTo>
                      <a:pt x="48" y="3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58" name="Freeform 914"/>
              <p:cNvSpPr>
                <a:spLocks/>
              </p:cNvSpPr>
              <p:nvPr/>
            </p:nvSpPr>
            <p:spPr bwMode="auto">
              <a:xfrm>
                <a:off x="3332" y="2522"/>
                <a:ext cx="44" cy="60"/>
              </a:xfrm>
              <a:custGeom>
                <a:avLst/>
                <a:gdLst>
                  <a:gd name="T0" fmla="*/ 14 w 44"/>
                  <a:gd name="T1" fmla="*/ 0 h 60"/>
                  <a:gd name="T2" fmla="*/ 0 w 44"/>
                  <a:gd name="T3" fmla="*/ 6 h 60"/>
                  <a:gd name="T4" fmla="*/ 32 w 44"/>
                  <a:gd name="T5" fmla="*/ 54 h 60"/>
                  <a:gd name="T6" fmla="*/ 44 w 44"/>
                  <a:gd name="T7" fmla="*/ 60 h 60"/>
                  <a:gd name="T8" fmla="*/ 14 w 4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0">
                    <a:moveTo>
                      <a:pt x="14" y="0"/>
                    </a:moveTo>
                    <a:lnTo>
                      <a:pt x="0" y="6"/>
                    </a:lnTo>
                    <a:lnTo>
                      <a:pt x="32" y="54"/>
                    </a:lnTo>
                    <a:lnTo>
                      <a:pt x="44" y="6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8F094"/>
              </a:solidFill>
              <a:ln w="0">
                <a:solidFill>
                  <a:srgbClr val="E8F0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59" name="Freeform 915"/>
              <p:cNvSpPr>
                <a:spLocks/>
              </p:cNvSpPr>
              <p:nvPr/>
            </p:nvSpPr>
            <p:spPr bwMode="auto">
              <a:xfrm>
                <a:off x="3332" y="2522"/>
                <a:ext cx="44" cy="60"/>
              </a:xfrm>
              <a:custGeom>
                <a:avLst/>
                <a:gdLst>
                  <a:gd name="T0" fmla="*/ 14 w 44"/>
                  <a:gd name="T1" fmla="*/ 0 h 60"/>
                  <a:gd name="T2" fmla="*/ 0 w 44"/>
                  <a:gd name="T3" fmla="*/ 6 h 60"/>
                  <a:gd name="T4" fmla="*/ 32 w 44"/>
                  <a:gd name="T5" fmla="*/ 54 h 60"/>
                  <a:gd name="T6" fmla="*/ 44 w 44"/>
                  <a:gd name="T7" fmla="*/ 60 h 60"/>
                  <a:gd name="T8" fmla="*/ 14 w 4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0">
                    <a:moveTo>
                      <a:pt x="14" y="0"/>
                    </a:moveTo>
                    <a:lnTo>
                      <a:pt x="0" y="6"/>
                    </a:lnTo>
                    <a:lnTo>
                      <a:pt x="32" y="54"/>
                    </a:lnTo>
                    <a:lnTo>
                      <a:pt x="44" y="6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60" name="Freeform 916"/>
              <p:cNvSpPr>
                <a:spLocks/>
              </p:cNvSpPr>
              <p:nvPr/>
            </p:nvSpPr>
            <p:spPr bwMode="auto">
              <a:xfrm>
                <a:off x="3364" y="2576"/>
                <a:ext cx="46" cy="38"/>
              </a:xfrm>
              <a:custGeom>
                <a:avLst/>
                <a:gdLst>
                  <a:gd name="T0" fmla="*/ 12 w 46"/>
                  <a:gd name="T1" fmla="*/ 6 h 38"/>
                  <a:gd name="T2" fmla="*/ 0 w 46"/>
                  <a:gd name="T3" fmla="*/ 0 h 38"/>
                  <a:gd name="T4" fmla="*/ 32 w 46"/>
                  <a:gd name="T5" fmla="*/ 38 h 38"/>
                  <a:gd name="T6" fmla="*/ 46 w 46"/>
                  <a:gd name="T7" fmla="*/ 16 h 38"/>
                  <a:gd name="T8" fmla="*/ 12 w 46"/>
                  <a:gd name="T9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2" y="6"/>
                    </a:moveTo>
                    <a:lnTo>
                      <a:pt x="0" y="0"/>
                    </a:lnTo>
                    <a:lnTo>
                      <a:pt x="32" y="38"/>
                    </a:lnTo>
                    <a:lnTo>
                      <a:pt x="46" y="1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61" name="Freeform 917"/>
              <p:cNvSpPr>
                <a:spLocks/>
              </p:cNvSpPr>
              <p:nvPr/>
            </p:nvSpPr>
            <p:spPr bwMode="auto">
              <a:xfrm>
                <a:off x="3364" y="2576"/>
                <a:ext cx="46" cy="38"/>
              </a:xfrm>
              <a:custGeom>
                <a:avLst/>
                <a:gdLst>
                  <a:gd name="T0" fmla="*/ 12 w 46"/>
                  <a:gd name="T1" fmla="*/ 6 h 38"/>
                  <a:gd name="T2" fmla="*/ 0 w 46"/>
                  <a:gd name="T3" fmla="*/ 0 h 38"/>
                  <a:gd name="T4" fmla="*/ 32 w 46"/>
                  <a:gd name="T5" fmla="*/ 38 h 38"/>
                  <a:gd name="T6" fmla="*/ 46 w 46"/>
                  <a:gd name="T7" fmla="*/ 16 h 38"/>
                  <a:gd name="T8" fmla="*/ 12 w 46"/>
                  <a:gd name="T9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2" y="6"/>
                    </a:moveTo>
                    <a:lnTo>
                      <a:pt x="0" y="0"/>
                    </a:lnTo>
                    <a:lnTo>
                      <a:pt x="32" y="38"/>
                    </a:lnTo>
                    <a:lnTo>
                      <a:pt x="46" y="16"/>
                    </a:lnTo>
                    <a:lnTo>
                      <a:pt x="12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62" name="Freeform 918"/>
              <p:cNvSpPr>
                <a:spLocks/>
              </p:cNvSpPr>
              <p:nvPr/>
            </p:nvSpPr>
            <p:spPr bwMode="auto">
              <a:xfrm>
                <a:off x="3396" y="2592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63" name="Freeform 919"/>
              <p:cNvSpPr>
                <a:spLocks/>
              </p:cNvSpPr>
              <p:nvPr/>
            </p:nvSpPr>
            <p:spPr bwMode="auto">
              <a:xfrm>
                <a:off x="3396" y="2592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64" name="Freeform 920"/>
              <p:cNvSpPr>
                <a:spLocks/>
              </p:cNvSpPr>
              <p:nvPr/>
            </p:nvSpPr>
            <p:spPr bwMode="auto">
              <a:xfrm>
                <a:off x="3430" y="2602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65" name="Freeform 921"/>
              <p:cNvSpPr>
                <a:spLocks/>
              </p:cNvSpPr>
              <p:nvPr/>
            </p:nvSpPr>
            <p:spPr bwMode="auto">
              <a:xfrm>
                <a:off x="3430" y="2602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66" name="Freeform 922"/>
              <p:cNvSpPr>
                <a:spLocks/>
              </p:cNvSpPr>
              <p:nvPr/>
            </p:nvSpPr>
            <p:spPr bwMode="auto">
              <a:xfrm>
                <a:off x="3466" y="2612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67" name="Freeform 923"/>
              <p:cNvSpPr>
                <a:spLocks/>
              </p:cNvSpPr>
              <p:nvPr/>
            </p:nvSpPr>
            <p:spPr bwMode="auto">
              <a:xfrm>
                <a:off x="3466" y="2612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68" name="Freeform 924"/>
              <p:cNvSpPr>
                <a:spLocks/>
              </p:cNvSpPr>
              <p:nvPr/>
            </p:nvSpPr>
            <p:spPr bwMode="auto">
              <a:xfrm>
                <a:off x="3500" y="2622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69" name="Freeform 925"/>
              <p:cNvSpPr>
                <a:spLocks/>
              </p:cNvSpPr>
              <p:nvPr/>
            </p:nvSpPr>
            <p:spPr bwMode="auto">
              <a:xfrm>
                <a:off x="3500" y="2622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70" name="Freeform 926"/>
              <p:cNvSpPr>
                <a:spLocks/>
              </p:cNvSpPr>
              <p:nvPr/>
            </p:nvSpPr>
            <p:spPr bwMode="auto">
              <a:xfrm>
                <a:off x="3536" y="2634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71" name="Freeform 927"/>
              <p:cNvSpPr>
                <a:spLocks/>
              </p:cNvSpPr>
              <p:nvPr/>
            </p:nvSpPr>
            <p:spPr bwMode="auto">
              <a:xfrm>
                <a:off x="3536" y="2634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72" name="Freeform 928"/>
              <p:cNvSpPr>
                <a:spLocks/>
              </p:cNvSpPr>
              <p:nvPr/>
            </p:nvSpPr>
            <p:spPr bwMode="auto">
              <a:xfrm>
                <a:off x="3570" y="2644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2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73" name="Freeform 929"/>
              <p:cNvSpPr>
                <a:spLocks/>
              </p:cNvSpPr>
              <p:nvPr/>
            </p:nvSpPr>
            <p:spPr bwMode="auto">
              <a:xfrm>
                <a:off x="3570" y="2644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2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74" name="Freeform 930"/>
              <p:cNvSpPr>
                <a:spLocks/>
              </p:cNvSpPr>
              <p:nvPr/>
            </p:nvSpPr>
            <p:spPr bwMode="auto">
              <a:xfrm>
                <a:off x="3606" y="265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75" name="Freeform 931"/>
              <p:cNvSpPr>
                <a:spLocks/>
              </p:cNvSpPr>
              <p:nvPr/>
            </p:nvSpPr>
            <p:spPr bwMode="auto">
              <a:xfrm>
                <a:off x="3606" y="265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76" name="Freeform 932"/>
              <p:cNvSpPr>
                <a:spLocks/>
              </p:cNvSpPr>
              <p:nvPr/>
            </p:nvSpPr>
            <p:spPr bwMode="auto">
              <a:xfrm>
                <a:off x="3642" y="2666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0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77" name="Freeform 933"/>
              <p:cNvSpPr>
                <a:spLocks/>
              </p:cNvSpPr>
              <p:nvPr/>
            </p:nvSpPr>
            <p:spPr bwMode="auto">
              <a:xfrm>
                <a:off x="3642" y="2666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0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78" name="Freeform 934"/>
              <p:cNvSpPr>
                <a:spLocks/>
              </p:cNvSpPr>
              <p:nvPr/>
            </p:nvSpPr>
            <p:spPr bwMode="auto">
              <a:xfrm>
                <a:off x="3678" y="2676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4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79" name="Freeform 935"/>
              <p:cNvSpPr>
                <a:spLocks/>
              </p:cNvSpPr>
              <p:nvPr/>
            </p:nvSpPr>
            <p:spPr bwMode="auto">
              <a:xfrm>
                <a:off x="3678" y="2676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4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80" name="Freeform 936"/>
              <p:cNvSpPr>
                <a:spLocks/>
              </p:cNvSpPr>
              <p:nvPr/>
            </p:nvSpPr>
            <p:spPr bwMode="auto">
              <a:xfrm>
                <a:off x="3714" y="2688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81" name="Freeform 937"/>
              <p:cNvSpPr>
                <a:spLocks/>
              </p:cNvSpPr>
              <p:nvPr/>
            </p:nvSpPr>
            <p:spPr bwMode="auto">
              <a:xfrm>
                <a:off x="3714" y="2688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82" name="Freeform 938"/>
              <p:cNvSpPr>
                <a:spLocks/>
              </p:cNvSpPr>
              <p:nvPr/>
            </p:nvSpPr>
            <p:spPr bwMode="auto">
              <a:xfrm>
                <a:off x="3750" y="2700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83" name="Freeform 939"/>
              <p:cNvSpPr>
                <a:spLocks/>
              </p:cNvSpPr>
              <p:nvPr/>
            </p:nvSpPr>
            <p:spPr bwMode="auto">
              <a:xfrm>
                <a:off x="3750" y="2700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84" name="Freeform 940"/>
              <p:cNvSpPr>
                <a:spLocks/>
              </p:cNvSpPr>
              <p:nvPr/>
            </p:nvSpPr>
            <p:spPr bwMode="auto">
              <a:xfrm>
                <a:off x="3786" y="2710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85" name="Freeform 941"/>
              <p:cNvSpPr>
                <a:spLocks/>
              </p:cNvSpPr>
              <p:nvPr/>
            </p:nvSpPr>
            <p:spPr bwMode="auto">
              <a:xfrm>
                <a:off x="3786" y="2710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86" name="Freeform 942"/>
              <p:cNvSpPr>
                <a:spLocks/>
              </p:cNvSpPr>
              <p:nvPr/>
            </p:nvSpPr>
            <p:spPr bwMode="auto">
              <a:xfrm>
                <a:off x="1916" y="2154"/>
                <a:ext cx="46" cy="28"/>
              </a:xfrm>
              <a:custGeom>
                <a:avLst/>
                <a:gdLst>
                  <a:gd name="T0" fmla="*/ 18 w 46"/>
                  <a:gd name="T1" fmla="*/ 0 h 28"/>
                  <a:gd name="T2" fmla="*/ 0 w 46"/>
                  <a:gd name="T3" fmla="*/ 18 h 28"/>
                  <a:gd name="T4" fmla="*/ 28 w 46"/>
                  <a:gd name="T5" fmla="*/ 28 h 28"/>
                  <a:gd name="T6" fmla="*/ 46 w 46"/>
                  <a:gd name="T7" fmla="*/ 10 h 28"/>
                  <a:gd name="T8" fmla="*/ 18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8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6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87" name="Freeform 943"/>
              <p:cNvSpPr>
                <a:spLocks/>
              </p:cNvSpPr>
              <p:nvPr/>
            </p:nvSpPr>
            <p:spPr bwMode="auto">
              <a:xfrm>
                <a:off x="1916" y="2154"/>
                <a:ext cx="46" cy="28"/>
              </a:xfrm>
              <a:custGeom>
                <a:avLst/>
                <a:gdLst>
                  <a:gd name="T0" fmla="*/ 18 w 46"/>
                  <a:gd name="T1" fmla="*/ 0 h 28"/>
                  <a:gd name="T2" fmla="*/ 0 w 46"/>
                  <a:gd name="T3" fmla="*/ 18 h 28"/>
                  <a:gd name="T4" fmla="*/ 28 w 46"/>
                  <a:gd name="T5" fmla="*/ 28 h 28"/>
                  <a:gd name="T6" fmla="*/ 46 w 46"/>
                  <a:gd name="T7" fmla="*/ 10 h 28"/>
                  <a:gd name="T8" fmla="*/ 18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8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6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88" name="Freeform 944"/>
              <p:cNvSpPr>
                <a:spLocks/>
              </p:cNvSpPr>
              <p:nvPr/>
            </p:nvSpPr>
            <p:spPr bwMode="auto">
              <a:xfrm>
                <a:off x="1944" y="2164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89" name="Freeform 945"/>
              <p:cNvSpPr>
                <a:spLocks/>
              </p:cNvSpPr>
              <p:nvPr/>
            </p:nvSpPr>
            <p:spPr bwMode="auto">
              <a:xfrm>
                <a:off x="1944" y="2164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90" name="Freeform 946"/>
              <p:cNvSpPr>
                <a:spLocks/>
              </p:cNvSpPr>
              <p:nvPr/>
            </p:nvSpPr>
            <p:spPr bwMode="auto">
              <a:xfrm>
                <a:off x="1972" y="2172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91" name="Freeform 947"/>
              <p:cNvSpPr>
                <a:spLocks/>
              </p:cNvSpPr>
              <p:nvPr/>
            </p:nvSpPr>
            <p:spPr bwMode="auto">
              <a:xfrm>
                <a:off x="1972" y="2172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92" name="Freeform 948"/>
              <p:cNvSpPr>
                <a:spLocks/>
              </p:cNvSpPr>
              <p:nvPr/>
            </p:nvSpPr>
            <p:spPr bwMode="auto">
              <a:xfrm>
                <a:off x="2000" y="2180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93" name="Freeform 949"/>
              <p:cNvSpPr>
                <a:spLocks/>
              </p:cNvSpPr>
              <p:nvPr/>
            </p:nvSpPr>
            <p:spPr bwMode="auto">
              <a:xfrm>
                <a:off x="2000" y="2180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94" name="Freeform 950"/>
              <p:cNvSpPr>
                <a:spLocks/>
              </p:cNvSpPr>
              <p:nvPr/>
            </p:nvSpPr>
            <p:spPr bwMode="auto">
              <a:xfrm>
                <a:off x="2028" y="2188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18 h 24"/>
                  <a:gd name="T4" fmla="*/ 30 w 48"/>
                  <a:gd name="T5" fmla="*/ 24 h 24"/>
                  <a:gd name="T6" fmla="*/ 48 w 48"/>
                  <a:gd name="T7" fmla="*/ 8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8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C2F2"/>
              </a:solidFill>
              <a:ln w="0">
                <a:solidFill>
                  <a:srgbClr val="99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95" name="Freeform 951"/>
              <p:cNvSpPr>
                <a:spLocks/>
              </p:cNvSpPr>
              <p:nvPr/>
            </p:nvSpPr>
            <p:spPr bwMode="auto">
              <a:xfrm>
                <a:off x="2028" y="2188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18 h 24"/>
                  <a:gd name="T4" fmla="*/ 30 w 48"/>
                  <a:gd name="T5" fmla="*/ 24 h 24"/>
                  <a:gd name="T6" fmla="*/ 48 w 48"/>
                  <a:gd name="T7" fmla="*/ 8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8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4696" name="Group 952"/>
            <p:cNvGrpSpPr>
              <a:grpSpLocks/>
            </p:cNvGrpSpPr>
            <p:nvPr/>
          </p:nvGrpSpPr>
          <p:grpSpPr bwMode="auto">
            <a:xfrm>
              <a:off x="1896" y="2172"/>
              <a:ext cx="1926" cy="596"/>
              <a:chOff x="1896" y="2172"/>
              <a:chExt cx="1926" cy="596"/>
            </a:xfrm>
          </p:grpSpPr>
          <p:sp>
            <p:nvSpPr>
              <p:cNvPr id="544697" name="Freeform 953"/>
              <p:cNvSpPr>
                <a:spLocks/>
              </p:cNvSpPr>
              <p:nvPr/>
            </p:nvSpPr>
            <p:spPr bwMode="auto">
              <a:xfrm>
                <a:off x="2058" y="2196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98" name="Freeform 954"/>
              <p:cNvSpPr>
                <a:spLocks/>
              </p:cNvSpPr>
              <p:nvPr/>
            </p:nvSpPr>
            <p:spPr bwMode="auto">
              <a:xfrm>
                <a:off x="2058" y="2196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6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99" name="Freeform 955"/>
              <p:cNvSpPr>
                <a:spLocks/>
              </p:cNvSpPr>
              <p:nvPr/>
            </p:nvSpPr>
            <p:spPr bwMode="auto">
              <a:xfrm>
                <a:off x="2086" y="2202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4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BDF5"/>
              </a:solidFill>
              <a:ln w="0">
                <a:solidFill>
                  <a:srgbClr val="8C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00" name="Freeform 956"/>
              <p:cNvSpPr>
                <a:spLocks/>
              </p:cNvSpPr>
              <p:nvPr/>
            </p:nvSpPr>
            <p:spPr bwMode="auto">
              <a:xfrm>
                <a:off x="2086" y="2202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16 h 22"/>
                  <a:gd name="T4" fmla="*/ 28 w 46"/>
                  <a:gd name="T5" fmla="*/ 22 h 22"/>
                  <a:gd name="T6" fmla="*/ 46 w 46"/>
                  <a:gd name="T7" fmla="*/ 4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16"/>
                    </a:lnTo>
                    <a:lnTo>
                      <a:pt x="28" y="22"/>
                    </a:lnTo>
                    <a:lnTo>
                      <a:pt x="46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01" name="Freeform 957"/>
              <p:cNvSpPr>
                <a:spLocks/>
              </p:cNvSpPr>
              <p:nvPr/>
            </p:nvSpPr>
            <p:spPr bwMode="auto">
              <a:xfrm>
                <a:off x="2114" y="2206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18 h 20"/>
                  <a:gd name="T4" fmla="*/ 28 w 48"/>
                  <a:gd name="T5" fmla="*/ 20 h 20"/>
                  <a:gd name="T6" fmla="*/ 48 w 48"/>
                  <a:gd name="T7" fmla="*/ 4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5BAF7"/>
              </a:solidFill>
              <a:ln w="0">
                <a:solidFill>
                  <a:srgbClr val="85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02" name="Freeform 958"/>
              <p:cNvSpPr>
                <a:spLocks/>
              </p:cNvSpPr>
              <p:nvPr/>
            </p:nvSpPr>
            <p:spPr bwMode="auto">
              <a:xfrm>
                <a:off x="2114" y="2206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18 h 20"/>
                  <a:gd name="T4" fmla="*/ 28 w 48"/>
                  <a:gd name="T5" fmla="*/ 20 h 20"/>
                  <a:gd name="T6" fmla="*/ 48 w 48"/>
                  <a:gd name="T7" fmla="*/ 4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8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03" name="Freeform 959"/>
              <p:cNvSpPr>
                <a:spLocks/>
              </p:cNvSpPr>
              <p:nvPr/>
            </p:nvSpPr>
            <p:spPr bwMode="auto">
              <a:xfrm>
                <a:off x="2142" y="2210"/>
                <a:ext cx="48" cy="18"/>
              </a:xfrm>
              <a:custGeom>
                <a:avLst/>
                <a:gdLst>
                  <a:gd name="T0" fmla="*/ 20 w 48"/>
                  <a:gd name="T1" fmla="*/ 0 h 18"/>
                  <a:gd name="T2" fmla="*/ 0 w 48"/>
                  <a:gd name="T3" fmla="*/ 16 h 18"/>
                  <a:gd name="T4" fmla="*/ 30 w 48"/>
                  <a:gd name="T5" fmla="*/ 18 h 18"/>
                  <a:gd name="T6" fmla="*/ 48 w 48"/>
                  <a:gd name="T7" fmla="*/ 0 h 18"/>
                  <a:gd name="T8" fmla="*/ 20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0"/>
                    </a:moveTo>
                    <a:lnTo>
                      <a:pt x="0" y="16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8BAFA"/>
              </a:solidFill>
              <a:ln w="0">
                <a:solidFill>
                  <a:srgbClr val="78BA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04" name="Freeform 960"/>
              <p:cNvSpPr>
                <a:spLocks/>
              </p:cNvSpPr>
              <p:nvPr/>
            </p:nvSpPr>
            <p:spPr bwMode="auto">
              <a:xfrm>
                <a:off x="2142" y="2210"/>
                <a:ext cx="48" cy="18"/>
              </a:xfrm>
              <a:custGeom>
                <a:avLst/>
                <a:gdLst>
                  <a:gd name="T0" fmla="*/ 20 w 48"/>
                  <a:gd name="T1" fmla="*/ 0 h 18"/>
                  <a:gd name="T2" fmla="*/ 0 w 48"/>
                  <a:gd name="T3" fmla="*/ 16 h 18"/>
                  <a:gd name="T4" fmla="*/ 30 w 48"/>
                  <a:gd name="T5" fmla="*/ 18 h 18"/>
                  <a:gd name="T6" fmla="*/ 48 w 48"/>
                  <a:gd name="T7" fmla="*/ 0 h 18"/>
                  <a:gd name="T8" fmla="*/ 20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0"/>
                    </a:moveTo>
                    <a:lnTo>
                      <a:pt x="0" y="16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05" name="Freeform 961"/>
              <p:cNvSpPr>
                <a:spLocks/>
              </p:cNvSpPr>
              <p:nvPr/>
            </p:nvSpPr>
            <p:spPr bwMode="auto">
              <a:xfrm>
                <a:off x="2172" y="2210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8 h 18"/>
                  <a:gd name="T4" fmla="*/ 28 w 46"/>
                  <a:gd name="T5" fmla="*/ 18 h 18"/>
                  <a:gd name="T6" fmla="*/ 46 w 46"/>
                  <a:gd name="T7" fmla="*/ 0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4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9B0FA"/>
              </a:solidFill>
              <a:ln w="0">
                <a:solidFill>
                  <a:srgbClr val="69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06" name="Freeform 962"/>
              <p:cNvSpPr>
                <a:spLocks/>
              </p:cNvSpPr>
              <p:nvPr/>
            </p:nvSpPr>
            <p:spPr bwMode="auto">
              <a:xfrm>
                <a:off x="2172" y="2210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8 h 18"/>
                  <a:gd name="T4" fmla="*/ 28 w 46"/>
                  <a:gd name="T5" fmla="*/ 18 h 18"/>
                  <a:gd name="T6" fmla="*/ 46 w 46"/>
                  <a:gd name="T7" fmla="*/ 0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46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07" name="Freeform 963"/>
              <p:cNvSpPr>
                <a:spLocks/>
              </p:cNvSpPr>
              <p:nvPr/>
            </p:nvSpPr>
            <p:spPr bwMode="auto">
              <a:xfrm>
                <a:off x="2200" y="2208"/>
                <a:ext cx="46" cy="20"/>
              </a:xfrm>
              <a:custGeom>
                <a:avLst/>
                <a:gdLst>
                  <a:gd name="T0" fmla="*/ 18 w 46"/>
                  <a:gd name="T1" fmla="*/ 2 h 20"/>
                  <a:gd name="T2" fmla="*/ 0 w 46"/>
                  <a:gd name="T3" fmla="*/ 20 h 20"/>
                  <a:gd name="T4" fmla="*/ 28 w 46"/>
                  <a:gd name="T5" fmla="*/ 16 h 20"/>
                  <a:gd name="T6" fmla="*/ 46 w 46"/>
                  <a:gd name="T7" fmla="*/ 0 h 20"/>
                  <a:gd name="T8" fmla="*/ 18 w 46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2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2A8F7"/>
              </a:solidFill>
              <a:ln w="0">
                <a:solidFill>
                  <a:srgbClr val="52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08" name="Freeform 964"/>
              <p:cNvSpPr>
                <a:spLocks/>
              </p:cNvSpPr>
              <p:nvPr/>
            </p:nvSpPr>
            <p:spPr bwMode="auto">
              <a:xfrm>
                <a:off x="2200" y="2208"/>
                <a:ext cx="46" cy="20"/>
              </a:xfrm>
              <a:custGeom>
                <a:avLst/>
                <a:gdLst>
                  <a:gd name="T0" fmla="*/ 18 w 46"/>
                  <a:gd name="T1" fmla="*/ 2 h 20"/>
                  <a:gd name="T2" fmla="*/ 0 w 46"/>
                  <a:gd name="T3" fmla="*/ 20 h 20"/>
                  <a:gd name="T4" fmla="*/ 28 w 46"/>
                  <a:gd name="T5" fmla="*/ 16 h 20"/>
                  <a:gd name="T6" fmla="*/ 46 w 46"/>
                  <a:gd name="T7" fmla="*/ 0 h 20"/>
                  <a:gd name="T8" fmla="*/ 18 w 46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2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09" name="Freeform 965"/>
              <p:cNvSpPr>
                <a:spLocks/>
              </p:cNvSpPr>
              <p:nvPr/>
            </p:nvSpPr>
            <p:spPr bwMode="auto">
              <a:xfrm>
                <a:off x="2228" y="2202"/>
                <a:ext cx="48" cy="22"/>
              </a:xfrm>
              <a:custGeom>
                <a:avLst/>
                <a:gdLst>
                  <a:gd name="T0" fmla="*/ 18 w 48"/>
                  <a:gd name="T1" fmla="*/ 6 h 22"/>
                  <a:gd name="T2" fmla="*/ 0 w 48"/>
                  <a:gd name="T3" fmla="*/ 22 h 22"/>
                  <a:gd name="T4" fmla="*/ 28 w 48"/>
                  <a:gd name="T5" fmla="*/ 14 h 22"/>
                  <a:gd name="T6" fmla="*/ 48 w 48"/>
                  <a:gd name="T7" fmla="*/ 0 h 22"/>
                  <a:gd name="T8" fmla="*/ 18 w 48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6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8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2B96F0"/>
              </a:solidFill>
              <a:ln w="0">
                <a:solidFill>
                  <a:srgbClr val="2B96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10" name="Freeform 966"/>
              <p:cNvSpPr>
                <a:spLocks/>
              </p:cNvSpPr>
              <p:nvPr/>
            </p:nvSpPr>
            <p:spPr bwMode="auto">
              <a:xfrm>
                <a:off x="2228" y="2202"/>
                <a:ext cx="48" cy="22"/>
              </a:xfrm>
              <a:custGeom>
                <a:avLst/>
                <a:gdLst>
                  <a:gd name="T0" fmla="*/ 18 w 48"/>
                  <a:gd name="T1" fmla="*/ 6 h 22"/>
                  <a:gd name="T2" fmla="*/ 0 w 48"/>
                  <a:gd name="T3" fmla="*/ 22 h 22"/>
                  <a:gd name="T4" fmla="*/ 28 w 48"/>
                  <a:gd name="T5" fmla="*/ 14 h 22"/>
                  <a:gd name="T6" fmla="*/ 48 w 48"/>
                  <a:gd name="T7" fmla="*/ 0 h 22"/>
                  <a:gd name="T8" fmla="*/ 18 w 48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6"/>
                    </a:moveTo>
                    <a:lnTo>
                      <a:pt x="0" y="22"/>
                    </a:lnTo>
                    <a:lnTo>
                      <a:pt x="28" y="14"/>
                    </a:lnTo>
                    <a:lnTo>
                      <a:pt x="48" y="0"/>
                    </a:lnTo>
                    <a:lnTo>
                      <a:pt x="18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11" name="Freeform 967"/>
              <p:cNvSpPr>
                <a:spLocks/>
              </p:cNvSpPr>
              <p:nvPr/>
            </p:nvSpPr>
            <p:spPr bwMode="auto">
              <a:xfrm>
                <a:off x="2256" y="2202"/>
                <a:ext cx="50" cy="52"/>
              </a:xfrm>
              <a:custGeom>
                <a:avLst/>
                <a:gdLst>
                  <a:gd name="T0" fmla="*/ 20 w 50"/>
                  <a:gd name="T1" fmla="*/ 0 h 52"/>
                  <a:gd name="T2" fmla="*/ 0 w 50"/>
                  <a:gd name="T3" fmla="*/ 14 h 52"/>
                  <a:gd name="T4" fmla="*/ 32 w 50"/>
                  <a:gd name="T5" fmla="*/ 52 h 52"/>
                  <a:gd name="T6" fmla="*/ 50 w 50"/>
                  <a:gd name="T7" fmla="*/ 18 h 52"/>
                  <a:gd name="T8" fmla="*/ 20 w 5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2">
                    <a:moveTo>
                      <a:pt x="20" y="0"/>
                    </a:moveTo>
                    <a:lnTo>
                      <a:pt x="0" y="14"/>
                    </a:lnTo>
                    <a:lnTo>
                      <a:pt x="32" y="52"/>
                    </a:lnTo>
                    <a:lnTo>
                      <a:pt x="50" y="1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5A8CC"/>
              </a:solidFill>
              <a:ln w="0">
                <a:solidFill>
                  <a:srgbClr val="B5A8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12" name="Freeform 968"/>
              <p:cNvSpPr>
                <a:spLocks/>
              </p:cNvSpPr>
              <p:nvPr/>
            </p:nvSpPr>
            <p:spPr bwMode="auto">
              <a:xfrm>
                <a:off x="2256" y="2202"/>
                <a:ext cx="50" cy="52"/>
              </a:xfrm>
              <a:custGeom>
                <a:avLst/>
                <a:gdLst>
                  <a:gd name="T0" fmla="*/ 20 w 50"/>
                  <a:gd name="T1" fmla="*/ 0 h 52"/>
                  <a:gd name="T2" fmla="*/ 0 w 50"/>
                  <a:gd name="T3" fmla="*/ 14 h 52"/>
                  <a:gd name="T4" fmla="*/ 32 w 50"/>
                  <a:gd name="T5" fmla="*/ 52 h 52"/>
                  <a:gd name="T6" fmla="*/ 50 w 50"/>
                  <a:gd name="T7" fmla="*/ 18 h 52"/>
                  <a:gd name="T8" fmla="*/ 20 w 5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2">
                    <a:moveTo>
                      <a:pt x="20" y="0"/>
                    </a:moveTo>
                    <a:lnTo>
                      <a:pt x="0" y="14"/>
                    </a:lnTo>
                    <a:lnTo>
                      <a:pt x="32" y="52"/>
                    </a:lnTo>
                    <a:lnTo>
                      <a:pt x="50" y="1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13" name="Freeform 969"/>
              <p:cNvSpPr>
                <a:spLocks/>
              </p:cNvSpPr>
              <p:nvPr/>
            </p:nvSpPr>
            <p:spPr bwMode="auto">
              <a:xfrm>
                <a:off x="2288" y="2220"/>
                <a:ext cx="48" cy="54"/>
              </a:xfrm>
              <a:custGeom>
                <a:avLst/>
                <a:gdLst>
                  <a:gd name="T0" fmla="*/ 18 w 48"/>
                  <a:gd name="T1" fmla="*/ 0 h 54"/>
                  <a:gd name="T2" fmla="*/ 0 w 48"/>
                  <a:gd name="T3" fmla="*/ 34 h 54"/>
                  <a:gd name="T4" fmla="*/ 32 w 48"/>
                  <a:gd name="T5" fmla="*/ 54 h 54"/>
                  <a:gd name="T6" fmla="*/ 48 w 48"/>
                  <a:gd name="T7" fmla="*/ 28 h 54"/>
                  <a:gd name="T8" fmla="*/ 18 w 48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4">
                    <a:moveTo>
                      <a:pt x="18" y="0"/>
                    </a:moveTo>
                    <a:lnTo>
                      <a:pt x="0" y="34"/>
                    </a:lnTo>
                    <a:lnTo>
                      <a:pt x="32" y="54"/>
                    </a:lnTo>
                    <a:lnTo>
                      <a:pt x="48" y="2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FC2CF"/>
              </a:solidFill>
              <a:ln w="0">
                <a:solidFill>
                  <a:srgbClr val="CFC2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14" name="Freeform 970"/>
              <p:cNvSpPr>
                <a:spLocks/>
              </p:cNvSpPr>
              <p:nvPr/>
            </p:nvSpPr>
            <p:spPr bwMode="auto">
              <a:xfrm>
                <a:off x="2288" y="2220"/>
                <a:ext cx="48" cy="54"/>
              </a:xfrm>
              <a:custGeom>
                <a:avLst/>
                <a:gdLst>
                  <a:gd name="T0" fmla="*/ 18 w 48"/>
                  <a:gd name="T1" fmla="*/ 0 h 54"/>
                  <a:gd name="T2" fmla="*/ 0 w 48"/>
                  <a:gd name="T3" fmla="*/ 34 h 54"/>
                  <a:gd name="T4" fmla="*/ 32 w 48"/>
                  <a:gd name="T5" fmla="*/ 54 h 54"/>
                  <a:gd name="T6" fmla="*/ 48 w 48"/>
                  <a:gd name="T7" fmla="*/ 28 h 54"/>
                  <a:gd name="T8" fmla="*/ 18 w 48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4">
                    <a:moveTo>
                      <a:pt x="18" y="0"/>
                    </a:moveTo>
                    <a:lnTo>
                      <a:pt x="0" y="34"/>
                    </a:lnTo>
                    <a:lnTo>
                      <a:pt x="32" y="54"/>
                    </a:lnTo>
                    <a:lnTo>
                      <a:pt x="48" y="2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15" name="Freeform 971"/>
              <p:cNvSpPr>
                <a:spLocks/>
              </p:cNvSpPr>
              <p:nvPr/>
            </p:nvSpPr>
            <p:spPr bwMode="auto">
              <a:xfrm>
                <a:off x="2320" y="2248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6 h 30"/>
                  <a:gd name="T4" fmla="*/ 28 w 46"/>
                  <a:gd name="T5" fmla="*/ 30 h 30"/>
                  <a:gd name="T6" fmla="*/ 46 w 46"/>
                  <a:gd name="T7" fmla="*/ 10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6"/>
                    </a:lnTo>
                    <a:lnTo>
                      <a:pt x="28" y="30"/>
                    </a:lnTo>
                    <a:lnTo>
                      <a:pt x="4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2ED"/>
              </a:solidFill>
              <a:ln w="0">
                <a:solidFill>
                  <a:srgbClr val="A3C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16" name="Freeform 972"/>
              <p:cNvSpPr>
                <a:spLocks/>
              </p:cNvSpPr>
              <p:nvPr/>
            </p:nvSpPr>
            <p:spPr bwMode="auto">
              <a:xfrm>
                <a:off x="2320" y="2248"/>
                <a:ext cx="46" cy="30"/>
              </a:xfrm>
              <a:custGeom>
                <a:avLst/>
                <a:gdLst>
                  <a:gd name="T0" fmla="*/ 16 w 46"/>
                  <a:gd name="T1" fmla="*/ 0 h 30"/>
                  <a:gd name="T2" fmla="*/ 0 w 46"/>
                  <a:gd name="T3" fmla="*/ 26 h 30"/>
                  <a:gd name="T4" fmla="*/ 28 w 46"/>
                  <a:gd name="T5" fmla="*/ 30 h 30"/>
                  <a:gd name="T6" fmla="*/ 46 w 46"/>
                  <a:gd name="T7" fmla="*/ 10 h 30"/>
                  <a:gd name="T8" fmla="*/ 16 w 4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0">
                    <a:moveTo>
                      <a:pt x="16" y="0"/>
                    </a:moveTo>
                    <a:lnTo>
                      <a:pt x="0" y="26"/>
                    </a:lnTo>
                    <a:lnTo>
                      <a:pt x="28" y="30"/>
                    </a:lnTo>
                    <a:lnTo>
                      <a:pt x="46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17" name="Freeform 973"/>
              <p:cNvSpPr>
                <a:spLocks/>
              </p:cNvSpPr>
              <p:nvPr/>
            </p:nvSpPr>
            <p:spPr bwMode="auto">
              <a:xfrm>
                <a:off x="2348" y="2258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30 w 48"/>
                  <a:gd name="T5" fmla="*/ 18 h 20"/>
                  <a:gd name="T6" fmla="*/ 48 w 48"/>
                  <a:gd name="T7" fmla="*/ 0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BADF7"/>
              </a:solidFill>
              <a:ln w="0">
                <a:solidFill>
                  <a:srgbClr val="6B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18" name="Freeform 974"/>
              <p:cNvSpPr>
                <a:spLocks/>
              </p:cNvSpPr>
              <p:nvPr/>
            </p:nvSpPr>
            <p:spPr bwMode="auto">
              <a:xfrm>
                <a:off x="2348" y="2258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30 w 48"/>
                  <a:gd name="T5" fmla="*/ 18 h 20"/>
                  <a:gd name="T6" fmla="*/ 48 w 48"/>
                  <a:gd name="T7" fmla="*/ 0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19" name="Freeform 975"/>
              <p:cNvSpPr>
                <a:spLocks/>
              </p:cNvSpPr>
              <p:nvPr/>
            </p:nvSpPr>
            <p:spPr bwMode="auto">
              <a:xfrm>
                <a:off x="2378" y="2254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4F9EF5"/>
              </a:solidFill>
              <a:ln w="0">
                <a:solidFill>
                  <a:srgbClr val="4F9E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20" name="Freeform 976"/>
              <p:cNvSpPr>
                <a:spLocks/>
              </p:cNvSpPr>
              <p:nvPr/>
            </p:nvSpPr>
            <p:spPr bwMode="auto">
              <a:xfrm>
                <a:off x="2378" y="2254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21" name="Freeform 977"/>
              <p:cNvSpPr>
                <a:spLocks/>
              </p:cNvSpPr>
              <p:nvPr/>
            </p:nvSpPr>
            <p:spPr bwMode="auto">
              <a:xfrm>
                <a:off x="2408" y="2250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4D9CF2"/>
              </a:solidFill>
              <a:ln w="0">
                <a:solidFill>
                  <a:srgbClr val="4D9C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22" name="Freeform 978"/>
              <p:cNvSpPr>
                <a:spLocks/>
              </p:cNvSpPr>
              <p:nvPr/>
            </p:nvSpPr>
            <p:spPr bwMode="auto">
              <a:xfrm>
                <a:off x="2408" y="2250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23" name="Freeform 979"/>
              <p:cNvSpPr>
                <a:spLocks/>
              </p:cNvSpPr>
              <p:nvPr/>
            </p:nvSpPr>
            <p:spPr bwMode="auto">
              <a:xfrm>
                <a:off x="2438" y="2246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EA3F5"/>
              </a:solidFill>
              <a:ln w="0">
                <a:solidFill>
                  <a:srgbClr val="5EA3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24" name="Freeform 980"/>
              <p:cNvSpPr>
                <a:spLocks/>
              </p:cNvSpPr>
              <p:nvPr/>
            </p:nvSpPr>
            <p:spPr bwMode="auto">
              <a:xfrm>
                <a:off x="2438" y="2246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25" name="Freeform 981"/>
              <p:cNvSpPr>
                <a:spLocks/>
              </p:cNvSpPr>
              <p:nvPr/>
            </p:nvSpPr>
            <p:spPr bwMode="auto">
              <a:xfrm>
                <a:off x="2468" y="2246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0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3ABF5"/>
              </a:solidFill>
              <a:ln w="0">
                <a:solidFill>
                  <a:srgbClr val="73AB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26" name="Freeform 982"/>
              <p:cNvSpPr>
                <a:spLocks/>
              </p:cNvSpPr>
              <p:nvPr/>
            </p:nvSpPr>
            <p:spPr bwMode="auto">
              <a:xfrm>
                <a:off x="2468" y="2246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0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27" name="Freeform 983"/>
              <p:cNvSpPr>
                <a:spLocks/>
              </p:cNvSpPr>
              <p:nvPr/>
            </p:nvSpPr>
            <p:spPr bwMode="auto">
              <a:xfrm>
                <a:off x="2498" y="2246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20 h 24"/>
                  <a:gd name="T4" fmla="*/ 32 w 48"/>
                  <a:gd name="T5" fmla="*/ 24 h 24"/>
                  <a:gd name="T6" fmla="*/ 48 w 48"/>
                  <a:gd name="T7" fmla="*/ 2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4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2B0F2"/>
              </a:solidFill>
              <a:ln w="0">
                <a:solidFill>
                  <a:srgbClr val="82B0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28" name="Freeform 984"/>
              <p:cNvSpPr>
                <a:spLocks/>
              </p:cNvSpPr>
              <p:nvPr/>
            </p:nvSpPr>
            <p:spPr bwMode="auto">
              <a:xfrm>
                <a:off x="2498" y="2246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20 h 24"/>
                  <a:gd name="T4" fmla="*/ 32 w 48"/>
                  <a:gd name="T5" fmla="*/ 24 h 24"/>
                  <a:gd name="T6" fmla="*/ 48 w 48"/>
                  <a:gd name="T7" fmla="*/ 2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48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29" name="Freeform 985"/>
              <p:cNvSpPr>
                <a:spLocks/>
              </p:cNvSpPr>
              <p:nvPr/>
            </p:nvSpPr>
            <p:spPr bwMode="auto">
              <a:xfrm>
                <a:off x="2530" y="2248"/>
                <a:ext cx="48" cy="28"/>
              </a:xfrm>
              <a:custGeom>
                <a:avLst/>
                <a:gdLst>
                  <a:gd name="T0" fmla="*/ 16 w 48"/>
                  <a:gd name="T1" fmla="*/ 0 h 28"/>
                  <a:gd name="T2" fmla="*/ 0 w 48"/>
                  <a:gd name="T3" fmla="*/ 22 h 28"/>
                  <a:gd name="T4" fmla="*/ 30 w 48"/>
                  <a:gd name="T5" fmla="*/ 28 h 28"/>
                  <a:gd name="T6" fmla="*/ 48 w 48"/>
                  <a:gd name="T7" fmla="*/ 6 h 28"/>
                  <a:gd name="T8" fmla="*/ 16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6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48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FB5F0"/>
              </a:solidFill>
              <a:ln w="0">
                <a:solidFill>
                  <a:srgbClr val="8FB5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30" name="Freeform 986"/>
              <p:cNvSpPr>
                <a:spLocks/>
              </p:cNvSpPr>
              <p:nvPr/>
            </p:nvSpPr>
            <p:spPr bwMode="auto">
              <a:xfrm>
                <a:off x="2530" y="2248"/>
                <a:ext cx="48" cy="28"/>
              </a:xfrm>
              <a:custGeom>
                <a:avLst/>
                <a:gdLst>
                  <a:gd name="T0" fmla="*/ 16 w 48"/>
                  <a:gd name="T1" fmla="*/ 0 h 28"/>
                  <a:gd name="T2" fmla="*/ 0 w 48"/>
                  <a:gd name="T3" fmla="*/ 22 h 28"/>
                  <a:gd name="T4" fmla="*/ 30 w 48"/>
                  <a:gd name="T5" fmla="*/ 28 h 28"/>
                  <a:gd name="T6" fmla="*/ 48 w 48"/>
                  <a:gd name="T7" fmla="*/ 6 h 28"/>
                  <a:gd name="T8" fmla="*/ 16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6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48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31" name="Freeform 987"/>
              <p:cNvSpPr>
                <a:spLocks/>
              </p:cNvSpPr>
              <p:nvPr/>
            </p:nvSpPr>
            <p:spPr bwMode="auto">
              <a:xfrm>
                <a:off x="2560" y="2254"/>
                <a:ext cx="50" cy="28"/>
              </a:xfrm>
              <a:custGeom>
                <a:avLst/>
                <a:gdLst>
                  <a:gd name="T0" fmla="*/ 18 w 50"/>
                  <a:gd name="T1" fmla="*/ 0 h 28"/>
                  <a:gd name="T2" fmla="*/ 0 w 50"/>
                  <a:gd name="T3" fmla="*/ 22 h 28"/>
                  <a:gd name="T4" fmla="*/ 32 w 50"/>
                  <a:gd name="T5" fmla="*/ 28 h 28"/>
                  <a:gd name="T6" fmla="*/ 50 w 50"/>
                  <a:gd name="T7" fmla="*/ 6 h 28"/>
                  <a:gd name="T8" fmla="*/ 1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18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B8ED"/>
              </a:solidFill>
              <a:ln w="0">
                <a:solidFill>
                  <a:srgbClr val="94B8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32" name="Freeform 988"/>
              <p:cNvSpPr>
                <a:spLocks/>
              </p:cNvSpPr>
              <p:nvPr/>
            </p:nvSpPr>
            <p:spPr bwMode="auto">
              <a:xfrm>
                <a:off x="2560" y="2254"/>
                <a:ext cx="50" cy="28"/>
              </a:xfrm>
              <a:custGeom>
                <a:avLst/>
                <a:gdLst>
                  <a:gd name="T0" fmla="*/ 18 w 50"/>
                  <a:gd name="T1" fmla="*/ 0 h 28"/>
                  <a:gd name="T2" fmla="*/ 0 w 50"/>
                  <a:gd name="T3" fmla="*/ 22 h 28"/>
                  <a:gd name="T4" fmla="*/ 32 w 50"/>
                  <a:gd name="T5" fmla="*/ 28 h 28"/>
                  <a:gd name="T6" fmla="*/ 50 w 50"/>
                  <a:gd name="T7" fmla="*/ 6 h 28"/>
                  <a:gd name="T8" fmla="*/ 1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18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0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33" name="Freeform 989"/>
              <p:cNvSpPr>
                <a:spLocks/>
              </p:cNvSpPr>
              <p:nvPr/>
            </p:nvSpPr>
            <p:spPr bwMode="auto">
              <a:xfrm>
                <a:off x="2592" y="2260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0 w 48"/>
                  <a:gd name="T5" fmla="*/ 30 h 30"/>
                  <a:gd name="T6" fmla="*/ 48 w 48"/>
                  <a:gd name="T7" fmla="*/ 8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8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AED"/>
              </a:solidFill>
              <a:ln w="0">
                <a:solidFill>
                  <a:srgbClr val="9C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34" name="Freeform 990"/>
              <p:cNvSpPr>
                <a:spLocks/>
              </p:cNvSpPr>
              <p:nvPr/>
            </p:nvSpPr>
            <p:spPr bwMode="auto">
              <a:xfrm>
                <a:off x="2592" y="2260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0 w 48"/>
                  <a:gd name="T5" fmla="*/ 30 h 30"/>
                  <a:gd name="T6" fmla="*/ 48 w 48"/>
                  <a:gd name="T7" fmla="*/ 8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8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35" name="Freeform 991"/>
              <p:cNvSpPr>
                <a:spLocks/>
              </p:cNvSpPr>
              <p:nvPr/>
            </p:nvSpPr>
            <p:spPr bwMode="auto">
              <a:xfrm>
                <a:off x="2622" y="226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AED"/>
              </a:solidFill>
              <a:ln w="0">
                <a:solidFill>
                  <a:srgbClr val="9E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36" name="Freeform 992"/>
              <p:cNvSpPr>
                <a:spLocks/>
              </p:cNvSpPr>
              <p:nvPr/>
            </p:nvSpPr>
            <p:spPr bwMode="auto">
              <a:xfrm>
                <a:off x="2622" y="226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37" name="Freeform 993"/>
              <p:cNvSpPr>
                <a:spLocks/>
              </p:cNvSpPr>
              <p:nvPr/>
            </p:nvSpPr>
            <p:spPr bwMode="auto">
              <a:xfrm>
                <a:off x="2654" y="227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DED"/>
              </a:solidFill>
              <a:ln w="0">
                <a:solidFill>
                  <a:srgbClr val="9E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38" name="Freeform 994"/>
              <p:cNvSpPr>
                <a:spLocks/>
              </p:cNvSpPr>
              <p:nvPr/>
            </p:nvSpPr>
            <p:spPr bwMode="auto">
              <a:xfrm>
                <a:off x="2654" y="227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39" name="Freeform 995"/>
              <p:cNvSpPr>
                <a:spLocks/>
              </p:cNvSpPr>
              <p:nvPr/>
            </p:nvSpPr>
            <p:spPr bwMode="auto">
              <a:xfrm>
                <a:off x="2686" y="2284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AED"/>
              </a:solidFill>
              <a:ln w="0">
                <a:solidFill>
                  <a:srgbClr val="9C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40" name="Freeform 996"/>
              <p:cNvSpPr>
                <a:spLocks/>
              </p:cNvSpPr>
              <p:nvPr/>
            </p:nvSpPr>
            <p:spPr bwMode="auto">
              <a:xfrm>
                <a:off x="2686" y="2284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41" name="Freeform 997"/>
              <p:cNvSpPr>
                <a:spLocks/>
              </p:cNvSpPr>
              <p:nvPr/>
            </p:nvSpPr>
            <p:spPr bwMode="auto">
              <a:xfrm>
                <a:off x="2718" y="229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ED"/>
              </a:solidFill>
              <a:ln w="0">
                <a:solidFill>
                  <a:srgbClr val="9C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42" name="Freeform 998"/>
              <p:cNvSpPr>
                <a:spLocks/>
              </p:cNvSpPr>
              <p:nvPr/>
            </p:nvSpPr>
            <p:spPr bwMode="auto">
              <a:xfrm>
                <a:off x="2718" y="229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43" name="Freeform 999"/>
              <p:cNvSpPr>
                <a:spLocks/>
              </p:cNvSpPr>
              <p:nvPr/>
            </p:nvSpPr>
            <p:spPr bwMode="auto">
              <a:xfrm>
                <a:off x="2750" y="230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10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DED"/>
              </a:solidFill>
              <a:ln w="0">
                <a:solidFill>
                  <a:srgbClr val="9E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44" name="Freeform 1000"/>
              <p:cNvSpPr>
                <a:spLocks/>
              </p:cNvSpPr>
              <p:nvPr/>
            </p:nvSpPr>
            <p:spPr bwMode="auto">
              <a:xfrm>
                <a:off x="2750" y="230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10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45" name="Freeform 1001"/>
              <p:cNvSpPr>
                <a:spLocks/>
              </p:cNvSpPr>
              <p:nvPr/>
            </p:nvSpPr>
            <p:spPr bwMode="auto">
              <a:xfrm>
                <a:off x="2782" y="231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0 h 30"/>
                  <a:gd name="T4" fmla="*/ 34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DED"/>
              </a:solidFill>
              <a:ln w="0">
                <a:solidFill>
                  <a:srgbClr val="9E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46" name="Freeform 1002"/>
              <p:cNvSpPr>
                <a:spLocks/>
              </p:cNvSpPr>
              <p:nvPr/>
            </p:nvSpPr>
            <p:spPr bwMode="auto">
              <a:xfrm>
                <a:off x="2782" y="231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0 h 30"/>
                  <a:gd name="T4" fmla="*/ 34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0"/>
                    </a:lnTo>
                    <a:lnTo>
                      <a:pt x="34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47" name="Freeform 1003"/>
              <p:cNvSpPr>
                <a:spLocks/>
              </p:cNvSpPr>
              <p:nvPr/>
            </p:nvSpPr>
            <p:spPr bwMode="auto">
              <a:xfrm>
                <a:off x="2816" y="2318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BFED"/>
              </a:solidFill>
              <a:ln w="0">
                <a:solidFill>
                  <a:srgbClr val="A1B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48" name="Freeform 1004"/>
              <p:cNvSpPr>
                <a:spLocks/>
              </p:cNvSpPr>
              <p:nvPr/>
            </p:nvSpPr>
            <p:spPr bwMode="auto">
              <a:xfrm>
                <a:off x="2816" y="2318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49" name="Freeform 1005"/>
              <p:cNvSpPr>
                <a:spLocks/>
              </p:cNvSpPr>
              <p:nvPr/>
            </p:nvSpPr>
            <p:spPr bwMode="auto">
              <a:xfrm>
                <a:off x="2848" y="2328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4ED"/>
              </a:solidFill>
              <a:ln w="0">
                <a:solidFill>
                  <a:srgbClr val="A6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50" name="Freeform 1006"/>
              <p:cNvSpPr>
                <a:spLocks/>
              </p:cNvSpPr>
              <p:nvPr/>
            </p:nvSpPr>
            <p:spPr bwMode="auto">
              <a:xfrm>
                <a:off x="2848" y="2328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51" name="Freeform 1007"/>
              <p:cNvSpPr>
                <a:spLocks/>
              </p:cNvSpPr>
              <p:nvPr/>
            </p:nvSpPr>
            <p:spPr bwMode="auto">
              <a:xfrm>
                <a:off x="2880" y="2340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2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4ED"/>
              </a:solidFill>
              <a:ln w="0">
                <a:solidFill>
                  <a:srgbClr val="AB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52" name="Freeform 1008"/>
              <p:cNvSpPr>
                <a:spLocks/>
              </p:cNvSpPr>
              <p:nvPr/>
            </p:nvSpPr>
            <p:spPr bwMode="auto">
              <a:xfrm>
                <a:off x="2880" y="2340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2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53" name="Freeform 1009"/>
              <p:cNvSpPr>
                <a:spLocks/>
              </p:cNvSpPr>
              <p:nvPr/>
            </p:nvSpPr>
            <p:spPr bwMode="auto">
              <a:xfrm>
                <a:off x="2914" y="235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2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9ED"/>
              </a:solidFill>
              <a:ln w="0">
                <a:solidFill>
                  <a:srgbClr val="B0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54" name="Freeform 1010"/>
              <p:cNvSpPr>
                <a:spLocks/>
              </p:cNvSpPr>
              <p:nvPr/>
            </p:nvSpPr>
            <p:spPr bwMode="auto">
              <a:xfrm>
                <a:off x="2914" y="235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2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55" name="Freeform 1011"/>
              <p:cNvSpPr>
                <a:spLocks/>
              </p:cNvSpPr>
              <p:nvPr/>
            </p:nvSpPr>
            <p:spPr bwMode="auto">
              <a:xfrm>
                <a:off x="2946" y="236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CCED"/>
              </a:solidFill>
              <a:ln w="0">
                <a:solidFill>
                  <a:srgbClr val="B2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56" name="Freeform 1012"/>
              <p:cNvSpPr>
                <a:spLocks/>
              </p:cNvSpPr>
              <p:nvPr/>
            </p:nvSpPr>
            <p:spPr bwMode="auto">
              <a:xfrm>
                <a:off x="2946" y="236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57" name="Freeform 1013"/>
              <p:cNvSpPr>
                <a:spLocks/>
              </p:cNvSpPr>
              <p:nvPr/>
            </p:nvSpPr>
            <p:spPr bwMode="auto">
              <a:xfrm>
                <a:off x="2980" y="2380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CCED"/>
              </a:solidFill>
              <a:ln w="0">
                <a:solidFill>
                  <a:srgbClr val="B5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58" name="Freeform 1014"/>
              <p:cNvSpPr>
                <a:spLocks/>
              </p:cNvSpPr>
              <p:nvPr/>
            </p:nvSpPr>
            <p:spPr bwMode="auto">
              <a:xfrm>
                <a:off x="2980" y="2380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59" name="Freeform 1015"/>
              <p:cNvSpPr>
                <a:spLocks/>
              </p:cNvSpPr>
              <p:nvPr/>
            </p:nvSpPr>
            <p:spPr bwMode="auto">
              <a:xfrm>
                <a:off x="3012" y="239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0 h 36"/>
                  <a:gd name="T4" fmla="*/ 34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5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CFED"/>
              </a:solidFill>
              <a:ln w="0">
                <a:solidFill>
                  <a:srgbClr val="B5C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60" name="Freeform 1016"/>
              <p:cNvSpPr>
                <a:spLocks/>
              </p:cNvSpPr>
              <p:nvPr/>
            </p:nvSpPr>
            <p:spPr bwMode="auto">
              <a:xfrm>
                <a:off x="3012" y="239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0 h 36"/>
                  <a:gd name="T4" fmla="*/ 34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50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61" name="Freeform 1017"/>
              <p:cNvSpPr>
                <a:spLocks/>
              </p:cNvSpPr>
              <p:nvPr/>
            </p:nvSpPr>
            <p:spPr bwMode="auto">
              <a:xfrm>
                <a:off x="3046" y="241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CCED"/>
              </a:solidFill>
              <a:ln w="0">
                <a:solidFill>
                  <a:srgbClr val="B2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62" name="Freeform 1018"/>
              <p:cNvSpPr>
                <a:spLocks/>
              </p:cNvSpPr>
              <p:nvPr/>
            </p:nvSpPr>
            <p:spPr bwMode="auto">
              <a:xfrm>
                <a:off x="3046" y="241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63" name="Freeform 1019"/>
              <p:cNvSpPr>
                <a:spLocks/>
              </p:cNvSpPr>
              <p:nvPr/>
            </p:nvSpPr>
            <p:spPr bwMode="auto">
              <a:xfrm>
                <a:off x="3080" y="2424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4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ED"/>
              </a:solidFill>
              <a:ln w="0">
                <a:solidFill>
                  <a:srgbClr val="AD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64" name="Freeform 1020"/>
              <p:cNvSpPr>
                <a:spLocks/>
              </p:cNvSpPr>
              <p:nvPr/>
            </p:nvSpPr>
            <p:spPr bwMode="auto">
              <a:xfrm>
                <a:off x="3080" y="2424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4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65" name="Freeform 1021"/>
              <p:cNvSpPr>
                <a:spLocks/>
              </p:cNvSpPr>
              <p:nvPr/>
            </p:nvSpPr>
            <p:spPr bwMode="auto">
              <a:xfrm>
                <a:off x="3114" y="243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2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8C9F0"/>
              </a:solidFill>
              <a:ln w="0">
                <a:solidFill>
                  <a:srgbClr val="A8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66" name="Freeform 1022"/>
              <p:cNvSpPr>
                <a:spLocks/>
              </p:cNvSpPr>
              <p:nvPr/>
            </p:nvSpPr>
            <p:spPr bwMode="auto">
              <a:xfrm>
                <a:off x="3114" y="243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2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2" y="32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67" name="Freeform 1023"/>
              <p:cNvSpPr>
                <a:spLocks/>
              </p:cNvSpPr>
              <p:nvPr/>
            </p:nvSpPr>
            <p:spPr bwMode="auto">
              <a:xfrm>
                <a:off x="3146" y="245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7F2"/>
              </a:solidFill>
              <a:ln w="0">
                <a:solidFill>
                  <a:srgbClr val="A6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68" name="Freeform 0"/>
              <p:cNvSpPr>
                <a:spLocks/>
              </p:cNvSpPr>
              <p:nvPr/>
            </p:nvSpPr>
            <p:spPr bwMode="auto">
              <a:xfrm>
                <a:off x="3146" y="245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69" name="Freeform 1"/>
              <p:cNvSpPr>
                <a:spLocks/>
              </p:cNvSpPr>
              <p:nvPr/>
            </p:nvSpPr>
            <p:spPr bwMode="auto">
              <a:xfrm>
                <a:off x="3180" y="246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70" name="Freeform 2"/>
              <p:cNvSpPr>
                <a:spLocks/>
              </p:cNvSpPr>
              <p:nvPr/>
            </p:nvSpPr>
            <p:spPr bwMode="auto">
              <a:xfrm>
                <a:off x="3180" y="246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71" name="Freeform 3"/>
              <p:cNvSpPr>
                <a:spLocks/>
              </p:cNvSpPr>
              <p:nvPr/>
            </p:nvSpPr>
            <p:spPr bwMode="auto">
              <a:xfrm>
                <a:off x="3214" y="247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4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9F2"/>
              </a:solidFill>
              <a:ln w="0">
                <a:solidFill>
                  <a:srgbClr val="A8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72" name="Freeform 4"/>
              <p:cNvSpPr>
                <a:spLocks/>
              </p:cNvSpPr>
              <p:nvPr/>
            </p:nvSpPr>
            <p:spPr bwMode="auto">
              <a:xfrm>
                <a:off x="3214" y="247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4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73" name="Freeform 5"/>
              <p:cNvSpPr>
                <a:spLocks/>
              </p:cNvSpPr>
              <p:nvPr/>
            </p:nvSpPr>
            <p:spPr bwMode="auto">
              <a:xfrm>
                <a:off x="3250" y="2484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18 h 34"/>
                  <a:gd name="T4" fmla="*/ 34 w 48"/>
                  <a:gd name="T5" fmla="*/ 34 h 34"/>
                  <a:gd name="T6" fmla="*/ 48 w 48"/>
                  <a:gd name="T7" fmla="*/ 16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18"/>
                    </a:lnTo>
                    <a:lnTo>
                      <a:pt x="34" y="34"/>
                    </a:lnTo>
                    <a:lnTo>
                      <a:pt x="48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8D9F0"/>
              </a:solidFill>
              <a:ln w="0">
                <a:solidFill>
                  <a:srgbClr val="B8D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74" name="Freeform 6"/>
              <p:cNvSpPr>
                <a:spLocks/>
              </p:cNvSpPr>
              <p:nvPr/>
            </p:nvSpPr>
            <p:spPr bwMode="auto">
              <a:xfrm>
                <a:off x="3250" y="2484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18 h 34"/>
                  <a:gd name="T4" fmla="*/ 34 w 48"/>
                  <a:gd name="T5" fmla="*/ 34 h 34"/>
                  <a:gd name="T6" fmla="*/ 48 w 48"/>
                  <a:gd name="T7" fmla="*/ 16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18"/>
                    </a:lnTo>
                    <a:lnTo>
                      <a:pt x="34" y="34"/>
                    </a:lnTo>
                    <a:lnTo>
                      <a:pt x="48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75" name="Freeform 7"/>
              <p:cNvSpPr>
                <a:spLocks/>
              </p:cNvSpPr>
              <p:nvPr/>
            </p:nvSpPr>
            <p:spPr bwMode="auto">
              <a:xfrm>
                <a:off x="3284" y="2500"/>
                <a:ext cx="48" cy="40"/>
              </a:xfrm>
              <a:custGeom>
                <a:avLst/>
                <a:gdLst>
                  <a:gd name="T0" fmla="*/ 14 w 48"/>
                  <a:gd name="T1" fmla="*/ 0 h 40"/>
                  <a:gd name="T2" fmla="*/ 0 w 48"/>
                  <a:gd name="T3" fmla="*/ 18 h 40"/>
                  <a:gd name="T4" fmla="*/ 34 w 48"/>
                  <a:gd name="T5" fmla="*/ 40 h 40"/>
                  <a:gd name="T6" fmla="*/ 48 w 48"/>
                  <a:gd name="T7" fmla="*/ 28 h 40"/>
                  <a:gd name="T8" fmla="*/ 14 w 4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14" y="0"/>
                    </a:moveTo>
                    <a:lnTo>
                      <a:pt x="0" y="18"/>
                    </a:lnTo>
                    <a:lnTo>
                      <a:pt x="34" y="40"/>
                    </a:lnTo>
                    <a:lnTo>
                      <a:pt x="48" y="2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6F2E5"/>
              </a:solidFill>
              <a:ln w="0">
                <a:solidFill>
                  <a:srgbClr val="D6F2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76" name="Freeform 8"/>
              <p:cNvSpPr>
                <a:spLocks/>
              </p:cNvSpPr>
              <p:nvPr/>
            </p:nvSpPr>
            <p:spPr bwMode="auto">
              <a:xfrm>
                <a:off x="3284" y="2500"/>
                <a:ext cx="48" cy="40"/>
              </a:xfrm>
              <a:custGeom>
                <a:avLst/>
                <a:gdLst>
                  <a:gd name="T0" fmla="*/ 14 w 48"/>
                  <a:gd name="T1" fmla="*/ 0 h 40"/>
                  <a:gd name="T2" fmla="*/ 0 w 48"/>
                  <a:gd name="T3" fmla="*/ 18 h 40"/>
                  <a:gd name="T4" fmla="*/ 34 w 48"/>
                  <a:gd name="T5" fmla="*/ 40 h 40"/>
                  <a:gd name="T6" fmla="*/ 48 w 48"/>
                  <a:gd name="T7" fmla="*/ 28 h 40"/>
                  <a:gd name="T8" fmla="*/ 14 w 4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14" y="0"/>
                    </a:moveTo>
                    <a:lnTo>
                      <a:pt x="0" y="18"/>
                    </a:lnTo>
                    <a:lnTo>
                      <a:pt x="34" y="40"/>
                    </a:lnTo>
                    <a:lnTo>
                      <a:pt x="48" y="2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77" name="Freeform 9"/>
              <p:cNvSpPr>
                <a:spLocks/>
              </p:cNvSpPr>
              <p:nvPr/>
            </p:nvSpPr>
            <p:spPr bwMode="auto">
              <a:xfrm>
                <a:off x="3318" y="2528"/>
                <a:ext cx="46" cy="50"/>
              </a:xfrm>
              <a:custGeom>
                <a:avLst/>
                <a:gdLst>
                  <a:gd name="T0" fmla="*/ 14 w 46"/>
                  <a:gd name="T1" fmla="*/ 0 h 50"/>
                  <a:gd name="T2" fmla="*/ 0 w 46"/>
                  <a:gd name="T3" fmla="*/ 12 h 50"/>
                  <a:gd name="T4" fmla="*/ 32 w 46"/>
                  <a:gd name="T5" fmla="*/ 50 h 50"/>
                  <a:gd name="T6" fmla="*/ 46 w 46"/>
                  <a:gd name="T7" fmla="*/ 48 h 50"/>
                  <a:gd name="T8" fmla="*/ 14 w 4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0">
                    <a:moveTo>
                      <a:pt x="14" y="0"/>
                    </a:moveTo>
                    <a:lnTo>
                      <a:pt x="0" y="12"/>
                    </a:lnTo>
                    <a:lnTo>
                      <a:pt x="32" y="50"/>
                    </a:lnTo>
                    <a:lnTo>
                      <a:pt x="46" y="4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BFAB5"/>
              </a:solidFill>
              <a:ln w="0">
                <a:solidFill>
                  <a:srgbClr val="EBFAB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78" name="Freeform 10"/>
              <p:cNvSpPr>
                <a:spLocks/>
              </p:cNvSpPr>
              <p:nvPr/>
            </p:nvSpPr>
            <p:spPr bwMode="auto">
              <a:xfrm>
                <a:off x="3318" y="2528"/>
                <a:ext cx="46" cy="50"/>
              </a:xfrm>
              <a:custGeom>
                <a:avLst/>
                <a:gdLst>
                  <a:gd name="T0" fmla="*/ 14 w 46"/>
                  <a:gd name="T1" fmla="*/ 0 h 50"/>
                  <a:gd name="T2" fmla="*/ 0 w 46"/>
                  <a:gd name="T3" fmla="*/ 12 h 50"/>
                  <a:gd name="T4" fmla="*/ 32 w 46"/>
                  <a:gd name="T5" fmla="*/ 50 h 50"/>
                  <a:gd name="T6" fmla="*/ 46 w 46"/>
                  <a:gd name="T7" fmla="*/ 48 h 50"/>
                  <a:gd name="T8" fmla="*/ 14 w 4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0">
                    <a:moveTo>
                      <a:pt x="14" y="0"/>
                    </a:moveTo>
                    <a:lnTo>
                      <a:pt x="0" y="12"/>
                    </a:lnTo>
                    <a:lnTo>
                      <a:pt x="32" y="50"/>
                    </a:lnTo>
                    <a:lnTo>
                      <a:pt x="46" y="4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79" name="Freeform 11"/>
              <p:cNvSpPr>
                <a:spLocks/>
              </p:cNvSpPr>
              <p:nvPr/>
            </p:nvSpPr>
            <p:spPr bwMode="auto">
              <a:xfrm>
                <a:off x="3350" y="2576"/>
                <a:ext cx="46" cy="60"/>
              </a:xfrm>
              <a:custGeom>
                <a:avLst/>
                <a:gdLst>
                  <a:gd name="T0" fmla="*/ 14 w 46"/>
                  <a:gd name="T1" fmla="*/ 0 h 60"/>
                  <a:gd name="T2" fmla="*/ 0 w 46"/>
                  <a:gd name="T3" fmla="*/ 2 h 60"/>
                  <a:gd name="T4" fmla="*/ 32 w 46"/>
                  <a:gd name="T5" fmla="*/ 60 h 60"/>
                  <a:gd name="T6" fmla="*/ 46 w 46"/>
                  <a:gd name="T7" fmla="*/ 38 h 60"/>
                  <a:gd name="T8" fmla="*/ 14 w 46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0">
                    <a:moveTo>
                      <a:pt x="14" y="0"/>
                    </a:moveTo>
                    <a:lnTo>
                      <a:pt x="0" y="2"/>
                    </a:lnTo>
                    <a:lnTo>
                      <a:pt x="32" y="60"/>
                    </a:lnTo>
                    <a:lnTo>
                      <a:pt x="46" y="3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D4CF"/>
              </a:solidFill>
              <a:ln w="0">
                <a:solidFill>
                  <a:srgbClr val="DED4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80" name="Freeform 12"/>
              <p:cNvSpPr>
                <a:spLocks/>
              </p:cNvSpPr>
              <p:nvPr/>
            </p:nvSpPr>
            <p:spPr bwMode="auto">
              <a:xfrm>
                <a:off x="3350" y="2576"/>
                <a:ext cx="46" cy="60"/>
              </a:xfrm>
              <a:custGeom>
                <a:avLst/>
                <a:gdLst>
                  <a:gd name="T0" fmla="*/ 14 w 46"/>
                  <a:gd name="T1" fmla="*/ 0 h 60"/>
                  <a:gd name="T2" fmla="*/ 0 w 46"/>
                  <a:gd name="T3" fmla="*/ 2 h 60"/>
                  <a:gd name="T4" fmla="*/ 32 w 46"/>
                  <a:gd name="T5" fmla="*/ 60 h 60"/>
                  <a:gd name="T6" fmla="*/ 46 w 46"/>
                  <a:gd name="T7" fmla="*/ 38 h 60"/>
                  <a:gd name="T8" fmla="*/ 14 w 46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60">
                    <a:moveTo>
                      <a:pt x="14" y="0"/>
                    </a:moveTo>
                    <a:lnTo>
                      <a:pt x="0" y="2"/>
                    </a:lnTo>
                    <a:lnTo>
                      <a:pt x="32" y="60"/>
                    </a:lnTo>
                    <a:lnTo>
                      <a:pt x="46" y="3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81" name="Freeform 13"/>
              <p:cNvSpPr>
                <a:spLocks/>
              </p:cNvSpPr>
              <p:nvPr/>
            </p:nvSpPr>
            <p:spPr bwMode="auto">
              <a:xfrm>
                <a:off x="3382" y="2614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82" name="Freeform 14"/>
              <p:cNvSpPr>
                <a:spLocks/>
              </p:cNvSpPr>
              <p:nvPr/>
            </p:nvSpPr>
            <p:spPr bwMode="auto">
              <a:xfrm>
                <a:off x="3382" y="2614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83" name="Freeform 15"/>
              <p:cNvSpPr>
                <a:spLocks/>
              </p:cNvSpPr>
              <p:nvPr/>
            </p:nvSpPr>
            <p:spPr bwMode="auto">
              <a:xfrm>
                <a:off x="3416" y="2624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84" name="Freeform 16"/>
              <p:cNvSpPr>
                <a:spLocks/>
              </p:cNvSpPr>
              <p:nvPr/>
            </p:nvSpPr>
            <p:spPr bwMode="auto">
              <a:xfrm>
                <a:off x="3416" y="2624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85" name="Freeform 17"/>
              <p:cNvSpPr>
                <a:spLocks/>
              </p:cNvSpPr>
              <p:nvPr/>
            </p:nvSpPr>
            <p:spPr bwMode="auto">
              <a:xfrm>
                <a:off x="3452" y="2634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86" name="Freeform 18"/>
              <p:cNvSpPr>
                <a:spLocks/>
              </p:cNvSpPr>
              <p:nvPr/>
            </p:nvSpPr>
            <p:spPr bwMode="auto">
              <a:xfrm>
                <a:off x="3452" y="2634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87" name="Freeform 19"/>
              <p:cNvSpPr>
                <a:spLocks/>
              </p:cNvSpPr>
              <p:nvPr/>
            </p:nvSpPr>
            <p:spPr bwMode="auto">
              <a:xfrm>
                <a:off x="3486" y="2644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88" name="Freeform 20"/>
              <p:cNvSpPr>
                <a:spLocks/>
              </p:cNvSpPr>
              <p:nvPr/>
            </p:nvSpPr>
            <p:spPr bwMode="auto">
              <a:xfrm>
                <a:off x="3486" y="2644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89" name="Freeform 21"/>
              <p:cNvSpPr>
                <a:spLocks/>
              </p:cNvSpPr>
              <p:nvPr/>
            </p:nvSpPr>
            <p:spPr bwMode="auto">
              <a:xfrm>
                <a:off x="3522" y="265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90" name="Freeform 22"/>
              <p:cNvSpPr>
                <a:spLocks/>
              </p:cNvSpPr>
              <p:nvPr/>
            </p:nvSpPr>
            <p:spPr bwMode="auto">
              <a:xfrm>
                <a:off x="3522" y="265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91" name="Freeform 23"/>
              <p:cNvSpPr>
                <a:spLocks/>
              </p:cNvSpPr>
              <p:nvPr/>
            </p:nvSpPr>
            <p:spPr bwMode="auto">
              <a:xfrm>
                <a:off x="3556" y="266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92" name="Freeform 24"/>
              <p:cNvSpPr>
                <a:spLocks/>
              </p:cNvSpPr>
              <p:nvPr/>
            </p:nvSpPr>
            <p:spPr bwMode="auto">
              <a:xfrm>
                <a:off x="3556" y="266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93" name="Freeform 25"/>
              <p:cNvSpPr>
                <a:spLocks/>
              </p:cNvSpPr>
              <p:nvPr/>
            </p:nvSpPr>
            <p:spPr bwMode="auto">
              <a:xfrm>
                <a:off x="3592" y="267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94" name="Freeform 26"/>
              <p:cNvSpPr>
                <a:spLocks/>
              </p:cNvSpPr>
              <p:nvPr/>
            </p:nvSpPr>
            <p:spPr bwMode="auto">
              <a:xfrm>
                <a:off x="3592" y="267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95" name="Freeform 27"/>
              <p:cNvSpPr>
                <a:spLocks/>
              </p:cNvSpPr>
              <p:nvPr/>
            </p:nvSpPr>
            <p:spPr bwMode="auto">
              <a:xfrm>
                <a:off x="3628" y="2688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96" name="Freeform 28"/>
              <p:cNvSpPr>
                <a:spLocks/>
              </p:cNvSpPr>
              <p:nvPr/>
            </p:nvSpPr>
            <p:spPr bwMode="auto">
              <a:xfrm>
                <a:off x="3628" y="2688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97" name="Freeform 29"/>
              <p:cNvSpPr>
                <a:spLocks/>
              </p:cNvSpPr>
              <p:nvPr/>
            </p:nvSpPr>
            <p:spPr bwMode="auto">
              <a:xfrm>
                <a:off x="3664" y="2700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98" name="Freeform 30"/>
              <p:cNvSpPr>
                <a:spLocks/>
              </p:cNvSpPr>
              <p:nvPr/>
            </p:nvSpPr>
            <p:spPr bwMode="auto">
              <a:xfrm>
                <a:off x="3664" y="2700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99" name="Freeform 31"/>
              <p:cNvSpPr>
                <a:spLocks/>
              </p:cNvSpPr>
              <p:nvPr/>
            </p:nvSpPr>
            <p:spPr bwMode="auto">
              <a:xfrm>
                <a:off x="3700" y="2710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00" name="Freeform 32"/>
              <p:cNvSpPr>
                <a:spLocks/>
              </p:cNvSpPr>
              <p:nvPr/>
            </p:nvSpPr>
            <p:spPr bwMode="auto">
              <a:xfrm>
                <a:off x="3700" y="2710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01" name="Freeform 33"/>
              <p:cNvSpPr>
                <a:spLocks/>
              </p:cNvSpPr>
              <p:nvPr/>
            </p:nvSpPr>
            <p:spPr bwMode="auto">
              <a:xfrm>
                <a:off x="3736" y="2722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02" name="Freeform 34"/>
              <p:cNvSpPr>
                <a:spLocks/>
              </p:cNvSpPr>
              <p:nvPr/>
            </p:nvSpPr>
            <p:spPr bwMode="auto">
              <a:xfrm>
                <a:off x="3736" y="2722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03" name="Freeform 35"/>
              <p:cNvSpPr>
                <a:spLocks/>
              </p:cNvSpPr>
              <p:nvPr/>
            </p:nvSpPr>
            <p:spPr bwMode="auto">
              <a:xfrm>
                <a:off x="3772" y="2732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8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04" name="Freeform 36"/>
              <p:cNvSpPr>
                <a:spLocks/>
              </p:cNvSpPr>
              <p:nvPr/>
            </p:nvSpPr>
            <p:spPr bwMode="auto">
              <a:xfrm>
                <a:off x="3772" y="2732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8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05" name="Freeform 37"/>
              <p:cNvSpPr>
                <a:spLocks/>
              </p:cNvSpPr>
              <p:nvPr/>
            </p:nvSpPr>
            <p:spPr bwMode="auto">
              <a:xfrm>
                <a:off x="1896" y="2172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10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06" name="Freeform 38"/>
              <p:cNvSpPr>
                <a:spLocks/>
              </p:cNvSpPr>
              <p:nvPr/>
            </p:nvSpPr>
            <p:spPr bwMode="auto">
              <a:xfrm>
                <a:off x="1896" y="2172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10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07" name="Freeform 39"/>
              <p:cNvSpPr>
                <a:spLocks/>
              </p:cNvSpPr>
              <p:nvPr/>
            </p:nvSpPr>
            <p:spPr bwMode="auto">
              <a:xfrm>
                <a:off x="1924" y="2182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6 h 26"/>
                  <a:gd name="T4" fmla="*/ 28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6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08" name="Freeform 40"/>
              <p:cNvSpPr>
                <a:spLocks/>
              </p:cNvSpPr>
              <p:nvPr/>
            </p:nvSpPr>
            <p:spPr bwMode="auto">
              <a:xfrm>
                <a:off x="1924" y="2182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6 h 26"/>
                  <a:gd name="T4" fmla="*/ 28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6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09" name="Freeform 41"/>
              <p:cNvSpPr>
                <a:spLocks/>
              </p:cNvSpPr>
              <p:nvPr/>
            </p:nvSpPr>
            <p:spPr bwMode="auto">
              <a:xfrm>
                <a:off x="1952" y="2190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10" name="Freeform 42"/>
              <p:cNvSpPr>
                <a:spLocks/>
              </p:cNvSpPr>
              <p:nvPr/>
            </p:nvSpPr>
            <p:spPr bwMode="auto">
              <a:xfrm>
                <a:off x="1952" y="2190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11" name="Freeform 43"/>
              <p:cNvSpPr>
                <a:spLocks/>
              </p:cNvSpPr>
              <p:nvPr/>
            </p:nvSpPr>
            <p:spPr bwMode="auto">
              <a:xfrm>
                <a:off x="1982" y="2198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12" name="Freeform 44"/>
              <p:cNvSpPr>
                <a:spLocks/>
              </p:cNvSpPr>
              <p:nvPr/>
            </p:nvSpPr>
            <p:spPr bwMode="auto">
              <a:xfrm>
                <a:off x="1982" y="2198"/>
                <a:ext cx="46" cy="26"/>
              </a:xfrm>
              <a:custGeom>
                <a:avLst/>
                <a:gdLst>
                  <a:gd name="T0" fmla="*/ 18 w 46"/>
                  <a:gd name="T1" fmla="*/ 0 h 26"/>
                  <a:gd name="T2" fmla="*/ 0 w 46"/>
                  <a:gd name="T3" fmla="*/ 18 h 26"/>
                  <a:gd name="T4" fmla="*/ 28 w 46"/>
                  <a:gd name="T5" fmla="*/ 26 h 26"/>
                  <a:gd name="T6" fmla="*/ 46 w 46"/>
                  <a:gd name="T7" fmla="*/ 8 h 26"/>
                  <a:gd name="T8" fmla="*/ 18 w 4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6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13" name="Freeform 45"/>
              <p:cNvSpPr>
                <a:spLocks/>
              </p:cNvSpPr>
              <p:nvPr/>
            </p:nvSpPr>
            <p:spPr bwMode="auto">
              <a:xfrm>
                <a:off x="2010" y="2206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18 h 24"/>
                  <a:gd name="T4" fmla="*/ 28 w 48"/>
                  <a:gd name="T5" fmla="*/ 24 h 24"/>
                  <a:gd name="T6" fmla="*/ 48 w 48"/>
                  <a:gd name="T7" fmla="*/ 6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C2F2"/>
              </a:solidFill>
              <a:ln w="0">
                <a:solidFill>
                  <a:srgbClr val="99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14" name="Freeform 46"/>
              <p:cNvSpPr>
                <a:spLocks/>
              </p:cNvSpPr>
              <p:nvPr/>
            </p:nvSpPr>
            <p:spPr bwMode="auto">
              <a:xfrm>
                <a:off x="2010" y="2206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18 h 24"/>
                  <a:gd name="T4" fmla="*/ 28 w 48"/>
                  <a:gd name="T5" fmla="*/ 24 h 24"/>
                  <a:gd name="T6" fmla="*/ 48 w 48"/>
                  <a:gd name="T7" fmla="*/ 6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15" name="Freeform 47"/>
              <p:cNvSpPr>
                <a:spLocks/>
              </p:cNvSpPr>
              <p:nvPr/>
            </p:nvSpPr>
            <p:spPr bwMode="auto">
              <a:xfrm>
                <a:off x="2038" y="2212"/>
                <a:ext cx="48" cy="24"/>
              </a:xfrm>
              <a:custGeom>
                <a:avLst/>
                <a:gdLst>
                  <a:gd name="T0" fmla="*/ 20 w 48"/>
                  <a:gd name="T1" fmla="*/ 0 h 24"/>
                  <a:gd name="T2" fmla="*/ 0 w 48"/>
                  <a:gd name="T3" fmla="*/ 18 h 24"/>
                  <a:gd name="T4" fmla="*/ 28 w 48"/>
                  <a:gd name="T5" fmla="*/ 24 h 24"/>
                  <a:gd name="T6" fmla="*/ 48 w 48"/>
                  <a:gd name="T7" fmla="*/ 6 h 24"/>
                  <a:gd name="T8" fmla="*/ 20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20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16" name="Freeform 48"/>
              <p:cNvSpPr>
                <a:spLocks/>
              </p:cNvSpPr>
              <p:nvPr/>
            </p:nvSpPr>
            <p:spPr bwMode="auto">
              <a:xfrm>
                <a:off x="2038" y="2212"/>
                <a:ext cx="48" cy="24"/>
              </a:xfrm>
              <a:custGeom>
                <a:avLst/>
                <a:gdLst>
                  <a:gd name="T0" fmla="*/ 20 w 48"/>
                  <a:gd name="T1" fmla="*/ 0 h 24"/>
                  <a:gd name="T2" fmla="*/ 0 w 48"/>
                  <a:gd name="T3" fmla="*/ 18 h 24"/>
                  <a:gd name="T4" fmla="*/ 28 w 48"/>
                  <a:gd name="T5" fmla="*/ 24 h 24"/>
                  <a:gd name="T6" fmla="*/ 48 w 48"/>
                  <a:gd name="T7" fmla="*/ 6 h 24"/>
                  <a:gd name="T8" fmla="*/ 20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20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17" name="Freeform 49"/>
              <p:cNvSpPr>
                <a:spLocks/>
              </p:cNvSpPr>
              <p:nvPr/>
            </p:nvSpPr>
            <p:spPr bwMode="auto">
              <a:xfrm>
                <a:off x="2066" y="2218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18 h 22"/>
                  <a:gd name="T4" fmla="*/ 30 w 48"/>
                  <a:gd name="T5" fmla="*/ 22 h 22"/>
                  <a:gd name="T6" fmla="*/ 48 w 48"/>
                  <a:gd name="T7" fmla="*/ 6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8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CBFF7"/>
              </a:solidFill>
              <a:ln w="0">
                <a:solidFill>
                  <a:srgbClr val="8CBF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18" name="Freeform 50"/>
              <p:cNvSpPr>
                <a:spLocks/>
              </p:cNvSpPr>
              <p:nvPr/>
            </p:nvSpPr>
            <p:spPr bwMode="auto">
              <a:xfrm>
                <a:off x="2066" y="2218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18 h 22"/>
                  <a:gd name="T4" fmla="*/ 30 w 48"/>
                  <a:gd name="T5" fmla="*/ 22 h 22"/>
                  <a:gd name="T6" fmla="*/ 48 w 48"/>
                  <a:gd name="T7" fmla="*/ 6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8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19" name="Freeform 51"/>
              <p:cNvSpPr>
                <a:spLocks/>
              </p:cNvSpPr>
              <p:nvPr/>
            </p:nvSpPr>
            <p:spPr bwMode="auto">
              <a:xfrm>
                <a:off x="2096" y="2224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6 h 20"/>
                  <a:gd name="T4" fmla="*/ 28 w 46"/>
                  <a:gd name="T5" fmla="*/ 20 h 20"/>
                  <a:gd name="T6" fmla="*/ 46 w 46"/>
                  <a:gd name="T7" fmla="*/ 2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2BAF7"/>
              </a:solidFill>
              <a:ln w="0">
                <a:solidFill>
                  <a:srgbClr val="82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20" name="Freeform 52"/>
              <p:cNvSpPr>
                <a:spLocks/>
              </p:cNvSpPr>
              <p:nvPr/>
            </p:nvSpPr>
            <p:spPr bwMode="auto">
              <a:xfrm>
                <a:off x="2096" y="2224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6 h 20"/>
                  <a:gd name="T4" fmla="*/ 28 w 46"/>
                  <a:gd name="T5" fmla="*/ 20 h 20"/>
                  <a:gd name="T6" fmla="*/ 46 w 46"/>
                  <a:gd name="T7" fmla="*/ 2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6"/>
                    </a:lnTo>
                    <a:lnTo>
                      <a:pt x="28" y="20"/>
                    </a:lnTo>
                    <a:lnTo>
                      <a:pt x="46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21" name="Freeform 53"/>
              <p:cNvSpPr>
                <a:spLocks/>
              </p:cNvSpPr>
              <p:nvPr/>
            </p:nvSpPr>
            <p:spPr bwMode="auto">
              <a:xfrm>
                <a:off x="2124" y="2226"/>
                <a:ext cx="48" cy="18"/>
              </a:xfrm>
              <a:custGeom>
                <a:avLst/>
                <a:gdLst>
                  <a:gd name="T0" fmla="*/ 18 w 48"/>
                  <a:gd name="T1" fmla="*/ 0 h 18"/>
                  <a:gd name="T2" fmla="*/ 0 w 48"/>
                  <a:gd name="T3" fmla="*/ 18 h 18"/>
                  <a:gd name="T4" fmla="*/ 28 w 48"/>
                  <a:gd name="T5" fmla="*/ 18 h 18"/>
                  <a:gd name="T6" fmla="*/ 48 w 48"/>
                  <a:gd name="T7" fmla="*/ 2 h 18"/>
                  <a:gd name="T8" fmla="*/ 1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18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4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3B5FA"/>
              </a:solidFill>
              <a:ln w="0">
                <a:solidFill>
                  <a:srgbClr val="73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22" name="Freeform 54"/>
              <p:cNvSpPr>
                <a:spLocks/>
              </p:cNvSpPr>
              <p:nvPr/>
            </p:nvSpPr>
            <p:spPr bwMode="auto">
              <a:xfrm>
                <a:off x="2124" y="2226"/>
                <a:ext cx="48" cy="18"/>
              </a:xfrm>
              <a:custGeom>
                <a:avLst/>
                <a:gdLst>
                  <a:gd name="T0" fmla="*/ 18 w 48"/>
                  <a:gd name="T1" fmla="*/ 0 h 18"/>
                  <a:gd name="T2" fmla="*/ 0 w 48"/>
                  <a:gd name="T3" fmla="*/ 18 h 18"/>
                  <a:gd name="T4" fmla="*/ 28 w 48"/>
                  <a:gd name="T5" fmla="*/ 18 h 18"/>
                  <a:gd name="T6" fmla="*/ 48 w 48"/>
                  <a:gd name="T7" fmla="*/ 2 h 18"/>
                  <a:gd name="T8" fmla="*/ 1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18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48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23" name="Freeform 55"/>
              <p:cNvSpPr>
                <a:spLocks/>
              </p:cNvSpPr>
              <p:nvPr/>
            </p:nvSpPr>
            <p:spPr bwMode="auto">
              <a:xfrm>
                <a:off x="2152" y="2228"/>
                <a:ext cx="48" cy="16"/>
              </a:xfrm>
              <a:custGeom>
                <a:avLst/>
                <a:gdLst>
                  <a:gd name="T0" fmla="*/ 20 w 48"/>
                  <a:gd name="T1" fmla="*/ 0 h 16"/>
                  <a:gd name="T2" fmla="*/ 0 w 48"/>
                  <a:gd name="T3" fmla="*/ 16 h 16"/>
                  <a:gd name="T4" fmla="*/ 28 w 48"/>
                  <a:gd name="T5" fmla="*/ 16 h 16"/>
                  <a:gd name="T6" fmla="*/ 48 w 48"/>
                  <a:gd name="T7" fmla="*/ 0 h 16"/>
                  <a:gd name="T8" fmla="*/ 20 w 4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6">
                    <a:moveTo>
                      <a:pt x="20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1B0FA"/>
              </a:solidFill>
              <a:ln w="0">
                <a:solidFill>
                  <a:srgbClr val="61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24" name="Freeform 56"/>
              <p:cNvSpPr>
                <a:spLocks/>
              </p:cNvSpPr>
              <p:nvPr/>
            </p:nvSpPr>
            <p:spPr bwMode="auto">
              <a:xfrm>
                <a:off x="2152" y="2228"/>
                <a:ext cx="48" cy="16"/>
              </a:xfrm>
              <a:custGeom>
                <a:avLst/>
                <a:gdLst>
                  <a:gd name="T0" fmla="*/ 20 w 48"/>
                  <a:gd name="T1" fmla="*/ 0 h 16"/>
                  <a:gd name="T2" fmla="*/ 0 w 48"/>
                  <a:gd name="T3" fmla="*/ 16 h 16"/>
                  <a:gd name="T4" fmla="*/ 28 w 48"/>
                  <a:gd name="T5" fmla="*/ 16 h 16"/>
                  <a:gd name="T6" fmla="*/ 48 w 48"/>
                  <a:gd name="T7" fmla="*/ 0 h 16"/>
                  <a:gd name="T8" fmla="*/ 20 w 4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6">
                    <a:moveTo>
                      <a:pt x="20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8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25" name="Freeform 57"/>
              <p:cNvSpPr>
                <a:spLocks/>
              </p:cNvSpPr>
              <p:nvPr/>
            </p:nvSpPr>
            <p:spPr bwMode="auto">
              <a:xfrm>
                <a:off x="2180" y="2224"/>
                <a:ext cx="48" cy="20"/>
              </a:xfrm>
              <a:custGeom>
                <a:avLst/>
                <a:gdLst>
                  <a:gd name="T0" fmla="*/ 20 w 48"/>
                  <a:gd name="T1" fmla="*/ 4 h 20"/>
                  <a:gd name="T2" fmla="*/ 0 w 48"/>
                  <a:gd name="T3" fmla="*/ 20 h 20"/>
                  <a:gd name="T4" fmla="*/ 30 w 48"/>
                  <a:gd name="T5" fmla="*/ 16 h 20"/>
                  <a:gd name="T6" fmla="*/ 48 w 48"/>
                  <a:gd name="T7" fmla="*/ 0 h 20"/>
                  <a:gd name="T8" fmla="*/ 20 w 48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4"/>
                    </a:moveTo>
                    <a:lnTo>
                      <a:pt x="0" y="20"/>
                    </a:lnTo>
                    <a:lnTo>
                      <a:pt x="30" y="16"/>
                    </a:lnTo>
                    <a:lnTo>
                      <a:pt x="48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47A3F7"/>
              </a:solidFill>
              <a:ln w="0">
                <a:solidFill>
                  <a:srgbClr val="47A3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26" name="Freeform 58"/>
              <p:cNvSpPr>
                <a:spLocks/>
              </p:cNvSpPr>
              <p:nvPr/>
            </p:nvSpPr>
            <p:spPr bwMode="auto">
              <a:xfrm>
                <a:off x="2180" y="2224"/>
                <a:ext cx="48" cy="20"/>
              </a:xfrm>
              <a:custGeom>
                <a:avLst/>
                <a:gdLst>
                  <a:gd name="T0" fmla="*/ 20 w 48"/>
                  <a:gd name="T1" fmla="*/ 4 h 20"/>
                  <a:gd name="T2" fmla="*/ 0 w 48"/>
                  <a:gd name="T3" fmla="*/ 20 h 20"/>
                  <a:gd name="T4" fmla="*/ 30 w 48"/>
                  <a:gd name="T5" fmla="*/ 16 h 20"/>
                  <a:gd name="T6" fmla="*/ 48 w 48"/>
                  <a:gd name="T7" fmla="*/ 0 h 20"/>
                  <a:gd name="T8" fmla="*/ 20 w 48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4"/>
                    </a:moveTo>
                    <a:lnTo>
                      <a:pt x="0" y="20"/>
                    </a:lnTo>
                    <a:lnTo>
                      <a:pt x="30" y="16"/>
                    </a:lnTo>
                    <a:lnTo>
                      <a:pt x="48" y="0"/>
                    </a:lnTo>
                    <a:lnTo>
                      <a:pt x="2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27" name="Freeform 59"/>
              <p:cNvSpPr>
                <a:spLocks/>
              </p:cNvSpPr>
              <p:nvPr/>
            </p:nvSpPr>
            <p:spPr bwMode="auto">
              <a:xfrm>
                <a:off x="2210" y="2216"/>
                <a:ext cx="46" cy="38"/>
              </a:xfrm>
              <a:custGeom>
                <a:avLst/>
                <a:gdLst>
                  <a:gd name="T0" fmla="*/ 18 w 46"/>
                  <a:gd name="T1" fmla="*/ 8 h 38"/>
                  <a:gd name="T2" fmla="*/ 0 w 46"/>
                  <a:gd name="T3" fmla="*/ 24 h 38"/>
                  <a:gd name="T4" fmla="*/ 30 w 46"/>
                  <a:gd name="T5" fmla="*/ 38 h 38"/>
                  <a:gd name="T6" fmla="*/ 46 w 46"/>
                  <a:gd name="T7" fmla="*/ 0 h 38"/>
                  <a:gd name="T8" fmla="*/ 18 w 46"/>
                  <a:gd name="T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8" y="8"/>
                    </a:moveTo>
                    <a:lnTo>
                      <a:pt x="0" y="24"/>
                    </a:lnTo>
                    <a:lnTo>
                      <a:pt x="30" y="38"/>
                    </a:lnTo>
                    <a:lnTo>
                      <a:pt x="46" y="0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6678D1"/>
              </a:solidFill>
              <a:ln w="0">
                <a:solidFill>
                  <a:srgbClr val="6678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28" name="Freeform 60"/>
              <p:cNvSpPr>
                <a:spLocks/>
              </p:cNvSpPr>
              <p:nvPr/>
            </p:nvSpPr>
            <p:spPr bwMode="auto">
              <a:xfrm>
                <a:off x="2210" y="2216"/>
                <a:ext cx="46" cy="38"/>
              </a:xfrm>
              <a:custGeom>
                <a:avLst/>
                <a:gdLst>
                  <a:gd name="T0" fmla="*/ 18 w 46"/>
                  <a:gd name="T1" fmla="*/ 8 h 38"/>
                  <a:gd name="T2" fmla="*/ 0 w 46"/>
                  <a:gd name="T3" fmla="*/ 24 h 38"/>
                  <a:gd name="T4" fmla="*/ 30 w 46"/>
                  <a:gd name="T5" fmla="*/ 38 h 38"/>
                  <a:gd name="T6" fmla="*/ 46 w 46"/>
                  <a:gd name="T7" fmla="*/ 0 h 38"/>
                  <a:gd name="T8" fmla="*/ 18 w 46"/>
                  <a:gd name="T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8">
                    <a:moveTo>
                      <a:pt x="18" y="8"/>
                    </a:moveTo>
                    <a:lnTo>
                      <a:pt x="0" y="24"/>
                    </a:lnTo>
                    <a:lnTo>
                      <a:pt x="30" y="38"/>
                    </a:lnTo>
                    <a:lnTo>
                      <a:pt x="46" y="0"/>
                    </a:lnTo>
                    <a:lnTo>
                      <a:pt x="18" y="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29" name="Freeform 61"/>
              <p:cNvSpPr>
                <a:spLocks/>
              </p:cNvSpPr>
              <p:nvPr/>
            </p:nvSpPr>
            <p:spPr bwMode="auto">
              <a:xfrm>
                <a:off x="2240" y="2216"/>
                <a:ext cx="48" cy="68"/>
              </a:xfrm>
              <a:custGeom>
                <a:avLst/>
                <a:gdLst>
                  <a:gd name="T0" fmla="*/ 16 w 48"/>
                  <a:gd name="T1" fmla="*/ 0 h 68"/>
                  <a:gd name="T2" fmla="*/ 0 w 48"/>
                  <a:gd name="T3" fmla="*/ 38 h 68"/>
                  <a:gd name="T4" fmla="*/ 32 w 48"/>
                  <a:gd name="T5" fmla="*/ 68 h 68"/>
                  <a:gd name="T6" fmla="*/ 48 w 48"/>
                  <a:gd name="T7" fmla="*/ 38 h 68"/>
                  <a:gd name="T8" fmla="*/ 16 w 4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8">
                    <a:moveTo>
                      <a:pt x="16" y="0"/>
                    </a:moveTo>
                    <a:lnTo>
                      <a:pt x="0" y="38"/>
                    </a:lnTo>
                    <a:lnTo>
                      <a:pt x="32" y="68"/>
                    </a:lnTo>
                    <a:lnTo>
                      <a:pt x="48" y="3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4BAC2"/>
              </a:solidFill>
              <a:ln w="0">
                <a:solidFill>
                  <a:srgbClr val="D4BAC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30" name="Freeform 62"/>
              <p:cNvSpPr>
                <a:spLocks/>
              </p:cNvSpPr>
              <p:nvPr/>
            </p:nvSpPr>
            <p:spPr bwMode="auto">
              <a:xfrm>
                <a:off x="2240" y="2216"/>
                <a:ext cx="48" cy="68"/>
              </a:xfrm>
              <a:custGeom>
                <a:avLst/>
                <a:gdLst>
                  <a:gd name="T0" fmla="*/ 16 w 48"/>
                  <a:gd name="T1" fmla="*/ 0 h 68"/>
                  <a:gd name="T2" fmla="*/ 0 w 48"/>
                  <a:gd name="T3" fmla="*/ 38 h 68"/>
                  <a:gd name="T4" fmla="*/ 32 w 48"/>
                  <a:gd name="T5" fmla="*/ 68 h 68"/>
                  <a:gd name="T6" fmla="*/ 48 w 48"/>
                  <a:gd name="T7" fmla="*/ 38 h 68"/>
                  <a:gd name="T8" fmla="*/ 16 w 4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8">
                    <a:moveTo>
                      <a:pt x="16" y="0"/>
                    </a:moveTo>
                    <a:lnTo>
                      <a:pt x="0" y="38"/>
                    </a:lnTo>
                    <a:lnTo>
                      <a:pt x="32" y="68"/>
                    </a:lnTo>
                    <a:lnTo>
                      <a:pt x="48" y="3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31" name="Freeform 63"/>
              <p:cNvSpPr>
                <a:spLocks/>
              </p:cNvSpPr>
              <p:nvPr/>
            </p:nvSpPr>
            <p:spPr bwMode="auto">
              <a:xfrm>
                <a:off x="2272" y="2254"/>
                <a:ext cx="48" cy="42"/>
              </a:xfrm>
              <a:custGeom>
                <a:avLst/>
                <a:gdLst>
                  <a:gd name="T0" fmla="*/ 16 w 48"/>
                  <a:gd name="T1" fmla="*/ 0 h 42"/>
                  <a:gd name="T2" fmla="*/ 0 w 48"/>
                  <a:gd name="T3" fmla="*/ 30 h 42"/>
                  <a:gd name="T4" fmla="*/ 30 w 48"/>
                  <a:gd name="T5" fmla="*/ 42 h 42"/>
                  <a:gd name="T6" fmla="*/ 48 w 48"/>
                  <a:gd name="T7" fmla="*/ 20 h 42"/>
                  <a:gd name="T8" fmla="*/ 16 w 4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16" y="0"/>
                    </a:moveTo>
                    <a:lnTo>
                      <a:pt x="0" y="30"/>
                    </a:lnTo>
                    <a:lnTo>
                      <a:pt x="30" y="42"/>
                    </a:lnTo>
                    <a:lnTo>
                      <a:pt x="48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FC4DE"/>
              </a:solidFill>
              <a:ln w="0">
                <a:solidFill>
                  <a:srgbClr val="BFC4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32" name="Freeform 64"/>
              <p:cNvSpPr>
                <a:spLocks/>
              </p:cNvSpPr>
              <p:nvPr/>
            </p:nvSpPr>
            <p:spPr bwMode="auto">
              <a:xfrm>
                <a:off x="2272" y="2254"/>
                <a:ext cx="48" cy="42"/>
              </a:xfrm>
              <a:custGeom>
                <a:avLst/>
                <a:gdLst>
                  <a:gd name="T0" fmla="*/ 16 w 48"/>
                  <a:gd name="T1" fmla="*/ 0 h 42"/>
                  <a:gd name="T2" fmla="*/ 0 w 48"/>
                  <a:gd name="T3" fmla="*/ 30 h 42"/>
                  <a:gd name="T4" fmla="*/ 30 w 48"/>
                  <a:gd name="T5" fmla="*/ 42 h 42"/>
                  <a:gd name="T6" fmla="*/ 48 w 48"/>
                  <a:gd name="T7" fmla="*/ 20 h 42"/>
                  <a:gd name="T8" fmla="*/ 16 w 4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16" y="0"/>
                    </a:moveTo>
                    <a:lnTo>
                      <a:pt x="0" y="30"/>
                    </a:lnTo>
                    <a:lnTo>
                      <a:pt x="30" y="42"/>
                    </a:lnTo>
                    <a:lnTo>
                      <a:pt x="48" y="2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33" name="Freeform 65"/>
              <p:cNvSpPr>
                <a:spLocks/>
              </p:cNvSpPr>
              <p:nvPr/>
            </p:nvSpPr>
            <p:spPr bwMode="auto">
              <a:xfrm>
                <a:off x="2302" y="227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22 h 24"/>
                  <a:gd name="T4" fmla="*/ 30 w 46"/>
                  <a:gd name="T5" fmla="*/ 24 h 24"/>
                  <a:gd name="T6" fmla="*/ 46 w 46"/>
                  <a:gd name="T7" fmla="*/ 4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4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34" name="Freeform 66"/>
              <p:cNvSpPr>
                <a:spLocks/>
              </p:cNvSpPr>
              <p:nvPr/>
            </p:nvSpPr>
            <p:spPr bwMode="auto">
              <a:xfrm>
                <a:off x="2302" y="2274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22 h 24"/>
                  <a:gd name="T4" fmla="*/ 30 w 46"/>
                  <a:gd name="T5" fmla="*/ 24 h 24"/>
                  <a:gd name="T6" fmla="*/ 46 w 46"/>
                  <a:gd name="T7" fmla="*/ 4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46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35" name="Freeform 67"/>
              <p:cNvSpPr>
                <a:spLocks/>
              </p:cNvSpPr>
              <p:nvPr/>
            </p:nvSpPr>
            <p:spPr bwMode="auto">
              <a:xfrm>
                <a:off x="2332" y="2276"/>
                <a:ext cx="46" cy="22"/>
              </a:xfrm>
              <a:custGeom>
                <a:avLst/>
                <a:gdLst>
                  <a:gd name="T0" fmla="*/ 16 w 46"/>
                  <a:gd name="T1" fmla="*/ 2 h 22"/>
                  <a:gd name="T2" fmla="*/ 0 w 46"/>
                  <a:gd name="T3" fmla="*/ 22 h 22"/>
                  <a:gd name="T4" fmla="*/ 28 w 46"/>
                  <a:gd name="T5" fmla="*/ 18 h 22"/>
                  <a:gd name="T6" fmla="*/ 46 w 46"/>
                  <a:gd name="T7" fmla="*/ 0 h 22"/>
                  <a:gd name="T8" fmla="*/ 16 w 46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2"/>
                    </a:moveTo>
                    <a:lnTo>
                      <a:pt x="0" y="22"/>
                    </a:lnTo>
                    <a:lnTo>
                      <a:pt x="28" y="18"/>
                    </a:lnTo>
                    <a:lnTo>
                      <a:pt x="4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5EA8F7"/>
              </a:solidFill>
              <a:ln w="0">
                <a:solidFill>
                  <a:srgbClr val="5E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36" name="Freeform 68"/>
              <p:cNvSpPr>
                <a:spLocks/>
              </p:cNvSpPr>
              <p:nvPr/>
            </p:nvSpPr>
            <p:spPr bwMode="auto">
              <a:xfrm>
                <a:off x="2332" y="2276"/>
                <a:ext cx="46" cy="22"/>
              </a:xfrm>
              <a:custGeom>
                <a:avLst/>
                <a:gdLst>
                  <a:gd name="T0" fmla="*/ 16 w 46"/>
                  <a:gd name="T1" fmla="*/ 2 h 22"/>
                  <a:gd name="T2" fmla="*/ 0 w 46"/>
                  <a:gd name="T3" fmla="*/ 22 h 22"/>
                  <a:gd name="T4" fmla="*/ 28 w 46"/>
                  <a:gd name="T5" fmla="*/ 18 h 22"/>
                  <a:gd name="T6" fmla="*/ 46 w 46"/>
                  <a:gd name="T7" fmla="*/ 0 h 22"/>
                  <a:gd name="T8" fmla="*/ 16 w 46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6" y="2"/>
                    </a:moveTo>
                    <a:lnTo>
                      <a:pt x="0" y="22"/>
                    </a:lnTo>
                    <a:lnTo>
                      <a:pt x="28" y="18"/>
                    </a:lnTo>
                    <a:lnTo>
                      <a:pt x="46" y="0"/>
                    </a:lnTo>
                    <a:lnTo>
                      <a:pt x="1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37" name="Freeform 69"/>
              <p:cNvSpPr>
                <a:spLocks/>
              </p:cNvSpPr>
              <p:nvPr/>
            </p:nvSpPr>
            <p:spPr bwMode="auto">
              <a:xfrm>
                <a:off x="2360" y="2272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4F9EF5"/>
              </a:solidFill>
              <a:ln w="0">
                <a:solidFill>
                  <a:srgbClr val="4F9E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38" name="Freeform 70"/>
              <p:cNvSpPr>
                <a:spLocks/>
              </p:cNvSpPr>
              <p:nvPr/>
            </p:nvSpPr>
            <p:spPr bwMode="auto">
              <a:xfrm>
                <a:off x="2360" y="2272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39" name="Freeform 71"/>
              <p:cNvSpPr>
                <a:spLocks/>
              </p:cNvSpPr>
              <p:nvPr/>
            </p:nvSpPr>
            <p:spPr bwMode="auto">
              <a:xfrm>
                <a:off x="2390" y="2268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4A1F5"/>
              </a:solidFill>
              <a:ln w="0">
                <a:solidFill>
                  <a:srgbClr val="54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40" name="Freeform 72"/>
              <p:cNvSpPr>
                <a:spLocks/>
              </p:cNvSpPr>
              <p:nvPr/>
            </p:nvSpPr>
            <p:spPr bwMode="auto">
              <a:xfrm>
                <a:off x="2390" y="2268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41" name="Freeform 73"/>
              <p:cNvSpPr>
                <a:spLocks/>
              </p:cNvSpPr>
              <p:nvPr/>
            </p:nvSpPr>
            <p:spPr bwMode="auto">
              <a:xfrm>
                <a:off x="2420" y="2266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6A6F5"/>
              </a:solidFill>
              <a:ln w="0">
                <a:solidFill>
                  <a:srgbClr val="66A6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42" name="Freeform 74"/>
              <p:cNvSpPr>
                <a:spLocks/>
              </p:cNvSpPr>
              <p:nvPr/>
            </p:nvSpPr>
            <p:spPr bwMode="auto">
              <a:xfrm>
                <a:off x="2420" y="2266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43" name="Freeform 75"/>
              <p:cNvSpPr>
                <a:spLocks/>
              </p:cNvSpPr>
              <p:nvPr/>
            </p:nvSpPr>
            <p:spPr bwMode="auto">
              <a:xfrm>
                <a:off x="2450" y="226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2 w 48"/>
                  <a:gd name="T5" fmla="*/ 22 h 22"/>
                  <a:gd name="T6" fmla="*/ 48 w 48"/>
                  <a:gd name="T7" fmla="*/ 0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2" y="22"/>
                    </a:lnTo>
                    <a:lnTo>
                      <a:pt x="4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8ADF5"/>
              </a:solidFill>
              <a:ln w="0">
                <a:solidFill>
                  <a:srgbClr val="78A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44" name="Freeform 76"/>
              <p:cNvSpPr>
                <a:spLocks/>
              </p:cNvSpPr>
              <p:nvPr/>
            </p:nvSpPr>
            <p:spPr bwMode="auto">
              <a:xfrm>
                <a:off x="2450" y="226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2 w 48"/>
                  <a:gd name="T5" fmla="*/ 22 h 22"/>
                  <a:gd name="T6" fmla="*/ 48 w 48"/>
                  <a:gd name="T7" fmla="*/ 0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2" y="22"/>
                    </a:lnTo>
                    <a:lnTo>
                      <a:pt x="48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45" name="Freeform 77"/>
              <p:cNvSpPr>
                <a:spLocks/>
              </p:cNvSpPr>
              <p:nvPr/>
            </p:nvSpPr>
            <p:spPr bwMode="auto">
              <a:xfrm>
                <a:off x="2482" y="2266"/>
                <a:ext cx="48" cy="26"/>
              </a:xfrm>
              <a:custGeom>
                <a:avLst/>
                <a:gdLst>
                  <a:gd name="T0" fmla="*/ 16 w 48"/>
                  <a:gd name="T1" fmla="*/ 0 h 26"/>
                  <a:gd name="T2" fmla="*/ 0 w 48"/>
                  <a:gd name="T3" fmla="*/ 22 h 26"/>
                  <a:gd name="T4" fmla="*/ 30 w 48"/>
                  <a:gd name="T5" fmla="*/ 26 h 26"/>
                  <a:gd name="T6" fmla="*/ 48 w 48"/>
                  <a:gd name="T7" fmla="*/ 4 h 26"/>
                  <a:gd name="T8" fmla="*/ 16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6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48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2F2"/>
              </a:solidFill>
              <a:ln w="0">
                <a:solidFill>
                  <a:srgbClr val="87B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46" name="Freeform 78"/>
              <p:cNvSpPr>
                <a:spLocks/>
              </p:cNvSpPr>
              <p:nvPr/>
            </p:nvSpPr>
            <p:spPr bwMode="auto">
              <a:xfrm>
                <a:off x="2482" y="2266"/>
                <a:ext cx="48" cy="26"/>
              </a:xfrm>
              <a:custGeom>
                <a:avLst/>
                <a:gdLst>
                  <a:gd name="T0" fmla="*/ 16 w 48"/>
                  <a:gd name="T1" fmla="*/ 0 h 26"/>
                  <a:gd name="T2" fmla="*/ 0 w 48"/>
                  <a:gd name="T3" fmla="*/ 22 h 26"/>
                  <a:gd name="T4" fmla="*/ 30 w 48"/>
                  <a:gd name="T5" fmla="*/ 26 h 26"/>
                  <a:gd name="T6" fmla="*/ 48 w 48"/>
                  <a:gd name="T7" fmla="*/ 4 h 26"/>
                  <a:gd name="T8" fmla="*/ 16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6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48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47" name="Freeform 79"/>
              <p:cNvSpPr>
                <a:spLocks/>
              </p:cNvSpPr>
              <p:nvPr/>
            </p:nvSpPr>
            <p:spPr bwMode="auto">
              <a:xfrm>
                <a:off x="2512" y="2270"/>
                <a:ext cx="48" cy="28"/>
              </a:xfrm>
              <a:custGeom>
                <a:avLst/>
                <a:gdLst>
                  <a:gd name="T0" fmla="*/ 18 w 48"/>
                  <a:gd name="T1" fmla="*/ 0 h 28"/>
                  <a:gd name="T2" fmla="*/ 0 w 48"/>
                  <a:gd name="T3" fmla="*/ 22 h 28"/>
                  <a:gd name="T4" fmla="*/ 32 w 48"/>
                  <a:gd name="T5" fmla="*/ 28 h 28"/>
                  <a:gd name="T6" fmla="*/ 48 w 48"/>
                  <a:gd name="T7" fmla="*/ 6 h 28"/>
                  <a:gd name="T8" fmla="*/ 18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8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FB5F0"/>
              </a:solidFill>
              <a:ln w="0">
                <a:solidFill>
                  <a:srgbClr val="8FB5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48" name="Freeform 80"/>
              <p:cNvSpPr>
                <a:spLocks/>
              </p:cNvSpPr>
              <p:nvPr/>
            </p:nvSpPr>
            <p:spPr bwMode="auto">
              <a:xfrm>
                <a:off x="2512" y="2270"/>
                <a:ext cx="48" cy="28"/>
              </a:xfrm>
              <a:custGeom>
                <a:avLst/>
                <a:gdLst>
                  <a:gd name="T0" fmla="*/ 18 w 48"/>
                  <a:gd name="T1" fmla="*/ 0 h 28"/>
                  <a:gd name="T2" fmla="*/ 0 w 48"/>
                  <a:gd name="T3" fmla="*/ 22 h 28"/>
                  <a:gd name="T4" fmla="*/ 32 w 48"/>
                  <a:gd name="T5" fmla="*/ 28 h 28"/>
                  <a:gd name="T6" fmla="*/ 48 w 48"/>
                  <a:gd name="T7" fmla="*/ 6 h 28"/>
                  <a:gd name="T8" fmla="*/ 18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8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49" name="Freeform 81"/>
              <p:cNvSpPr>
                <a:spLocks/>
              </p:cNvSpPr>
              <p:nvPr/>
            </p:nvSpPr>
            <p:spPr bwMode="auto">
              <a:xfrm>
                <a:off x="2544" y="2276"/>
                <a:ext cx="48" cy="28"/>
              </a:xfrm>
              <a:custGeom>
                <a:avLst/>
                <a:gdLst>
                  <a:gd name="T0" fmla="*/ 16 w 48"/>
                  <a:gd name="T1" fmla="*/ 0 h 28"/>
                  <a:gd name="T2" fmla="*/ 0 w 48"/>
                  <a:gd name="T3" fmla="*/ 22 h 28"/>
                  <a:gd name="T4" fmla="*/ 30 w 48"/>
                  <a:gd name="T5" fmla="*/ 28 h 28"/>
                  <a:gd name="T6" fmla="*/ 48 w 48"/>
                  <a:gd name="T7" fmla="*/ 6 h 28"/>
                  <a:gd name="T8" fmla="*/ 16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6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48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B8ED"/>
              </a:solidFill>
              <a:ln w="0">
                <a:solidFill>
                  <a:srgbClr val="96B8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50" name="Freeform 82"/>
              <p:cNvSpPr>
                <a:spLocks/>
              </p:cNvSpPr>
              <p:nvPr/>
            </p:nvSpPr>
            <p:spPr bwMode="auto">
              <a:xfrm>
                <a:off x="2544" y="2276"/>
                <a:ext cx="48" cy="28"/>
              </a:xfrm>
              <a:custGeom>
                <a:avLst/>
                <a:gdLst>
                  <a:gd name="T0" fmla="*/ 16 w 48"/>
                  <a:gd name="T1" fmla="*/ 0 h 28"/>
                  <a:gd name="T2" fmla="*/ 0 w 48"/>
                  <a:gd name="T3" fmla="*/ 22 h 28"/>
                  <a:gd name="T4" fmla="*/ 30 w 48"/>
                  <a:gd name="T5" fmla="*/ 28 h 28"/>
                  <a:gd name="T6" fmla="*/ 48 w 48"/>
                  <a:gd name="T7" fmla="*/ 6 h 28"/>
                  <a:gd name="T8" fmla="*/ 16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6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48" y="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51" name="Freeform 83"/>
              <p:cNvSpPr>
                <a:spLocks/>
              </p:cNvSpPr>
              <p:nvPr/>
            </p:nvSpPr>
            <p:spPr bwMode="auto">
              <a:xfrm>
                <a:off x="2574" y="2282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AED"/>
              </a:solidFill>
              <a:ln w="0">
                <a:solidFill>
                  <a:srgbClr val="99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52" name="Freeform 84"/>
              <p:cNvSpPr>
                <a:spLocks/>
              </p:cNvSpPr>
              <p:nvPr/>
            </p:nvSpPr>
            <p:spPr bwMode="auto">
              <a:xfrm>
                <a:off x="2574" y="2282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53" name="Freeform 85"/>
              <p:cNvSpPr>
                <a:spLocks/>
              </p:cNvSpPr>
              <p:nvPr/>
            </p:nvSpPr>
            <p:spPr bwMode="auto">
              <a:xfrm>
                <a:off x="2606" y="229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BAED"/>
              </a:solidFill>
              <a:ln w="0">
                <a:solidFill>
                  <a:srgbClr val="9C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54" name="Freeform 86"/>
              <p:cNvSpPr>
                <a:spLocks/>
              </p:cNvSpPr>
              <p:nvPr/>
            </p:nvSpPr>
            <p:spPr bwMode="auto">
              <a:xfrm>
                <a:off x="2606" y="2290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55" name="Freeform 87"/>
              <p:cNvSpPr>
                <a:spLocks/>
              </p:cNvSpPr>
              <p:nvPr/>
            </p:nvSpPr>
            <p:spPr bwMode="auto">
              <a:xfrm>
                <a:off x="2638" y="2298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BAED"/>
              </a:solidFill>
              <a:ln w="0">
                <a:solidFill>
                  <a:srgbClr val="9C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56" name="Freeform 88"/>
              <p:cNvSpPr>
                <a:spLocks/>
              </p:cNvSpPr>
              <p:nvPr/>
            </p:nvSpPr>
            <p:spPr bwMode="auto">
              <a:xfrm>
                <a:off x="2638" y="2298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57" name="Freeform 89"/>
              <p:cNvSpPr>
                <a:spLocks/>
              </p:cNvSpPr>
              <p:nvPr/>
            </p:nvSpPr>
            <p:spPr bwMode="auto">
              <a:xfrm>
                <a:off x="2670" y="230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BAED"/>
              </a:solidFill>
              <a:ln w="0">
                <a:solidFill>
                  <a:srgbClr val="9C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58" name="Freeform 90"/>
              <p:cNvSpPr>
                <a:spLocks/>
              </p:cNvSpPr>
              <p:nvPr/>
            </p:nvSpPr>
            <p:spPr bwMode="auto">
              <a:xfrm>
                <a:off x="2670" y="230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59" name="Freeform 91"/>
              <p:cNvSpPr>
                <a:spLocks/>
              </p:cNvSpPr>
              <p:nvPr/>
            </p:nvSpPr>
            <p:spPr bwMode="auto">
              <a:xfrm>
                <a:off x="2702" y="231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BAED"/>
              </a:solidFill>
              <a:ln w="0">
                <a:solidFill>
                  <a:srgbClr val="9C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60" name="Freeform 92"/>
              <p:cNvSpPr>
                <a:spLocks/>
              </p:cNvSpPr>
              <p:nvPr/>
            </p:nvSpPr>
            <p:spPr bwMode="auto">
              <a:xfrm>
                <a:off x="2702" y="231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61" name="Freeform 93"/>
              <p:cNvSpPr>
                <a:spLocks/>
              </p:cNvSpPr>
              <p:nvPr/>
            </p:nvSpPr>
            <p:spPr bwMode="auto">
              <a:xfrm>
                <a:off x="2734" y="2322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8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DF0"/>
              </a:solidFill>
              <a:ln w="0">
                <a:solidFill>
                  <a:srgbClr val="9E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62" name="Freeform 94"/>
              <p:cNvSpPr>
                <a:spLocks/>
              </p:cNvSpPr>
              <p:nvPr/>
            </p:nvSpPr>
            <p:spPr bwMode="auto">
              <a:xfrm>
                <a:off x="2734" y="2322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8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63" name="Freeform 95"/>
              <p:cNvSpPr>
                <a:spLocks/>
              </p:cNvSpPr>
              <p:nvPr/>
            </p:nvSpPr>
            <p:spPr bwMode="auto">
              <a:xfrm>
                <a:off x="2766" y="233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DED"/>
              </a:solidFill>
              <a:ln w="0">
                <a:solidFill>
                  <a:srgbClr val="9EB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64" name="Freeform 96"/>
              <p:cNvSpPr>
                <a:spLocks/>
              </p:cNvSpPr>
              <p:nvPr/>
            </p:nvSpPr>
            <p:spPr bwMode="auto">
              <a:xfrm>
                <a:off x="2766" y="233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65" name="Freeform 97"/>
              <p:cNvSpPr>
                <a:spLocks/>
              </p:cNvSpPr>
              <p:nvPr/>
            </p:nvSpPr>
            <p:spPr bwMode="auto">
              <a:xfrm>
                <a:off x="2798" y="2340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BFED"/>
              </a:solidFill>
              <a:ln w="0">
                <a:solidFill>
                  <a:srgbClr val="A1B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66" name="Freeform 98"/>
              <p:cNvSpPr>
                <a:spLocks/>
              </p:cNvSpPr>
              <p:nvPr/>
            </p:nvSpPr>
            <p:spPr bwMode="auto">
              <a:xfrm>
                <a:off x="2798" y="2340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67" name="Freeform 99"/>
              <p:cNvSpPr>
                <a:spLocks/>
              </p:cNvSpPr>
              <p:nvPr/>
            </p:nvSpPr>
            <p:spPr bwMode="auto">
              <a:xfrm>
                <a:off x="2832" y="2350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2ED"/>
              </a:solidFill>
              <a:ln w="0">
                <a:solidFill>
                  <a:srgbClr val="A3C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68" name="Freeform 100"/>
              <p:cNvSpPr>
                <a:spLocks/>
              </p:cNvSpPr>
              <p:nvPr/>
            </p:nvSpPr>
            <p:spPr bwMode="auto">
              <a:xfrm>
                <a:off x="2832" y="2350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2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69" name="Freeform 101"/>
              <p:cNvSpPr>
                <a:spLocks/>
              </p:cNvSpPr>
              <p:nvPr/>
            </p:nvSpPr>
            <p:spPr bwMode="auto">
              <a:xfrm>
                <a:off x="2864" y="236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4ED"/>
              </a:solidFill>
              <a:ln w="0">
                <a:solidFill>
                  <a:srgbClr val="A8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70" name="Freeform 102"/>
              <p:cNvSpPr>
                <a:spLocks/>
              </p:cNvSpPr>
              <p:nvPr/>
            </p:nvSpPr>
            <p:spPr bwMode="auto">
              <a:xfrm>
                <a:off x="2864" y="236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71" name="Freeform 103"/>
              <p:cNvSpPr>
                <a:spLocks/>
              </p:cNvSpPr>
              <p:nvPr/>
            </p:nvSpPr>
            <p:spPr bwMode="auto">
              <a:xfrm>
                <a:off x="2898" y="237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2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7ED"/>
              </a:solidFill>
              <a:ln w="0">
                <a:solidFill>
                  <a:srgbClr val="AD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72" name="Freeform 104"/>
              <p:cNvSpPr>
                <a:spLocks/>
              </p:cNvSpPr>
              <p:nvPr/>
            </p:nvSpPr>
            <p:spPr bwMode="auto">
              <a:xfrm>
                <a:off x="2898" y="2372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2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73" name="Freeform 105"/>
              <p:cNvSpPr>
                <a:spLocks/>
              </p:cNvSpPr>
              <p:nvPr/>
            </p:nvSpPr>
            <p:spPr bwMode="auto">
              <a:xfrm>
                <a:off x="2930" y="238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CED"/>
              </a:solidFill>
              <a:ln w="0">
                <a:solidFill>
                  <a:srgbClr val="B0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74" name="Freeform 106"/>
              <p:cNvSpPr>
                <a:spLocks/>
              </p:cNvSpPr>
              <p:nvPr/>
            </p:nvSpPr>
            <p:spPr bwMode="auto">
              <a:xfrm>
                <a:off x="2930" y="238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75" name="Freeform 107"/>
              <p:cNvSpPr>
                <a:spLocks/>
              </p:cNvSpPr>
              <p:nvPr/>
            </p:nvSpPr>
            <p:spPr bwMode="auto">
              <a:xfrm>
                <a:off x="2964" y="2400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CCED"/>
              </a:solidFill>
              <a:ln w="0">
                <a:solidFill>
                  <a:srgbClr val="B2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76" name="Freeform 108"/>
              <p:cNvSpPr>
                <a:spLocks/>
              </p:cNvSpPr>
              <p:nvPr/>
            </p:nvSpPr>
            <p:spPr bwMode="auto">
              <a:xfrm>
                <a:off x="2964" y="2400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14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77" name="Freeform 109"/>
              <p:cNvSpPr>
                <a:spLocks/>
              </p:cNvSpPr>
              <p:nvPr/>
            </p:nvSpPr>
            <p:spPr bwMode="auto">
              <a:xfrm>
                <a:off x="2996" y="241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0 h 36"/>
                  <a:gd name="T4" fmla="*/ 34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5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CFED"/>
              </a:solidFill>
              <a:ln w="0">
                <a:solidFill>
                  <a:srgbClr val="B5C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78" name="Freeform 110"/>
              <p:cNvSpPr>
                <a:spLocks/>
              </p:cNvSpPr>
              <p:nvPr/>
            </p:nvSpPr>
            <p:spPr bwMode="auto">
              <a:xfrm>
                <a:off x="2996" y="241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0 h 36"/>
                  <a:gd name="T4" fmla="*/ 34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50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79" name="Freeform 111"/>
              <p:cNvSpPr>
                <a:spLocks/>
              </p:cNvSpPr>
              <p:nvPr/>
            </p:nvSpPr>
            <p:spPr bwMode="auto">
              <a:xfrm>
                <a:off x="3030" y="243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CCED"/>
              </a:solidFill>
              <a:ln w="0">
                <a:solidFill>
                  <a:srgbClr val="B2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80" name="Freeform 112"/>
              <p:cNvSpPr>
                <a:spLocks/>
              </p:cNvSpPr>
              <p:nvPr/>
            </p:nvSpPr>
            <p:spPr bwMode="auto">
              <a:xfrm>
                <a:off x="3030" y="243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81" name="Freeform 113"/>
              <p:cNvSpPr>
                <a:spLocks/>
              </p:cNvSpPr>
              <p:nvPr/>
            </p:nvSpPr>
            <p:spPr bwMode="auto">
              <a:xfrm>
                <a:off x="3064" y="2444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ED"/>
              </a:solidFill>
              <a:ln w="0">
                <a:solidFill>
                  <a:srgbClr val="AD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82" name="Freeform 114"/>
              <p:cNvSpPr>
                <a:spLocks/>
              </p:cNvSpPr>
              <p:nvPr/>
            </p:nvSpPr>
            <p:spPr bwMode="auto">
              <a:xfrm>
                <a:off x="3064" y="2444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83" name="Freeform 115"/>
              <p:cNvSpPr>
                <a:spLocks/>
              </p:cNvSpPr>
              <p:nvPr/>
            </p:nvSpPr>
            <p:spPr bwMode="auto">
              <a:xfrm>
                <a:off x="3098" y="2458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4 w 48"/>
                  <a:gd name="T5" fmla="*/ 34 h 34"/>
                  <a:gd name="T6" fmla="*/ 48 w 48"/>
                  <a:gd name="T7" fmla="*/ 12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48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84" name="Freeform 116"/>
              <p:cNvSpPr>
                <a:spLocks/>
              </p:cNvSpPr>
              <p:nvPr/>
            </p:nvSpPr>
            <p:spPr bwMode="auto">
              <a:xfrm>
                <a:off x="3098" y="2458"/>
                <a:ext cx="48" cy="34"/>
              </a:xfrm>
              <a:custGeom>
                <a:avLst/>
                <a:gdLst>
                  <a:gd name="T0" fmla="*/ 16 w 48"/>
                  <a:gd name="T1" fmla="*/ 0 h 34"/>
                  <a:gd name="T2" fmla="*/ 0 w 48"/>
                  <a:gd name="T3" fmla="*/ 20 h 34"/>
                  <a:gd name="T4" fmla="*/ 34 w 48"/>
                  <a:gd name="T5" fmla="*/ 34 h 34"/>
                  <a:gd name="T6" fmla="*/ 48 w 48"/>
                  <a:gd name="T7" fmla="*/ 12 h 34"/>
                  <a:gd name="T8" fmla="*/ 16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48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85" name="Freeform 117"/>
              <p:cNvSpPr>
                <a:spLocks/>
              </p:cNvSpPr>
              <p:nvPr/>
            </p:nvSpPr>
            <p:spPr bwMode="auto">
              <a:xfrm>
                <a:off x="3132" y="247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86" name="Freeform 118"/>
              <p:cNvSpPr>
                <a:spLocks/>
              </p:cNvSpPr>
              <p:nvPr/>
            </p:nvSpPr>
            <p:spPr bwMode="auto">
              <a:xfrm>
                <a:off x="3132" y="2470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2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87" name="Freeform 119"/>
              <p:cNvSpPr>
                <a:spLocks/>
              </p:cNvSpPr>
              <p:nvPr/>
            </p:nvSpPr>
            <p:spPr bwMode="auto">
              <a:xfrm>
                <a:off x="3166" y="2482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88" name="Freeform 120"/>
              <p:cNvSpPr>
                <a:spLocks/>
              </p:cNvSpPr>
              <p:nvPr/>
            </p:nvSpPr>
            <p:spPr bwMode="auto">
              <a:xfrm>
                <a:off x="3166" y="2482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0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89" name="Freeform 121"/>
              <p:cNvSpPr>
                <a:spLocks/>
              </p:cNvSpPr>
              <p:nvPr/>
            </p:nvSpPr>
            <p:spPr bwMode="auto">
              <a:xfrm>
                <a:off x="3200" y="2492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90" name="Freeform 122"/>
              <p:cNvSpPr>
                <a:spLocks/>
              </p:cNvSpPr>
              <p:nvPr/>
            </p:nvSpPr>
            <p:spPr bwMode="auto">
              <a:xfrm>
                <a:off x="3200" y="2492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91" name="Freeform 123"/>
              <p:cNvSpPr>
                <a:spLocks/>
              </p:cNvSpPr>
              <p:nvPr/>
            </p:nvSpPr>
            <p:spPr bwMode="auto">
              <a:xfrm>
                <a:off x="3234" y="2502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6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D4F2"/>
              </a:solidFill>
              <a:ln w="0">
                <a:solidFill>
                  <a:srgbClr val="B2D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92" name="Freeform 124"/>
              <p:cNvSpPr>
                <a:spLocks/>
              </p:cNvSpPr>
              <p:nvPr/>
            </p:nvSpPr>
            <p:spPr bwMode="auto">
              <a:xfrm>
                <a:off x="3234" y="2502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6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93" name="Freeform 125"/>
              <p:cNvSpPr>
                <a:spLocks/>
              </p:cNvSpPr>
              <p:nvPr/>
            </p:nvSpPr>
            <p:spPr bwMode="auto">
              <a:xfrm>
                <a:off x="3268" y="2518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18 h 36"/>
                  <a:gd name="T4" fmla="*/ 34 w 50"/>
                  <a:gd name="T5" fmla="*/ 36 h 36"/>
                  <a:gd name="T6" fmla="*/ 50 w 50"/>
                  <a:gd name="T7" fmla="*/ 22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18"/>
                    </a:lnTo>
                    <a:lnTo>
                      <a:pt x="34" y="36"/>
                    </a:lnTo>
                    <a:lnTo>
                      <a:pt x="50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9E5EB"/>
              </a:solidFill>
              <a:ln w="0">
                <a:solidFill>
                  <a:srgbClr val="C9E5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94" name="Freeform 126"/>
              <p:cNvSpPr>
                <a:spLocks/>
              </p:cNvSpPr>
              <p:nvPr/>
            </p:nvSpPr>
            <p:spPr bwMode="auto">
              <a:xfrm>
                <a:off x="3268" y="2518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18 h 36"/>
                  <a:gd name="T4" fmla="*/ 34 w 50"/>
                  <a:gd name="T5" fmla="*/ 36 h 36"/>
                  <a:gd name="T6" fmla="*/ 50 w 50"/>
                  <a:gd name="T7" fmla="*/ 22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18"/>
                    </a:lnTo>
                    <a:lnTo>
                      <a:pt x="34" y="36"/>
                    </a:lnTo>
                    <a:lnTo>
                      <a:pt x="50" y="2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95" name="Freeform 127"/>
              <p:cNvSpPr>
                <a:spLocks/>
              </p:cNvSpPr>
              <p:nvPr/>
            </p:nvSpPr>
            <p:spPr bwMode="auto">
              <a:xfrm>
                <a:off x="3302" y="2540"/>
                <a:ext cx="48" cy="46"/>
              </a:xfrm>
              <a:custGeom>
                <a:avLst/>
                <a:gdLst>
                  <a:gd name="T0" fmla="*/ 16 w 48"/>
                  <a:gd name="T1" fmla="*/ 0 h 46"/>
                  <a:gd name="T2" fmla="*/ 0 w 48"/>
                  <a:gd name="T3" fmla="*/ 14 h 46"/>
                  <a:gd name="T4" fmla="*/ 34 w 48"/>
                  <a:gd name="T5" fmla="*/ 46 h 46"/>
                  <a:gd name="T6" fmla="*/ 48 w 48"/>
                  <a:gd name="T7" fmla="*/ 38 h 46"/>
                  <a:gd name="T8" fmla="*/ 16 w 4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16" y="0"/>
                    </a:moveTo>
                    <a:lnTo>
                      <a:pt x="0" y="14"/>
                    </a:lnTo>
                    <a:lnTo>
                      <a:pt x="34" y="46"/>
                    </a:lnTo>
                    <a:lnTo>
                      <a:pt x="48" y="3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5FAD1"/>
              </a:solidFill>
              <a:ln w="0">
                <a:solidFill>
                  <a:srgbClr val="E5FA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96" name="Freeform 128"/>
              <p:cNvSpPr>
                <a:spLocks/>
              </p:cNvSpPr>
              <p:nvPr/>
            </p:nvSpPr>
            <p:spPr bwMode="auto">
              <a:xfrm>
                <a:off x="3302" y="2540"/>
                <a:ext cx="48" cy="46"/>
              </a:xfrm>
              <a:custGeom>
                <a:avLst/>
                <a:gdLst>
                  <a:gd name="T0" fmla="*/ 16 w 48"/>
                  <a:gd name="T1" fmla="*/ 0 h 46"/>
                  <a:gd name="T2" fmla="*/ 0 w 48"/>
                  <a:gd name="T3" fmla="*/ 14 h 46"/>
                  <a:gd name="T4" fmla="*/ 34 w 48"/>
                  <a:gd name="T5" fmla="*/ 46 h 46"/>
                  <a:gd name="T6" fmla="*/ 48 w 48"/>
                  <a:gd name="T7" fmla="*/ 38 h 46"/>
                  <a:gd name="T8" fmla="*/ 16 w 4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16" y="0"/>
                    </a:moveTo>
                    <a:lnTo>
                      <a:pt x="0" y="14"/>
                    </a:lnTo>
                    <a:lnTo>
                      <a:pt x="34" y="46"/>
                    </a:lnTo>
                    <a:lnTo>
                      <a:pt x="48" y="3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4897" name="Group 129"/>
            <p:cNvGrpSpPr>
              <a:grpSpLocks/>
            </p:cNvGrpSpPr>
            <p:nvPr/>
          </p:nvGrpSpPr>
          <p:grpSpPr bwMode="auto">
            <a:xfrm>
              <a:off x="1858" y="2190"/>
              <a:ext cx="1952" cy="624"/>
              <a:chOff x="1858" y="2190"/>
              <a:chExt cx="1952" cy="624"/>
            </a:xfrm>
          </p:grpSpPr>
          <p:sp>
            <p:nvSpPr>
              <p:cNvPr id="544898" name="Freeform 130"/>
              <p:cNvSpPr>
                <a:spLocks/>
              </p:cNvSpPr>
              <p:nvPr/>
            </p:nvSpPr>
            <p:spPr bwMode="auto">
              <a:xfrm>
                <a:off x="3336" y="2578"/>
                <a:ext cx="46" cy="58"/>
              </a:xfrm>
              <a:custGeom>
                <a:avLst/>
                <a:gdLst>
                  <a:gd name="T0" fmla="*/ 14 w 46"/>
                  <a:gd name="T1" fmla="*/ 0 h 58"/>
                  <a:gd name="T2" fmla="*/ 0 w 46"/>
                  <a:gd name="T3" fmla="*/ 8 h 58"/>
                  <a:gd name="T4" fmla="*/ 34 w 46"/>
                  <a:gd name="T5" fmla="*/ 56 h 58"/>
                  <a:gd name="T6" fmla="*/ 46 w 46"/>
                  <a:gd name="T7" fmla="*/ 58 h 58"/>
                  <a:gd name="T8" fmla="*/ 14 w 46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8">
                    <a:moveTo>
                      <a:pt x="14" y="0"/>
                    </a:moveTo>
                    <a:lnTo>
                      <a:pt x="0" y="8"/>
                    </a:lnTo>
                    <a:lnTo>
                      <a:pt x="34" y="56"/>
                    </a:lnTo>
                    <a:lnTo>
                      <a:pt x="46" y="5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BF29E"/>
              </a:solidFill>
              <a:ln w="0">
                <a:solidFill>
                  <a:srgbClr val="EBF29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99" name="Freeform 131"/>
              <p:cNvSpPr>
                <a:spLocks/>
              </p:cNvSpPr>
              <p:nvPr/>
            </p:nvSpPr>
            <p:spPr bwMode="auto">
              <a:xfrm>
                <a:off x="3336" y="2578"/>
                <a:ext cx="46" cy="58"/>
              </a:xfrm>
              <a:custGeom>
                <a:avLst/>
                <a:gdLst>
                  <a:gd name="T0" fmla="*/ 14 w 46"/>
                  <a:gd name="T1" fmla="*/ 0 h 58"/>
                  <a:gd name="T2" fmla="*/ 0 w 46"/>
                  <a:gd name="T3" fmla="*/ 8 h 58"/>
                  <a:gd name="T4" fmla="*/ 34 w 46"/>
                  <a:gd name="T5" fmla="*/ 56 h 58"/>
                  <a:gd name="T6" fmla="*/ 46 w 46"/>
                  <a:gd name="T7" fmla="*/ 58 h 58"/>
                  <a:gd name="T8" fmla="*/ 14 w 46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8">
                    <a:moveTo>
                      <a:pt x="14" y="0"/>
                    </a:moveTo>
                    <a:lnTo>
                      <a:pt x="0" y="8"/>
                    </a:lnTo>
                    <a:lnTo>
                      <a:pt x="34" y="56"/>
                    </a:lnTo>
                    <a:lnTo>
                      <a:pt x="46" y="5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0" name="Freeform 132"/>
              <p:cNvSpPr>
                <a:spLocks/>
              </p:cNvSpPr>
              <p:nvPr/>
            </p:nvSpPr>
            <p:spPr bwMode="auto">
              <a:xfrm>
                <a:off x="3370" y="2634"/>
                <a:ext cx="46" cy="34"/>
              </a:xfrm>
              <a:custGeom>
                <a:avLst/>
                <a:gdLst>
                  <a:gd name="T0" fmla="*/ 12 w 46"/>
                  <a:gd name="T1" fmla="*/ 2 h 34"/>
                  <a:gd name="T2" fmla="*/ 0 w 46"/>
                  <a:gd name="T3" fmla="*/ 0 h 34"/>
                  <a:gd name="T4" fmla="*/ 32 w 46"/>
                  <a:gd name="T5" fmla="*/ 34 h 34"/>
                  <a:gd name="T6" fmla="*/ 46 w 46"/>
                  <a:gd name="T7" fmla="*/ 12 h 34"/>
                  <a:gd name="T8" fmla="*/ 12 w 46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2" y="2"/>
                    </a:moveTo>
                    <a:lnTo>
                      <a:pt x="0" y="0"/>
                    </a:lnTo>
                    <a:lnTo>
                      <a:pt x="32" y="34"/>
                    </a:lnTo>
                    <a:lnTo>
                      <a:pt x="46" y="1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1" name="Freeform 133"/>
              <p:cNvSpPr>
                <a:spLocks/>
              </p:cNvSpPr>
              <p:nvPr/>
            </p:nvSpPr>
            <p:spPr bwMode="auto">
              <a:xfrm>
                <a:off x="3370" y="2634"/>
                <a:ext cx="46" cy="34"/>
              </a:xfrm>
              <a:custGeom>
                <a:avLst/>
                <a:gdLst>
                  <a:gd name="T0" fmla="*/ 12 w 46"/>
                  <a:gd name="T1" fmla="*/ 2 h 34"/>
                  <a:gd name="T2" fmla="*/ 0 w 46"/>
                  <a:gd name="T3" fmla="*/ 0 h 34"/>
                  <a:gd name="T4" fmla="*/ 32 w 46"/>
                  <a:gd name="T5" fmla="*/ 34 h 34"/>
                  <a:gd name="T6" fmla="*/ 46 w 46"/>
                  <a:gd name="T7" fmla="*/ 12 h 34"/>
                  <a:gd name="T8" fmla="*/ 12 w 46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4">
                    <a:moveTo>
                      <a:pt x="12" y="2"/>
                    </a:moveTo>
                    <a:lnTo>
                      <a:pt x="0" y="0"/>
                    </a:lnTo>
                    <a:lnTo>
                      <a:pt x="32" y="34"/>
                    </a:lnTo>
                    <a:lnTo>
                      <a:pt x="46" y="12"/>
                    </a:lnTo>
                    <a:lnTo>
                      <a:pt x="12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2" name="Freeform 134"/>
              <p:cNvSpPr>
                <a:spLocks/>
              </p:cNvSpPr>
              <p:nvPr/>
            </p:nvSpPr>
            <p:spPr bwMode="auto">
              <a:xfrm>
                <a:off x="3402" y="2646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3" name="Freeform 135"/>
              <p:cNvSpPr>
                <a:spLocks/>
              </p:cNvSpPr>
              <p:nvPr/>
            </p:nvSpPr>
            <p:spPr bwMode="auto">
              <a:xfrm>
                <a:off x="3402" y="2646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4" name="Freeform 136"/>
              <p:cNvSpPr>
                <a:spLocks/>
              </p:cNvSpPr>
              <p:nvPr/>
            </p:nvSpPr>
            <p:spPr bwMode="auto">
              <a:xfrm>
                <a:off x="3438" y="265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5" name="Freeform 137"/>
              <p:cNvSpPr>
                <a:spLocks/>
              </p:cNvSpPr>
              <p:nvPr/>
            </p:nvSpPr>
            <p:spPr bwMode="auto">
              <a:xfrm>
                <a:off x="3438" y="2656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6" name="Freeform 138"/>
              <p:cNvSpPr>
                <a:spLocks/>
              </p:cNvSpPr>
              <p:nvPr/>
            </p:nvSpPr>
            <p:spPr bwMode="auto">
              <a:xfrm>
                <a:off x="3472" y="266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7" name="Freeform 139"/>
              <p:cNvSpPr>
                <a:spLocks/>
              </p:cNvSpPr>
              <p:nvPr/>
            </p:nvSpPr>
            <p:spPr bwMode="auto">
              <a:xfrm>
                <a:off x="3472" y="266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8" name="Freeform 140"/>
              <p:cNvSpPr>
                <a:spLocks/>
              </p:cNvSpPr>
              <p:nvPr/>
            </p:nvSpPr>
            <p:spPr bwMode="auto">
              <a:xfrm>
                <a:off x="3508" y="267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9" name="Freeform 141"/>
              <p:cNvSpPr>
                <a:spLocks/>
              </p:cNvSpPr>
              <p:nvPr/>
            </p:nvSpPr>
            <p:spPr bwMode="auto">
              <a:xfrm>
                <a:off x="3508" y="2678"/>
                <a:ext cx="48" cy="32"/>
              </a:xfrm>
              <a:custGeom>
                <a:avLst/>
                <a:gdLst>
                  <a:gd name="T0" fmla="*/ 14 w 48"/>
                  <a:gd name="T1" fmla="*/ 0 h 32"/>
                  <a:gd name="T2" fmla="*/ 0 w 48"/>
                  <a:gd name="T3" fmla="*/ 22 h 32"/>
                  <a:gd name="T4" fmla="*/ 36 w 48"/>
                  <a:gd name="T5" fmla="*/ 32 h 32"/>
                  <a:gd name="T6" fmla="*/ 48 w 48"/>
                  <a:gd name="T7" fmla="*/ 10 h 32"/>
                  <a:gd name="T8" fmla="*/ 14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0" name="Freeform 142"/>
              <p:cNvSpPr>
                <a:spLocks/>
              </p:cNvSpPr>
              <p:nvPr/>
            </p:nvSpPr>
            <p:spPr bwMode="auto">
              <a:xfrm>
                <a:off x="3544" y="2688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1" name="Freeform 143"/>
              <p:cNvSpPr>
                <a:spLocks/>
              </p:cNvSpPr>
              <p:nvPr/>
            </p:nvSpPr>
            <p:spPr bwMode="auto">
              <a:xfrm>
                <a:off x="3544" y="2688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2" name="Freeform 144"/>
              <p:cNvSpPr>
                <a:spLocks/>
              </p:cNvSpPr>
              <p:nvPr/>
            </p:nvSpPr>
            <p:spPr bwMode="auto">
              <a:xfrm>
                <a:off x="3580" y="2700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3" name="Freeform 145"/>
              <p:cNvSpPr>
                <a:spLocks/>
              </p:cNvSpPr>
              <p:nvPr/>
            </p:nvSpPr>
            <p:spPr bwMode="auto">
              <a:xfrm>
                <a:off x="3580" y="2700"/>
                <a:ext cx="48" cy="32"/>
              </a:xfrm>
              <a:custGeom>
                <a:avLst/>
                <a:gdLst>
                  <a:gd name="T0" fmla="*/ 12 w 48"/>
                  <a:gd name="T1" fmla="*/ 0 h 32"/>
                  <a:gd name="T2" fmla="*/ 0 w 48"/>
                  <a:gd name="T3" fmla="*/ 22 h 32"/>
                  <a:gd name="T4" fmla="*/ 34 w 48"/>
                  <a:gd name="T5" fmla="*/ 32 h 32"/>
                  <a:gd name="T6" fmla="*/ 48 w 48"/>
                  <a:gd name="T7" fmla="*/ 10 h 32"/>
                  <a:gd name="T8" fmla="*/ 12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2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4" name="Freeform 146"/>
              <p:cNvSpPr>
                <a:spLocks/>
              </p:cNvSpPr>
              <p:nvPr/>
            </p:nvSpPr>
            <p:spPr bwMode="auto">
              <a:xfrm>
                <a:off x="3614" y="2710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8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8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5" name="Freeform 147"/>
              <p:cNvSpPr>
                <a:spLocks/>
              </p:cNvSpPr>
              <p:nvPr/>
            </p:nvSpPr>
            <p:spPr bwMode="auto">
              <a:xfrm>
                <a:off x="3614" y="2710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8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8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6" name="Freeform 148"/>
              <p:cNvSpPr>
                <a:spLocks/>
              </p:cNvSpPr>
              <p:nvPr/>
            </p:nvSpPr>
            <p:spPr bwMode="auto">
              <a:xfrm>
                <a:off x="3652" y="2722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4 w 48"/>
                  <a:gd name="T5" fmla="*/ 34 h 34"/>
                  <a:gd name="T6" fmla="*/ 48 w 48"/>
                  <a:gd name="T7" fmla="*/ 10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48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7" name="Freeform 149"/>
              <p:cNvSpPr>
                <a:spLocks/>
              </p:cNvSpPr>
              <p:nvPr/>
            </p:nvSpPr>
            <p:spPr bwMode="auto">
              <a:xfrm>
                <a:off x="3652" y="2722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2 h 34"/>
                  <a:gd name="T4" fmla="*/ 34 w 48"/>
                  <a:gd name="T5" fmla="*/ 34 h 34"/>
                  <a:gd name="T6" fmla="*/ 48 w 48"/>
                  <a:gd name="T7" fmla="*/ 10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48" y="1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8" name="Freeform 150"/>
              <p:cNvSpPr>
                <a:spLocks/>
              </p:cNvSpPr>
              <p:nvPr/>
            </p:nvSpPr>
            <p:spPr bwMode="auto">
              <a:xfrm>
                <a:off x="3686" y="2732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8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9" name="Freeform 151"/>
              <p:cNvSpPr>
                <a:spLocks/>
              </p:cNvSpPr>
              <p:nvPr/>
            </p:nvSpPr>
            <p:spPr bwMode="auto">
              <a:xfrm>
                <a:off x="3686" y="2732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8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0" name="Freeform 152"/>
              <p:cNvSpPr>
                <a:spLocks/>
              </p:cNvSpPr>
              <p:nvPr/>
            </p:nvSpPr>
            <p:spPr bwMode="auto">
              <a:xfrm>
                <a:off x="3724" y="2744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4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1" name="Freeform 153"/>
              <p:cNvSpPr>
                <a:spLocks/>
              </p:cNvSpPr>
              <p:nvPr/>
            </p:nvSpPr>
            <p:spPr bwMode="auto">
              <a:xfrm>
                <a:off x="3724" y="2744"/>
                <a:ext cx="48" cy="34"/>
              </a:xfrm>
              <a:custGeom>
                <a:avLst/>
                <a:gdLst>
                  <a:gd name="T0" fmla="*/ 12 w 48"/>
                  <a:gd name="T1" fmla="*/ 0 h 34"/>
                  <a:gd name="T2" fmla="*/ 0 w 48"/>
                  <a:gd name="T3" fmla="*/ 24 h 34"/>
                  <a:gd name="T4" fmla="*/ 36 w 48"/>
                  <a:gd name="T5" fmla="*/ 34 h 34"/>
                  <a:gd name="T6" fmla="*/ 48 w 48"/>
                  <a:gd name="T7" fmla="*/ 12 h 34"/>
                  <a:gd name="T8" fmla="*/ 12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2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2" name="Freeform 154"/>
              <p:cNvSpPr>
                <a:spLocks/>
              </p:cNvSpPr>
              <p:nvPr/>
            </p:nvSpPr>
            <p:spPr bwMode="auto">
              <a:xfrm>
                <a:off x="3760" y="2756"/>
                <a:ext cx="50" cy="34"/>
              </a:xfrm>
              <a:custGeom>
                <a:avLst/>
                <a:gdLst>
                  <a:gd name="T0" fmla="*/ 12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2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3" name="Freeform 155"/>
              <p:cNvSpPr>
                <a:spLocks/>
              </p:cNvSpPr>
              <p:nvPr/>
            </p:nvSpPr>
            <p:spPr bwMode="auto">
              <a:xfrm>
                <a:off x="3760" y="2756"/>
                <a:ext cx="50" cy="34"/>
              </a:xfrm>
              <a:custGeom>
                <a:avLst/>
                <a:gdLst>
                  <a:gd name="T0" fmla="*/ 12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2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4" name="Freeform 156"/>
              <p:cNvSpPr>
                <a:spLocks/>
              </p:cNvSpPr>
              <p:nvPr/>
            </p:nvSpPr>
            <p:spPr bwMode="auto">
              <a:xfrm>
                <a:off x="1876" y="2190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5" name="Freeform 157"/>
              <p:cNvSpPr>
                <a:spLocks/>
              </p:cNvSpPr>
              <p:nvPr/>
            </p:nvSpPr>
            <p:spPr bwMode="auto">
              <a:xfrm>
                <a:off x="1876" y="2190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6" name="Freeform 158"/>
              <p:cNvSpPr>
                <a:spLocks/>
              </p:cNvSpPr>
              <p:nvPr/>
            </p:nvSpPr>
            <p:spPr bwMode="auto">
              <a:xfrm>
                <a:off x="1906" y="2198"/>
                <a:ext cx="46" cy="28"/>
              </a:xfrm>
              <a:custGeom>
                <a:avLst/>
                <a:gdLst>
                  <a:gd name="T0" fmla="*/ 18 w 46"/>
                  <a:gd name="T1" fmla="*/ 0 h 28"/>
                  <a:gd name="T2" fmla="*/ 0 w 46"/>
                  <a:gd name="T3" fmla="*/ 18 h 28"/>
                  <a:gd name="T4" fmla="*/ 28 w 46"/>
                  <a:gd name="T5" fmla="*/ 28 h 28"/>
                  <a:gd name="T6" fmla="*/ 46 w 46"/>
                  <a:gd name="T7" fmla="*/ 10 h 28"/>
                  <a:gd name="T8" fmla="*/ 18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8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6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7" name="Freeform 159"/>
              <p:cNvSpPr>
                <a:spLocks/>
              </p:cNvSpPr>
              <p:nvPr/>
            </p:nvSpPr>
            <p:spPr bwMode="auto">
              <a:xfrm>
                <a:off x="1906" y="2198"/>
                <a:ext cx="46" cy="28"/>
              </a:xfrm>
              <a:custGeom>
                <a:avLst/>
                <a:gdLst>
                  <a:gd name="T0" fmla="*/ 18 w 46"/>
                  <a:gd name="T1" fmla="*/ 0 h 28"/>
                  <a:gd name="T2" fmla="*/ 0 w 46"/>
                  <a:gd name="T3" fmla="*/ 18 h 28"/>
                  <a:gd name="T4" fmla="*/ 28 w 46"/>
                  <a:gd name="T5" fmla="*/ 28 h 28"/>
                  <a:gd name="T6" fmla="*/ 46 w 46"/>
                  <a:gd name="T7" fmla="*/ 10 h 28"/>
                  <a:gd name="T8" fmla="*/ 18 w 4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8">
                    <a:moveTo>
                      <a:pt x="18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6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8" name="Freeform 160"/>
              <p:cNvSpPr>
                <a:spLocks/>
              </p:cNvSpPr>
              <p:nvPr/>
            </p:nvSpPr>
            <p:spPr bwMode="auto">
              <a:xfrm>
                <a:off x="1934" y="2208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9" name="Freeform 161"/>
              <p:cNvSpPr>
                <a:spLocks/>
              </p:cNvSpPr>
              <p:nvPr/>
            </p:nvSpPr>
            <p:spPr bwMode="auto">
              <a:xfrm>
                <a:off x="1934" y="2208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30" name="Freeform 162"/>
              <p:cNvSpPr>
                <a:spLocks/>
              </p:cNvSpPr>
              <p:nvPr/>
            </p:nvSpPr>
            <p:spPr bwMode="auto">
              <a:xfrm>
                <a:off x="1962" y="2216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31" name="Freeform 163"/>
              <p:cNvSpPr>
                <a:spLocks/>
              </p:cNvSpPr>
              <p:nvPr/>
            </p:nvSpPr>
            <p:spPr bwMode="auto">
              <a:xfrm>
                <a:off x="1962" y="2216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32" name="Freeform 164"/>
              <p:cNvSpPr>
                <a:spLocks/>
              </p:cNvSpPr>
              <p:nvPr/>
            </p:nvSpPr>
            <p:spPr bwMode="auto">
              <a:xfrm>
                <a:off x="1990" y="2224"/>
                <a:ext cx="48" cy="24"/>
              </a:xfrm>
              <a:custGeom>
                <a:avLst/>
                <a:gdLst>
                  <a:gd name="T0" fmla="*/ 20 w 48"/>
                  <a:gd name="T1" fmla="*/ 0 h 24"/>
                  <a:gd name="T2" fmla="*/ 0 w 48"/>
                  <a:gd name="T3" fmla="*/ 18 h 24"/>
                  <a:gd name="T4" fmla="*/ 30 w 48"/>
                  <a:gd name="T5" fmla="*/ 24 h 24"/>
                  <a:gd name="T6" fmla="*/ 48 w 48"/>
                  <a:gd name="T7" fmla="*/ 6 h 24"/>
                  <a:gd name="T8" fmla="*/ 20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20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8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33" name="Freeform 165"/>
              <p:cNvSpPr>
                <a:spLocks/>
              </p:cNvSpPr>
              <p:nvPr/>
            </p:nvSpPr>
            <p:spPr bwMode="auto">
              <a:xfrm>
                <a:off x="1990" y="2224"/>
                <a:ext cx="48" cy="24"/>
              </a:xfrm>
              <a:custGeom>
                <a:avLst/>
                <a:gdLst>
                  <a:gd name="T0" fmla="*/ 20 w 48"/>
                  <a:gd name="T1" fmla="*/ 0 h 24"/>
                  <a:gd name="T2" fmla="*/ 0 w 48"/>
                  <a:gd name="T3" fmla="*/ 18 h 24"/>
                  <a:gd name="T4" fmla="*/ 30 w 48"/>
                  <a:gd name="T5" fmla="*/ 24 h 24"/>
                  <a:gd name="T6" fmla="*/ 48 w 48"/>
                  <a:gd name="T7" fmla="*/ 6 h 24"/>
                  <a:gd name="T8" fmla="*/ 20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20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8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34" name="Freeform 166"/>
              <p:cNvSpPr>
                <a:spLocks/>
              </p:cNvSpPr>
              <p:nvPr/>
            </p:nvSpPr>
            <p:spPr bwMode="auto">
              <a:xfrm>
                <a:off x="2020" y="2230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35" name="Freeform 167"/>
              <p:cNvSpPr>
                <a:spLocks/>
              </p:cNvSpPr>
              <p:nvPr/>
            </p:nvSpPr>
            <p:spPr bwMode="auto">
              <a:xfrm>
                <a:off x="2020" y="2230"/>
                <a:ext cx="46" cy="24"/>
              </a:xfrm>
              <a:custGeom>
                <a:avLst/>
                <a:gdLst>
                  <a:gd name="T0" fmla="*/ 18 w 46"/>
                  <a:gd name="T1" fmla="*/ 0 h 24"/>
                  <a:gd name="T2" fmla="*/ 0 w 46"/>
                  <a:gd name="T3" fmla="*/ 18 h 24"/>
                  <a:gd name="T4" fmla="*/ 28 w 46"/>
                  <a:gd name="T5" fmla="*/ 24 h 24"/>
                  <a:gd name="T6" fmla="*/ 46 w 46"/>
                  <a:gd name="T7" fmla="*/ 6 h 24"/>
                  <a:gd name="T8" fmla="*/ 18 w 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6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36" name="Freeform 168"/>
              <p:cNvSpPr>
                <a:spLocks/>
              </p:cNvSpPr>
              <p:nvPr/>
            </p:nvSpPr>
            <p:spPr bwMode="auto">
              <a:xfrm>
                <a:off x="2048" y="223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18 h 22"/>
                  <a:gd name="T4" fmla="*/ 28 w 48"/>
                  <a:gd name="T5" fmla="*/ 22 h 22"/>
                  <a:gd name="T6" fmla="*/ 48 w 48"/>
                  <a:gd name="T7" fmla="*/ 4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ABDF7"/>
              </a:solidFill>
              <a:ln w="0">
                <a:solidFill>
                  <a:srgbClr val="8AB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37" name="Freeform 169"/>
              <p:cNvSpPr>
                <a:spLocks/>
              </p:cNvSpPr>
              <p:nvPr/>
            </p:nvSpPr>
            <p:spPr bwMode="auto">
              <a:xfrm>
                <a:off x="2048" y="223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18 h 22"/>
                  <a:gd name="T4" fmla="*/ 28 w 48"/>
                  <a:gd name="T5" fmla="*/ 22 h 22"/>
                  <a:gd name="T6" fmla="*/ 48 w 48"/>
                  <a:gd name="T7" fmla="*/ 4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8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38" name="Freeform 170"/>
              <p:cNvSpPr>
                <a:spLocks/>
              </p:cNvSpPr>
              <p:nvPr/>
            </p:nvSpPr>
            <p:spPr bwMode="auto">
              <a:xfrm>
                <a:off x="2076" y="2240"/>
                <a:ext cx="48" cy="20"/>
              </a:xfrm>
              <a:custGeom>
                <a:avLst/>
                <a:gdLst>
                  <a:gd name="T0" fmla="*/ 20 w 48"/>
                  <a:gd name="T1" fmla="*/ 0 h 20"/>
                  <a:gd name="T2" fmla="*/ 0 w 48"/>
                  <a:gd name="T3" fmla="*/ 18 h 20"/>
                  <a:gd name="T4" fmla="*/ 28 w 48"/>
                  <a:gd name="T5" fmla="*/ 20 h 20"/>
                  <a:gd name="T6" fmla="*/ 48 w 48"/>
                  <a:gd name="T7" fmla="*/ 4 h 20"/>
                  <a:gd name="T8" fmla="*/ 20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0BAFA"/>
              </a:solidFill>
              <a:ln w="0">
                <a:solidFill>
                  <a:srgbClr val="80BA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39" name="Freeform 171"/>
              <p:cNvSpPr>
                <a:spLocks/>
              </p:cNvSpPr>
              <p:nvPr/>
            </p:nvSpPr>
            <p:spPr bwMode="auto">
              <a:xfrm>
                <a:off x="2076" y="2240"/>
                <a:ext cx="48" cy="20"/>
              </a:xfrm>
              <a:custGeom>
                <a:avLst/>
                <a:gdLst>
                  <a:gd name="T0" fmla="*/ 20 w 48"/>
                  <a:gd name="T1" fmla="*/ 0 h 20"/>
                  <a:gd name="T2" fmla="*/ 0 w 48"/>
                  <a:gd name="T3" fmla="*/ 18 h 20"/>
                  <a:gd name="T4" fmla="*/ 28 w 48"/>
                  <a:gd name="T5" fmla="*/ 20 h 20"/>
                  <a:gd name="T6" fmla="*/ 48 w 48"/>
                  <a:gd name="T7" fmla="*/ 4 h 20"/>
                  <a:gd name="T8" fmla="*/ 20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8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40" name="Freeform 172"/>
              <p:cNvSpPr>
                <a:spLocks/>
              </p:cNvSpPr>
              <p:nvPr/>
            </p:nvSpPr>
            <p:spPr bwMode="auto">
              <a:xfrm>
                <a:off x="2104" y="2244"/>
                <a:ext cx="48" cy="18"/>
              </a:xfrm>
              <a:custGeom>
                <a:avLst/>
                <a:gdLst>
                  <a:gd name="T0" fmla="*/ 20 w 48"/>
                  <a:gd name="T1" fmla="*/ 0 h 18"/>
                  <a:gd name="T2" fmla="*/ 0 w 48"/>
                  <a:gd name="T3" fmla="*/ 16 h 18"/>
                  <a:gd name="T4" fmla="*/ 30 w 48"/>
                  <a:gd name="T5" fmla="*/ 18 h 18"/>
                  <a:gd name="T6" fmla="*/ 48 w 48"/>
                  <a:gd name="T7" fmla="*/ 0 h 18"/>
                  <a:gd name="T8" fmla="*/ 20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0"/>
                    </a:moveTo>
                    <a:lnTo>
                      <a:pt x="0" y="16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0B5FA"/>
              </a:solidFill>
              <a:ln w="0">
                <a:solidFill>
                  <a:srgbClr val="70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41" name="Freeform 173"/>
              <p:cNvSpPr>
                <a:spLocks/>
              </p:cNvSpPr>
              <p:nvPr/>
            </p:nvSpPr>
            <p:spPr bwMode="auto">
              <a:xfrm>
                <a:off x="2104" y="2244"/>
                <a:ext cx="48" cy="18"/>
              </a:xfrm>
              <a:custGeom>
                <a:avLst/>
                <a:gdLst>
                  <a:gd name="T0" fmla="*/ 20 w 48"/>
                  <a:gd name="T1" fmla="*/ 0 h 18"/>
                  <a:gd name="T2" fmla="*/ 0 w 48"/>
                  <a:gd name="T3" fmla="*/ 16 h 18"/>
                  <a:gd name="T4" fmla="*/ 30 w 48"/>
                  <a:gd name="T5" fmla="*/ 18 h 18"/>
                  <a:gd name="T6" fmla="*/ 48 w 48"/>
                  <a:gd name="T7" fmla="*/ 0 h 18"/>
                  <a:gd name="T8" fmla="*/ 20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0"/>
                    </a:moveTo>
                    <a:lnTo>
                      <a:pt x="0" y="16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42" name="Freeform 174"/>
              <p:cNvSpPr>
                <a:spLocks/>
              </p:cNvSpPr>
              <p:nvPr/>
            </p:nvSpPr>
            <p:spPr bwMode="auto">
              <a:xfrm>
                <a:off x="2134" y="2244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8 h 18"/>
                  <a:gd name="T4" fmla="*/ 28 w 46"/>
                  <a:gd name="T5" fmla="*/ 16 h 18"/>
                  <a:gd name="T6" fmla="*/ 46 w 46"/>
                  <a:gd name="T7" fmla="*/ 0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5CADFA"/>
              </a:solidFill>
              <a:ln w="0">
                <a:solidFill>
                  <a:srgbClr val="5CAD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43" name="Freeform 175"/>
              <p:cNvSpPr>
                <a:spLocks/>
              </p:cNvSpPr>
              <p:nvPr/>
            </p:nvSpPr>
            <p:spPr bwMode="auto">
              <a:xfrm>
                <a:off x="2134" y="2244"/>
                <a:ext cx="46" cy="18"/>
              </a:xfrm>
              <a:custGeom>
                <a:avLst/>
                <a:gdLst>
                  <a:gd name="T0" fmla="*/ 18 w 46"/>
                  <a:gd name="T1" fmla="*/ 0 h 18"/>
                  <a:gd name="T2" fmla="*/ 0 w 46"/>
                  <a:gd name="T3" fmla="*/ 18 h 18"/>
                  <a:gd name="T4" fmla="*/ 28 w 46"/>
                  <a:gd name="T5" fmla="*/ 16 h 18"/>
                  <a:gd name="T6" fmla="*/ 46 w 46"/>
                  <a:gd name="T7" fmla="*/ 0 h 18"/>
                  <a:gd name="T8" fmla="*/ 18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18" y="0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44" name="Freeform 176"/>
              <p:cNvSpPr>
                <a:spLocks/>
              </p:cNvSpPr>
              <p:nvPr/>
            </p:nvSpPr>
            <p:spPr bwMode="auto">
              <a:xfrm>
                <a:off x="2162" y="2240"/>
                <a:ext cx="48" cy="20"/>
              </a:xfrm>
              <a:custGeom>
                <a:avLst/>
                <a:gdLst>
                  <a:gd name="T0" fmla="*/ 18 w 48"/>
                  <a:gd name="T1" fmla="*/ 4 h 20"/>
                  <a:gd name="T2" fmla="*/ 0 w 48"/>
                  <a:gd name="T3" fmla="*/ 20 h 20"/>
                  <a:gd name="T4" fmla="*/ 28 w 48"/>
                  <a:gd name="T5" fmla="*/ 14 h 20"/>
                  <a:gd name="T6" fmla="*/ 48 w 48"/>
                  <a:gd name="T7" fmla="*/ 0 h 20"/>
                  <a:gd name="T8" fmla="*/ 18 w 48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4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389EF2"/>
              </a:solidFill>
              <a:ln w="0">
                <a:solidFill>
                  <a:srgbClr val="389E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45" name="Freeform 177"/>
              <p:cNvSpPr>
                <a:spLocks/>
              </p:cNvSpPr>
              <p:nvPr/>
            </p:nvSpPr>
            <p:spPr bwMode="auto">
              <a:xfrm>
                <a:off x="2162" y="2240"/>
                <a:ext cx="48" cy="20"/>
              </a:xfrm>
              <a:custGeom>
                <a:avLst/>
                <a:gdLst>
                  <a:gd name="T0" fmla="*/ 18 w 48"/>
                  <a:gd name="T1" fmla="*/ 4 h 20"/>
                  <a:gd name="T2" fmla="*/ 0 w 48"/>
                  <a:gd name="T3" fmla="*/ 20 h 20"/>
                  <a:gd name="T4" fmla="*/ 28 w 48"/>
                  <a:gd name="T5" fmla="*/ 14 h 20"/>
                  <a:gd name="T6" fmla="*/ 48 w 48"/>
                  <a:gd name="T7" fmla="*/ 0 h 20"/>
                  <a:gd name="T8" fmla="*/ 18 w 48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4"/>
                    </a:moveTo>
                    <a:lnTo>
                      <a:pt x="0" y="20"/>
                    </a:lnTo>
                    <a:lnTo>
                      <a:pt x="28" y="14"/>
                    </a:lnTo>
                    <a:lnTo>
                      <a:pt x="48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46" name="Freeform 178"/>
              <p:cNvSpPr>
                <a:spLocks/>
              </p:cNvSpPr>
              <p:nvPr/>
            </p:nvSpPr>
            <p:spPr bwMode="auto">
              <a:xfrm>
                <a:off x="2190" y="2240"/>
                <a:ext cx="50" cy="48"/>
              </a:xfrm>
              <a:custGeom>
                <a:avLst/>
                <a:gdLst>
                  <a:gd name="T0" fmla="*/ 20 w 50"/>
                  <a:gd name="T1" fmla="*/ 0 h 48"/>
                  <a:gd name="T2" fmla="*/ 0 w 50"/>
                  <a:gd name="T3" fmla="*/ 14 h 48"/>
                  <a:gd name="T4" fmla="*/ 32 w 50"/>
                  <a:gd name="T5" fmla="*/ 48 h 48"/>
                  <a:gd name="T6" fmla="*/ 50 w 50"/>
                  <a:gd name="T7" fmla="*/ 14 h 48"/>
                  <a:gd name="T8" fmla="*/ 20 w 5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8">
                    <a:moveTo>
                      <a:pt x="20" y="0"/>
                    </a:moveTo>
                    <a:lnTo>
                      <a:pt x="0" y="14"/>
                    </a:lnTo>
                    <a:lnTo>
                      <a:pt x="32" y="48"/>
                    </a:lnTo>
                    <a:lnTo>
                      <a:pt x="50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0A6CF"/>
              </a:solidFill>
              <a:ln w="0">
                <a:solidFill>
                  <a:srgbClr val="B0A6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47" name="Freeform 179"/>
              <p:cNvSpPr>
                <a:spLocks/>
              </p:cNvSpPr>
              <p:nvPr/>
            </p:nvSpPr>
            <p:spPr bwMode="auto">
              <a:xfrm>
                <a:off x="2190" y="2240"/>
                <a:ext cx="50" cy="48"/>
              </a:xfrm>
              <a:custGeom>
                <a:avLst/>
                <a:gdLst>
                  <a:gd name="T0" fmla="*/ 20 w 50"/>
                  <a:gd name="T1" fmla="*/ 0 h 48"/>
                  <a:gd name="T2" fmla="*/ 0 w 50"/>
                  <a:gd name="T3" fmla="*/ 14 h 48"/>
                  <a:gd name="T4" fmla="*/ 32 w 50"/>
                  <a:gd name="T5" fmla="*/ 48 h 48"/>
                  <a:gd name="T6" fmla="*/ 50 w 50"/>
                  <a:gd name="T7" fmla="*/ 14 h 48"/>
                  <a:gd name="T8" fmla="*/ 20 w 5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8">
                    <a:moveTo>
                      <a:pt x="20" y="0"/>
                    </a:moveTo>
                    <a:lnTo>
                      <a:pt x="0" y="14"/>
                    </a:lnTo>
                    <a:lnTo>
                      <a:pt x="32" y="48"/>
                    </a:lnTo>
                    <a:lnTo>
                      <a:pt x="50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48" name="Freeform 180"/>
              <p:cNvSpPr>
                <a:spLocks/>
              </p:cNvSpPr>
              <p:nvPr/>
            </p:nvSpPr>
            <p:spPr bwMode="auto">
              <a:xfrm>
                <a:off x="2222" y="2254"/>
                <a:ext cx="50" cy="56"/>
              </a:xfrm>
              <a:custGeom>
                <a:avLst/>
                <a:gdLst>
                  <a:gd name="T0" fmla="*/ 18 w 50"/>
                  <a:gd name="T1" fmla="*/ 0 h 56"/>
                  <a:gd name="T2" fmla="*/ 0 w 50"/>
                  <a:gd name="T3" fmla="*/ 34 h 56"/>
                  <a:gd name="T4" fmla="*/ 32 w 50"/>
                  <a:gd name="T5" fmla="*/ 56 h 56"/>
                  <a:gd name="T6" fmla="*/ 50 w 50"/>
                  <a:gd name="T7" fmla="*/ 30 h 56"/>
                  <a:gd name="T8" fmla="*/ 18 w 5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8" y="0"/>
                    </a:moveTo>
                    <a:lnTo>
                      <a:pt x="0" y="34"/>
                    </a:lnTo>
                    <a:lnTo>
                      <a:pt x="32" y="56"/>
                    </a:lnTo>
                    <a:lnTo>
                      <a:pt x="50" y="3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FC2CC"/>
              </a:solidFill>
              <a:ln w="0">
                <a:solidFill>
                  <a:srgbClr val="CFC2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49" name="Freeform 181"/>
              <p:cNvSpPr>
                <a:spLocks/>
              </p:cNvSpPr>
              <p:nvPr/>
            </p:nvSpPr>
            <p:spPr bwMode="auto">
              <a:xfrm>
                <a:off x="2222" y="2254"/>
                <a:ext cx="50" cy="56"/>
              </a:xfrm>
              <a:custGeom>
                <a:avLst/>
                <a:gdLst>
                  <a:gd name="T0" fmla="*/ 18 w 50"/>
                  <a:gd name="T1" fmla="*/ 0 h 56"/>
                  <a:gd name="T2" fmla="*/ 0 w 50"/>
                  <a:gd name="T3" fmla="*/ 34 h 56"/>
                  <a:gd name="T4" fmla="*/ 32 w 50"/>
                  <a:gd name="T5" fmla="*/ 56 h 56"/>
                  <a:gd name="T6" fmla="*/ 50 w 50"/>
                  <a:gd name="T7" fmla="*/ 30 h 56"/>
                  <a:gd name="T8" fmla="*/ 18 w 5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8" y="0"/>
                    </a:moveTo>
                    <a:lnTo>
                      <a:pt x="0" y="34"/>
                    </a:lnTo>
                    <a:lnTo>
                      <a:pt x="32" y="56"/>
                    </a:lnTo>
                    <a:lnTo>
                      <a:pt x="50" y="3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50" name="Freeform 182"/>
              <p:cNvSpPr>
                <a:spLocks/>
              </p:cNvSpPr>
              <p:nvPr/>
            </p:nvSpPr>
            <p:spPr bwMode="auto">
              <a:xfrm>
                <a:off x="2254" y="2284"/>
                <a:ext cx="48" cy="32"/>
              </a:xfrm>
              <a:custGeom>
                <a:avLst/>
                <a:gdLst>
                  <a:gd name="T0" fmla="*/ 18 w 48"/>
                  <a:gd name="T1" fmla="*/ 0 h 32"/>
                  <a:gd name="T2" fmla="*/ 0 w 48"/>
                  <a:gd name="T3" fmla="*/ 26 h 32"/>
                  <a:gd name="T4" fmla="*/ 30 w 48"/>
                  <a:gd name="T5" fmla="*/ 32 h 32"/>
                  <a:gd name="T6" fmla="*/ 48 w 48"/>
                  <a:gd name="T7" fmla="*/ 12 h 32"/>
                  <a:gd name="T8" fmla="*/ 18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8" y="0"/>
                    </a:moveTo>
                    <a:lnTo>
                      <a:pt x="0" y="26"/>
                    </a:lnTo>
                    <a:lnTo>
                      <a:pt x="30" y="32"/>
                    </a:lnTo>
                    <a:lnTo>
                      <a:pt x="48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DC4EB"/>
              </a:solidFill>
              <a:ln w="0">
                <a:solidFill>
                  <a:srgbClr val="ADC4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51" name="Freeform 183"/>
              <p:cNvSpPr>
                <a:spLocks/>
              </p:cNvSpPr>
              <p:nvPr/>
            </p:nvSpPr>
            <p:spPr bwMode="auto">
              <a:xfrm>
                <a:off x="2254" y="2284"/>
                <a:ext cx="48" cy="32"/>
              </a:xfrm>
              <a:custGeom>
                <a:avLst/>
                <a:gdLst>
                  <a:gd name="T0" fmla="*/ 18 w 48"/>
                  <a:gd name="T1" fmla="*/ 0 h 32"/>
                  <a:gd name="T2" fmla="*/ 0 w 48"/>
                  <a:gd name="T3" fmla="*/ 26 h 32"/>
                  <a:gd name="T4" fmla="*/ 30 w 48"/>
                  <a:gd name="T5" fmla="*/ 32 h 32"/>
                  <a:gd name="T6" fmla="*/ 48 w 48"/>
                  <a:gd name="T7" fmla="*/ 12 h 32"/>
                  <a:gd name="T8" fmla="*/ 18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8" y="0"/>
                    </a:moveTo>
                    <a:lnTo>
                      <a:pt x="0" y="26"/>
                    </a:lnTo>
                    <a:lnTo>
                      <a:pt x="30" y="32"/>
                    </a:lnTo>
                    <a:lnTo>
                      <a:pt x="48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52" name="Freeform 184"/>
              <p:cNvSpPr>
                <a:spLocks/>
              </p:cNvSpPr>
              <p:nvPr/>
            </p:nvSpPr>
            <p:spPr bwMode="auto">
              <a:xfrm>
                <a:off x="2284" y="2296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2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AB5F7"/>
              </a:solidFill>
              <a:ln w="0">
                <a:solidFill>
                  <a:srgbClr val="7A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53" name="Freeform 185"/>
              <p:cNvSpPr>
                <a:spLocks/>
              </p:cNvSpPr>
              <p:nvPr/>
            </p:nvSpPr>
            <p:spPr bwMode="auto">
              <a:xfrm>
                <a:off x="2284" y="2296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2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54" name="Freeform 186"/>
              <p:cNvSpPr>
                <a:spLocks/>
              </p:cNvSpPr>
              <p:nvPr/>
            </p:nvSpPr>
            <p:spPr bwMode="auto">
              <a:xfrm>
                <a:off x="2314" y="2294"/>
                <a:ext cx="46" cy="22"/>
              </a:xfrm>
              <a:custGeom>
                <a:avLst/>
                <a:gdLst>
                  <a:gd name="T0" fmla="*/ 18 w 46"/>
                  <a:gd name="T1" fmla="*/ 4 h 22"/>
                  <a:gd name="T2" fmla="*/ 0 w 46"/>
                  <a:gd name="T3" fmla="*/ 22 h 22"/>
                  <a:gd name="T4" fmla="*/ 28 w 46"/>
                  <a:gd name="T5" fmla="*/ 18 h 22"/>
                  <a:gd name="T6" fmla="*/ 46 w 46"/>
                  <a:gd name="T7" fmla="*/ 0 h 22"/>
                  <a:gd name="T8" fmla="*/ 18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4"/>
                    </a:moveTo>
                    <a:lnTo>
                      <a:pt x="0" y="22"/>
                    </a:lnTo>
                    <a:lnTo>
                      <a:pt x="28" y="18"/>
                    </a:lnTo>
                    <a:lnTo>
                      <a:pt x="46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4A1F5"/>
              </a:solidFill>
              <a:ln w="0">
                <a:solidFill>
                  <a:srgbClr val="54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55" name="Freeform 187"/>
              <p:cNvSpPr>
                <a:spLocks/>
              </p:cNvSpPr>
              <p:nvPr/>
            </p:nvSpPr>
            <p:spPr bwMode="auto">
              <a:xfrm>
                <a:off x="2314" y="2294"/>
                <a:ext cx="46" cy="22"/>
              </a:xfrm>
              <a:custGeom>
                <a:avLst/>
                <a:gdLst>
                  <a:gd name="T0" fmla="*/ 18 w 46"/>
                  <a:gd name="T1" fmla="*/ 4 h 22"/>
                  <a:gd name="T2" fmla="*/ 0 w 46"/>
                  <a:gd name="T3" fmla="*/ 22 h 22"/>
                  <a:gd name="T4" fmla="*/ 28 w 46"/>
                  <a:gd name="T5" fmla="*/ 18 h 22"/>
                  <a:gd name="T6" fmla="*/ 46 w 46"/>
                  <a:gd name="T7" fmla="*/ 0 h 22"/>
                  <a:gd name="T8" fmla="*/ 18 w 4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4"/>
                    </a:moveTo>
                    <a:lnTo>
                      <a:pt x="0" y="22"/>
                    </a:lnTo>
                    <a:lnTo>
                      <a:pt x="28" y="18"/>
                    </a:lnTo>
                    <a:lnTo>
                      <a:pt x="46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56" name="Freeform 188"/>
              <p:cNvSpPr>
                <a:spLocks/>
              </p:cNvSpPr>
              <p:nvPr/>
            </p:nvSpPr>
            <p:spPr bwMode="auto">
              <a:xfrm>
                <a:off x="2342" y="2290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4F9EF5"/>
              </a:solidFill>
              <a:ln w="0">
                <a:solidFill>
                  <a:srgbClr val="4F9E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57" name="Freeform 189"/>
              <p:cNvSpPr>
                <a:spLocks/>
              </p:cNvSpPr>
              <p:nvPr/>
            </p:nvSpPr>
            <p:spPr bwMode="auto">
              <a:xfrm>
                <a:off x="2342" y="2290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58" name="Freeform 190"/>
              <p:cNvSpPr>
                <a:spLocks/>
              </p:cNvSpPr>
              <p:nvPr/>
            </p:nvSpPr>
            <p:spPr bwMode="auto">
              <a:xfrm>
                <a:off x="2372" y="2288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9A1F5"/>
              </a:solidFill>
              <a:ln w="0">
                <a:solidFill>
                  <a:srgbClr val="59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59" name="Freeform 191"/>
              <p:cNvSpPr>
                <a:spLocks/>
              </p:cNvSpPr>
              <p:nvPr/>
            </p:nvSpPr>
            <p:spPr bwMode="auto">
              <a:xfrm>
                <a:off x="2372" y="2288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60" name="Freeform 192"/>
              <p:cNvSpPr>
                <a:spLocks/>
              </p:cNvSpPr>
              <p:nvPr/>
            </p:nvSpPr>
            <p:spPr bwMode="auto">
              <a:xfrm>
                <a:off x="2402" y="2286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BA8F5"/>
              </a:solidFill>
              <a:ln w="0">
                <a:solidFill>
                  <a:srgbClr val="6BA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61" name="Freeform 193"/>
              <p:cNvSpPr>
                <a:spLocks/>
              </p:cNvSpPr>
              <p:nvPr/>
            </p:nvSpPr>
            <p:spPr bwMode="auto">
              <a:xfrm>
                <a:off x="2402" y="2286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62" name="Freeform 194"/>
              <p:cNvSpPr>
                <a:spLocks/>
              </p:cNvSpPr>
              <p:nvPr/>
            </p:nvSpPr>
            <p:spPr bwMode="auto">
              <a:xfrm>
                <a:off x="2432" y="2286"/>
                <a:ext cx="50" cy="22"/>
              </a:xfrm>
              <a:custGeom>
                <a:avLst/>
                <a:gdLst>
                  <a:gd name="T0" fmla="*/ 18 w 50"/>
                  <a:gd name="T1" fmla="*/ 0 h 22"/>
                  <a:gd name="T2" fmla="*/ 0 w 50"/>
                  <a:gd name="T3" fmla="*/ 20 h 22"/>
                  <a:gd name="T4" fmla="*/ 32 w 50"/>
                  <a:gd name="T5" fmla="*/ 22 h 22"/>
                  <a:gd name="T6" fmla="*/ 50 w 50"/>
                  <a:gd name="T7" fmla="*/ 2 h 22"/>
                  <a:gd name="T8" fmla="*/ 18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18" y="0"/>
                    </a:moveTo>
                    <a:lnTo>
                      <a:pt x="0" y="20"/>
                    </a:lnTo>
                    <a:lnTo>
                      <a:pt x="32" y="22"/>
                    </a:lnTo>
                    <a:lnTo>
                      <a:pt x="5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DB0F5"/>
              </a:solidFill>
              <a:ln w="0">
                <a:solidFill>
                  <a:srgbClr val="7DB0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63" name="Freeform 195"/>
              <p:cNvSpPr>
                <a:spLocks/>
              </p:cNvSpPr>
              <p:nvPr/>
            </p:nvSpPr>
            <p:spPr bwMode="auto">
              <a:xfrm>
                <a:off x="2432" y="2286"/>
                <a:ext cx="50" cy="22"/>
              </a:xfrm>
              <a:custGeom>
                <a:avLst/>
                <a:gdLst>
                  <a:gd name="T0" fmla="*/ 18 w 50"/>
                  <a:gd name="T1" fmla="*/ 0 h 22"/>
                  <a:gd name="T2" fmla="*/ 0 w 50"/>
                  <a:gd name="T3" fmla="*/ 20 h 22"/>
                  <a:gd name="T4" fmla="*/ 32 w 50"/>
                  <a:gd name="T5" fmla="*/ 22 h 22"/>
                  <a:gd name="T6" fmla="*/ 50 w 50"/>
                  <a:gd name="T7" fmla="*/ 2 h 22"/>
                  <a:gd name="T8" fmla="*/ 18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18" y="0"/>
                    </a:moveTo>
                    <a:lnTo>
                      <a:pt x="0" y="20"/>
                    </a:lnTo>
                    <a:lnTo>
                      <a:pt x="32" y="22"/>
                    </a:lnTo>
                    <a:lnTo>
                      <a:pt x="50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64" name="Freeform 196"/>
              <p:cNvSpPr>
                <a:spLocks/>
              </p:cNvSpPr>
              <p:nvPr/>
            </p:nvSpPr>
            <p:spPr bwMode="auto">
              <a:xfrm>
                <a:off x="2464" y="2288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20 h 24"/>
                  <a:gd name="T4" fmla="*/ 30 w 48"/>
                  <a:gd name="T5" fmla="*/ 24 h 24"/>
                  <a:gd name="T6" fmla="*/ 48 w 48"/>
                  <a:gd name="T7" fmla="*/ 4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4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7B5F2"/>
              </a:solidFill>
              <a:ln w="0">
                <a:solidFill>
                  <a:srgbClr val="87B5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65" name="Freeform 197"/>
              <p:cNvSpPr>
                <a:spLocks/>
              </p:cNvSpPr>
              <p:nvPr/>
            </p:nvSpPr>
            <p:spPr bwMode="auto">
              <a:xfrm>
                <a:off x="2464" y="2288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20 h 24"/>
                  <a:gd name="T4" fmla="*/ 30 w 48"/>
                  <a:gd name="T5" fmla="*/ 24 h 24"/>
                  <a:gd name="T6" fmla="*/ 48 w 48"/>
                  <a:gd name="T7" fmla="*/ 4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48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66" name="Freeform 198"/>
              <p:cNvSpPr>
                <a:spLocks/>
              </p:cNvSpPr>
              <p:nvPr/>
            </p:nvSpPr>
            <p:spPr bwMode="auto">
              <a:xfrm>
                <a:off x="2494" y="2292"/>
                <a:ext cx="50" cy="26"/>
              </a:xfrm>
              <a:custGeom>
                <a:avLst/>
                <a:gdLst>
                  <a:gd name="T0" fmla="*/ 18 w 50"/>
                  <a:gd name="T1" fmla="*/ 0 h 26"/>
                  <a:gd name="T2" fmla="*/ 0 w 50"/>
                  <a:gd name="T3" fmla="*/ 20 h 26"/>
                  <a:gd name="T4" fmla="*/ 32 w 50"/>
                  <a:gd name="T5" fmla="*/ 26 h 26"/>
                  <a:gd name="T6" fmla="*/ 50 w 50"/>
                  <a:gd name="T7" fmla="*/ 6 h 26"/>
                  <a:gd name="T8" fmla="*/ 18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18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5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1B8F0"/>
              </a:solidFill>
              <a:ln w="0">
                <a:solidFill>
                  <a:srgbClr val="91B8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67" name="Freeform 199"/>
              <p:cNvSpPr>
                <a:spLocks/>
              </p:cNvSpPr>
              <p:nvPr/>
            </p:nvSpPr>
            <p:spPr bwMode="auto">
              <a:xfrm>
                <a:off x="2494" y="2292"/>
                <a:ext cx="50" cy="26"/>
              </a:xfrm>
              <a:custGeom>
                <a:avLst/>
                <a:gdLst>
                  <a:gd name="T0" fmla="*/ 18 w 50"/>
                  <a:gd name="T1" fmla="*/ 0 h 26"/>
                  <a:gd name="T2" fmla="*/ 0 w 50"/>
                  <a:gd name="T3" fmla="*/ 20 h 26"/>
                  <a:gd name="T4" fmla="*/ 32 w 50"/>
                  <a:gd name="T5" fmla="*/ 26 h 26"/>
                  <a:gd name="T6" fmla="*/ 50 w 50"/>
                  <a:gd name="T7" fmla="*/ 6 h 26"/>
                  <a:gd name="T8" fmla="*/ 18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18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50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68" name="Freeform 200"/>
              <p:cNvSpPr>
                <a:spLocks/>
              </p:cNvSpPr>
              <p:nvPr/>
            </p:nvSpPr>
            <p:spPr bwMode="auto">
              <a:xfrm>
                <a:off x="2526" y="2298"/>
                <a:ext cx="48" cy="28"/>
              </a:xfrm>
              <a:custGeom>
                <a:avLst/>
                <a:gdLst>
                  <a:gd name="T0" fmla="*/ 18 w 48"/>
                  <a:gd name="T1" fmla="*/ 0 h 28"/>
                  <a:gd name="T2" fmla="*/ 0 w 48"/>
                  <a:gd name="T3" fmla="*/ 20 h 28"/>
                  <a:gd name="T4" fmla="*/ 32 w 48"/>
                  <a:gd name="T5" fmla="*/ 28 h 28"/>
                  <a:gd name="T6" fmla="*/ 48 w 48"/>
                  <a:gd name="T7" fmla="*/ 6 h 28"/>
                  <a:gd name="T8" fmla="*/ 18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8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AF0"/>
              </a:solidFill>
              <a:ln w="0">
                <a:solidFill>
                  <a:srgbClr val="96BA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69" name="Freeform 201"/>
              <p:cNvSpPr>
                <a:spLocks/>
              </p:cNvSpPr>
              <p:nvPr/>
            </p:nvSpPr>
            <p:spPr bwMode="auto">
              <a:xfrm>
                <a:off x="2526" y="2298"/>
                <a:ext cx="48" cy="28"/>
              </a:xfrm>
              <a:custGeom>
                <a:avLst/>
                <a:gdLst>
                  <a:gd name="T0" fmla="*/ 18 w 48"/>
                  <a:gd name="T1" fmla="*/ 0 h 28"/>
                  <a:gd name="T2" fmla="*/ 0 w 48"/>
                  <a:gd name="T3" fmla="*/ 20 h 28"/>
                  <a:gd name="T4" fmla="*/ 32 w 48"/>
                  <a:gd name="T5" fmla="*/ 28 h 28"/>
                  <a:gd name="T6" fmla="*/ 48 w 48"/>
                  <a:gd name="T7" fmla="*/ 6 h 28"/>
                  <a:gd name="T8" fmla="*/ 18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8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48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70" name="Freeform 202"/>
              <p:cNvSpPr>
                <a:spLocks/>
              </p:cNvSpPr>
              <p:nvPr/>
            </p:nvSpPr>
            <p:spPr bwMode="auto">
              <a:xfrm>
                <a:off x="2558" y="230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0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9BAED"/>
              </a:solidFill>
              <a:ln w="0">
                <a:solidFill>
                  <a:srgbClr val="99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71" name="Freeform 203"/>
              <p:cNvSpPr>
                <a:spLocks/>
              </p:cNvSpPr>
              <p:nvPr/>
            </p:nvSpPr>
            <p:spPr bwMode="auto">
              <a:xfrm>
                <a:off x="2558" y="230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0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72" name="Freeform 204"/>
              <p:cNvSpPr>
                <a:spLocks/>
              </p:cNvSpPr>
              <p:nvPr/>
            </p:nvSpPr>
            <p:spPr bwMode="auto">
              <a:xfrm>
                <a:off x="2588" y="231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AED"/>
              </a:solidFill>
              <a:ln w="0">
                <a:solidFill>
                  <a:srgbClr val="9C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73" name="Freeform 205"/>
              <p:cNvSpPr>
                <a:spLocks/>
              </p:cNvSpPr>
              <p:nvPr/>
            </p:nvSpPr>
            <p:spPr bwMode="auto">
              <a:xfrm>
                <a:off x="2588" y="231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74" name="Freeform 206"/>
              <p:cNvSpPr>
                <a:spLocks/>
              </p:cNvSpPr>
              <p:nvPr/>
            </p:nvSpPr>
            <p:spPr bwMode="auto">
              <a:xfrm>
                <a:off x="2620" y="232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AED"/>
              </a:solidFill>
              <a:ln w="0">
                <a:solidFill>
                  <a:srgbClr val="9C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75" name="Freeform 207"/>
              <p:cNvSpPr>
                <a:spLocks/>
              </p:cNvSpPr>
              <p:nvPr/>
            </p:nvSpPr>
            <p:spPr bwMode="auto">
              <a:xfrm>
                <a:off x="2620" y="232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76" name="Freeform 208"/>
              <p:cNvSpPr>
                <a:spLocks/>
              </p:cNvSpPr>
              <p:nvPr/>
            </p:nvSpPr>
            <p:spPr bwMode="auto">
              <a:xfrm>
                <a:off x="2652" y="232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AED"/>
              </a:solidFill>
              <a:ln w="0">
                <a:solidFill>
                  <a:srgbClr val="9C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77" name="Freeform 209"/>
              <p:cNvSpPr>
                <a:spLocks/>
              </p:cNvSpPr>
              <p:nvPr/>
            </p:nvSpPr>
            <p:spPr bwMode="auto">
              <a:xfrm>
                <a:off x="2652" y="232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78" name="Freeform 210"/>
              <p:cNvSpPr>
                <a:spLocks/>
              </p:cNvSpPr>
              <p:nvPr/>
            </p:nvSpPr>
            <p:spPr bwMode="auto">
              <a:xfrm>
                <a:off x="2684" y="233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79" name="Freeform 211"/>
              <p:cNvSpPr>
                <a:spLocks/>
              </p:cNvSpPr>
              <p:nvPr/>
            </p:nvSpPr>
            <p:spPr bwMode="auto">
              <a:xfrm>
                <a:off x="2684" y="233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80" name="Freeform 212"/>
              <p:cNvSpPr>
                <a:spLocks/>
              </p:cNvSpPr>
              <p:nvPr/>
            </p:nvSpPr>
            <p:spPr bwMode="auto">
              <a:xfrm>
                <a:off x="2716" y="2344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4 w 50"/>
                  <a:gd name="T5" fmla="*/ 30 h 30"/>
                  <a:gd name="T6" fmla="*/ 50 w 50"/>
                  <a:gd name="T7" fmla="*/ 10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DF0"/>
              </a:solidFill>
              <a:ln w="0">
                <a:solidFill>
                  <a:srgbClr val="9E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81" name="Freeform 213"/>
              <p:cNvSpPr>
                <a:spLocks/>
              </p:cNvSpPr>
              <p:nvPr/>
            </p:nvSpPr>
            <p:spPr bwMode="auto">
              <a:xfrm>
                <a:off x="2716" y="2344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4 w 50"/>
                  <a:gd name="T5" fmla="*/ 30 h 30"/>
                  <a:gd name="T6" fmla="*/ 50 w 50"/>
                  <a:gd name="T7" fmla="*/ 10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82" name="Freeform 214"/>
              <p:cNvSpPr>
                <a:spLocks/>
              </p:cNvSpPr>
              <p:nvPr/>
            </p:nvSpPr>
            <p:spPr bwMode="auto">
              <a:xfrm>
                <a:off x="2750" y="235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83" name="Freeform 215"/>
              <p:cNvSpPr>
                <a:spLocks/>
              </p:cNvSpPr>
              <p:nvPr/>
            </p:nvSpPr>
            <p:spPr bwMode="auto">
              <a:xfrm>
                <a:off x="2750" y="235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0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0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84" name="Freeform 216"/>
              <p:cNvSpPr>
                <a:spLocks/>
              </p:cNvSpPr>
              <p:nvPr/>
            </p:nvSpPr>
            <p:spPr bwMode="auto">
              <a:xfrm>
                <a:off x="2782" y="2362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BFED"/>
              </a:solidFill>
              <a:ln w="0">
                <a:solidFill>
                  <a:srgbClr val="A1BF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85" name="Freeform 217"/>
              <p:cNvSpPr>
                <a:spLocks/>
              </p:cNvSpPr>
              <p:nvPr/>
            </p:nvSpPr>
            <p:spPr bwMode="auto">
              <a:xfrm>
                <a:off x="2782" y="2362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86" name="Freeform 218"/>
              <p:cNvSpPr>
                <a:spLocks/>
              </p:cNvSpPr>
              <p:nvPr/>
            </p:nvSpPr>
            <p:spPr bwMode="auto">
              <a:xfrm>
                <a:off x="2814" y="2372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2ED"/>
              </a:solidFill>
              <a:ln w="0">
                <a:solidFill>
                  <a:srgbClr val="A3C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87" name="Freeform 219"/>
              <p:cNvSpPr>
                <a:spLocks/>
              </p:cNvSpPr>
              <p:nvPr/>
            </p:nvSpPr>
            <p:spPr bwMode="auto">
              <a:xfrm>
                <a:off x="2814" y="2372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88" name="Freeform 220"/>
              <p:cNvSpPr>
                <a:spLocks/>
              </p:cNvSpPr>
              <p:nvPr/>
            </p:nvSpPr>
            <p:spPr bwMode="auto">
              <a:xfrm>
                <a:off x="2848" y="2382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4ED"/>
              </a:solidFill>
              <a:ln w="0">
                <a:solidFill>
                  <a:srgbClr val="A8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89" name="Freeform 221"/>
              <p:cNvSpPr>
                <a:spLocks/>
              </p:cNvSpPr>
              <p:nvPr/>
            </p:nvSpPr>
            <p:spPr bwMode="auto">
              <a:xfrm>
                <a:off x="2848" y="2382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90" name="Freeform 222"/>
              <p:cNvSpPr>
                <a:spLocks/>
              </p:cNvSpPr>
              <p:nvPr/>
            </p:nvSpPr>
            <p:spPr bwMode="auto">
              <a:xfrm>
                <a:off x="2880" y="2394"/>
                <a:ext cx="50" cy="34"/>
              </a:xfrm>
              <a:custGeom>
                <a:avLst/>
                <a:gdLst>
                  <a:gd name="T0" fmla="*/ 18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2 h 34"/>
                  <a:gd name="T8" fmla="*/ 18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8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DC7ED"/>
              </a:solidFill>
              <a:ln w="0">
                <a:solidFill>
                  <a:srgbClr val="AD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91" name="Freeform 223"/>
              <p:cNvSpPr>
                <a:spLocks/>
              </p:cNvSpPr>
              <p:nvPr/>
            </p:nvSpPr>
            <p:spPr bwMode="auto">
              <a:xfrm>
                <a:off x="2880" y="2394"/>
                <a:ext cx="50" cy="34"/>
              </a:xfrm>
              <a:custGeom>
                <a:avLst/>
                <a:gdLst>
                  <a:gd name="T0" fmla="*/ 18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2 h 34"/>
                  <a:gd name="T8" fmla="*/ 18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8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92" name="Freeform 224"/>
              <p:cNvSpPr>
                <a:spLocks/>
              </p:cNvSpPr>
              <p:nvPr/>
            </p:nvSpPr>
            <p:spPr bwMode="auto">
              <a:xfrm>
                <a:off x="2914" y="2406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9ED"/>
              </a:solidFill>
              <a:ln w="0">
                <a:solidFill>
                  <a:srgbClr val="B0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93" name="Freeform 225"/>
              <p:cNvSpPr>
                <a:spLocks/>
              </p:cNvSpPr>
              <p:nvPr/>
            </p:nvSpPr>
            <p:spPr bwMode="auto">
              <a:xfrm>
                <a:off x="2914" y="2406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94" name="Freeform 226"/>
              <p:cNvSpPr>
                <a:spLocks/>
              </p:cNvSpPr>
              <p:nvPr/>
            </p:nvSpPr>
            <p:spPr bwMode="auto">
              <a:xfrm>
                <a:off x="2948" y="2420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2 h 36"/>
                  <a:gd name="T4" fmla="*/ 32 w 48"/>
                  <a:gd name="T5" fmla="*/ 36 h 36"/>
                  <a:gd name="T6" fmla="*/ 48 w 48"/>
                  <a:gd name="T7" fmla="*/ 14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48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CCED"/>
              </a:solidFill>
              <a:ln w="0">
                <a:solidFill>
                  <a:srgbClr val="B2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95" name="Freeform 227"/>
              <p:cNvSpPr>
                <a:spLocks/>
              </p:cNvSpPr>
              <p:nvPr/>
            </p:nvSpPr>
            <p:spPr bwMode="auto">
              <a:xfrm>
                <a:off x="2948" y="2420"/>
                <a:ext cx="48" cy="36"/>
              </a:xfrm>
              <a:custGeom>
                <a:avLst/>
                <a:gdLst>
                  <a:gd name="T0" fmla="*/ 16 w 48"/>
                  <a:gd name="T1" fmla="*/ 0 h 36"/>
                  <a:gd name="T2" fmla="*/ 0 w 48"/>
                  <a:gd name="T3" fmla="*/ 22 h 36"/>
                  <a:gd name="T4" fmla="*/ 32 w 48"/>
                  <a:gd name="T5" fmla="*/ 36 h 36"/>
                  <a:gd name="T6" fmla="*/ 48 w 48"/>
                  <a:gd name="T7" fmla="*/ 14 h 36"/>
                  <a:gd name="T8" fmla="*/ 16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6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48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96" name="Freeform 228"/>
              <p:cNvSpPr>
                <a:spLocks/>
              </p:cNvSpPr>
              <p:nvPr/>
            </p:nvSpPr>
            <p:spPr bwMode="auto">
              <a:xfrm>
                <a:off x="2980" y="243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CCED"/>
              </a:solidFill>
              <a:ln w="0">
                <a:solidFill>
                  <a:srgbClr val="B2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97" name="Freeform 229"/>
              <p:cNvSpPr>
                <a:spLocks/>
              </p:cNvSpPr>
              <p:nvPr/>
            </p:nvSpPr>
            <p:spPr bwMode="auto">
              <a:xfrm>
                <a:off x="2980" y="243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98" name="Freeform 230"/>
              <p:cNvSpPr>
                <a:spLocks/>
              </p:cNvSpPr>
              <p:nvPr/>
            </p:nvSpPr>
            <p:spPr bwMode="auto">
              <a:xfrm>
                <a:off x="3014" y="245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CED"/>
              </a:solidFill>
              <a:ln w="0">
                <a:solidFill>
                  <a:srgbClr val="B0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99" name="Freeform 231"/>
              <p:cNvSpPr>
                <a:spLocks/>
              </p:cNvSpPr>
              <p:nvPr/>
            </p:nvSpPr>
            <p:spPr bwMode="auto">
              <a:xfrm>
                <a:off x="3014" y="245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00" name="Freeform 232"/>
              <p:cNvSpPr>
                <a:spLocks/>
              </p:cNvSpPr>
              <p:nvPr/>
            </p:nvSpPr>
            <p:spPr bwMode="auto">
              <a:xfrm>
                <a:off x="3048" y="246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0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ED"/>
              </a:solidFill>
              <a:ln w="0">
                <a:solidFill>
                  <a:srgbClr val="AD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01" name="Freeform 233"/>
              <p:cNvSpPr>
                <a:spLocks/>
              </p:cNvSpPr>
              <p:nvPr/>
            </p:nvSpPr>
            <p:spPr bwMode="auto">
              <a:xfrm>
                <a:off x="3048" y="246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0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02" name="Freeform 234"/>
              <p:cNvSpPr>
                <a:spLocks/>
              </p:cNvSpPr>
              <p:nvPr/>
            </p:nvSpPr>
            <p:spPr bwMode="auto">
              <a:xfrm>
                <a:off x="3082" y="2478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03" name="Freeform 235"/>
              <p:cNvSpPr>
                <a:spLocks/>
              </p:cNvSpPr>
              <p:nvPr/>
            </p:nvSpPr>
            <p:spPr bwMode="auto">
              <a:xfrm>
                <a:off x="3082" y="2478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04" name="Freeform 236"/>
              <p:cNvSpPr>
                <a:spLocks/>
              </p:cNvSpPr>
              <p:nvPr/>
            </p:nvSpPr>
            <p:spPr bwMode="auto">
              <a:xfrm>
                <a:off x="3116" y="2492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05" name="Freeform 237"/>
              <p:cNvSpPr>
                <a:spLocks/>
              </p:cNvSpPr>
              <p:nvPr/>
            </p:nvSpPr>
            <p:spPr bwMode="auto">
              <a:xfrm>
                <a:off x="3116" y="2492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06" name="Freeform 238"/>
              <p:cNvSpPr>
                <a:spLocks/>
              </p:cNvSpPr>
              <p:nvPr/>
            </p:nvSpPr>
            <p:spPr bwMode="auto">
              <a:xfrm>
                <a:off x="3150" y="2502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07" name="Freeform 239"/>
              <p:cNvSpPr>
                <a:spLocks/>
              </p:cNvSpPr>
              <p:nvPr/>
            </p:nvSpPr>
            <p:spPr bwMode="auto">
              <a:xfrm>
                <a:off x="3150" y="2502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08" name="Freeform 240"/>
              <p:cNvSpPr>
                <a:spLocks/>
              </p:cNvSpPr>
              <p:nvPr/>
            </p:nvSpPr>
            <p:spPr bwMode="auto">
              <a:xfrm>
                <a:off x="3184" y="2514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09" name="Freeform 241"/>
              <p:cNvSpPr>
                <a:spLocks/>
              </p:cNvSpPr>
              <p:nvPr/>
            </p:nvSpPr>
            <p:spPr bwMode="auto">
              <a:xfrm>
                <a:off x="3184" y="2514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10" name="Freeform 242"/>
              <p:cNvSpPr>
                <a:spLocks/>
              </p:cNvSpPr>
              <p:nvPr/>
            </p:nvSpPr>
            <p:spPr bwMode="auto">
              <a:xfrm>
                <a:off x="3218" y="2524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CF2"/>
              </a:solidFill>
              <a:ln w="0">
                <a:solidFill>
                  <a:srgbClr val="A8CC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11" name="Freeform 243"/>
              <p:cNvSpPr>
                <a:spLocks/>
              </p:cNvSpPr>
              <p:nvPr/>
            </p:nvSpPr>
            <p:spPr bwMode="auto">
              <a:xfrm>
                <a:off x="3218" y="2524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12" name="Freeform 244"/>
              <p:cNvSpPr>
                <a:spLocks/>
              </p:cNvSpPr>
              <p:nvPr/>
            </p:nvSpPr>
            <p:spPr bwMode="auto">
              <a:xfrm>
                <a:off x="3254" y="2536"/>
                <a:ext cx="48" cy="36"/>
              </a:xfrm>
              <a:custGeom>
                <a:avLst/>
                <a:gdLst>
                  <a:gd name="T0" fmla="*/ 14 w 48"/>
                  <a:gd name="T1" fmla="*/ 0 h 36"/>
                  <a:gd name="T2" fmla="*/ 0 w 48"/>
                  <a:gd name="T3" fmla="*/ 20 h 36"/>
                  <a:gd name="T4" fmla="*/ 34 w 48"/>
                  <a:gd name="T5" fmla="*/ 36 h 36"/>
                  <a:gd name="T6" fmla="*/ 48 w 48"/>
                  <a:gd name="T7" fmla="*/ 18 h 36"/>
                  <a:gd name="T8" fmla="*/ 14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4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48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DDEF0"/>
              </a:solidFill>
              <a:ln w="0">
                <a:solidFill>
                  <a:srgbClr val="BDDE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13" name="Freeform 245"/>
              <p:cNvSpPr>
                <a:spLocks/>
              </p:cNvSpPr>
              <p:nvPr/>
            </p:nvSpPr>
            <p:spPr bwMode="auto">
              <a:xfrm>
                <a:off x="3254" y="2536"/>
                <a:ext cx="48" cy="36"/>
              </a:xfrm>
              <a:custGeom>
                <a:avLst/>
                <a:gdLst>
                  <a:gd name="T0" fmla="*/ 14 w 48"/>
                  <a:gd name="T1" fmla="*/ 0 h 36"/>
                  <a:gd name="T2" fmla="*/ 0 w 48"/>
                  <a:gd name="T3" fmla="*/ 20 h 36"/>
                  <a:gd name="T4" fmla="*/ 34 w 48"/>
                  <a:gd name="T5" fmla="*/ 36 h 36"/>
                  <a:gd name="T6" fmla="*/ 48 w 48"/>
                  <a:gd name="T7" fmla="*/ 18 h 36"/>
                  <a:gd name="T8" fmla="*/ 14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4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48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14" name="Freeform 246"/>
              <p:cNvSpPr>
                <a:spLocks/>
              </p:cNvSpPr>
              <p:nvPr/>
            </p:nvSpPr>
            <p:spPr bwMode="auto">
              <a:xfrm>
                <a:off x="3288" y="2554"/>
                <a:ext cx="48" cy="42"/>
              </a:xfrm>
              <a:custGeom>
                <a:avLst/>
                <a:gdLst>
                  <a:gd name="T0" fmla="*/ 14 w 48"/>
                  <a:gd name="T1" fmla="*/ 0 h 42"/>
                  <a:gd name="T2" fmla="*/ 0 w 48"/>
                  <a:gd name="T3" fmla="*/ 18 h 42"/>
                  <a:gd name="T4" fmla="*/ 34 w 48"/>
                  <a:gd name="T5" fmla="*/ 42 h 42"/>
                  <a:gd name="T6" fmla="*/ 48 w 48"/>
                  <a:gd name="T7" fmla="*/ 32 h 42"/>
                  <a:gd name="T8" fmla="*/ 14 w 4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14" y="0"/>
                    </a:moveTo>
                    <a:lnTo>
                      <a:pt x="0" y="18"/>
                    </a:lnTo>
                    <a:lnTo>
                      <a:pt x="34" y="42"/>
                    </a:lnTo>
                    <a:lnTo>
                      <a:pt x="48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F2E0"/>
              </a:solidFill>
              <a:ln w="0">
                <a:solidFill>
                  <a:srgbClr val="D9F2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15" name="Freeform 247"/>
              <p:cNvSpPr>
                <a:spLocks/>
              </p:cNvSpPr>
              <p:nvPr/>
            </p:nvSpPr>
            <p:spPr bwMode="auto">
              <a:xfrm>
                <a:off x="3288" y="2554"/>
                <a:ext cx="48" cy="42"/>
              </a:xfrm>
              <a:custGeom>
                <a:avLst/>
                <a:gdLst>
                  <a:gd name="T0" fmla="*/ 14 w 48"/>
                  <a:gd name="T1" fmla="*/ 0 h 42"/>
                  <a:gd name="T2" fmla="*/ 0 w 48"/>
                  <a:gd name="T3" fmla="*/ 18 h 42"/>
                  <a:gd name="T4" fmla="*/ 34 w 48"/>
                  <a:gd name="T5" fmla="*/ 42 h 42"/>
                  <a:gd name="T6" fmla="*/ 48 w 48"/>
                  <a:gd name="T7" fmla="*/ 32 h 42"/>
                  <a:gd name="T8" fmla="*/ 14 w 4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14" y="0"/>
                    </a:moveTo>
                    <a:lnTo>
                      <a:pt x="0" y="18"/>
                    </a:lnTo>
                    <a:lnTo>
                      <a:pt x="34" y="42"/>
                    </a:lnTo>
                    <a:lnTo>
                      <a:pt x="48" y="3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16" name="Freeform 248"/>
              <p:cNvSpPr>
                <a:spLocks/>
              </p:cNvSpPr>
              <p:nvPr/>
            </p:nvSpPr>
            <p:spPr bwMode="auto">
              <a:xfrm>
                <a:off x="3322" y="2586"/>
                <a:ext cx="48" cy="50"/>
              </a:xfrm>
              <a:custGeom>
                <a:avLst/>
                <a:gdLst>
                  <a:gd name="T0" fmla="*/ 14 w 48"/>
                  <a:gd name="T1" fmla="*/ 0 h 50"/>
                  <a:gd name="T2" fmla="*/ 0 w 48"/>
                  <a:gd name="T3" fmla="*/ 10 h 50"/>
                  <a:gd name="T4" fmla="*/ 34 w 48"/>
                  <a:gd name="T5" fmla="*/ 50 h 50"/>
                  <a:gd name="T6" fmla="*/ 48 w 48"/>
                  <a:gd name="T7" fmla="*/ 48 h 50"/>
                  <a:gd name="T8" fmla="*/ 14 w 48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0">
                    <a:moveTo>
                      <a:pt x="14" y="0"/>
                    </a:moveTo>
                    <a:lnTo>
                      <a:pt x="0" y="10"/>
                    </a:lnTo>
                    <a:lnTo>
                      <a:pt x="34" y="50"/>
                    </a:lnTo>
                    <a:lnTo>
                      <a:pt x="48" y="4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DFAB5"/>
              </a:solidFill>
              <a:ln w="0">
                <a:solidFill>
                  <a:srgbClr val="EDFAB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17" name="Freeform 249"/>
              <p:cNvSpPr>
                <a:spLocks/>
              </p:cNvSpPr>
              <p:nvPr/>
            </p:nvSpPr>
            <p:spPr bwMode="auto">
              <a:xfrm>
                <a:off x="3322" y="2586"/>
                <a:ext cx="48" cy="50"/>
              </a:xfrm>
              <a:custGeom>
                <a:avLst/>
                <a:gdLst>
                  <a:gd name="T0" fmla="*/ 14 w 48"/>
                  <a:gd name="T1" fmla="*/ 0 h 50"/>
                  <a:gd name="T2" fmla="*/ 0 w 48"/>
                  <a:gd name="T3" fmla="*/ 10 h 50"/>
                  <a:gd name="T4" fmla="*/ 34 w 48"/>
                  <a:gd name="T5" fmla="*/ 50 h 50"/>
                  <a:gd name="T6" fmla="*/ 48 w 48"/>
                  <a:gd name="T7" fmla="*/ 48 h 50"/>
                  <a:gd name="T8" fmla="*/ 14 w 48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0">
                    <a:moveTo>
                      <a:pt x="14" y="0"/>
                    </a:moveTo>
                    <a:lnTo>
                      <a:pt x="0" y="10"/>
                    </a:lnTo>
                    <a:lnTo>
                      <a:pt x="34" y="50"/>
                    </a:lnTo>
                    <a:lnTo>
                      <a:pt x="48" y="4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18" name="Freeform 250"/>
              <p:cNvSpPr>
                <a:spLocks/>
              </p:cNvSpPr>
              <p:nvPr/>
            </p:nvSpPr>
            <p:spPr bwMode="auto">
              <a:xfrm>
                <a:off x="3356" y="2634"/>
                <a:ext cx="46" cy="56"/>
              </a:xfrm>
              <a:custGeom>
                <a:avLst/>
                <a:gdLst>
                  <a:gd name="T0" fmla="*/ 14 w 46"/>
                  <a:gd name="T1" fmla="*/ 0 h 56"/>
                  <a:gd name="T2" fmla="*/ 0 w 46"/>
                  <a:gd name="T3" fmla="*/ 2 h 56"/>
                  <a:gd name="T4" fmla="*/ 32 w 46"/>
                  <a:gd name="T5" fmla="*/ 56 h 56"/>
                  <a:gd name="T6" fmla="*/ 46 w 46"/>
                  <a:gd name="T7" fmla="*/ 34 h 56"/>
                  <a:gd name="T8" fmla="*/ 14 w 46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6">
                    <a:moveTo>
                      <a:pt x="14" y="0"/>
                    </a:moveTo>
                    <a:lnTo>
                      <a:pt x="0" y="2"/>
                    </a:lnTo>
                    <a:lnTo>
                      <a:pt x="32" y="56"/>
                    </a:lnTo>
                    <a:lnTo>
                      <a:pt x="46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D4D4"/>
              </a:solidFill>
              <a:ln w="0">
                <a:solidFill>
                  <a:srgbClr val="D9D4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19" name="Freeform 251"/>
              <p:cNvSpPr>
                <a:spLocks/>
              </p:cNvSpPr>
              <p:nvPr/>
            </p:nvSpPr>
            <p:spPr bwMode="auto">
              <a:xfrm>
                <a:off x="3356" y="2634"/>
                <a:ext cx="46" cy="56"/>
              </a:xfrm>
              <a:custGeom>
                <a:avLst/>
                <a:gdLst>
                  <a:gd name="T0" fmla="*/ 14 w 46"/>
                  <a:gd name="T1" fmla="*/ 0 h 56"/>
                  <a:gd name="T2" fmla="*/ 0 w 46"/>
                  <a:gd name="T3" fmla="*/ 2 h 56"/>
                  <a:gd name="T4" fmla="*/ 32 w 46"/>
                  <a:gd name="T5" fmla="*/ 56 h 56"/>
                  <a:gd name="T6" fmla="*/ 46 w 46"/>
                  <a:gd name="T7" fmla="*/ 34 h 56"/>
                  <a:gd name="T8" fmla="*/ 14 w 46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6">
                    <a:moveTo>
                      <a:pt x="14" y="0"/>
                    </a:moveTo>
                    <a:lnTo>
                      <a:pt x="0" y="2"/>
                    </a:lnTo>
                    <a:lnTo>
                      <a:pt x="32" y="56"/>
                    </a:lnTo>
                    <a:lnTo>
                      <a:pt x="46" y="3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20" name="Freeform 252"/>
              <p:cNvSpPr>
                <a:spLocks/>
              </p:cNvSpPr>
              <p:nvPr/>
            </p:nvSpPr>
            <p:spPr bwMode="auto">
              <a:xfrm>
                <a:off x="3388" y="2668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21" name="Freeform 253"/>
              <p:cNvSpPr>
                <a:spLocks/>
              </p:cNvSpPr>
              <p:nvPr/>
            </p:nvSpPr>
            <p:spPr bwMode="auto">
              <a:xfrm>
                <a:off x="3388" y="2668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22" name="Freeform 254"/>
              <p:cNvSpPr>
                <a:spLocks/>
              </p:cNvSpPr>
              <p:nvPr/>
            </p:nvSpPr>
            <p:spPr bwMode="auto">
              <a:xfrm>
                <a:off x="3422" y="2678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23" name="Freeform 255"/>
              <p:cNvSpPr>
                <a:spLocks/>
              </p:cNvSpPr>
              <p:nvPr/>
            </p:nvSpPr>
            <p:spPr bwMode="auto">
              <a:xfrm>
                <a:off x="3422" y="2678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24" name="Freeform 256"/>
              <p:cNvSpPr>
                <a:spLocks/>
              </p:cNvSpPr>
              <p:nvPr/>
            </p:nvSpPr>
            <p:spPr bwMode="auto">
              <a:xfrm>
                <a:off x="3458" y="2688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25" name="Freeform 257"/>
              <p:cNvSpPr>
                <a:spLocks/>
              </p:cNvSpPr>
              <p:nvPr/>
            </p:nvSpPr>
            <p:spPr bwMode="auto">
              <a:xfrm>
                <a:off x="3458" y="2688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26" name="Freeform 258"/>
              <p:cNvSpPr>
                <a:spLocks/>
              </p:cNvSpPr>
              <p:nvPr/>
            </p:nvSpPr>
            <p:spPr bwMode="auto">
              <a:xfrm>
                <a:off x="3494" y="2700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27" name="Freeform 259"/>
              <p:cNvSpPr>
                <a:spLocks/>
              </p:cNvSpPr>
              <p:nvPr/>
            </p:nvSpPr>
            <p:spPr bwMode="auto">
              <a:xfrm>
                <a:off x="3494" y="2700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28" name="Freeform 260"/>
              <p:cNvSpPr>
                <a:spLocks/>
              </p:cNvSpPr>
              <p:nvPr/>
            </p:nvSpPr>
            <p:spPr bwMode="auto">
              <a:xfrm>
                <a:off x="3530" y="2710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29" name="Freeform 261"/>
              <p:cNvSpPr>
                <a:spLocks/>
              </p:cNvSpPr>
              <p:nvPr/>
            </p:nvSpPr>
            <p:spPr bwMode="auto">
              <a:xfrm>
                <a:off x="3530" y="2710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30" name="Freeform 262"/>
              <p:cNvSpPr>
                <a:spLocks/>
              </p:cNvSpPr>
              <p:nvPr/>
            </p:nvSpPr>
            <p:spPr bwMode="auto">
              <a:xfrm>
                <a:off x="3566" y="2722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0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31" name="Freeform 263"/>
              <p:cNvSpPr>
                <a:spLocks/>
              </p:cNvSpPr>
              <p:nvPr/>
            </p:nvSpPr>
            <p:spPr bwMode="auto">
              <a:xfrm>
                <a:off x="3566" y="2722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2 h 34"/>
                  <a:gd name="T4" fmla="*/ 36 w 48"/>
                  <a:gd name="T5" fmla="*/ 34 h 34"/>
                  <a:gd name="T6" fmla="*/ 48 w 48"/>
                  <a:gd name="T7" fmla="*/ 10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32" name="Freeform 264"/>
              <p:cNvSpPr>
                <a:spLocks/>
              </p:cNvSpPr>
              <p:nvPr/>
            </p:nvSpPr>
            <p:spPr bwMode="auto">
              <a:xfrm>
                <a:off x="3602" y="2732"/>
                <a:ext cx="50" cy="36"/>
              </a:xfrm>
              <a:custGeom>
                <a:avLst/>
                <a:gdLst>
                  <a:gd name="T0" fmla="*/ 12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2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2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33" name="Freeform 265"/>
              <p:cNvSpPr>
                <a:spLocks/>
              </p:cNvSpPr>
              <p:nvPr/>
            </p:nvSpPr>
            <p:spPr bwMode="auto">
              <a:xfrm>
                <a:off x="3602" y="2732"/>
                <a:ext cx="50" cy="36"/>
              </a:xfrm>
              <a:custGeom>
                <a:avLst/>
                <a:gdLst>
                  <a:gd name="T0" fmla="*/ 12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2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2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34" name="Freeform 266"/>
              <p:cNvSpPr>
                <a:spLocks/>
              </p:cNvSpPr>
              <p:nvPr/>
            </p:nvSpPr>
            <p:spPr bwMode="auto">
              <a:xfrm>
                <a:off x="3638" y="2744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4 h 34"/>
                  <a:gd name="T4" fmla="*/ 36 w 48"/>
                  <a:gd name="T5" fmla="*/ 34 h 34"/>
                  <a:gd name="T6" fmla="*/ 48 w 48"/>
                  <a:gd name="T7" fmla="*/ 12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35" name="Freeform 267"/>
              <p:cNvSpPr>
                <a:spLocks/>
              </p:cNvSpPr>
              <p:nvPr/>
            </p:nvSpPr>
            <p:spPr bwMode="auto">
              <a:xfrm>
                <a:off x="3638" y="2744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24 h 34"/>
                  <a:gd name="T4" fmla="*/ 36 w 48"/>
                  <a:gd name="T5" fmla="*/ 34 h 34"/>
                  <a:gd name="T6" fmla="*/ 48 w 48"/>
                  <a:gd name="T7" fmla="*/ 12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48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36" name="Freeform 268"/>
              <p:cNvSpPr>
                <a:spLocks/>
              </p:cNvSpPr>
              <p:nvPr/>
            </p:nvSpPr>
            <p:spPr bwMode="auto">
              <a:xfrm>
                <a:off x="3674" y="2756"/>
                <a:ext cx="50" cy="34"/>
              </a:xfrm>
              <a:custGeom>
                <a:avLst/>
                <a:gdLst>
                  <a:gd name="T0" fmla="*/ 12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2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37" name="Freeform 269"/>
              <p:cNvSpPr>
                <a:spLocks/>
              </p:cNvSpPr>
              <p:nvPr/>
            </p:nvSpPr>
            <p:spPr bwMode="auto">
              <a:xfrm>
                <a:off x="3674" y="2756"/>
                <a:ext cx="50" cy="34"/>
              </a:xfrm>
              <a:custGeom>
                <a:avLst/>
                <a:gdLst>
                  <a:gd name="T0" fmla="*/ 12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2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2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38" name="Freeform 270"/>
              <p:cNvSpPr>
                <a:spLocks/>
              </p:cNvSpPr>
              <p:nvPr/>
            </p:nvSpPr>
            <p:spPr bwMode="auto">
              <a:xfrm>
                <a:off x="3710" y="2768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39" name="Freeform 271"/>
              <p:cNvSpPr>
                <a:spLocks/>
              </p:cNvSpPr>
              <p:nvPr/>
            </p:nvSpPr>
            <p:spPr bwMode="auto">
              <a:xfrm>
                <a:off x="3710" y="2768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40" name="Freeform 272"/>
              <p:cNvSpPr>
                <a:spLocks/>
              </p:cNvSpPr>
              <p:nvPr/>
            </p:nvSpPr>
            <p:spPr bwMode="auto">
              <a:xfrm>
                <a:off x="3746" y="2778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8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41" name="Freeform 273"/>
              <p:cNvSpPr>
                <a:spLocks/>
              </p:cNvSpPr>
              <p:nvPr/>
            </p:nvSpPr>
            <p:spPr bwMode="auto">
              <a:xfrm>
                <a:off x="3746" y="2778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8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42" name="Freeform 274"/>
              <p:cNvSpPr>
                <a:spLocks/>
              </p:cNvSpPr>
              <p:nvPr/>
            </p:nvSpPr>
            <p:spPr bwMode="auto">
              <a:xfrm>
                <a:off x="1858" y="2208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43" name="Freeform 275"/>
              <p:cNvSpPr>
                <a:spLocks/>
              </p:cNvSpPr>
              <p:nvPr/>
            </p:nvSpPr>
            <p:spPr bwMode="auto">
              <a:xfrm>
                <a:off x="1858" y="2208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44" name="Freeform 276"/>
              <p:cNvSpPr>
                <a:spLocks/>
              </p:cNvSpPr>
              <p:nvPr/>
            </p:nvSpPr>
            <p:spPr bwMode="auto">
              <a:xfrm>
                <a:off x="1886" y="2216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10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45" name="Freeform 277"/>
              <p:cNvSpPr>
                <a:spLocks/>
              </p:cNvSpPr>
              <p:nvPr/>
            </p:nvSpPr>
            <p:spPr bwMode="auto">
              <a:xfrm>
                <a:off x="1886" y="2216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10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46" name="Freeform 278"/>
              <p:cNvSpPr>
                <a:spLocks/>
              </p:cNvSpPr>
              <p:nvPr/>
            </p:nvSpPr>
            <p:spPr bwMode="auto">
              <a:xfrm>
                <a:off x="1914" y="2226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47" name="Freeform 279"/>
              <p:cNvSpPr>
                <a:spLocks/>
              </p:cNvSpPr>
              <p:nvPr/>
            </p:nvSpPr>
            <p:spPr bwMode="auto">
              <a:xfrm>
                <a:off x="1914" y="2226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48" name="Freeform 280"/>
              <p:cNvSpPr>
                <a:spLocks/>
              </p:cNvSpPr>
              <p:nvPr/>
            </p:nvSpPr>
            <p:spPr bwMode="auto">
              <a:xfrm>
                <a:off x="1942" y="2234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49" name="Freeform 281"/>
              <p:cNvSpPr>
                <a:spLocks/>
              </p:cNvSpPr>
              <p:nvPr/>
            </p:nvSpPr>
            <p:spPr bwMode="auto">
              <a:xfrm>
                <a:off x="1942" y="2234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50" name="Freeform 282"/>
              <p:cNvSpPr>
                <a:spLocks/>
              </p:cNvSpPr>
              <p:nvPr/>
            </p:nvSpPr>
            <p:spPr bwMode="auto">
              <a:xfrm>
                <a:off x="1972" y="2242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18 h 24"/>
                  <a:gd name="T4" fmla="*/ 28 w 48"/>
                  <a:gd name="T5" fmla="*/ 24 h 24"/>
                  <a:gd name="T6" fmla="*/ 48 w 48"/>
                  <a:gd name="T7" fmla="*/ 6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C2F5"/>
              </a:solidFill>
              <a:ln w="0">
                <a:solidFill>
                  <a:srgbClr val="99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51" name="Freeform 283"/>
              <p:cNvSpPr>
                <a:spLocks/>
              </p:cNvSpPr>
              <p:nvPr/>
            </p:nvSpPr>
            <p:spPr bwMode="auto">
              <a:xfrm>
                <a:off x="1972" y="2242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18 h 24"/>
                  <a:gd name="T4" fmla="*/ 28 w 48"/>
                  <a:gd name="T5" fmla="*/ 24 h 24"/>
                  <a:gd name="T6" fmla="*/ 48 w 48"/>
                  <a:gd name="T7" fmla="*/ 6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52" name="Freeform 284"/>
              <p:cNvSpPr>
                <a:spLocks/>
              </p:cNvSpPr>
              <p:nvPr/>
            </p:nvSpPr>
            <p:spPr bwMode="auto">
              <a:xfrm>
                <a:off x="2000" y="2248"/>
                <a:ext cx="48" cy="24"/>
              </a:xfrm>
              <a:custGeom>
                <a:avLst/>
                <a:gdLst>
                  <a:gd name="T0" fmla="*/ 20 w 48"/>
                  <a:gd name="T1" fmla="*/ 0 h 24"/>
                  <a:gd name="T2" fmla="*/ 0 w 48"/>
                  <a:gd name="T3" fmla="*/ 18 h 24"/>
                  <a:gd name="T4" fmla="*/ 28 w 48"/>
                  <a:gd name="T5" fmla="*/ 24 h 24"/>
                  <a:gd name="T6" fmla="*/ 48 w 48"/>
                  <a:gd name="T7" fmla="*/ 6 h 24"/>
                  <a:gd name="T8" fmla="*/ 20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20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FBFF5"/>
              </a:solidFill>
              <a:ln w="0">
                <a:solidFill>
                  <a:srgbClr val="8F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53" name="Freeform 285"/>
              <p:cNvSpPr>
                <a:spLocks/>
              </p:cNvSpPr>
              <p:nvPr/>
            </p:nvSpPr>
            <p:spPr bwMode="auto">
              <a:xfrm>
                <a:off x="2000" y="2248"/>
                <a:ext cx="48" cy="24"/>
              </a:xfrm>
              <a:custGeom>
                <a:avLst/>
                <a:gdLst>
                  <a:gd name="T0" fmla="*/ 20 w 48"/>
                  <a:gd name="T1" fmla="*/ 0 h 24"/>
                  <a:gd name="T2" fmla="*/ 0 w 48"/>
                  <a:gd name="T3" fmla="*/ 18 h 24"/>
                  <a:gd name="T4" fmla="*/ 28 w 48"/>
                  <a:gd name="T5" fmla="*/ 24 h 24"/>
                  <a:gd name="T6" fmla="*/ 48 w 48"/>
                  <a:gd name="T7" fmla="*/ 6 h 24"/>
                  <a:gd name="T8" fmla="*/ 20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20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54" name="Freeform 286"/>
              <p:cNvSpPr>
                <a:spLocks/>
              </p:cNvSpPr>
              <p:nvPr/>
            </p:nvSpPr>
            <p:spPr bwMode="auto">
              <a:xfrm>
                <a:off x="2028" y="2254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18 h 22"/>
                  <a:gd name="T4" fmla="*/ 30 w 48"/>
                  <a:gd name="T5" fmla="*/ 22 h 22"/>
                  <a:gd name="T6" fmla="*/ 48 w 48"/>
                  <a:gd name="T7" fmla="*/ 4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7BDF7"/>
              </a:solidFill>
              <a:ln w="0">
                <a:solidFill>
                  <a:srgbClr val="87B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55" name="Freeform 287"/>
              <p:cNvSpPr>
                <a:spLocks/>
              </p:cNvSpPr>
              <p:nvPr/>
            </p:nvSpPr>
            <p:spPr bwMode="auto">
              <a:xfrm>
                <a:off x="2028" y="2254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18 h 22"/>
                  <a:gd name="T4" fmla="*/ 30 w 48"/>
                  <a:gd name="T5" fmla="*/ 22 h 22"/>
                  <a:gd name="T6" fmla="*/ 48 w 48"/>
                  <a:gd name="T7" fmla="*/ 4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8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56" name="Freeform 288"/>
              <p:cNvSpPr>
                <a:spLocks/>
              </p:cNvSpPr>
              <p:nvPr/>
            </p:nvSpPr>
            <p:spPr bwMode="auto">
              <a:xfrm>
                <a:off x="2058" y="2258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8 h 20"/>
                  <a:gd name="T4" fmla="*/ 28 w 46"/>
                  <a:gd name="T5" fmla="*/ 20 h 20"/>
                  <a:gd name="T6" fmla="*/ 46 w 46"/>
                  <a:gd name="T7" fmla="*/ 2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6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DBAFA"/>
              </a:solidFill>
              <a:ln w="0">
                <a:solidFill>
                  <a:srgbClr val="7DBA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57" name="Freeform 289"/>
              <p:cNvSpPr>
                <a:spLocks/>
              </p:cNvSpPr>
              <p:nvPr/>
            </p:nvSpPr>
            <p:spPr bwMode="auto">
              <a:xfrm>
                <a:off x="2058" y="2258"/>
                <a:ext cx="46" cy="20"/>
              </a:xfrm>
              <a:custGeom>
                <a:avLst/>
                <a:gdLst>
                  <a:gd name="T0" fmla="*/ 18 w 46"/>
                  <a:gd name="T1" fmla="*/ 0 h 20"/>
                  <a:gd name="T2" fmla="*/ 0 w 46"/>
                  <a:gd name="T3" fmla="*/ 18 h 20"/>
                  <a:gd name="T4" fmla="*/ 28 w 46"/>
                  <a:gd name="T5" fmla="*/ 20 h 20"/>
                  <a:gd name="T6" fmla="*/ 46 w 46"/>
                  <a:gd name="T7" fmla="*/ 2 h 20"/>
                  <a:gd name="T8" fmla="*/ 18 w 4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6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58" name="Freeform 290"/>
              <p:cNvSpPr>
                <a:spLocks/>
              </p:cNvSpPr>
              <p:nvPr/>
            </p:nvSpPr>
            <p:spPr bwMode="auto">
              <a:xfrm>
                <a:off x="2086" y="2260"/>
                <a:ext cx="48" cy="18"/>
              </a:xfrm>
              <a:custGeom>
                <a:avLst/>
                <a:gdLst>
                  <a:gd name="T0" fmla="*/ 18 w 48"/>
                  <a:gd name="T1" fmla="*/ 0 h 18"/>
                  <a:gd name="T2" fmla="*/ 0 w 48"/>
                  <a:gd name="T3" fmla="*/ 18 h 18"/>
                  <a:gd name="T4" fmla="*/ 28 w 48"/>
                  <a:gd name="T5" fmla="*/ 18 h 18"/>
                  <a:gd name="T6" fmla="*/ 48 w 48"/>
                  <a:gd name="T7" fmla="*/ 2 h 18"/>
                  <a:gd name="T8" fmla="*/ 1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18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4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BB2FA"/>
              </a:solidFill>
              <a:ln w="0">
                <a:solidFill>
                  <a:srgbClr val="6BB2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59" name="Freeform 291"/>
              <p:cNvSpPr>
                <a:spLocks/>
              </p:cNvSpPr>
              <p:nvPr/>
            </p:nvSpPr>
            <p:spPr bwMode="auto">
              <a:xfrm>
                <a:off x="2086" y="2260"/>
                <a:ext cx="48" cy="18"/>
              </a:xfrm>
              <a:custGeom>
                <a:avLst/>
                <a:gdLst>
                  <a:gd name="T0" fmla="*/ 18 w 48"/>
                  <a:gd name="T1" fmla="*/ 0 h 18"/>
                  <a:gd name="T2" fmla="*/ 0 w 48"/>
                  <a:gd name="T3" fmla="*/ 18 h 18"/>
                  <a:gd name="T4" fmla="*/ 28 w 48"/>
                  <a:gd name="T5" fmla="*/ 18 h 18"/>
                  <a:gd name="T6" fmla="*/ 48 w 48"/>
                  <a:gd name="T7" fmla="*/ 2 h 18"/>
                  <a:gd name="T8" fmla="*/ 1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18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48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60" name="Freeform 292"/>
              <p:cNvSpPr>
                <a:spLocks/>
              </p:cNvSpPr>
              <p:nvPr/>
            </p:nvSpPr>
            <p:spPr bwMode="auto">
              <a:xfrm>
                <a:off x="2114" y="2260"/>
                <a:ext cx="48" cy="18"/>
              </a:xfrm>
              <a:custGeom>
                <a:avLst/>
                <a:gdLst>
                  <a:gd name="T0" fmla="*/ 20 w 48"/>
                  <a:gd name="T1" fmla="*/ 2 h 18"/>
                  <a:gd name="T2" fmla="*/ 0 w 48"/>
                  <a:gd name="T3" fmla="*/ 18 h 18"/>
                  <a:gd name="T4" fmla="*/ 28 w 48"/>
                  <a:gd name="T5" fmla="*/ 14 h 18"/>
                  <a:gd name="T6" fmla="*/ 48 w 48"/>
                  <a:gd name="T7" fmla="*/ 0 h 18"/>
                  <a:gd name="T8" fmla="*/ 20 w 4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2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8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52A8F7"/>
              </a:solidFill>
              <a:ln w="0">
                <a:solidFill>
                  <a:srgbClr val="52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61" name="Freeform 293"/>
              <p:cNvSpPr>
                <a:spLocks/>
              </p:cNvSpPr>
              <p:nvPr/>
            </p:nvSpPr>
            <p:spPr bwMode="auto">
              <a:xfrm>
                <a:off x="2114" y="2260"/>
                <a:ext cx="48" cy="18"/>
              </a:xfrm>
              <a:custGeom>
                <a:avLst/>
                <a:gdLst>
                  <a:gd name="T0" fmla="*/ 20 w 48"/>
                  <a:gd name="T1" fmla="*/ 2 h 18"/>
                  <a:gd name="T2" fmla="*/ 0 w 48"/>
                  <a:gd name="T3" fmla="*/ 18 h 18"/>
                  <a:gd name="T4" fmla="*/ 28 w 48"/>
                  <a:gd name="T5" fmla="*/ 14 h 18"/>
                  <a:gd name="T6" fmla="*/ 48 w 48"/>
                  <a:gd name="T7" fmla="*/ 0 h 18"/>
                  <a:gd name="T8" fmla="*/ 20 w 4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2"/>
                    </a:moveTo>
                    <a:lnTo>
                      <a:pt x="0" y="18"/>
                    </a:lnTo>
                    <a:lnTo>
                      <a:pt x="28" y="14"/>
                    </a:lnTo>
                    <a:lnTo>
                      <a:pt x="48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62" name="Freeform 294"/>
              <p:cNvSpPr>
                <a:spLocks/>
              </p:cNvSpPr>
              <p:nvPr/>
            </p:nvSpPr>
            <p:spPr bwMode="auto">
              <a:xfrm>
                <a:off x="2142" y="2254"/>
                <a:ext cx="48" cy="34"/>
              </a:xfrm>
              <a:custGeom>
                <a:avLst/>
                <a:gdLst>
                  <a:gd name="T0" fmla="*/ 20 w 48"/>
                  <a:gd name="T1" fmla="*/ 6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0 h 34"/>
                  <a:gd name="T8" fmla="*/ 20 w 48"/>
                  <a:gd name="T9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20" y="6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6982D9"/>
              </a:solidFill>
              <a:ln w="0">
                <a:solidFill>
                  <a:srgbClr val="6982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63" name="Freeform 295"/>
              <p:cNvSpPr>
                <a:spLocks/>
              </p:cNvSpPr>
              <p:nvPr/>
            </p:nvSpPr>
            <p:spPr bwMode="auto">
              <a:xfrm>
                <a:off x="2142" y="2254"/>
                <a:ext cx="48" cy="34"/>
              </a:xfrm>
              <a:custGeom>
                <a:avLst/>
                <a:gdLst>
                  <a:gd name="T0" fmla="*/ 20 w 48"/>
                  <a:gd name="T1" fmla="*/ 6 h 34"/>
                  <a:gd name="T2" fmla="*/ 0 w 48"/>
                  <a:gd name="T3" fmla="*/ 20 h 34"/>
                  <a:gd name="T4" fmla="*/ 32 w 48"/>
                  <a:gd name="T5" fmla="*/ 34 h 34"/>
                  <a:gd name="T6" fmla="*/ 48 w 48"/>
                  <a:gd name="T7" fmla="*/ 0 h 34"/>
                  <a:gd name="T8" fmla="*/ 20 w 48"/>
                  <a:gd name="T9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20" y="6"/>
                    </a:moveTo>
                    <a:lnTo>
                      <a:pt x="0" y="20"/>
                    </a:lnTo>
                    <a:lnTo>
                      <a:pt x="32" y="34"/>
                    </a:lnTo>
                    <a:lnTo>
                      <a:pt x="48" y="0"/>
                    </a:lnTo>
                    <a:lnTo>
                      <a:pt x="20" y="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64" name="Freeform 296"/>
              <p:cNvSpPr>
                <a:spLocks/>
              </p:cNvSpPr>
              <p:nvPr/>
            </p:nvSpPr>
            <p:spPr bwMode="auto">
              <a:xfrm>
                <a:off x="2174" y="2254"/>
                <a:ext cx="48" cy="64"/>
              </a:xfrm>
              <a:custGeom>
                <a:avLst/>
                <a:gdLst>
                  <a:gd name="T0" fmla="*/ 16 w 48"/>
                  <a:gd name="T1" fmla="*/ 0 h 64"/>
                  <a:gd name="T2" fmla="*/ 0 w 48"/>
                  <a:gd name="T3" fmla="*/ 34 h 64"/>
                  <a:gd name="T4" fmla="*/ 32 w 48"/>
                  <a:gd name="T5" fmla="*/ 64 h 64"/>
                  <a:gd name="T6" fmla="*/ 48 w 48"/>
                  <a:gd name="T7" fmla="*/ 34 h 64"/>
                  <a:gd name="T8" fmla="*/ 16 w 4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4">
                    <a:moveTo>
                      <a:pt x="16" y="0"/>
                    </a:moveTo>
                    <a:lnTo>
                      <a:pt x="0" y="34"/>
                    </a:lnTo>
                    <a:lnTo>
                      <a:pt x="32" y="64"/>
                    </a:lnTo>
                    <a:lnTo>
                      <a:pt x="48" y="3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1BAC4"/>
              </a:solidFill>
              <a:ln w="0">
                <a:solidFill>
                  <a:srgbClr val="D1BA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65" name="Freeform 297"/>
              <p:cNvSpPr>
                <a:spLocks/>
              </p:cNvSpPr>
              <p:nvPr/>
            </p:nvSpPr>
            <p:spPr bwMode="auto">
              <a:xfrm>
                <a:off x="2174" y="2254"/>
                <a:ext cx="48" cy="64"/>
              </a:xfrm>
              <a:custGeom>
                <a:avLst/>
                <a:gdLst>
                  <a:gd name="T0" fmla="*/ 16 w 48"/>
                  <a:gd name="T1" fmla="*/ 0 h 64"/>
                  <a:gd name="T2" fmla="*/ 0 w 48"/>
                  <a:gd name="T3" fmla="*/ 34 h 64"/>
                  <a:gd name="T4" fmla="*/ 32 w 48"/>
                  <a:gd name="T5" fmla="*/ 64 h 64"/>
                  <a:gd name="T6" fmla="*/ 48 w 48"/>
                  <a:gd name="T7" fmla="*/ 34 h 64"/>
                  <a:gd name="T8" fmla="*/ 16 w 4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4">
                    <a:moveTo>
                      <a:pt x="16" y="0"/>
                    </a:moveTo>
                    <a:lnTo>
                      <a:pt x="0" y="34"/>
                    </a:lnTo>
                    <a:lnTo>
                      <a:pt x="32" y="64"/>
                    </a:lnTo>
                    <a:lnTo>
                      <a:pt x="48" y="3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66" name="Freeform 298"/>
              <p:cNvSpPr>
                <a:spLocks/>
              </p:cNvSpPr>
              <p:nvPr/>
            </p:nvSpPr>
            <p:spPr bwMode="auto">
              <a:xfrm>
                <a:off x="2206" y="2288"/>
                <a:ext cx="48" cy="44"/>
              </a:xfrm>
              <a:custGeom>
                <a:avLst/>
                <a:gdLst>
                  <a:gd name="T0" fmla="*/ 16 w 48"/>
                  <a:gd name="T1" fmla="*/ 0 h 44"/>
                  <a:gd name="T2" fmla="*/ 0 w 48"/>
                  <a:gd name="T3" fmla="*/ 30 h 44"/>
                  <a:gd name="T4" fmla="*/ 30 w 48"/>
                  <a:gd name="T5" fmla="*/ 44 h 44"/>
                  <a:gd name="T6" fmla="*/ 48 w 48"/>
                  <a:gd name="T7" fmla="*/ 22 h 44"/>
                  <a:gd name="T8" fmla="*/ 16 w 48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4">
                    <a:moveTo>
                      <a:pt x="16" y="0"/>
                    </a:moveTo>
                    <a:lnTo>
                      <a:pt x="0" y="30"/>
                    </a:lnTo>
                    <a:lnTo>
                      <a:pt x="30" y="44"/>
                    </a:lnTo>
                    <a:lnTo>
                      <a:pt x="48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2C2D9"/>
              </a:solidFill>
              <a:ln w="0">
                <a:solidFill>
                  <a:srgbClr val="C2C2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67" name="Freeform 299"/>
              <p:cNvSpPr>
                <a:spLocks/>
              </p:cNvSpPr>
              <p:nvPr/>
            </p:nvSpPr>
            <p:spPr bwMode="auto">
              <a:xfrm>
                <a:off x="2206" y="2288"/>
                <a:ext cx="48" cy="44"/>
              </a:xfrm>
              <a:custGeom>
                <a:avLst/>
                <a:gdLst>
                  <a:gd name="T0" fmla="*/ 16 w 48"/>
                  <a:gd name="T1" fmla="*/ 0 h 44"/>
                  <a:gd name="T2" fmla="*/ 0 w 48"/>
                  <a:gd name="T3" fmla="*/ 30 h 44"/>
                  <a:gd name="T4" fmla="*/ 30 w 48"/>
                  <a:gd name="T5" fmla="*/ 44 h 44"/>
                  <a:gd name="T6" fmla="*/ 48 w 48"/>
                  <a:gd name="T7" fmla="*/ 22 h 44"/>
                  <a:gd name="T8" fmla="*/ 16 w 48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4">
                    <a:moveTo>
                      <a:pt x="16" y="0"/>
                    </a:moveTo>
                    <a:lnTo>
                      <a:pt x="0" y="30"/>
                    </a:lnTo>
                    <a:lnTo>
                      <a:pt x="30" y="44"/>
                    </a:lnTo>
                    <a:lnTo>
                      <a:pt x="48" y="2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68" name="Freeform 300"/>
              <p:cNvSpPr>
                <a:spLocks/>
              </p:cNvSpPr>
              <p:nvPr/>
            </p:nvSpPr>
            <p:spPr bwMode="auto">
              <a:xfrm>
                <a:off x="2236" y="2310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2 h 26"/>
                  <a:gd name="T4" fmla="*/ 28 w 48"/>
                  <a:gd name="T5" fmla="*/ 26 h 26"/>
                  <a:gd name="T6" fmla="*/ 48 w 48"/>
                  <a:gd name="T7" fmla="*/ 6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2"/>
                    </a:lnTo>
                    <a:lnTo>
                      <a:pt x="28" y="26"/>
                    </a:lnTo>
                    <a:lnTo>
                      <a:pt x="4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69" name="Freeform 301"/>
              <p:cNvSpPr>
                <a:spLocks/>
              </p:cNvSpPr>
              <p:nvPr/>
            </p:nvSpPr>
            <p:spPr bwMode="auto">
              <a:xfrm>
                <a:off x="2236" y="2310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2 h 26"/>
                  <a:gd name="T4" fmla="*/ 28 w 48"/>
                  <a:gd name="T5" fmla="*/ 26 h 26"/>
                  <a:gd name="T6" fmla="*/ 48 w 48"/>
                  <a:gd name="T7" fmla="*/ 6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2"/>
                    </a:lnTo>
                    <a:lnTo>
                      <a:pt x="28" y="26"/>
                    </a:lnTo>
                    <a:lnTo>
                      <a:pt x="48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70" name="Freeform 302"/>
              <p:cNvSpPr>
                <a:spLocks/>
              </p:cNvSpPr>
              <p:nvPr/>
            </p:nvSpPr>
            <p:spPr bwMode="auto">
              <a:xfrm>
                <a:off x="2264" y="2316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18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9ADF7"/>
              </a:solidFill>
              <a:ln w="0">
                <a:solidFill>
                  <a:srgbClr val="69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71" name="Freeform 303"/>
              <p:cNvSpPr>
                <a:spLocks/>
              </p:cNvSpPr>
              <p:nvPr/>
            </p:nvSpPr>
            <p:spPr bwMode="auto">
              <a:xfrm>
                <a:off x="2264" y="2316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18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72" name="Freeform 304"/>
              <p:cNvSpPr>
                <a:spLocks/>
              </p:cNvSpPr>
              <p:nvPr/>
            </p:nvSpPr>
            <p:spPr bwMode="auto">
              <a:xfrm>
                <a:off x="2294" y="2312"/>
                <a:ext cx="48" cy="22"/>
              </a:xfrm>
              <a:custGeom>
                <a:avLst/>
                <a:gdLst>
                  <a:gd name="T0" fmla="*/ 20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20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52A1F5"/>
              </a:solidFill>
              <a:ln w="0">
                <a:solidFill>
                  <a:srgbClr val="52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73" name="Freeform 305"/>
              <p:cNvSpPr>
                <a:spLocks/>
              </p:cNvSpPr>
              <p:nvPr/>
            </p:nvSpPr>
            <p:spPr bwMode="auto">
              <a:xfrm>
                <a:off x="2294" y="2312"/>
                <a:ext cx="48" cy="22"/>
              </a:xfrm>
              <a:custGeom>
                <a:avLst/>
                <a:gdLst>
                  <a:gd name="T0" fmla="*/ 20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20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2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74" name="Freeform 306"/>
              <p:cNvSpPr>
                <a:spLocks/>
              </p:cNvSpPr>
              <p:nvPr/>
            </p:nvSpPr>
            <p:spPr bwMode="auto">
              <a:xfrm>
                <a:off x="2324" y="2310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18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2A1F5"/>
              </a:solidFill>
              <a:ln w="0">
                <a:solidFill>
                  <a:srgbClr val="52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75" name="Freeform 307"/>
              <p:cNvSpPr>
                <a:spLocks/>
              </p:cNvSpPr>
              <p:nvPr/>
            </p:nvSpPr>
            <p:spPr bwMode="auto">
              <a:xfrm>
                <a:off x="2324" y="2310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18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76" name="Freeform 308"/>
              <p:cNvSpPr>
                <a:spLocks/>
              </p:cNvSpPr>
              <p:nvPr/>
            </p:nvSpPr>
            <p:spPr bwMode="auto">
              <a:xfrm>
                <a:off x="2354" y="2306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61A3F5"/>
              </a:solidFill>
              <a:ln w="0">
                <a:solidFill>
                  <a:srgbClr val="61A3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77" name="Freeform 309"/>
              <p:cNvSpPr>
                <a:spLocks/>
              </p:cNvSpPr>
              <p:nvPr/>
            </p:nvSpPr>
            <p:spPr bwMode="auto">
              <a:xfrm>
                <a:off x="2354" y="2306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78" name="Freeform 310"/>
              <p:cNvSpPr>
                <a:spLocks/>
              </p:cNvSpPr>
              <p:nvPr/>
            </p:nvSpPr>
            <p:spPr bwMode="auto">
              <a:xfrm>
                <a:off x="2384" y="230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0 w 48"/>
                  <a:gd name="T5" fmla="*/ 22 h 22"/>
                  <a:gd name="T6" fmla="*/ 48 w 48"/>
                  <a:gd name="T7" fmla="*/ 0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0ABF5"/>
              </a:solidFill>
              <a:ln w="0">
                <a:solidFill>
                  <a:srgbClr val="70AB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79" name="Freeform 311"/>
              <p:cNvSpPr>
                <a:spLocks/>
              </p:cNvSpPr>
              <p:nvPr/>
            </p:nvSpPr>
            <p:spPr bwMode="auto">
              <a:xfrm>
                <a:off x="2384" y="230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0 w 48"/>
                  <a:gd name="T5" fmla="*/ 22 h 22"/>
                  <a:gd name="T6" fmla="*/ 48 w 48"/>
                  <a:gd name="T7" fmla="*/ 0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8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80" name="Freeform 312"/>
              <p:cNvSpPr>
                <a:spLocks/>
              </p:cNvSpPr>
              <p:nvPr/>
            </p:nvSpPr>
            <p:spPr bwMode="auto">
              <a:xfrm>
                <a:off x="2414" y="2306"/>
                <a:ext cx="50" cy="24"/>
              </a:xfrm>
              <a:custGeom>
                <a:avLst/>
                <a:gdLst>
                  <a:gd name="T0" fmla="*/ 18 w 50"/>
                  <a:gd name="T1" fmla="*/ 0 h 24"/>
                  <a:gd name="T2" fmla="*/ 0 w 50"/>
                  <a:gd name="T3" fmla="*/ 22 h 24"/>
                  <a:gd name="T4" fmla="*/ 32 w 50"/>
                  <a:gd name="T5" fmla="*/ 24 h 24"/>
                  <a:gd name="T6" fmla="*/ 50 w 50"/>
                  <a:gd name="T7" fmla="*/ 2 h 24"/>
                  <a:gd name="T8" fmla="*/ 18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18" y="0"/>
                    </a:moveTo>
                    <a:lnTo>
                      <a:pt x="0" y="22"/>
                    </a:lnTo>
                    <a:lnTo>
                      <a:pt x="32" y="24"/>
                    </a:lnTo>
                    <a:lnTo>
                      <a:pt x="5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0B0F2"/>
              </a:solidFill>
              <a:ln w="0">
                <a:solidFill>
                  <a:srgbClr val="80B0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81" name="Freeform 313"/>
              <p:cNvSpPr>
                <a:spLocks/>
              </p:cNvSpPr>
              <p:nvPr/>
            </p:nvSpPr>
            <p:spPr bwMode="auto">
              <a:xfrm>
                <a:off x="2414" y="2306"/>
                <a:ext cx="50" cy="24"/>
              </a:xfrm>
              <a:custGeom>
                <a:avLst/>
                <a:gdLst>
                  <a:gd name="T0" fmla="*/ 18 w 50"/>
                  <a:gd name="T1" fmla="*/ 0 h 24"/>
                  <a:gd name="T2" fmla="*/ 0 w 50"/>
                  <a:gd name="T3" fmla="*/ 22 h 24"/>
                  <a:gd name="T4" fmla="*/ 32 w 50"/>
                  <a:gd name="T5" fmla="*/ 24 h 24"/>
                  <a:gd name="T6" fmla="*/ 50 w 50"/>
                  <a:gd name="T7" fmla="*/ 2 h 24"/>
                  <a:gd name="T8" fmla="*/ 18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18" y="0"/>
                    </a:moveTo>
                    <a:lnTo>
                      <a:pt x="0" y="22"/>
                    </a:lnTo>
                    <a:lnTo>
                      <a:pt x="32" y="24"/>
                    </a:lnTo>
                    <a:lnTo>
                      <a:pt x="50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82" name="Freeform 314"/>
              <p:cNvSpPr>
                <a:spLocks/>
              </p:cNvSpPr>
              <p:nvPr/>
            </p:nvSpPr>
            <p:spPr bwMode="auto">
              <a:xfrm>
                <a:off x="2446" y="2308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2 h 26"/>
                  <a:gd name="T4" fmla="*/ 30 w 48"/>
                  <a:gd name="T5" fmla="*/ 26 h 26"/>
                  <a:gd name="T6" fmla="*/ 48 w 48"/>
                  <a:gd name="T7" fmla="*/ 4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4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B5F2"/>
              </a:solidFill>
              <a:ln w="0">
                <a:solidFill>
                  <a:srgbClr val="8CB5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83" name="Freeform 315"/>
              <p:cNvSpPr>
                <a:spLocks/>
              </p:cNvSpPr>
              <p:nvPr/>
            </p:nvSpPr>
            <p:spPr bwMode="auto">
              <a:xfrm>
                <a:off x="2446" y="2308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2 h 26"/>
                  <a:gd name="T4" fmla="*/ 30 w 48"/>
                  <a:gd name="T5" fmla="*/ 26 h 26"/>
                  <a:gd name="T6" fmla="*/ 48 w 48"/>
                  <a:gd name="T7" fmla="*/ 4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48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84" name="Freeform 316"/>
              <p:cNvSpPr>
                <a:spLocks/>
              </p:cNvSpPr>
              <p:nvPr/>
            </p:nvSpPr>
            <p:spPr bwMode="auto">
              <a:xfrm>
                <a:off x="2476" y="231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6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B8F0"/>
              </a:solidFill>
              <a:ln w="0">
                <a:solidFill>
                  <a:srgbClr val="94B8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85" name="Freeform 317"/>
              <p:cNvSpPr>
                <a:spLocks/>
              </p:cNvSpPr>
              <p:nvPr/>
            </p:nvSpPr>
            <p:spPr bwMode="auto">
              <a:xfrm>
                <a:off x="2476" y="231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6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86" name="Freeform 318"/>
              <p:cNvSpPr>
                <a:spLocks/>
              </p:cNvSpPr>
              <p:nvPr/>
            </p:nvSpPr>
            <p:spPr bwMode="auto">
              <a:xfrm>
                <a:off x="2508" y="231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4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AF0"/>
              </a:solidFill>
              <a:ln w="0">
                <a:solidFill>
                  <a:srgbClr val="99BA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87" name="Freeform 319"/>
              <p:cNvSpPr>
                <a:spLocks/>
              </p:cNvSpPr>
              <p:nvPr/>
            </p:nvSpPr>
            <p:spPr bwMode="auto">
              <a:xfrm>
                <a:off x="2508" y="231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4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88" name="Freeform 320"/>
              <p:cNvSpPr>
                <a:spLocks/>
              </p:cNvSpPr>
              <p:nvPr/>
            </p:nvSpPr>
            <p:spPr bwMode="auto">
              <a:xfrm>
                <a:off x="2540" y="2326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0 w 48"/>
                  <a:gd name="T5" fmla="*/ 30 h 30"/>
                  <a:gd name="T6" fmla="*/ 48 w 48"/>
                  <a:gd name="T7" fmla="*/ 8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8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AED"/>
              </a:solidFill>
              <a:ln w="0">
                <a:solidFill>
                  <a:srgbClr val="99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89" name="Freeform 321"/>
              <p:cNvSpPr>
                <a:spLocks/>
              </p:cNvSpPr>
              <p:nvPr/>
            </p:nvSpPr>
            <p:spPr bwMode="auto">
              <a:xfrm>
                <a:off x="2540" y="2326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0 w 48"/>
                  <a:gd name="T5" fmla="*/ 30 h 30"/>
                  <a:gd name="T6" fmla="*/ 48 w 48"/>
                  <a:gd name="T7" fmla="*/ 8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48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90" name="Freeform 322"/>
              <p:cNvSpPr>
                <a:spLocks/>
              </p:cNvSpPr>
              <p:nvPr/>
            </p:nvSpPr>
            <p:spPr bwMode="auto">
              <a:xfrm>
                <a:off x="2570" y="2334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AED"/>
              </a:solidFill>
              <a:ln w="0">
                <a:solidFill>
                  <a:srgbClr val="9C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91" name="Freeform 323"/>
              <p:cNvSpPr>
                <a:spLocks/>
              </p:cNvSpPr>
              <p:nvPr/>
            </p:nvSpPr>
            <p:spPr bwMode="auto">
              <a:xfrm>
                <a:off x="2570" y="2334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92" name="Freeform 324"/>
              <p:cNvSpPr>
                <a:spLocks/>
              </p:cNvSpPr>
              <p:nvPr/>
            </p:nvSpPr>
            <p:spPr bwMode="auto">
              <a:xfrm>
                <a:off x="2602" y="234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AED"/>
              </a:solidFill>
              <a:ln w="0">
                <a:solidFill>
                  <a:srgbClr val="9CBA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93" name="Freeform 325"/>
              <p:cNvSpPr>
                <a:spLocks/>
              </p:cNvSpPr>
              <p:nvPr/>
            </p:nvSpPr>
            <p:spPr bwMode="auto">
              <a:xfrm>
                <a:off x="2602" y="234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94" name="Freeform 326"/>
              <p:cNvSpPr>
                <a:spLocks/>
              </p:cNvSpPr>
              <p:nvPr/>
            </p:nvSpPr>
            <p:spPr bwMode="auto">
              <a:xfrm>
                <a:off x="2634" y="235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95" name="Freeform 327"/>
              <p:cNvSpPr>
                <a:spLocks/>
              </p:cNvSpPr>
              <p:nvPr/>
            </p:nvSpPr>
            <p:spPr bwMode="auto">
              <a:xfrm>
                <a:off x="2634" y="235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96" name="Freeform 328"/>
              <p:cNvSpPr>
                <a:spLocks/>
              </p:cNvSpPr>
              <p:nvPr/>
            </p:nvSpPr>
            <p:spPr bwMode="auto">
              <a:xfrm>
                <a:off x="2666" y="235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4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97" name="Freeform 329"/>
              <p:cNvSpPr>
                <a:spLocks/>
              </p:cNvSpPr>
              <p:nvPr/>
            </p:nvSpPr>
            <p:spPr bwMode="auto">
              <a:xfrm>
                <a:off x="2666" y="235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4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5098" name="Group 330"/>
            <p:cNvGrpSpPr>
              <a:grpSpLocks/>
            </p:cNvGrpSpPr>
            <p:nvPr/>
          </p:nvGrpSpPr>
          <p:grpSpPr bwMode="auto">
            <a:xfrm>
              <a:off x="1818" y="2226"/>
              <a:ext cx="1966" cy="634"/>
              <a:chOff x="1818" y="2226"/>
              <a:chExt cx="1966" cy="634"/>
            </a:xfrm>
          </p:grpSpPr>
          <p:sp>
            <p:nvSpPr>
              <p:cNvPr id="545099" name="Freeform 331"/>
              <p:cNvSpPr>
                <a:spLocks/>
              </p:cNvSpPr>
              <p:nvPr/>
            </p:nvSpPr>
            <p:spPr bwMode="auto">
              <a:xfrm>
                <a:off x="2700" y="2366"/>
                <a:ext cx="50" cy="30"/>
              </a:xfrm>
              <a:custGeom>
                <a:avLst/>
                <a:gdLst>
                  <a:gd name="T0" fmla="*/ 16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6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00" name="Freeform 332"/>
              <p:cNvSpPr>
                <a:spLocks/>
              </p:cNvSpPr>
              <p:nvPr/>
            </p:nvSpPr>
            <p:spPr bwMode="auto">
              <a:xfrm>
                <a:off x="2700" y="2366"/>
                <a:ext cx="50" cy="30"/>
              </a:xfrm>
              <a:custGeom>
                <a:avLst/>
                <a:gdLst>
                  <a:gd name="T0" fmla="*/ 16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6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01" name="Freeform 333"/>
              <p:cNvSpPr>
                <a:spLocks/>
              </p:cNvSpPr>
              <p:nvPr/>
            </p:nvSpPr>
            <p:spPr bwMode="auto">
              <a:xfrm>
                <a:off x="2732" y="237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02" name="Freeform 334"/>
              <p:cNvSpPr>
                <a:spLocks/>
              </p:cNvSpPr>
              <p:nvPr/>
            </p:nvSpPr>
            <p:spPr bwMode="auto">
              <a:xfrm>
                <a:off x="2732" y="237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03" name="Freeform 335"/>
              <p:cNvSpPr>
                <a:spLocks/>
              </p:cNvSpPr>
              <p:nvPr/>
            </p:nvSpPr>
            <p:spPr bwMode="auto">
              <a:xfrm>
                <a:off x="2764" y="238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04" name="Freeform 336"/>
              <p:cNvSpPr>
                <a:spLocks/>
              </p:cNvSpPr>
              <p:nvPr/>
            </p:nvSpPr>
            <p:spPr bwMode="auto">
              <a:xfrm>
                <a:off x="2764" y="238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05" name="Freeform 337"/>
              <p:cNvSpPr>
                <a:spLocks/>
              </p:cNvSpPr>
              <p:nvPr/>
            </p:nvSpPr>
            <p:spPr bwMode="auto">
              <a:xfrm>
                <a:off x="2798" y="2394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2ED"/>
              </a:solidFill>
              <a:ln w="0">
                <a:solidFill>
                  <a:srgbClr val="A3C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06" name="Freeform 338"/>
              <p:cNvSpPr>
                <a:spLocks/>
              </p:cNvSpPr>
              <p:nvPr/>
            </p:nvSpPr>
            <p:spPr bwMode="auto">
              <a:xfrm>
                <a:off x="2798" y="2394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07" name="Freeform 339"/>
              <p:cNvSpPr>
                <a:spLocks/>
              </p:cNvSpPr>
              <p:nvPr/>
            </p:nvSpPr>
            <p:spPr bwMode="auto">
              <a:xfrm>
                <a:off x="2830" y="240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4ED"/>
              </a:solidFill>
              <a:ln w="0">
                <a:solidFill>
                  <a:srgbClr val="A6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08" name="Freeform 340"/>
              <p:cNvSpPr>
                <a:spLocks/>
              </p:cNvSpPr>
              <p:nvPr/>
            </p:nvSpPr>
            <p:spPr bwMode="auto">
              <a:xfrm>
                <a:off x="2830" y="240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09" name="Freeform 341"/>
              <p:cNvSpPr>
                <a:spLocks/>
              </p:cNvSpPr>
              <p:nvPr/>
            </p:nvSpPr>
            <p:spPr bwMode="auto">
              <a:xfrm>
                <a:off x="2864" y="241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10" name="Freeform 342"/>
              <p:cNvSpPr>
                <a:spLocks/>
              </p:cNvSpPr>
              <p:nvPr/>
            </p:nvSpPr>
            <p:spPr bwMode="auto">
              <a:xfrm>
                <a:off x="2864" y="241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11" name="Freeform 343"/>
              <p:cNvSpPr>
                <a:spLocks/>
              </p:cNvSpPr>
              <p:nvPr/>
            </p:nvSpPr>
            <p:spPr bwMode="auto">
              <a:xfrm>
                <a:off x="2898" y="2428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2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7ED"/>
              </a:solidFill>
              <a:ln w="0">
                <a:solidFill>
                  <a:srgbClr val="AD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12" name="Freeform 344"/>
              <p:cNvSpPr>
                <a:spLocks/>
              </p:cNvSpPr>
              <p:nvPr/>
            </p:nvSpPr>
            <p:spPr bwMode="auto">
              <a:xfrm>
                <a:off x="2898" y="2428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2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13" name="Freeform 345"/>
              <p:cNvSpPr>
                <a:spLocks/>
              </p:cNvSpPr>
              <p:nvPr/>
            </p:nvSpPr>
            <p:spPr bwMode="auto">
              <a:xfrm>
                <a:off x="2930" y="2442"/>
                <a:ext cx="50" cy="34"/>
              </a:xfrm>
              <a:custGeom>
                <a:avLst/>
                <a:gdLst>
                  <a:gd name="T0" fmla="*/ 18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8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8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0C9ED"/>
              </a:solidFill>
              <a:ln w="0">
                <a:solidFill>
                  <a:srgbClr val="B0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14" name="Freeform 346"/>
              <p:cNvSpPr>
                <a:spLocks/>
              </p:cNvSpPr>
              <p:nvPr/>
            </p:nvSpPr>
            <p:spPr bwMode="auto">
              <a:xfrm>
                <a:off x="2930" y="2442"/>
                <a:ext cx="50" cy="34"/>
              </a:xfrm>
              <a:custGeom>
                <a:avLst/>
                <a:gdLst>
                  <a:gd name="T0" fmla="*/ 18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8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8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15" name="Freeform 347"/>
              <p:cNvSpPr>
                <a:spLocks/>
              </p:cNvSpPr>
              <p:nvPr/>
            </p:nvSpPr>
            <p:spPr bwMode="auto">
              <a:xfrm>
                <a:off x="2964" y="245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CED"/>
              </a:solidFill>
              <a:ln w="0">
                <a:solidFill>
                  <a:srgbClr val="B0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16" name="Freeform 348"/>
              <p:cNvSpPr>
                <a:spLocks/>
              </p:cNvSpPr>
              <p:nvPr/>
            </p:nvSpPr>
            <p:spPr bwMode="auto">
              <a:xfrm>
                <a:off x="2964" y="245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17" name="Freeform 349"/>
              <p:cNvSpPr>
                <a:spLocks/>
              </p:cNvSpPr>
              <p:nvPr/>
            </p:nvSpPr>
            <p:spPr bwMode="auto">
              <a:xfrm>
                <a:off x="2998" y="2470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0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CED"/>
              </a:solidFill>
              <a:ln w="0">
                <a:solidFill>
                  <a:srgbClr val="B0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18" name="Freeform 350"/>
              <p:cNvSpPr>
                <a:spLocks/>
              </p:cNvSpPr>
              <p:nvPr/>
            </p:nvSpPr>
            <p:spPr bwMode="auto">
              <a:xfrm>
                <a:off x="2998" y="2470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0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19" name="Freeform 351"/>
              <p:cNvSpPr>
                <a:spLocks/>
              </p:cNvSpPr>
              <p:nvPr/>
            </p:nvSpPr>
            <p:spPr bwMode="auto">
              <a:xfrm>
                <a:off x="3032" y="248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ED"/>
              </a:solidFill>
              <a:ln w="0">
                <a:solidFill>
                  <a:srgbClr val="AD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20" name="Freeform 352"/>
              <p:cNvSpPr>
                <a:spLocks/>
              </p:cNvSpPr>
              <p:nvPr/>
            </p:nvSpPr>
            <p:spPr bwMode="auto">
              <a:xfrm>
                <a:off x="3032" y="248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21" name="Freeform 353"/>
              <p:cNvSpPr>
                <a:spLocks/>
              </p:cNvSpPr>
              <p:nvPr/>
            </p:nvSpPr>
            <p:spPr bwMode="auto">
              <a:xfrm>
                <a:off x="3066" y="250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22" name="Freeform 354"/>
              <p:cNvSpPr>
                <a:spLocks/>
              </p:cNvSpPr>
              <p:nvPr/>
            </p:nvSpPr>
            <p:spPr bwMode="auto">
              <a:xfrm>
                <a:off x="3066" y="250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23" name="Freeform 355"/>
              <p:cNvSpPr>
                <a:spLocks/>
              </p:cNvSpPr>
              <p:nvPr/>
            </p:nvSpPr>
            <p:spPr bwMode="auto">
              <a:xfrm>
                <a:off x="3100" y="2512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24" name="Freeform 356"/>
              <p:cNvSpPr>
                <a:spLocks/>
              </p:cNvSpPr>
              <p:nvPr/>
            </p:nvSpPr>
            <p:spPr bwMode="auto">
              <a:xfrm>
                <a:off x="3100" y="2512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25" name="Freeform 357"/>
              <p:cNvSpPr>
                <a:spLocks/>
              </p:cNvSpPr>
              <p:nvPr/>
            </p:nvSpPr>
            <p:spPr bwMode="auto">
              <a:xfrm>
                <a:off x="3134" y="2524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26" name="Freeform 358"/>
              <p:cNvSpPr>
                <a:spLocks/>
              </p:cNvSpPr>
              <p:nvPr/>
            </p:nvSpPr>
            <p:spPr bwMode="auto">
              <a:xfrm>
                <a:off x="3134" y="2524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27" name="Freeform 359"/>
              <p:cNvSpPr>
                <a:spLocks/>
              </p:cNvSpPr>
              <p:nvPr/>
            </p:nvSpPr>
            <p:spPr bwMode="auto">
              <a:xfrm>
                <a:off x="3168" y="2534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28" name="Freeform 360"/>
              <p:cNvSpPr>
                <a:spLocks/>
              </p:cNvSpPr>
              <p:nvPr/>
            </p:nvSpPr>
            <p:spPr bwMode="auto">
              <a:xfrm>
                <a:off x="3168" y="2534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29" name="Freeform 361"/>
              <p:cNvSpPr>
                <a:spLocks/>
              </p:cNvSpPr>
              <p:nvPr/>
            </p:nvSpPr>
            <p:spPr bwMode="auto">
              <a:xfrm>
                <a:off x="3204" y="2546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6C9F2"/>
              </a:solidFill>
              <a:ln w="0">
                <a:solidFill>
                  <a:srgbClr val="A6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30" name="Freeform 362"/>
              <p:cNvSpPr>
                <a:spLocks/>
              </p:cNvSpPr>
              <p:nvPr/>
            </p:nvSpPr>
            <p:spPr bwMode="auto">
              <a:xfrm>
                <a:off x="3204" y="2546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31" name="Freeform 363"/>
              <p:cNvSpPr>
                <a:spLocks/>
              </p:cNvSpPr>
              <p:nvPr/>
            </p:nvSpPr>
            <p:spPr bwMode="auto">
              <a:xfrm>
                <a:off x="3238" y="2556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6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D6F2"/>
              </a:solidFill>
              <a:ln w="0">
                <a:solidFill>
                  <a:srgbClr val="B5D6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32" name="Freeform 364"/>
              <p:cNvSpPr>
                <a:spLocks/>
              </p:cNvSpPr>
              <p:nvPr/>
            </p:nvSpPr>
            <p:spPr bwMode="auto">
              <a:xfrm>
                <a:off x="3238" y="2556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6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0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33" name="Freeform 365"/>
              <p:cNvSpPr>
                <a:spLocks/>
              </p:cNvSpPr>
              <p:nvPr/>
            </p:nvSpPr>
            <p:spPr bwMode="auto">
              <a:xfrm>
                <a:off x="3274" y="2572"/>
                <a:ext cx="48" cy="40"/>
              </a:xfrm>
              <a:custGeom>
                <a:avLst/>
                <a:gdLst>
                  <a:gd name="T0" fmla="*/ 14 w 48"/>
                  <a:gd name="T1" fmla="*/ 0 h 40"/>
                  <a:gd name="T2" fmla="*/ 0 w 48"/>
                  <a:gd name="T3" fmla="*/ 20 h 40"/>
                  <a:gd name="T4" fmla="*/ 34 w 48"/>
                  <a:gd name="T5" fmla="*/ 40 h 40"/>
                  <a:gd name="T6" fmla="*/ 48 w 48"/>
                  <a:gd name="T7" fmla="*/ 24 h 40"/>
                  <a:gd name="T8" fmla="*/ 14 w 4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14" y="0"/>
                    </a:moveTo>
                    <a:lnTo>
                      <a:pt x="0" y="20"/>
                    </a:lnTo>
                    <a:lnTo>
                      <a:pt x="34" y="40"/>
                    </a:lnTo>
                    <a:lnTo>
                      <a:pt x="48" y="2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CEBEB"/>
              </a:solidFill>
              <a:ln w="0">
                <a:solidFill>
                  <a:srgbClr val="CCEB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34" name="Freeform 366"/>
              <p:cNvSpPr>
                <a:spLocks/>
              </p:cNvSpPr>
              <p:nvPr/>
            </p:nvSpPr>
            <p:spPr bwMode="auto">
              <a:xfrm>
                <a:off x="3274" y="2572"/>
                <a:ext cx="48" cy="40"/>
              </a:xfrm>
              <a:custGeom>
                <a:avLst/>
                <a:gdLst>
                  <a:gd name="T0" fmla="*/ 14 w 48"/>
                  <a:gd name="T1" fmla="*/ 0 h 40"/>
                  <a:gd name="T2" fmla="*/ 0 w 48"/>
                  <a:gd name="T3" fmla="*/ 20 h 40"/>
                  <a:gd name="T4" fmla="*/ 34 w 48"/>
                  <a:gd name="T5" fmla="*/ 40 h 40"/>
                  <a:gd name="T6" fmla="*/ 48 w 48"/>
                  <a:gd name="T7" fmla="*/ 24 h 40"/>
                  <a:gd name="T8" fmla="*/ 14 w 4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14" y="0"/>
                    </a:moveTo>
                    <a:lnTo>
                      <a:pt x="0" y="20"/>
                    </a:lnTo>
                    <a:lnTo>
                      <a:pt x="34" y="40"/>
                    </a:lnTo>
                    <a:lnTo>
                      <a:pt x="48" y="2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35" name="Freeform 367"/>
              <p:cNvSpPr>
                <a:spLocks/>
              </p:cNvSpPr>
              <p:nvPr/>
            </p:nvSpPr>
            <p:spPr bwMode="auto">
              <a:xfrm>
                <a:off x="3308" y="2596"/>
                <a:ext cx="48" cy="48"/>
              </a:xfrm>
              <a:custGeom>
                <a:avLst/>
                <a:gdLst>
                  <a:gd name="T0" fmla="*/ 14 w 48"/>
                  <a:gd name="T1" fmla="*/ 0 h 48"/>
                  <a:gd name="T2" fmla="*/ 0 w 48"/>
                  <a:gd name="T3" fmla="*/ 16 h 48"/>
                  <a:gd name="T4" fmla="*/ 34 w 48"/>
                  <a:gd name="T5" fmla="*/ 48 h 48"/>
                  <a:gd name="T6" fmla="*/ 48 w 48"/>
                  <a:gd name="T7" fmla="*/ 40 h 48"/>
                  <a:gd name="T8" fmla="*/ 14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14" y="0"/>
                    </a:moveTo>
                    <a:lnTo>
                      <a:pt x="0" y="16"/>
                    </a:lnTo>
                    <a:lnTo>
                      <a:pt x="34" y="48"/>
                    </a:lnTo>
                    <a:lnTo>
                      <a:pt x="48" y="4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8FACF"/>
              </a:solidFill>
              <a:ln w="0">
                <a:solidFill>
                  <a:srgbClr val="E8FA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36" name="Freeform 368"/>
              <p:cNvSpPr>
                <a:spLocks/>
              </p:cNvSpPr>
              <p:nvPr/>
            </p:nvSpPr>
            <p:spPr bwMode="auto">
              <a:xfrm>
                <a:off x="3308" y="2596"/>
                <a:ext cx="48" cy="48"/>
              </a:xfrm>
              <a:custGeom>
                <a:avLst/>
                <a:gdLst>
                  <a:gd name="T0" fmla="*/ 14 w 48"/>
                  <a:gd name="T1" fmla="*/ 0 h 48"/>
                  <a:gd name="T2" fmla="*/ 0 w 48"/>
                  <a:gd name="T3" fmla="*/ 16 h 48"/>
                  <a:gd name="T4" fmla="*/ 34 w 48"/>
                  <a:gd name="T5" fmla="*/ 48 h 48"/>
                  <a:gd name="T6" fmla="*/ 48 w 48"/>
                  <a:gd name="T7" fmla="*/ 40 h 48"/>
                  <a:gd name="T8" fmla="*/ 14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14" y="0"/>
                    </a:moveTo>
                    <a:lnTo>
                      <a:pt x="0" y="16"/>
                    </a:lnTo>
                    <a:lnTo>
                      <a:pt x="34" y="48"/>
                    </a:lnTo>
                    <a:lnTo>
                      <a:pt x="48" y="4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37" name="Freeform 369"/>
              <p:cNvSpPr>
                <a:spLocks/>
              </p:cNvSpPr>
              <p:nvPr/>
            </p:nvSpPr>
            <p:spPr bwMode="auto">
              <a:xfrm>
                <a:off x="3342" y="2636"/>
                <a:ext cx="46" cy="58"/>
              </a:xfrm>
              <a:custGeom>
                <a:avLst/>
                <a:gdLst>
                  <a:gd name="T0" fmla="*/ 14 w 46"/>
                  <a:gd name="T1" fmla="*/ 0 h 58"/>
                  <a:gd name="T2" fmla="*/ 0 w 46"/>
                  <a:gd name="T3" fmla="*/ 8 h 58"/>
                  <a:gd name="T4" fmla="*/ 32 w 46"/>
                  <a:gd name="T5" fmla="*/ 58 h 58"/>
                  <a:gd name="T6" fmla="*/ 46 w 46"/>
                  <a:gd name="T7" fmla="*/ 54 h 58"/>
                  <a:gd name="T8" fmla="*/ 14 w 46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8">
                    <a:moveTo>
                      <a:pt x="14" y="0"/>
                    </a:moveTo>
                    <a:lnTo>
                      <a:pt x="0" y="8"/>
                    </a:lnTo>
                    <a:lnTo>
                      <a:pt x="32" y="58"/>
                    </a:lnTo>
                    <a:lnTo>
                      <a:pt x="46" y="5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0F5AD"/>
              </a:solidFill>
              <a:ln w="0">
                <a:solidFill>
                  <a:srgbClr val="F0F5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38" name="Freeform 370"/>
              <p:cNvSpPr>
                <a:spLocks/>
              </p:cNvSpPr>
              <p:nvPr/>
            </p:nvSpPr>
            <p:spPr bwMode="auto">
              <a:xfrm>
                <a:off x="3342" y="2636"/>
                <a:ext cx="46" cy="58"/>
              </a:xfrm>
              <a:custGeom>
                <a:avLst/>
                <a:gdLst>
                  <a:gd name="T0" fmla="*/ 14 w 46"/>
                  <a:gd name="T1" fmla="*/ 0 h 58"/>
                  <a:gd name="T2" fmla="*/ 0 w 46"/>
                  <a:gd name="T3" fmla="*/ 8 h 58"/>
                  <a:gd name="T4" fmla="*/ 32 w 46"/>
                  <a:gd name="T5" fmla="*/ 58 h 58"/>
                  <a:gd name="T6" fmla="*/ 46 w 46"/>
                  <a:gd name="T7" fmla="*/ 54 h 58"/>
                  <a:gd name="T8" fmla="*/ 14 w 46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8">
                    <a:moveTo>
                      <a:pt x="14" y="0"/>
                    </a:moveTo>
                    <a:lnTo>
                      <a:pt x="0" y="8"/>
                    </a:lnTo>
                    <a:lnTo>
                      <a:pt x="32" y="58"/>
                    </a:lnTo>
                    <a:lnTo>
                      <a:pt x="46" y="5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39" name="Freeform 371"/>
              <p:cNvSpPr>
                <a:spLocks/>
              </p:cNvSpPr>
              <p:nvPr/>
            </p:nvSpPr>
            <p:spPr bwMode="auto">
              <a:xfrm>
                <a:off x="3374" y="2690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4 h 34"/>
                  <a:gd name="T4" fmla="*/ 34 w 48"/>
                  <a:gd name="T5" fmla="*/ 34 h 34"/>
                  <a:gd name="T6" fmla="*/ 48 w 48"/>
                  <a:gd name="T7" fmla="*/ 10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4"/>
                    </a:lnTo>
                    <a:lnTo>
                      <a:pt x="34" y="34"/>
                    </a:lnTo>
                    <a:lnTo>
                      <a:pt x="4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40" name="Freeform 372"/>
              <p:cNvSpPr>
                <a:spLocks/>
              </p:cNvSpPr>
              <p:nvPr/>
            </p:nvSpPr>
            <p:spPr bwMode="auto">
              <a:xfrm>
                <a:off x="3374" y="2690"/>
                <a:ext cx="48" cy="34"/>
              </a:xfrm>
              <a:custGeom>
                <a:avLst/>
                <a:gdLst>
                  <a:gd name="T0" fmla="*/ 14 w 48"/>
                  <a:gd name="T1" fmla="*/ 0 h 34"/>
                  <a:gd name="T2" fmla="*/ 0 w 48"/>
                  <a:gd name="T3" fmla="*/ 4 h 34"/>
                  <a:gd name="T4" fmla="*/ 34 w 48"/>
                  <a:gd name="T5" fmla="*/ 34 h 34"/>
                  <a:gd name="T6" fmla="*/ 48 w 48"/>
                  <a:gd name="T7" fmla="*/ 10 h 34"/>
                  <a:gd name="T8" fmla="*/ 14 w 4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4">
                    <a:moveTo>
                      <a:pt x="14" y="0"/>
                    </a:moveTo>
                    <a:lnTo>
                      <a:pt x="0" y="4"/>
                    </a:lnTo>
                    <a:lnTo>
                      <a:pt x="34" y="34"/>
                    </a:lnTo>
                    <a:lnTo>
                      <a:pt x="4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41" name="Freeform 373"/>
              <p:cNvSpPr>
                <a:spLocks/>
              </p:cNvSpPr>
              <p:nvPr/>
            </p:nvSpPr>
            <p:spPr bwMode="auto">
              <a:xfrm>
                <a:off x="3408" y="2700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42" name="Freeform 374"/>
              <p:cNvSpPr>
                <a:spLocks/>
              </p:cNvSpPr>
              <p:nvPr/>
            </p:nvSpPr>
            <p:spPr bwMode="auto">
              <a:xfrm>
                <a:off x="3408" y="2700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43" name="Freeform 375"/>
              <p:cNvSpPr>
                <a:spLocks/>
              </p:cNvSpPr>
              <p:nvPr/>
            </p:nvSpPr>
            <p:spPr bwMode="auto">
              <a:xfrm>
                <a:off x="3444" y="2710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44" name="Freeform 376"/>
              <p:cNvSpPr>
                <a:spLocks/>
              </p:cNvSpPr>
              <p:nvPr/>
            </p:nvSpPr>
            <p:spPr bwMode="auto">
              <a:xfrm>
                <a:off x="3444" y="2710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45" name="Freeform 377"/>
              <p:cNvSpPr>
                <a:spLocks/>
              </p:cNvSpPr>
              <p:nvPr/>
            </p:nvSpPr>
            <p:spPr bwMode="auto">
              <a:xfrm>
                <a:off x="3480" y="2722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46" name="Freeform 378"/>
              <p:cNvSpPr>
                <a:spLocks/>
              </p:cNvSpPr>
              <p:nvPr/>
            </p:nvSpPr>
            <p:spPr bwMode="auto">
              <a:xfrm>
                <a:off x="3480" y="2722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47" name="Freeform 379"/>
              <p:cNvSpPr>
                <a:spLocks/>
              </p:cNvSpPr>
              <p:nvPr/>
            </p:nvSpPr>
            <p:spPr bwMode="auto">
              <a:xfrm>
                <a:off x="3516" y="2732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48" name="Freeform 380"/>
              <p:cNvSpPr>
                <a:spLocks/>
              </p:cNvSpPr>
              <p:nvPr/>
            </p:nvSpPr>
            <p:spPr bwMode="auto">
              <a:xfrm>
                <a:off x="3516" y="2732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49" name="Freeform 381"/>
              <p:cNvSpPr>
                <a:spLocks/>
              </p:cNvSpPr>
              <p:nvPr/>
            </p:nvSpPr>
            <p:spPr bwMode="auto">
              <a:xfrm>
                <a:off x="3552" y="2744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50" name="Freeform 382"/>
              <p:cNvSpPr>
                <a:spLocks/>
              </p:cNvSpPr>
              <p:nvPr/>
            </p:nvSpPr>
            <p:spPr bwMode="auto">
              <a:xfrm>
                <a:off x="3552" y="2744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51" name="Freeform 383"/>
              <p:cNvSpPr>
                <a:spLocks/>
              </p:cNvSpPr>
              <p:nvPr/>
            </p:nvSpPr>
            <p:spPr bwMode="auto">
              <a:xfrm>
                <a:off x="3588" y="275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52" name="Freeform 384"/>
              <p:cNvSpPr>
                <a:spLocks/>
              </p:cNvSpPr>
              <p:nvPr/>
            </p:nvSpPr>
            <p:spPr bwMode="auto">
              <a:xfrm>
                <a:off x="3588" y="275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53" name="Freeform 385"/>
              <p:cNvSpPr>
                <a:spLocks/>
              </p:cNvSpPr>
              <p:nvPr/>
            </p:nvSpPr>
            <p:spPr bwMode="auto">
              <a:xfrm>
                <a:off x="3624" y="2768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54" name="Freeform 386"/>
              <p:cNvSpPr>
                <a:spLocks/>
              </p:cNvSpPr>
              <p:nvPr/>
            </p:nvSpPr>
            <p:spPr bwMode="auto">
              <a:xfrm>
                <a:off x="3624" y="2768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55" name="Freeform 387"/>
              <p:cNvSpPr>
                <a:spLocks/>
              </p:cNvSpPr>
              <p:nvPr/>
            </p:nvSpPr>
            <p:spPr bwMode="auto">
              <a:xfrm>
                <a:off x="3660" y="2778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8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56" name="Freeform 388"/>
              <p:cNvSpPr>
                <a:spLocks/>
              </p:cNvSpPr>
              <p:nvPr/>
            </p:nvSpPr>
            <p:spPr bwMode="auto">
              <a:xfrm>
                <a:off x="3660" y="2778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8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57" name="Freeform 389"/>
              <p:cNvSpPr>
                <a:spLocks/>
              </p:cNvSpPr>
              <p:nvPr/>
            </p:nvSpPr>
            <p:spPr bwMode="auto">
              <a:xfrm>
                <a:off x="3698" y="2790"/>
                <a:ext cx="48" cy="36"/>
              </a:xfrm>
              <a:custGeom>
                <a:avLst/>
                <a:gdLst>
                  <a:gd name="T0" fmla="*/ 12 w 48"/>
                  <a:gd name="T1" fmla="*/ 0 h 36"/>
                  <a:gd name="T2" fmla="*/ 0 w 48"/>
                  <a:gd name="T3" fmla="*/ 24 h 36"/>
                  <a:gd name="T4" fmla="*/ 36 w 48"/>
                  <a:gd name="T5" fmla="*/ 36 h 36"/>
                  <a:gd name="T6" fmla="*/ 48 w 48"/>
                  <a:gd name="T7" fmla="*/ 12 h 36"/>
                  <a:gd name="T8" fmla="*/ 12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2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4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58" name="Freeform 390"/>
              <p:cNvSpPr>
                <a:spLocks/>
              </p:cNvSpPr>
              <p:nvPr/>
            </p:nvSpPr>
            <p:spPr bwMode="auto">
              <a:xfrm>
                <a:off x="3698" y="2790"/>
                <a:ext cx="48" cy="36"/>
              </a:xfrm>
              <a:custGeom>
                <a:avLst/>
                <a:gdLst>
                  <a:gd name="T0" fmla="*/ 12 w 48"/>
                  <a:gd name="T1" fmla="*/ 0 h 36"/>
                  <a:gd name="T2" fmla="*/ 0 w 48"/>
                  <a:gd name="T3" fmla="*/ 24 h 36"/>
                  <a:gd name="T4" fmla="*/ 36 w 48"/>
                  <a:gd name="T5" fmla="*/ 36 h 36"/>
                  <a:gd name="T6" fmla="*/ 48 w 48"/>
                  <a:gd name="T7" fmla="*/ 12 h 36"/>
                  <a:gd name="T8" fmla="*/ 12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12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48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59" name="Freeform 391"/>
              <p:cNvSpPr>
                <a:spLocks/>
              </p:cNvSpPr>
              <p:nvPr/>
            </p:nvSpPr>
            <p:spPr bwMode="auto">
              <a:xfrm>
                <a:off x="3734" y="2802"/>
                <a:ext cx="50" cy="36"/>
              </a:xfrm>
              <a:custGeom>
                <a:avLst/>
                <a:gdLst>
                  <a:gd name="T0" fmla="*/ 12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2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2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60" name="Freeform 392"/>
              <p:cNvSpPr>
                <a:spLocks/>
              </p:cNvSpPr>
              <p:nvPr/>
            </p:nvSpPr>
            <p:spPr bwMode="auto">
              <a:xfrm>
                <a:off x="3734" y="2802"/>
                <a:ext cx="50" cy="36"/>
              </a:xfrm>
              <a:custGeom>
                <a:avLst/>
                <a:gdLst>
                  <a:gd name="T0" fmla="*/ 12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2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2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61" name="Freeform 393"/>
              <p:cNvSpPr>
                <a:spLocks/>
              </p:cNvSpPr>
              <p:nvPr/>
            </p:nvSpPr>
            <p:spPr bwMode="auto">
              <a:xfrm>
                <a:off x="1838" y="2226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62" name="Freeform 394"/>
              <p:cNvSpPr>
                <a:spLocks/>
              </p:cNvSpPr>
              <p:nvPr/>
            </p:nvSpPr>
            <p:spPr bwMode="auto">
              <a:xfrm>
                <a:off x="1838" y="2226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63" name="Freeform 395"/>
              <p:cNvSpPr>
                <a:spLocks/>
              </p:cNvSpPr>
              <p:nvPr/>
            </p:nvSpPr>
            <p:spPr bwMode="auto">
              <a:xfrm>
                <a:off x="1866" y="2234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10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64" name="Freeform 396"/>
              <p:cNvSpPr>
                <a:spLocks/>
              </p:cNvSpPr>
              <p:nvPr/>
            </p:nvSpPr>
            <p:spPr bwMode="auto">
              <a:xfrm>
                <a:off x="1866" y="2234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10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65" name="Freeform 397"/>
              <p:cNvSpPr>
                <a:spLocks/>
              </p:cNvSpPr>
              <p:nvPr/>
            </p:nvSpPr>
            <p:spPr bwMode="auto">
              <a:xfrm>
                <a:off x="1894" y="2244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66" name="Freeform 398"/>
              <p:cNvSpPr>
                <a:spLocks/>
              </p:cNvSpPr>
              <p:nvPr/>
            </p:nvSpPr>
            <p:spPr bwMode="auto">
              <a:xfrm>
                <a:off x="1894" y="2244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67" name="Freeform 399"/>
              <p:cNvSpPr>
                <a:spLocks/>
              </p:cNvSpPr>
              <p:nvPr/>
            </p:nvSpPr>
            <p:spPr bwMode="auto">
              <a:xfrm>
                <a:off x="1924" y="2252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68" name="Freeform 400"/>
              <p:cNvSpPr>
                <a:spLocks/>
              </p:cNvSpPr>
              <p:nvPr/>
            </p:nvSpPr>
            <p:spPr bwMode="auto">
              <a:xfrm>
                <a:off x="1924" y="2252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69" name="Freeform 401"/>
              <p:cNvSpPr>
                <a:spLocks/>
              </p:cNvSpPr>
              <p:nvPr/>
            </p:nvSpPr>
            <p:spPr bwMode="auto">
              <a:xfrm>
                <a:off x="1952" y="2260"/>
                <a:ext cx="48" cy="24"/>
              </a:xfrm>
              <a:custGeom>
                <a:avLst/>
                <a:gdLst>
                  <a:gd name="T0" fmla="*/ 20 w 48"/>
                  <a:gd name="T1" fmla="*/ 0 h 24"/>
                  <a:gd name="T2" fmla="*/ 0 w 48"/>
                  <a:gd name="T3" fmla="*/ 18 h 24"/>
                  <a:gd name="T4" fmla="*/ 28 w 48"/>
                  <a:gd name="T5" fmla="*/ 24 h 24"/>
                  <a:gd name="T6" fmla="*/ 48 w 48"/>
                  <a:gd name="T7" fmla="*/ 6 h 24"/>
                  <a:gd name="T8" fmla="*/ 20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20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C2F5"/>
              </a:solidFill>
              <a:ln w="0">
                <a:solidFill>
                  <a:srgbClr val="99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70" name="Freeform 402"/>
              <p:cNvSpPr>
                <a:spLocks/>
              </p:cNvSpPr>
              <p:nvPr/>
            </p:nvSpPr>
            <p:spPr bwMode="auto">
              <a:xfrm>
                <a:off x="1952" y="2260"/>
                <a:ext cx="48" cy="24"/>
              </a:xfrm>
              <a:custGeom>
                <a:avLst/>
                <a:gdLst>
                  <a:gd name="T0" fmla="*/ 20 w 48"/>
                  <a:gd name="T1" fmla="*/ 0 h 24"/>
                  <a:gd name="T2" fmla="*/ 0 w 48"/>
                  <a:gd name="T3" fmla="*/ 18 h 24"/>
                  <a:gd name="T4" fmla="*/ 28 w 48"/>
                  <a:gd name="T5" fmla="*/ 24 h 24"/>
                  <a:gd name="T6" fmla="*/ 48 w 48"/>
                  <a:gd name="T7" fmla="*/ 6 h 24"/>
                  <a:gd name="T8" fmla="*/ 20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20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71" name="Freeform 403"/>
              <p:cNvSpPr>
                <a:spLocks/>
              </p:cNvSpPr>
              <p:nvPr/>
            </p:nvSpPr>
            <p:spPr bwMode="auto">
              <a:xfrm>
                <a:off x="1980" y="2266"/>
                <a:ext cx="48" cy="24"/>
              </a:xfrm>
              <a:custGeom>
                <a:avLst/>
                <a:gdLst>
                  <a:gd name="T0" fmla="*/ 20 w 48"/>
                  <a:gd name="T1" fmla="*/ 0 h 24"/>
                  <a:gd name="T2" fmla="*/ 0 w 48"/>
                  <a:gd name="T3" fmla="*/ 18 h 24"/>
                  <a:gd name="T4" fmla="*/ 30 w 48"/>
                  <a:gd name="T5" fmla="*/ 24 h 24"/>
                  <a:gd name="T6" fmla="*/ 48 w 48"/>
                  <a:gd name="T7" fmla="*/ 6 h 24"/>
                  <a:gd name="T8" fmla="*/ 20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20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8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72" name="Freeform 404"/>
              <p:cNvSpPr>
                <a:spLocks/>
              </p:cNvSpPr>
              <p:nvPr/>
            </p:nvSpPr>
            <p:spPr bwMode="auto">
              <a:xfrm>
                <a:off x="1980" y="2266"/>
                <a:ext cx="48" cy="24"/>
              </a:xfrm>
              <a:custGeom>
                <a:avLst/>
                <a:gdLst>
                  <a:gd name="T0" fmla="*/ 20 w 48"/>
                  <a:gd name="T1" fmla="*/ 0 h 24"/>
                  <a:gd name="T2" fmla="*/ 0 w 48"/>
                  <a:gd name="T3" fmla="*/ 18 h 24"/>
                  <a:gd name="T4" fmla="*/ 30 w 48"/>
                  <a:gd name="T5" fmla="*/ 24 h 24"/>
                  <a:gd name="T6" fmla="*/ 48 w 48"/>
                  <a:gd name="T7" fmla="*/ 6 h 24"/>
                  <a:gd name="T8" fmla="*/ 20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20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48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73" name="Freeform 405"/>
              <p:cNvSpPr>
                <a:spLocks/>
              </p:cNvSpPr>
              <p:nvPr/>
            </p:nvSpPr>
            <p:spPr bwMode="auto">
              <a:xfrm>
                <a:off x="2010" y="2272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18 h 22"/>
                  <a:gd name="T4" fmla="*/ 28 w 48"/>
                  <a:gd name="T5" fmla="*/ 22 h 22"/>
                  <a:gd name="T6" fmla="*/ 48 w 48"/>
                  <a:gd name="T7" fmla="*/ 4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5BAF7"/>
              </a:solidFill>
              <a:ln w="0">
                <a:solidFill>
                  <a:srgbClr val="85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74" name="Freeform 406"/>
              <p:cNvSpPr>
                <a:spLocks/>
              </p:cNvSpPr>
              <p:nvPr/>
            </p:nvSpPr>
            <p:spPr bwMode="auto">
              <a:xfrm>
                <a:off x="2010" y="2272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18 h 22"/>
                  <a:gd name="T4" fmla="*/ 28 w 48"/>
                  <a:gd name="T5" fmla="*/ 22 h 22"/>
                  <a:gd name="T6" fmla="*/ 48 w 48"/>
                  <a:gd name="T7" fmla="*/ 4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8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75" name="Freeform 407"/>
              <p:cNvSpPr>
                <a:spLocks/>
              </p:cNvSpPr>
              <p:nvPr/>
            </p:nvSpPr>
            <p:spPr bwMode="auto">
              <a:xfrm>
                <a:off x="2038" y="2276"/>
                <a:ext cx="48" cy="20"/>
              </a:xfrm>
              <a:custGeom>
                <a:avLst/>
                <a:gdLst>
                  <a:gd name="T0" fmla="*/ 20 w 48"/>
                  <a:gd name="T1" fmla="*/ 0 h 20"/>
                  <a:gd name="T2" fmla="*/ 0 w 48"/>
                  <a:gd name="T3" fmla="*/ 18 h 20"/>
                  <a:gd name="T4" fmla="*/ 28 w 48"/>
                  <a:gd name="T5" fmla="*/ 20 h 20"/>
                  <a:gd name="T6" fmla="*/ 48 w 48"/>
                  <a:gd name="T7" fmla="*/ 2 h 20"/>
                  <a:gd name="T8" fmla="*/ 20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8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8B8FA"/>
              </a:solidFill>
              <a:ln w="0">
                <a:solidFill>
                  <a:srgbClr val="78B8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76" name="Freeform 408"/>
              <p:cNvSpPr>
                <a:spLocks/>
              </p:cNvSpPr>
              <p:nvPr/>
            </p:nvSpPr>
            <p:spPr bwMode="auto">
              <a:xfrm>
                <a:off x="2038" y="2276"/>
                <a:ext cx="48" cy="20"/>
              </a:xfrm>
              <a:custGeom>
                <a:avLst/>
                <a:gdLst>
                  <a:gd name="T0" fmla="*/ 20 w 48"/>
                  <a:gd name="T1" fmla="*/ 0 h 20"/>
                  <a:gd name="T2" fmla="*/ 0 w 48"/>
                  <a:gd name="T3" fmla="*/ 18 h 20"/>
                  <a:gd name="T4" fmla="*/ 28 w 48"/>
                  <a:gd name="T5" fmla="*/ 20 h 20"/>
                  <a:gd name="T6" fmla="*/ 48 w 48"/>
                  <a:gd name="T7" fmla="*/ 2 h 20"/>
                  <a:gd name="T8" fmla="*/ 20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8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77" name="Freeform 409"/>
              <p:cNvSpPr>
                <a:spLocks/>
              </p:cNvSpPr>
              <p:nvPr/>
            </p:nvSpPr>
            <p:spPr bwMode="auto">
              <a:xfrm>
                <a:off x="2066" y="2278"/>
                <a:ext cx="48" cy="18"/>
              </a:xfrm>
              <a:custGeom>
                <a:avLst/>
                <a:gdLst>
                  <a:gd name="T0" fmla="*/ 20 w 48"/>
                  <a:gd name="T1" fmla="*/ 0 h 18"/>
                  <a:gd name="T2" fmla="*/ 0 w 48"/>
                  <a:gd name="T3" fmla="*/ 18 h 18"/>
                  <a:gd name="T4" fmla="*/ 30 w 48"/>
                  <a:gd name="T5" fmla="*/ 16 h 18"/>
                  <a:gd name="T6" fmla="*/ 48 w 48"/>
                  <a:gd name="T7" fmla="*/ 0 h 18"/>
                  <a:gd name="T8" fmla="*/ 20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0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3B0FA"/>
              </a:solidFill>
              <a:ln w="0">
                <a:solidFill>
                  <a:srgbClr val="63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78" name="Freeform 410"/>
              <p:cNvSpPr>
                <a:spLocks/>
              </p:cNvSpPr>
              <p:nvPr/>
            </p:nvSpPr>
            <p:spPr bwMode="auto">
              <a:xfrm>
                <a:off x="2066" y="2278"/>
                <a:ext cx="48" cy="18"/>
              </a:xfrm>
              <a:custGeom>
                <a:avLst/>
                <a:gdLst>
                  <a:gd name="T0" fmla="*/ 20 w 48"/>
                  <a:gd name="T1" fmla="*/ 0 h 18"/>
                  <a:gd name="T2" fmla="*/ 0 w 48"/>
                  <a:gd name="T3" fmla="*/ 18 h 18"/>
                  <a:gd name="T4" fmla="*/ 30 w 48"/>
                  <a:gd name="T5" fmla="*/ 16 h 18"/>
                  <a:gd name="T6" fmla="*/ 48 w 48"/>
                  <a:gd name="T7" fmla="*/ 0 h 18"/>
                  <a:gd name="T8" fmla="*/ 20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0"/>
                    </a:moveTo>
                    <a:lnTo>
                      <a:pt x="0" y="18"/>
                    </a:lnTo>
                    <a:lnTo>
                      <a:pt x="30" y="16"/>
                    </a:lnTo>
                    <a:lnTo>
                      <a:pt x="48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79" name="Freeform 411"/>
              <p:cNvSpPr>
                <a:spLocks/>
              </p:cNvSpPr>
              <p:nvPr/>
            </p:nvSpPr>
            <p:spPr bwMode="auto">
              <a:xfrm>
                <a:off x="2096" y="2274"/>
                <a:ext cx="46" cy="20"/>
              </a:xfrm>
              <a:custGeom>
                <a:avLst/>
                <a:gdLst>
                  <a:gd name="T0" fmla="*/ 18 w 46"/>
                  <a:gd name="T1" fmla="*/ 4 h 20"/>
                  <a:gd name="T2" fmla="*/ 0 w 46"/>
                  <a:gd name="T3" fmla="*/ 20 h 20"/>
                  <a:gd name="T4" fmla="*/ 28 w 46"/>
                  <a:gd name="T5" fmla="*/ 16 h 20"/>
                  <a:gd name="T6" fmla="*/ 46 w 46"/>
                  <a:gd name="T7" fmla="*/ 0 h 20"/>
                  <a:gd name="T8" fmla="*/ 18 w 46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4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45A3F5"/>
              </a:solidFill>
              <a:ln w="0">
                <a:solidFill>
                  <a:srgbClr val="45A3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80" name="Freeform 412"/>
              <p:cNvSpPr>
                <a:spLocks/>
              </p:cNvSpPr>
              <p:nvPr/>
            </p:nvSpPr>
            <p:spPr bwMode="auto">
              <a:xfrm>
                <a:off x="2096" y="2274"/>
                <a:ext cx="46" cy="20"/>
              </a:xfrm>
              <a:custGeom>
                <a:avLst/>
                <a:gdLst>
                  <a:gd name="T0" fmla="*/ 18 w 46"/>
                  <a:gd name="T1" fmla="*/ 4 h 20"/>
                  <a:gd name="T2" fmla="*/ 0 w 46"/>
                  <a:gd name="T3" fmla="*/ 20 h 20"/>
                  <a:gd name="T4" fmla="*/ 28 w 46"/>
                  <a:gd name="T5" fmla="*/ 16 h 20"/>
                  <a:gd name="T6" fmla="*/ 46 w 46"/>
                  <a:gd name="T7" fmla="*/ 0 h 20"/>
                  <a:gd name="T8" fmla="*/ 18 w 46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18" y="4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6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81" name="Freeform 413"/>
              <p:cNvSpPr>
                <a:spLocks/>
              </p:cNvSpPr>
              <p:nvPr/>
            </p:nvSpPr>
            <p:spPr bwMode="auto">
              <a:xfrm>
                <a:off x="2124" y="2274"/>
                <a:ext cx="50" cy="48"/>
              </a:xfrm>
              <a:custGeom>
                <a:avLst/>
                <a:gdLst>
                  <a:gd name="T0" fmla="*/ 18 w 50"/>
                  <a:gd name="T1" fmla="*/ 0 h 48"/>
                  <a:gd name="T2" fmla="*/ 0 w 50"/>
                  <a:gd name="T3" fmla="*/ 16 h 48"/>
                  <a:gd name="T4" fmla="*/ 32 w 50"/>
                  <a:gd name="T5" fmla="*/ 48 h 48"/>
                  <a:gd name="T6" fmla="*/ 50 w 50"/>
                  <a:gd name="T7" fmla="*/ 14 h 48"/>
                  <a:gd name="T8" fmla="*/ 18 w 5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8">
                    <a:moveTo>
                      <a:pt x="18" y="0"/>
                    </a:moveTo>
                    <a:lnTo>
                      <a:pt x="0" y="16"/>
                    </a:lnTo>
                    <a:lnTo>
                      <a:pt x="32" y="48"/>
                    </a:lnTo>
                    <a:lnTo>
                      <a:pt x="50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A3D1"/>
              </a:solidFill>
              <a:ln w="0">
                <a:solidFill>
                  <a:srgbClr val="A8A3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82" name="Freeform 414"/>
              <p:cNvSpPr>
                <a:spLocks/>
              </p:cNvSpPr>
              <p:nvPr/>
            </p:nvSpPr>
            <p:spPr bwMode="auto">
              <a:xfrm>
                <a:off x="2124" y="2274"/>
                <a:ext cx="50" cy="48"/>
              </a:xfrm>
              <a:custGeom>
                <a:avLst/>
                <a:gdLst>
                  <a:gd name="T0" fmla="*/ 18 w 50"/>
                  <a:gd name="T1" fmla="*/ 0 h 48"/>
                  <a:gd name="T2" fmla="*/ 0 w 50"/>
                  <a:gd name="T3" fmla="*/ 16 h 48"/>
                  <a:gd name="T4" fmla="*/ 32 w 50"/>
                  <a:gd name="T5" fmla="*/ 48 h 48"/>
                  <a:gd name="T6" fmla="*/ 50 w 50"/>
                  <a:gd name="T7" fmla="*/ 14 h 48"/>
                  <a:gd name="T8" fmla="*/ 18 w 5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8">
                    <a:moveTo>
                      <a:pt x="18" y="0"/>
                    </a:moveTo>
                    <a:lnTo>
                      <a:pt x="0" y="16"/>
                    </a:lnTo>
                    <a:lnTo>
                      <a:pt x="32" y="48"/>
                    </a:lnTo>
                    <a:lnTo>
                      <a:pt x="50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83" name="Freeform 415"/>
              <p:cNvSpPr>
                <a:spLocks/>
              </p:cNvSpPr>
              <p:nvPr/>
            </p:nvSpPr>
            <p:spPr bwMode="auto">
              <a:xfrm>
                <a:off x="2156" y="2288"/>
                <a:ext cx="50" cy="56"/>
              </a:xfrm>
              <a:custGeom>
                <a:avLst/>
                <a:gdLst>
                  <a:gd name="T0" fmla="*/ 18 w 50"/>
                  <a:gd name="T1" fmla="*/ 0 h 56"/>
                  <a:gd name="T2" fmla="*/ 0 w 50"/>
                  <a:gd name="T3" fmla="*/ 34 h 56"/>
                  <a:gd name="T4" fmla="*/ 30 w 50"/>
                  <a:gd name="T5" fmla="*/ 56 h 56"/>
                  <a:gd name="T6" fmla="*/ 50 w 50"/>
                  <a:gd name="T7" fmla="*/ 30 h 56"/>
                  <a:gd name="T8" fmla="*/ 18 w 5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8" y="0"/>
                    </a:moveTo>
                    <a:lnTo>
                      <a:pt x="0" y="34"/>
                    </a:lnTo>
                    <a:lnTo>
                      <a:pt x="30" y="56"/>
                    </a:lnTo>
                    <a:lnTo>
                      <a:pt x="50" y="3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FBFC9"/>
              </a:solidFill>
              <a:ln w="0">
                <a:solidFill>
                  <a:srgbClr val="CFBF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84" name="Freeform 416"/>
              <p:cNvSpPr>
                <a:spLocks/>
              </p:cNvSpPr>
              <p:nvPr/>
            </p:nvSpPr>
            <p:spPr bwMode="auto">
              <a:xfrm>
                <a:off x="2156" y="2288"/>
                <a:ext cx="50" cy="56"/>
              </a:xfrm>
              <a:custGeom>
                <a:avLst/>
                <a:gdLst>
                  <a:gd name="T0" fmla="*/ 18 w 50"/>
                  <a:gd name="T1" fmla="*/ 0 h 56"/>
                  <a:gd name="T2" fmla="*/ 0 w 50"/>
                  <a:gd name="T3" fmla="*/ 34 h 56"/>
                  <a:gd name="T4" fmla="*/ 30 w 50"/>
                  <a:gd name="T5" fmla="*/ 56 h 56"/>
                  <a:gd name="T6" fmla="*/ 50 w 50"/>
                  <a:gd name="T7" fmla="*/ 30 h 56"/>
                  <a:gd name="T8" fmla="*/ 18 w 5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8" y="0"/>
                    </a:moveTo>
                    <a:lnTo>
                      <a:pt x="0" y="34"/>
                    </a:lnTo>
                    <a:lnTo>
                      <a:pt x="30" y="56"/>
                    </a:lnTo>
                    <a:lnTo>
                      <a:pt x="50" y="3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85" name="Freeform 417"/>
              <p:cNvSpPr>
                <a:spLocks/>
              </p:cNvSpPr>
              <p:nvPr/>
            </p:nvSpPr>
            <p:spPr bwMode="auto">
              <a:xfrm>
                <a:off x="2186" y="2318"/>
                <a:ext cx="50" cy="36"/>
              </a:xfrm>
              <a:custGeom>
                <a:avLst/>
                <a:gdLst>
                  <a:gd name="T0" fmla="*/ 20 w 50"/>
                  <a:gd name="T1" fmla="*/ 0 h 36"/>
                  <a:gd name="T2" fmla="*/ 0 w 50"/>
                  <a:gd name="T3" fmla="*/ 26 h 36"/>
                  <a:gd name="T4" fmla="*/ 32 w 50"/>
                  <a:gd name="T5" fmla="*/ 36 h 36"/>
                  <a:gd name="T6" fmla="*/ 50 w 50"/>
                  <a:gd name="T7" fmla="*/ 14 h 36"/>
                  <a:gd name="T8" fmla="*/ 20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20" y="0"/>
                    </a:moveTo>
                    <a:lnTo>
                      <a:pt x="0" y="26"/>
                    </a:lnTo>
                    <a:lnTo>
                      <a:pt x="32" y="36"/>
                    </a:lnTo>
                    <a:lnTo>
                      <a:pt x="50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2C2E5"/>
              </a:solidFill>
              <a:ln w="0">
                <a:solidFill>
                  <a:srgbClr val="B2C2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86" name="Freeform 418"/>
              <p:cNvSpPr>
                <a:spLocks/>
              </p:cNvSpPr>
              <p:nvPr/>
            </p:nvSpPr>
            <p:spPr bwMode="auto">
              <a:xfrm>
                <a:off x="2186" y="2318"/>
                <a:ext cx="50" cy="36"/>
              </a:xfrm>
              <a:custGeom>
                <a:avLst/>
                <a:gdLst>
                  <a:gd name="T0" fmla="*/ 20 w 50"/>
                  <a:gd name="T1" fmla="*/ 0 h 36"/>
                  <a:gd name="T2" fmla="*/ 0 w 50"/>
                  <a:gd name="T3" fmla="*/ 26 h 36"/>
                  <a:gd name="T4" fmla="*/ 32 w 50"/>
                  <a:gd name="T5" fmla="*/ 36 h 36"/>
                  <a:gd name="T6" fmla="*/ 50 w 50"/>
                  <a:gd name="T7" fmla="*/ 14 h 36"/>
                  <a:gd name="T8" fmla="*/ 20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20" y="0"/>
                    </a:moveTo>
                    <a:lnTo>
                      <a:pt x="0" y="26"/>
                    </a:lnTo>
                    <a:lnTo>
                      <a:pt x="32" y="36"/>
                    </a:lnTo>
                    <a:lnTo>
                      <a:pt x="50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87" name="Freeform 419"/>
              <p:cNvSpPr>
                <a:spLocks/>
              </p:cNvSpPr>
              <p:nvPr/>
            </p:nvSpPr>
            <p:spPr bwMode="auto">
              <a:xfrm>
                <a:off x="2218" y="2332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22 h 22"/>
                  <a:gd name="T4" fmla="*/ 28 w 46"/>
                  <a:gd name="T5" fmla="*/ 22 h 22"/>
                  <a:gd name="T6" fmla="*/ 46 w 46"/>
                  <a:gd name="T7" fmla="*/ 4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22"/>
                    </a:lnTo>
                    <a:lnTo>
                      <a:pt x="28" y="22"/>
                    </a:lnTo>
                    <a:lnTo>
                      <a:pt x="4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5BAF7"/>
              </a:solidFill>
              <a:ln w="0">
                <a:solidFill>
                  <a:srgbClr val="85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88" name="Freeform 420"/>
              <p:cNvSpPr>
                <a:spLocks/>
              </p:cNvSpPr>
              <p:nvPr/>
            </p:nvSpPr>
            <p:spPr bwMode="auto">
              <a:xfrm>
                <a:off x="2218" y="2332"/>
                <a:ext cx="46" cy="22"/>
              </a:xfrm>
              <a:custGeom>
                <a:avLst/>
                <a:gdLst>
                  <a:gd name="T0" fmla="*/ 18 w 46"/>
                  <a:gd name="T1" fmla="*/ 0 h 22"/>
                  <a:gd name="T2" fmla="*/ 0 w 46"/>
                  <a:gd name="T3" fmla="*/ 22 h 22"/>
                  <a:gd name="T4" fmla="*/ 28 w 46"/>
                  <a:gd name="T5" fmla="*/ 22 h 22"/>
                  <a:gd name="T6" fmla="*/ 46 w 46"/>
                  <a:gd name="T7" fmla="*/ 4 h 22"/>
                  <a:gd name="T8" fmla="*/ 18 w 4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8" y="0"/>
                    </a:moveTo>
                    <a:lnTo>
                      <a:pt x="0" y="22"/>
                    </a:lnTo>
                    <a:lnTo>
                      <a:pt x="28" y="22"/>
                    </a:lnTo>
                    <a:lnTo>
                      <a:pt x="46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89" name="Freeform 421"/>
              <p:cNvSpPr>
                <a:spLocks/>
              </p:cNvSpPr>
              <p:nvPr/>
            </p:nvSpPr>
            <p:spPr bwMode="auto">
              <a:xfrm>
                <a:off x="2246" y="2334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18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EA8F7"/>
              </a:solidFill>
              <a:ln w="0">
                <a:solidFill>
                  <a:srgbClr val="5E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90" name="Freeform 422"/>
              <p:cNvSpPr>
                <a:spLocks/>
              </p:cNvSpPr>
              <p:nvPr/>
            </p:nvSpPr>
            <p:spPr bwMode="auto">
              <a:xfrm>
                <a:off x="2246" y="2334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18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91" name="Freeform 423"/>
              <p:cNvSpPr>
                <a:spLocks/>
              </p:cNvSpPr>
              <p:nvPr/>
            </p:nvSpPr>
            <p:spPr bwMode="auto">
              <a:xfrm>
                <a:off x="2276" y="2330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2A1F5"/>
              </a:solidFill>
              <a:ln w="0">
                <a:solidFill>
                  <a:srgbClr val="52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92" name="Freeform 424"/>
              <p:cNvSpPr>
                <a:spLocks/>
              </p:cNvSpPr>
              <p:nvPr/>
            </p:nvSpPr>
            <p:spPr bwMode="auto">
              <a:xfrm>
                <a:off x="2276" y="2330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93" name="Freeform 425"/>
              <p:cNvSpPr>
                <a:spLocks/>
              </p:cNvSpPr>
              <p:nvPr/>
            </p:nvSpPr>
            <p:spPr bwMode="auto">
              <a:xfrm>
                <a:off x="2306" y="2328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7A1F5"/>
              </a:solidFill>
              <a:ln w="0">
                <a:solidFill>
                  <a:srgbClr val="57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94" name="Freeform 426"/>
              <p:cNvSpPr>
                <a:spLocks/>
              </p:cNvSpPr>
              <p:nvPr/>
            </p:nvSpPr>
            <p:spPr bwMode="auto">
              <a:xfrm>
                <a:off x="2306" y="2328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95" name="Freeform 427"/>
              <p:cNvSpPr>
                <a:spLocks/>
              </p:cNvSpPr>
              <p:nvPr/>
            </p:nvSpPr>
            <p:spPr bwMode="auto">
              <a:xfrm>
                <a:off x="2336" y="2326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6A6F5"/>
              </a:solidFill>
              <a:ln w="0">
                <a:solidFill>
                  <a:srgbClr val="66A6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96" name="Freeform 428"/>
              <p:cNvSpPr>
                <a:spLocks/>
              </p:cNvSpPr>
              <p:nvPr/>
            </p:nvSpPr>
            <p:spPr bwMode="auto">
              <a:xfrm>
                <a:off x="2336" y="2326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97" name="Freeform 429"/>
              <p:cNvSpPr>
                <a:spLocks/>
              </p:cNvSpPr>
              <p:nvPr/>
            </p:nvSpPr>
            <p:spPr bwMode="auto">
              <a:xfrm>
                <a:off x="2366" y="232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0 w 48"/>
                  <a:gd name="T5" fmla="*/ 22 h 22"/>
                  <a:gd name="T6" fmla="*/ 48 w 48"/>
                  <a:gd name="T7" fmla="*/ 2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5ADF5"/>
              </a:solidFill>
              <a:ln w="0">
                <a:solidFill>
                  <a:srgbClr val="75A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98" name="Freeform 430"/>
              <p:cNvSpPr>
                <a:spLocks/>
              </p:cNvSpPr>
              <p:nvPr/>
            </p:nvSpPr>
            <p:spPr bwMode="auto">
              <a:xfrm>
                <a:off x="2366" y="232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0 w 48"/>
                  <a:gd name="T5" fmla="*/ 22 h 22"/>
                  <a:gd name="T6" fmla="*/ 48 w 48"/>
                  <a:gd name="T7" fmla="*/ 2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8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99" name="Freeform 431"/>
              <p:cNvSpPr>
                <a:spLocks/>
              </p:cNvSpPr>
              <p:nvPr/>
            </p:nvSpPr>
            <p:spPr bwMode="auto">
              <a:xfrm>
                <a:off x="2396" y="2328"/>
                <a:ext cx="50" cy="24"/>
              </a:xfrm>
              <a:custGeom>
                <a:avLst/>
                <a:gdLst>
                  <a:gd name="T0" fmla="*/ 18 w 50"/>
                  <a:gd name="T1" fmla="*/ 0 h 24"/>
                  <a:gd name="T2" fmla="*/ 0 w 50"/>
                  <a:gd name="T3" fmla="*/ 20 h 24"/>
                  <a:gd name="T4" fmla="*/ 32 w 50"/>
                  <a:gd name="T5" fmla="*/ 24 h 24"/>
                  <a:gd name="T6" fmla="*/ 50 w 50"/>
                  <a:gd name="T7" fmla="*/ 2 h 24"/>
                  <a:gd name="T8" fmla="*/ 18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18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5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2B2F2"/>
              </a:solidFill>
              <a:ln w="0">
                <a:solidFill>
                  <a:srgbClr val="82B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00" name="Freeform 432"/>
              <p:cNvSpPr>
                <a:spLocks/>
              </p:cNvSpPr>
              <p:nvPr/>
            </p:nvSpPr>
            <p:spPr bwMode="auto">
              <a:xfrm>
                <a:off x="2396" y="2328"/>
                <a:ext cx="50" cy="24"/>
              </a:xfrm>
              <a:custGeom>
                <a:avLst/>
                <a:gdLst>
                  <a:gd name="T0" fmla="*/ 18 w 50"/>
                  <a:gd name="T1" fmla="*/ 0 h 24"/>
                  <a:gd name="T2" fmla="*/ 0 w 50"/>
                  <a:gd name="T3" fmla="*/ 20 h 24"/>
                  <a:gd name="T4" fmla="*/ 32 w 50"/>
                  <a:gd name="T5" fmla="*/ 24 h 24"/>
                  <a:gd name="T6" fmla="*/ 50 w 50"/>
                  <a:gd name="T7" fmla="*/ 2 h 24"/>
                  <a:gd name="T8" fmla="*/ 18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18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50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01" name="Freeform 433"/>
              <p:cNvSpPr>
                <a:spLocks/>
              </p:cNvSpPr>
              <p:nvPr/>
            </p:nvSpPr>
            <p:spPr bwMode="auto">
              <a:xfrm>
                <a:off x="2428" y="2330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2 h 26"/>
                  <a:gd name="T4" fmla="*/ 30 w 48"/>
                  <a:gd name="T5" fmla="*/ 26 h 26"/>
                  <a:gd name="T6" fmla="*/ 48 w 48"/>
                  <a:gd name="T7" fmla="*/ 4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4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FB8F2"/>
              </a:solidFill>
              <a:ln w="0">
                <a:solidFill>
                  <a:srgbClr val="8FB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02" name="Freeform 434"/>
              <p:cNvSpPr>
                <a:spLocks/>
              </p:cNvSpPr>
              <p:nvPr/>
            </p:nvSpPr>
            <p:spPr bwMode="auto">
              <a:xfrm>
                <a:off x="2428" y="2330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2 h 26"/>
                  <a:gd name="T4" fmla="*/ 30 w 48"/>
                  <a:gd name="T5" fmla="*/ 26 h 26"/>
                  <a:gd name="T6" fmla="*/ 48 w 48"/>
                  <a:gd name="T7" fmla="*/ 4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48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03" name="Freeform 435"/>
              <p:cNvSpPr>
                <a:spLocks/>
              </p:cNvSpPr>
              <p:nvPr/>
            </p:nvSpPr>
            <p:spPr bwMode="auto">
              <a:xfrm>
                <a:off x="2458" y="2334"/>
                <a:ext cx="50" cy="28"/>
              </a:xfrm>
              <a:custGeom>
                <a:avLst/>
                <a:gdLst>
                  <a:gd name="T0" fmla="*/ 18 w 50"/>
                  <a:gd name="T1" fmla="*/ 0 h 28"/>
                  <a:gd name="T2" fmla="*/ 0 w 50"/>
                  <a:gd name="T3" fmla="*/ 22 h 28"/>
                  <a:gd name="T4" fmla="*/ 32 w 50"/>
                  <a:gd name="T5" fmla="*/ 28 h 28"/>
                  <a:gd name="T6" fmla="*/ 50 w 50"/>
                  <a:gd name="T7" fmla="*/ 8 h 28"/>
                  <a:gd name="T8" fmla="*/ 1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18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B8F0"/>
              </a:solidFill>
              <a:ln w="0">
                <a:solidFill>
                  <a:srgbClr val="94B8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04" name="Freeform 436"/>
              <p:cNvSpPr>
                <a:spLocks/>
              </p:cNvSpPr>
              <p:nvPr/>
            </p:nvSpPr>
            <p:spPr bwMode="auto">
              <a:xfrm>
                <a:off x="2458" y="2334"/>
                <a:ext cx="50" cy="28"/>
              </a:xfrm>
              <a:custGeom>
                <a:avLst/>
                <a:gdLst>
                  <a:gd name="T0" fmla="*/ 18 w 50"/>
                  <a:gd name="T1" fmla="*/ 0 h 28"/>
                  <a:gd name="T2" fmla="*/ 0 w 50"/>
                  <a:gd name="T3" fmla="*/ 22 h 28"/>
                  <a:gd name="T4" fmla="*/ 32 w 50"/>
                  <a:gd name="T5" fmla="*/ 28 h 28"/>
                  <a:gd name="T6" fmla="*/ 50 w 50"/>
                  <a:gd name="T7" fmla="*/ 8 h 28"/>
                  <a:gd name="T8" fmla="*/ 1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18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05" name="Freeform 437"/>
              <p:cNvSpPr>
                <a:spLocks/>
              </p:cNvSpPr>
              <p:nvPr/>
            </p:nvSpPr>
            <p:spPr bwMode="auto">
              <a:xfrm>
                <a:off x="2490" y="2342"/>
                <a:ext cx="50" cy="28"/>
              </a:xfrm>
              <a:custGeom>
                <a:avLst/>
                <a:gdLst>
                  <a:gd name="T0" fmla="*/ 18 w 50"/>
                  <a:gd name="T1" fmla="*/ 0 h 28"/>
                  <a:gd name="T2" fmla="*/ 0 w 50"/>
                  <a:gd name="T3" fmla="*/ 20 h 28"/>
                  <a:gd name="T4" fmla="*/ 32 w 50"/>
                  <a:gd name="T5" fmla="*/ 28 h 28"/>
                  <a:gd name="T6" fmla="*/ 50 w 50"/>
                  <a:gd name="T7" fmla="*/ 6 h 28"/>
                  <a:gd name="T8" fmla="*/ 1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18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5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AF0"/>
              </a:solidFill>
              <a:ln w="0">
                <a:solidFill>
                  <a:srgbClr val="99BA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06" name="Freeform 438"/>
              <p:cNvSpPr>
                <a:spLocks/>
              </p:cNvSpPr>
              <p:nvPr/>
            </p:nvSpPr>
            <p:spPr bwMode="auto">
              <a:xfrm>
                <a:off x="2490" y="2342"/>
                <a:ext cx="50" cy="28"/>
              </a:xfrm>
              <a:custGeom>
                <a:avLst/>
                <a:gdLst>
                  <a:gd name="T0" fmla="*/ 18 w 50"/>
                  <a:gd name="T1" fmla="*/ 0 h 28"/>
                  <a:gd name="T2" fmla="*/ 0 w 50"/>
                  <a:gd name="T3" fmla="*/ 20 h 28"/>
                  <a:gd name="T4" fmla="*/ 32 w 50"/>
                  <a:gd name="T5" fmla="*/ 28 h 28"/>
                  <a:gd name="T6" fmla="*/ 50 w 50"/>
                  <a:gd name="T7" fmla="*/ 6 h 28"/>
                  <a:gd name="T8" fmla="*/ 1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18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50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07" name="Freeform 439"/>
              <p:cNvSpPr>
                <a:spLocks/>
              </p:cNvSpPr>
              <p:nvPr/>
            </p:nvSpPr>
            <p:spPr bwMode="auto">
              <a:xfrm>
                <a:off x="2522" y="2348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08" name="Freeform 440"/>
              <p:cNvSpPr>
                <a:spLocks/>
              </p:cNvSpPr>
              <p:nvPr/>
            </p:nvSpPr>
            <p:spPr bwMode="auto">
              <a:xfrm>
                <a:off x="2522" y="2348"/>
                <a:ext cx="48" cy="30"/>
              </a:xfrm>
              <a:custGeom>
                <a:avLst/>
                <a:gdLst>
                  <a:gd name="T0" fmla="*/ 18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8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09" name="Freeform 441"/>
              <p:cNvSpPr>
                <a:spLocks/>
              </p:cNvSpPr>
              <p:nvPr/>
            </p:nvSpPr>
            <p:spPr bwMode="auto">
              <a:xfrm>
                <a:off x="2554" y="235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10" name="Freeform 442"/>
              <p:cNvSpPr>
                <a:spLocks/>
              </p:cNvSpPr>
              <p:nvPr/>
            </p:nvSpPr>
            <p:spPr bwMode="auto">
              <a:xfrm>
                <a:off x="2554" y="2356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11" name="Freeform 443"/>
              <p:cNvSpPr>
                <a:spLocks/>
              </p:cNvSpPr>
              <p:nvPr/>
            </p:nvSpPr>
            <p:spPr bwMode="auto">
              <a:xfrm>
                <a:off x="2586" y="236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12" name="Freeform 444"/>
              <p:cNvSpPr>
                <a:spLocks/>
              </p:cNvSpPr>
              <p:nvPr/>
            </p:nvSpPr>
            <p:spPr bwMode="auto">
              <a:xfrm>
                <a:off x="2586" y="2364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13" name="Freeform 445"/>
              <p:cNvSpPr>
                <a:spLocks/>
              </p:cNvSpPr>
              <p:nvPr/>
            </p:nvSpPr>
            <p:spPr bwMode="auto">
              <a:xfrm>
                <a:off x="2618" y="2372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14" name="Freeform 446"/>
              <p:cNvSpPr>
                <a:spLocks/>
              </p:cNvSpPr>
              <p:nvPr/>
            </p:nvSpPr>
            <p:spPr bwMode="auto">
              <a:xfrm>
                <a:off x="2618" y="2372"/>
                <a:ext cx="48" cy="30"/>
              </a:xfrm>
              <a:custGeom>
                <a:avLst/>
                <a:gdLst>
                  <a:gd name="T0" fmla="*/ 16 w 48"/>
                  <a:gd name="T1" fmla="*/ 0 h 30"/>
                  <a:gd name="T2" fmla="*/ 0 w 48"/>
                  <a:gd name="T3" fmla="*/ 22 h 30"/>
                  <a:gd name="T4" fmla="*/ 32 w 48"/>
                  <a:gd name="T5" fmla="*/ 30 h 30"/>
                  <a:gd name="T6" fmla="*/ 48 w 48"/>
                  <a:gd name="T7" fmla="*/ 8 h 30"/>
                  <a:gd name="T8" fmla="*/ 16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48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15" name="Freeform 447"/>
              <p:cNvSpPr>
                <a:spLocks/>
              </p:cNvSpPr>
              <p:nvPr/>
            </p:nvSpPr>
            <p:spPr bwMode="auto">
              <a:xfrm>
                <a:off x="2650" y="2380"/>
                <a:ext cx="50" cy="30"/>
              </a:xfrm>
              <a:custGeom>
                <a:avLst/>
                <a:gdLst>
                  <a:gd name="T0" fmla="*/ 16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6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16" name="Freeform 448"/>
              <p:cNvSpPr>
                <a:spLocks/>
              </p:cNvSpPr>
              <p:nvPr/>
            </p:nvSpPr>
            <p:spPr bwMode="auto">
              <a:xfrm>
                <a:off x="2650" y="2380"/>
                <a:ext cx="50" cy="30"/>
              </a:xfrm>
              <a:custGeom>
                <a:avLst/>
                <a:gdLst>
                  <a:gd name="T0" fmla="*/ 16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6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6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17" name="Freeform 449"/>
              <p:cNvSpPr>
                <a:spLocks/>
              </p:cNvSpPr>
              <p:nvPr/>
            </p:nvSpPr>
            <p:spPr bwMode="auto">
              <a:xfrm>
                <a:off x="2682" y="2388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18" name="Freeform 450"/>
              <p:cNvSpPr>
                <a:spLocks/>
              </p:cNvSpPr>
              <p:nvPr/>
            </p:nvSpPr>
            <p:spPr bwMode="auto">
              <a:xfrm>
                <a:off x="2682" y="2388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19" name="Freeform 451"/>
              <p:cNvSpPr>
                <a:spLocks/>
              </p:cNvSpPr>
              <p:nvPr/>
            </p:nvSpPr>
            <p:spPr bwMode="auto">
              <a:xfrm>
                <a:off x="2716" y="2396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4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20" name="Freeform 452"/>
              <p:cNvSpPr>
                <a:spLocks/>
              </p:cNvSpPr>
              <p:nvPr/>
            </p:nvSpPr>
            <p:spPr bwMode="auto">
              <a:xfrm>
                <a:off x="2716" y="2396"/>
                <a:ext cx="48" cy="32"/>
              </a:xfrm>
              <a:custGeom>
                <a:avLst/>
                <a:gdLst>
                  <a:gd name="T0" fmla="*/ 16 w 48"/>
                  <a:gd name="T1" fmla="*/ 0 h 32"/>
                  <a:gd name="T2" fmla="*/ 0 w 48"/>
                  <a:gd name="T3" fmla="*/ 24 h 32"/>
                  <a:gd name="T4" fmla="*/ 32 w 48"/>
                  <a:gd name="T5" fmla="*/ 32 h 32"/>
                  <a:gd name="T6" fmla="*/ 48 w 48"/>
                  <a:gd name="T7" fmla="*/ 10 h 32"/>
                  <a:gd name="T8" fmla="*/ 16 w 4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16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48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21" name="Freeform 453"/>
              <p:cNvSpPr>
                <a:spLocks/>
              </p:cNvSpPr>
              <p:nvPr/>
            </p:nvSpPr>
            <p:spPr bwMode="auto">
              <a:xfrm>
                <a:off x="2748" y="2406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22" name="Freeform 454"/>
              <p:cNvSpPr>
                <a:spLocks/>
              </p:cNvSpPr>
              <p:nvPr/>
            </p:nvSpPr>
            <p:spPr bwMode="auto">
              <a:xfrm>
                <a:off x="2748" y="2406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23" name="Freeform 455"/>
              <p:cNvSpPr>
                <a:spLocks/>
              </p:cNvSpPr>
              <p:nvPr/>
            </p:nvSpPr>
            <p:spPr bwMode="auto">
              <a:xfrm>
                <a:off x="2780" y="2416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24" name="Freeform 456"/>
              <p:cNvSpPr>
                <a:spLocks/>
              </p:cNvSpPr>
              <p:nvPr/>
            </p:nvSpPr>
            <p:spPr bwMode="auto">
              <a:xfrm>
                <a:off x="2780" y="2416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25" name="Freeform 457"/>
              <p:cNvSpPr>
                <a:spLocks/>
              </p:cNvSpPr>
              <p:nvPr/>
            </p:nvSpPr>
            <p:spPr bwMode="auto">
              <a:xfrm>
                <a:off x="2814" y="2426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2ED"/>
              </a:solidFill>
              <a:ln w="0">
                <a:solidFill>
                  <a:srgbClr val="A6C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26" name="Freeform 458"/>
              <p:cNvSpPr>
                <a:spLocks/>
              </p:cNvSpPr>
              <p:nvPr/>
            </p:nvSpPr>
            <p:spPr bwMode="auto">
              <a:xfrm>
                <a:off x="2814" y="2426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27" name="Freeform 459"/>
              <p:cNvSpPr>
                <a:spLocks/>
              </p:cNvSpPr>
              <p:nvPr/>
            </p:nvSpPr>
            <p:spPr bwMode="auto">
              <a:xfrm>
                <a:off x="2848" y="243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2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4ED"/>
              </a:solidFill>
              <a:ln w="0">
                <a:solidFill>
                  <a:srgbClr val="A8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28" name="Freeform 460"/>
              <p:cNvSpPr>
                <a:spLocks/>
              </p:cNvSpPr>
              <p:nvPr/>
            </p:nvSpPr>
            <p:spPr bwMode="auto">
              <a:xfrm>
                <a:off x="2848" y="243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2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2" y="34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29" name="Freeform 461"/>
              <p:cNvSpPr>
                <a:spLocks/>
              </p:cNvSpPr>
              <p:nvPr/>
            </p:nvSpPr>
            <p:spPr bwMode="auto">
              <a:xfrm>
                <a:off x="2880" y="2450"/>
                <a:ext cx="50" cy="34"/>
              </a:xfrm>
              <a:custGeom>
                <a:avLst/>
                <a:gdLst>
                  <a:gd name="T0" fmla="*/ 18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2 h 34"/>
                  <a:gd name="T8" fmla="*/ 18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8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DC7ED"/>
              </a:solidFill>
              <a:ln w="0">
                <a:solidFill>
                  <a:srgbClr val="AD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30" name="Freeform 462"/>
              <p:cNvSpPr>
                <a:spLocks/>
              </p:cNvSpPr>
              <p:nvPr/>
            </p:nvSpPr>
            <p:spPr bwMode="auto">
              <a:xfrm>
                <a:off x="2880" y="2450"/>
                <a:ext cx="50" cy="34"/>
              </a:xfrm>
              <a:custGeom>
                <a:avLst/>
                <a:gdLst>
                  <a:gd name="T0" fmla="*/ 18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2 h 34"/>
                  <a:gd name="T8" fmla="*/ 18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8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31" name="Freeform 463"/>
              <p:cNvSpPr>
                <a:spLocks/>
              </p:cNvSpPr>
              <p:nvPr/>
            </p:nvSpPr>
            <p:spPr bwMode="auto">
              <a:xfrm>
                <a:off x="2914" y="2462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9ED"/>
              </a:solidFill>
              <a:ln w="0">
                <a:solidFill>
                  <a:srgbClr val="B0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32" name="Freeform 464"/>
              <p:cNvSpPr>
                <a:spLocks/>
              </p:cNvSpPr>
              <p:nvPr/>
            </p:nvSpPr>
            <p:spPr bwMode="auto">
              <a:xfrm>
                <a:off x="2914" y="2462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33" name="Freeform 465"/>
              <p:cNvSpPr>
                <a:spLocks/>
              </p:cNvSpPr>
              <p:nvPr/>
            </p:nvSpPr>
            <p:spPr bwMode="auto">
              <a:xfrm>
                <a:off x="2948" y="2476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CED"/>
              </a:solidFill>
              <a:ln w="0">
                <a:solidFill>
                  <a:srgbClr val="B0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34" name="Freeform 466"/>
              <p:cNvSpPr>
                <a:spLocks/>
              </p:cNvSpPr>
              <p:nvPr/>
            </p:nvSpPr>
            <p:spPr bwMode="auto">
              <a:xfrm>
                <a:off x="2948" y="2476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35" name="Freeform 467"/>
              <p:cNvSpPr>
                <a:spLocks/>
              </p:cNvSpPr>
              <p:nvPr/>
            </p:nvSpPr>
            <p:spPr bwMode="auto">
              <a:xfrm>
                <a:off x="2982" y="2490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CED"/>
              </a:solidFill>
              <a:ln w="0">
                <a:solidFill>
                  <a:srgbClr val="B0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36" name="Freeform 468"/>
              <p:cNvSpPr>
                <a:spLocks/>
              </p:cNvSpPr>
              <p:nvPr/>
            </p:nvSpPr>
            <p:spPr bwMode="auto">
              <a:xfrm>
                <a:off x="2982" y="2490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37" name="Freeform 469"/>
              <p:cNvSpPr>
                <a:spLocks/>
              </p:cNvSpPr>
              <p:nvPr/>
            </p:nvSpPr>
            <p:spPr bwMode="auto">
              <a:xfrm>
                <a:off x="3016" y="250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ED"/>
              </a:solidFill>
              <a:ln w="0">
                <a:solidFill>
                  <a:srgbClr val="AD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38" name="Freeform 470"/>
              <p:cNvSpPr>
                <a:spLocks/>
              </p:cNvSpPr>
              <p:nvPr/>
            </p:nvSpPr>
            <p:spPr bwMode="auto">
              <a:xfrm>
                <a:off x="3016" y="250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39" name="Freeform 471"/>
              <p:cNvSpPr>
                <a:spLocks/>
              </p:cNvSpPr>
              <p:nvPr/>
            </p:nvSpPr>
            <p:spPr bwMode="auto">
              <a:xfrm>
                <a:off x="3050" y="252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F0"/>
              </a:solidFill>
              <a:ln w="0">
                <a:solidFill>
                  <a:srgbClr val="AD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40" name="Freeform 472"/>
              <p:cNvSpPr>
                <a:spLocks/>
              </p:cNvSpPr>
              <p:nvPr/>
            </p:nvSpPr>
            <p:spPr bwMode="auto">
              <a:xfrm>
                <a:off x="3050" y="252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41" name="Freeform 473"/>
              <p:cNvSpPr>
                <a:spLocks/>
              </p:cNvSpPr>
              <p:nvPr/>
            </p:nvSpPr>
            <p:spPr bwMode="auto">
              <a:xfrm>
                <a:off x="3084" y="2534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42" name="Freeform 474"/>
              <p:cNvSpPr>
                <a:spLocks/>
              </p:cNvSpPr>
              <p:nvPr/>
            </p:nvSpPr>
            <p:spPr bwMode="auto">
              <a:xfrm>
                <a:off x="3084" y="2534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4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4" y="32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43" name="Freeform 475"/>
              <p:cNvSpPr>
                <a:spLocks/>
              </p:cNvSpPr>
              <p:nvPr/>
            </p:nvSpPr>
            <p:spPr bwMode="auto">
              <a:xfrm>
                <a:off x="3118" y="2546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6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44" name="Freeform 476"/>
              <p:cNvSpPr>
                <a:spLocks/>
              </p:cNvSpPr>
              <p:nvPr/>
            </p:nvSpPr>
            <p:spPr bwMode="auto">
              <a:xfrm>
                <a:off x="3118" y="2546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0 h 32"/>
                  <a:gd name="T4" fmla="*/ 36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0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45" name="Freeform 477"/>
              <p:cNvSpPr>
                <a:spLocks/>
              </p:cNvSpPr>
              <p:nvPr/>
            </p:nvSpPr>
            <p:spPr bwMode="auto">
              <a:xfrm>
                <a:off x="3154" y="2556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46" name="Freeform 478"/>
              <p:cNvSpPr>
                <a:spLocks/>
              </p:cNvSpPr>
              <p:nvPr/>
            </p:nvSpPr>
            <p:spPr bwMode="auto">
              <a:xfrm>
                <a:off x="3154" y="2556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47" name="Freeform 479"/>
              <p:cNvSpPr>
                <a:spLocks/>
              </p:cNvSpPr>
              <p:nvPr/>
            </p:nvSpPr>
            <p:spPr bwMode="auto">
              <a:xfrm>
                <a:off x="3188" y="2566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48" name="Freeform 480"/>
              <p:cNvSpPr>
                <a:spLocks/>
              </p:cNvSpPr>
              <p:nvPr/>
            </p:nvSpPr>
            <p:spPr bwMode="auto">
              <a:xfrm>
                <a:off x="3188" y="2566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2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49" name="Freeform 481"/>
              <p:cNvSpPr>
                <a:spLocks/>
              </p:cNvSpPr>
              <p:nvPr/>
            </p:nvSpPr>
            <p:spPr bwMode="auto">
              <a:xfrm>
                <a:off x="3224" y="2578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DCFF2"/>
              </a:solidFill>
              <a:ln w="0">
                <a:solidFill>
                  <a:srgbClr val="ADC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50" name="Freeform 482"/>
              <p:cNvSpPr>
                <a:spLocks/>
              </p:cNvSpPr>
              <p:nvPr/>
            </p:nvSpPr>
            <p:spPr bwMode="auto">
              <a:xfrm>
                <a:off x="3224" y="2578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0 h 34"/>
                  <a:gd name="T4" fmla="*/ 34 w 50"/>
                  <a:gd name="T5" fmla="*/ 34 h 34"/>
                  <a:gd name="T6" fmla="*/ 50 w 50"/>
                  <a:gd name="T7" fmla="*/ 14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0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51" name="Freeform 483"/>
              <p:cNvSpPr>
                <a:spLocks/>
              </p:cNvSpPr>
              <p:nvPr/>
            </p:nvSpPr>
            <p:spPr bwMode="auto">
              <a:xfrm>
                <a:off x="3258" y="2592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0 h 36"/>
                  <a:gd name="T4" fmla="*/ 36 w 50"/>
                  <a:gd name="T5" fmla="*/ 36 h 36"/>
                  <a:gd name="T6" fmla="*/ 50 w 50"/>
                  <a:gd name="T7" fmla="*/ 20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0"/>
                    </a:lnTo>
                    <a:lnTo>
                      <a:pt x="36" y="36"/>
                    </a:lnTo>
                    <a:lnTo>
                      <a:pt x="50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FDEED"/>
              </a:solidFill>
              <a:ln w="0">
                <a:solidFill>
                  <a:srgbClr val="BFDE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52" name="Freeform 484"/>
              <p:cNvSpPr>
                <a:spLocks/>
              </p:cNvSpPr>
              <p:nvPr/>
            </p:nvSpPr>
            <p:spPr bwMode="auto">
              <a:xfrm>
                <a:off x="3258" y="2592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0 h 36"/>
                  <a:gd name="T4" fmla="*/ 36 w 50"/>
                  <a:gd name="T5" fmla="*/ 36 h 36"/>
                  <a:gd name="T6" fmla="*/ 50 w 50"/>
                  <a:gd name="T7" fmla="*/ 20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0"/>
                    </a:lnTo>
                    <a:lnTo>
                      <a:pt x="36" y="36"/>
                    </a:lnTo>
                    <a:lnTo>
                      <a:pt x="50" y="2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53" name="Freeform 485"/>
              <p:cNvSpPr>
                <a:spLocks/>
              </p:cNvSpPr>
              <p:nvPr/>
            </p:nvSpPr>
            <p:spPr bwMode="auto">
              <a:xfrm>
                <a:off x="3294" y="2612"/>
                <a:ext cx="48" cy="42"/>
              </a:xfrm>
              <a:custGeom>
                <a:avLst/>
                <a:gdLst>
                  <a:gd name="T0" fmla="*/ 14 w 48"/>
                  <a:gd name="T1" fmla="*/ 0 h 42"/>
                  <a:gd name="T2" fmla="*/ 0 w 48"/>
                  <a:gd name="T3" fmla="*/ 16 h 42"/>
                  <a:gd name="T4" fmla="*/ 34 w 48"/>
                  <a:gd name="T5" fmla="*/ 42 h 42"/>
                  <a:gd name="T6" fmla="*/ 48 w 48"/>
                  <a:gd name="T7" fmla="*/ 32 h 42"/>
                  <a:gd name="T8" fmla="*/ 14 w 4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14" y="0"/>
                    </a:moveTo>
                    <a:lnTo>
                      <a:pt x="0" y="16"/>
                    </a:lnTo>
                    <a:lnTo>
                      <a:pt x="34" y="42"/>
                    </a:lnTo>
                    <a:lnTo>
                      <a:pt x="48" y="3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F5DE"/>
              </a:solidFill>
              <a:ln w="0">
                <a:solidFill>
                  <a:srgbClr val="DEF5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54" name="Freeform 486"/>
              <p:cNvSpPr>
                <a:spLocks/>
              </p:cNvSpPr>
              <p:nvPr/>
            </p:nvSpPr>
            <p:spPr bwMode="auto">
              <a:xfrm>
                <a:off x="3294" y="2612"/>
                <a:ext cx="48" cy="42"/>
              </a:xfrm>
              <a:custGeom>
                <a:avLst/>
                <a:gdLst>
                  <a:gd name="T0" fmla="*/ 14 w 48"/>
                  <a:gd name="T1" fmla="*/ 0 h 42"/>
                  <a:gd name="T2" fmla="*/ 0 w 48"/>
                  <a:gd name="T3" fmla="*/ 16 h 42"/>
                  <a:gd name="T4" fmla="*/ 34 w 48"/>
                  <a:gd name="T5" fmla="*/ 42 h 42"/>
                  <a:gd name="T6" fmla="*/ 48 w 48"/>
                  <a:gd name="T7" fmla="*/ 32 h 42"/>
                  <a:gd name="T8" fmla="*/ 14 w 4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14" y="0"/>
                    </a:moveTo>
                    <a:lnTo>
                      <a:pt x="0" y="16"/>
                    </a:lnTo>
                    <a:lnTo>
                      <a:pt x="34" y="42"/>
                    </a:lnTo>
                    <a:lnTo>
                      <a:pt x="48" y="3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55" name="Freeform 487"/>
              <p:cNvSpPr>
                <a:spLocks/>
              </p:cNvSpPr>
              <p:nvPr/>
            </p:nvSpPr>
            <p:spPr bwMode="auto">
              <a:xfrm>
                <a:off x="3328" y="2644"/>
                <a:ext cx="46" cy="52"/>
              </a:xfrm>
              <a:custGeom>
                <a:avLst/>
                <a:gdLst>
                  <a:gd name="T0" fmla="*/ 14 w 46"/>
                  <a:gd name="T1" fmla="*/ 0 h 52"/>
                  <a:gd name="T2" fmla="*/ 0 w 46"/>
                  <a:gd name="T3" fmla="*/ 10 h 52"/>
                  <a:gd name="T4" fmla="*/ 34 w 46"/>
                  <a:gd name="T5" fmla="*/ 52 h 52"/>
                  <a:gd name="T6" fmla="*/ 46 w 46"/>
                  <a:gd name="T7" fmla="*/ 50 h 52"/>
                  <a:gd name="T8" fmla="*/ 14 w 46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2">
                    <a:moveTo>
                      <a:pt x="14" y="0"/>
                    </a:moveTo>
                    <a:lnTo>
                      <a:pt x="0" y="10"/>
                    </a:lnTo>
                    <a:lnTo>
                      <a:pt x="34" y="52"/>
                    </a:lnTo>
                    <a:lnTo>
                      <a:pt x="46" y="5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BF7B2"/>
              </a:solidFill>
              <a:ln w="0">
                <a:solidFill>
                  <a:srgbClr val="EBF7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56" name="Freeform 488"/>
              <p:cNvSpPr>
                <a:spLocks/>
              </p:cNvSpPr>
              <p:nvPr/>
            </p:nvSpPr>
            <p:spPr bwMode="auto">
              <a:xfrm>
                <a:off x="3328" y="2644"/>
                <a:ext cx="46" cy="52"/>
              </a:xfrm>
              <a:custGeom>
                <a:avLst/>
                <a:gdLst>
                  <a:gd name="T0" fmla="*/ 14 w 46"/>
                  <a:gd name="T1" fmla="*/ 0 h 52"/>
                  <a:gd name="T2" fmla="*/ 0 w 46"/>
                  <a:gd name="T3" fmla="*/ 10 h 52"/>
                  <a:gd name="T4" fmla="*/ 34 w 46"/>
                  <a:gd name="T5" fmla="*/ 52 h 52"/>
                  <a:gd name="T6" fmla="*/ 46 w 46"/>
                  <a:gd name="T7" fmla="*/ 50 h 52"/>
                  <a:gd name="T8" fmla="*/ 14 w 46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2">
                    <a:moveTo>
                      <a:pt x="14" y="0"/>
                    </a:moveTo>
                    <a:lnTo>
                      <a:pt x="0" y="10"/>
                    </a:lnTo>
                    <a:lnTo>
                      <a:pt x="34" y="52"/>
                    </a:lnTo>
                    <a:lnTo>
                      <a:pt x="46" y="5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57" name="Freeform 489"/>
              <p:cNvSpPr>
                <a:spLocks/>
              </p:cNvSpPr>
              <p:nvPr/>
            </p:nvSpPr>
            <p:spPr bwMode="auto">
              <a:xfrm>
                <a:off x="3362" y="2694"/>
                <a:ext cx="46" cy="52"/>
              </a:xfrm>
              <a:custGeom>
                <a:avLst/>
                <a:gdLst>
                  <a:gd name="T0" fmla="*/ 12 w 46"/>
                  <a:gd name="T1" fmla="*/ 0 h 52"/>
                  <a:gd name="T2" fmla="*/ 0 w 46"/>
                  <a:gd name="T3" fmla="*/ 2 h 52"/>
                  <a:gd name="T4" fmla="*/ 32 w 46"/>
                  <a:gd name="T5" fmla="*/ 52 h 52"/>
                  <a:gd name="T6" fmla="*/ 46 w 46"/>
                  <a:gd name="T7" fmla="*/ 30 h 52"/>
                  <a:gd name="T8" fmla="*/ 12 w 46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2">
                    <a:moveTo>
                      <a:pt x="12" y="0"/>
                    </a:moveTo>
                    <a:lnTo>
                      <a:pt x="0" y="2"/>
                    </a:lnTo>
                    <a:lnTo>
                      <a:pt x="32" y="52"/>
                    </a:lnTo>
                    <a:lnTo>
                      <a:pt x="46" y="3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4D4D9"/>
              </a:solidFill>
              <a:ln w="0">
                <a:solidFill>
                  <a:srgbClr val="D4D4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58" name="Freeform 490"/>
              <p:cNvSpPr>
                <a:spLocks/>
              </p:cNvSpPr>
              <p:nvPr/>
            </p:nvSpPr>
            <p:spPr bwMode="auto">
              <a:xfrm>
                <a:off x="3362" y="2694"/>
                <a:ext cx="46" cy="52"/>
              </a:xfrm>
              <a:custGeom>
                <a:avLst/>
                <a:gdLst>
                  <a:gd name="T0" fmla="*/ 12 w 46"/>
                  <a:gd name="T1" fmla="*/ 0 h 52"/>
                  <a:gd name="T2" fmla="*/ 0 w 46"/>
                  <a:gd name="T3" fmla="*/ 2 h 52"/>
                  <a:gd name="T4" fmla="*/ 32 w 46"/>
                  <a:gd name="T5" fmla="*/ 52 h 52"/>
                  <a:gd name="T6" fmla="*/ 46 w 46"/>
                  <a:gd name="T7" fmla="*/ 30 h 52"/>
                  <a:gd name="T8" fmla="*/ 12 w 46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2">
                    <a:moveTo>
                      <a:pt x="12" y="0"/>
                    </a:moveTo>
                    <a:lnTo>
                      <a:pt x="0" y="2"/>
                    </a:lnTo>
                    <a:lnTo>
                      <a:pt x="32" y="52"/>
                    </a:lnTo>
                    <a:lnTo>
                      <a:pt x="46" y="3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59" name="Freeform 491"/>
              <p:cNvSpPr>
                <a:spLocks/>
              </p:cNvSpPr>
              <p:nvPr/>
            </p:nvSpPr>
            <p:spPr bwMode="auto">
              <a:xfrm>
                <a:off x="3394" y="2724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60" name="Freeform 492"/>
              <p:cNvSpPr>
                <a:spLocks/>
              </p:cNvSpPr>
              <p:nvPr/>
            </p:nvSpPr>
            <p:spPr bwMode="auto">
              <a:xfrm>
                <a:off x="3394" y="2724"/>
                <a:ext cx="50" cy="32"/>
              </a:xfrm>
              <a:custGeom>
                <a:avLst/>
                <a:gdLst>
                  <a:gd name="T0" fmla="*/ 14 w 50"/>
                  <a:gd name="T1" fmla="*/ 0 h 32"/>
                  <a:gd name="T2" fmla="*/ 0 w 50"/>
                  <a:gd name="T3" fmla="*/ 22 h 32"/>
                  <a:gd name="T4" fmla="*/ 36 w 50"/>
                  <a:gd name="T5" fmla="*/ 32 h 32"/>
                  <a:gd name="T6" fmla="*/ 50 w 50"/>
                  <a:gd name="T7" fmla="*/ 10 h 32"/>
                  <a:gd name="T8" fmla="*/ 14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4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61" name="Freeform 493"/>
              <p:cNvSpPr>
                <a:spLocks/>
              </p:cNvSpPr>
              <p:nvPr/>
            </p:nvSpPr>
            <p:spPr bwMode="auto">
              <a:xfrm>
                <a:off x="3430" y="2734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62" name="Freeform 494"/>
              <p:cNvSpPr>
                <a:spLocks/>
              </p:cNvSpPr>
              <p:nvPr/>
            </p:nvSpPr>
            <p:spPr bwMode="auto">
              <a:xfrm>
                <a:off x="3430" y="2734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63" name="Freeform 495"/>
              <p:cNvSpPr>
                <a:spLocks/>
              </p:cNvSpPr>
              <p:nvPr/>
            </p:nvSpPr>
            <p:spPr bwMode="auto">
              <a:xfrm>
                <a:off x="3466" y="2744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64" name="Freeform 496"/>
              <p:cNvSpPr>
                <a:spLocks/>
              </p:cNvSpPr>
              <p:nvPr/>
            </p:nvSpPr>
            <p:spPr bwMode="auto">
              <a:xfrm>
                <a:off x="3466" y="2744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65" name="Freeform 497"/>
              <p:cNvSpPr>
                <a:spLocks/>
              </p:cNvSpPr>
              <p:nvPr/>
            </p:nvSpPr>
            <p:spPr bwMode="auto">
              <a:xfrm>
                <a:off x="3502" y="275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66" name="Freeform 498"/>
              <p:cNvSpPr>
                <a:spLocks/>
              </p:cNvSpPr>
              <p:nvPr/>
            </p:nvSpPr>
            <p:spPr bwMode="auto">
              <a:xfrm>
                <a:off x="3502" y="275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67" name="Freeform 499"/>
              <p:cNvSpPr>
                <a:spLocks/>
              </p:cNvSpPr>
              <p:nvPr/>
            </p:nvSpPr>
            <p:spPr bwMode="auto">
              <a:xfrm>
                <a:off x="3538" y="2768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68" name="Freeform 500"/>
              <p:cNvSpPr>
                <a:spLocks/>
              </p:cNvSpPr>
              <p:nvPr/>
            </p:nvSpPr>
            <p:spPr bwMode="auto">
              <a:xfrm>
                <a:off x="3538" y="2768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69" name="Freeform 501"/>
              <p:cNvSpPr>
                <a:spLocks/>
              </p:cNvSpPr>
              <p:nvPr/>
            </p:nvSpPr>
            <p:spPr bwMode="auto">
              <a:xfrm>
                <a:off x="3574" y="2778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70" name="Freeform 502"/>
              <p:cNvSpPr>
                <a:spLocks/>
              </p:cNvSpPr>
              <p:nvPr/>
            </p:nvSpPr>
            <p:spPr bwMode="auto">
              <a:xfrm>
                <a:off x="3574" y="2778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71" name="Freeform 503"/>
              <p:cNvSpPr>
                <a:spLocks/>
              </p:cNvSpPr>
              <p:nvPr/>
            </p:nvSpPr>
            <p:spPr bwMode="auto">
              <a:xfrm>
                <a:off x="3610" y="2790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72" name="Freeform 504"/>
              <p:cNvSpPr>
                <a:spLocks/>
              </p:cNvSpPr>
              <p:nvPr/>
            </p:nvSpPr>
            <p:spPr bwMode="auto">
              <a:xfrm>
                <a:off x="3610" y="2790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73" name="Freeform 505"/>
              <p:cNvSpPr>
                <a:spLocks/>
              </p:cNvSpPr>
              <p:nvPr/>
            </p:nvSpPr>
            <p:spPr bwMode="auto">
              <a:xfrm>
                <a:off x="3646" y="280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74" name="Freeform 506"/>
              <p:cNvSpPr>
                <a:spLocks/>
              </p:cNvSpPr>
              <p:nvPr/>
            </p:nvSpPr>
            <p:spPr bwMode="auto">
              <a:xfrm>
                <a:off x="3646" y="280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75" name="Freeform 507"/>
              <p:cNvSpPr>
                <a:spLocks/>
              </p:cNvSpPr>
              <p:nvPr/>
            </p:nvSpPr>
            <p:spPr bwMode="auto">
              <a:xfrm>
                <a:off x="3684" y="2814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76" name="Freeform 508"/>
              <p:cNvSpPr>
                <a:spLocks/>
              </p:cNvSpPr>
              <p:nvPr/>
            </p:nvSpPr>
            <p:spPr bwMode="auto">
              <a:xfrm>
                <a:off x="3684" y="2814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77" name="Freeform 509"/>
              <p:cNvSpPr>
                <a:spLocks/>
              </p:cNvSpPr>
              <p:nvPr/>
            </p:nvSpPr>
            <p:spPr bwMode="auto">
              <a:xfrm>
                <a:off x="3720" y="282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8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8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78" name="Freeform 510"/>
              <p:cNvSpPr>
                <a:spLocks/>
              </p:cNvSpPr>
              <p:nvPr/>
            </p:nvSpPr>
            <p:spPr bwMode="auto">
              <a:xfrm>
                <a:off x="3720" y="282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8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8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79" name="Freeform 511"/>
              <p:cNvSpPr>
                <a:spLocks/>
              </p:cNvSpPr>
              <p:nvPr/>
            </p:nvSpPr>
            <p:spPr bwMode="auto">
              <a:xfrm>
                <a:off x="1818" y="2244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8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80" name="Freeform 512"/>
              <p:cNvSpPr>
                <a:spLocks/>
              </p:cNvSpPr>
              <p:nvPr/>
            </p:nvSpPr>
            <p:spPr bwMode="auto">
              <a:xfrm>
                <a:off x="1818" y="2244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8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81" name="Freeform 513"/>
              <p:cNvSpPr>
                <a:spLocks/>
              </p:cNvSpPr>
              <p:nvPr/>
            </p:nvSpPr>
            <p:spPr bwMode="auto">
              <a:xfrm>
                <a:off x="1846" y="2252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20 h 28"/>
                  <a:gd name="T4" fmla="*/ 28 w 48"/>
                  <a:gd name="T5" fmla="*/ 28 h 28"/>
                  <a:gd name="T6" fmla="*/ 48 w 48"/>
                  <a:gd name="T7" fmla="*/ 10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48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82" name="Freeform 514"/>
              <p:cNvSpPr>
                <a:spLocks/>
              </p:cNvSpPr>
              <p:nvPr/>
            </p:nvSpPr>
            <p:spPr bwMode="auto">
              <a:xfrm>
                <a:off x="1846" y="2252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20 h 28"/>
                  <a:gd name="T4" fmla="*/ 28 w 48"/>
                  <a:gd name="T5" fmla="*/ 28 h 28"/>
                  <a:gd name="T6" fmla="*/ 48 w 48"/>
                  <a:gd name="T7" fmla="*/ 10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48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83" name="Freeform 515"/>
              <p:cNvSpPr>
                <a:spLocks/>
              </p:cNvSpPr>
              <p:nvPr/>
            </p:nvSpPr>
            <p:spPr bwMode="auto">
              <a:xfrm>
                <a:off x="1874" y="2262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18 h 28"/>
                  <a:gd name="T4" fmla="*/ 30 w 50"/>
                  <a:gd name="T5" fmla="*/ 28 h 28"/>
                  <a:gd name="T6" fmla="*/ 50 w 50"/>
                  <a:gd name="T7" fmla="*/ 8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18"/>
                    </a:lnTo>
                    <a:lnTo>
                      <a:pt x="30" y="28"/>
                    </a:lnTo>
                    <a:lnTo>
                      <a:pt x="50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84" name="Freeform 516"/>
              <p:cNvSpPr>
                <a:spLocks/>
              </p:cNvSpPr>
              <p:nvPr/>
            </p:nvSpPr>
            <p:spPr bwMode="auto">
              <a:xfrm>
                <a:off x="1874" y="2262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18 h 28"/>
                  <a:gd name="T4" fmla="*/ 30 w 50"/>
                  <a:gd name="T5" fmla="*/ 28 h 28"/>
                  <a:gd name="T6" fmla="*/ 50 w 50"/>
                  <a:gd name="T7" fmla="*/ 8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18"/>
                    </a:lnTo>
                    <a:lnTo>
                      <a:pt x="30" y="28"/>
                    </a:lnTo>
                    <a:lnTo>
                      <a:pt x="50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85" name="Freeform 517"/>
              <p:cNvSpPr>
                <a:spLocks/>
              </p:cNvSpPr>
              <p:nvPr/>
            </p:nvSpPr>
            <p:spPr bwMode="auto">
              <a:xfrm>
                <a:off x="1904" y="2270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20 h 26"/>
                  <a:gd name="T4" fmla="*/ 28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20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86" name="Freeform 518"/>
              <p:cNvSpPr>
                <a:spLocks/>
              </p:cNvSpPr>
              <p:nvPr/>
            </p:nvSpPr>
            <p:spPr bwMode="auto">
              <a:xfrm>
                <a:off x="1904" y="2270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20 h 26"/>
                  <a:gd name="T4" fmla="*/ 28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20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87" name="Freeform 519"/>
              <p:cNvSpPr>
                <a:spLocks/>
              </p:cNvSpPr>
              <p:nvPr/>
            </p:nvSpPr>
            <p:spPr bwMode="auto">
              <a:xfrm>
                <a:off x="1932" y="2278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6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C2F5"/>
              </a:solidFill>
              <a:ln w="0">
                <a:solidFill>
                  <a:srgbClr val="96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88" name="Freeform 520"/>
              <p:cNvSpPr>
                <a:spLocks/>
              </p:cNvSpPr>
              <p:nvPr/>
            </p:nvSpPr>
            <p:spPr bwMode="auto">
              <a:xfrm>
                <a:off x="1932" y="2278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6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89" name="Freeform 521"/>
              <p:cNvSpPr>
                <a:spLocks/>
              </p:cNvSpPr>
              <p:nvPr/>
            </p:nvSpPr>
            <p:spPr bwMode="auto">
              <a:xfrm>
                <a:off x="1962" y="2284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20 h 24"/>
                  <a:gd name="T4" fmla="*/ 28 w 48"/>
                  <a:gd name="T5" fmla="*/ 24 h 24"/>
                  <a:gd name="T6" fmla="*/ 48 w 48"/>
                  <a:gd name="T7" fmla="*/ 6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20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BDF5"/>
              </a:solidFill>
              <a:ln w="0">
                <a:solidFill>
                  <a:srgbClr val="8C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90" name="Freeform 522"/>
              <p:cNvSpPr>
                <a:spLocks/>
              </p:cNvSpPr>
              <p:nvPr/>
            </p:nvSpPr>
            <p:spPr bwMode="auto">
              <a:xfrm>
                <a:off x="1962" y="2284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20 h 24"/>
                  <a:gd name="T4" fmla="*/ 28 w 48"/>
                  <a:gd name="T5" fmla="*/ 24 h 24"/>
                  <a:gd name="T6" fmla="*/ 48 w 48"/>
                  <a:gd name="T7" fmla="*/ 6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20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91" name="Freeform 523"/>
              <p:cNvSpPr>
                <a:spLocks/>
              </p:cNvSpPr>
              <p:nvPr/>
            </p:nvSpPr>
            <p:spPr bwMode="auto">
              <a:xfrm>
                <a:off x="1990" y="2290"/>
                <a:ext cx="48" cy="20"/>
              </a:xfrm>
              <a:custGeom>
                <a:avLst/>
                <a:gdLst>
                  <a:gd name="T0" fmla="*/ 20 w 48"/>
                  <a:gd name="T1" fmla="*/ 0 h 20"/>
                  <a:gd name="T2" fmla="*/ 0 w 48"/>
                  <a:gd name="T3" fmla="*/ 18 h 20"/>
                  <a:gd name="T4" fmla="*/ 28 w 48"/>
                  <a:gd name="T5" fmla="*/ 20 h 20"/>
                  <a:gd name="T6" fmla="*/ 48 w 48"/>
                  <a:gd name="T7" fmla="*/ 4 h 20"/>
                  <a:gd name="T8" fmla="*/ 20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5BDFA"/>
              </a:solidFill>
              <a:ln w="0">
                <a:solidFill>
                  <a:srgbClr val="85BD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92" name="Freeform 524"/>
              <p:cNvSpPr>
                <a:spLocks/>
              </p:cNvSpPr>
              <p:nvPr/>
            </p:nvSpPr>
            <p:spPr bwMode="auto">
              <a:xfrm>
                <a:off x="1990" y="2290"/>
                <a:ext cx="48" cy="20"/>
              </a:xfrm>
              <a:custGeom>
                <a:avLst/>
                <a:gdLst>
                  <a:gd name="T0" fmla="*/ 20 w 48"/>
                  <a:gd name="T1" fmla="*/ 0 h 20"/>
                  <a:gd name="T2" fmla="*/ 0 w 48"/>
                  <a:gd name="T3" fmla="*/ 18 h 20"/>
                  <a:gd name="T4" fmla="*/ 28 w 48"/>
                  <a:gd name="T5" fmla="*/ 20 h 20"/>
                  <a:gd name="T6" fmla="*/ 48 w 48"/>
                  <a:gd name="T7" fmla="*/ 4 h 20"/>
                  <a:gd name="T8" fmla="*/ 20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48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93" name="Freeform 525"/>
              <p:cNvSpPr>
                <a:spLocks/>
              </p:cNvSpPr>
              <p:nvPr/>
            </p:nvSpPr>
            <p:spPr bwMode="auto">
              <a:xfrm>
                <a:off x="2018" y="2294"/>
                <a:ext cx="48" cy="18"/>
              </a:xfrm>
              <a:custGeom>
                <a:avLst/>
                <a:gdLst>
                  <a:gd name="T0" fmla="*/ 20 w 48"/>
                  <a:gd name="T1" fmla="*/ 0 h 18"/>
                  <a:gd name="T2" fmla="*/ 0 w 48"/>
                  <a:gd name="T3" fmla="*/ 16 h 18"/>
                  <a:gd name="T4" fmla="*/ 30 w 48"/>
                  <a:gd name="T5" fmla="*/ 18 h 18"/>
                  <a:gd name="T6" fmla="*/ 48 w 48"/>
                  <a:gd name="T7" fmla="*/ 2 h 18"/>
                  <a:gd name="T8" fmla="*/ 20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0"/>
                    </a:moveTo>
                    <a:lnTo>
                      <a:pt x="0" y="16"/>
                    </a:lnTo>
                    <a:lnTo>
                      <a:pt x="30" y="18"/>
                    </a:lnTo>
                    <a:lnTo>
                      <a:pt x="48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3B8FA"/>
              </a:solidFill>
              <a:ln w="0">
                <a:solidFill>
                  <a:srgbClr val="73B8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94" name="Freeform 526"/>
              <p:cNvSpPr>
                <a:spLocks/>
              </p:cNvSpPr>
              <p:nvPr/>
            </p:nvSpPr>
            <p:spPr bwMode="auto">
              <a:xfrm>
                <a:off x="2018" y="2294"/>
                <a:ext cx="48" cy="18"/>
              </a:xfrm>
              <a:custGeom>
                <a:avLst/>
                <a:gdLst>
                  <a:gd name="T0" fmla="*/ 20 w 48"/>
                  <a:gd name="T1" fmla="*/ 0 h 18"/>
                  <a:gd name="T2" fmla="*/ 0 w 48"/>
                  <a:gd name="T3" fmla="*/ 16 h 18"/>
                  <a:gd name="T4" fmla="*/ 30 w 48"/>
                  <a:gd name="T5" fmla="*/ 18 h 18"/>
                  <a:gd name="T6" fmla="*/ 48 w 48"/>
                  <a:gd name="T7" fmla="*/ 2 h 18"/>
                  <a:gd name="T8" fmla="*/ 20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0"/>
                    </a:moveTo>
                    <a:lnTo>
                      <a:pt x="0" y="16"/>
                    </a:lnTo>
                    <a:lnTo>
                      <a:pt x="30" y="18"/>
                    </a:lnTo>
                    <a:lnTo>
                      <a:pt x="48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95" name="Freeform 527"/>
              <p:cNvSpPr>
                <a:spLocks/>
              </p:cNvSpPr>
              <p:nvPr/>
            </p:nvSpPr>
            <p:spPr bwMode="auto">
              <a:xfrm>
                <a:off x="2048" y="2294"/>
                <a:ext cx="48" cy="18"/>
              </a:xfrm>
              <a:custGeom>
                <a:avLst/>
                <a:gdLst>
                  <a:gd name="T0" fmla="*/ 18 w 48"/>
                  <a:gd name="T1" fmla="*/ 2 h 18"/>
                  <a:gd name="T2" fmla="*/ 0 w 48"/>
                  <a:gd name="T3" fmla="*/ 18 h 18"/>
                  <a:gd name="T4" fmla="*/ 28 w 48"/>
                  <a:gd name="T5" fmla="*/ 16 h 18"/>
                  <a:gd name="T6" fmla="*/ 48 w 48"/>
                  <a:gd name="T7" fmla="*/ 0 h 18"/>
                  <a:gd name="T8" fmla="*/ 18 w 4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18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CADFA"/>
              </a:solidFill>
              <a:ln w="0">
                <a:solidFill>
                  <a:srgbClr val="5CAD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96" name="Freeform 528"/>
              <p:cNvSpPr>
                <a:spLocks/>
              </p:cNvSpPr>
              <p:nvPr/>
            </p:nvSpPr>
            <p:spPr bwMode="auto">
              <a:xfrm>
                <a:off x="2048" y="2294"/>
                <a:ext cx="48" cy="18"/>
              </a:xfrm>
              <a:custGeom>
                <a:avLst/>
                <a:gdLst>
                  <a:gd name="T0" fmla="*/ 18 w 48"/>
                  <a:gd name="T1" fmla="*/ 2 h 18"/>
                  <a:gd name="T2" fmla="*/ 0 w 48"/>
                  <a:gd name="T3" fmla="*/ 18 h 18"/>
                  <a:gd name="T4" fmla="*/ 28 w 48"/>
                  <a:gd name="T5" fmla="*/ 16 h 18"/>
                  <a:gd name="T6" fmla="*/ 48 w 48"/>
                  <a:gd name="T7" fmla="*/ 0 h 18"/>
                  <a:gd name="T8" fmla="*/ 18 w 4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18" y="2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97" name="Freeform 529"/>
              <p:cNvSpPr>
                <a:spLocks/>
              </p:cNvSpPr>
              <p:nvPr/>
            </p:nvSpPr>
            <p:spPr bwMode="auto">
              <a:xfrm>
                <a:off x="2076" y="2290"/>
                <a:ext cx="48" cy="30"/>
              </a:xfrm>
              <a:custGeom>
                <a:avLst/>
                <a:gdLst>
                  <a:gd name="T0" fmla="*/ 20 w 48"/>
                  <a:gd name="T1" fmla="*/ 4 h 30"/>
                  <a:gd name="T2" fmla="*/ 0 w 48"/>
                  <a:gd name="T3" fmla="*/ 20 h 30"/>
                  <a:gd name="T4" fmla="*/ 30 w 48"/>
                  <a:gd name="T5" fmla="*/ 30 h 30"/>
                  <a:gd name="T6" fmla="*/ 48 w 48"/>
                  <a:gd name="T7" fmla="*/ 0 h 30"/>
                  <a:gd name="T8" fmla="*/ 20 w 48"/>
                  <a:gd name="T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20" y="4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48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98AE0"/>
              </a:solidFill>
              <a:ln w="0">
                <a:solidFill>
                  <a:srgbClr val="698A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98" name="Freeform 530"/>
              <p:cNvSpPr>
                <a:spLocks/>
              </p:cNvSpPr>
              <p:nvPr/>
            </p:nvSpPr>
            <p:spPr bwMode="auto">
              <a:xfrm>
                <a:off x="2076" y="2290"/>
                <a:ext cx="48" cy="30"/>
              </a:xfrm>
              <a:custGeom>
                <a:avLst/>
                <a:gdLst>
                  <a:gd name="T0" fmla="*/ 20 w 48"/>
                  <a:gd name="T1" fmla="*/ 4 h 30"/>
                  <a:gd name="T2" fmla="*/ 0 w 48"/>
                  <a:gd name="T3" fmla="*/ 20 h 30"/>
                  <a:gd name="T4" fmla="*/ 30 w 48"/>
                  <a:gd name="T5" fmla="*/ 30 h 30"/>
                  <a:gd name="T6" fmla="*/ 48 w 48"/>
                  <a:gd name="T7" fmla="*/ 0 h 30"/>
                  <a:gd name="T8" fmla="*/ 20 w 48"/>
                  <a:gd name="T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20" y="4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48" y="0"/>
                    </a:lnTo>
                    <a:lnTo>
                      <a:pt x="2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5299" name="Group 531"/>
            <p:cNvGrpSpPr>
              <a:grpSpLocks/>
            </p:cNvGrpSpPr>
            <p:nvPr/>
          </p:nvGrpSpPr>
          <p:grpSpPr bwMode="auto">
            <a:xfrm>
              <a:off x="1798" y="2262"/>
              <a:ext cx="1960" cy="624"/>
              <a:chOff x="1798" y="2262"/>
              <a:chExt cx="1960" cy="624"/>
            </a:xfrm>
          </p:grpSpPr>
          <p:sp>
            <p:nvSpPr>
              <p:cNvPr id="545300" name="Freeform 532"/>
              <p:cNvSpPr>
                <a:spLocks/>
              </p:cNvSpPr>
              <p:nvPr/>
            </p:nvSpPr>
            <p:spPr bwMode="auto">
              <a:xfrm>
                <a:off x="2106" y="2290"/>
                <a:ext cx="50" cy="62"/>
              </a:xfrm>
              <a:custGeom>
                <a:avLst/>
                <a:gdLst>
                  <a:gd name="T0" fmla="*/ 18 w 50"/>
                  <a:gd name="T1" fmla="*/ 0 h 62"/>
                  <a:gd name="T2" fmla="*/ 0 w 50"/>
                  <a:gd name="T3" fmla="*/ 30 h 62"/>
                  <a:gd name="T4" fmla="*/ 32 w 50"/>
                  <a:gd name="T5" fmla="*/ 62 h 62"/>
                  <a:gd name="T6" fmla="*/ 50 w 50"/>
                  <a:gd name="T7" fmla="*/ 32 h 62"/>
                  <a:gd name="T8" fmla="*/ 18 w 5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2">
                    <a:moveTo>
                      <a:pt x="18" y="0"/>
                    </a:moveTo>
                    <a:lnTo>
                      <a:pt x="0" y="30"/>
                    </a:lnTo>
                    <a:lnTo>
                      <a:pt x="32" y="62"/>
                    </a:lnTo>
                    <a:lnTo>
                      <a:pt x="50" y="3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CB5C4"/>
              </a:solidFill>
              <a:ln w="0">
                <a:solidFill>
                  <a:srgbClr val="CCB5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01" name="Freeform 533"/>
              <p:cNvSpPr>
                <a:spLocks/>
              </p:cNvSpPr>
              <p:nvPr/>
            </p:nvSpPr>
            <p:spPr bwMode="auto">
              <a:xfrm>
                <a:off x="2106" y="2290"/>
                <a:ext cx="50" cy="62"/>
              </a:xfrm>
              <a:custGeom>
                <a:avLst/>
                <a:gdLst>
                  <a:gd name="T0" fmla="*/ 18 w 50"/>
                  <a:gd name="T1" fmla="*/ 0 h 62"/>
                  <a:gd name="T2" fmla="*/ 0 w 50"/>
                  <a:gd name="T3" fmla="*/ 30 h 62"/>
                  <a:gd name="T4" fmla="*/ 32 w 50"/>
                  <a:gd name="T5" fmla="*/ 62 h 62"/>
                  <a:gd name="T6" fmla="*/ 50 w 50"/>
                  <a:gd name="T7" fmla="*/ 32 h 62"/>
                  <a:gd name="T8" fmla="*/ 18 w 5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2">
                    <a:moveTo>
                      <a:pt x="18" y="0"/>
                    </a:moveTo>
                    <a:lnTo>
                      <a:pt x="0" y="30"/>
                    </a:lnTo>
                    <a:lnTo>
                      <a:pt x="32" y="62"/>
                    </a:lnTo>
                    <a:lnTo>
                      <a:pt x="50" y="3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02" name="Freeform 534"/>
              <p:cNvSpPr>
                <a:spLocks/>
              </p:cNvSpPr>
              <p:nvPr/>
            </p:nvSpPr>
            <p:spPr bwMode="auto">
              <a:xfrm>
                <a:off x="2138" y="2322"/>
                <a:ext cx="48" cy="46"/>
              </a:xfrm>
              <a:custGeom>
                <a:avLst/>
                <a:gdLst>
                  <a:gd name="T0" fmla="*/ 18 w 48"/>
                  <a:gd name="T1" fmla="*/ 0 h 46"/>
                  <a:gd name="T2" fmla="*/ 0 w 48"/>
                  <a:gd name="T3" fmla="*/ 30 h 46"/>
                  <a:gd name="T4" fmla="*/ 30 w 48"/>
                  <a:gd name="T5" fmla="*/ 46 h 46"/>
                  <a:gd name="T6" fmla="*/ 48 w 48"/>
                  <a:gd name="T7" fmla="*/ 22 h 46"/>
                  <a:gd name="T8" fmla="*/ 18 w 4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18" y="0"/>
                    </a:moveTo>
                    <a:lnTo>
                      <a:pt x="0" y="30"/>
                    </a:lnTo>
                    <a:lnTo>
                      <a:pt x="30" y="46"/>
                    </a:lnTo>
                    <a:lnTo>
                      <a:pt x="48" y="2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4C2D6"/>
              </a:solidFill>
              <a:ln w="0">
                <a:solidFill>
                  <a:srgbClr val="C4C2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03" name="Freeform 535"/>
              <p:cNvSpPr>
                <a:spLocks/>
              </p:cNvSpPr>
              <p:nvPr/>
            </p:nvSpPr>
            <p:spPr bwMode="auto">
              <a:xfrm>
                <a:off x="2138" y="2322"/>
                <a:ext cx="48" cy="46"/>
              </a:xfrm>
              <a:custGeom>
                <a:avLst/>
                <a:gdLst>
                  <a:gd name="T0" fmla="*/ 18 w 48"/>
                  <a:gd name="T1" fmla="*/ 0 h 46"/>
                  <a:gd name="T2" fmla="*/ 0 w 48"/>
                  <a:gd name="T3" fmla="*/ 30 h 46"/>
                  <a:gd name="T4" fmla="*/ 30 w 48"/>
                  <a:gd name="T5" fmla="*/ 46 h 46"/>
                  <a:gd name="T6" fmla="*/ 48 w 48"/>
                  <a:gd name="T7" fmla="*/ 22 h 46"/>
                  <a:gd name="T8" fmla="*/ 18 w 4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18" y="0"/>
                    </a:moveTo>
                    <a:lnTo>
                      <a:pt x="0" y="30"/>
                    </a:lnTo>
                    <a:lnTo>
                      <a:pt x="30" y="46"/>
                    </a:lnTo>
                    <a:lnTo>
                      <a:pt x="48" y="2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04" name="Freeform 536"/>
              <p:cNvSpPr>
                <a:spLocks/>
              </p:cNvSpPr>
              <p:nvPr/>
            </p:nvSpPr>
            <p:spPr bwMode="auto">
              <a:xfrm>
                <a:off x="2168" y="2344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4 h 30"/>
                  <a:gd name="T4" fmla="*/ 30 w 50"/>
                  <a:gd name="T5" fmla="*/ 30 h 30"/>
                  <a:gd name="T6" fmla="*/ 50 w 50"/>
                  <a:gd name="T7" fmla="*/ 10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05" name="Freeform 537"/>
              <p:cNvSpPr>
                <a:spLocks/>
              </p:cNvSpPr>
              <p:nvPr/>
            </p:nvSpPr>
            <p:spPr bwMode="auto">
              <a:xfrm>
                <a:off x="2168" y="2344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4 h 30"/>
                  <a:gd name="T4" fmla="*/ 30 w 50"/>
                  <a:gd name="T5" fmla="*/ 30 h 30"/>
                  <a:gd name="T6" fmla="*/ 50 w 50"/>
                  <a:gd name="T7" fmla="*/ 10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06" name="Freeform 538"/>
              <p:cNvSpPr>
                <a:spLocks/>
              </p:cNvSpPr>
              <p:nvPr/>
            </p:nvSpPr>
            <p:spPr bwMode="auto">
              <a:xfrm>
                <a:off x="2198" y="2354"/>
                <a:ext cx="48" cy="20"/>
              </a:xfrm>
              <a:custGeom>
                <a:avLst/>
                <a:gdLst>
                  <a:gd name="T0" fmla="*/ 20 w 48"/>
                  <a:gd name="T1" fmla="*/ 0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0 h 20"/>
                  <a:gd name="T8" fmla="*/ 20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5B2F7"/>
              </a:solidFill>
              <a:ln w="0">
                <a:solidFill>
                  <a:srgbClr val="75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07" name="Freeform 539"/>
              <p:cNvSpPr>
                <a:spLocks/>
              </p:cNvSpPr>
              <p:nvPr/>
            </p:nvSpPr>
            <p:spPr bwMode="auto">
              <a:xfrm>
                <a:off x="2198" y="2354"/>
                <a:ext cx="48" cy="20"/>
              </a:xfrm>
              <a:custGeom>
                <a:avLst/>
                <a:gdLst>
                  <a:gd name="T0" fmla="*/ 20 w 48"/>
                  <a:gd name="T1" fmla="*/ 0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0 h 20"/>
                  <a:gd name="T8" fmla="*/ 20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08" name="Freeform 540"/>
              <p:cNvSpPr>
                <a:spLocks/>
              </p:cNvSpPr>
              <p:nvPr/>
            </p:nvSpPr>
            <p:spPr bwMode="auto">
              <a:xfrm>
                <a:off x="2228" y="2352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9A6F7"/>
              </a:solidFill>
              <a:ln w="0">
                <a:solidFill>
                  <a:srgbClr val="59A6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09" name="Freeform 541"/>
              <p:cNvSpPr>
                <a:spLocks/>
              </p:cNvSpPr>
              <p:nvPr/>
            </p:nvSpPr>
            <p:spPr bwMode="auto">
              <a:xfrm>
                <a:off x="2228" y="2352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30 w 48"/>
                  <a:gd name="T5" fmla="*/ 18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10" name="Freeform 542"/>
              <p:cNvSpPr>
                <a:spLocks/>
              </p:cNvSpPr>
              <p:nvPr/>
            </p:nvSpPr>
            <p:spPr bwMode="auto">
              <a:xfrm>
                <a:off x="2258" y="2348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54A1F5"/>
              </a:solidFill>
              <a:ln w="0">
                <a:solidFill>
                  <a:srgbClr val="54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11" name="Freeform 543"/>
              <p:cNvSpPr>
                <a:spLocks/>
              </p:cNvSpPr>
              <p:nvPr/>
            </p:nvSpPr>
            <p:spPr bwMode="auto">
              <a:xfrm>
                <a:off x="2258" y="2348"/>
                <a:ext cx="48" cy="22"/>
              </a:xfrm>
              <a:custGeom>
                <a:avLst/>
                <a:gdLst>
                  <a:gd name="T0" fmla="*/ 18 w 48"/>
                  <a:gd name="T1" fmla="*/ 4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12" name="Freeform 544"/>
              <p:cNvSpPr>
                <a:spLocks/>
              </p:cNvSpPr>
              <p:nvPr/>
            </p:nvSpPr>
            <p:spPr bwMode="auto">
              <a:xfrm>
                <a:off x="2288" y="2348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30 w 48"/>
                  <a:gd name="T5" fmla="*/ 18 h 20"/>
                  <a:gd name="T6" fmla="*/ 48 w 48"/>
                  <a:gd name="T7" fmla="*/ 0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5CA3F5"/>
              </a:solidFill>
              <a:ln w="0">
                <a:solidFill>
                  <a:srgbClr val="5CA3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13" name="Freeform 545"/>
              <p:cNvSpPr>
                <a:spLocks/>
              </p:cNvSpPr>
              <p:nvPr/>
            </p:nvSpPr>
            <p:spPr bwMode="auto">
              <a:xfrm>
                <a:off x="2288" y="2348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30 w 48"/>
                  <a:gd name="T5" fmla="*/ 18 h 20"/>
                  <a:gd name="T6" fmla="*/ 48 w 48"/>
                  <a:gd name="T7" fmla="*/ 0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14" name="Freeform 546"/>
              <p:cNvSpPr>
                <a:spLocks/>
              </p:cNvSpPr>
              <p:nvPr/>
            </p:nvSpPr>
            <p:spPr bwMode="auto">
              <a:xfrm>
                <a:off x="2318" y="2346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9A8F5"/>
              </a:solidFill>
              <a:ln w="0">
                <a:solidFill>
                  <a:srgbClr val="69A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15" name="Freeform 547"/>
              <p:cNvSpPr>
                <a:spLocks/>
              </p:cNvSpPr>
              <p:nvPr/>
            </p:nvSpPr>
            <p:spPr bwMode="auto">
              <a:xfrm>
                <a:off x="2318" y="2346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16" name="Freeform 548"/>
              <p:cNvSpPr>
                <a:spLocks/>
              </p:cNvSpPr>
              <p:nvPr/>
            </p:nvSpPr>
            <p:spPr bwMode="auto">
              <a:xfrm>
                <a:off x="2348" y="234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0 w 48"/>
                  <a:gd name="T5" fmla="*/ 22 h 22"/>
                  <a:gd name="T6" fmla="*/ 48 w 48"/>
                  <a:gd name="T7" fmla="*/ 2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AB0F5"/>
              </a:solidFill>
              <a:ln w="0">
                <a:solidFill>
                  <a:srgbClr val="7AB0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17" name="Freeform 549"/>
              <p:cNvSpPr>
                <a:spLocks/>
              </p:cNvSpPr>
              <p:nvPr/>
            </p:nvSpPr>
            <p:spPr bwMode="auto">
              <a:xfrm>
                <a:off x="2348" y="234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0 w 48"/>
                  <a:gd name="T5" fmla="*/ 22 h 22"/>
                  <a:gd name="T6" fmla="*/ 48 w 48"/>
                  <a:gd name="T7" fmla="*/ 2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8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18" name="Freeform 550"/>
              <p:cNvSpPr>
                <a:spLocks/>
              </p:cNvSpPr>
              <p:nvPr/>
            </p:nvSpPr>
            <p:spPr bwMode="auto">
              <a:xfrm>
                <a:off x="2378" y="2348"/>
                <a:ext cx="50" cy="26"/>
              </a:xfrm>
              <a:custGeom>
                <a:avLst/>
                <a:gdLst>
                  <a:gd name="T0" fmla="*/ 18 w 50"/>
                  <a:gd name="T1" fmla="*/ 0 h 26"/>
                  <a:gd name="T2" fmla="*/ 0 w 50"/>
                  <a:gd name="T3" fmla="*/ 20 h 26"/>
                  <a:gd name="T4" fmla="*/ 32 w 50"/>
                  <a:gd name="T5" fmla="*/ 26 h 26"/>
                  <a:gd name="T6" fmla="*/ 50 w 50"/>
                  <a:gd name="T7" fmla="*/ 4 h 26"/>
                  <a:gd name="T8" fmla="*/ 18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18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50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5B2F2"/>
              </a:solidFill>
              <a:ln w="0">
                <a:solidFill>
                  <a:srgbClr val="85B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19" name="Freeform 551"/>
              <p:cNvSpPr>
                <a:spLocks/>
              </p:cNvSpPr>
              <p:nvPr/>
            </p:nvSpPr>
            <p:spPr bwMode="auto">
              <a:xfrm>
                <a:off x="2378" y="2348"/>
                <a:ext cx="50" cy="26"/>
              </a:xfrm>
              <a:custGeom>
                <a:avLst/>
                <a:gdLst>
                  <a:gd name="T0" fmla="*/ 18 w 50"/>
                  <a:gd name="T1" fmla="*/ 0 h 26"/>
                  <a:gd name="T2" fmla="*/ 0 w 50"/>
                  <a:gd name="T3" fmla="*/ 20 h 26"/>
                  <a:gd name="T4" fmla="*/ 32 w 50"/>
                  <a:gd name="T5" fmla="*/ 26 h 26"/>
                  <a:gd name="T6" fmla="*/ 50 w 50"/>
                  <a:gd name="T7" fmla="*/ 4 h 26"/>
                  <a:gd name="T8" fmla="*/ 18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18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50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20" name="Freeform 552"/>
              <p:cNvSpPr>
                <a:spLocks/>
              </p:cNvSpPr>
              <p:nvPr/>
            </p:nvSpPr>
            <p:spPr bwMode="auto">
              <a:xfrm>
                <a:off x="2410" y="2352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2 h 26"/>
                  <a:gd name="T4" fmla="*/ 30 w 48"/>
                  <a:gd name="T5" fmla="*/ 26 h 26"/>
                  <a:gd name="T6" fmla="*/ 48 w 48"/>
                  <a:gd name="T7" fmla="*/ 4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4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FB8F2"/>
              </a:solidFill>
              <a:ln w="0">
                <a:solidFill>
                  <a:srgbClr val="8FB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21" name="Freeform 553"/>
              <p:cNvSpPr>
                <a:spLocks/>
              </p:cNvSpPr>
              <p:nvPr/>
            </p:nvSpPr>
            <p:spPr bwMode="auto">
              <a:xfrm>
                <a:off x="2410" y="2352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2 h 26"/>
                  <a:gd name="T4" fmla="*/ 30 w 48"/>
                  <a:gd name="T5" fmla="*/ 26 h 26"/>
                  <a:gd name="T6" fmla="*/ 48 w 48"/>
                  <a:gd name="T7" fmla="*/ 4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48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22" name="Freeform 554"/>
              <p:cNvSpPr>
                <a:spLocks/>
              </p:cNvSpPr>
              <p:nvPr/>
            </p:nvSpPr>
            <p:spPr bwMode="auto">
              <a:xfrm>
                <a:off x="2440" y="235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6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B8F0"/>
              </a:solidFill>
              <a:ln w="0">
                <a:solidFill>
                  <a:srgbClr val="94B8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23" name="Freeform 555"/>
              <p:cNvSpPr>
                <a:spLocks/>
              </p:cNvSpPr>
              <p:nvPr/>
            </p:nvSpPr>
            <p:spPr bwMode="auto">
              <a:xfrm>
                <a:off x="2440" y="235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6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24" name="Freeform 556"/>
              <p:cNvSpPr>
                <a:spLocks/>
              </p:cNvSpPr>
              <p:nvPr/>
            </p:nvSpPr>
            <p:spPr bwMode="auto">
              <a:xfrm>
                <a:off x="2472" y="236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4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AF0"/>
              </a:solidFill>
              <a:ln w="0">
                <a:solidFill>
                  <a:srgbClr val="99BA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25" name="Freeform 557"/>
              <p:cNvSpPr>
                <a:spLocks/>
              </p:cNvSpPr>
              <p:nvPr/>
            </p:nvSpPr>
            <p:spPr bwMode="auto">
              <a:xfrm>
                <a:off x="2472" y="236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4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26" name="Freeform 558"/>
              <p:cNvSpPr>
                <a:spLocks/>
              </p:cNvSpPr>
              <p:nvPr/>
            </p:nvSpPr>
            <p:spPr bwMode="auto">
              <a:xfrm>
                <a:off x="2504" y="237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27" name="Freeform 559"/>
              <p:cNvSpPr>
                <a:spLocks/>
              </p:cNvSpPr>
              <p:nvPr/>
            </p:nvSpPr>
            <p:spPr bwMode="auto">
              <a:xfrm>
                <a:off x="2504" y="237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28" name="Freeform 560"/>
              <p:cNvSpPr>
                <a:spLocks/>
              </p:cNvSpPr>
              <p:nvPr/>
            </p:nvSpPr>
            <p:spPr bwMode="auto">
              <a:xfrm>
                <a:off x="2536" y="237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29" name="Freeform 561"/>
              <p:cNvSpPr>
                <a:spLocks/>
              </p:cNvSpPr>
              <p:nvPr/>
            </p:nvSpPr>
            <p:spPr bwMode="auto">
              <a:xfrm>
                <a:off x="2536" y="237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30" name="Freeform 562"/>
              <p:cNvSpPr>
                <a:spLocks/>
              </p:cNvSpPr>
              <p:nvPr/>
            </p:nvSpPr>
            <p:spPr bwMode="auto">
              <a:xfrm>
                <a:off x="2568" y="238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31" name="Freeform 563"/>
              <p:cNvSpPr>
                <a:spLocks/>
              </p:cNvSpPr>
              <p:nvPr/>
            </p:nvSpPr>
            <p:spPr bwMode="auto">
              <a:xfrm>
                <a:off x="2568" y="238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32" name="Freeform 564"/>
              <p:cNvSpPr>
                <a:spLocks/>
              </p:cNvSpPr>
              <p:nvPr/>
            </p:nvSpPr>
            <p:spPr bwMode="auto">
              <a:xfrm>
                <a:off x="2600" y="239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33" name="Freeform 565"/>
              <p:cNvSpPr>
                <a:spLocks/>
              </p:cNvSpPr>
              <p:nvPr/>
            </p:nvSpPr>
            <p:spPr bwMode="auto">
              <a:xfrm>
                <a:off x="2600" y="239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34" name="Freeform 566"/>
              <p:cNvSpPr>
                <a:spLocks/>
              </p:cNvSpPr>
              <p:nvPr/>
            </p:nvSpPr>
            <p:spPr bwMode="auto">
              <a:xfrm>
                <a:off x="2632" y="240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4 h 30"/>
                  <a:gd name="T4" fmla="*/ 34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4"/>
                    </a:lnTo>
                    <a:lnTo>
                      <a:pt x="34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35" name="Freeform 567"/>
              <p:cNvSpPr>
                <a:spLocks/>
              </p:cNvSpPr>
              <p:nvPr/>
            </p:nvSpPr>
            <p:spPr bwMode="auto">
              <a:xfrm>
                <a:off x="2632" y="240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4 h 30"/>
                  <a:gd name="T4" fmla="*/ 34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4"/>
                    </a:lnTo>
                    <a:lnTo>
                      <a:pt x="34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36" name="Freeform 568"/>
              <p:cNvSpPr>
                <a:spLocks/>
              </p:cNvSpPr>
              <p:nvPr/>
            </p:nvSpPr>
            <p:spPr bwMode="auto">
              <a:xfrm>
                <a:off x="2666" y="241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37" name="Freeform 569"/>
              <p:cNvSpPr>
                <a:spLocks/>
              </p:cNvSpPr>
              <p:nvPr/>
            </p:nvSpPr>
            <p:spPr bwMode="auto">
              <a:xfrm>
                <a:off x="2666" y="241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38" name="Freeform 570"/>
              <p:cNvSpPr>
                <a:spLocks/>
              </p:cNvSpPr>
              <p:nvPr/>
            </p:nvSpPr>
            <p:spPr bwMode="auto">
              <a:xfrm>
                <a:off x="2698" y="242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39" name="Freeform 571"/>
              <p:cNvSpPr>
                <a:spLocks/>
              </p:cNvSpPr>
              <p:nvPr/>
            </p:nvSpPr>
            <p:spPr bwMode="auto">
              <a:xfrm>
                <a:off x="2698" y="242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40" name="Freeform 572"/>
              <p:cNvSpPr>
                <a:spLocks/>
              </p:cNvSpPr>
              <p:nvPr/>
            </p:nvSpPr>
            <p:spPr bwMode="auto">
              <a:xfrm>
                <a:off x="2730" y="2428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BFF0"/>
              </a:solidFill>
              <a:ln w="0">
                <a:solidFill>
                  <a:srgbClr val="A1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41" name="Freeform 573"/>
              <p:cNvSpPr>
                <a:spLocks/>
              </p:cNvSpPr>
              <p:nvPr/>
            </p:nvSpPr>
            <p:spPr bwMode="auto">
              <a:xfrm>
                <a:off x="2730" y="2428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42" name="Freeform 574"/>
              <p:cNvSpPr>
                <a:spLocks/>
              </p:cNvSpPr>
              <p:nvPr/>
            </p:nvSpPr>
            <p:spPr bwMode="auto">
              <a:xfrm>
                <a:off x="2764" y="2438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43" name="Freeform 575"/>
              <p:cNvSpPr>
                <a:spLocks/>
              </p:cNvSpPr>
              <p:nvPr/>
            </p:nvSpPr>
            <p:spPr bwMode="auto">
              <a:xfrm>
                <a:off x="2764" y="2438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44" name="Freeform 576"/>
              <p:cNvSpPr>
                <a:spLocks/>
              </p:cNvSpPr>
              <p:nvPr/>
            </p:nvSpPr>
            <p:spPr bwMode="auto">
              <a:xfrm>
                <a:off x="2796" y="2448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2ED"/>
              </a:solidFill>
              <a:ln w="0">
                <a:solidFill>
                  <a:srgbClr val="A3C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45" name="Freeform 577"/>
              <p:cNvSpPr>
                <a:spLocks/>
              </p:cNvSpPr>
              <p:nvPr/>
            </p:nvSpPr>
            <p:spPr bwMode="auto">
              <a:xfrm>
                <a:off x="2796" y="2448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46" name="Freeform 578"/>
              <p:cNvSpPr>
                <a:spLocks/>
              </p:cNvSpPr>
              <p:nvPr/>
            </p:nvSpPr>
            <p:spPr bwMode="auto">
              <a:xfrm>
                <a:off x="2830" y="2458"/>
                <a:ext cx="50" cy="34"/>
              </a:xfrm>
              <a:custGeom>
                <a:avLst/>
                <a:gdLst>
                  <a:gd name="T0" fmla="*/ 18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8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4ED"/>
              </a:solidFill>
              <a:ln w="0">
                <a:solidFill>
                  <a:srgbClr val="A8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47" name="Freeform 579"/>
              <p:cNvSpPr>
                <a:spLocks/>
              </p:cNvSpPr>
              <p:nvPr/>
            </p:nvSpPr>
            <p:spPr bwMode="auto">
              <a:xfrm>
                <a:off x="2830" y="2458"/>
                <a:ext cx="50" cy="34"/>
              </a:xfrm>
              <a:custGeom>
                <a:avLst/>
                <a:gdLst>
                  <a:gd name="T0" fmla="*/ 18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8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48" name="Freeform 580"/>
              <p:cNvSpPr>
                <a:spLocks/>
              </p:cNvSpPr>
              <p:nvPr/>
            </p:nvSpPr>
            <p:spPr bwMode="auto">
              <a:xfrm>
                <a:off x="2864" y="2470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7ED"/>
              </a:solidFill>
              <a:ln w="0">
                <a:solidFill>
                  <a:srgbClr val="AD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49" name="Freeform 581"/>
              <p:cNvSpPr>
                <a:spLocks/>
              </p:cNvSpPr>
              <p:nvPr/>
            </p:nvSpPr>
            <p:spPr bwMode="auto">
              <a:xfrm>
                <a:off x="2864" y="2470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50" name="Freeform 582"/>
              <p:cNvSpPr>
                <a:spLocks/>
              </p:cNvSpPr>
              <p:nvPr/>
            </p:nvSpPr>
            <p:spPr bwMode="auto">
              <a:xfrm>
                <a:off x="2898" y="248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ED"/>
              </a:solidFill>
              <a:ln w="0">
                <a:solidFill>
                  <a:srgbClr val="AD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51" name="Freeform 583"/>
              <p:cNvSpPr>
                <a:spLocks/>
              </p:cNvSpPr>
              <p:nvPr/>
            </p:nvSpPr>
            <p:spPr bwMode="auto">
              <a:xfrm>
                <a:off x="2898" y="248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52" name="Freeform 584"/>
              <p:cNvSpPr>
                <a:spLocks/>
              </p:cNvSpPr>
              <p:nvPr/>
            </p:nvSpPr>
            <p:spPr bwMode="auto">
              <a:xfrm>
                <a:off x="2932" y="2498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9ED"/>
              </a:solidFill>
              <a:ln w="0">
                <a:solidFill>
                  <a:srgbClr val="B0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53" name="Freeform 585"/>
              <p:cNvSpPr>
                <a:spLocks/>
              </p:cNvSpPr>
              <p:nvPr/>
            </p:nvSpPr>
            <p:spPr bwMode="auto">
              <a:xfrm>
                <a:off x="2932" y="2498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54" name="Freeform 586"/>
              <p:cNvSpPr>
                <a:spLocks/>
              </p:cNvSpPr>
              <p:nvPr/>
            </p:nvSpPr>
            <p:spPr bwMode="auto">
              <a:xfrm>
                <a:off x="2966" y="2512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CCED"/>
              </a:solidFill>
              <a:ln w="0">
                <a:solidFill>
                  <a:srgbClr val="B0C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55" name="Freeform 587"/>
              <p:cNvSpPr>
                <a:spLocks/>
              </p:cNvSpPr>
              <p:nvPr/>
            </p:nvSpPr>
            <p:spPr bwMode="auto">
              <a:xfrm>
                <a:off x="2966" y="2512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56" name="Freeform 588"/>
              <p:cNvSpPr>
                <a:spLocks/>
              </p:cNvSpPr>
              <p:nvPr/>
            </p:nvSpPr>
            <p:spPr bwMode="auto">
              <a:xfrm>
                <a:off x="3000" y="2526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ED"/>
              </a:solidFill>
              <a:ln w="0">
                <a:solidFill>
                  <a:srgbClr val="AD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57" name="Freeform 589"/>
              <p:cNvSpPr>
                <a:spLocks/>
              </p:cNvSpPr>
              <p:nvPr/>
            </p:nvSpPr>
            <p:spPr bwMode="auto">
              <a:xfrm>
                <a:off x="3000" y="2526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58" name="Freeform 590"/>
              <p:cNvSpPr>
                <a:spLocks/>
              </p:cNvSpPr>
              <p:nvPr/>
            </p:nvSpPr>
            <p:spPr bwMode="auto">
              <a:xfrm>
                <a:off x="3034" y="2540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F0"/>
              </a:solidFill>
              <a:ln w="0">
                <a:solidFill>
                  <a:srgbClr val="AD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59" name="Freeform 591"/>
              <p:cNvSpPr>
                <a:spLocks/>
              </p:cNvSpPr>
              <p:nvPr/>
            </p:nvSpPr>
            <p:spPr bwMode="auto">
              <a:xfrm>
                <a:off x="3034" y="2540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0" name="Freeform 592"/>
              <p:cNvSpPr>
                <a:spLocks/>
              </p:cNvSpPr>
              <p:nvPr/>
            </p:nvSpPr>
            <p:spPr bwMode="auto">
              <a:xfrm>
                <a:off x="3068" y="2554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1" name="Freeform 593"/>
              <p:cNvSpPr>
                <a:spLocks/>
              </p:cNvSpPr>
              <p:nvPr/>
            </p:nvSpPr>
            <p:spPr bwMode="auto">
              <a:xfrm>
                <a:off x="3068" y="2554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2" name="Freeform 594"/>
              <p:cNvSpPr>
                <a:spLocks/>
              </p:cNvSpPr>
              <p:nvPr/>
            </p:nvSpPr>
            <p:spPr bwMode="auto">
              <a:xfrm>
                <a:off x="3102" y="2566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3" name="Freeform 595"/>
              <p:cNvSpPr>
                <a:spLocks/>
              </p:cNvSpPr>
              <p:nvPr/>
            </p:nvSpPr>
            <p:spPr bwMode="auto">
              <a:xfrm>
                <a:off x="3102" y="2566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4" name="Freeform 596"/>
              <p:cNvSpPr>
                <a:spLocks/>
              </p:cNvSpPr>
              <p:nvPr/>
            </p:nvSpPr>
            <p:spPr bwMode="auto">
              <a:xfrm>
                <a:off x="3138" y="2578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0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5" name="Freeform 597"/>
              <p:cNvSpPr>
                <a:spLocks/>
              </p:cNvSpPr>
              <p:nvPr/>
            </p:nvSpPr>
            <p:spPr bwMode="auto">
              <a:xfrm>
                <a:off x="3138" y="2578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0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6" name="Freeform 598"/>
              <p:cNvSpPr>
                <a:spLocks/>
              </p:cNvSpPr>
              <p:nvPr/>
            </p:nvSpPr>
            <p:spPr bwMode="auto">
              <a:xfrm>
                <a:off x="3172" y="2588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4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7" name="Freeform 599"/>
              <p:cNvSpPr>
                <a:spLocks/>
              </p:cNvSpPr>
              <p:nvPr/>
            </p:nvSpPr>
            <p:spPr bwMode="auto">
              <a:xfrm>
                <a:off x="3172" y="2588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4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8" name="Freeform 600"/>
              <p:cNvSpPr>
                <a:spLocks/>
              </p:cNvSpPr>
              <p:nvPr/>
            </p:nvSpPr>
            <p:spPr bwMode="auto">
              <a:xfrm>
                <a:off x="3208" y="2598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4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9F2"/>
              </a:solidFill>
              <a:ln w="0">
                <a:solidFill>
                  <a:srgbClr val="A8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9" name="Freeform 601"/>
              <p:cNvSpPr>
                <a:spLocks/>
              </p:cNvSpPr>
              <p:nvPr/>
            </p:nvSpPr>
            <p:spPr bwMode="auto">
              <a:xfrm>
                <a:off x="3208" y="2598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4 h 34"/>
                  <a:gd name="T4" fmla="*/ 34 w 50"/>
                  <a:gd name="T5" fmla="*/ 34 h 34"/>
                  <a:gd name="T6" fmla="*/ 50 w 50"/>
                  <a:gd name="T7" fmla="*/ 14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70" name="Freeform 602"/>
              <p:cNvSpPr>
                <a:spLocks/>
              </p:cNvSpPr>
              <p:nvPr/>
            </p:nvSpPr>
            <p:spPr bwMode="auto">
              <a:xfrm>
                <a:off x="3242" y="261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0 h 36"/>
                  <a:gd name="T4" fmla="*/ 36 w 52"/>
                  <a:gd name="T5" fmla="*/ 36 h 36"/>
                  <a:gd name="T6" fmla="*/ 52 w 52"/>
                  <a:gd name="T7" fmla="*/ 16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0"/>
                    </a:lnTo>
                    <a:lnTo>
                      <a:pt x="36" y="36"/>
                    </a:lnTo>
                    <a:lnTo>
                      <a:pt x="52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D6F0"/>
              </a:solidFill>
              <a:ln w="0">
                <a:solidFill>
                  <a:srgbClr val="B8D6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71" name="Freeform 603"/>
              <p:cNvSpPr>
                <a:spLocks/>
              </p:cNvSpPr>
              <p:nvPr/>
            </p:nvSpPr>
            <p:spPr bwMode="auto">
              <a:xfrm>
                <a:off x="3242" y="261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0 h 36"/>
                  <a:gd name="T4" fmla="*/ 36 w 52"/>
                  <a:gd name="T5" fmla="*/ 36 h 36"/>
                  <a:gd name="T6" fmla="*/ 52 w 52"/>
                  <a:gd name="T7" fmla="*/ 16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0"/>
                    </a:lnTo>
                    <a:lnTo>
                      <a:pt x="36" y="36"/>
                    </a:lnTo>
                    <a:lnTo>
                      <a:pt x="52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72" name="Freeform 604"/>
              <p:cNvSpPr>
                <a:spLocks/>
              </p:cNvSpPr>
              <p:nvPr/>
            </p:nvSpPr>
            <p:spPr bwMode="auto">
              <a:xfrm>
                <a:off x="3278" y="2628"/>
                <a:ext cx="50" cy="42"/>
              </a:xfrm>
              <a:custGeom>
                <a:avLst/>
                <a:gdLst>
                  <a:gd name="T0" fmla="*/ 16 w 50"/>
                  <a:gd name="T1" fmla="*/ 0 h 42"/>
                  <a:gd name="T2" fmla="*/ 0 w 50"/>
                  <a:gd name="T3" fmla="*/ 20 h 42"/>
                  <a:gd name="T4" fmla="*/ 36 w 50"/>
                  <a:gd name="T5" fmla="*/ 42 h 42"/>
                  <a:gd name="T6" fmla="*/ 50 w 50"/>
                  <a:gd name="T7" fmla="*/ 26 h 42"/>
                  <a:gd name="T8" fmla="*/ 16 w 5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16" y="0"/>
                    </a:moveTo>
                    <a:lnTo>
                      <a:pt x="0" y="20"/>
                    </a:lnTo>
                    <a:lnTo>
                      <a:pt x="36" y="42"/>
                    </a:lnTo>
                    <a:lnTo>
                      <a:pt x="50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FEBE8"/>
              </a:solidFill>
              <a:ln w="0">
                <a:solidFill>
                  <a:srgbClr val="CFEB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73" name="Freeform 605"/>
              <p:cNvSpPr>
                <a:spLocks/>
              </p:cNvSpPr>
              <p:nvPr/>
            </p:nvSpPr>
            <p:spPr bwMode="auto">
              <a:xfrm>
                <a:off x="3278" y="2628"/>
                <a:ext cx="50" cy="42"/>
              </a:xfrm>
              <a:custGeom>
                <a:avLst/>
                <a:gdLst>
                  <a:gd name="T0" fmla="*/ 16 w 50"/>
                  <a:gd name="T1" fmla="*/ 0 h 42"/>
                  <a:gd name="T2" fmla="*/ 0 w 50"/>
                  <a:gd name="T3" fmla="*/ 20 h 42"/>
                  <a:gd name="T4" fmla="*/ 36 w 50"/>
                  <a:gd name="T5" fmla="*/ 42 h 42"/>
                  <a:gd name="T6" fmla="*/ 50 w 50"/>
                  <a:gd name="T7" fmla="*/ 26 h 42"/>
                  <a:gd name="T8" fmla="*/ 16 w 5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16" y="0"/>
                    </a:moveTo>
                    <a:lnTo>
                      <a:pt x="0" y="20"/>
                    </a:lnTo>
                    <a:lnTo>
                      <a:pt x="36" y="42"/>
                    </a:lnTo>
                    <a:lnTo>
                      <a:pt x="50" y="2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74" name="Freeform 606"/>
              <p:cNvSpPr>
                <a:spLocks/>
              </p:cNvSpPr>
              <p:nvPr/>
            </p:nvSpPr>
            <p:spPr bwMode="auto">
              <a:xfrm>
                <a:off x="3314" y="2654"/>
                <a:ext cx="48" cy="48"/>
              </a:xfrm>
              <a:custGeom>
                <a:avLst/>
                <a:gdLst>
                  <a:gd name="T0" fmla="*/ 14 w 48"/>
                  <a:gd name="T1" fmla="*/ 0 h 48"/>
                  <a:gd name="T2" fmla="*/ 0 w 48"/>
                  <a:gd name="T3" fmla="*/ 16 h 48"/>
                  <a:gd name="T4" fmla="*/ 34 w 48"/>
                  <a:gd name="T5" fmla="*/ 48 h 48"/>
                  <a:gd name="T6" fmla="*/ 48 w 48"/>
                  <a:gd name="T7" fmla="*/ 42 h 48"/>
                  <a:gd name="T8" fmla="*/ 14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14" y="0"/>
                    </a:moveTo>
                    <a:lnTo>
                      <a:pt x="0" y="16"/>
                    </a:lnTo>
                    <a:lnTo>
                      <a:pt x="34" y="48"/>
                    </a:lnTo>
                    <a:lnTo>
                      <a:pt x="48" y="4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8FACC"/>
              </a:solidFill>
              <a:ln w="0">
                <a:solidFill>
                  <a:srgbClr val="E8FA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75" name="Freeform 607"/>
              <p:cNvSpPr>
                <a:spLocks/>
              </p:cNvSpPr>
              <p:nvPr/>
            </p:nvSpPr>
            <p:spPr bwMode="auto">
              <a:xfrm>
                <a:off x="3314" y="2654"/>
                <a:ext cx="48" cy="48"/>
              </a:xfrm>
              <a:custGeom>
                <a:avLst/>
                <a:gdLst>
                  <a:gd name="T0" fmla="*/ 14 w 48"/>
                  <a:gd name="T1" fmla="*/ 0 h 48"/>
                  <a:gd name="T2" fmla="*/ 0 w 48"/>
                  <a:gd name="T3" fmla="*/ 16 h 48"/>
                  <a:gd name="T4" fmla="*/ 34 w 48"/>
                  <a:gd name="T5" fmla="*/ 48 h 48"/>
                  <a:gd name="T6" fmla="*/ 48 w 48"/>
                  <a:gd name="T7" fmla="*/ 42 h 48"/>
                  <a:gd name="T8" fmla="*/ 14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14" y="0"/>
                    </a:moveTo>
                    <a:lnTo>
                      <a:pt x="0" y="16"/>
                    </a:lnTo>
                    <a:lnTo>
                      <a:pt x="34" y="48"/>
                    </a:lnTo>
                    <a:lnTo>
                      <a:pt x="48" y="4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76" name="Freeform 608"/>
              <p:cNvSpPr>
                <a:spLocks/>
              </p:cNvSpPr>
              <p:nvPr/>
            </p:nvSpPr>
            <p:spPr bwMode="auto">
              <a:xfrm>
                <a:off x="3348" y="2696"/>
                <a:ext cx="46" cy="58"/>
              </a:xfrm>
              <a:custGeom>
                <a:avLst/>
                <a:gdLst>
                  <a:gd name="T0" fmla="*/ 14 w 46"/>
                  <a:gd name="T1" fmla="*/ 0 h 58"/>
                  <a:gd name="T2" fmla="*/ 0 w 46"/>
                  <a:gd name="T3" fmla="*/ 6 h 58"/>
                  <a:gd name="T4" fmla="*/ 32 w 46"/>
                  <a:gd name="T5" fmla="*/ 58 h 58"/>
                  <a:gd name="T6" fmla="*/ 46 w 46"/>
                  <a:gd name="T7" fmla="*/ 50 h 58"/>
                  <a:gd name="T8" fmla="*/ 14 w 46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8">
                    <a:moveTo>
                      <a:pt x="14" y="0"/>
                    </a:moveTo>
                    <a:lnTo>
                      <a:pt x="0" y="6"/>
                    </a:lnTo>
                    <a:lnTo>
                      <a:pt x="32" y="58"/>
                    </a:lnTo>
                    <a:lnTo>
                      <a:pt x="46" y="5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2F5BA"/>
              </a:solidFill>
              <a:ln w="0">
                <a:solidFill>
                  <a:srgbClr val="F2F5B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77" name="Freeform 609"/>
              <p:cNvSpPr>
                <a:spLocks/>
              </p:cNvSpPr>
              <p:nvPr/>
            </p:nvSpPr>
            <p:spPr bwMode="auto">
              <a:xfrm>
                <a:off x="3348" y="2696"/>
                <a:ext cx="46" cy="58"/>
              </a:xfrm>
              <a:custGeom>
                <a:avLst/>
                <a:gdLst>
                  <a:gd name="T0" fmla="*/ 14 w 46"/>
                  <a:gd name="T1" fmla="*/ 0 h 58"/>
                  <a:gd name="T2" fmla="*/ 0 w 46"/>
                  <a:gd name="T3" fmla="*/ 6 h 58"/>
                  <a:gd name="T4" fmla="*/ 32 w 46"/>
                  <a:gd name="T5" fmla="*/ 58 h 58"/>
                  <a:gd name="T6" fmla="*/ 46 w 46"/>
                  <a:gd name="T7" fmla="*/ 50 h 58"/>
                  <a:gd name="T8" fmla="*/ 14 w 46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8">
                    <a:moveTo>
                      <a:pt x="14" y="0"/>
                    </a:moveTo>
                    <a:lnTo>
                      <a:pt x="0" y="6"/>
                    </a:lnTo>
                    <a:lnTo>
                      <a:pt x="32" y="58"/>
                    </a:lnTo>
                    <a:lnTo>
                      <a:pt x="46" y="5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78" name="Freeform 610"/>
              <p:cNvSpPr>
                <a:spLocks/>
              </p:cNvSpPr>
              <p:nvPr/>
            </p:nvSpPr>
            <p:spPr bwMode="auto">
              <a:xfrm>
                <a:off x="3380" y="274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8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8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79" name="Freeform 611"/>
              <p:cNvSpPr>
                <a:spLocks/>
              </p:cNvSpPr>
              <p:nvPr/>
            </p:nvSpPr>
            <p:spPr bwMode="auto">
              <a:xfrm>
                <a:off x="3380" y="274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8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8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80" name="Freeform 612"/>
              <p:cNvSpPr>
                <a:spLocks/>
              </p:cNvSpPr>
              <p:nvPr/>
            </p:nvSpPr>
            <p:spPr bwMode="auto">
              <a:xfrm>
                <a:off x="3416" y="275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4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81" name="Freeform 613"/>
              <p:cNvSpPr>
                <a:spLocks/>
              </p:cNvSpPr>
              <p:nvPr/>
            </p:nvSpPr>
            <p:spPr bwMode="auto">
              <a:xfrm>
                <a:off x="3416" y="275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4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82" name="Freeform 614"/>
              <p:cNvSpPr>
                <a:spLocks/>
              </p:cNvSpPr>
              <p:nvPr/>
            </p:nvSpPr>
            <p:spPr bwMode="auto">
              <a:xfrm>
                <a:off x="3450" y="2768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83" name="Freeform 615"/>
              <p:cNvSpPr>
                <a:spLocks/>
              </p:cNvSpPr>
              <p:nvPr/>
            </p:nvSpPr>
            <p:spPr bwMode="auto">
              <a:xfrm>
                <a:off x="3450" y="2768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84" name="Freeform 616"/>
              <p:cNvSpPr>
                <a:spLocks/>
              </p:cNvSpPr>
              <p:nvPr/>
            </p:nvSpPr>
            <p:spPr bwMode="auto">
              <a:xfrm>
                <a:off x="3486" y="2778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85" name="Freeform 617"/>
              <p:cNvSpPr>
                <a:spLocks/>
              </p:cNvSpPr>
              <p:nvPr/>
            </p:nvSpPr>
            <p:spPr bwMode="auto">
              <a:xfrm>
                <a:off x="3486" y="2778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86" name="Freeform 618"/>
              <p:cNvSpPr>
                <a:spLocks/>
              </p:cNvSpPr>
              <p:nvPr/>
            </p:nvSpPr>
            <p:spPr bwMode="auto">
              <a:xfrm>
                <a:off x="3524" y="2790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87" name="Freeform 619"/>
              <p:cNvSpPr>
                <a:spLocks/>
              </p:cNvSpPr>
              <p:nvPr/>
            </p:nvSpPr>
            <p:spPr bwMode="auto">
              <a:xfrm>
                <a:off x="3524" y="2790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88" name="Freeform 620"/>
              <p:cNvSpPr>
                <a:spLocks/>
              </p:cNvSpPr>
              <p:nvPr/>
            </p:nvSpPr>
            <p:spPr bwMode="auto">
              <a:xfrm>
                <a:off x="3560" y="2802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89" name="Freeform 621"/>
              <p:cNvSpPr>
                <a:spLocks/>
              </p:cNvSpPr>
              <p:nvPr/>
            </p:nvSpPr>
            <p:spPr bwMode="auto">
              <a:xfrm>
                <a:off x="3560" y="2802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90" name="Freeform 622"/>
              <p:cNvSpPr>
                <a:spLocks/>
              </p:cNvSpPr>
              <p:nvPr/>
            </p:nvSpPr>
            <p:spPr bwMode="auto">
              <a:xfrm>
                <a:off x="3596" y="2814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8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91" name="Freeform 623"/>
              <p:cNvSpPr>
                <a:spLocks/>
              </p:cNvSpPr>
              <p:nvPr/>
            </p:nvSpPr>
            <p:spPr bwMode="auto">
              <a:xfrm>
                <a:off x="3596" y="2814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8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92" name="Freeform 624"/>
              <p:cNvSpPr>
                <a:spLocks/>
              </p:cNvSpPr>
              <p:nvPr/>
            </p:nvSpPr>
            <p:spPr bwMode="auto">
              <a:xfrm>
                <a:off x="3634" y="2826"/>
                <a:ext cx="50" cy="34"/>
              </a:xfrm>
              <a:custGeom>
                <a:avLst/>
                <a:gdLst>
                  <a:gd name="T0" fmla="*/ 12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2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2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93" name="Freeform 625"/>
              <p:cNvSpPr>
                <a:spLocks/>
              </p:cNvSpPr>
              <p:nvPr/>
            </p:nvSpPr>
            <p:spPr bwMode="auto">
              <a:xfrm>
                <a:off x="3634" y="2826"/>
                <a:ext cx="50" cy="34"/>
              </a:xfrm>
              <a:custGeom>
                <a:avLst/>
                <a:gdLst>
                  <a:gd name="T0" fmla="*/ 12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2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2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94" name="Freeform 626"/>
              <p:cNvSpPr>
                <a:spLocks/>
              </p:cNvSpPr>
              <p:nvPr/>
            </p:nvSpPr>
            <p:spPr bwMode="auto">
              <a:xfrm>
                <a:off x="3670" y="2838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2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95" name="Freeform 627"/>
              <p:cNvSpPr>
                <a:spLocks/>
              </p:cNvSpPr>
              <p:nvPr/>
            </p:nvSpPr>
            <p:spPr bwMode="auto">
              <a:xfrm>
                <a:off x="3670" y="2838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2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96" name="Freeform 628"/>
              <p:cNvSpPr>
                <a:spLocks/>
              </p:cNvSpPr>
              <p:nvPr/>
            </p:nvSpPr>
            <p:spPr bwMode="auto">
              <a:xfrm>
                <a:off x="3706" y="2850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0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97" name="Freeform 629"/>
              <p:cNvSpPr>
                <a:spLocks/>
              </p:cNvSpPr>
              <p:nvPr/>
            </p:nvSpPr>
            <p:spPr bwMode="auto">
              <a:xfrm>
                <a:off x="3706" y="2850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0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98" name="Freeform 630"/>
              <p:cNvSpPr>
                <a:spLocks/>
              </p:cNvSpPr>
              <p:nvPr/>
            </p:nvSpPr>
            <p:spPr bwMode="auto">
              <a:xfrm>
                <a:off x="1798" y="2262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10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99" name="Freeform 631"/>
              <p:cNvSpPr>
                <a:spLocks/>
              </p:cNvSpPr>
              <p:nvPr/>
            </p:nvSpPr>
            <p:spPr bwMode="auto">
              <a:xfrm>
                <a:off x="1798" y="2262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10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00" name="Freeform 632"/>
              <p:cNvSpPr>
                <a:spLocks/>
              </p:cNvSpPr>
              <p:nvPr/>
            </p:nvSpPr>
            <p:spPr bwMode="auto">
              <a:xfrm>
                <a:off x="1826" y="2272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8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01" name="Freeform 633"/>
              <p:cNvSpPr>
                <a:spLocks/>
              </p:cNvSpPr>
              <p:nvPr/>
            </p:nvSpPr>
            <p:spPr bwMode="auto">
              <a:xfrm>
                <a:off x="1826" y="2272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8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02" name="Freeform 634"/>
              <p:cNvSpPr>
                <a:spLocks/>
              </p:cNvSpPr>
              <p:nvPr/>
            </p:nvSpPr>
            <p:spPr bwMode="auto">
              <a:xfrm>
                <a:off x="1854" y="2280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10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03" name="Freeform 635"/>
              <p:cNvSpPr>
                <a:spLocks/>
              </p:cNvSpPr>
              <p:nvPr/>
            </p:nvSpPr>
            <p:spPr bwMode="auto">
              <a:xfrm>
                <a:off x="1854" y="2280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10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04" name="Freeform 636"/>
              <p:cNvSpPr>
                <a:spLocks/>
              </p:cNvSpPr>
              <p:nvPr/>
            </p:nvSpPr>
            <p:spPr bwMode="auto">
              <a:xfrm>
                <a:off x="1884" y="2290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6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C2F2"/>
              </a:solidFill>
              <a:ln w="0">
                <a:solidFill>
                  <a:srgbClr val="99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05" name="Freeform 637"/>
              <p:cNvSpPr>
                <a:spLocks/>
              </p:cNvSpPr>
              <p:nvPr/>
            </p:nvSpPr>
            <p:spPr bwMode="auto">
              <a:xfrm>
                <a:off x="1884" y="2290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6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06" name="Freeform 638"/>
              <p:cNvSpPr>
                <a:spLocks/>
              </p:cNvSpPr>
              <p:nvPr/>
            </p:nvSpPr>
            <p:spPr bwMode="auto">
              <a:xfrm>
                <a:off x="1912" y="2296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20 h 26"/>
                  <a:gd name="T4" fmla="*/ 30 w 50"/>
                  <a:gd name="T5" fmla="*/ 26 h 26"/>
                  <a:gd name="T6" fmla="*/ 50 w 50"/>
                  <a:gd name="T7" fmla="*/ 8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0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4C2F5"/>
              </a:solidFill>
              <a:ln w="0">
                <a:solidFill>
                  <a:srgbClr val="94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07" name="Freeform 639"/>
              <p:cNvSpPr>
                <a:spLocks/>
              </p:cNvSpPr>
              <p:nvPr/>
            </p:nvSpPr>
            <p:spPr bwMode="auto">
              <a:xfrm>
                <a:off x="1912" y="2296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20 h 26"/>
                  <a:gd name="T4" fmla="*/ 30 w 50"/>
                  <a:gd name="T5" fmla="*/ 26 h 26"/>
                  <a:gd name="T6" fmla="*/ 50 w 50"/>
                  <a:gd name="T7" fmla="*/ 8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0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08" name="Freeform 640"/>
              <p:cNvSpPr>
                <a:spLocks/>
              </p:cNvSpPr>
              <p:nvPr/>
            </p:nvSpPr>
            <p:spPr bwMode="auto">
              <a:xfrm>
                <a:off x="1942" y="2304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18 h 22"/>
                  <a:gd name="T4" fmla="*/ 28 w 48"/>
                  <a:gd name="T5" fmla="*/ 22 h 22"/>
                  <a:gd name="T6" fmla="*/ 48 w 48"/>
                  <a:gd name="T7" fmla="*/ 4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CBFF7"/>
              </a:solidFill>
              <a:ln w="0">
                <a:solidFill>
                  <a:srgbClr val="8CBF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09" name="Freeform 641"/>
              <p:cNvSpPr>
                <a:spLocks/>
              </p:cNvSpPr>
              <p:nvPr/>
            </p:nvSpPr>
            <p:spPr bwMode="auto">
              <a:xfrm>
                <a:off x="1942" y="2304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18 h 22"/>
                  <a:gd name="T4" fmla="*/ 28 w 48"/>
                  <a:gd name="T5" fmla="*/ 22 h 22"/>
                  <a:gd name="T6" fmla="*/ 48 w 48"/>
                  <a:gd name="T7" fmla="*/ 4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8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10" name="Freeform 642"/>
              <p:cNvSpPr>
                <a:spLocks/>
              </p:cNvSpPr>
              <p:nvPr/>
            </p:nvSpPr>
            <p:spPr bwMode="auto">
              <a:xfrm>
                <a:off x="1970" y="2308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18 h 22"/>
                  <a:gd name="T4" fmla="*/ 30 w 48"/>
                  <a:gd name="T5" fmla="*/ 22 h 22"/>
                  <a:gd name="T6" fmla="*/ 48 w 48"/>
                  <a:gd name="T7" fmla="*/ 2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8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0BDFA"/>
              </a:solidFill>
              <a:ln w="0">
                <a:solidFill>
                  <a:srgbClr val="80BD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11" name="Freeform 643"/>
              <p:cNvSpPr>
                <a:spLocks/>
              </p:cNvSpPr>
              <p:nvPr/>
            </p:nvSpPr>
            <p:spPr bwMode="auto">
              <a:xfrm>
                <a:off x="1970" y="2308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18 h 22"/>
                  <a:gd name="T4" fmla="*/ 30 w 48"/>
                  <a:gd name="T5" fmla="*/ 22 h 22"/>
                  <a:gd name="T6" fmla="*/ 48 w 48"/>
                  <a:gd name="T7" fmla="*/ 2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48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12" name="Freeform 644"/>
              <p:cNvSpPr>
                <a:spLocks/>
              </p:cNvSpPr>
              <p:nvPr/>
            </p:nvSpPr>
            <p:spPr bwMode="auto">
              <a:xfrm>
                <a:off x="2000" y="2310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28 w 48"/>
                  <a:gd name="T5" fmla="*/ 20 h 20"/>
                  <a:gd name="T6" fmla="*/ 48 w 48"/>
                  <a:gd name="T7" fmla="*/ 2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28" y="20"/>
                    </a:lnTo>
                    <a:lnTo>
                      <a:pt x="4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EB5FA"/>
              </a:solidFill>
              <a:ln w="0">
                <a:solidFill>
                  <a:srgbClr val="6E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13" name="Freeform 645"/>
              <p:cNvSpPr>
                <a:spLocks/>
              </p:cNvSpPr>
              <p:nvPr/>
            </p:nvSpPr>
            <p:spPr bwMode="auto">
              <a:xfrm>
                <a:off x="2000" y="2310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28 w 48"/>
                  <a:gd name="T5" fmla="*/ 20 h 20"/>
                  <a:gd name="T6" fmla="*/ 48 w 48"/>
                  <a:gd name="T7" fmla="*/ 2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28" y="20"/>
                    </a:lnTo>
                    <a:lnTo>
                      <a:pt x="48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14" name="Freeform 646"/>
              <p:cNvSpPr>
                <a:spLocks/>
              </p:cNvSpPr>
              <p:nvPr/>
            </p:nvSpPr>
            <p:spPr bwMode="auto">
              <a:xfrm>
                <a:off x="2028" y="2310"/>
                <a:ext cx="48" cy="20"/>
              </a:xfrm>
              <a:custGeom>
                <a:avLst/>
                <a:gdLst>
                  <a:gd name="T0" fmla="*/ 20 w 48"/>
                  <a:gd name="T1" fmla="*/ 2 h 20"/>
                  <a:gd name="T2" fmla="*/ 0 w 48"/>
                  <a:gd name="T3" fmla="*/ 20 h 20"/>
                  <a:gd name="T4" fmla="*/ 28 w 48"/>
                  <a:gd name="T5" fmla="*/ 16 h 20"/>
                  <a:gd name="T6" fmla="*/ 48 w 48"/>
                  <a:gd name="T7" fmla="*/ 0 h 20"/>
                  <a:gd name="T8" fmla="*/ 20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2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8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52ABFA"/>
              </a:solidFill>
              <a:ln w="0">
                <a:solidFill>
                  <a:srgbClr val="52AB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15" name="Freeform 647"/>
              <p:cNvSpPr>
                <a:spLocks/>
              </p:cNvSpPr>
              <p:nvPr/>
            </p:nvSpPr>
            <p:spPr bwMode="auto">
              <a:xfrm>
                <a:off x="2028" y="2310"/>
                <a:ext cx="48" cy="20"/>
              </a:xfrm>
              <a:custGeom>
                <a:avLst/>
                <a:gdLst>
                  <a:gd name="T0" fmla="*/ 20 w 48"/>
                  <a:gd name="T1" fmla="*/ 2 h 20"/>
                  <a:gd name="T2" fmla="*/ 0 w 48"/>
                  <a:gd name="T3" fmla="*/ 20 h 20"/>
                  <a:gd name="T4" fmla="*/ 28 w 48"/>
                  <a:gd name="T5" fmla="*/ 16 h 20"/>
                  <a:gd name="T6" fmla="*/ 48 w 48"/>
                  <a:gd name="T7" fmla="*/ 0 h 20"/>
                  <a:gd name="T8" fmla="*/ 20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2"/>
                    </a:moveTo>
                    <a:lnTo>
                      <a:pt x="0" y="20"/>
                    </a:lnTo>
                    <a:lnTo>
                      <a:pt x="28" y="16"/>
                    </a:lnTo>
                    <a:lnTo>
                      <a:pt x="48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16" name="Freeform 648"/>
              <p:cNvSpPr>
                <a:spLocks/>
              </p:cNvSpPr>
              <p:nvPr/>
            </p:nvSpPr>
            <p:spPr bwMode="auto">
              <a:xfrm>
                <a:off x="2056" y="2310"/>
                <a:ext cx="50" cy="46"/>
              </a:xfrm>
              <a:custGeom>
                <a:avLst/>
                <a:gdLst>
                  <a:gd name="T0" fmla="*/ 20 w 50"/>
                  <a:gd name="T1" fmla="*/ 0 h 46"/>
                  <a:gd name="T2" fmla="*/ 0 w 50"/>
                  <a:gd name="T3" fmla="*/ 16 h 46"/>
                  <a:gd name="T4" fmla="*/ 32 w 50"/>
                  <a:gd name="T5" fmla="*/ 46 h 46"/>
                  <a:gd name="T6" fmla="*/ 50 w 50"/>
                  <a:gd name="T7" fmla="*/ 10 h 46"/>
                  <a:gd name="T8" fmla="*/ 20 w 50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">
                    <a:moveTo>
                      <a:pt x="20" y="0"/>
                    </a:moveTo>
                    <a:lnTo>
                      <a:pt x="0" y="16"/>
                    </a:lnTo>
                    <a:lnTo>
                      <a:pt x="32" y="46"/>
                    </a:lnTo>
                    <a:lnTo>
                      <a:pt x="5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9ED1"/>
              </a:solidFill>
              <a:ln w="0">
                <a:solidFill>
                  <a:srgbClr val="A19E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17" name="Freeform 649"/>
              <p:cNvSpPr>
                <a:spLocks/>
              </p:cNvSpPr>
              <p:nvPr/>
            </p:nvSpPr>
            <p:spPr bwMode="auto">
              <a:xfrm>
                <a:off x="2056" y="2310"/>
                <a:ext cx="50" cy="46"/>
              </a:xfrm>
              <a:custGeom>
                <a:avLst/>
                <a:gdLst>
                  <a:gd name="T0" fmla="*/ 20 w 50"/>
                  <a:gd name="T1" fmla="*/ 0 h 46"/>
                  <a:gd name="T2" fmla="*/ 0 w 50"/>
                  <a:gd name="T3" fmla="*/ 16 h 46"/>
                  <a:gd name="T4" fmla="*/ 32 w 50"/>
                  <a:gd name="T5" fmla="*/ 46 h 46"/>
                  <a:gd name="T6" fmla="*/ 50 w 50"/>
                  <a:gd name="T7" fmla="*/ 10 h 46"/>
                  <a:gd name="T8" fmla="*/ 20 w 50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">
                    <a:moveTo>
                      <a:pt x="20" y="0"/>
                    </a:moveTo>
                    <a:lnTo>
                      <a:pt x="0" y="16"/>
                    </a:lnTo>
                    <a:lnTo>
                      <a:pt x="32" y="46"/>
                    </a:lnTo>
                    <a:lnTo>
                      <a:pt x="50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18" name="Freeform 650"/>
              <p:cNvSpPr>
                <a:spLocks/>
              </p:cNvSpPr>
              <p:nvPr/>
            </p:nvSpPr>
            <p:spPr bwMode="auto">
              <a:xfrm>
                <a:off x="2088" y="2320"/>
                <a:ext cx="50" cy="60"/>
              </a:xfrm>
              <a:custGeom>
                <a:avLst/>
                <a:gdLst>
                  <a:gd name="T0" fmla="*/ 18 w 50"/>
                  <a:gd name="T1" fmla="*/ 0 h 60"/>
                  <a:gd name="T2" fmla="*/ 0 w 50"/>
                  <a:gd name="T3" fmla="*/ 36 h 60"/>
                  <a:gd name="T4" fmla="*/ 32 w 50"/>
                  <a:gd name="T5" fmla="*/ 60 h 60"/>
                  <a:gd name="T6" fmla="*/ 50 w 50"/>
                  <a:gd name="T7" fmla="*/ 32 h 60"/>
                  <a:gd name="T8" fmla="*/ 18 w 50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0">
                    <a:moveTo>
                      <a:pt x="18" y="0"/>
                    </a:moveTo>
                    <a:lnTo>
                      <a:pt x="0" y="36"/>
                    </a:lnTo>
                    <a:lnTo>
                      <a:pt x="32" y="60"/>
                    </a:lnTo>
                    <a:lnTo>
                      <a:pt x="50" y="3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BFC9"/>
              </a:solidFill>
              <a:ln w="0">
                <a:solidFill>
                  <a:srgbClr val="D1BF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19" name="Freeform 651"/>
              <p:cNvSpPr>
                <a:spLocks/>
              </p:cNvSpPr>
              <p:nvPr/>
            </p:nvSpPr>
            <p:spPr bwMode="auto">
              <a:xfrm>
                <a:off x="2088" y="2320"/>
                <a:ext cx="50" cy="60"/>
              </a:xfrm>
              <a:custGeom>
                <a:avLst/>
                <a:gdLst>
                  <a:gd name="T0" fmla="*/ 18 w 50"/>
                  <a:gd name="T1" fmla="*/ 0 h 60"/>
                  <a:gd name="T2" fmla="*/ 0 w 50"/>
                  <a:gd name="T3" fmla="*/ 36 h 60"/>
                  <a:gd name="T4" fmla="*/ 32 w 50"/>
                  <a:gd name="T5" fmla="*/ 60 h 60"/>
                  <a:gd name="T6" fmla="*/ 50 w 50"/>
                  <a:gd name="T7" fmla="*/ 32 h 60"/>
                  <a:gd name="T8" fmla="*/ 18 w 50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0">
                    <a:moveTo>
                      <a:pt x="18" y="0"/>
                    </a:moveTo>
                    <a:lnTo>
                      <a:pt x="0" y="36"/>
                    </a:lnTo>
                    <a:lnTo>
                      <a:pt x="32" y="60"/>
                    </a:lnTo>
                    <a:lnTo>
                      <a:pt x="50" y="3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0" name="Freeform 652"/>
              <p:cNvSpPr>
                <a:spLocks/>
              </p:cNvSpPr>
              <p:nvPr/>
            </p:nvSpPr>
            <p:spPr bwMode="auto">
              <a:xfrm>
                <a:off x="2120" y="2352"/>
                <a:ext cx="48" cy="38"/>
              </a:xfrm>
              <a:custGeom>
                <a:avLst/>
                <a:gdLst>
                  <a:gd name="T0" fmla="*/ 18 w 48"/>
                  <a:gd name="T1" fmla="*/ 0 h 38"/>
                  <a:gd name="T2" fmla="*/ 0 w 48"/>
                  <a:gd name="T3" fmla="*/ 28 h 38"/>
                  <a:gd name="T4" fmla="*/ 30 w 48"/>
                  <a:gd name="T5" fmla="*/ 38 h 38"/>
                  <a:gd name="T6" fmla="*/ 48 w 48"/>
                  <a:gd name="T7" fmla="*/ 16 h 38"/>
                  <a:gd name="T8" fmla="*/ 18 w 4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8" y="0"/>
                    </a:moveTo>
                    <a:lnTo>
                      <a:pt x="0" y="28"/>
                    </a:lnTo>
                    <a:lnTo>
                      <a:pt x="30" y="38"/>
                    </a:lnTo>
                    <a:lnTo>
                      <a:pt x="48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8C2E3"/>
              </a:solidFill>
              <a:ln w="0">
                <a:solidFill>
                  <a:srgbClr val="B8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1" name="Freeform 653"/>
              <p:cNvSpPr>
                <a:spLocks/>
              </p:cNvSpPr>
              <p:nvPr/>
            </p:nvSpPr>
            <p:spPr bwMode="auto">
              <a:xfrm>
                <a:off x="2120" y="2352"/>
                <a:ext cx="48" cy="38"/>
              </a:xfrm>
              <a:custGeom>
                <a:avLst/>
                <a:gdLst>
                  <a:gd name="T0" fmla="*/ 18 w 48"/>
                  <a:gd name="T1" fmla="*/ 0 h 38"/>
                  <a:gd name="T2" fmla="*/ 0 w 48"/>
                  <a:gd name="T3" fmla="*/ 28 h 38"/>
                  <a:gd name="T4" fmla="*/ 30 w 48"/>
                  <a:gd name="T5" fmla="*/ 38 h 38"/>
                  <a:gd name="T6" fmla="*/ 48 w 48"/>
                  <a:gd name="T7" fmla="*/ 16 h 38"/>
                  <a:gd name="T8" fmla="*/ 18 w 4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8" y="0"/>
                    </a:moveTo>
                    <a:lnTo>
                      <a:pt x="0" y="28"/>
                    </a:lnTo>
                    <a:lnTo>
                      <a:pt x="30" y="38"/>
                    </a:lnTo>
                    <a:lnTo>
                      <a:pt x="48" y="1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2" name="Freeform 654"/>
              <p:cNvSpPr>
                <a:spLocks/>
              </p:cNvSpPr>
              <p:nvPr/>
            </p:nvSpPr>
            <p:spPr bwMode="auto">
              <a:xfrm>
                <a:off x="2150" y="2368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2 h 26"/>
                  <a:gd name="T4" fmla="*/ 30 w 48"/>
                  <a:gd name="T5" fmla="*/ 26 h 26"/>
                  <a:gd name="T6" fmla="*/ 48 w 48"/>
                  <a:gd name="T7" fmla="*/ 6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4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3" name="Freeform 655"/>
              <p:cNvSpPr>
                <a:spLocks/>
              </p:cNvSpPr>
              <p:nvPr/>
            </p:nvSpPr>
            <p:spPr bwMode="auto">
              <a:xfrm>
                <a:off x="2150" y="2368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2 h 26"/>
                  <a:gd name="T4" fmla="*/ 30 w 48"/>
                  <a:gd name="T5" fmla="*/ 26 h 26"/>
                  <a:gd name="T6" fmla="*/ 48 w 48"/>
                  <a:gd name="T7" fmla="*/ 6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48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4" name="Freeform 656"/>
              <p:cNvSpPr>
                <a:spLocks/>
              </p:cNvSpPr>
              <p:nvPr/>
            </p:nvSpPr>
            <p:spPr bwMode="auto">
              <a:xfrm>
                <a:off x="2180" y="2374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28 w 48"/>
                  <a:gd name="T5" fmla="*/ 18 h 20"/>
                  <a:gd name="T6" fmla="*/ 48 w 48"/>
                  <a:gd name="T7" fmla="*/ 0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28" y="18"/>
                    </a:lnTo>
                    <a:lnTo>
                      <a:pt x="4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9ADF7"/>
              </a:solidFill>
              <a:ln w="0">
                <a:solidFill>
                  <a:srgbClr val="69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5" name="Freeform 657"/>
              <p:cNvSpPr>
                <a:spLocks/>
              </p:cNvSpPr>
              <p:nvPr/>
            </p:nvSpPr>
            <p:spPr bwMode="auto">
              <a:xfrm>
                <a:off x="2180" y="2374"/>
                <a:ext cx="48" cy="20"/>
              </a:xfrm>
              <a:custGeom>
                <a:avLst/>
                <a:gdLst>
                  <a:gd name="T0" fmla="*/ 18 w 48"/>
                  <a:gd name="T1" fmla="*/ 0 h 20"/>
                  <a:gd name="T2" fmla="*/ 0 w 48"/>
                  <a:gd name="T3" fmla="*/ 20 h 20"/>
                  <a:gd name="T4" fmla="*/ 28 w 48"/>
                  <a:gd name="T5" fmla="*/ 18 h 20"/>
                  <a:gd name="T6" fmla="*/ 48 w 48"/>
                  <a:gd name="T7" fmla="*/ 0 h 20"/>
                  <a:gd name="T8" fmla="*/ 18 w 4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0"/>
                    </a:moveTo>
                    <a:lnTo>
                      <a:pt x="0" y="20"/>
                    </a:lnTo>
                    <a:lnTo>
                      <a:pt x="28" y="18"/>
                    </a:lnTo>
                    <a:lnTo>
                      <a:pt x="48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6" name="Freeform 658"/>
              <p:cNvSpPr>
                <a:spLocks/>
              </p:cNvSpPr>
              <p:nvPr/>
            </p:nvSpPr>
            <p:spPr bwMode="auto">
              <a:xfrm>
                <a:off x="2208" y="2370"/>
                <a:ext cx="50" cy="22"/>
              </a:xfrm>
              <a:custGeom>
                <a:avLst/>
                <a:gdLst>
                  <a:gd name="T0" fmla="*/ 20 w 50"/>
                  <a:gd name="T1" fmla="*/ 4 h 22"/>
                  <a:gd name="T2" fmla="*/ 0 w 50"/>
                  <a:gd name="T3" fmla="*/ 22 h 22"/>
                  <a:gd name="T4" fmla="*/ 30 w 50"/>
                  <a:gd name="T5" fmla="*/ 20 h 22"/>
                  <a:gd name="T6" fmla="*/ 50 w 50"/>
                  <a:gd name="T7" fmla="*/ 0 h 22"/>
                  <a:gd name="T8" fmla="*/ 20 w 50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57A3F5"/>
              </a:solidFill>
              <a:ln w="0">
                <a:solidFill>
                  <a:srgbClr val="57A3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7" name="Freeform 659"/>
              <p:cNvSpPr>
                <a:spLocks/>
              </p:cNvSpPr>
              <p:nvPr/>
            </p:nvSpPr>
            <p:spPr bwMode="auto">
              <a:xfrm>
                <a:off x="2208" y="2370"/>
                <a:ext cx="50" cy="22"/>
              </a:xfrm>
              <a:custGeom>
                <a:avLst/>
                <a:gdLst>
                  <a:gd name="T0" fmla="*/ 20 w 50"/>
                  <a:gd name="T1" fmla="*/ 4 h 22"/>
                  <a:gd name="T2" fmla="*/ 0 w 50"/>
                  <a:gd name="T3" fmla="*/ 22 h 22"/>
                  <a:gd name="T4" fmla="*/ 30 w 50"/>
                  <a:gd name="T5" fmla="*/ 20 h 22"/>
                  <a:gd name="T6" fmla="*/ 50 w 50"/>
                  <a:gd name="T7" fmla="*/ 0 h 22"/>
                  <a:gd name="T8" fmla="*/ 20 w 50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4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8" name="Freeform 660"/>
              <p:cNvSpPr>
                <a:spLocks/>
              </p:cNvSpPr>
              <p:nvPr/>
            </p:nvSpPr>
            <p:spPr bwMode="auto">
              <a:xfrm>
                <a:off x="2238" y="2368"/>
                <a:ext cx="50" cy="22"/>
              </a:xfrm>
              <a:custGeom>
                <a:avLst/>
                <a:gdLst>
                  <a:gd name="T0" fmla="*/ 20 w 50"/>
                  <a:gd name="T1" fmla="*/ 2 h 22"/>
                  <a:gd name="T2" fmla="*/ 0 w 50"/>
                  <a:gd name="T3" fmla="*/ 22 h 22"/>
                  <a:gd name="T4" fmla="*/ 30 w 50"/>
                  <a:gd name="T5" fmla="*/ 20 h 22"/>
                  <a:gd name="T6" fmla="*/ 50 w 50"/>
                  <a:gd name="T7" fmla="*/ 0 h 22"/>
                  <a:gd name="T8" fmla="*/ 20 w 5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57A1F5"/>
              </a:solidFill>
              <a:ln w="0">
                <a:solidFill>
                  <a:srgbClr val="57A1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9" name="Freeform 661"/>
              <p:cNvSpPr>
                <a:spLocks/>
              </p:cNvSpPr>
              <p:nvPr/>
            </p:nvSpPr>
            <p:spPr bwMode="auto">
              <a:xfrm>
                <a:off x="2238" y="2368"/>
                <a:ext cx="50" cy="22"/>
              </a:xfrm>
              <a:custGeom>
                <a:avLst/>
                <a:gdLst>
                  <a:gd name="T0" fmla="*/ 20 w 50"/>
                  <a:gd name="T1" fmla="*/ 2 h 22"/>
                  <a:gd name="T2" fmla="*/ 0 w 50"/>
                  <a:gd name="T3" fmla="*/ 22 h 22"/>
                  <a:gd name="T4" fmla="*/ 30 w 50"/>
                  <a:gd name="T5" fmla="*/ 20 h 22"/>
                  <a:gd name="T6" fmla="*/ 50 w 50"/>
                  <a:gd name="T7" fmla="*/ 0 h 22"/>
                  <a:gd name="T8" fmla="*/ 20 w 5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0" name="Freeform 662"/>
              <p:cNvSpPr>
                <a:spLocks/>
              </p:cNvSpPr>
              <p:nvPr/>
            </p:nvSpPr>
            <p:spPr bwMode="auto">
              <a:xfrm>
                <a:off x="2268" y="2366"/>
                <a:ext cx="50" cy="22"/>
              </a:xfrm>
              <a:custGeom>
                <a:avLst/>
                <a:gdLst>
                  <a:gd name="T0" fmla="*/ 20 w 50"/>
                  <a:gd name="T1" fmla="*/ 2 h 22"/>
                  <a:gd name="T2" fmla="*/ 0 w 50"/>
                  <a:gd name="T3" fmla="*/ 22 h 22"/>
                  <a:gd name="T4" fmla="*/ 30 w 50"/>
                  <a:gd name="T5" fmla="*/ 20 h 22"/>
                  <a:gd name="T6" fmla="*/ 50 w 50"/>
                  <a:gd name="T7" fmla="*/ 0 h 22"/>
                  <a:gd name="T8" fmla="*/ 20 w 5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61A6F5"/>
              </a:solidFill>
              <a:ln w="0">
                <a:solidFill>
                  <a:srgbClr val="61A6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1" name="Freeform 663"/>
              <p:cNvSpPr>
                <a:spLocks/>
              </p:cNvSpPr>
              <p:nvPr/>
            </p:nvSpPr>
            <p:spPr bwMode="auto">
              <a:xfrm>
                <a:off x="2268" y="2366"/>
                <a:ext cx="50" cy="22"/>
              </a:xfrm>
              <a:custGeom>
                <a:avLst/>
                <a:gdLst>
                  <a:gd name="T0" fmla="*/ 20 w 50"/>
                  <a:gd name="T1" fmla="*/ 2 h 22"/>
                  <a:gd name="T2" fmla="*/ 0 w 50"/>
                  <a:gd name="T3" fmla="*/ 22 h 22"/>
                  <a:gd name="T4" fmla="*/ 30 w 50"/>
                  <a:gd name="T5" fmla="*/ 20 h 22"/>
                  <a:gd name="T6" fmla="*/ 50 w 50"/>
                  <a:gd name="T7" fmla="*/ 0 h 22"/>
                  <a:gd name="T8" fmla="*/ 20 w 5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2" name="Freeform 664"/>
              <p:cNvSpPr>
                <a:spLocks/>
              </p:cNvSpPr>
              <p:nvPr/>
            </p:nvSpPr>
            <p:spPr bwMode="auto">
              <a:xfrm>
                <a:off x="2298" y="236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0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0ABF5"/>
              </a:solidFill>
              <a:ln w="0">
                <a:solidFill>
                  <a:srgbClr val="70AB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3" name="Freeform 665"/>
              <p:cNvSpPr>
                <a:spLocks/>
              </p:cNvSpPr>
              <p:nvPr/>
            </p:nvSpPr>
            <p:spPr bwMode="auto">
              <a:xfrm>
                <a:off x="2298" y="236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0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4" name="Freeform 666"/>
              <p:cNvSpPr>
                <a:spLocks/>
              </p:cNvSpPr>
              <p:nvPr/>
            </p:nvSpPr>
            <p:spPr bwMode="auto">
              <a:xfrm>
                <a:off x="2328" y="2366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2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2" y="24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DB2F5"/>
              </a:solidFill>
              <a:ln w="0">
                <a:solidFill>
                  <a:srgbClr val="7DB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5" name="Freeform 667"/>
              <p:cNvSpPr>
                <a:spLocks/>
              </p:cNvSpPr>
              <p:nvPr/>
            </p:nvSpPr>
            <p:spPr bwMode="auto">
              <a:xfrm>
                <a:off x="2328" y="2366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2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2" y="24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6" name="Freeform 668"/>
              <p:cNvSpPr>
                <a:spLocks/>
              </p:cNvSpPr>
              <p:nvPr/>
            </p:nvSpPr>
            <p:spPr bwMode="auto">
              <a:xfrm>
                <a:off x="2360" y="2368"/>
                <a:ext cx="50" cy="26"/>
              </a:xfrm>
              <a:custGeom>
                <a:avLst/>
                <a:gdLst>
                  <a:gd name="T0" fmla="*/ 18 w 50"/>
                  <a:gd name="T1" fmla="*/ 0 h 26"/>
                  <a:gd name="T2" fmla="*/ 0 w 50"/>
                  <a:gd name="T3" fmla="*/ 22 h 26"/>
                  <a:gd name="T4" fmla="*/ 32 w 50"/>
                  <a:gd name="T5" fmla="*/ 26 h 26"/>
                  <a:gd name="T6" fmla="*/ 50 w 50"/>
                  <a:gd name="T7" fmla="*/ 6 h 26"/>
                  <a:gd name="T8" fmla="*/ 18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18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7B5F2"/>
              </a:solidFill>
              <a:ln w="0">
                <a:solidFill>
                  <a:srgbClr val="87B5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7" name="Freeform 669"/>
              <p:cNvSpPr>
                <a:spLocks/>
              </p:cNvSpPr>
              <p:nvPr/>
            </p:nvSpPr>
            <p:spPr bwMode="auto">
              <a:xfrm>
                <a:off x="2360" y="2368"/>
                <a:ext cx="50" cy="26"/>
              </a:xfrm>
              <a:custGeom>
                <a:avLst/>
                <a:gdLst>
                  <a:gd name="T0" fmla="*/ 18 w 50"/>
                  <a:gd name="T1" fmla="*/ 0 h 26"/>
                  <a:gd name="T2" fmla="*/ 0 w 50"/>
                  <a:gd name="T3" fmla="*/ 22 h 26"/>
                  <a:gd name="T4" fmla="*/ 32 w 50"/>
                  <a:gd name="T5" fmla="*/ 26 h 26"/>
                  <a:gd name="T6" fmla="*/ 50 w 50"/>
                  <a:gd name="T7" fmla="*/ 6 h 26"/>
                  <a:gd name="T8" fmla="*/ 18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18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0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8" name="Freeform 670"/>
              <p:cNvSpPr>
                <a:spLocks/>
              </p:cNvSpPr>
              <p:nvPr/>
            </p:nvSpPr>
            <p:spPr bwMode="auto">
              <a:xfrm>
                <a:off x="2392" y="2374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0 h 26"/>
                  <a:gd name="T4" fmla="*/ 30 w 48"/>
                  <a:gd name="T5" fmla="*/ 26 h 26"/>
                  <a:gd name="T6" fmla="*/ 48 w 48"/>
                  <a:gd name="T7" fmla="*/ 4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4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1B8F2"/>
              </a:solidFill>
              <a:ln w="0">
                <a:solidFill>
                  <a:srgbClr val="91B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9" name="Freeform 671"/>
              <p:cNvSpPr>
                <a:spLocks/>
              </p:cNvSpPr>
              <p:nvPr/>
            </p:nvSpPr>
            <p:spPr bwMode="auto">
              <a:xfrm>
                <a:off x="2392" y="2374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0 h 26"/>
                  <a:gd name="T4" fmla="*/ 30 w 48"/>
                  <a:gd name="T5" fmla="*/ 26 h 26"/>
                  <a:gd name="T6" fmla="*/ 48 w 48"/>
                  <a:gd name="T7" fmla="*/ 4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48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0" name="Freeform 672"/>
              <p:cNvSpPr>
                <a:spLocks/>
              </p:cNvSpPr>
              <p:nvPr/>
            </p:nvSpPr>
            <p:spPr bwMode="auto">
              <a:xfrm>
                <a:off x="2422" y="237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B8F0"/>
              </a:solidFill>
              <a:ln w="0">
                <a:solidFill>
                  <a:srgbClr val="94B8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1" name="Freeform 673"/>
              <p:cNvSpPr>
                <a:spLocks/>
              </p:cNvSpPr>
              <p:nvPr/>
            </p:nvSpPr>
            <p:spPr bwMode="auto">
              <a:xfrm>
                <a:off x="2422" y="237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2" name="Freeform 674"/>
              <p:cNvSpPr>
                <a:spLocks/>
              </p:cNvSpPr>
              <p:nvPr/>
            </p:nvSpPr>
            <p:spPr bwMode="auto">
              <a:xfrm>
                <a:off x="2454" y="2386"/>
                <a:ext cx="50" cy="28"/>
              </a:xfrm>
              <a:custGeom>
                <a:avLst/>
                <a:gdLst>
                  <a:gd name="T0" fmla="*/ 18 w 50"/>
                  <a:gd name="T1" fmla="*/ 0 h 28"/>
                  <a:gd name="T2" fmla="*/ 0 w 50"/>
                  <a:gd name="T3" fmla="*/ 22 h 28"/>
                  <a:gd name="T4" fmla="*/ 32 w 50"/>
                  <a:gd name="T5" fmla="*/ 28 h 28"/>
                  <a:gd name="T6" fmla="*/ 50 w 50"/>
                  <a:gd name="T7" fmla="*/ 6 h 28"/>
                  <a:gd name="T8" fmla="*/ 1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18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3" name="Freeform 675"/>
              <p:cNvSpPr>
                <a:spLocks/>
              </p:cNvSpPr>
              <p:nvPr/>
            </p:nvSpPr>
            <p:spPr bwMode="auto">
              <a:xfrm>
                <a:off x="2454" y="2386"/>
                <a:ext cx="50" cy="28"/>
              </a:xfrm>
              <a:custGeom>
                <a:avLst/>
                <a:gdLst>
                  <a:gd name="T0" fmla="*/ 18 w 50"/>
                  <a:gd name="T1" fmla="*/ 0 h 28"/>
                  <a:gd name="T2" fmla="*/ 0 w 50"/>
                  <a:gd name="T3" fmla="*/ 22 h 28"/>
                  <a:gd name="T4" fmla="*/ 32 w 50"/>
                  <a:gd name="T5" fmla="*/ 28 h 28"/>
                  <a:gd name="T6" fmla="*/ 50 w 50"/>
                  <a:gd name="T7" fmla="*/ 6 h 28"/>
                  <a:gd name="T8" fmla="*/ 1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18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0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4" name="Freeform 676"/>
              <p:cNvSpPr>
                <a:spLocks/>
              </p:cNvSpPr>
              <p:nvPr/>
            </p:nvSpPr>
            <p:spPr bwMode="auto">
              <a:xfrm>
                <a:off x="2486" y="239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5" name="Freeform 677"/>
              <p:cNvSpPr>
                <a:spLocks/>
              </p:cNvSpPr>
              <p:nvPr/>
            </p:nvSpPr>
            <p:spPr bwMode="auto">
              <a:xfrm>
                <a:off x="2486" y="239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6" name="Freeform 678"/>
              <p:cNvSpPr>
                <a:spLocks/>
              </p:cNvSpPr>
              <p:nvPr/>
            </p:nvSpPr>
            <p:spPr bwMode="auto">
              <a:xfrm>
                <a:off x="2518" y="2400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7" name="Freeform 679"/>
              <p:cNvSpPr>
                <a:spLocks/>
              </p:cNvSpPr>
              <p:nvPr/>
            </p:nvSpPr>
            <p:spPr bwMode="auto">
              <a:xfrm>
                <a:off x="2518" y="2400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8" name="Freeform 680"/>
              <p:cNvSpPr>
                <a:spLocks/>
              </p:cNvSpPr>
              <p:nvPr/>
            </p:nvSpPr>
            <p:spPr bwMode="auto">
              <a:xfrm>
                <a:off x="2550" y="240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4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9" name="Freeform 681"/>
              <p:cNvSpPr>
                <a:spLocks/>
              </p:cNvSpPr>
              <p:nvPr/>
            </p:nvSpPr>
            <p:spPr bwMode="auto">
              <a:xfrm>
                <a:off x="2550" y="240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4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0" name="Freeform 682"/>
              <p:cNvSpPr>
                <a:spLocks/>
              </p:cNvSpPr>
              <p:nvPr/>
            </p:nvSpPr>
            <p:spPr bwMode="auto">
              <a:xfrm>
                <a:off x="2582" y="2416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1" name="Freeform 683"/>
              <p:cNvSpPr>
                <a:spLocks/>
              </p:cNvSpPr>
              <p:nvPr/>
            </p:nvSpPr>
            <p:spPr bwMode="auto">
              <a:xfrm>
                <a:off x="2582" y="2416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2" name="Freeform 684"/>
              <p:cNvSpPr>
                <a:spLocks/>
              </p:cNvSpPr>
              <p:nvPr/>
            </p:nvSpPr>
            <p:spPr bwMode="auto">
              <a:xfrm>
                <a:off x="2614" y="2426"/>
                <a:ext cx="52" cy="30"/>
              </a:xfrm>
              <a:custGeom>
                <a:avLst/>
                <a:gdLst>
                  <a:gd name="T0" fmla="*/ 18 w 52"/>
                  <a:gd name="T1" fmla="*/ 0 h 30"/>
                  <a:gd name="T2" fmla="*/ 0 w 52"/>
                  <a:gd name="T3" fmla="*/ 22 h 30"/>
                  <a:gd name="T4" fmla="*/ 34 w 52"/>
                  <a:gd name="T5" fmla="*/ 30 h 30"/>
                  <a:gd name="T6" fmla="*/ 52 w 52"/>
                  <a:gd name="T7" fmla="*/ 6 h 30"/>
                  <a:gd name="T8" fmla="*/ 18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18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2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3" name="Freeform 685"/>
              <p:cNvSpPr>
                <a:spLocks/>
              </p:cNvSpPr>
              <p:nvPr/>
            </p:nvSpPr>
            <p:spPr bwMode="auto">
              <a:xfrm>
                <a:off x="2614" y="2426"/>
                <a:ext cx="52" cy="30"/>
              </a:xfrm>
              <a:custGeom>
                <a:avLst/>
                <a:gdLst>
                  <a:gd name="T0" fmla="*/ 18 w 52"/>
                  <a:gd name="T1" fmla="*/ 0 h 30"/>
                  <a:gd name="T2" fmla="*/ 0 w 52"/>
                  <a:gd name="T3" fmla="*/ 22 h 30"/>
                  <a:gd name="T4" fmla="*/ 34 w 52"/>
                  <a:gd name="T5" fmla="*/ 30 h 30"/>
                  <a:gd name="T6" fmla="*/ 52 w 52"/>
                  <a:gd name="T7" fmla="*/ 6 h 30"/>
                  <a:gd name="T8" fmla="*/ 18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18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2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4" name="Freeform 686"/>
              <p:cNvSpPr>
                <a:spLocks/>
              </p:cNvSpPr>
              <p:nvPr/>
            </p:nvSpPr>
            <p:spPr bwMode="auto">
              <a:xfrm>
                <a:off x="2648" y="2432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5" name="Freeform 687"/>
              <p:cNvSpPr>
                <a:spLocks/>
              </p:cNvSpPr>
              <p:nvPr/>
            </p:nvSpPr>
            <p:spPr bwMode="auto">
              <a:xfrm>
                <a:off x="2648" y="2432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6" name="Freeform 688"/>
              <p:cNvSpPr>
                <a:spLocks/>
              </p:cNvSpPr>
              <p:nvPr/>
            </p:nvSpPr>
            <p:spPr bwMode="auto">
              <a:xfrm>
                <a:off x="2680" y="244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4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7" name="Freeform 689"/>
              <p:cNvSpPr>
                <a:spLocks/>
              </p:cNvSpPr>
              <p:nvPr/>
            </p:nvSpPr>
            <p:spPr bwMode="auto">
              <a:xfrm>
                <a:off x="2680" y="244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4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8" name="Freeform 690"/>
              <p:cNvSpPr>
                <a:spLocks/>
              </p:cNvSpPr>
              <p:nvPr/>
            </p:nvSpPr>
            <p:spPr bwMode="auto">
              <a:xfrm>
                <a:off x="2714" y="245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9" name="Freeform 691"/>
              <p:cNvSpPr>
                <a:spLocks/>
              </p:cNvSpPr>
              <p:nvPr/>
            </p:nvSpPr>
            <p:spPr bwMode="auto">
              <a:xfrm>
                <a:off x="2714" y="245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0" name="Freeform 692"/>
              <p:cNvSpPr>
                <a:spLocks/>
              </p:cNvSpPr>
              <p:nvPr/>
            </p:nvSpPr>
            <p:spPr bwMode="auto">
              <a:xfrm>
                <a:off x="2746" y="2460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1" name="Freeform 693"/>
              <p:cNvSpPr>
                <a:spLocks/>
              </p:cNvSpPr>
              <p:nvPr/>
            </p:nvSpPr>
            <p:spPr bwMode="auto">
              <a:xfrm>
                <a:off x="2746" y="2460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2" name="Freeform 694"/>
              <p:cNvSpPr>
                <a:spLocks/>
              </p:cNvSpPr>
              <p:nvPr/>
            </p:nvSpPr>
            <p:spPr bwMode="auto">
              <a:xfrm>
                <a:off x="2780" y="247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2ED"/>
              </a:solidFill>
              <a:ln w="0">
                <a:solidFill>
                  <a:srgbClr val="A3C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3" name="Freeform 695"/>
              <p:cNvSpPr>
                <a:spLocks/>
              </p:cNvSpPr>
              <p:nvPr/>
            </p:nvSpPr>
            <p:spPr bwMode="auto">
              <a:xfrm>
                <a:off x="2780" y="2470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4" name="Freeform 696"/>
              <p:cNvSpPr>
                <a:spLocks/>
              </p:cNvSpPr>
              <p:nvPr/>
            </p:nvSpPr>
            <p:spPr bwMode="auto">
              <a:xfrm>
                <a:off x="2814" y="2480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2 w 50"/>
                  <a:gd name="T5" fmla="*/ 36 h 36"/>
                  <a:gd name="T6" fmla="*/ 50 w 50"/>
                  <a:gd name="T7" fmla="*/ 12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4ED"/>
              </a:solidFill>
              <a:ln w="0">
                <a:solidFill>
                  <a:srgbClr val="A8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5" name="Freeform 697"/>
              <p:cNvSpPr>
                <a:spLocks/>
              </p:cNvSpPr>
              <p:nvPr/>
            </p:nvSpPr>
            <p:spPr bwMode="auto">
              <a:xfrm>
                <a:off x="2814" y="2480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2 w 50"/>
                  <a:gd name="T5" fmla="*/ 36 h 36"/>
                  <a:gd name="T6" fmla="*/ 50 w 50"/>
                  <a:gd name="T7" fmla="*/ 12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6" name="Freeform 698"/>
              <p:cNvSpPr>
                <a:spLocks/>
              </p:cNvSpPr>
              <p:nvPr/>
            </p:nvSpPr>
            <p:spPr bwMode="auto">
              <a:xfrm>
                <a:off x="2846" y="2492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7" name="Freeform 699"/>
              <p:cNvSpPr>
                <a:spLocks/>
              </p:cNvSpPr>
              <p:nvPr/>
            </p:nvSpPr>
            <p:spPr bwMode="auto">
              <a:xfrm>
                <a:off x="2846" y="2492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8" name="Freeform 700"/>
              <p:cNvSpPr>
                <a:spLocks/>
              </p:cNvSpPr>
              <p:nvPr/>
            </p:nvSpPr>
            <p:spPr bwMode="auto">
              <a:xfrm>
                <a:off x="2880" y="2506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4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DC7ED"/>
              </a:solidFill>
              <a:ln w="0">
                <a:solidFill>
                  <a:srgbClr val="AD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9" name="Freeform 701"/>
              <p:cNvSpPr>
                <a:spLocks/>
              </p:cNvSpPr>
              <p:nvPr/>
            </p:nvSpPr>
            <p:spPr bwMode="auto">
              <a:xfrm>
                <a:off x="2880" y="2506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4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70" name="Freeform 702"/>
              <p:cNvSpPr>
                <a:spLocks/>
              </p:cNvSpPr>
              <p:nvPr/>
            </p:nvSpPr>
            <p:spPr bwMode="auto">
              <a:xfrm>
                <a:off x="2914" y="2520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0 h 36"/>
                  <a:gd name="T4" fmla="*/ 34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0C9ED"/>
              </a:solidFill>
              <a:ln w="0">
                <a:solidFill>
                  <a:srgbClr val="B0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71" name="Freeform 703"/>
              <p:cNvSpPr>
                <a:spLocks/>
              </p:cNvSpPr>
              <p:nvPr/>
            </p:nvSpPr>
            <p:spPr bwMode="auto">
              <a:xfrm>
                <a:off x="2914" y="2520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0 h 36"/>
                  <a:gd name="T4" fmla="*/ 34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0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72" name="Freeform 704"/>
              <p:cNvSpPr>
                <a:spLocks/>
              </p:cNvSpPr>
              <p:nvPr/>
            </p:nvSpPr>
            <p:spPr bwMode="auto">
              <a:xfrm>
                <a:off x="2948" y="2534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0C9ED"/>
              </a:solidFill>
              <a:ln w="0">
                <a:solidFill>
                  <a:srgbClr val="B0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73" name="Freeform 705"/>
              <p:cNvSpPr>
                <a:spLocks/>
              </p:cNvSpPr>
              <p:nvPr/>
            </p:nvSpPr>
            <p:spPr bwMode="auto">
              <a:xfrm>
                <a:off x="2948" y="2534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74" name="Freeform 706"/>
              <p:cNvSpPr>
                <a:spLocks/>
              </p:cNvSpPr>
              <p:nvPr/>
            </p:nvSpPr>
            <p:spPr bwMode="auto">
              <a:xfrm>
                <a:off x="2984" y="2548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ED"/>
              </a:solidFill>
              <a:ln w="0">
                <a:solidFill>
                  <a:srgbClr val="AD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75" name="Freeform 707"/>
              <p:cNvSpPr>
                <a:spLocks/>
              </p:cNvSpPr>
              <p:nvPr/>
            </p:nvSpPr>
            <p:spPr bwMode="auto">
              <a:xfrm>
                <a:off x="2984" y="2548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76" name="Freeform 708"/>
              <p:cNvSpPr>
                <a:spLocks/>
              </p:cNvSpPr>
              <p:nvPr/>
            </p:nvSpPr>
            <p:spPr bwMode="auto">
              <a:xfrm>
                <a:off x="3018" y="2562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F0"/>
              </a:solidFill>
              <a:ln w="0">
                <a:solidFill>
                  <a:srgbClr val="AD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77" name="Freeform 709"/>
              <p:cNvSpPr>
                <a:spLocks/>
              </p:cNvSpPr>
              <p:nvPr/>
            </p:nvSpPr>
            <p:spPr bwMode="auto">
              <a:xfrm>
                <a:off x="3018" y="2562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78" name="Freeform 710"/>
              <p:cNvSpPr>
                <a:spLocks/>
              </p:cNvSpPr>
              <p:nvPr/>
            </p:nvSpPr>
            <p:spPr bwMode="auto">
              <a:xfrm>
                <a:off x="3052" y="257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79" name="Freeform 711"/>
              <p:cNvSpPr>
                <a:spLocks/>
              </p:cNvSpPr>
              <p:nvPr/>
            </p:nvSpPr>
            <p:spPr bwMode="auto">
              <a:xfrm>
                <a:off x="3052" y="257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80" name="Freeform 712"/>
              <p:cNvSpPr>
                <a:spLocks/>
              </p:cNvSpPr>
              <p:nvPr/>
            </p:nvSpPr>
            <p:spPr bwMode="auto">
              <a:xfrm>
                <a:off x="3086" y="2588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7F0"/>
              </a:solidFill>
              <a:ln w="0">
                <a:solidFill>
                  <a:srgbClr val="A3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81" name="Freeform 713"/>
              <p:cNvSpPr>
                <a:spLocks/>
              </p:cNvSpPr>
              <p:nvPr/>
            </p:nvSpPr>
            <p:spPr bwMode="auto">
              <a:xfrm>
                <a:off x="3086" y="2588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82" name="Freeform 714"/>
              <p:cNvSpPr>
                <a:spLocks/>
              </p:cNvSpPr>
              <p:nvPr/>
            </p:nvSpPr>
            <p:spPr bwMode="auto">
              <a:xfrm>
                <a:off x="3122" y="260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83" name="Freeform 715"/>
              <p:cNvSpPr>
                <a:spLocks/>
              </p:cNvSpPr>
              <p:nvPr/>
            </p:nvSpPr>
            <p:spPr bwMode="auto">
              <a:xfrm>
                <a:off x="3122" y="260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84" name="Freeform 716"/>
              <p:cNvSpPr>
                <a:spLocks/>
              </p:cNvSpPr>
              <p:nvPr/>
            </p:nvSpPr>
            <p:spPr bwMode="auto">
              <a:xfrm>
                <a:off x="3156" y="2612"/>
                <a:ext cx="52" cy="32"/>
              </a:xfrm>
              <a:custGeom>
                <a:avLst/>
                <a:gdLst>
                  <a:gd name="T0" fmla="*/ 16 w 52"/>
                  <a:gd name="T1" fmla="*/ 0 h 32"/>
                  <a:gd name="T2" fmla="*/ 0 w 52"/>
                  <a:gd name="T3" fmla="*/ 22 h 32"/>
                  <a:gd name="T4" fmla="*/ 36 w 52"/>
                  <a:gd name="T5" fmla="*/ 32 h 32"/>
                  <a:gd name="T6" fmla="*/ 52 w 52"/>
                  <a:gd name="T7" fmla="*/ 10 h 32"/>
                  <a:gd name="T8" fmla="*/ 16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2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85" name="Freeform 717"/>
              <p:cNvSpPr>
                <a:spLocks/>
              </p:cNvSpPr>
              <p:nvPr/>
            </p:nvSpPr>
            <p:spPr bwMode="auto">
              <a:xfrm>
                <a:off x="3156" y="2612"/>
                <a:ext cx="52" cy="32"/>
              </a:xfrm>
              <a:custGeom>
                <a:avLst/>
                <a:gdLst>
                  <a:gd name="T0" fmla="*/ 16 w 52"/>
                  <a:gd name="T1" fmla="*/ 0 h 32"/>
                  <a:gd name="T2" fmla="*/ 0 w 52"/>
                  <a:gd name="T3" fmla="*/ 22 h 32"/>
                  <a:gd name="T4" fmla="*/ 36 w 52"/>
                  <a:gd name="T5" fmla="*/ 32 h 32"/>
                  <a:gd name="T6" fmla="*/ 52 w 52"/>
                  <a:gd name="T7" fmla="*/ 10 h 32"/>
                  <a:gd name="T8" fmla="*/ 16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2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86" name="Freeform 718"/>
              <p:cNvSpPr>
                <a:spLocks/>
              </p:cNvSpPr>
              <p:nvPr/>
            </p:nvSpPr>
            <p:spPr bwMode="auto">
              <a:xfrm>
                <a:off x="3192" y="2622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9F2"/>
              </a:solidFill>
              <a:ln w="0">
                <a:solidFill>
                  <a:srgbClr val="A3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87" name="Freeform 719"/>
              <p:cNvSpPr>
                <a:spLocks/>
              </p:cNvSpPr>
              <p:nvPr/>
            </p:nvSpPr>
            <p:spPr bwMode="auto">
              <a:xfrm>
                <a:off x="3192" y="2622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0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88" name="Freeform 720"/>
              <p:cNvSpPr>
                <a:spLocks/>
              </p:cNvSpPr>
              <p:nvPr/>
            </p:nvSpPr>
            <p:spPr bwMode="auto">
              <a:xfrm>
                <a:off x="3228" y="2632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4 w 50"/>
                  <a:gd name="T5" fmla="*/ 36 h 36"/>
                  <a:gd name="T6" fmla="*/ 50 w 50"/>
                  <a:gd name="T7" fmla="*/ 16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0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D1F2"/>
              </a:solidFill>
              <a:ln w="0">
                <a:solidFill>
                  <a:srgbClr val="B0D1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89" name="Freeform 721"/>
              <p:cNvSpPr>
                <a:spLocks/>
              </p:cNvSpPr>
              <p:nvPr/>
            </p:nvSpPr>
            <p:spPr bwMode="auto">
              <a:xfrm>
                <a:off x="3228" y="2632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4 w 50"/>
                  <a:gd name="T5" fmla="*/ 36 h 36"/>
                  <a:gd name="T6" fmla="*/ 50 w 50"/>
                  <a:gd name="T7" fmla="*/ 16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0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90" name="Freeform 722"/>
              <p:cNvSpPr>
                <a:spLocks/>
              </p:cNvSpPr>
              <p:nvPr/>
            </p:nvSpPr>
            <p:spPr bwMode="auto">
              <a:xfrm>
                <a:off x="3262" y="2648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0 h 38"/>
                  <a:gd name="T4" fmla="*/ 36 w 52"/>
                  <a:gd name="T5" fmla="*/ 38 h 38"/>
                  <a:gd name="T6" fmla="*/ 52 w 52"/>
                  <a:gd name="T7" fmla="*/ 22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0"/>
                    </a:lnTo>
                    <a:lnTo>
                      <a:pt x="36" y="38"/>
                    </a:lnTo>
                    <a:lnTo>
                      <a:pt x="52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4E3ED"/>
              </a:solidFill>
              <a:ln w="0">
                <a:solidFill>
                  <a:srgbClr val="C4E3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91" name="Freeform 723"/>
              <p:cNvSpPr>
                <a:spLocks/>
              </p:cNvSpPr>
              <p:nvPr/>
            </p:nvSpPr>
            <p:spPr bwMode="auto">
              <a:xfrm>
                <a:off x="3262" y="2648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0 h 38"/>
                  <a:gd name="T4" fmla="*/ 36 w 52"/>
                  <a:gd name="T5" fmla="*/ 38 h 38"/>
                  <a:gd name="T6" fmla="*/ 52 w 52"/>
                  <a:gd name="T7" fmla="*/ 22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0"/>
                    </a:lnTo>
                    <a:lnTo>
                      <a:pt x="36" y="38"/>
                    </a:lnTo>
                    <a:lnTo>
                      <a:pt x="52" y="2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92" name="Freeform 724"/>
              <p:cNvSpPr>
                <a:spLocks/>
              </p:cNvSpPr>
              <p:nvPr/>
            </p:nvSpPr>
            <p:spPr bwMode="auto">
              <a:xfrm>
                <a:off x="3298" y="2670"/>
                <a:ext cx="50" cy="44"/>
              </a:xfrm>
              <a:custGeom>
                <a:avLst/>
                <a:gdLst>
                  <a:gd name="T0" fmla="*/ 16 w 50"/>
                  <a:gd name="T1" fmla="*/ 0 h 44"/>
                  <a:gd name="T2" fmla="*/ 0 w 50"/>
                  <a:gd name="T3" fmla="*/ 16 h 44"/>
                  <a:gd name="T4" fmla="*/ 34 w 50"/>
                  <a:gd name="T5" fmla="*/ 44 h 44"/>
                  <a:gd name="T6" fmla="*/ 50 w 50"/>
                  <a:gd name="T7" fmla="*/ 32 h 44"/>
                  <a:gd name="T8" fmla="*/ 16 w 5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4">
                    <a:moveTo>
                      <a:pt x="16" y="0"/>
                    </a:moveTo>
                    <a:lnTo>
                      <a:pt x="0" y="16"/>
                    </a:lnTo>
                    <a:lnTo>
                      <a:pt x="34" y="44"/>
                    </a:lnTo>
                    <a:lnTo>
                      <a:pt x="50" y="3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EF5DE"/>
              </a:solidFill>
              <a:ln w="0">
                <a:solidFill>
                  <a:srgbClr val="DEF5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93" name="Freeform 725"/>
              <p:cNvSpPr>
                <a:spLocks/>
              </p:cNvSpPr>
              <p:nvPr/>
            </p:nvSpPr>
            <p:spPr bwMode="auto">
              <a:xfrm>
                <a:off x="3298" y="2670"/>
                <a:ext cx="50" cy="44"/>
              </a:xfrm>
              <a:custGeom>
                <a:avLst/>
                <a:gdLst>
                  <a:gd name="T0" fmla="*/ 16 w 50"/>
                  <a:gd name="T1" fmla="*/ 0 h 44"/>
                  <a:gd name="T2" fmla="*/ 0 w 50"/>
                  <a:gd name="T3" fmla="*/ 16 h 44"/>
                  <a:gd name="T4" fmla="*/ 34 w 50"/>
                  <a:gd name="T5" fmla="*/ 44 h 44"/>
                  <a:gd name="T6" fmla="*/ 50 w 50"/>
                  <a:gd name="T7" fmla="*/ 32 h 44"/>
                  <a:gd name="T8" fmla="*/ 16 w 5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4">
                    <a:moveTo>
                      <a:pt x="16" y="0"/>
                    </a:moveTo>
                    <a:lnTo>
                      <a:pt x="0" y="16"/>
                    </a:lnTo>
                    <a:lnTo>
                      <a:pt x="34" y="44"/>
                    </a:lnTo>
                    <a:lnTo>
                      <a:pt x="50" y="3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94" name="Freeform 726"/>
              <p:cNvSpPr>
                <a:spLocks/>
              </p:cNvSpPr>
              <p:nvPr/>
            </p:nvSpPr>
            <p:spPr bwMode="auto">
              <a:xfrm>
                <a:off x="3332" y="2702"/>
                <a:ext cx="48" cy="54"/>
              </a:xfrm>
              <a:custGeom>
                <a:avLst/>
                <a:gdLst>
                  <a:gd name="T0" fmla="*/ 16 w 48"/>
                  <a:gd name="T1" fmla="*/ 0 h 54"/>
                  <a:gd name="T2" fmla="*/ 0 w 48"/>
                  <a:gd name="T3" fmla="*/ 12 h 54"/>
                  <a:gd name="T4" fmla="*/ 34 w 48"/>
                  <a:gd name="T5" fmla="*/ 54 h 54"/>
                  <a:gd name="T6" fmla="*/ 48 w 48"/>
                  <a:gd name="T7" fmla="*/ 52 h 54"/>
                  <a:gd name="T8" fmla="*/ 16 w 48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4">
                    <a:moveTo>
                      <a:pt x="16" y="0"/>
                    </a:moveTo>
                    <a:lnTo>
                      <a:pt x="0" y="12"/>
                    </a:lnTo>
                    <a:lnTo>
                      <a:pt x="34" y="54"/>
                    </a:lnTo>
                    <a:lnTo>
                      <a:pt x="48" y="5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BF7B2"/>
              </a:solidFill>
              <a:ln w="0">
                <a:solidFill>
                  <a:srgbClr val="EBF7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95" name="Freeform 727"/>
              <p:cNvSpPr>
                <a:spLocks/>
              </p:cNvSpPr>
              <p:nvPr/>
            </p:nvSpPr>
            <p:spPr bwMode="auto">
              <a:xfrm>
                <a:off x="3332" y="2702"/>
                <a:ext cx="48" cy="54"/>
              </a:xfrm>
              <a:custGeom>
                <a:avLst/>
                <a:gdLst>
                  <a:gd name="T0" fmla="*/ 16 w 48"/>
                  <a:gd name="T1" fmla="*/ 0 h 54"/>
                  <a:gd name="T2" fmla="*/ 0 w 48"/>
                  <a:gd name="T3" fmla="*/ 12 h 54"/>
                  <a:gd name="T4" fmla="*/ 34 w 48"/>
                  <a:gd name="T5" fmla="*/ 54 h 54"/>
                  <a:gd name="T6" fmla="*/ 48 w 48"/>
                  <a:gd name="T7" fmla="*/ 52 h 54"/>
                  <a:gd name="T8" fmla="*/ 16 w 48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4">
                    <a:moveTo>
                      <a:pt x="16" y="0"/>
                    </a:moveTo>
                    <a:lnTo>
                      <a:pt x="0" y="12"/>
                    </a:lnTo>
                    <a:lnTo>
                      <a:pt x="34" y="54"/>
                    </a:lnTo>
                    <a:lnTo>
                      <a:pt x="48" y="5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96" name="Freeform 728"/>
              <p:cNvSpPr>
                <a:spLocks/>
              </p:cNvSpPr>
              <p:nvPr/>
            </p:nvSpPr>
            <p:spPr bwMode="auto">
              <a:xfrm>
                <a:off x="3366" y="2754"/>
                <a:ext cx="50" cy="50"/>
              </a:xfrm>
              <a:custGeom>
                <a:avLst/>
                <a:gdLst>
                  <a:gd name="T0" fmla="*/ 14 w 50"/>
                  <a:gd name="T1" fmla="*/ 0 h 50"/>
                  <a:gd name="T2" fmla="*/ 0 w 50"/>
                  <a:gd name="T3" fmla="*/ 2 h 50"/>
                  <a:gd name="T4" fmla="*/ 34 w 50"/>
                  <a:gd name="T5" fmla="*/ 50 h 50"/>
                  <a:gd name="T6" fmla="*/ 50 w 50"/>
                  <a:gd name="T7" fmla="*/ 26 h 50"/>
                  <a:gd name="T8" fmla="*/ 14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14" y="0"/>
                    </a:moveTo>
                    <a:lnTo>
                      <a:pt x="0" y="2"/>
                    </a:lnTo>
                    <a:lnTo>
                      <a:pt x="34" y="50"/>
                    </a:lnTo>
                    <a:lnTo>
                      <a:pt x="50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CD4DE"/>
              </a:solidFill>
              <a:ln w="0">
                <a:solidFill>
                  <a:srgbClr val="CCD4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97" name="Freeform 729"/>
              <p:cNvSpPr>
                <a:spLocks/>
              </p:cNvSpPr>
              <p:nvPr/>
            </p:nvSpPr>
            <p:spPr bwMode="auto">
              <a:xfrm>
                <a:off x="3366" y="2754"/>
                <a:ext cx="50" cy="50"/>
              </a:xfrm>
              <a:custGeom>
                <a:avLst/>
                <a:gdLst>
                  <a:gd name="T0" fmla="*/ 14 w 50"/>
                  <a:gd name="T1" fmla="*/ 0 h 50"/>
                  <a:gd name="T2" fmla="*/ 0 w 50"/>
                  <a:gd name="T3" fmla="*/ 2 h 50"/>
                  <a:gd name="T4" fmla="*/ 34 w 50"/>
                  <a:gd name="T5" fmla="*/ 50 h 50"/>
                  <a:gd name="T6" fmla="*/ 50 w 50"/>
                  <a:gd name="T7" fmla="*/ 26 h 50"/>
                  <a:gd name="T8" fmla="*/ 14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14" y="0"/>
                    </a:moveTo>
                    <a:lnTo>
                      <a:pt x="0" y="2"/>
                    </a:lnTo>
                    <a:lnTo>
                      <a:pt x="34" y="50"/>
                    </a:lnTo>
                    <a:lnTo>
                      <a:pt x="50" y="2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98" name="Freeform 730"/>
              <p:cNvSpPr>
                <a:spLocks/>
              </p:cNvSpPr>
              <p:nvPr/>
            </p:nvSpPr>
            <p:spPr bwMode="auto">
              <a:xfrm>
                <a:off x="3400" y="278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0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99" name="Freeform 731"/>
              <p:cNvSpPr>
                <a:spLocks/>
              </p:cNvSpPr>
              <p:nvPr/>
            </p:nvSpPr>
            <p:spPr bwMode="auto">
              <a:xfrm>
                <a:off x="3400" y="2780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0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5500" name="Group 732"/>
            <p:cNvGrpSpPr>
              <a:grpSpLocks/>
            </p:cNvGrpSpPr>
            <p:nvPr/>
          </p:nvGrpSpPr>
          <p:grpSpPr bwMode="auto">
            <a:xfrm>
              <a:off x="1758" y="2280"/>
              <a:ext cx="1986" cy="654"/>
              <a:chOff x="1758" y="2280"/>
              <a:chExt cx="1986" cy="654"/>
            </a:xfrm>
          </p:grpSpPr>
          <p:sp>
            <p:nvSpPr>
              <p:cNvPr id="545501" name="Freeform 733"/>
              <p:cNvSpPr>
                <a:spLocks/>
              </p:cNvSpPr>
              <p:nvPr/>
            </p:nvSpPr>
            <p:spPr bwMode="auto">
              <a:xfrm>
                <a:off x="3436" y="2790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02" name="Freeform 734"/>
              <p:cNvSpPr>
                <a:spLocks/>
              </p:cNvSpPr>
              <p:nvPr/>
            </p:nvSpPr>
            <p:spPr bwMode="auto">
              <a:xfrm>
                <a:off x="3436" y="2790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03" name="Freeform 735"/>
              <p:cNvSpPr>
                <a:spLocks/>
              </p:cNvSpPr>
              <p:nvPr/>
            </p:nvSpPr>
            <p:spPr bwMode="auto">
              <a:xfrm>
                <a:off x="3472" y="280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04" name="Freeform 736"/>
              <p:cNvSpPr>
                <a:spLocks/>
              </p:cNvSpPr>
              <p:nvPr/>
            </p:nvSpPr>
            <p:spPr bwMode="auto">
              <a:xfrm>
                <a:off x="3472" y="280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05" name="Freeform 737"/>
              <p:cNvSpPr>
                <a:spLocks/>
              </p:cNvSpPr>
              <p:nvPr/>
            </p:nvSpPr>
            <p:spPr bwMode="auto">
              <a:xfrm>
                <a:off x="3508" y="2814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06" name="Freeform 738"/>
              <p:cNvSpPr>
                <a:spLocks/>
              </p:cNvSpPr>
              <p:nvPr/>
            </p:nvSpPr>
            <p:spPr bwMode="auto">
              <a:xfrm>
                <a:off x="3508" y="2814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07" name="Freeform 739"/>
              <p:cNvSpPr>
                <a:spLocks/>
              </p:cNvSpPr>
              <p:nvPr/>
            </p:nvSpPr>
            <p:spPr bwMode="auto">
              <a:xfrm>
                <a:off x="3546" y="282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08" name="Freeform 740"/>
              <p:cNvSpPr>
                <a:spLocks/>
              </p:cNvSpPr>
              <p:nvPr/>
            </p:nvSpPr>
            <p:spPr bwMode="auto">
              <a:xfrm>
                <a:off x="3546" y="282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09" name="Freeform 741"/>
              <p:cNvSpPr>
                <a:spLocks/>
              </p:cNvSpPr>
              <p:nvPr/>
            </p:nvSpPr>
            <p:spPr bwMode="auto">
              <a:xfrm>
                <a:off x="3582" y="2838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2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2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0" name="Freeform 742"/>
              <p:cNvSpPr>
                <a:spLocks/>
              </p:cNvSpPr>
              <p:nvPr/>
            </p:nvSpPr>
            <p:spPr bwMode="auto">
              <a:xfrm>
                <a:off x="3582" y="2838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2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2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1" name="Freeform 743"/>
              <p:cNvSpPr>
                <a:spLocks/>
              </p:cNvSpPr>
              <p:nvPr/>
            </p:nvSpPr>
            <p:spPr bwMode="auto">
              <a:xfrm>
                <a:off x="3620" y="2850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0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2" name="Freeform 744"/>
              <p:cNvSpPr>
                <a:spLocks/>
              </p:cNvSpPr>
              <p:nvPr/>
            </p:nvSpPr>
            <p:spPr bwMode="auto">
              <a:xfrm>
                <a:off x="3620" y="2850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0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3" name="Freeform 745"/>
              <p:cNvSpPr>
                <a:spLocks/>
              </p:cNvSpPr>
              <p:nvPr/>
            </p:nvSpPr>
            <p:spPr bwMode="auto">
              <a:xfrm>
                <a:off x="3656" y="2860"/>
                <a:ext cx="50" cy="38"/>
              </a:xfrm>
              <a:custGeom>
                <a:avLst/>
                <a:gdLst>
                  <a:gd name="T0" fmla="*/ 14 w 50"/>
                  <a:gd name="T1" fmla="*/ 0 h 38"/>
                  <a:gd name="T2" fmla="*/ 0 w 50"/>
                  <a:gd name="T3" fmla="*/ 26 h 38"/>
                  <a:gd name="T4" fmla="*/ 38 w 50"/>
                  <a:gd name="T5" fmla="*/ 38 h 38"/>
                  <a:gd name="T6" fmla="*/ 50 w 50"/>
                  <a:gd name="T7" fmla="*/ 14 h 38"/>
                  <a:gd name="T8" fmla="*/ 14 w 5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4" name="Freeform 746"/>
              <p:cNvSpPr>
                <a:spLocks/>
              </p:cNvSpPr>
              <p:nvPr/>
            </p:nvSpPr>
            <p:spPr bwMode="auto">
              <a:xfrm>
                <a:off x="3656" y="2860"/>
                <a:ext cx="50" cy="38"/>
              </a:xfrm>
              <a:custGeom>
                <a:avLst/>
                <a:gdLst>
                  <a:gd name="T0" fmla="*/ 14 w 50"/>
                  <a:gd name="T1" fmla="*/ 0 h 38"/>
                  <a:gd name="T2" fmla="*/ 0 w 50"/>
                  <a:gd name="T3" fmla="*/ 26 h 38"/>
                  <a:gd name="T4" fmla="*/ 38 w 50"/>
                  <a:gd name="T5" fmla="*/ 38 h 38"/>
                  <a:gd name="T6" fmla="*/ 50 w 50"/>
                  <a:gd name="T7" fmla="*/ 14 h 38"/>
                  <a:gd name="T8" fmla="*/ 14 w 5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0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5" name="Freeform 747"/>
              <p:cNvSpPr>
                <a:spLocks/>
              </p:cNvSpPr>
              <p:nvPr/>
            </p:nvSpPr>
            <p:spPr bwMode="auto">
              <a:xfrm>
                <a:off x="3694" y="2874"/>
                <a:ext cx="50" cy="36"/>
              </a:xfrm>
              <a:custGeom>
                <a:avLst/>
                <a:gdLst>
                  <a:gd name="T0" fmla="*/ 12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2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2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6" name="Freeform 748"/>
              <p:cNvSpPr>
                <a:spLocks/>
              </p:cNvSpPr>
              <p:nvPr/>
            </p:nvSpPr>
            <p:spPr bwMode="auto">
              <a:xfrm>
                <a:off x="3694" y="2874"/>
                <a:ext cx="50" cy="36"/>
              </a:xfrm>
              <a:custGeom>
                <a:avLst/>
                <a:gdLst>
                  <a:gd name="T0" fmla="*/ 12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2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2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7" name="Freeform 749"/>
              <p:cNvSpPr>
                <a:spLocks/>
              </p:cNvSpPr>
              <p:nvPr/>
            </p:nvSpPr>
            <p:spPr bwMode="auto">
              <a:xfrm>
                <a:off x="1778" y="2280"/>
                <a:ext cx="48" cy="30"/>
              </a:xfrm>
              <a:custGeom>
                <a:avLst/>
                <a:gdLst>
                  <a:gd name="T0" fmla="*/ 20 w 48"/>
                  <a:gd name="T1" fmla="*/ 0 h 30"/>
                  <a:gd name="T2" fmla="*/ 0 w 48"/>
                  <a:gd name="T3" fmla="*/ 20 h 30"/>
                  <a:gd name="T4" fmla="*/ 28 w 48"/>
                  <a:gd name="T5" fmla="*/ 30 h 30"/>
                  <a:gd name="T6" fmla="*/ 48 w 48"/>
                  <a:gd name="T7" fmla="*/ 10 h 30"/>
                  <a:gd name="T8" fmla="*/ 20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20" y="0"/>
                    </a:moveTo>
                    <a:lnTo>
                      <a:pt x="0" y="20"/>
                    </a:lnTo>
                    <a:lnTo>
                      <a:pt x="28" y="30"/>
                    </a:lnTo>
                    <a:lnTo>
                      <a:pt x="48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8" name="Freeform 750"/>
              <p:cNvSpPr>
                <a:spLocks/>
              </p:cNvSpPr>
              <p:nvPr/>
            </p:nvSpPr>
            <p:spPr bwMode="auto">
              <a:xfrm>
                <a:off x="1778" y="2280"/>
                <a:ext cx="48" cy="30"/>
              </a:xfrm>
              <a:custGeom>
                <a:avLst/>
                <a:gdLst>
                  <a:gd name="T0" fmla="*/ 20 w 48"/>
                  <a:gd name="T1" fmla="*/ 0 h 30"/>
                  <a:gd name="T2" fmla="*/ 0 w 48"/>
                  <a:gd name="T3" fmla="*/ 20 h 30"/>
                  <a:gd name="T4" fmla="*/ 28 w 48"/>
                  <a:gd name="T5" fmla="*/ 30 h 30"/>
                  <a:gd name="T6" fmla="*/ 48 w 48"/>
                  <a:gd name="T7" fmla="*/ 10 h 30"/>
                  <a:gd name="T8" fmla="*/ 20 w 4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20" y="0"/>
                    </a:moveTo>
                    <a:lnTo>
                      <a:pt x="0" y="20"/>
                    </a:lnTo>
                    <a:lnTo>
                      <a:pt x="28" y="30"/>
                    </a:lnTo>
                    <a:lnTo>
                      <a:pt x="48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9" name="Freeform 751"/>
              <p:cNvSpPr>
                <a:spLocks/>
              </p:cNvSpPr>
              <p:nvPr/>
            </p:nvSpPr>
            <p:spPr bwMode="auto">
              <a:xfrm>
                <a:off x="1806" y="2290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20 h 28"/>
                  <a:gd name="T4" fmla="*/ 28 w 48"/>
                  <a:gd name="T5" fmla="*/ 28 h 28"/>
                  <a:gd name="T6" fmla="*/ 48 w 48"/>
                  <a:gd name="T7" fmla="*/ 10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48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0" name="Freeform 752"/>
              <p:cNvSpPr>
                <a:spLocks/>
              </p:cNvSpPr>
              <p:nvPr/>
            </p:nvSpPr>
            <p:spPr bwMode="auto">
              <a:xfrm>
                <a:off x="1806" y="2290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20 h 28"/>
                  <a:gd name="T4" fmla="*/ 28 w 48"/>
                  <a:gd name="T5" fmla="*/ 28 h 28"/>
                  <a:gd name="T6" fmla="*/ 48 w 48"/>
                  <a:gd name="T7" fmla="*/ 10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48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1" name="Freeform 753"/>
              <p:cNvSpPr>
                <a:spLocks/>
              </p:cNvSpPr>
              <p:nvPr/>
            </p:nvSpPr>
            <p:spPr bwMode="auto">
              <a:xfrm>
                <a:off x="1834" y="2300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18 h 26"/>
                  <a:gd name="T4" fmla="*/ 30 w 50"/>
                  <a:gd name="T5" fmla="*/ 26 h 26"/>
                  <a:gd name="T6" fmla="*/ 50 w 50"/>
                  <a:gd name="T7" fmla="*/ 8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50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2" name="Freeform 754"/>
              <p:cNvSpPr>
                <a:spLocks/>
              </p:cNvSpPr>
              <p:nvPr/>
            </p:nvSpPr>
            <p:spPr bwMode="auto">
              <a:xfrm>
                <a:off x="1834" y="2300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18 h 26"/>
                  <a:gd name="T4" fmla="*/ 30 w 50"/>
                  <a:gd name="T5" fmla="*/ 26 h 26"/>
                  <a:gd name="T6" fmla="*/ 50 w 50"/>
                  <a:gd name="T7" fmla="*/ 8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50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3" name="Freeform 755"/>
              <p:cNvSpPr>
                <a:spLocks/>
              </p:cNvSpPr>
              <p:nvPr/>
            </p:nvSpPr>
            <p:spPr bwMode="auto">
              <a:xfrm>
                <a:off x="1864" y="2308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C2F2"/>
              </a:solidFill>
              <a:ln w="0">
                <a:solidFill>
                  <a:srgbClr val="99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4" name="Freeform 756"/>
              <p:cNvSpPr>
                <a:spLocks/>
              </p:cNvSpPr>
              <p:nvPr/>
            </p:nvSpPr>
            <p:spPr bwMode="auto">
              <a:xfrm>
                <a:off x="1864" y="2308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28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5" name="Freeform 757"/>
              <p:cNvSpPr>
                <a:spLocks/>
              </p:cNvSpPr>
              <p:nvPr/>
            </p:nvSpPr>
            <p:spPr bwMode="auto">
              <a:xfrm>
                <a:off x="1892" y="2316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18 h 24"/>
                  <a:gd name="T4" fmla="*/ 30 w 50"/>
                  <a:gd name="T5" fmla="*/ 24 h 24"/>
                  <a:gd name="T6" fmla="*/ 50 w 50"/>
                  <a:gd name="T7" fmla="*/ 6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5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6" name="Freeform 758"/>
              <p:cNvSpPr>
                <a:spLocks/>
              </p:cNvSpPr>
              <p:nvPr/>
            </p:nvSpPr>
            <p:spPr bwMode="auto">
              <a:xfrm>
                <a:off x="1892" y="2316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18 h 24"/>
                  <a:gd name="T4" fmla="*/ 30 w 50"/>
                  <a:gd name="T5" fmla="*/ 24 h 24"/>
                  <a:gd name="T6" fmla="*/ 50 w 50"/>
                  <a:gd name="T7" fmla="*/ 6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50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7" name="Freeform 759"/>
              <p:cNvSpPr>
                <a:spLocks/>
              </p:cNvSpPr>
              <p:nvPr/>
            </p:nvSpPr>
            <p:spPr bwMode="auto">
              <a:xfrm>
                <a:off x="1922" y="2322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18 h 22"/>
                  <a:gd name="T4" fmla="*/ 28 w 48"/>
                  <a:gd name="T5" fmla="*/ 22 h 22"/>
                  <a:gd name="T6" fmla="*/ 48 w 48"/>
                  <a:gd name="T7" fmla="*/ 4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7BDF7"/>
              </a:solidFill>
              <a:ln w="0">
                <a:solidFill>
                  <a:srgbClr val="87B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8" name="Freeform 760"/>
              <p:cNvSpPr>
                <a:spLocks/>
              </p:cNvSpPr>
              <p:nvPr/>
            </p:nvSpPr>
            <p:spPr bwMode="auto">
              <a:xfrm>
                <a:off x="1922" y="2322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18 h 22"/>
                  <a:gd name="T4" fmla="*/ 28 w 48"/>
                  <a:gd name="T5" fmla="*/ 22 h 22"/>
                  <a:gd name="T6" fmla="*/ 48 w 48"/>
                  <a:gd name="T7" fmla="*/ 4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8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9" name="Freeform 761"/>
              <p:cNvSpPr>
                <a:spLocks/>
              </p:cNvSpPr>
              <p:nvPr/>
            </p:nvSpPr>
            <p:spPr bwMode="auto">
              <a:xfrm>
                <a:off x="1950" y="2326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18 h 20"/>
                  <a:gd name="T4" fmla="*/ 30 w 50"/>
                  <a:gd name="T5" fmla="*/ 20 h 20"/>
                  <a:gd name="T6" fmla="*/ 50 w 50"/>
                  <a:gd name="T7" fmla="*/ 4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5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ABAFA"/>
              </a:solidFill>
              <a:ln w="0">
                <a:solidFill>
                  <a:srgbClr val="7ABA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0" name="Freeform 762"/>
              <p:cNvSpPr>
                <a:spLocks/>
              </p:cNvSpPr>
              <p:nvPr/>
            </p:nvSpPr>
            <p:spPr bwMode="auto">
              <a:xfrm>
                <a:off x="1950" y="2326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18 h 20"/>
                  <a:gd name="T4" fmla="*/ 30 w 50"/>
                  <a:gd name="T5" fmla="*/ 20 h 20"/>
                  <a:gd name="T6" fmla="*/ 50 w 50"/>
                  <a:gd name="T7" fmla="*/ 4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50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1" name="Freeform 763"/>
              <p:cNvSpPr>
                <a:spLocks/>
              </p:cNvSpPr>
              <p:nvPr/>
            </p:nvSpPr>
            <p:spPr bwMode="auto">
              <a:xfrm>
                <a:off x="1980" y="2330"/>
                <a:ext cx="48" cy="16"/>
              </a:xfrm>
              <a:custGeom>
                <a:avLst/>
                <a:gdLst>
                  <a:gd name="T0" fmla="*/ 20 w 48"/>
                  <a:gd name="T1" fmla="*/ 0 h 16"/>
                  <a:gd name="T2" fmla="*/ 0 w 48"/>
                  <a:gd name="T3" fmla="*/ 16 h 16"/>
                  <a:gd name="T4" fmla="*/ 28 w 48"/>
                  <a:gd name="T5" fmla="*/ 16 h 16"/>
                  <a:gd name="T6" fmla="*/ 48 w 48"/>
                  <a:gd name="T7" fmla="*/ 0 h 16"/>
                  <a:gd name="T8" fmla="*/ 20 w 4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6">
                    <a:moveTo>
                      <a:pt x="20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6B2FA"/>
              </a:solidFill>
              <a:ln w="0">
                <a:solidFill>
                  <a:srgbClr val="66B2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2" name="Freeform 764"/>
              <p:cNvSpPr>
                <a:spLocks/>
              </p:cNvSpPr>
              <p:nvPr/>
            </p:nvSpPr>
            <p:spPr bwMode="auto">
              <a:xfrm>
                <a:off x="1980" y="2330"/>
                <a:ext cx="48" cy="16"/>
              </a:xfrm>
              <a:custGeom>
                <a:avLst/>
                <a:gdLst>
                  <a:gd name="T0" fmla="*/ 20 w 48"/>
                  <a:gd name="T1" fmla="*/ 0 h 16"/>
                  <a:gd name="T2" fmla="*/ 0 w 48"/>
                  <a:gd name="T3" fmla="*/ 16 h 16"/>
                  <a:gd name="T4" fmla="*/ 28 w 48"/>
                  <a:gd name="T5" fmla="*/ 16 h 16"/>
                  <a:gd name="T6" fmla="*/ 48 w 48"/>
                  <a:gd name="T7" fmla="*/ 0 h 16"/>
                  <a:gd name="T8" fmla="*/ 20 w 4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6">
                    <a:moveTo>
                      <a:pt x="20" y="0"/>
                    </a:moveTo>
                    <a:lnTo>
                      <a:pt x="0" y="16"/>
                    </a:lnTo>
                    <a:lnTo>
                      <a:pt x="28" y="16"/>
                    </a:lnTo>
                    <a:lnTo>
                      <a:pt x="48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3" name="Freeform 765"/>
              <p:cNvSpPr>
                <a:spLocks/>
              </p:cNvSpPr>
              <p:nvPr/>
            </p:nvSpPr>
            <p:spPr bwMode="auto">
              <a:xfrm>
                <a:off x="2008" y="2326"/>
                <a:ext cx="48" cy="28"/>
              </a:xfrm>
              <a:custGeom>
                <a:avLst/>
                <a:gdLst>
                  <a:gd name="T0" fmla="*/ 20 w 48"/>
                  <a:gd name="T1" fmla="*/ 4 h 28"/>
                  <a:gd name="T2" fmla="*/ 0 w 48"/>
                  <a:gd name="T3" fmla="*/ 20 h 28"/>
                  <a:gd name="T4" fmla="*/ 30 w 48"/>
                  <a:gd name="T5" fmla="*/ 28 h 28"/>
                  <a:gd name="T6" fmla="*/ 48 w 48"/>
                  <a:gd name="T7" fmla="*/ 0 h 28"/>
                  <a:gd name="T8" fmla="*/ 20 w 4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4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48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B94E8"/>
              </a:solidFill>
              <a:ln w="0">
                <a:solidFill>
                  <a:srgbClr val="6B94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4" name="Freeform 766"/>
              <p:cNvSpPr>
                <a:spLocks/>
              </p:cNvSpPr>
              <p:nvPr/>
            </p:nvSpPr>
            <p:spPr bwMode="auto">
              <a:xfrm>
                <a:off x="2008" y="2326"/>
                <a:ext cx="48" cy="28"/>
              </a:xfrm>
              <a:custGeom>
                <a:avLst/>
                <a:gdLst>
                  <a:gd name="T0" fmla="*/ 20 w 48"/>
                  <a:gd name="T1" fmla="*/ 4 h 28"/>
                  <a:gd name="T2" fmla="*/ 0 w 48"/>
                  <a:gd name="T3" fmla="*/ 20 h 28"/>
                  <a:gd name="T4" fmla="*/ 30 w 48"/>
                  <a:gd name="T5" fmla="*/ 28 h 28"/>
                  <a:gd name="T6" fmla="*/ 48 w 48"/>
                  <a:gd name="T7" fmla="*/ 0 h 28"/>
                  <a:gd name="T8" fmla="*/ 20 w 4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4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48" y="0"/>
                    </a:lnTo>
                    <a:lnTo>
                      <a:pt x="20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5" name="Freeform 767"/>
              <p:cNvSpPr>
                <a:spLocks/>
              </p:cNvSpPr>
              <p:nvPr/>
            </p:nvSpPr>
            <p:spPr bwMode="auto">
              <a:xfrm>
                <a:off x="2038" y="2326"/>
                <a:ext cx="50" cy="60"/>
              </a:xfrm>
              <a:custGeom>
                <a:avLst/>
                <a:gdLst>
                  <a:gd name="T0" fmla="*/ 18 w 50"/>
                  <a:gd name="T1" fmla="*/ 0 h 60"/>
                  <a:gd name="T2" fmla="*/ 0 w 50"/>
                  <a:gd name="T3" fmla="*/ 28 h 60"/>
                  <a:gd name="T4" fmla="*/ 32 w 50"/>
                  <a:gd name="T5" fmla="*/ 60 h 60"/>
                  <a:gd name="T6" fmla="*/ 50 w 50"/>
                  <a:gd name="T7" fmla="*/ 30 h 60"/>
                  <a:gd name="T8" fmla="*/ 18 w 50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0">
                    <a:moveTo>
                      <a:pt x="18" y="0"/>
                    </a:moveTo>
                    <a:lnTo>
                      <a:pt x="0" y="28"/>
                    </a:lnTo>
                    <a:lnTo>
                      <a:pt x="32" y="60"/>
                    </a:lnTo>
                    <a:lnTo>
                      <a:pt x="50" y="3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9B8C7"/>
              </a:solidFill>
              <a:ln w="0">
                <a:solidFill>
                  <a:srgbClr val="C9B8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6" name="Freeform 768"/>
              <p:cNvSpPr>
                <a:spLocks/>
              </p:cNvSpPr>
              <p:nvPr/>
            </p:nvSpPr>
            <p:spPr bwMode="auto">
              <a:xfrm>
                <a:off x="2038" y="2326"/>
                <a:ext cx="50" cy="60"/>
              </a:xfrm>
              <a:custGeom>
                <a:avLst/>
                <a:gdLst>
                  <a:gd name="T0" fmla="*/ 18 w 50"/>
                  <a:gd name="T1" fmla="*/ 0 h 60"/>
                  <a:gd name="T2" fmla="*/ 0 w 50"/>
                  <a:gd name="T3" fmla="*/ 28 h 60"/>
                  <a:gd name="T4" fmla="*/ 32 w 50"/>
                  <a:gd name="T5" fmla="*/ 60 h 60"/>
                  <a:gd name="T6" fmla="*/ 50 w 50"/>
                  <a:gd name="T7" fmla="*/ 30 h 60"/>
                  <a:gd name="T8" fmla="*/ 18 w 50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0">
                    <a:moveTo>
                      <a:pt x="18" y="0"/>
                    </a:moveTo>
                    <a:lnTo>
                      <a:pt x="0" y="28"/>
                    </a:lnTo>
                    <a:lnTo>
                      <a:pt x="32" y="60"/>
                    </a:lnTo>
                    <a:lnTo>
                      <a:pt x="50" y="3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7" name="Freeform 769"/>
              <p:cNvSpPr>
                <a:spLocks/>
              </p:cNvSpPr>
              <p:nvPr/>
            </p:nvSpPr>
            <p:spPr bwMode="auto">
              <a:xfrm>
                <a:off x="2070" y="2356"/>
                <a:ext cx="50" cy="48"/>
              </a:xfrm>
              <a:custGeom>
                <a:avLst/>
                <a:gdLst>
                  <a:gd name="T0" fmla="*/ 18 w 50"/>
                  <a:gd name="T1" fmla="*/ 0 h 48"/>
                  <a:gd name="T2" fmla="*/ 0 w 50"/>
                  <a:gd name="T3" fmla="*/ 30 h 48"/>
                  <a:gd name="T4" fmla="*/ 30 w 50"/>
                  <a:gd name="T5" fmla="*/ 48 h 48"/>
                  <a:gd name="T6" fmla="*/ 50 w 50"/>
                  <a:gd name="T7" fmla="*/ 24 h 48"/>
                  <a:gd name="T8" fmla="*/ 18 w 5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8">
                    <a:moveTo>
                      <a:pt x="18" y="0"/>
                    </a:moveTo>
                    <a:lnTo>
                      <a:pt x="0" y="30"/>
                    </a:lnTo>
                    <a:lnTo>
                      <a:pt x="30" y="48"/>
                    </a:lnTo>
                    <a:lnTo>
                      <a:pt x="50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9C2D6"/>
              </a:solidFill>
              <a:ln w="0">
                <a:solidFill>
                  <a:srgbClr val="C9C2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8" name="Freeform 770"/>
              <p:cNvSpPr>
                <a:spLocks/>
              </p:cNvSpPr>
              <p:nvPr/>
            </p:nvSpPr>
            <p:spPr bwMode="auto">
              <a:xfrm>
                <a:off x="2070" y="2356"/>
                <a:ext cx="50" cy="48"/>
              </a:xfrm>
              <a:custGeom>
                <a:avLst/>
                <a:gdLst>
                  <a:gd name="T0" fmla="*/ 18 w 50"/>
                  <a:gd name="T1" fmla="*/ 0 h 48"/>
                  <a:gd name="T2" fmla="*/ 0 w 50"/>
                  <a:gd name="T3" fmla="*/ 30 h 48"/>
                  <a:gd name="T4" fmla="*/ 30 w 50"/>
                  <a:gd name="T5" fmla="*/ 48 h 48"/>
                  <a:gd name="T6" fmla="*/ 50 w 50"/>
                  <a:gd name="T7" fmla="*/ 24 h 48"/>
                  <a:gd name="T8" fmla="*/ 18 w 5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8">
                    <a:moveTo>
                      <a:pt x="18" y="0"/>
                    </a:moveTo>
                    <a:lnTo>
                      <a:pt x="0" y="30"/>
                    </a:lnTo>
                    <a:lnTo>
                      <a:pt x="30" y="48"/>
                    </a:lnTo>
                    <a:lnTo>
                      <a:pt x="50" y="2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9" name="Freeform 771"/>
              <p:cNvSpPr>
                <a:spLocks/>
              </p:cNvSpPr>
              <p:nvPr/>
            </p:nvSpPr>
            <p:spPr bwMode="auto">
              <a:xfrm>
                <a:off x="2100" y="2380"/>
                <a:ext cx="50" cy="30"/>
              </a:xfrm>
              <a:custGeom>
                <a:avLst/>
                <a:gdLst>
                  <a:gd name="T0" fmla="*/ 20 w 50"/>
                  <a:gd name="T1" fmla="*/ 0 h 30"/>
                  <a:gd name="T2" fmla="*/ 0 w 50"/>
                  <a:gd name="T3" fmla="*/ 24 h 30"/>
                  <a:gd name="T4" fmla="*/ 30 w 50"/>
                  <a:gd name="T5" fmla="*/ 30 h 30"/>
                  <a:gd name="T6" fmla="*/ 50 w 50"/>
                  <a:gd name="T7" fmla="*/ 10 h 30"/>
                  <a:gd name="T8" fmla="*/ 20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0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8C4ED"/>
              </a:solidFill>
              <a:ln w="0">
                <a:solidFill>
                  <a:srgbClr val="A8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0" name="Freeform 772"/>
              <p:cNvSpPr>
                <a:spLocks/>
              </p:cNvSpPr>
              <p:nvPr/>
            </p:nvSpPr>
            <p:spPr bwMode="auto">
              <a:xfrm>
                <a:off x="2100" y="2380"/>
                <a:ext cx="50" cy="30"/>
              </a:xfrm>
              <a:custGeom>
                <a:avLst/>
                <a:gdLst>
                  <a:gd name="T0" fmla="*/ 20 w 50"/>
                  <a:gd name="T1" fmla="*/ 0 h 30"/>
                  <a:gd name="T2" fmla="*/ 0 w 50"/>
                  <a:gd name="T3" fmla="*/ 24 h 30"/>
                  <a:gd name="T4" fmla="*/ 30 w 50"/>
                  <a:gd name="T5" fmla="*/ 30 h 30"/>
                  <a:gd name="T6" fmla="*/ 50 w 50"/>
                  <a:gd name="T7" fmla="*/ 10 h 30"/>
                  <a:gd name="T8" fmla="*/ 20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0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0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1" name="Freeform 773"/>
              <p:cNvSpPr>
                <a:spLocks/>
              </p:cNvSpPr>
              <p:nvPr/>
            </p:nvSpPr>
            <p:spPr bwMode="auto">
              <a:xfrm>
                <a:off x="2130" y="2390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4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0B8F7"/>
              </a:solidFill>
              <a:ln w="0">
                <a:solidFill>
                  <a:srgbClr val="80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2" name="Freeform 774"/>
              <p:cNvSpPr>
                <a:spLocks/>
              </p:cNvSpPr>
              <p:nvPr/>
            </p:nvSpPr>
            <p:spPr bwMode="auto">
              <a:xfrm>
                <a:off x="2130" y="2390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4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3" name="Freeform 775"/>
              <p:cNvSpPr>
                <a:spLocks/>
              </p:cNvSpPr>
              <p:nvPr/>
            </p:nvSpPr>
            <p:spPr bwMode="auto">
              <a:xfrm>
                <a:off x="2160" y="2392"/>
                <a:ext cx="48" cy="20"/>
              </a:xfrm>
              <a:custGeom>
                <a:avLst/>
                <a:gdLst>
                  <a:gd name="T0" fmla="*/ 20 w 48"/>
                  <a:gd name="T1" fmla="*/ 2 h 20"/>
                  <a:gd name="T2" fmla="*/ 0 w 48"/>
                  <a:gd name="T3" fmla="*/ 20 h 20"/>
                  <a:gd name="T4" fmla="*/ 30 w 48"/>
                  <a:gd name="T5" fmla="*/ 18 h 20"/>
                  <a:gd name="T6" fmla="*/ 48 w 48"/>
                  <a:gd name="T7" fmla="*/ 0 h 20"/>
                  <a:gd name="T8" fmla="*/ 20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2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61A8F7"/>
              </a:solidFill>
              <a:ln w="0">
                <a:solidFill>
                  <a:srgbClr val="61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4" name="Freeform 776"/>
              <p:cNvSpPr>
                <a:spLocks/>
              </p:cNvSpPr>
              <p:nvPr/>
            </p:nvSpPr>
            <p:spPr bwMode="auto">
              <a:xfrm>
                <a:off x="2160" y="2392"/>
                <a:ext cx="48" cy="20"/>
              </a:xfrm>
              <a:custGeom>
                <a:avLst/>
                <a:gdLst>
                  <a:gd name="T0" fmla="*/ 20 w 48"/>
                  <a:gd name="T1" fmla="*/ 2 h 20"/>
                  <a:gd name="T2" fmla="*/ 0 w 48"/>
                  <a:gd name="T3" fmla="*/ 20 h 20"/>
                  <a:gd name="T4" fmla="*/ 30 w 48"/>
                  <a:gd name="T5" fmla="*/ 18 h 20"/>
                  <a:gd name="T6" fmla="*/ 48 w 48"/>
                  <a:gd name="T7" fmla="*/ 0 h 20"/>
                  <a:gd name="T8" fmla="*/ 20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2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5" name="Freeform 777"/>
              <p:cNvSpPr>
                <a:spLocks/>
              </p:cNvSpPr>
              <p:nvPr/>
            </p:nvSpPr>
            <p:spPr bwMode="auto">
              <a:xfrm>
                <a:off x="2190" y="2390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18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7A3F5"/>
              </a:solidFill>
              <a:ln w="0">
                <a:solidFill>
                  <a:srgbClr val="57A3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6" name="Freeform 778"/>
              <p:cNvSpPr>
                <a:spLocks/>
              </p:cNvSpPr>
              <p:nvPr/>
            </p:nvSpPr>
            <p:spPr bwMode="auto">
              <a:xfrm>
                <a:off x="2190" y="2390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18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7" name="Freeform 779"/>
              <p:cNvSpPr>
                <a:spLocks/>
              </p:cNvSpPr>
              <p:nvPr/>
            </p:nvSpPr>
            <p:spPr bwMode="auto">
              <a:xfrm>
                <a:off x="2220" y="2388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18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9A3F5"/>
              </a:solidFill>
              <a:ln w="0">
                <a:solidFill>
                  <a:srgbClr val="59A3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8" name="Freeform 780"/>
              <p:cNvSpPr>
                <a:spLocks/>
              </p:cNvSpPr>
              <p:nvPr/>
            </p:nvSpPr>
            <p:spPr bwMode="auto">
              <a:xfrm>
                <a:off x="2220" y="2388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18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9" name="Freeform 781"/>
              <p:cNvSpPr>
                <a:spLocks/>
              </p:cNvSpPr>
              <p:nvPr/>
            </p:nvSpPr>
            <p:spPr bwMode="auto">
              <a:xfrm>
                <a:off x="2250" y="2386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6A8F5"/>
              </a:solidFill>
              <a:ln w="0">
                <a:solidFill>
                  <a:srgbClr val="66A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0" name="Freeform 782"/>
              <p:cNvSpPr>
                <a:spLocks/>
              </p:cNvSpPr>
              <p:nvPr/>
            </p:nvSpPr>
            <p:spPr bwMode="auto">
              <a:xfrm>
                <a:off x="2250" y="2386"/>
                <a:ext cx="48" cy="20"/>
              </a:xfrm>
              <a:custGeom>
                <a:avLst/>
                <a:gdLst>
                  <a:gd name="T0" fmla="*/ 18 w 48"/>
                  <a:gd name="T1" fmla="*/ 2 h 20"/>
                  <a:gd name="T2" fmla="*/ 0 w 48"/>
                  <a:gd name="T3" fmla="*/ 20 h 20"/>
                  <a:gd name="T4" fmla="*/ 30 w 48"/>
                  <a:gd name="T5" fmla="*/ 20 h 20"/>
                  <a:gd name="T6" fmla="*/ 48 w 48"/>
                  <a:gd name="T7" fmla="*/ 0 h 20"/>
                  <a:gd name="T8" fmla="*/ 18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18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1" name="Freeform 783"/>
              <p:cNvSpPr>
                <a:spLocks/>
              </p:cNvSpPr>
              <p:nvPr/>
            </p:nvSpPr>
            <p:spPr bwMode="auto">
              <a:xfrm>
                <a:off x="2280" y="238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0 w 48"/>
                  <a:gd name="T5" fmla="*/ 22 h 22"/>
                  <a:gd name="T6" fmla="*/ 48 w 48"/>
                  <a:gd name="T7" fmla="*/ 2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5ADF5"/>
              </a:solidFill>
              <a:ln w="0">
                <a:solidFill>
                  <a:srgbClr val="75A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2" name="Freeform 784"/>
              <p:cNvSpPr>
                <a:spLocks/>
              </p:cNvSpPr>
              <p:nvPr/>
            </p:nvSpPr>
            <p:spPr bwMode="auto">
              <a:xfrm>
                <a:off x="2280" y="238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0 w 48"/>
                  <a:gd name="T5" fmla="*/ 22 h 22"/>
                  <a:gd name="T6" fmla="*/ 48 w 48"/>
                  <a:gd name="T7" fmla="*/ 2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8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3" name="Freeform 785"/>
              <p:cNvSpPr>
                <a:spLocks/>
              </p:cNvSpPr>
              <p:nvPr/>
            </p:nvSpPr>
            <p:spPr bwMode="auto">
              <a:xfrm>
                <a:off x="2310" y="2388"/>
                <a:ext cx="50" cy="24"/>
              </a:xfrm>
              <a:custGeom>
                <a:avLst/>
                <a:gdLst>
                  <a:gd name="T0" fmla="*/ 18 w 50"/>
                  <a:gd name="T1" fmla="*/ 0 h 24"/>
                  <a:gd name="T2" fmla="*/ 0 w 50"/>
                  <a:gd name="T3" fmla="*/ 20 h 24"/>
                  <a:gd name="T4" fmla="*/ 30 w 50"/>
                  <a:gd name="T5" fmla="*/ 24 h 24"/>
                  <a:gd name="T6" fmla="*/ 50 w 50"/>
                  <a:gd name="T7" fmla="*/ 2 h 24"/>
                  <a:gd name="T8" fmla="*/ 18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18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5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2B2F5"/>
              </a:solidFill>
              <a:ln w="0">
                <a:solidFill>
                  <a:srgbClr val="82B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4" name="Freeform 786"/>
              <p:cNvSpPr>
                <a:spLocks/>
              </p:cNvSpPr>
              <p:nvPr/>
            </p:nvSpPr>
            <p:spPr bwMode="auto">
              <a:xfrm>
                <a:off x="2310" y="2388"/>
                <a:ext cx="50" cy="24"/>
              </a:xfrm>
              <a:custGeom>
                <a:avLst/>
                <a:gdLst>
                  <a:gd name="T0" fmla="*/ 18 w 50"/>
                  <a:gd name="T1" fmla="*/ 0 h 24"/>
                  <a:gd name="T2" fmla="*/ 0 w 50"/>
                  <a:gd name="T3" fmla="*/ 20 h 24"/>
                  <a:gd name="T4" fmla="*/ 30 w 50"/>
                  <a:gd name="T5" fmla="*/ 24 h 24"/>
                  <a:gd name="T6" fmla="*/ 50 w 50"/>
                  <a:gd name="T7" fmla="*/ 2 h 24"/>
                  <a:gd name="T8" fmla="*/ 18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18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50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5" name="Freeform 787"/>
              <p:cNvSpPr>
                <a:spLocks/>
              </p:cNvSpPr>
              <p:nvPr/>
            </p:nvSpPr>
            <p:spPr bwMode="auto">
              <a:xfrm>
                <a:off x="2340" y="2390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AB5F2"/>
              </a:solidFill>
              <a:ln w="0">
                <a:solidFill>
                  <a:srgbClr val="8AB5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6" name="Freeform 788"/>
              <p:cNvSpPr>
                <a:spLocks/>
              </p:cNvSpPr>
              <p:nvPr/>
            </p:nvSpPr>
            <p:spPr bwMode="auto">
              <a:xfrm>
                <a:off x="2340" y="2390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7" name="Freeform 789"/>
              <p:cNvSpPr>
                <a:spLocks/>
              </p:cNvSpPr>
              <p:nvPr/>
            </p:nvSpPr>
            <p:spPr bwMode="auto">
              <a:xfrm>
                <a:off x="2372" y="2394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2 h 28"/>
                  <a:gd name="T4" fmla="*/ 32 w 50"/>
                  <a:gd name="T5" fmla="*/ 28 h 28"/>
                  <a:gd name="T6" fmla="*/ 50 w 50"/>
                  <a:gd name="T7" fmla="*/ 6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8" name="Freeform 790"/>
              <p:cNvSpPr>
                <a:spLocks/>
              </p:cNvSpPr>
              <p:nvPr/>
            </p:nvSpPr>
            <p:spPr bwMode="auto">
              <a:xfrm>
                <a:off x="2372" y="2394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2 h 28"/>
                  <a:gd name="T4" fmla="*/ 32 w 50"/>
                  <a:gd name="T5" fmla="*/ 28 h 28"/>
                  <a:gd name="T6" fmla="*/ 50 w 50"/>
                  <a:gd name="T7" fmla="*/ 6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0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9" name="Freeform 791"/>
              <p:cNvSpPr>
                <a:spLocks/>
              </p:cNvSpPr>
              <p:nvPr/>
            </p:nvSpPr>
            <p:spPr bwMode="auto">
              <a:xfrm>
                <a:off x="2404" y="240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BAF0"/>
              </a:solidFill>
              <a:ln w="0">
                <a:solidFill>
                  <a:srgbClr val="94BA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0" name="Freeform 792"/>
              <p:cNvSpPr>
                <a:spLocks/>
              </p:cNvSpPr>
              <p:nvPr/>
            </p:nvSpPr>
            <p:spPr bwMode="auto">
              <a:xfrm>
                <a:off x="2404" y="240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1" name="Freeform 793"/>
              <p:cNvSpPr>
                <a:spLocks/>
              </p:cNvSpPr>
              <p:nvPr/>
            </p:nvSpPr>
            <p:spPr bwMode="auto">
              <a:xfrm>
                <a:off x="2436" y="240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6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2" name="Freeform 794"/>
              <p:cNvSpPr>
                <a:spLocks/>
              </p:cNvSpPr>
              <p:nvPr/>
            </p:nvSpPr>
            <p:spPr bwMode="auto">
              <a:xfrm>
                <a:off x="2436" y="240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6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3" name="Freeform 795"/>
              <p:cNvSpPr>
                <a:spLocks/>
              </p:cNvSpPr>
              <p:nvPr/>
            </p:nvSpPr>
            <p:spPr bwMode="auto">
              <a:xfrm>
                <a:off x="2468" y="241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4" name="Freeform 796"/>
              <p:cNvSpPr>
                <a:spLocks/>
              </p:cNvSpPr>
              <p:nvPr/>
            </p:nvSpPr>
            <p:spPr bwMode="auto">
              <a:xfrm>
                <a:off x="2468" y="241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5" name="Freeform 797"/>
              <p:cNvSpPr>
                <a:spLocks/>
              </p:cNvSpPr>
              <p:nvPr/>
            </p:nvSpPr>
            <p:spPr bwMode="auto">
              <a:xfrm>
                <a:off x="2500" y="2422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6" name="Freeform 798"/>
              <p:cNvSpPr>
                <a:spLocks/>
              </p:cNvSpPr>
              <p:nvPr/>
            </p:nvSpPr>
            <p:spPr bwMode="auto">
              <a:xfrm>
                <a:off x="2500" y="2422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7" name="Freeform 799"/>
              <p:cNvSpPr>
                <a:spLocks/>
              </p:cNvSpPr>
              <p:nvPr/>
            </p:nvSpPr>
            <p:spPr bwMode="auto">
              <a:xfrm>
                <a:off x="2532" y="243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6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8" name="Freeform 800"/>
              <p:cNvSpPr>
                <a:spLocks/>
              </p:cNvSpPr>
              <p:nvPr/>
            </p:nvSpPr>
            <p:spPr bwMode="auto">
              <a:xfrm>
                <a:off x="2532" y="243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6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9" name="Freeform 801"/>
              <p:cNvSpPr>
                <a:spLocks/>
              </p:cNvSpPr>
              <p:nvPr/>
            </p:nvSpPr>
            <p:spPr bwMode="auto">
              <a:xfrm>
                <a:off x="2564" y="2438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0" name="Freeform 802"/>
              <p:cNvSpPr>
                <a:spLocks/>
              </p:cNvSpPr>
              <p:nvPr/>
            </p:nvSpPr>
            <p:spPr bwMode="auto">
              <a:xfrm>
                <a:off x="2564" y="2438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1" name="Freeform 803"/>
              <p:cNvSpPr>
                <a:spLocks/>
              </p:cNvSpPr>
              <p:nvPr/>
            </p:nvSpPr>
            <p:spPr bwMode="auto">
              <a:xfrm>
                <a:off x="2596" y="2448"/>
                <a:ext cx="52" cy="30"/>
              </a:xfrm>
              <a:custGeom>
                <a:avLst/>
                <a:gdLst>
                  <a:gd name="T0" fmla="*/ 18 w 52"/>
                  <a:gd name="T1" fmla="*/ 0 h 30"/>
                  <a:gd name="T2" fmla="*/ 0 w 52"/>
                  <a:gd name="T3" fmla="*/ 22 h 30"/>
                  <a:gd name="T4" fmla="*/ 34 w 52"/>
                  <a:gd name="T5" fmla="*/ 30 h 30"/>
                  <a:gd name="T6" fmla="*/ 52 w 52"/>
                  <a:gd name="T7" fmla="*/ 8 h 30"/>
                  <a:gd name="T8" fmla="*/ 18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18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2" name="Freeform 804"/>
              <p:cNvSpPr>
                <a:spLocks/>
              </p:cNvSpPr>
              <p:nvPr/>
            </p:nvSpPr>
            <p:spPr bwMode="auto">
              <a:xfrm>
                <a:off x="2596" y="2448"/>
                <a:ext cx="52" cy="30"/>
              </a:xfrm>
              <a:custGeom>
                <a:avLst/>
                <a:gdLst>
                  <a:gd name="T0" fmla="*/ 18 w 52"/>
                  <a:gd name="T1" fmla="*/ 0 h 30"/>
                  <a:gd name="T2" fmla="*/ 0 w 52"/>
                  <a:gd name="T3" fmla="*/ 22 h 30"/>
                  <a:gd name="T4" fmla="*/ 34 w 52"/>
                  <a:gd name="T5" fmla="*/ 30 h 30"/>
                  <a:gd name="T6" fmla="*/ 52 w 52"/>
                  <a:gd name="T7" fmla="*/ 8 h 30"/>
                  <a:gd name="T8" fmla="*/ 18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18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3" name="Freeform 805"/>
              <p:cNvSpPr>
                <a:spLocks/>
              </p:cNvSpPr>
              <p:nvPr/>
            </p:nvSpPr>
            <p:spPr bwMode="auto">
              <a:xfrm>
                <a:off x="2630" y="245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4" name="Freeform 806"/>
              <p:cNvSpPr>
                <a:spLocks/>
              </p:cNvSpPr>
              <p:nvPr/>
            </p:nvSpPr>
            <p:spPr bwMode="auto">
              <a:xfrm>
                <a:off x="2630" y="245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5" name="Freeform 807"/>
              <p:cNvSpPr>
                <a:spLocks/>
              </p:cNvSpPr>
              <p:nvPr/>
            </p:nvSpPr>
            <p:spPr bwMode="auto">
              <a:xfrm>
                <a:off x="2662" y="246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6" name="Freeform 808"/>
              <p:cNvSpPr>
                <a:spLocks/>
              </p:cNvSpPr>
              <p:nvPr/>
            </p:nvSpPr>
            <p:spPr bwMode="auto">
              <a:xfrm>
                <a:off x="2662" y="246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7" name="Freeform 809"/>
              <p:cNvSpPr>
                <a:spLocks/>
              </p:cNvSpPr>
              <p:nvPr/>
            </p:nvSpPr>
            <p:spPr bwMode="auto">
              <a:xfrm>
                <a:off x="2696" y="2472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8" name="Freeform 810"/>
              <p:cNvSpPr>
                <a:spLocks/>
              </p:cNvSpPr>
              <p:nvPr/>
            </p:nvSpPr>
            <p:spPr bwMode="auto">
              <a:xfrm>
                <a:off x="2696" y="2472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9" name="Freeform 811"/>
              <p:cNvSpPr>
                <a:spLocks/>
              </p:cNvSpPr>
              <p:nvPr/>
            </p:nvSpPr>
            <p:spPr bwMode="auto">
              <a:xfrm>
                <a:off x="2730" y="2482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80" name="Freeform 812"/>
              <p:cNvSpPr>
                <a:spLocks/>
              </p:cNvSpPr>
              <p:nvPr/>
            </p:nvSpPr>
            <p:spPr bwMode="auto">
              <a:xfrm>
                <a:off x="2730" y="2482"/>
                <a:ext cx="50" cy="32"/>
              </a:xfrm>
              <a:custGeom>
                <a:avLst/>
                <a:gdLst>
                  <a:gd name="T0" fmla="*/ 16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10 h 32"/>
                  <a:gd name="T8" fmla="*/ 16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6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81" name="Freeform 813"/>
              <p:cNvSpPr>
                <a:spLocks/>
              </p:cNvSpPr>
              <p:nvPr/>
            </p:nvSpPr>
            <p:spPr bwMode="auto">
              <a:xfrm>
                <a:off x="2762" y="2492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82" name="Freeform 814"/>
              <p:cNvSpPr>
                <a:spLocks/>
              </p:cNvSpPr>
              <p:nvPr/>
            </p:nvSpPr>
            <p:spPr bwMode="auto">
              <a:xfrm>
                <a:off x="2762" y="2492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83" name="Freeform 815"/>
              <p:cNvSpPr>
                <a:spLocks/>
              </p:cNvSpPr>
              <p:nvPr/>
            </p:nvSpPr>
            <p:spPr bwMode="auto">
              <a:xfrm>
                <a:off x="2796" y="2502"/>
                <a:ext cx="50" cy="36"/>
              </a:xfrm>
              <a:custGeom>
                <a:avLst/>
                <a:gdLst>
                  <a:gd name="T0" fmla="*/ 18 w 50"/>
                  <a:gd name="T1" fmla="*/ 0 h 36"/>
                  <a:gd name="T2" fmla="*/ 0 w 50"/>
                  <a:gd name="T3" fmla="*/ 24 h 36"/>
                  <a:gd name="T4" fmla="*/ 34 w 50"/>
                  <a:gd name="T5" fmla="*/ 36 h 36"/>
                  <a:gd name="T6" fmla="*/ 50 w 50"/>
                  <a:gd name="T7" fmla="*/ 14 h 36"/>
                  <a:gd name="T8" fmla="*/ 18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4ED"/>
              </a:solidFill>
              <a:ln w="0">
                <a:solidFill>
                  <a:srgbClr val="A6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84" name="Freeform 816"/>
              <p:cNvSpPr>
                <a:spLocks/>
              </p:cNvSpPr>
              <p:nvPr/>
            </p:nvSpPr>
            <p:spPr bwMode="auto">
              <a:xfrm>
                <a:off x="2796" y="2502"/>
                <a:ext cx="50" cy="36"/>
              </a:xfrm>
              <a:custGeom>
                <a:avLst/>
                <a:gdLst>
                  <a:gd name="T0" fmla="*/ 18 w 50"/>
                  <a:gd name="T1" fmla="*/ 0 h 36"/>
                  <a:gd name="T2" fmla="*/ 0 w 50"/>
                  <a:gd name="T3" fmla="*/ 24 h 36"/>
                  <a:gd name="T4" fmla="*/ 34 w 50"/>
                  <a:gd name="T5" fmla="*/ 36 h 36"/>
                  <a:gd name="T6" fmla="*/ 50 w 50"/>
                  <a:gd name="T7" fmla="*/ 14 h 36"/>
                  <a:gd name="T8" fmla="*/ 18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85" name="Freeform 817"/>
              <p:cNvSpPr>
                <a:spLocks/>
              </p:cNvSpPr>
              <p:nvPr/>
            </p:nvSpPr>
            <p:spPr bwMode="auto">
              <a:xfrm>
                <a:off x="2830" y="251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4ED"/>
              </a:solidFill>
              <a:ln w="0">
                <a:solidFill>
                  <a:srgbClr val="A8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86" name="Freeform 818"/>
              <p:cNvSpPr>
                <a:spLocks/>
              </p:cNvSpPr>
              <p:nvPr/>
            </p:nvSpPr>
            <p:spPr bwMode="auto">
              <a:xfrm>
                <a:off x="2830" y="251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87" name="Freeform 819"/>
              <p:cNvSpPr>
                <a:spLocks/>
              </p:cNvSpPr>
              <p:nvPr/>
            </p:nvSpPr>
            <p:spPr bwMode="auto">
              <a:xfrm>
                <a:off x="2864" y="2528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2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88" name="Freeform 820"/>
              <p:cNvSpPr>
                <a:spLocks/>
              </p:cNvSpPr>
              <p:nvPr/>
            </p:nvSpPr>
            <p:spPr bwMode="auto">
              <a:xfrm>
                <a:off x="2864" y="2528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2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89" name="Freeform 821"/>
              <p:cNvSpPr>
                <a:spLocks/>
              </p:cNvSpPr>
              <p:nvPr/>
            </p:nvSpPr>
            <p:spPr bwMode="auto">
              <a:xfrm>
                <a:off x="2898" y="2540"/>
                <a:ext cx="50" cy="38"/>
              </a:xfrm>
              <a:custGeom>
                <a:avLst/>
                <a:gdLst>
                  <a:gd name="T0" fmla="*/ 16 w 50"/>
                  <a:gd name="T1" fmla="*/ 0 h 38"/>
                  <a:gd name="T2" fmla="*/ 0 w 50"/>
                  <a:gd name="T3" fmla="*/ 24 h 38"/>
                  <a:gd name="T4" fmla="*/ 34 w 50"/>
                  <a:gd name="T5" fmla="*/ 38 h 38"/>
                  <a:gd name="T6" fmla="*/ 50 w 50"/>
                  <a:gd name="T7" fmla="*/ 16 h 38"/>
                  <a:gd name="T8" fmla="*/ 16 w 5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16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ED"/>
              </a:solidFill>
              <a:ln w="0">
                <a:solidFill>
                  <a:srgbClr val="AD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90" name="Freeform 822"/>
              <p:cNvSpPr>
                <a:spLocks/>
              </p:cNvSpPr>
              <p:nvPr/>
            </p:nvSpPr>
            <p:spPr bwMode="auto">
              <a:xfrm>
                <a:off x="2898" y="2540"/>
                <a:ext cx="50" cy="38"/>
              </a:xfrm>
              <a:custGeom>
                <a:avLst/>
                <a:gdLst>
                  <a:gd name="T0" fmla="*/ 16 w 50"/>
                  <a:gd name="T1" fmla="*/ 0 h 38"/>
                  <a:gd name="T2" fmla="*/ 0 w 50"/>
                  <a:gd name="T3" fmla="*/ 24 h 38"/>
                  <a:gd name="T4" fmla="*/ 34 w 50"/>
                  <a:gd name="T5" fmla="*/ 38 h 38"/>
                  <a:gd name="T6" fmla="*/ 50 w 50"/>
                  <a:gd name="T7" fmla="*/ 16 h 38"/>
                  <a:gd name="T8" fmla="*/ 16 w 5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16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0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91" name="Freeform 823"/>
              <p:cNvSpPr>
                <a:spLocks/>
              </p:cNvSpPr>
              <p:nvPr/>
            </p:nvSpPr>
            <p:spPr bwMode="auto">
              <a:xfrm>
                <a:off x="2932" y="2556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ED"/>
              </a:solidFill>
              <a:ln w="0">
                <a:solidFill>
                  <a:srgbClr val="AD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92" name="Freeform 824"/>
              <p:cNvSpPr>
                <a:spLocks/>
              </p:cNvSpPr>
              <p:nvPr/>
            </p:nvSpPr>
            <p:spPr bwMode="auto">
              <a:xfrm>
                <a:off x="2932" y="2556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93" name="Freeform 825"/>
              <p:cNvSpPr>
                <a:spLocks/>
              </p:cNvSpPr>
              <p:nvPr/>
            </p:nvSpPr>
            <p:spPr bwMode="auto">
              <a:xfrm>
                <a:off x="2966" y="2570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DC9ED"/>
              </a:solidFill>
              <a:ln w="0">
                <a:solidFill>
                  <a:srgbClr val="AD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94" name="Freeform 826"/>
              <p:cNvSpPr>
                <a:spLocks/>
              </p:cNvSpPr>
              <p:nvPr/>
            </p:nvSpPr>
            <p:spPr bwMode="auto">
              <a:xfrm>
                <a:off x="2966" y="2570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95" name="Freeform 827"/>
              <p:cNvSpPr>
                <a:spLocks/>
              </p:cNvSpPr>
              <p:nvPr/>
            </p:nvSpPr>
            <p:spPr bwMode="auto">
              <a:xfrm>
                <a:off x="3000" y="2584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DC9F0"/>
              </a:solidFill>
              <a:ln w="0">
                <a:solidFill>
                  <a:srgbClr val="AD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96" name="Freeform 828"/>
              <p:cNvSpPr>
                <a:spLocks/>
              </p:cNvSpPr>
              <p:nvPr/>
            </p:nvSpPr>
            <p:spPr bwMode="auto">
              <a:xfrm>
                <a:off x="3000" y="2584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97" name="Freeform 829"/>
              <p:cNvSpPr>
                <a:spLocks/>
              </p:cNvSpPr>
              <p:nvPr/>
            </p:nvSpPr>
            <p:spPr bwMode="auto">
              <a:xfrm>
                <a:off x="3036" y="2598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98" name="Freeform 830"/>
              <p:cNvSpPr>
                <a:spLocks/>
              </p:cNvSpPr>
              <p:nvPr/>
            </p:nvSpPr>
            <p:spPr bwMode="auto">
              <a:xfrm>
                <a:off x="3036" y="2598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99" name="Freeform 831"/>
              <p:cNvSpPr>
                <a:spLocks/>
              </p:cNvSpPr>
              <p:nvPr/>
            </p:nvSpPr>
            <p:spPr bwMode="auto">
              <a:xfrm>
                <a:off x="3070" y="2610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0" name="Freeform 832"/>
              <p:cNvSpPr>
                <a:spLocks/>
              </p:cNvSpPr>
              <p:nvPr/>
            </p:nvSpPr>
            <p:spPr bwMode="auto">
              <a:xfrm>
                <a:off x="3070" y="2610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1" name="Freeform 833"/>
              <p:cNvSpPr>
                <a:spLocks/>
              </p:cNvSpPr>
              <p:nvPr/>
            </p:nvSpPr>
            <p:spPr bwMode="auto">
              <a:xfrm>
                <a:off x="3106" y="2622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2" name="Freeform 834"/>
              <p:cNvSpPr>
                <a:spLocks/>
              </p:cNvSpPr>
              <p:nvPr/>
            </p:nvSpPr>
            <p:spPr bwMode="auto">
              <a:xfrm>
                <a:off x="3106" y="2622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3" name="Freeform 835"/>
              <p:cNvSpPr>
                <a:spLocks/>
              </p:cNvSpPr>
              <p:nvPr/>
            </p:nvSpPr>
            <p:spPr bwMode="auto">
              <a:xfrm>
                <a:off x="3140" y="2634"/>
                <a:ext cx="52" cy="32"/>
              </a:xfrm>
              <a:custGeom>
                <a:avLst/>
                <a:gdLst>
                  <a:gd name="T0" fmla="*/ 16 w 52"/>
                  <a:gd name="T1" fmla="*/ 0 h 32"/>
                  <a:gd name="T2" fmla="*/ 0 w 52"/>
                  <a:gd name="T3" fmla="*/ 22 h 32"/>
                  <a:gd name="T4" fmla="*/ 36 w 52"/>
                  <a:gd name="T5" fmla="*/ 32 h 32"/>
                  <a:gd name="T6" fmla="*/ 52 w 52"/>
                  <a:gd name="T7" fmla="*/ 10 h 32"/>
                  <a:gd name="T8" fmla="*/ 16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2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4" name="Freeform 836"/>
              <p:cNvSpPr>
                <a:spLocks/>
              </p:cNvSpPr>
              <p:nvPr/>
            </p:nvSpPr>
            <p:spPr bwMode="auto">
              <a:xfrm>
                <a:off x="3140" y="2634"/>
                <a:ext cx="52" cy="32"/>
              </a:xfrm>
              <a:custGeom>
                <a:avLst/>
                <a:gdLst>
                  <a:gd name="T0" fmla="*/ 16 w 52"/>
                  <a:gd name="T1" fmla="*/ 0 h 32"/>
                  <a:gd name="T2" fmla="*/ 0 w 52"/>
                  <a:gd name="T3" fmla="*/ 22 h 32"/>
                  <a:gd name="T4" fmla="*/ 36 w 52"/>
                  <a:gd name="T5" fmla="*/ 32 h 32"/>
                  <a:gd name="T6" fmla="*/ 52 w 52"/>
                  <a:gd name="T7" fmla="*/ 10 h 32"/>
                  <a:gd name="T8" fmla="*/ 16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6" y="0"/>
                    </a:moveTo>
                    <a:lnTo>
                      <a:pt x="0" y="22"/>
                    </a:lnTo>
                    <a:lnTo>
                      <a:pt x="36" y="32"/>
                    </a:lnTo>
                    <a:lnTo>
                      <a:pt x="52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5" name="Freeform 837"/>
              <p:cNvSpPr>
                <a:spLocks/>
              </p:cNvSpPr>
              <p:nvPr/>
            </p:nvSpPr>
            <p:spPr bwMode="auto">
              <a:xfrm>
                <a:off x="3176" y="2644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6" name="Freeform 838"/>
              <p:cNvSpPr>
                <a:spLocks/>
              </p:cNvSpPr>
              <p:nvPr/>
            </p:nvSpPr>
            <p:spPr bwMode="auto">
              <a:xfrm>
                <a:off x="3176" y="2644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7" name="Freeform 839"/>
              <p:cNvSpPr>
                <a:spLocks/>
              </p:cNvSpPr>
              <p:nvPr/>
            </p:nvSpPr>
            <p:spPr bwMode="auto">
              <a:xfrm>
                <a:off x="3212" y="265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CF2"/>
              </a:solidFill>
              <a:ln w="0">
                <a:solidFill>
                  <a:srgbClr val="ABCC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8" name="Freeform 840"/>
              <p:cNvSpPr>
                <a:spLocks/>
              </p:cNvSpPr>
              <p:nvPr/>
            </p:nvSpPr>
            <p:spPr bwMode="auto">
              <a:xfrm>
                <a:off x="3212" y="2656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6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9" name="Freeform 841"/>
              <p:cNvSpPr>
                <a:spLocks/>
              </p:cNvSpPr>
              <p:nvPr/>
            </p:nvSpPr>
            <p:spPr bwMode="auto">
              <a:xfrm>
                <a:off x="3248" y="2668"/>
                <a:ext cx="50" cy="38"/>
              </a:xfrm>
              <a:custGeom>
                <a:avLst/>
                <a:gdLst>
                  <a:gd name="T0" fmla="*/ 14 w 50"/>
                  <a:gd name="T1" fmla="*/ 0 h 38"/>
                  <a:gd name="T2" fmla="*/ 0 w 50"/>
                  <a:gd name="T3" fmla="*/ 22 h 38"/>
                  <a:gd name="T4" fmla="*/ 34 w 50"/>
                  <a:gd name="T5" fmla="*/ 38 h 38"/>
                  <a:gd name="T6" fmla="*/ 50 w 50"/>
                  <a:gd name="T7" fmla="*/ 18 h 38"/>
                  <a:gd name="T8" fmla="*/ 14 w 5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14" y="0"/>
                    </a:moveTo>
                    <a:lnTo>
                      <a:pt x="0" y="22"/>
                    </a:lnTo>
                    <a:lnTo>
                      <a:pt x="34" y="38"/>
                    </a:lnTo>
                    <a:lnTo>
                      <a:pt x="50" y="1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AD9F0"/>
              </a:solidFill>
              <a:ln w="0">
                <a:solidFill>
                  <a:srgbClr val="BAD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0" name="Freeform 842"/>
              <p:cNvSpPr>
                <a:spLocks/>
              </p:cNvSpPr>
              <p:nvPr/>
            </p:nvSpPr>
            <p:spPr bwMode="auto">
              <a:xfrm>
                <a:off x="3248" y="2668"/>
                <a:ext cx="50" cy="38"/>
              </a:xfrm>
              <a:custGeom>
                <a:avLst/>
                <a:gdLst>
                  <a:gd name="T0" fmla="*/ 14 w 50"/>
                  <a:gd name="T1" fmla="*/ 0 h 38"/>
                  <a:gd name="T2" fmla="*/ 0 w 50"/>
                  <a:gd name="T3" fmla="*/ 22 h 38"/>
                  <a:gd name="T4" fmla="*/ 34 w 50"/>
                  <a:gd name="T5" fmla="*/ 38 h 38"/>
                  <a:gd name="T6" fmla="*/ 50 w 50"/>
                  <a:gd name="T7" fmla="*/ 18 h 38"/>
                  <a:gd name="T8" fmla="*/ 14 w 5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14" y="0"/>
                    </a:moveTo>
                    <a:lnTo>
                      <a:pt x="0" y="22"/>
                    </a:lnTo>
                    <a:lnTo>
                      <a:pt x="34" y="38"/>
                    </a:lnTo>
                    <a:lnTo>
                      <a:pt x="50" y="1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1" name="Freeform 843"/>
              <p:cNvSpPr>
                <a:spLocks/>
              </p:cNvSpPr>
              <p:nvPr/>
            </p:nvSpPr>
            <p:spPr bwMode="auto">
              <a:xfrm>
                <a:off x="3282" y="2686"/>
                <a:ext cx="50" cy="42"/>
              </a:xfrm>
              <a:custGeom>
                <a:avLst/>
                <a:gdLst>
                  <a:gd name="T0" fmla="*/ 16 w 50"/>
                  <a:gd name="T1" fmla="*/ 0 h 42"/>
                  <a:gd name="T2" fmla="*/ 0 w 50"/>
                  <a:gd name="T3" fmla="*/ 20 h 42"/>
                  <a:gd name="T4" fmla="*/ 36 w 50"/>
                  <a:gd name="T5" fmla="*/ 42 h 42"/>
                  <a:gd name="T6" fmla="*/ 50 w 50"/>
                  <a:gd name="T7" fmla="*/ 28 h 42"/>
                  <a:gd name="T8" fmla="*/ 16 w 5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16" y="0"/>
                    </a:moveTo>
                    <a:lnTo>
                      <a:pt x="0" y="20"/>
                    </a:lnTo>
                    <a:lnTo>
                      <a:pt x="36" y="42"/>
                    </a:lnTo>
                    <a:lnTo>
                      <a:pt x="5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4EDE8"/>
              </a:solidFill>
              <a:ln w="0">
                <a:solidFill>
                  <a:srgbClr val="D4ED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2" name="Freeform 844"/>
              <p:cNvSpPr>
                <a:spLocks/>
              </p:cNvSpPr>
              <p:nvPr/>
            </p:nvSpPr>
            <p:spPr bwMode="auto">
              <a:xfrm>
                <a:off x="3282" y="2686"/>
                <a:ext cx="50" cy="42"/>
              </a:xfrm>
              <a:custGeom>
                <a:avLst/>
                <a:gdLst>
                  <a:gd name="T0" fmla="*/ 16 w 50"/>
                  <a:gd name="T1" fmla="*/ 0 h 42"/>
                  <a:gd name="T2" fmla="*/ 0 w 50"/>
                  <a:gd name="T3" fmla="*/ 20 h 42"/>
                  <a:gd name="T4" fmla="*/ 36 w 50"/>
                  <a:gd name="T5" fmla="*/ 42 h 42"/>
                  <a:gd name="T6" fmla="*/ 50 w 50"/>
                  <a:gd name="T7" fmla="*/ 28 h 42"/>
                  <a:gd name="T8" fmla="*/ 16 w 5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16" y="0"/>
                    </a:moveTo>
                    <a:lnTo>
                      <a:pt x="0" y="20"/>
                    </a:lnTo>
                    <a:lnTo>
                      <a:pt x="36" y="42"/>
                    </a:lnTo>
                    <a:lnTo>
                      <a:pt x="50" y="2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3" name="Freeform 845"/>
              <p:cNvSpPr>
                <a:spLocks/>
              </p:cNvSpPr>
              <p:nvPr/>
            </p:nvSpPr>
            <p:spPr bwMode="auto">
              <a:xfrm>
                <a:off x="3318" y="2714"/>
                <a:ext cx="48" cy="50"/>
              </a:xfrm>
              <a:custGeom>
                <a:avLst/>
                <a:gdLst>
                  <a:gd name="T0" fmla="*/ 14 w 48"/>
                  <a:gd name="T1" fmla="*/ 0 h 50"/>
                  <a:gd name="T2" fmla="*/ 0 w 48"/>
                  <a:gd name="T3" fmla="*/ 14 h 50"/>
                  <a:gd name="T4" fmla="*/ 34 w 48"/>
                  <a:gd name="T5" fmla="*/ 50 h 50"/>
                  <a:gd name="T6" fmla="*/ 48 w 48"/>
                  <a:gd name="T7" fmla="*/ 42 h 50"/>
                  <a:gd name="T8" fmla="*/ 14 w 48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0">
                    <a:moveTo>
                      <a:pt x="14" y="0"/>
                    </a:moveTo>
                    <a:lnTo>
                      <a:pt x="0" y="14"/>
                    </a:lnTo>
                    <a:lnTo>
                      <a:pt x="34" y="50"/>
                    </a:lnTo>
                    <a:lnTo>
                      <a:pt x="48" y="4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8FAC9"/>
              </a:solidFill>
              <a:ln w="0">
                <a:solidFill>
                  <a:srgbClr val="E8FA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4" name="Freeform 846"/>
              <p:cNvSpPr>
                <a:spLocks/>
              </p:cNvSpPr>
              <p:nvPr/>
            </p:nvSpPr>
            <p:spPr bwMode="auto">
              <a:xfrm>
                <a:off x="3318" y="2714"/>
                <a:ext cx="48" cy="50"/>
              </a:xfrm>
              <a:custGeom>
                <a:avLst/>
                <a:gdLst>
                  <a:gd name="T0" fmla="*/ 14 w 48"/>
                  <a:gd name="T1" fmla="*/ 0 h 50"/>
                  <a:gd name="T2" fmla="*/ 0 w 48"/>
                  <a:gd name="T3" fmla="*/ 14 h 50"/>
                  <a:gd name="T4" fmla="*/ 34 w 48"/>
                  <a:gd name="T5" fmla="*/ 50 h 50"/>
                  <a:gd name="T6" fmla="*/ 48 w 48"/>
                  <a:gd name="T7" fmla="*/ 42 h 50"/>
                  <a:gd name="T8" fmla="*/ 14 w 48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0">
                    <a:moveTo>
                      <a:pt x="14" y="0"/>
                    </a:moveTo>
                    <a:lnTo>
                      <a:pt x="0" y="14"/>
                    </a:lnTo>
                    <a:lnTo>
                      <a:pt x="34" y="50"/>
                    </a:lnTo>
                    <a:lnTo>
                      <a:pt x="48" y="4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5" name="Freeform 847"/>
              <p:cNvSpPr>
                <a:spLocks/>
              </p:cNvSpPr>
              <p:nvPr/>
            </p:nvSpPr>
            <p:spPr bwMode="auto">
              <a:xfrm>
                <a:off x="3352" y="2756"/>
                <a:ext cx="48" cy="60"/>
              </a:xfrm>
              <a:custGeom>
                <a:avLst/>
                <a:gdLst>
                  <a:gd name="T0" fmla="*/ 14 w 48"/>
                  <a:gd name="T1" fmla="*/ 0 h 60"/>
                  <a:gd name="T2" fmla="*/ 0 w 48"/>
                  <a:gd name="T3" fmla="*/ 8 h 60"/>
                  <a:gd name="T4" fmla="*/ 34 w 48"/>
                  <a:gd name="T5" fmla="*/ 60 h 60"/>
                  <a:gd name="T6" fmla="*/ 48 w 48"/>
                  <a:gd name="T7" fmla="*/ 48 h 60"/>
                  <a:gd name="T8" fmla="*/ 14 w 4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0">
                    <a:moveTo>
                      <a:pt x="14" y="0"/>
                    </a:moveTo>
                    <a:lnTo>
                      <a:pt x="0" y="8"/>
                    </a:lnTo>
                    <a:lnTo>
                      <a:pt x="34" y="60"/>
                    </a:lnTo>
                    <a:lnTo>
                      <a:pt x="48" y="4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2F2C4"/>
              </a:solidFill>
              <a:ln w="0">
                <a:solidFill>
                  <a:srgbClr val="F2F2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6" name="Freeform 848"/>
              <p:cNvSpPr>
                <a:spLocks/>
              </p:cNvSpPr>
              <p:nvPr/>
            </p:nvSpPr>
            <p:spPr bwMode="auto">
              <a:xfrm>
                <a:off x="3352" y="2756"/>
                <a:ext cx="48" cy="60"/>
              </a:xfrm>
              <a:custGeom>
                <a:avLst/>
                <a:gdLst>
                  <a:gd name="T0" fmla="*/ 14 w 48"/>
                  <a:gd name="T1" fmla="*/ 0 h 60"/>
                  <a:gd name="T2" fmla="*/ 0 w 48"/>
                  <a:gd name="T3" fmla="*/ 8 h 60"/>
                  <a:gd name="T4" fmla="*/ 34 w 48"/>
                  <a:gd name="T5" fmla="*/ 60 h 60"/>
                  <a:gd name="T6" fmla="*/ 48 w 48"/>
                  <a:gd name="T7" fmla="*/ 48 h 60"/>
                  <a:gd name="T8" fmla="*/ 14 w 4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0">
                    <a:moveTo>
                      <a:pt x="14" y="0"/>
                    </a:moveTo>
                    <a:lnTo>
                      <a:pt x="0" y="8"/>
                    </a:lnTo>
                    <a:lnTo>
                      <a:pt x="34" y="60"/>
                    </a:lnTo>
                    <a:lnTo>
                      <a:pt x="48" y="4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7" name="Freeform 849"/>
              <p:cNvSpPr>
                <a:spLocks/>
              </p:cNvSpPr>
              <p:nvPr/>
            </p:nvSpPr>
            <p:spPr bwMode="auto">
              <a:xfrm>
                <a:off x="3386" y="2804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1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1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8" name="Freeform 850"/>
              <p:cNvSpPr>
                <a:spLocks/>
              </p:cNvSpPr>
              <p:nvPr/>
            </p:nvSpPr>
            <p:spPr bwMode="auto">
              <a:xfrm>
                <a:off x="3386" y="2804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12 h 34"/>
                  <a:gd name="T4" fmla="*/ 36 w 50"/>
                  <a:gd name="T5" fmla="*/ 34 h 34"/>
                  <a:gd name="T6" fmla="*/ 50 w 50"/>
                  <a:gd name="T7" fmla="*/ 10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12"/>
                    </a:lnTo>
                    <a:lnTo>
                      <a:pt x="36" y="34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9" name="Freeform 851"/>
              <p:cNvSpPr>
                <a:spLocks/>
              </p:cNvSpPr>
              <p:nvPr/>
            </p:nvSpPr>
            <p:spPr bwMode="auto">
              <a:xfrm>
                <a:off x="3422" y="2814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0" name="Freeform 852"/>
              <p:cNvSpPr>
                <a:spLocks/>
              </p:cNvSpPr>
              <p:nvPr/>
            </p:nvSpPr>
            <p:spPr bwMode="auto">
              <a:xfrm>
                <a:off x="3422" y="2814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1" name="Freeform 853"/>
              <p:cNvSpPr>
                <a:spLocks/>
              </p:cNvSpPr>
              <p:nvPr/>
            </p:nvSpPr>
            <p:spPr bwMode="auto">
              <a:xfrm>
                <a:off x="3458" y="282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2" name="Freeform 854"/>
              <p:cNvSpPr>
                <a:spLocks/>
              </p:cNvSpPr>
              <p:nvPr/>
            </p:nvSpPr>
            <p:spPr bwMode="auto">
              <a:xfrm>
                <a:off x="3458" y="2826"/>
                <a:ext cx="50" cy="34"/>
              </a:xfrm>
              <a:custGeom>
                <a:avLst/>
                <a:gdLst>
                  <a:gd name="T0" fmla="*/ 14 w 50"/>
                  <a:gd name="T1" fmla="*/ 0 h 34"/>
                  <a:gd name="T2" fmla="*/ 0 w 50"/>
                  <a:gd name="T3" fmla="*/ 24 h 34"/>
                  <a:gd name="T4" fmla="*/ 36 w 50"/>
                  <a:gd name="T5" fmla="*/ 34 h 34"/>
                  <a:gd name="T6" fmla="*/ 50 w 50"/>
                  <a:gd name="T7" fmla="*/ 12 h 34"/>
                  <a:gd name="T8" fmla="*/ 14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4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3" name="Freeform 855"/>
              <p:cNvSpPr>
                <a:spLocks/>
              </p:cNvSpPr>
              <p:nvPr/>
            </p:nvSpPr>
            <p:spPr bwMode="auto">
              <a:xfrm>
                <a:off x="3494" y="2838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4" name="Freeform 856"/>
              <p:cNvSpPr>
                <a:spLocks/>
              </p:cNvSpPr>
              <p:nvPr/>
            </p:nvSpPr>
            <p:spPr bwMode="auto">
              <a:xfrm>
                <a:off x="3494" y="2838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5" name="Freeform 857"/>
              <p:cNvSpPr>
                <a:spLocks/>
              </p:cNvSpPr>
              <p:nvPr/>
            </p:nvSpPr>
            <p:spPr bwMode="auto">
              <a:xfrm>
                <a:off x="3530" y="2850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0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6" name="Freeform 858"/>
              <p:cNvSpPr>
                <a:spLocks/>
              </p:cNvSpPr>
              <p:nvPr/>
            </p:nvSpPr>
            <p:spPr bwMode="auto">
              <a:xfrm>
                <a:off x="3530" y="2850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0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7" name="Freeform 859"/>
              <p:cNvSpPr>
                <a:spLocks/>
              </p:cNvSpPr>
              <p:nvPr/>
            </p:nvSpPr>
            <p:spPr bwMode="auto">
              <a:xfrm>
                <a:off x="3568" y="2860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4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8" name="Freeform 860"/>
              <p:cNvSpPr>
                <a:spLocks/>
              </p:cNvSpPr>
              <p:nvPr/>
            </p:nvSpPr>
            <p:spPr bwMode="auto">
              <a:xfrm>
                <a:off x="3568" y="2860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4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9" name="Freeform 861"/>
              <p:cNvSpPr>
                <a:spLocks/>
              </p:cNvSpPr>
              <p:nvPr/>
            </p:nvSpPr>
            <p:spPr bwMode="auto">
              <a:xfrm>
                <a:off x="3606" y="2874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0" name="Freeform 862"/>
              <p:cNvSpPr>
                <a:spLocks/>
              </p:cNvSpPr>
              <p:nvPr/>
            </p:nvSpPr>
            <p:spPr bwMode="auto">
              <a:xfrm>
                <a:off x="3606" y="2874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1" name="Freeform 863"/>
              <p:cNvSpPr>
                <a:spLocks/>
              </p:cNvSpPr>
              <p:nvPr/>
            </p:nvSpPr>
            <p:spPr bwMode="auto">
              <a:xfrm>
                <a:off x="3642" y="2886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2" name="Freeform 864"/>
              <p:cNvSpPr>
                <a:spLocks/>
              </p:cNvSpPr>
              <p:nvPr/>
            </p:nvSpPr>
            <p:spPr bwMode="auto">
              <a:xfrm>
                <a:off x="3642" y="2886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3" name="Freeform 865"/>
              <p:cNvSpPr>
                <a:spLocks/>
              </p:cNvSpPr>
              <p:nvPr/>
            </p:nvSpPr>
            <p:spPr bwMode="auto">
              <a:xfrm>
                <a:off x="3680" y="2898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4" name="Freeform 866"/>
              <p:cNvSpPr>
                <a:spLocks/>
              </p:cNvSpPr>
              <p:nvPr/>
            </p:nvSpPr>
            <p:spPr bwMode="auto">
              <a:xfrm>
                <a:off x="3680" y="2898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5" name="Freeform 867"/>
              <p:cNvSpPr>
                <a:spLocks/>
              </p:cNvSpPr>
              <p:nvPr/>
            </p:nvSpPr>
            <p:spPr bwMode="auto">
              <a:xfrm>
                <a:off x="1758" y="2300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10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6" name="Freeform 868"/>
              <p:cNvSpPr>
                <a:spLocks/>
              </p:cNvSpPr>
              <p:nvPr/>
            </p:nvSpPr>
            <p:spPr bwMode="auto">
              <a:xfrm>
                <a:off x="1758" y="2300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10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7" name="Freeform 869"/>
              <p:cNvSpPr>
                <a:spLocks/>
              </p:cNvSpPr>
              <p:nvPr/>
            </p:nvSpPr>
            <p:spPr bwMode="auto">
              <a:xfrm>
                <a:off x="1786" y="2310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8" name="Freeform 870"/>
              <p:cNvSpPr>
                <a:spLocks/>
              </p:cNvSpPr>
              <p:nvPr/>
            </p:nvSpPr>
            <p:spPr bwMode="auto">
              <a:xfrm>
                <a:off x="1786" y="2310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18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18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9" name="Freeform 871"/>
              <p:cNvSpPr>
                <a:spLocks/>
              </p:cNvSpPr>
              <p:nvPr/>
            </p:nvSpPr>
            <p:spPr bwMode="auto">
              <a:xfrm>
                <a:off x="1816" y="2318"/>
                <a:ext cx="48" cy="28"/>
              </a:xfrm>
              <a:custGeom>
                <a:avLst/>
                <a:gdLst>
                  <a:gd name="T0" fmla="*/ 18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8 h 28"/>
                  <a:gd name="T8" fmla="*/ 18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8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0" name="Freeform 872"/>
              <p:cNvSpPr>
                <a:spLocks/>
              </p:cNvSpPr>
              <p:nvPr/>
            </p:nvSpPr>
            <p:spPr bwMode="auto">
              <a:xfrm>
                <a:off x="1816" y="2318"/>
                <a:ext cx="48" cy="28"/>
              </a:xfrm>
              <a:custGeom>
                <a:avLst/>
                <a:gdLst>
                  <a:gd name="T0" fmla="*/ 18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8 h 28"/>
                  <a:gd name="T8" fmla="*/ 18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8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1" name="Freeform 873"/>
              <p:cNvSpPr>
                <a:spLocks/>
              </p:cNvSpPr>
              <p:nvPr/>
            </p:nvSpPr>
            <p:spPr bwMode="auto">
              <a:xfrm>
                <a:off x="1844" y="2326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20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C2F2"/>
              </a:solidFill>
              <a:ln w="0">
                <a:solidFill>
                  <a:srgbClr val="99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2" name="Freeform 874"/>
              <p:cNvSpPr>
                <a:spLocks/>
              </p:cNvSpPr>
              <p:nvPr/>
            </p:nvSpPr>
            <p:spPr bwMode="auto">
              <a:xfrm>
                <a:off x="1844" y="2326"/>
                <a:ext cx="48" cy="26"/>
              </a:xfrm>
              <a:custGeom>
                <a:avLst/>
                <a:gdLst>
                  <a:gd name="T0" fmla="*/ 20 w 48"/>
                  <a:gd name="T1" fmla="*/ 0 h 26"/>
                  <a:gd name="T2" fmla="*/ 0 w 48"/>
                  <a:gd name="T3" fmla="*/ 20 h 26"/>
                  <a:gd name="T4" fmla="*/ 30 w 48"/>
                  <a:gd name="T5" fmla="*/ 26 h 26"/>
                  <a:gd name="T6" fmla="*/ 48 w 48"/>
                  <a:gd name="T7" fmla="*/ 8 h 26"/>
                  <a:gd name="T8" fmla="*/ 20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20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3" name="Freeform 875"/>
              <p:cNvSpPr>
                <a:spLocks/>
              </p:cNvSpPr>
              <p:nvPr/>
            </p:nvSpPr>
            <p:spPr bwMode="auto">
              <a:xfrm>
                <a:off x="1874" y="2334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18 h 24"/>
                  <a:gd name="T4" fmla="*/ 28 w 48"/>
                  <a:gd name="T5" fmla="*/ 24 h 24"/>
                  <a:gd name="T6" fmla="*/ 48 w 48"/>
                  <a:gd name="T7" fmla="*/ 6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1BFF5"/>
              </a:solidFill>
              <a:ln w="0">
                <a:solidFill>
                  <a:srgbClr val="91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4" name="Freeform 876"/>
              <p:cNvSpPr>
                <a:spLocks/>
              </p:cNvSpPr>
              <p:nvPr/>
            </p:nvSpPr>
            <p:spPr bwMode="auto">
              <a:xfrm>
                <a:off x="1874" y="2334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18 h 24"/>
                  <a:gd name="T4" fmla="*/ 28 w 48"/>
                  <a:gd name="T5" fmla="*/ 24 h 24"/>
                  <a:gd name="T6" fmla="*/ 48 w 48"/>
                  <a:gd name="T7" fmla="*/ 6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5" name="Freeform 877"/>
              <p:cNvSpPr>
                <a:spLocks/>
              </p:cNvSpPr>
              <p:nvPr/>
            </p:nvSpPr>
            <p:spPr bwMode="auto">
              <a:xfrm>
                <a:off x="1902" y="2340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18 h 22"/>
                  <a:gd name="T4" fmla="*/ 28 w 48"/>
                  <a:gd name="T5" fmla="*/ 22 h 22"/>
                  <a:gd name="T6" fmla="*/ 48 w 48"/>
                  <a:gd name="T7" fmla="*/ 4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5BDF7"/>
              </a:solidFill>
              <a:ln w="0">
                <a:solidFill>
                  <a:srgbClr val="85B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6" name="Freeform 878"/>
              <p:cNvSpPr>
                <a:spLocks/>
              </p:cNvSpPr>
              <p:nvPr/>
            </p:nvSpPr>
            <p:spPr bwMode="auto">
              <a:xfrm>
                <a:off x="1902" y="2340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18 h 22"/>
                  <a:gd name="T4" fmla="*/ 28 w 48"/>
                  <a:gd name="T5" fmla="*/ 22 h 22"/>
                  <a:gd name="T6" fmla="*/ 48 w 48"/>
                  <a:gd name="T7" fmla="*/ 4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8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7" name="Freeform 879"/>
              <p:cNvSpPr>
                <a:spLocks/>
              </p:cNvSpPr>
              <p:nvPr/>
            </p:nvSpPr>
            <p:spPr bwMode="auto">
              <a:xfrm>
                <a:off x="1930" y="2344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18 h 20"/>
                  <a:gd name="T4" fmla="*/ 30 w 50"/>
                  <a:gd name="T5" fmla="*/ 20 h 20"/>
                  <a:gd name="T6" fmla="*/ 50 w 50"/>
                  <a:gd name="T7" fmla="*/ 2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5B8FA"/>
              </a:solidFill>
              <a:ln w="0">
                <a:solidFill>
                  <a:srgbClr val="75B8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8" name="Freeform 880"/>
              <p:cNvSpPr>
                <a:spLocks/>
              </p:cNvSpPr>
              <p:nvPr/>
            </p:nvSpPr>
            <p:spPr bwMode="auto">
              <a:xfrm>
                <a:off x="1930" y="2344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18 h 20"/>
                  <a:gd name="T4" fmla="*/ 30 w 50"/>
                  <a:gd name="T5" fmla="*/ 20 h 20"/>
                  <a:gd name="T6" fmla="*/ 50 w 50"/>
                  <a:gd name="T7" fmla="*/ 2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9" name="Freeform 881"/>
              <p:cNvSpPr>
                <a:spLocks/>
              </p:cNvSpPr>
              <p:nvPr/>
            </p:nvSpPr>
            <p:spPr bwMode="auto">
              <a:xfrm>
                <a:off x="1960" y="2346"/>
                <a:ext cx="48" cy="18"/>
              </a:xfrm>
              <a:custGeom>
                <a:avLst/>
                <a:gdLst>
                  <a:gd name="T0" fmla="*/ 20 w 48"/>
                  <a:gd name="T1" fmla="*/ 0 h 18"/>
                  <a:gd name="T2" fmla="*/ 0 w 48"/>
                  <a:gd name="T3" fmla="*/ 18 h 18"/>
                  <a:gd name="T4" fmla="*/ 28 w 48"/>
                  <a:gd name="T5" fmla="*/ 16 h 18"/>
                  <a:gd name="T6" fmla="*/ 48 w 48"/>
                  <a:gd name="T7" fmla="*/ 0 h 18"/>
                  <a:gd name="T8" fmla="*/ 20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0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5CB0FA"/>
              </a:solidFill>
              <a:ln w="0">
                <a:solidFill>
                  <a:srgbClr val="5C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50" name="Freeform 882"/>
              <p:cNvSpPr>
                <a:spLocks/>
              </p:cNvSpPr>
              <p:nvPr/>
            </p:nvSpPr>
            <p:spPr bwMode="auto">
              <a:xfrm>
                <a:off x="1960" y="2346"/>
                <a:ext cx="48" cy="18"/>
              </a:xfrm>
              <a:custGeom>
                <a:avLst/>
                <a:gdLst>
                  <a:gd name="T0" fmla="*/ 20 w 48"/>
                  <a:gd name="T1" fmla="*/ 0 h 18"/>
                  <a:gd name="T2" fmla="*/ 0 w 48"/>
                  <a:gd name="T3" fmla="*/ 18 h 18"/>
                  <a:gd name="T4" fmla="*/ 28 w 48"/>
                  <a:gd name="T5" fmla="*/ 16 h 18"/>
                  <a:gd name="T6" fmla="*/ 48 w 48"/>
                  <a:gd name="T7" fmla="*/ 0 h 18"/>
                  <a:gd name="T8" fmla="*/ 20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0"/>
                    </a:moveTo>
                    <a:lnTo>
                      <a:pt x="0" y="18"/>
                    </a:lnTo>
                    <a:lnTo>
                      <a:pt x="28" y="16"/>
                    </a:lnTo>
                    <a:lnTo>
                      <a:pt x="48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51" name="Freeform 883"/>
              <p:cNvSpPr>
                <a:spLocks/>
              </p:cNvSpPr>
              <p:nvPr/>
            </p:nvSpPr>
            <p:spPr bwMode="auto">
              <a:xfrm>
                <a:off x="1988" y="2346"/>
                <a:ext cx="50" cy="42"/>
              </a:xfrm>
              <a:custGeom>
                <a:avLst/>
                <a:gdLst>
                  <a:gd name="T0" fmla="*/ 20 w 50"/>
                  <a:gd name="T1" fmla="*/ 0 h 42"/>
                  <a:gd name="T2" fmla="*/ 0 w 50"/>
                  <a:gd name="T3" fmla="*/ 16 h 42"/>
                  <a:gd name="T4" fmla="*/ 32 w 50"/>
                  <a:gd name="T5" fmla="*/ 42 h 42"/>
                  <a:gd name="T6" fmla="*/ 50 w 50"/>
                  <a:gd name="T7" fmla="*/ 8 h 42"/>
                  <a:gd name="T8" fmla="*/ 20 w 5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20" y="0"/>
                    </a:moveTo>
                    <a:lnTo>
                      <a:pt x="0" y="16"/>
                    </a:lnTo>
                    <a:lnTo>
                      <a:pt x="32" y="42"/>
                    </a:lnTo>
                    <a:lnTo>
                      <a:pt x="50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9CD4"/>
              </a:solidFill>
              <a:ln w="0">
                <a:solidFill>
                  <a:srgbClr val="9C9C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52" name="Freeform 884"/>
              <p:cNvSpPr>
                <a:spLocks/>
              </p:cNvSpPr>
              <p:nvPr/>
            </p:nvSpPr>
            <p:spPr bwMode="auto">
              <a:xfrm>
                <a:off x="1988" y="2346"/>
                <a:ext cx="50" cy="42"/>
              </a:xfrm>
              <a:custGeom>
                <a:avLst/>
                <a:gdLst>
                  <a:gd name="T0" fmla="*/ 20 w 50"/>
                  <a:gd name="T1" fmla="*/ 0 h 42"/>
                  <a:gd name="T2" fmla="*/ 0 w 50"/>
                  <a:gd name="T3" fmla="*/ 16 h 42"/>
                  <a:gd name="T4" fmla="*/ 32 w 50"/>
                  <a:gd name="T5" fmla="*/ 42 h 42"/>
                  <a:gd name="T6" fmla="*/ 50 w 50"/>
                  <a:gd name="T7" fmla="*/ 8 h 42"/>
                  <a:gd name="T8" fmla="*/ 20 w 5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20" y="0"/>
                    </a:moveTo>
                    <a:lnTo>
                      <a:pt x="0" y="16"/>
                    </a:lnTo>
                    <a:lnTo>
                      <a:pt x="32" y="42"/>
                    </a:lnTo>
                    <a:lnTo>
                      <a:pt x="50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53" name="Freeform 885"/>
              <p:cNvSpPr>
                <a:spLocks/>
              </p:cNvSpPr>
              <p:nvPr/>
            </p:nvSpPr>
            <p:spPr bwMode="auto">
              <a:xfrm>
                <a:off x="2020" y="2354"/>
                <a:ext cx="50" cy="60"/>
              </a:xfrm>
              <a:custGeom>
                <a:avLst/>
                <a:gdLst>
                  <a:gd name="T0" fmla="*/ 18 w 50"/>
                  <a:gd name="T1" fmla="*/ 0 h 60"/>
                  <a:gd name="T2" fmla="*/ 0 w 50"/>
                  <a:gd name="T3" fmla="*/ 34 h 60"/>
                  <a:gd name="T4" fmla="*/ 32 w 50"/>
                  <a:gd name="T5" fmla="*/ 60 h 60"/>
                  <a:gd name="T6" fmla="*/ 50 w 50"/>
                  <a:gd name="T7" fmla="*/ 32 h 60"/>
                  <a:gd name="T8" fmla="*/ 18 w 50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0">
                    <a:moveTo>
                      <a:pt x="18" y="0"/>
                    </a:moveTo>
                    <a:lnTo>
                      <a:pt x="0" y="34"/>
                    </a:lnTo>
                    <a:lnTo>
                      <a:pt x="32" y="60"/>
                    </a:lnTo>
                    <a:lnTo>
                      <a:pt x="50" y="3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BFC7"/>
              </a:solidFill>
              <a:ln w="0">
                <a:solidFill>
                  <a:srgbClr val="D1BF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54" name="Freeform 886"/>
              <p:cNvSpPr>
                <a:spLocks/>
              </p:cNvSpPr>
              <p:nvPr/>
            </p:nvSpPr>
            <p:spPr bwMode="auto">
              <a:xfrm>
                <a:off x="2020" y="2354"/>
                <a:ext cx="50" cy="60"/>
              </a:xfrm>
              <a:custGeom>
                <a:avLst/>
                <a:gdLst>
                  <a:gd name="T0" fmla="*/ 18 w 50"/>
                  <a:gd name="T1" fmla="*/ 0 h 60"/>
                  <a:gd name="T2" fmla="*/ 0 w 50"/>
                  <a:gd name="T3" fmla="*/ 34 h 60"/>
                  <a:gd name="T4" fmla="*/ 32 w 50"/>
                  <a:gd name="T5" fmla="*/ 60 h 60"/>
                  <a:gd name="T6" fmla="*/ 50 w 50"/>
                  <a:gd name="T7" fmla="*/ 32 h 60"/>
                  <a:gd name="T8" fmla="*/ 18 w 50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0">
                    <a:moveTo>
                      <a:pt x="18" y="0"/>
                    </a:moveTo>
                    <a:lnTo>
                      <a:pt x="0" y="34"/>
                    </a:lnTo>
                    <a:lnTo>
                      <a:pt x="32" y="60"/>
                    </a:lnTo>
                    <a:lnTo>
                      <a:pt x="50" y="3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55" name="Freeform 887"/>
              <p:cNvSpPr>
                <a:spLocks/>
              </p:cNvSpPr>
              <p:nvPr/>
            </p:nvSpPr>
            <p:spPr bwMode="auto">
              <a:xfrm>
                <a:off x="2052" y="2386"/>
                <a:ext cx="48" cy="40"/>
              </a:xfrm>
              <a:custGeom>
                <a:avLst/>
                <a:gdLst>
                  <a:gd name="T0" fmla="*/ 18 w 48"/>
                  <a:gd name="T1" fmla="*/ 0 h 40"/>
                  <a:gd name="T2" fmla="*/ 0 w 48"/>
                  <a:gd name="T3" fmla="*/ 28 h 40"/>
                  <a:gd name="T4" fmla="*/ 30 w 48"/>
                  <a:gd name="T5" fmla="*/ 40 h 40"/>
                  <a:gd name="T6" fmla="*/ 48 w 48"/>
                  <a:gd name="T7" fmla="*/ 18 h 40"/>
                  <a:gd name="T8" fmla="*/ 18 w 4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18" y="0"/>
                    </a:moveTo>
                    <a:lnTo>
                      <a:pt x="0" y="28"/>
                    </a:lnTo>
                    <a:lnTo>
                      <a:pt x="30" y="40"/>
                    </a:lnTo>
                    <a:lnTo>
                      <a:pt x="48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AC4E0"/>
              </a:solidFill>
              <a:ln w="0">
                <a:solidFill>
                  <a:srgbClr val="BAC4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56" name="Freeform 888"/>
              <p:cNvSpPr>
                <a:spLocks/>
              </p:cNvSpPr>
              <p:nvPr/>
            </p:nvSpPr>
            <p:spPr bwMode="auto">
              <a:xfrm>
                <a:off x="2052" y="2386"/>
                <a:ext cx="48" cy="40"/>
              </a:xfrm>
              <a:custGeom>
                <a:avLst/>
                <a:gdLst>
                  <a:gd name="T0" fmla="*/ 18 w 48"/>
                  <a:gd name="T1" fmla="*/ 0 h 40"/>
                  <a:gd name="T2" fmla="*/ 0 w 48"/>
                  <a:gd name="T3" fmla="*/ 28 h 40"/>
                  <a:gd name="T4" fmla="*/ 30 w 48"/>
                  <a:gd name="T5" fmla="*/ 40 h 40"/>
                  <a:gd name="T6" fmla="*/ 48 w 48"/>
                  <a:gd name="T7" fmla="*/ 18 h 40"/>
                  <a:gd name="T8" fmla="*/ 18 w 4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18" y="0"/>
                    </a:moveTo>
                    <a:lnTo>
                      <a:pt x="0" y="28"/>
                    </a:lnTo>
                    <a:lnTo>
                      <a:pt x="30" y="40"/>
                    </a:lnTo>
                    <a:lnTo>
                      <a:pt x="48" y="1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57" name="Freeform 889"/>
              <p:cNvSpPr>
                <a:spLocks/>
              </p:cNvSpPr>
              <p:nvPr/>
            </p:nvSpPr>
            <p:spPr bwMode="auto">
              <a:xfrm>
                <a:off x="2082" y="2404"/>
                <a:ext cx="48" cy="28"/>
              </a:xfrm>
              <a:custGeom>
                <a:avLst/>
                <a:gdLst>
                  <a:gd name="T0" fmla="*/ 18 w 48"/>
                  <a:gd name="T1" fmla="*/ 0 h 28"/>
                  <a:gd name="T2" fmla="*/ 0 w 48"/>
                  <a:gd name="T3" fmla="*/ 22 h 28"/>
                  <a:gd name="T4" fmla="*/ 30 w 48"/>
                  <a:gd name="T5" fmla="*/ 28 h 28"/>
                  <a:gd name="T6" fmla="*/ 48 w 48"/>
                  <a:gd name="T7" fmla="*/ 6 h 28"/>
                  <a:gd name="T8" fmla="*/ 18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8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4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58" name="Freeform 890"/>
              <p:cNvSpPr>
                <a:spLocks/>
              </p:cNvSpPr>
              <p:nvPr/>
            </p:nvSpPr>
            <p:spPr bwMode="auto">
              <a:xfrm>
                <a:off x="2082" y="2404"/>
                <a:ext cx="48" cy="28"/>
              </a:xfrm>
              <a:custGeom>
                <a:avLst/>
                <a:gdLst>
                  <a:gd name="T0" fmla="*/ 18 w 48"/>
                  <a:gd name="T1" fmla="*/ 0 h 28"/>
                  <a:gd name="T2" fmla="*/ 0 w 48"/>
                  <a:gd name="T3" fmla="*/ 22 h 28"/>
                  <a:gd name="T4" fmla="*/ 30 w 48"/>
                  <a:gd name="T5" fmla="*/ 28 h 28"/>
                  <a:gd name="T6" fmla="*/ 48 w 48"/>
                  <a:gd name="T7" fmla="*/ 6 h 28"/>
                  <a:gd name="T8" fmla="*/ 18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18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48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59" name="Freeform 891"/>
              <p:cNvSpPr>
                <a:spLocks/>
              </p:cNvSpPr>
              <p:nvPr/>
            </p:nvSpPr>
            <p:spPr bwMode="auto">
              <a:xfrm>
                <a:off x="2112" y="2410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2 h 22"/>
                  <a:gd name="T4" fmla="*/ 30 w 48"/>
                  <a:gd name="T5" fmla="*/ 22 h 22"/>
                  <a:gd name="T6" fmla="*/ 48 w 48"/>
                  <a:gd name="T7" fmla="*/ 2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4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0B2F7"/>
              </a:solidFill>
              <a:ln w="0">
                <a:solidFill>
                  <a:srgbClr val="70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60" name="Freeform 892"/>
              <p:cNvSpPr>
                <a:spLocks/>
              </p:cNvSpPr>
              <p:nvPr/>
            </p:nvSpPr>
            <p:spPr bwMode="auto">
              <a:xfrm>
                <a:off x="2112" y="2410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2 h 22"/>
                  <a:gd name="T4" fmla="*/ 30 w 48"/>
                  <a:gd name="T5" fmla="*/ 22 h 22"/>
                  <a:gd name="T6" fmla="*/ 48 w 48"/>
                  <a:gd name="T7" fmla="*/ 2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48" y="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61" name="Freeform 893"/>
              <p:cNvSpPr>
                <a:spLocks/>
              </p:cNvSpPr>
              <p:nvPr/>
            </p:nvSpPr>
            <p:spPr bwMode="auto">
              <a:xfrm>
                <a:off x="2142" y="2410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28 w 48"/>
                  <a:gd name="T5" fmla="*/ 20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28" y="20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EA8F7"/>
              </a:solidFill>
              <a:ln w="0">
                <a:solidFill>
                  <a:srgbClr val="5E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62" name="Freeform 894"/>
              <p:cNvSpPr>
                <a:spLocks/>
              </p:cNvSpPr>
              <p:nvPr/>
            </p:nvSpPr>
            <p:spPr bwMode="auto">
              <a:xfrm>
                <a:off x="2142" y="2410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28 w 48"/>
                  <a:gd name="T5" fmla="*/ 20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28" y="20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63" name="Freeform 895"/>
              <p:cNvSpPr>
                <a:spLocks/>
              </p:cNvSpPr>
              <p:nvPr/>
            </p:nvSpPr>
            <p:spPr bwMode="auto">
              <a:xfrm>
                <a:off x="2170" y="2408"/>
                <a:ext cx="50" cy="22"/>
              </a:xfrm>
              <a:custGeom>
                <a:avLst/>
                <a:gdLst>
                  <a:gd name="T0" fmla="*/ 20 w 50"/>
                  <a:gd name="T1" fmla="*/ 2 h 22"/>
                  <a:gd name="T2" fmla="*/ 0 w 50"/>
                  <a:gd name="T3" fmla="*/ 22 h 22"/>
                  <a:gd name="T4" fmla="*/ 30 w 50"/>
                  <a:gd name="T5" fmla="*/ 20 h 22"/>
                  <a:gd name="T6" fmla="*/ 50 w 50"/>
                  <a:gd name="T7" fmla="*/ 0 h 22"/>
                  <a:gd name="T8" fmla="*/ 20 w 5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57A3F5"/>
              </a:solidFill>
              <a:ln w="0">
                <a:solidFill>
                  <a:srgbClr val="57A3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64" name="Freeform 896"/>
              <p:cNvSpPr>
                <a:spLocks/>
              </p:cNvSpPr>
              <p:nvPr/>
            </p:nvSpPr>
            <p:spPr bwMode="auto">
              <a:xfrm>
                <a:off x="2170" y="2408"/>
                <a:ext cx="50" cy="22"/>
              </a:xfrm>
              <a:custGeom>
                <a:avLst/>
                <a:gdLst>
                  <a:gd name="T0" fmla="*/ 20 w 50"/>
                  <a:gd name="T1" fmla="*/ 2 h 22"/>
                  <a:gd name="T2" fmla="*/ 0 w 50"/>
                  <a:gd name="T3" fmla="*/ 22 h 22"/>
                  <a:gd name="T4" fmla="*/ 30 w 50"/>
                  <a:gd name="T5" fmla="*/ 20 h 22"/>
                  <a:gd name="T6" fmla="*/ 50 w 50"/>
                  <a:gd name="T7" fmla="*/ 0 h 22"/>
                  <a:gd name="T8" fmla="*/ 20 w 5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65" name="Freeform 897"/>
              <p:cNvSpPr>
                <a:spLocks/>
              </p:cNvSpPr>
              <p:nvPr/>
            </p:nvSpPr>
            <p:spPr bwMode="auto">
              <a:xfrm>
                <a:off x="2200" y="2406"/>
                <a:ext cx="50" cy="22"/>
              </a:xfrm>
              <a:custGeom>
                <a:avLst/>
                <a:gdLst>
                  <a:gd name="T0" fmla="*/ 20 w 50"/>
                  <a:gd name="T1" fmla="*/ 2 h 22"/>
                  <a:gd name="T2" fmla="*/ 0 w 50"/>
                  <a:gd name="T3" fmla="*/ 22 h 22"/>
                  <a:gd name="T4" fmla="*/ 30 w 50"/>
                  <a:gd name="T5" fmla="*/ 20 h 22"/>
                  <a:gd name="T6" fmla="*/ 50 w 50"/>
                  <a:gd name="T7" fmla="*/ 0 h 22"/>
                  <a:gd name="T8" fmla="*/ 20 w 5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5EA6F5"/>
              </a:solidFill>
              <a:ln w="0">
                <a:solidFill>
                  <a:srgbClr val="5EA6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66" name="Freeform 898"/>
              <p:cNvSpPr>
                <a:spLocks/>
              </p:cNvSpPr>
              <p:nvPr/>
            </p:nvSpPr>
            <p:spPr bwMode="auto">
              <a:xfrm>
                <a:off x="2200" y="2406"/>
                <a:ext cx="50" cy="22"/>
              </a:xfrm>
              <a:custGeom>
                <a:avLst/>
                <a:gdLst>
                  <a:gd name="T0" fmla="*/ 20 w 50"/>
                  <a:gd name="T1" fmla="*/ 2 h 22"/>
                  <a:gd name="T2" fmla="*/ 0 w 50"/>
                  <a:gd name="T3" fmla="*/ 22 h 22"/>
                  <a:gd name="T4" fmla="*/ 30 w 50"/>
                  <a:gd name="T5" fmla="*/ 20 h 22"/>
                  <a:gd name="T6" fmla="*/ 50 w 50"/>
                  <a:gd name="T7" fmla="*/ 0 h 22"/>
                  <a:gd name="T8" fmla="*/ 20 w 5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67" name="Freeform 899"/>
              <p:cNvSpPr>
                <a:spLocks/>
              </p:cNvSpPr>
              <p:nvPr/>
            </p:nvSpPr>
            <p:spPr bwMode="auto">
              <a:xfrm>
                <a:off x="2230" y="2406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BABF5"/>
              </a:solidFill>
              <a:ln w="0">
                <a:solidFill>
                  <a:srgbClr val="6BAB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68" name="Freeform 900"/>
              <p:cNvSpPr>
                <a:spLocks/>
              </p:cNvSpPr>
              <p:nvPr/>
            </p:nvSpPr>
            <p:spPr bwMode="auto">
              <a:xfrm>
                <a:off x="2230" y="2406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69" name="Freeform 901"/>
              <p:cNvSpPr>
                <a:spLocks/>
              </p:cNvSpPr>
              <p:nvPr/>
            </p:nvSpPr>
            <p:spPr bwMode="auto">
              <a:xfrm>
                <a:off x="2260" y="2406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0 h 24"/>
                  <a:gd name="T4" fmla="*/ 32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8B0F5"/>
              </a:solidFill>
              <a:ln w="0">
                <a:solidFill>
                  <a:srgbClr val="78B0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0" name="Freeform 902"/>
              <p:cNvSpPr>
                <a:spLocks/>
              </p:cNvSpPr>
              <p:nvPr/>
            </p:nvSpPr>
            <p:spPr bwMode="auto">
              <a:xfrm>
                <a:off x="2260" y="2406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0 h 24"/>
                  <a:gd name="T4" fmla="*/ 32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1" name="Freeform 903"/>
              <p:cNvSpPr>
                <a:spLocks/>
              </p:cNvSpPr>
              <p:nvPr/>
            </p:nvSpPr>
            <p:spPr bwMode="auto">
              <a:xfrm>
                <a:off x="2292" y="2408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22 h 24"/>
                  <a:gd name="T4" fmla="*/ 30 w 48"/>
                  <a:gd name="T5" fmla="*/ 24 h 24"/>
                  <a:gd name="T6" fmla="*/ 48 w 48"/>
                  <a:gd name="T7" fmla="*/ 4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4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5B5F5"/>
              </a:solidFill>
              <a:ln w="0">
                <a:solidFill>
                  <a:srgbClr val="85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2" name="Freeform 904"/>
              <p:cNvSpPr>
                <a:spLocks/>
              </p:cNvSpPr>
              <p:nvPr/>
            </p:nvSpPr>
            <p:spPr bwMode="auto">
              <a:xfrm>
                <a:off x="2292" y="2408"/>
                <a:ext cx="48" cy="24"/>
              </a:xfrm>
              <a:custGeom>
                <a:avLst/>
                <a:gdLst>
                  <a:gd name="T0" fmla="*/ 18 w 48"/>
                  <a:gd name="T1" fmla="*/ 0 h 24"/>
                  <a:gd name="T2" fmla="*/ 0 w 48"/>
                  <a:gd name="T3" fmla="*/ 22 h 24"/>
                  <a:gd name="T4" fmla="*/ 30 w 48"/>
                  <a:gd name="T5" fmla="*/ 24 h 24"/>
                  <a:gd name="T6" fmla="*/ 48 w 48"/>
                  <a:gd name="T7" fmla="*/ 4 h 24"/>
                  <a:gd name="T8" fmla="*/ 18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18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48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3" name="Freeform 905"/>
              <p:cNvSpPr>
                <a:spLocks/>
              </p:cNvSpPr>
              <p:nvPr/>
            </p:nvSpPr>
            <p:spPr bwMode="auto">
              <a:xfrm>
                <a:off x="2322" y="2412"/>
                <a:ext cx="50" cy="26"/>
              </a:xfrm>
              <a:custGeom>
                <a:avLst/>
                <a:gdLst>
                  <a:gd name="T0" fmla="*/ 18 w 50"/>
                  <a:gd name="T1" fmla="*/ 0 h 26"/>
                  <a:gd name="T2" fmla="*/ 0 w 50"/>
                  <a:gd name="T3" fmla="*/ 20 h 26"/>
                  <a:gd name="T4" fmla="*/ 32 w 50"/>
                  <a:gd name="T5" fmla="*/ 26 h 26"/>
                  <a:gd name="T6" fmla="*/ 50 w 50"/>
                  <a:gd name="T7" fmla="*/ 4 h 26"/>
                  <a:gd name="T8" fmla="*/ 18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18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50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B8F2"/>
              </a:solidFill>
              <a:ln w="0">
                <a:solidFill>
                  <a:srgbClr val="8CB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4" name="Freeform 906"/>
              <p:cNvSpPr>
                <a:spLocks/>
              </p:cNvSpPr>
              <p:nvPr/>
            </p:nvSpPr>
            <p:spPr bwMode="auto">
              <a:xfrm>
                <a:off x="2322" y="2412"/>
                <a:ext cx="50" cy="26"/>
              </a:xfrm>
              <a:custGeom>
                <a:avLst/>
                <a:gdLst>
                  <a:gd name="T0" fmla="*/ 18 w 50"/>
                  <a:gd name="T1" fmla="*/ 0 h 26"/>
                  <a:gd name="T2" fmla="*/ 0 w 50"/>
                  <a:gd name="T3" fmla="*/ 20 h 26"/>
                  <a:gd name="T4" fmla="*/ 32 w 50"/>
                  <a:gd name="T5" fmla="*/ 26 h 26"/>
                  <a:gd name="T6" fmla="*/ 50 w 50"/>
                  <a:gd name="T7" fmla="*/ 4 h 26"/>
                  <a:gd name="T8" fmla="*/ 18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18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50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5" name="Freeform 907"/>
              <p:cNvSpPr>
                <a:spLocks/>
              </p:cNvSpPr>
              <p:nvPr/>
            </p:nvSpPr>
            <p:spPr bwMode="auto">
              <a:xfrm>
                <a:off x="2354" y="2416"/>
                <a:ext cx="50" cy="28"/>
              </a:xfrm>
              <a:custGeom>
                <a:avLst/>
                <a:gdLst>
                  <a:gd name="T0" fmla="*/ 18 w 50"/>
                  <a:gd name="T1" fmla="*/ 0 h 28"/>
                  <a:gd name="T2" fmla="*/ 0 w 50"/>
                  <a:gd name="T3" fmla="*/ 22 h 28"/>
                  <a:gd name="T4" fmla="*/ 32 w 50"/>
                  <a:gd name="T5" fmla="*/ 28 h 28"/>
                  <a:gd name="T6" fmla="*/ 50 w 50"/>
                  <a:gd name="T7" fmla="*/ 6 h 28"/>
                  <a:gd name="T8" fmla="*/ 1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18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BAF2"/>
              </a:solidFill>
              <a:ln w="0">
                <a:solidFill>
                  <a:srgbClr val="94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6" name="Freeform 908"/>
              <p:cNvSpPr>
                <a:spLocks/>
              </p:cNvSpPr>
              <p:nvPr/>
            </p:nvSpPr>
            <p:spPr bwMode="auto">
              <a:xfrm>
                <a:off x="2354" y="2416"/>
                <a:ext cx="50" cy="28"/>
              </a:xfrm>
              <a:custGeom>
                <a:avLst/>
                <a:gdLst>
                  <a:gd name="T0" fmla="*/ 18 w 50"/>
                  <a:gd name="T1" fmla="*/ 0 h 28"/>
                  <a:gd name="T2" fmla="*/ 0 w 50"/>
                  <a:gd name="T3" fmla="*/ 22 h 28"/>
                  <a:gd name="T4" fmla="*/ 32 w 50"/>
                  <a:gd name="T5" fmla="*/ 28 h 28"/>
                  <a:gd name="T6" fmla="*/ 50 w 50"/>
                  <a:gd name="T7" fmla="*/ 6 h 28"/>
                  <a:gd name="T8" fmla="*/ 1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18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0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7" name="Freeform 909"/>
              <p:cNvSpPr>
                <a:spLocks/>
              </p:cNvSpPr>
              <p:nvPr/>
            </p:nvSpPr>
            <p:spPr bwMode="auto">
              <a:xfrm>
                <a:off x="2386" y="242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AF0"/>
              </a:solidFill>
              <a:ln w="0">
                <a:solidFill>
                  <a:srgbClr val="96BA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8" name="Freeform 910"/>
              <p:cNvSpPr>
                <a:spLocks/>
              </p:cNvSpPr>
              <p:nvPr/>
            </p:nvSpPr>
            <p:spPr bwMode="auto">
              <a:xfrm>
                <a:off x="2386" y="242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9" name="Freeform 911"/>
              <p:cNvSpPr>
                <a:spLocks/>
              </p:cNvSpPr>
              <p:nvPr/>
            </p:nvSpPr>
            <p:spPr bwMode="auto">
              <a:xfrm>
                <a:off x="2418" y="243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AF0"/>
              </a:solidFill>
              <a:ln w="0">
                <a:solidFill>
                  <a:srgbClr val="96BA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0" name="Freeform 912"/>
              <p:cNvSpPr>
                <a:spLocks/>
              </p:cNvSpPr>
              <p:nvPr/>
            </p:nvSpPr>
            <p:spPr bwMode="auto">
              <a:xfrm>
                <a:off x="2418" y="243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1" name="Freeform 913"/>
              <p:cNvSpPr>
                <a:spLocks/>
              </p:cNvSpPr>
              <p:nvPr/>
            </p:nvSpPr>
            <p:spPr bwMode="auto">
              <a:xfrm>
                <a:off x="2450" y="243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2" name="Freeform 914"/>
              <p:cNvSpPr>
                <a:spLocks/>
              </p:cNvSpPr>
              <p:nvPr/>
            </p:nvSpPr>
            <p:spPr bwMode="auto">
              <a:xfrm>
                <a:off x="2450" y="243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3" name="Freeform 915"/>
              <p:cNvSpPr>
                <a:spLocks/>
              </p:cNvSpPr>
              <p:nvPr/>
            </p:nvSpPr>
            <p:spPr bwMode="auto">
              <a:xfrm>
                <a:off x="2482" y="244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4" name="Freeform 916"/>
              <p:cNvSpPr>
                <a:spLocks/>
              </p:cNvSpPr>
              <p:nvPr/>
            </p:nvSpPr>
            <p:spPr bwMode="auto">
              <a:xfrm>
                <a:off x="2482" y="244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5" name="Freeform 917"/>
              <p:cNvSpPr>
                <a:spLocks/>
              </p:cNvSpPr>
              <p:nvPr/>
            </p:nvSpPr>
            <p:spPr bwMode="auto">
              <a:xfrm>
                <a:off x="2514" y="2454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6" name="Freeform 918"/>
              <p:cNvSpPr>
                <a:spLocks/>
              </p:cNvSpPr>
              <p:nvPr/>
            </p:nvSpPr>
            <p:spPr bwMode="auto">
              <a:xfrm>
                <a:off x="2514" y="2454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7" name="Freeform 919"/>
              <p:cNvSpPr>
                <a:spLocks/>
              </p:cNvSpPr>
              <p:nvPr/>
            </p:nvSpPr>
            <p:spPr bwMode="auto">
              <a:xfrm>
                <a:off x="2546" y="246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8" name="Freeform 920"/>
              <p:cNvSpPr>
                <a:spLocks/>
              </p:cNvSpPr>
              <p:nvPr/>
            </p:nvSpPr>
            <p:spPr bwMode="auto">
              <a:xfrm>
                <a:off x="2546" y="246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9" name="Freeform 921"/>
              <p:cNvSpPr>
                <a:spLocks/>
              </p:cNvSpPr>
              <p:nvPr/>
            </p:nvSpPr>
            <p:spPr bwMode="auto">
              <a:xfrm>
                <a:off x="2578" y="2470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0" name="Freeform 922"/>
              <p:cNvSpPr>
                <a:spLocks/>
              </p:cNvSpPr>
              <p:nvPr/>
            </p:nvSpPr>
            <p:spPr bwMode="auto">
              <a:xfrm>
                <a:off x="2578" y="2470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1" name="Freeform 923"/>
              <p:cNvSpPr>
                <a:spLocks/>
              </p:cNvSpPr>
              <p:nvPr/>
            </p:nvSpPr>
            <p:spPr bwMode="auto">
              <a:xfrm>
                <a:off x="2612" y="2478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2" name="Freeform 924"/>
              <p:cNvSpPr>
                <a:spLocks/>
              </p:cNvSpPr>
              <p:nvPr/>
            </p:nvSpPr>
            <p:spPr bwMode="auto">
              <a:xfrm>
                <a:off x="2612" y="2478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3" name="Freeform 925"/>
              <p:cNvSpPr>
                <a:spLocks/>
              </p:cNvSpPr>
              <p:nvPr/>
            </p:nvSpPr>
            <p:spPr bwMode="auto">
              <a:xfrm>
                <a:off x="2644" y="2486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4" name="Freeform 926"/>
              <p:cNvSpPr>
                <a:spLocks/>
              </p:cNvSpPr>
              <p:nvPr/>
            </p:nvSpPr>
            <p:spPr bwMode="auto">
              <a:xfrm>
                <a:off x="2644" y="2486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5" name="Freeform 927"/>
              <p:cNvSpPr>
                <a:spLocks/>
              </p:cNvSpPr>
              <p:nvPr/>
            </p:nvSpPr>
            <p:spPr bwMode="auto">
              <a:xfrm>
                <a:off x="2678" y="2496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6" name="Freeform 928"/>
              <p:cNvSpPr>
                <a:spLocks/>
              </p:cNvSpPr>
              <p:nvPr/>
            </p:nvSpPr>
            <p:spPr bwMode="auto">
              <a:xfrm>
                <a:off x="2678" y="2496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7" name="Freeform 929"/>
              <p:cNvSpPr>
                <a:spLocks/>
              </p:cNvSpPr>
              <p:nvPr/>
            </p:nvSpPr>
            <p:spPr bwMode="auto">
              <a:xfrm>
                <a:off x="2712" y="2504"/>
                <a:ext cx="50" cy="34"/>
              </a:xfrm>
              <a:custGeom>
                <a:avLst/>
                <a:gdLst>
                  <a:gd name="T0" fmla="*/ 18 w 50"/>
                  <a:gd name="T1" fmla="*/ 0 h 34"/>
                  <a:gd name="T2" fmla="*/ 0 w 50"/>
                  <a:gd name="T3" fmla="*/ 24 h 34"/>
                  <a:gd name="T4" fmla="*/ 32 w 50"/>
                  <a:gd name="T5" fmla="*/ 34 h 34"/>
                  <a:gd name="T6" fmla="*/ 50 w 50"/>
                  <a:gd name="T7" fmla="*/ 10 h 34"/>
                  <a:gd name="T8" fmla="*/ 18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8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8" name="Freeform 930"/>
              <p:cNvSpPr>
                <a:spLocks/>
              </p:cNvSpPr>
              <p:nvPr/>
            </p:nvSpPr>
            <p:spPr bwMode="auto">
              <a:xfrm>
                <a:off x="2712" y="2504"/>
                <a:ext cx="50" cy="34"/>
              </a:xfrm>
              <a:custGeom>
                <a:avLst/>
                <a:gdLst>
                  <a:gd name="T0" fmla="*/ 18 w 50"/>
                  <a:gd name="T1" fmla="*/ 0 h 34"/>
                  <a:gd name="T2" fmla="*/ 0 w 50"/>
                  <a:gd name="T3" fmla="*/ 24 h 34"/>
                  <a:gd name="T4" fmla="*/ 32 w 50"/>
                  <a:gd name="T5" fmla="*/ 34 h 34"/>
                  <a:gd name="T6" fmla="*/ 50 w 50"/>
                  <a:gd name="T7" fmla="*/ 10 h 34"/>
                  <a:gd name="T8" fmla="*/ 18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8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9" name="Freeform 931"/>
              <p:cNvSpPr>
                <a:spLocks/>
              </p:cNvSpPr>
              <p:nvPr/>
            </p:nvSpPr>
            <p:spPr bwMode="auto">
              <a:xfrm>
                <a:off x="2744" y="2514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00" name="Freeform 932"/>
              <p:cNvSpPr>
                <a:spLocks/>
              </p:cNvSpPr>
              <p:nvPr/>
            </p:nvSpPr>
            <p:spPr bwMode="auto">
              <a:xfrm>
                <a:off x="2744" y="2514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5701" name="Group 933"/>
            <p:cNvGrpSpPr>
              <a:grpSpLocks/>
            </p:cNvGrpSpPr>
            <p:nvPr/>
          </p:nvGrpSpPr>
          <p:grpSpPr bwMode="auto">
            <a:xfrm>
              <a:off x="1716" y="2318"/>
              <a:ext cx="2000" cy="666"/>
              <a:chOff x="1716" y="2318"/>
              <a:chExt cx="2000" cy="666"/>
            </a:xfrm>
          </p:grpSpPr>
          <p:sp>
            <p:nvSpPr>
              <p:cNvPr id="545702" name="Freeform 934"/>
              <p:cNvSpPr>
                <a:spLocks/>
              </p:cNvSpPr>
              <p:nvPr/>
            </p:nvSpPr>
            <p:spPr bwMode="auto">
              <a:xfrm>
                <a:off x="2778" y="2526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4ED"/>
              </a:solidFill>
              <a:ln w="0">
                <a:solidFill>
                  <a:srgbClr val="A6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03" name="Freeform 935"/>
              <p:cNvSpPr>
                <a:spLocks/>
              </p:cNvSpPr>
              <p:nvPr/>
            </p:nvSpPr>
            <p:spPr bwMode="auto">
              <a:xfrm>
                <a:off x="2778" y="2526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04" name="Freeform 936"/>
              <p:cNvSpPr>
                <a:spLocks/>
              </p:cNvSpPr>
              <p:nvPr/>
            </p:nvSpPr>
            <p:spPr bwMode="auto">
              <a:xfrm>
                <a:off x="2812" y="253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4ED"/>
              </a:solidFill>
              <a:ln w="0">
                <a:solidFill>
                  <a:srgbClr val="A8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05" name="Freeform 937"/>
              <p:cNvSpPr>
                <a:spLocks/>
              </p:cNvSpPr>
              <p:nvPr/>
            </p:nvSpPr>
            <p:spPr bwMode="auto">
              <a:xfrm>
                <a:off x="2812" y="253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06" name="Freeform 938"/>
              <p:cNvSpPr>
                <a:spLocks/>
              </p:cNvSpPr>
              <p:nvPr/>
            </p:nvSpPr>
            <p:spPr bwMode="auto">
              <a:xfrm>
                <a:off x="2846" y="2550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07" name="Freeform 939"/>
              <p:cNvSpPr>
                <a:spLocks/>
              </p:cNvSpPr>
              <p:nvPr/>
            </p:nvSpPr>
            <p:spPr bwMode="auto">
              <a:xfrm>
                <a:off x="2846" y="2550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08" name="Freeform 940"/>
              <p:cNvSpPr>
                <a:spLocks/>
              </p:cNvSpPr>
              <p:nvPr/>
            </p:nvSpPr>
            <p:spPr bwMode="auto">
              <a:xfrm>
                <a:off x="2880" y="2564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DC7ED"/>
              </a:solidFill>
              <a:ln w="0">
                <a:solidFill>
                  <a:srgbClr val="AD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09" name="Freeform 941"/>
              <p:cNvSpPr>
                <a:spLocks/>
              </p:cNvSpPr>
              <p:nvPr/>
            </p:nvSpPr>
            <p:spPr bwMode="auto">
              <a:xfrm>
                <a:off x="2880" y="2564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0" name="Freeform 942"/>
              <p:cNvSpPr>
                <a:spLocks/>
              </p:cNvSpPr>
              <p:nvPr/>
            </p:nvSpPr>
            <p:spPr bwMode="auto">
              <a:xfrm>
                <a:off x="2916" y="2578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ED"/>
              </a:solidFill>
              <a:ln w="0">
                <a:solidFill>
                  <a:srgbClr val="AD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1" name="Freeform 943"/>
              <p:cNvSpPr>
                <a:spLocks/>
              </p:cNvSpPr>
              <p:nvPr/>
            </p:nvSpPr>
            <p:spPr bwMode="auto">
              <a:xfrm>
                <a:off x="2916" y="2578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2" name="Freeform 944"/>
              <p:cNvSpPr>
                <a:spLocks/>
              </p:cNvSpPr>
              <p:nvPr/>
            </p:nvSpPr>
            <p:spPr bwMode="auto">
              <a:xfrm>
                <a:off x="2950" y="2592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ED"/>
              </a:solidFill>
              <a:ln w="0">
                <a:solidFill>
                  <a:srgbClr val="AD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3" name="Freeform 945"/>
              <p:cNvSpPr>
                <a:spLocks/>
              </p:cNvSpPr>
              <p:nvPr/>
            </p:nvSpPr>
            <p:spPr bwMode="auto">
              <a:xfrm>
                <a:off x="2950" y="2592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4" name="Freeform 946"/>
              <p:cNvSpPr>
                <a:spLocks/>
              </p:cNvSpPr>
              <p:nvPr/>
            </p:nvSpPr>
            <p:spPr bwMode="auto">
              <a:xfrm>
                <a:off x="2984" y="2606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F0"/>
              </a:solidFill>
              <a:ln w="0">
                <a:solidFill>
                  <a:srgbClr val="AD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5" name="Freeform 947"/>
              <p:cNvSpPr>
                <a:spLocks/>
              </p:cNvSpPr>
              <p:nvPr/>
            </p:nvSpPr>
            <p:spPr bwMode="auto">
              <a:xfrm>
                <a:off x="2984" y="2606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6" name="Freeform 948"/>
              <p:cNvSpPr>
                <a:spLocks/>
              </p:cNvSpPr>
              <p:nvPr/>
            </p:nvSpPr>
            <p:spPr bwMode="auto">
              <a:xfrm>
                <a:off x="3018" y="2620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7" name="Freeform 949"/>
              <p:cNvSpPr>
                <a:spLocks/>
              </p:cNvSpPr>
              <p:nvPr/>
            </p:nvSpPr>
            <p:spPr bwMode="auto">
              <a:xfrm>
                <a:off x="3018" y="2620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8" name="Freeform 950"/>
              <p:cNvSpPr>
                <a:spLocks/>
              </p:cNvSpPr>
              <p:nvPr/>
            </p:nvSpPr>
            <p:spPr bwMode="auto">
              <a:xfrm>
                <a:off x="3054" y="263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9" name="Freeform 951"/>
              <p:cNvSpPr>
                <a:spLocks/>
              </p:cNvSpPr>
              <p:nvPr/>
            </p:nvSpPr>
            <p:spPr bwMode="auto">
              <a:xfrm>
                <a:off x="3054" y="263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0" name="Freeform 952"/>
              <p:cNvSpPr>
                <a:spLocks/>
              </p:cNvSpPr>
              <p:nvPr/>
            </p:nvSpPr>
            <p:spPr bwMode="auto">
              <a:xfrm>
                <a:off x="3090" y="264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4 h 36"/>
                  <a:gd name="T4" fmla="*/ 34 w 50"/>
                  <a:gd name="T5" fmla="*/ 36 h 36"/>
                  <a:gd name="T6" fmla="*/ 50 w 50"/>
                  <a:gd name="T7" fmla="*/ 12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1" name="Freeform 953"/>
              <p:cNvSpPr>
                <a:spLocks/>
              </p:cNvSpPr>
              <p:nvPr/>
            </p:nvSpPr>
            <p:spPr bwMode="auto">
              <a:xfrm>
                <a:off x="3090" y="2644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4 h 36"/>
                  <a:gd name="T4" fmla="*/ 34 w 50"/>
                  <a:gd name="T5" fmla="*/ 36 h 36"/>
                  <a:gd name="T6" fmla="*/ 50 w 50"/>
                  <a:gd name="T7" fmla="*/ 12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2" name="Freeform 954"/>
              <p:cNvSpPr>
                <a:spLocks/>
              </p:cNvSpPr>
              <p:nvPr/>
            </p:nvSpPr>
            <p:spPr bwMode="auto">
              <a:xfrm>
                <a:off x="3124" y="2656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4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3" name="Freeform 955"/>
              <p:cNvSpPr>
                <a:spLocks/>
              </p:cNvSpPr>
              <p:nvPr/>
            </p:nvSpPr>
            <p:spPr bwMode="auto">
              <a:xfrm>
                <a:off x="3124" y="2656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4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4" name="Freeform 956"/>
              <p:cNvSpPr>
                <a:spLocks/>
              </p:cNvSpPr>
              <p:nvPr/>
            </p:nvSpPr>
            <p:spPr bwMode="auto">
              <a:xfrm>
                <a:off x="3160" y="2666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4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5" name="Freeform 957"/>
              <p:cNvSpPr>
                <a:spLocks/>
              </p:cNvSpPr>
              <p:nvPr/>
            </p:nvSpPr>
            <p:spPr bwMode="auto">
              <a:xfrm>
                <a:off x="3160" y="2666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4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6" name="Freeform 958"/>
              <p:cNvSpPr>
                <a:spLocks/>
              </p:cNvSpPr>
              <p:nvPr/>
            </p:nvSpPr>
            <p:spPr bwMode="auto">
              <a:xfrm>
                <a:off x="3196" y="2678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9F2"/>
              </a:solidFill>
              <a:ln w="0">
                <a:solidFill>
                  <a:srgbClr val="A6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7" name="Freeform 959"/>
              <p:cNvSpPr>
                <a:spLocks/>
              </p:cNvSpPr>
              <p:nvPr/>
            </p:nvSpPr>
            <p:spPr bwMode="auto">
              <a:xfrm>
                <a:off x="3196" y="2678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8" name="Freeform 960"/>
              <p:cNvSpPr>
                <a:spLocks/>
              </p:cNvSpPr>
              <p:nvPr/>
            </p:nvSpPr>
            <p:spPr bwMode="auto">
              <a:xfrm>
                <a:off x="3232" y="2690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6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D4F2"/>
              </a:solidFill>
              <a:ln w="0">
                <a:solidFill>
                  <a:srgbClr val="B2D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9" name="Freeform 961"/>
              <p:cNvSpPr>
                <a:spLocks/>
              </p:cNvSpPr>
              <p:nvPr/>
            </p:nvSpPr>
            <p:spPr bwMode="auto">
              <a:xfrm>
                <a:off x="3232" y="2690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6 w 50"/>
                  <a:gd name="T5" fmla="*/ 36 h 36"/>
                  <a:gd name="T6" fmla="*/ 50 w 50"/>
                  <a:gd name="T7" fmla="*/ 16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0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0" name="Freeform 962"/>
              <p:cNvSpPr>
                <a:spLocks/>
              </p:cNvSpPr>
              <p:nvPr/>
            </p:nvSpPr>
            <p:spPr bwMode="auto">
              <a:xfrm>
                <a:off x="3268" y="2706"/>
                <a:ext cx="50" cy="40"/>
              </a:xfrm>
              <a:custGeom>
                <a:avLst/>
                <a:gdLst>
                  <a:gd name="T0" fmla="*/ 14 w 50"/>
                  <a:gd name="T1" fmla="*/ 0 h 40"/>
                  <a:gd name="T2" fmla="*/ 0 w 50"/>
                  <a:gd name="T3" fmla="*/ 20 h 40"/>
                  <a:gd name="T4" fmla="*/ 36 w 50"/>
                  <a:gd name="T5" fmla="*/ 40 h 40"/>
                  <a:gd name="T6" fmla="*/ 50 w 50"/>
                  <a:gd name="T7" fmla="*/ 22 h 40"/>
                  <a:gd name="T8" fmla="*/ 14 w 5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0">
                    <a:moveTo>
                      <a:pt x="14" y="0"/>
                    </a:moveTo>
                    <a:lnTo>
                      <a:pt x="0" y="20"/>
                    </a:lnTo>
                    <a:lnTo>
                      <a:pt x="36" y="40"/>
                    </a:lnTo>
                    <a:lnTo>
                      <a:pt x="50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7E5ED"/>
              </a:solidFill>
              <a:ln w="0">
                <a:solidFill>
                  <a:srgbClr val="C7E5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1" name="Freeform 963"/>
              <p:cNvSpPr>
                <a:spLocks/>
              </p:cNvSpPr>
              <p:nvPr/>
            </p:nvSpPr>
            <p:spPr bwMode="auto">
              <a:xfrm>
                <a:off x="3268" y="2706"/>
                <a:ext cx="50" cy="40"/>
              </a:xfrm>
              <a:custGeom>
                <a:avLst/>
                <a:gdLst>
                  <a:gd name="T0" fmla="*/ 14 w 50"/>
                  <a:gd name="T1" fmla="*/ 0 h 40"/>
                  <a:gd name="T2" fmla="*/ 0 w 50"/>
                  <a:gd name="T3" fmla="*/ 20 h 40"/>
                  <a:gd name="T4" fmla="*/ 36 w 50"/>
                  <a:gd name="T5" fmla="*/ 40 h 40"/>
                  <a:gd name="T6" fmla="*/ 50 w 50"/>
                  <a:gd name="T7" fmla="*/ 22 h 40"/>
                  <a:gd name="T8" fmla="*/ 14 w 5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0">
                    <a:moveTo>
                      <a:pt x="14" y="0"/>
                    </a:moveTo>
                    <a:lnTo>
                      <a:pt x="0" y="20"/>
                    </a:lnTo>
                    <a:lnTo>
                      <a:pt x="36" y="40"/>
                    </a:lnTo>
                    <a:lnTo>
                      <a:pt x="50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2" name="Freeform 964"/>
              <p:cNvSpPr>
                <a:spLocks/>
              </p:cNvSpPr>
              <p:nvPr/>
            </p:nvSpPr>
            <p:spPr bwMode="auto">
              <a:xfrm>
                <a:off x="3304" y="2728"/>
                <a:ext cx="48" cy="48"/>
              </a:xfrm>
              <a:custGeom>
                <a:avLst/>
                <a:gdLst>
                  <a:gd name="T0" fmla="*/ 14 w 48"/>
                  <a:gd name="T1" fmla="*/ 0 h 48"/>
                  <a:gd name="T2" fmla="*/ 0 w 48"/>
                  <a:gd name="T3" fmla="*/ 18 h 48"/>
                  <a:gd name="T4" fmla="*/ 34 w 48"/>
                  <a:gd name="T5" fmla="*/ 48 h 48"/>
                  <a:gd name="T6" fmla="*/ 48 w 48"/>
                  <a:gd name="T7" fmla="*/ 36 h 48"/>
                  <a:gd name="T8" fmla="*/ 14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14" y="0"/>
                    </a:moveTo>
                    <a:lnTo>
                      <a:pt x="0" y="18"/>
                    </a:lnTo>
                    <a:lnTo>
                      <a:pt x="34" y="48"/>
                    </a:lnTo>
                    <a:lnTo>
                      <a:pt x="48" y="3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F5D9"/>
              </a:solidFill>
              <a:ln w="0">
                <a:solidFill>
                  <a:srgbClr val="DEF5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3" name="Freeform 965"/>
              <p:cNvSpPr>
                <a:spLocks/>
              </p:cNvSpPr>
              <p:nvPr/>
            </p:nvSpPr>
            <p:spPr bwMode="auto">
              <a:xfrm>
                <a:off x="3304" y="2728"/>
                <a:ext cx="48" cy="48"/>
              </a:xfrm>
              <a:custGeom>
                <a:avLst/>
                <a:gdLst>
                  <a:gd name="T0" fmla="*/ 14 w 48"/>
                  <a:gd name="T1" fmla="*/ 0 h 48"/>
                  <a:gd name="T2" fmla="*/ 0 w 48"/>
                  <a:gd name="T3" fmla="*/ 18 h 48"/>
                  <a:gd name="T4" fmla="*/ 34 w 48"/>
                  <a:gd name="T5" fmla="*/ 48 h 48"/>
                  <a:gd name="T6" fmla="*/ 48 w 48"/>
                  <a:gd name="T7" fmla="*/ 36 h 48"/>
                  <a:gd name="T8" fmla="*/ 14 w 4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14" y="0"/>
                    </a:moveTo>
                    <a:lnTo>
                      <a:pt x="0" y="18"/>
                    </a:lnTo>
                    <a:lnTo>
                      <a:pt x="34" y="48"/>
                    </a:lnTo>
                    <a:lnTo>
                      <a:pt x="48" y="3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4" name="Freeform 966"/>
              <p:cNvSpPr>
                <a:spLocks/>
              </p:cNvSpPr>
              <p:nvPr/>
            </p:nvSpPr>
            <p:spPr bwMode="auto">
              <a:xfrm>
                <a:off x="3338" y="2764"/>
                <a:ext cx="48" cy="54"/>
              </a:xfrm>
              <a:custGeom>
                <a:avLst/>
                <a:gdLst>
                  <a:gd name="T0" fmla="*/ 14 w 48"/>
                  <a:gd name="T1" fmla="*/ 0 h 54"/>
                  <a:gd name="T2" fmla="*/ 0 w 48"/>
                  <a:gd name="T3" fmla="*/ 12 h 54"/>
                  <a:gd name="T4" fmla="*/ 34 w 48"/>
                  <a:gd name="T5" fmla="*/ 54 h 54"/>
                  <a:gd name="T6" fmla="*/ 48 w 48"/>
                  <a:gd name="T7" fmla="*/ 52 h 54"/>
                  <a:gd name="T8" fmla="*/ 14 w 48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4">
                    <a:moveTo>
                      <a:pt x="14" y="0"/>
                    </a:moveTo>
                    <a:lnTo>
                      <a:pt x="0" y="12"/>
                    </a:lnTo>
                    <a:lnTo>
                      <a:pt x="34" y="54"/>
                    </a:lnTo>
                    <a:lnTo>
                      <a:pt x="48" y="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BF7B2"/>
              </a:solidFill>
              <a:ln w="0">
                <a:solidFill>
                  <a:srgbClr val="EBF7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5" name="Freeform 967"/>
              <p:cNvSpPr>
                <a:spLocks/>
              </p:cNvSpPr>
              <p:nvPr/>
            </p:nvSpPr>
            <p:spPr bwMode="auto">
              <a:xfrm>
                <a:off x="3338" y="2764"/>
                <a:ext cx="48" cy="54"/>
              </a:xfrm>
              <a:custGeom>
                <a:avLst/>
                <a:gdLst>
                  <a:gd name="T0" fmla="*/ 14 w 48"/>
                  <a:gd name="T1" fmla="*/ 0 h 54"/>
                  <a:gd name="T2" fmla="*/ 0 w 48"/>
                  <a:gd name="T3" fmla="*/ 12 h 54"/>
                  <a:gd name="T4" fmla="*/ 34 w 48"/>
                  <a:gd name="T5" fmla="*/ 54 h 54"/>
                  <a:gd name="T6" fmla="*/ 48 w 48"/>
                  <a:gd name="T7" fmla="*/ 52 h 54"/>
                  <a:gd name="T8" fmla="*/ 14 w 48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4">
                    <a:moveTo>
                      <a:pt x="14" y="0"/>
                    </a:moveTo>
                    <a:lnTo>
                      <a:pt x="0" y="12"/>
                    </a:lnTo>
                    <a:lnTo>
                      <a:pt x="34" y="54"/>
                    </a:lnTo>
                    <a:lnTo>
                      <a:pt x="48" y="5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6" name="Freeform 968"/>
              <p:cNvSpPr>
                <a:spLocks/>
              </p:cNvSpPr>
              <p:nvPr/>
            </p:nvSpPr>
            <p:spPr bwMode="auto">
              <a:xfrm>
                <a:off x="3372" y="2816"/>
                <a:ext cx="50" cy="46"/>
              </a:xfrm>
              <a:custGeom>
                <a:avLst/>
                <a:gdLst>
                  <a:gd name="T0" fmla="*/ 14 w 50"/>
                  <a:gd name="T1" fmla="*/ 0 h 46"/>
                  <a:gd name="T2" fmla="*/ 0 w 50"/>
                  <a:gd name="T3" fmla="*/ 2 h 46"/>
                  <a:gd name="T4" fmla="*/ 34 w 50"/>
                  <a:gd name="T5" fmla="*/ 46 h 46"/>
                  <a:gd name="T6" fmla="*/ 50 w 50"/>
                  <a:gd name="T7" fmla="*/ 22 h 46"/>
                  <a:gd name="T8" fmla="*/ 14 w 50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">
                    <a:moveTo>
                      <a:pt x="14" y="0"/>
                    </a:moveTo>
                    <a:lnTo>
                      <a:pt x="0" y="2"/>
                    </a:lnTo>
                    <a:lnTo>
                      <a:pt x="34" y="46"/>
                    </a:lnTo>
                    <a:lnTo>
                      <a:pt x="50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4D1E3"/>
              </a:solidFill>
              <a:ln w="0">
                <a:solidFill>
                  <a:srgbClr val="C4D1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7" name="Freeform 969"/>
              <p:cNvSpPr>
                <a:spLocks/>
              </p:cNvSpPr>
              <p:nvPr/>
            </p:nvSpPr>
            <p:spPr bwMode="auto">
              <a:xfrm>
                <a:off x="3372" y="2816"/>
                <a:ext cx="50" cy="46"/>
              </a:xfrm>
              <a:custGeom>
                <a:avLst/>
                <a:gdLst>
                  <a:gd name="T0" fmla="*/ 14 w 50"/>
                  <a:gd name="T1" fmla="*/ 0 h 46"/>
                  <a:gd name="T2" fmla="*/ 0 w 50"/>
                  <a:gd name="T3" fmla="*/ 2 h 46"/>
                  <a:gd name="T4" fmla="*/ 34 w 50"/>
                  <a:gd name="T5" fmla="*/ 46 h 46"/>
                  <a:gd name="T6" fmla="*/ 50 w 50"/>
                  <a:gd name="T7" fmla="*/ 22 h 46"/>
                  <a:gd name="T8" fmla="*/ 14 w 50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">
                    <a:moveTo>
                      <a:pt x="14" y="0"/>
                    </a:moveTo>
                    <a:lnTo>
                      <a:pt x="0" y="2"/>
                    </a:lnTo>
                    <a:lnTo>
                      <a:pt x="34" y="46"/>
                    </a:lnTo>
                    <a:lnTo>
                      <a:pt x="50" y="2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8" name="Freeform 970"/>
              <p:cNvSpPr>
                <a:spLocks/>
              </p:cNvSpPr>
              <p:nvPr/>
            </p:nvSpPr>
            <p:spPr bwMode="auto">
              <a:xfrm>
                <a:off x="3406" y="2838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9" name="Freeform 971"/>
              <p:cNvSpPr>
                <a:spLocks/>
              </p:cNvSpPr>
              <p:nvPr/>
            </p:nvSpPr>
            <p:spPr bwMode="auto">
              <a:xfrm>
                <a:off x="3406" y="2838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0" name="Freeform 972"/>
              <p:cNvSpPr>
                <a:spLocks/>
              </p:cNvSpPr>
              <p:nvPr/>
            </p:nvSpPr>
            <p:spPr bwMode="auto">
              <a:xfrm>
                <a:off x="3444" y="2850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0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1" name="Freeform 973"/>
              <p:cNvSpPr>
                <a:spLocks/>
              </p:cNvSpPr>
              <p:nvPr/>
            </p:nvSpPr>
            <p:spPr bwMode="auto">
              <a:xfrm>
                <a:off x="3444" y="2850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0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2" name="Freeform 974"/>
              <p:cNvSpPr>
                <a:spLocks/>
              </p:cNvSpPr>
              <p:nvPr/>
            </p:nvSpPr>
            <p:spPr bwMode="auto">
              <a:xfrm>
                <a:off x="3480" y="2860"/>
                <a:ext cx="50" cy="38"/>
              </a:xfrm>
              <a:custGeom>
                <a:avLst/>
                <a:gdLst>
                  <a:gd name="T0" fmla="*/ 14 w 50"/>
                  <a:gd name="T1" fmla="*/ 0 h 38"/>
                  <a:gd name="T2" fmla="*/ 0 w 50"/>
                  <a:gd name="T3" fmla="*/ 26 h 38"/>
                  <a:gd name="T4" fmla="*/ 36 w 50"/>
                  <a:gd name="T5" fmla="*/ 38 h 38"/>
                  <a:gd name="T6" fmla="*/ 50 w 50"/>
                  <a:gd name="T7" fmla="*/ 14 h 38"/>
                  <a:gd name="T8" fmla="*/ 14 w 5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14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3" name="Freeform 975"/>
              <p:cNvSpPr>
                <a:spLocks/>
              </p:cNvSpPr>
              <p:nvPr/>
            </p:nvSpPr>
            <p:spPr bwMode="auto">
              <a:xfrm>
                <a:off x="3480" y="2860"/>
                <a:ext cx="50" cy="38"/>
              </a:xfrm>
              <a:custGeom>
                <a:avLst/>
                <a:gdLst>
                  <a:gd name="T0" fmla="*/ 14 w 50"/>
                  <a:gd name="T1" fmla="*/ 0 h 38"/>
                  <a:gd name="T2" fmla="*/ 0 w 50"/>
                  <a:gd name="T3" fmla="*/ 26 h 38"/>
                  <a:gd name="T4" fmla="*/ 36 w 50"/>
                  <a:gd name="T5" fmla="*/ 38 h 38"/>
                  <a:gd name="T6" fmla="*/ 50 w 50"/>
                  <a:gd name="T7" fmla="*/ 14 h 38"/>
                  <a:gd name="T8" fmla="*/ 14 w 5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14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0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4" name="Freeform 976"/>
              <p:cNvSpPr>
                <a:spLocks/>
              </p:cNvSpPr>
              <p:nvPr/>
            </p:nvSpPr>
            <p:spPr bwMode="auto">
              <a:xfrm>
                <a:off x="3516" y="2874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5" name="Freeform 977"/>
              <p:cNvSpPr>
                <a:spLocks/>
              </p:cNvSpPr>
              <p:nvPr/>
            </p:nvSpPr>
            <p:spPr bwMode="auto">
              <a:xfrm>
                <a:off x="3516" y="2874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6" name="Freeform 978"/>
              <p:cNvSpPr>
                <a:spLocks/>
              </p:cNvSpPr>
              <p:nvPr/>
            </p:nvSpPr>
            <p:spPr bwMode="auto">
              <a:xfrm>
                <a:off x="3554" y="2886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7" name="Freeform 979"/>
              <p:cNvSpPr>
                <a:spLocks/>
              </p:cNvSpPr>
              <p:nvPr/>
            </p:nvSpPr>
            <p:spPr bwMode="auto">
              <a:xfrm>
                <a:off x="3554" y="2886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8" name="Freeform 980"/>
              <p:cNvSpPr>
                <a:spLocks/>
              </p:cNvSpPr>
              <p:nvPr/>
            </p:nvSpPr>
            <p:spPr bwMode="auto">
              <a:xfrm>
                <a:off x="3590" y="2898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9" name="Freeform 981"/>
              <p:cNvSpPr>
                <a:spLocks/>
              </p:cNvSpPr>
              <p:nvPr/>
            </p:nvSpPr>
            <p:spPr bwMode="auto">
              <a:xfrm>
                <a:off x="3590" y="2898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0" name="Freeform 982"/>
              <p:cNvSpPr>
                <a:spLocks/>
              </p:cNvSpPr>
              <p:nvPr/>
            </p:nvSpPr>
            <p:spPr bwMode="auto">
              <a:xfrm>
                <a:off x="3628" y="2910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1" name="Freeform 983"/>
              <p:cNvSpPr>
                <a:spLocks/>
              </p:cNvSpPr>
              <p:nvPr/>
            </p:nvSpPr>
            <p:spPr bwMode="auto">
              <a:xfrm>
                <a:off x="3628" y="2910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2" name="Freeform 984"/>
              <p:cNvSpPr>
                <a:spLocks/>
              </p:cNvSpPr>
              <p:nvPr/>
            </p:nvSpPr>
            <p:spPr bwMode="auto">
              <a:xfrm>
                <a:off x="3666" y="2922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8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3" name="Freeform 985"/>
              <p:cNvSpPr>
                <a:spLocks/>
              </p:cNvSpPr>
              <p:nvPr/>
            </p:nvSpPr>
            <p:spPr bwMode="auto">
              <a:xfrm>
                <a:off x="3666" y="2922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8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4" name="Freeform 986"/>
              <p:cNvSpPr>
                <a:spLocks/>
              </p:cNvSpPr>
              <p:nvPr/>
            </p:nvSpPr>
            <p:spPr bwMode="auto">
              <a:xfrm>
                <a:off x="1736" y="2318"/>
                <a:ext cx="50" cy="30"/>
              </a:xfrm>
              <a:custGeom>
                <a:avLst/>
                <a:gdLst>
                  <a:gd name="T0" fmla="*/ 22 w 50"/>
                  <a:gd name="T1" fmla="*/ 0 h 30"/>
                  <a:gd name="T2" fmla="*/ 0 w 50"/>
                  <a:gd name="T3" fmla="*/ 20 h 30"/>
                  <a:gd name="T4" fmla="*/ 30 w 50"/>
                  <a:gd name="T5" fmla="*/ 30 h 30"/>
                  <a:gd name="T6" fmla="*/ 50 w 50"/>
                  <a:gd name="T7" fmla="*/ 10 h 30"/>
                  <a:gd name="T8" fmla="*/ 22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2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50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5" name="Freeform 987"/>
              <p:cNvSpPr>
                <a:spLocks/>
              </p:cNvSpPr>
              <p:nvPr/>
            </p:nvSpPr>
            <p:spPr bwMode="auto">
              <a:xfrm>
                <a:off x="1736" y="2318"/>
                <a:ext cx="50" cy="30"/>
              </a:xfrm>
              <a:custGeom>
                <a:avLst/>
                <a:gdLst>
                  <a:gd name="T0" fmla="*/ 22 w 50"/>
                  <a:gd name="T1" fmla="*/ 0 h 30"/>
                  <a:gd name="T2" fmla="*/ 0 w 50"/>
                  <a:gd name="T3" fmla="*/ 20 h 30"/>
                  <a:gd name="T4" fmla="*/ 30 w 50"/>
                  <a:gd name="T5" fmla="*/ 30 h 30"/>
                  <a:gd name="T6" fmla="*/ 50 w 50"/>
                  <a:gd name="T7" fmla="*/ 10 h 30"/>
                  <a:gd name="T8" fmla="*/ 22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2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50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6" name="Freeform 988"/>
              <p:cNvSpPr>
                <a:spLocks/>
              </p:cNvSpPr>
              <p:nvPr/>
            </p:nvSpPr>
            <p:spPr bwMode="auto">
              <a:xfrm>
                <a:off x="1766" y="2328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0 h 28"/>
                  <a:gd name="T4" fmla="*/ 28 w 50"/>
                  <a:gd name="T5" fmla="*/ 28 h 28"/>
                  <a:gd name="T6" fmla="*/ 50 w 50"/>
                  <a:gd name="T7" fmla="*/ 8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50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7" name="Freeform 989"/>
              <p:cNvSpPr>
                <a:spLocks/>
              </p:cNvSpPr>
              <p:nvPr/>
            </p:nvSpPr>
            <p:spPr bwMode="auto">
              <a:xfrm>
                <a:off x="1766" y="2328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0 h 28"/>
                  <a:gd name="T4" fmla="*/ 28 w 50"/>
                  <a:gd name="T5" fmla="*/ 28 h 28"/>
                  <a:gd name="T6" fmla="*/ 50 w 50"/>
                  <a:gd name="T7" fmla="*/ 8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50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8" name="Freeform 990"/>
              <p:cNvSpPr>
                <a:spLocks/>
              </p:cNvSpPr>
              <p:nvPr/>
            </p:nvSpPr>
            <p:spPr bwMode="auto">
              <a:xfrm>
                <a:off x="1794" y="2336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10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9" name="Freeform 991"/>
              <p:cNvSpPr>
                <a:spLocks/>
              </p:cNvSpPr>
              <p:nvPr/>
            </p:nvSpPr>
            <p:spPr bwMode="auto">
              <a:xfrm>
                <a:off x="1794" y="2336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10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0" name="Freeform 992"/>
              <p:cNvSpPr>
                <a:spLocks/>
              </p:cNvSpPr>
              <p:nvPr/>
            </p:nvSpPr>
            <p:spPr bwMode="auto">
              <a:xfrm>
                <a:off x="1824" y="2346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18 h 26"/>
                  <a:gd name="T4" fmla="*/ 28 w 50"/>
                  <a:gd name="T5" fmla="*/ 26 h 26"/>
                  <a:gd name="T6" fmla="*/ 50 w 50"/>
                  <a:gd name="T7" fmla="*/ 6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5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C2F5"/>
              </a:solidFill>
              <a:ln w="0">
                <a:solidFill>
                  <a:srgbClr val="99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1" name="Freeform 993"/>
              <p:cNvSpPr>
                <a:spLocks/>
              </p:cNvSpPr>
              <p:nvPr/>
            </p:nvSpPr>
            <p:spPr bwMode="auto">
              <a:xfrm>
                <a:off x="1824" y="2346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18 h 26"/>
                  <a:gd name="T4" fmla="*/ 28 w 50"/>
                  <a:gd name="T5" fmla="*/ 26 h 26"/>
                  <a:gd name="T6" fmla="*/ 50 w 50"/>
                  <a:gd name="T7" fmla="*/ 6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18"/>
                    </a:lnTo>
                    <a:lnTo>
                      <a:pt x="28" y="26"/>
                    </a:lnTo>
                    <a:lnTo>
                      <a:pt x="50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2" name="Freeform 994"/>
              <p:cNvSpPr>
                <a:spLocks/>
              </p:cNvSpPr>
              <p:nvPr/>
            </p:nvSpPr>
            <p:spPr bwMode="auto">
              <a:xfrm>
                <a:off x="1852" y="2352"/>
                <a:ext cx="50" cy="26"/>
              </a:xfrm>
              <a:custGeom>
                <a:avLst/>
                <a:gdLst>
                  <a:gd name="T0" fmla="*/ 22 w 50"/>
                  <a:gd name="T1" fmla="*/ 0 h 26"/>
                  <a:gd name="T2" fmla="*/ 0 w 50"/>
                  <a:gd name="T3" fmla="*/ 20 h 26"/>
                  <a:gd name="T4" fmla="*/ 30 w 50"/>
                  <a:gd name="T5" fmla="*/ 26 h 26"/>
                  <a:gd name="T6" fmla="*/ 50 w 50"/>
                  <a:gd name="T7" fmla="*/ 6 h 26"/>
                  <a:gd name="T8" fmla="*/ 22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2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0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FBFF5"/>
              </a:solidFill>
              <a:ln w="0">
                <a:solidFill>
                  <a:srgbClr val="8F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3" name="Freeform 995"/>
              <p:cNvSpPr>
                <a:spLocks/>
              </p:cNvSpPr>
              <p:nvPr/>
            </p:nvSpPr>
            <p:spPr bwMode="auto">
              <a:xfrm>
                <a:off x="1852" y="2352"/>
                <a:ext cx="50" cy="26"/>
              </a:xfrm>
              <a:custGeom>
                <a:avLst/>
                <a:gdLst>
                  <a:gd name="T0" fmla="*/ 22 w 50"/>
                  <a:gd name="T1" fmla="*/ 0 h 26"/>
                  <a:gd name="T2" fmla="*/ 0 w 50"/>
                  <a:gd name="T3" fmla="*/ 20 h 26"/>
                  <a:gd name="T4" fmla="*/ 30 w 50"/>
                  <a:gd name="T5" fmla="*/ 26 h 26"/>
                  <a:gd name="T6" fmla="*/ 50 w 50"/>
                  <a:gd name="T7" fmla="*/ 6 h 26"/>
                  <a:gd name="T8" fmla="*/ 22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2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0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4" name="Freeform 996"/>
              <p:cNvSpPr>
                <a:spLocks/>
              </p:cNvSpPr>
              <p:nvPr/>
            </p:nvSpPr>
            <p:spPr bwMode="auto">
              <a:xfrm>
                <a:off x="1882" y="2358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20 h 22"/>
                  <a:gd name="T4" fmla="*/ 28 w 48"/>
                  <a:gd name="T5" fmla="*/ 22 h 22"/>
                  <a:gd name="T6" fmla="*/ 48 w 48"/>
                  <a:gd name="T7" fmla="*/ 4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20"/>
                    </a:lnTo>
                    <a:lnTo>
                      <a:pt x="28" y="22"/>
                    </a:lnTo>
                    <a:lnTo>
                      <a:pt x="48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2BDFA"/>
              </a:solidFill>
              <a:ln w="0">
                <a:solidFill>
                  <a:srgbClr val="82BD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5" name="Freeform 997"/>
              <p:cNvSpPr>
                <a:spLocks/>
              </p:cNvSpPr>
              <p:nvPr/>
            </p:nvSpPr>
            <p:spPr bwMode="auto">
              <a:xfrm>
                <a:off x="1882" y="2358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20 h 22"/>
                  <a:gd name="T4" fmla="*/ 28 w 48"/>
                  <a:gd name="T5" fmla="*/ 22 h 22"/>
                  <a:gd name="T6" fmla="*/ 48 w 48"/>
                  <a:gd name="T7" fmla="*/ 4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20"/>
                    </a:lnTo>
                    <a:lnTo>
                      <a:pt x="28" y="22"/>
                    </a:lnTo>
                    <a:lnTo>
                      <a:pt x="48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6" name="Freeform 998"/>
              <p:cNvSpPr>
                <a:spLocks/>
              </p:cNvSpPr>
              <p:nvPr/>
            </p:nvSpPr>
            <p:spPr bwMode="auto">
              <a:xfrm>
                <a:off x="1910" y="2362"/>
                <a:ext cx="50" cy="18"/>
              </a:xfrm>
              <a:custGeom>
                <a:avLst/>
                <a:gdLst>
                  <a:gd name="T0" fmla="*/ 20 w 50"/>
                  <a:gd name="T1" fmla="*/ 0 h 18"/>
                  <a:gd name="T2" fmla="*/ 0 w 50"/>
                  <a:gd name="T3" fmla="*/ 18 h 18"/>
                  <a:gd name="T4" fmla="*/ 28 w 50"/>
                  <a:gd name="T5" fmla="*/ 18 h 18"/>
                  <a:gd name="T6" fmla="*/ 50 w 50"/>
                  <a:gd name="T7" fmla="*/ 2 h 18"/>
                  <a:gd name="T8" fmla="*/ 20 w 5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8">
                    <a:moveTo>
                      <a:pt x="20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EB5FA"/>
              </a:solidFill>
              <a:ln w="0">
                <a:solidFill>
                  <a:srgbClr val="6E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7" name="Freeform 999"/>
              <p:cNvSpPr>
                <a:spLocks/>
              </p:cNvSpPr>
              <p:nvPr/>
            </p:nvSpPr>
            <p:spPr bwMode="auto">
              <a:xfrm>
                <a:off x="1910" y="2362"/>
                <a:ext cx="50" cy="18"/>
              </a:xfrm>
              <a:custGeom>
                <a:avLst/>
                <a:gdLst>
                  <a:gd name="T0" fmla="*/ 20 w 50"/>
                  <a:gd name="T1" fmla="*/ 0 h 18"/>
                  <a:gd name="T2" fmla="*/ 0 w 50"/>
                  <a:gd name="T3" fmla="*/ 18 h 18"/>
                  <a:gd name="T4" fmla="*/ 28 w 50"/>
                  <a:gd name="T5" fmla="*/ 18 h 18"/>
                  <a:gd name="T6" fmla="*/ 50 w 50"/>
                  <a:gd name="T7" fmla="*/ 2 h 18"/>
                  <a:gd name="T8" fmla="*/ 20 w 5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8">
                    <a:moveTo>
                      <a:pt x="20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8" name="Freeform 1000"/>
              <p:cNvSpPr>
                <a:spLocks/>
              </p:cNvSpPr>
              <p:nvPr/>
            </p:nvSpPr>
            <p:spPr bwMode="auto">
              <a:xfrm>
                <a:off x="1938" y="2362"/>
                <a:ext cx="50" cy="24"/>
              </a:xfrm>
              <a:custGeom>
                <a:avLst/>
                <a:gdLst>
                  <a:gd name="T0" fmla="*/ 22 w 50"/>
                  <a:gd name="T1" fmla="*/ 2 h 24"/>
                  <a:gd name="T2" fmla="*/ 0 w 50"/>
                  <a:gd name="T3" fmla="*/ 18 h 24"/>
                  <a:gd name="T4" fmla="*/ 30 w 50"/>
                  <a:gd name="T5" fmla="*/ 24 h 24"/>
                  <a:gd name="T6" fmla="*/ 50 w 50"/>
                  <a:gd name="T7" fmla="*/ 0 h 24"/>
                  <a:gd name="T8" fmla="*/ 22 w 50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2" y="2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50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699CED"/>
              </a:solidFill>
              <a:ln w="0">
                <a:solidFill>
                  <a:srgbClr val="699C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9" name="Freeform 1001"/>
              <p:cNvSpPr>
                <a:spLocks/>
              </p:cNvSpPr>
              <p:nvPr/>
            </p:nvSpPr>
            <p:spPr bwMode="auto">
              <a:xfrm>
                <a:off x="1938" y="2362"/>
                <a:ext cx="50" cy="24"/>
              </a:xfrm>
              <a:custGeom>
                <a:avLst/>
                <a:gdLst>
                  <a:gd name="T0" fmla="*/ 22 w 50"/>
                  <a:gd name="T1" fmla="*/ 2 h 24"/>
                  <a:gd name="T2" fmla="*/ 0 w 50"/>
                  <a:gd name="T3" fmla="*/ 18 h 24"/>
                  <a:gd name="T4" fmla="*/ 30 w 50"/>
                  <a:gd name="T5" fmla="*/ 24 h 24"/>
                  <a:gd name="T6" fmla="*/ 50 w 50"/>
                  <a:gd name="T7" fmla="*/ 0 h 24"/>
                  <a:gd name="T8" fmla="*/ 22 w 50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2" y="2"/>
                    </a:moveTo>
                    <a:lnTo>
                      <a:pt x="0" y="18"/>
                    </a:lnTo>
                    <a:lnTo>
                      <a:pt x="30" y="24"/>
                    </a:lnTo>
                    <a:lnTo>
                      <a:pt x="50" y="0"/>
                    </a:lnTo>
                    <a:lnTo>
                      <a:pt x="22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0" name="Freeform 1002"/>
              <p:cNvSpPr>
                <a:spLocks/>
              </p:cNvSpPr>
              <p:nvPr/>
            </p:nvSpPr>
            <p:spPr bwMode="auto">
              <a:xfrm>
                <a:off x="1968" y="2362"/>
                <a:ext cx="52" cy="58"/>
              </a:xfrm>
              <a:custGeom>
                <a:avLst/>
                <a:gdLst>
                  <a:gd name="T0" fmla="*/ 20 w 52"/>
                  <a:gd name="T1" fmla="*/ 0 h 58"/>
                  <a:gd name="T2" fmla="*/ 0 w 52"/>
                  <a:gd name="T3" fmla="*/ 24 h 58"/>
                  <a:gd name="T4" fmla="*/ 34 w 52"/>
                  <a:gd name="T5" fmla="*/ 58 h 58"/>
                  <a:gd name="T6" fmla="*/ 52 w 52"/>
                  <a:gd name="T7" fmla="*/ 26 h 58"/>
                  <a:gd name="T8" fmla="*/ 20 w 5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8">
                    <a:moveTo>
                      <a:pt x="20" y="0"/>
                    </a:moveTo>
                    <a:lnTo>
                      <a:pt x="0" y="24"/>
                    </a:lnTo>
                    <a:lnTo>
                      <a:pt x="34" y="58"/>
                    </a:lnTo>
                    <a:lnTo>
                      <a:pt x="52" y="2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4B5C9"/>
              </a:solidFill>
              <a:ln w="0">
                <a:solidFill>
                  <a:srgbClr val="C4B5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1" name="Freeform 1003"/>
              <p:cNvSpPr>
                <a:spLocks/>
              </p:cNvSpPr>
              <p:nvPr/>
            </p:nvSpPr>
            <p:spPr bwMode="auto">
              <a:xfrm>
                <a:off x="1968" y="2362"/>
                <a:ext cx="52" cy="58"/>
              </a:xfrm>
              <a:custGeom>
                <a:avLst/>
                <a:gdLst>
                  <a:gd name="T0" fmla="*/ 20 w 52"/>
                  <a:gd name="T1" fmla="*/ 0 h 58"/>
                  <a:gd name="T2" fmla="*/ 0 w 52"/>
                  <a:gd name="T3" fmla="*/ 24 h 58"/>
                  <a:gd name="T4" fmla="*/ 34 w 52"/>
                  <a:gd name="T5" fmla="*/ 58 h 58"/>
                  <a:gd name="T6" fmla="*/ 52 w 52"/>
                  <a:gd name="T7" fmla="*/ 26 h 58"/>
                  <a:gd name="T8" fmla="*/ 20 w 5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8">
                    <a:moveTo>
                      <a:pt x="20" y="0"/>
                    </a:moveTo>
                    <a:lnTo>
                      <a:pt x="0" y="24"/>
                    </a:lnTo>
                    <a:lnTo>
                      <a:pt x="34" y="58"/>
                    </a:lnTo>
                    <a:lnTo>
                      <a:pt x="52" y="2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2" name="Freeform 1004"/>
              <p:cNvSpPr>
                <a:spLocks/>
              </p:cNvSpPr>
              <p:nvPr/>
            </p:nvSpPr>
            <p:spPr bwMode="auto">
              <a:xfrm>
                <a:off x="2002" y="2388"/>
                <a:ext cx="50" cy="50"/>
              </a:xfrm>
              <a:custGeom>
                <a:avLst/>
                <a:gdLst>
                  <a:gd name="T0" fmla="*/ 18 w 50"/>
                  <a:gd name="T1" fmla="*/ 0 h 50"/>
                  <a:gd name="T2" fmla="*/ 0 w 50"/>
                  <a:gd name="T3" fmla="*/ 32 h 50"/>
                  <a:gd name="T4" fmla="*/ 30 w 50"/>
                  <a:gd name="T5" fmla="*/ 50 h 50"/>
                  <a:gd name="T6" fmla="*/ 50 w 50"/>
                  <a:gd name="T7" fmla="*/ 26 h 50"/>
                  <a:gd name="T8" fmla="*/ 18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18" y="0"/>
                    </a:moveTo>
                    <a:lnTo>
                      <a:pt x="0" y="32"/>
                    </a:lnTo>
                    <a:lnTo>
                      <a:pt x="30" y="50"/>
                    </a:lnTo>
                    <a:lnTo>
                      <a:pt x="50" y="2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9C2D4"/>
              </a:solidFill>
              <a:ln w="0">
                <a:solidFill>
                  <a:srgbClr val="C9C2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3" name="Freeform 1005"/>
              <p:cNvSpPr>
                <a:spLocks/>
              </p:cNvSpPr>
              <p:nvPr/>
            </p:nvSpPr>
            <p:spPr bwMode="auto">
              <a:xfrm>
                <a:off x="2002" y="2388"/>
                <a:ext cx="50" cy="50"/>
              </a:xfrm>
              <a:custGeom>
                <a:avLst/>
                <a:gdLst>
                  <a:gd name="T0" fmla="*/ 18 w 50"/>
                  <a:gd name="T1" fmla="*/ 0 h 50"/>
                  <a:gd name="T2" fmla="*/ 0 w 50"/>
                  <a:gd name="T3" fmla="*/ 32 h 50"/>
                  <a:gd name="T4" fmla="*/ 30 w 50"/>
                  <a:gd name="T5" fmla="*/ 50 h 50"/>
                  <a:gd name="T6" fmla="*/ 50 w 50"/>
                  <a:gd name="T7" fmla="*/ 26 h 50"/>
                  <a:gd name="T8" fmla="*/ 18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18" y="0"/>
                    </a:moveTo>
                    <a:lnTo>
                      <a:pt x="0" y="32"/>
                    </a:lnTo>
                    <a:lnTo>
                      <a:pt x="30" y="50"/>
                    </a:lnTo>
                    <a:lnTo>
                      <a:pt x="50" y="2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4" name="Freeform 1006"/>
              <p:cNvSpPr>
                <a:spLocks/>
              </p:cNvSpPr>
              <p:nvPr/>
            </p:nvSpPr>
            <p:spPr bwMode="auto">
              <a:xfrm>
                <a:off x="2032" y="2414"/>
                <a:ext cx="50" cy="34"/>
              </a:xfrm>
              <a:custGeom>
                <a:avLst/>
                <a:gdLst>
                  <a:gd name="T0" fmla="*/ 20 w 50"/>
                  <a:gd name="T1" fmla="*/ 0 h 34"/>
                  <a:gd name="T2" fmla="*/ 0 w 50"/>
                  <a:gd name="T3" fmla="*/ 24 h 34"/>
                  <a:gd name="T4" fmla="*/ 30 w 50"/>
                  <a:gd name="T5" fmla="*/ 34 h 34"/>
                  <a:gd name="T6" fmla="*/ 50 w 50"/>
                  <a:gd name="T7" fmla="*/ 12 h 34"/>
                  <a:gd name="T8" fmla="*/ 20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20" y="0"/>
                    </a:moveTo>
                    <a:lnTo>
                      <a:pt x="0" y="24"/>
                    </a:lnTo>
                    <a:lnTo>
                      <a:pt x="30" y="34"/>
                    </a:lnTo>
                    <a:lnTo>
                      <a:pt x="50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DC4EB"/>
              </a:solidFill>
              <a:ln w="0">
                <a:solidFill>
                  <a:srgbClr val="ADC4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5" name="Freeform 1007"/>
              <p:cNvSpPr>
                <a:spLocks/>
              </p:cNvSpPr>
              <p:nvPr/>
            </p:nvSpPr>
            <p:spPr bwMode="auto">
              <a:xfrm>
                <a:off x="2032" y="2414"/>
                <a:ext cx="50" cy="34"/>
              </a:xfrm>
              <a:custGeom>
                <a:avLst/>
                <a:gdLst>
                  <a:gd name="T0" fmla="*/ 20 w 50"/>
                  <a:gd name="T1" fmla="*/ 0 h 34"/>
                  <a:gd name="T2" fmla="*/ 0 w 50"/>
                  <a:gd name="T3" fmla="*/ 24 h 34"/>
                  <a:gd name="T4" fmla="*/ 30 w 50"/>
                  <a:gd name="T5" fmla="*/ 34 h 34"/>
                  <a:gd name="T6" fmla="*/ 50 w 50"/>
                  <a:gd name="T7" fmla="*/ 12 h 34"/>
                  <a:gd name="T8" fmla="*/ 20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20" y="0"/>
                    </a:moveTo>
                    <a:lnTo>
                      <a:pt x="0" y="24"/>
                    </a:lnTo>
                    <a:lnTo>
                      <a:pt x="30" y="34"/>
                    </a:lnTo>
                    <a:lnTo>
                      <a:pt x="50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6" name="Freeform 1008"/>
              <p:cNvSpPr>
                <a:spLocks/>
              </p:cNvSpPr>
              <p:nvPr/>
            </p:nvSpPr>
            <p:spPr bwMode="auto">
              <a:xfrm>
                <a:off x="2062" y="2426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6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7BAF5"/>
              </a:solidFill>
              <a:ln w="0">
                <a:solidFill>
                  <a:srgbClr val="87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7" name="Freeform 1009"/>
              <p:cNvSpPr>
                <a:spLocks/>
              </p:cNvSpPr>
              <p:nvPr/>
            </p:nvSpPr>
            <p:spPr bwMode="auto">
              <a:xfrm>
                <a:off x="2062" y="2426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6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8" name="Freeform 1010"/>
              <p:cNvSpPr>
                <a:spLocks/>
              </p:cNvSpPr>
              <p:nvPr/>
            </p:nvSpPr>
            <p:spPr bwMode="auto">
              <a:xfrm>
                <a:off x="2092" y="2432"/>
                <a:ext cx="50" cy="18"/>
              </a:xfrm>
              <a:custGeom>
                <a:avLst/>
                <a:gdLst>
                  <a:gd name="T0" fmla="*/ 20 w 50"/>
                  <a:gd name="T1" fmla="*/ 0 h 18"/>
                  <a:gd name="T2" fmla="*/ 0 w 50"/>
                  <a:gd name="T3" fmla="*/ 18 h 18"/>
                  <a:gd name="T4" fmla="*/ 30 w 50"/>
                  <a:gd name="T5" fmla="*/ 18 h 18"/>
                  <a:gd name="T6" fmla="*/ 50 w 50"/>
                  <a:gd name="T7" fmla="*/ 0 h 18"/>
                  <a:gd name="T8" fmla="*/ 20 w 5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8">
                    <a:moveTo>
                      <a:pt x="20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9ADF7"/>
              </a:solidFill>
              <a:ln w="0">
                <a:solidFill>
                  <a:srgbClr val="69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9" name="Freeform 1011"/>
              <p:cNvSpPr>
                <a:spLocks/>
              </p:cNvSpPr>
              <p:nvPr/>
            </p:nvSpPr>
            <p:spPr bwMode="auto">
              <a:xfrm>
                <a:off x="2092" y="2432"/>
                <a:ext cx="50" cy="18"/>
              </a:xfrm>
              <a:custGeom>
                <a:avLst/>
                <a:gdLst>
                  <a:gd name="T0" fmla="*/ 20 w 50"/>
                  <a:gd name="T1" fmla="*/ 0 h 18"/>
                  <a:gd name="T2" fmla="*/ 0 w 50"/>
                  <a:gd name="T3" fmla="*/ 18 h 18"/>
                  <a:gd name="T4" fmla="*/ 30 w 50"/>
                  <a:gd name="T5" fmla="*/ 18 h 18"/>
                  <a:gd name="T6" fmla="*/ 50 w 50"/>
                  <a:gd name="T7" fmla="*/ 0 h 18"/>
                  <a:gd name="T8" fmla="*/ 20 w 5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8">
                    <a:moveTo>
                      <a:pt x="20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80" name="Freeform 1012"/>
              <p:cNvSpPr>
                <a:spLocks/>
              </p:cNvSpPr>
              <p:nvPr/>
            </p:nvSpPr>
            <p:spPr bwMode="auto">
              <a:xfrm>
                <a:off x="2122" y="2430"/>
                <a:ext cx="48" cy="20"/>
              </a:xfrm>
              <a:custGeom>
                <a:avLst/>
                <a:gdLst>
                  <a:gd name="T0" fmla="*/ 20 w 48"/>
                  <a:gd name="T1" fmla="*/ 2 h 20"/>
                  <a:gd name="T2" fmla="*/ 0 w 48"/>
                  <a:gd name="T3" fmla="*/ 20 h 20"/>
                  <a:gd name="T4" fmla="*/ 28 w 48"/>
                  <a:gd name="T5" fmla="*/ 18 h 20"/>
                  <a:gd name="T6" fmla="*/ 48 w 48"/>
                  <a:gd name="T7" fmla="*/ 0 h 20"/>
                  <a:gd name="T8" fmla="*/ 20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2"/>
                    </a:moveTo>
                    <a:lnTo>
                      <a:pt x="0" y="20"/>
                    </a:lnTo>
                    <a:lnTo>
                      <a:pt x="28" y="18"/>
                    </a:lnTo>
                    <a:lnTo>
                      <a:pt x="48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5CA8F7"/>
              </a:solidFill>
              <a:ln w="0">
                <a:solidFill>
                  <a:srgbClr val="5C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81" name="Freeform 1013"/>
              <p:cNvSpPr>
                <a:spLocks/>
              </p:cNvSpPr>
              <p:nvPr/>
            </p:nvSpPr>
            <p:spPr bwMode="auto">
              <a:xfrm>
                <a:off x="2122" y="2430"/>
                <a:ext cx="48" cy="20"/>
              </a:xfrm>
              <a:custGeom>
                <a:avLst/>
                <a:gdLst>
                  <a:gd name="T0" fmla="*/ 20 w 48"/>
                  <a:gd name="T1" fmla="*/ 2 h 20"/>
                  <a:gd name="T2" fmla="*/ 0 w 48"/>
                  <a:gd name="T3" fmla="*/ 20 h 20"/>
                  <a:gd name="T4" fmla="*/ 28 w 48"/>
                  <a:gd name="T5" fmla="*/ 18 h 20"/>
                  <a:gd name="T6" fmla="*/ 48 w 48"/>
                  <a:gd name="T7" fmla="*/ 0 h 20"/>
                  <a:gd name="T8" fmla="*/ 20 w 4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0">
                    <a:moveTo>
                      <a:pt x="20" y="2"/>
                    </a:moveTo>
                    <a:lnTo>
                      <a:pt x="0" y="20"/>
                    </a:lnTo>
                    <a:lnTo>
                      <a:pt x="28" y="18"/>
                    </a:lnTo>
                    <a:lnTo>
                      <a:pt x="48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82" name="Freeform 1014"/>
              <p:cNvSpPr>
                <a:spLocks/>
              </p:cNvSpPr>
              <p:nvPr/>
            </p:nvSpPr>
            <p:spPr bwMode="auto">
              <a:xfrm>
                <a:off x="2150" y="2428"/>
                <a:ext cx="50" cy="20"/>
              </a:xfrm>
              <a:custGeom>
                <a:avLst/>
                <a:gdLst>
                  <a:gd name="T0" fmla="*/ 20 w 50"/>
                  <a:gd name="T1" fmla="*/ 2 h 20"/>
                  <a:gd name="T2" fmla="*/ 0 w 50"/>
                  <a:gd name="T3" fmla="*/ 20 h 20"/>
                  <a:gd name="T4" fmla="*/ 30 w 50"/>
                  <a:gd name="T5" fmla="*/ 18 h 20"/>
                  <a:gd name="T6" fmla="*/ 50 w 50"/>
                  <a:gd name="T7" fmla="*/ 0 h 20"/>
                  <a:gd name="T8" fmla="*/ 20 w 50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2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50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5CA6F5"/>
              </a:solidFill>
              <a:ln w="0">
                <a:solidFill>
                  <a:srgbClr val="5CA6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83" name="Freeform 1015"/>
              <p:cNvSpPr>
                <a:spLocks/>
              </p:cNvSpPr>
              <p:nvPr/>
            </p:nvSpPr>
            <p:spPr bwMode="auto">
              <a:xfrm>
                <a:off x="2150" y="2428"/>
                <a:ext cx="50" cy="20"/>
              </a:xfrm>
              <a:custGeom>
                <a:avLst/>
                <a:gdLst>
                  <a:gd name="T0" fmla="*/ 20 w 50"/>
                  <a:gd name="T1" fmla="*/ 2 h 20"/>
                  <a:gd name="T2" fmla="*/ 0 w 50"/>
                  <a:gd name="T3" fmla="*/ 20 h 20"/>
                  <a:gd name="T4" fmla="*/ 30 w 50"/>
                  <a:gd name="T5" fmla="*/ 18 h 20"/>
                  <a:gd name="T6" fmla="*/ 50 w 50"/>
                  <a:gd name="T7" fmla="*/ 0 h 20"/>
                  <a:gd name="T8" fmla="*/ 20 w 50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2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50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84" name="Freeform 1016"/>
              <p:cNvSpPr>
                <a:spLocks/>
              </p:cNvSpPr>
              <p:nvPr/>
            </p:nvSpPr>
            <p:spPr bwMode="auto">
              <a:xfrm>
                <a:off x="2180" y="2426"/>
                <a:ext cx="50" cy="20"/>
              </a:xfrm>
              <a:custGeom>
                <a:avLst/>
                <a:gdLst>
                  <a:gd name="T0" fmla="*/ 20 w 50"/>
                  <a:gd name="T1" fmla="*/ 2 h 20"/>
                  <a:gd name="T2" fmla="*/ 0 w 50"/>
                  <a:gd name="T3" fmla="*/ 20 h 20"/>
                  <a:gd name="T4" fmla="*/ 32 w 50"/>
                  <a:gd name="T5" fmla="*/ 20 h 20"/>
                  <a:gd name="T6" fmla="*/ 50 w 50"/>
                  <a:gd name="T7" fmla="*/ 0 h 20"/>
                  <a:gd name="T8" fmla="*/ 20 w 50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2"/>
                    </a:moveTo>
                    <a:lnTo>
                      <a:pt x="0" y="20"/>
                    </a:lnTo>
                    <a:lnTo>
                      <a:pt x="32" y="20"/>
                    </a:lnTo>
                    <a:lnTo>
                      <a:pt x="50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63A8F5"/>
              </a:solidFill>
              <a:ln w="0">
                <a:solidFill>
                  <a:srgbClr val="63A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85" name="Freeform 1017"/>
              <p:cNvSpPr>
                <a:spLocks/>
              </p:cNvSpPr>
              <p:nvPr/>
            </p:nvSpPr>
            <p:spPr bwMode="auto">
              <a:xfrm>
                <a:off x="2180" y="2426"/>
                <a:ext cx="50" cy="20"/>
              </a:xfrm>
              <a:custGeom>
                <a:avLst/>
                <a:gdLst>
                  <a:gd name="T0" fmla="*/ 20 w 50"/>
                  <a:gd name="T1" fmla="*/ 2 h 20"/>
                  <a:gd name="T2" fmla="*/ 0 w 50"/>
                  <a:gd name="T3" fmla="*/ 20 h 20"/>
                  <a:gd name="T4" fmla="*/ 32 w 50"/>
                  <a:gd name="T5" fmla="*/ 20 h 20"/>
                  <a:gd name="T6" fmla="*/ 50 w 50"/>
                  <a:gd name="T7" fmla="*/ 0 h 20"/>
                  <a:gd name="T8" fmla="*/ 20 w 50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2"/>
                    </a:moveTo>
                    <a:lnTo>
                      <a:pt x="0" y="20"/>
                    </a:lnTo>
                    <a:lnTo>
                      <a:pt x="32" y="20"/>
                    </a:lnTo>
                    <a:lnTo>
                      <a:pt x="50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86" name="Freeform 1018"/>
              <p:cNvSpPr>
                <a:spLocks/>
              </p:cNvSpPr>
              <p:nvPr/>
            </p:nvSpPr>
            <p:spPr bwMode="auto">
              <a:xfrm>
                <a:off x="2212" y="242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0 w 48"/>
                  <a:gd name="T5" fmla="*/ 22 h 22"/>
                  <a:gd name="T6" fmla="*/ 48 w 48"/>
                  <a:gd name="T7" fmla="*/ 0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EABF5"/>
              </a:solidFill>
              <a:ln w="0">
                <a:solidFill>
                  <a:srgbClr val="6EAB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87" name="Freeform 1019"/>
              <p:cNvSpPr>
                <a:spLocks/>
              </p:cNvSpPr>
              <p:nvPr/>
            </p:nvSpPr>
            <p:spPr bwMode="auto">
              <a:xfrm>
                <a:off x="2212" y="2426"/>
                <a:ext cx="48" cy="22"/>
              </a:xfrm>
              <a:custGeom>
                <a:avLst/>
                <a:gdLst>
                  <a:gd name="T0" fmla="*/ 18 w 48"/>
                  <a:gd name="T1" fmla="*/ 0 h 22"/>
                  <a:gd name="T2" fmla="*/ 0 w 48"/>
                  <a:gd name="T3" fmla="*/ 20 h 22"/>
                  <a:gd name="T4" fmla="*/ 30 w 48"/>
                  <a:gd name="T5" fmla="*/ 22 h 22"/>
                  <a:gd name="T6" fmla="*/ 48 w 48"/>
                  <a:gd name="T7" fmla="*/ 0 h 22"/>
                  <a:gd name="T8" fmla="*/ 18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48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88" name="Freeform 1020"/>
              <p:cNvSpPr>
                <a:spLocks/>
              </p:cNvSpPr>
              <p:nvPr/>
            </p:nvSpPr>
            <p:spPr bwMode="auto">
              <a:xfrm>
                <a:off x="2242" y="2426"/>
                <a:ext cx="50" cy="24"/>
              </a:xfrm>
              <a:custGeom>
                <a:avLst/>
                <a:gdLst>
                  <a:gd name="T0" fmla="*/ 18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4 h 24"/>
                  <a:gd name="T8" fmla="*/ 18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18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7DB0F5"/>
              </a:solidFill>
              <a:ln w="0">
                <a:solidFill>
                  <a:srgbClr val="7DB0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89" name="Freeform 1021"/>
              <p:cNvSpPr>
                <a:spLocks/>
              </p:cNvSpPr>
              <p:nvPr/>
            </p:nvSpPr>
            <p:spPr bwMode="auto">
              <a:xfrm>
                <a:off x="2242" y="2426"/>
                <a:ext cx="50" cy="24"/>
              </a:xfrm>
              <a:custGeom>
                <a:avLst/>
                <a:gdLst>
                  <a:gd name="T0" fmla="*/ 18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4 h 24"/>
                  <a:gd name="T8" fmla="*/ 18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18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90" name="Freeform 1022"/>
              <p:cNvSpPr>
                <a:spLocks/>
              </p:cNvSpPr>
              <p:nvPr/>
            </p:nvSpPr>
            <p:spPr bwMode="auto">
              <a:xfrm>
                <a:off x="2272" y="2430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20 h 26"/>
                  <a:gd name="T4" fmla="*/ 32 w 50"/>
                  <a:gd name="T5" fmla="*/ 26 h 26"/>
                  <a:gd name="T6" fmla="*/ 50 w 50"/>
                  <a:gd name="T7" fmla="*/ 2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7B5F5"/>
              </a:solidFill>
              <a:ln w="0">
                <a:solidFill>
                  <a:srgbClr val="87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91" name="Freeform 1023"/>
              <p:cNvSpPr>
                <a:spLocks/>
              </p:cNvSpPr>
              <p:nvPr/>
            </p:nvSpPr>
            <p:spPr bwMode="auto">
              <a:xfrm>
                <a:off x="2272" y="2430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20 h 26"/>
                  <a:gd name="T4" fmla="*/ 32 w 50"/>
                  <a:gd name="T5" fmla="*/ 26 h 26"/>
                  <a:gd name="T6" fmla="*/ 50 w 50"/>
                  <a:gd name="T7" fmla="*/ 2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20"/>
                    </a:lnTo>
                    <a:lnTo>
                      <a:pt x="32" y="26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92" name="Freeform 0"/>
              <p:cNvSpPr>
                <a:spLocks/>
              </p:cNvSpPr>
              <p:nvPr/>
            </p:nvSpPr>
            <p:spPr bwMode="auto">
              <a:xfrm>
                <a:off x="2304" y="2432"/>
                <a:ext cx="50" cy="28"/>
              </a:xfrm>
              <a:custGeom>
                <a:avLst/>
                <a:gdLst>
                  <a:gd name="T0" fmla="*/ 18 w 50"/>
                  <a:gd name="T1" fmla="*/ 0 h 28"/>
                  <a:gd name="T2" fmla="*/ 0 w 50"/>
                  <a:gd name="T3" fmla="*/ 24 h 28"/>
                  <a:gd name="T4" fmla="*/ 30 w 50"/>
                  <a:gd name="T5" fmla="*/ 28 h 28"/>
                  <a:gd name="T6" fmla="*/ 50 w 50"/>
                  <a:gd name="T7" fmla="*/ 6 h 28"/>
                  <a:gd name="T8" fmla="*/ 1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18" y="0"/>
                    </a:moveTo>
                    <a:lnTo>
                      <a:pt x="0" y="24"/>
                    </a:lnTo>
                    <a:lnTo>
                      <a:pt x="30" y="28"/>
                    </a:lnTo>
                    <a:lnTo>
                      <a:pt x="5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B8F2"/>
              </a:solidFill>
              <a:ln w="0">
                <a:solidFill>
                  <a:srgbClr val="8CB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93" name="Freeform 1"/>
              <p:cNvSpPr>
                <a:spLocks/>
              </p:cNvSpPr>
              <p:nvPr/>
            </p:nvSpPr>
            <p:spPr bwMode="auto">
              <a:xfrm>
                <a:off x="2304" y="2432"/>
                <a:ext cx="50" cy="28"/>
              </a:xfrm>
              <a:custGeom>
                <a:avLst/>
                <a:gdLst>
                  <a:gd name="T0" fmla="*/ 18 w 50"/>
                  <a:gd name="T1" fmla="*/ 0 h 28"/>
                  <a:gd name="T2" fmla="*/ 0 w 50"/>
                  <a:gd name="T3" fmla="*/ 24 h 28"/>
                  <a:gd name="T4" fmla="*/ 30 w 50"/>
                  <a:gd name="T5" fmla="*/ 28 h 28"/>
                  <a:gd name="T6" fmla="*/ 50 w 50"/>
                  <a:gd name="T7" fmla="*/ 6 h 28"/>
                  <a:gd name="T8" fmla="*/ 1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18" y="0"/>
                    </a:moveTo>
                    <a:lnTo>
                      <a:pt x="0" y="24"/>
                    </a:lnTo>
                    <a:lnTo>
                      <a:pt x="30" y="28"/>
                    </a:lnTo>
                    <a:lnTo>
                      <a:pt x="50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94" name="Freeform 2"/>
              <p:cNvSpPr>
                <a:spLocks/>
              </p:cNvSpPr>
              <p:nvPr/>
            </p:nvSpPr>
            <p:spPr bwMode="auto">
              <a:xfrm>
                <a:off x="2334" y="2438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4BAF2"/>
              </a:solidFill>
              <a:ln w="0">
                <a:solidFill>
                  <a:srgbClr val="94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95" name="Freeform 3"/>
              <p:cNvSpPr>
                <a:spLocks/>
              </p:cNvSpPr>
              <p:nvPr/>
            </p:nvSpPr>
            <p:spPr bwMode="auto">
              <a:xfrm>
                <a:off x="2334" y="2438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96" name="Freeform 4"/>
              <p:cNvSpPr>
                <a:spLocks/>
              </p:cNvSpPr>
              <p:nvPr/>
            </p:nvSpPr>
            <p:spPr bwMode="auto">
              <a:xfrm>
                <a:off x="2366" y="2444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AF0"/>
              </a:solidFill>
              <a:ln w="0">
                <a:solidFill>
                  <a:srgbClr val="96BA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97" name="Freeform 5"/>
              <p:cNvSpPr>
                <a:spLocks/>
              </p:cNvSpPr>
              <p:nvPr/>
            </p:nvSpPr>
            <p:spPr bwMode="auto">
              <a:xfrm>
                <a:off x="2366" y="2444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98" name="Freeform 6"/>
              <p:cNvSpPr>
                <a:spLocks/>
              </p:cNvSpPr>
              <p:nvPr/>
            </p:nvSpPr>
            <p:spPr bwMode="auto">
              <a:xfrm>
                <a:off x="2398" y="2452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AF0"/>
              </a:solidFill>
              <a:ln w="0">
                <a:solidFill>
                  <a:srgbClr val="96BA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99" name="Freeform 7"/>
              <p:cNvSpPr>
                <a:spLocks/>
              </p:cNvSpPr>
              <p:nvPr/>
            </p:nvSpPr>
            <p:spPr bwMode="auto">
              <a:xfrm>
                <a:off x="2398" y="2452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00" name="Freeform 8"/>
              <p:cNvSpPr>
                <a:spLocks/>
              </p:cNvSpPr>
              <p:nvPr/>
            </p:nvSpPr>
            <p:spPr bwMode="auto">
              <a:xfrm>
                <a:off x="2430" y="2460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01" name="Freeform 9"/>
              <p:cNvSpPr>
                <a:spLocks/>
              </p:cNvSpPr>
              <p:nvPr/>
            </p:nvSpPr>
            <p:spPr bwMode="auto">
              <a:xfrm>
                <a:off x="2430" y="2460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02" name="Freeform 10"/>
              <p:cNvSpPr>
                <a:spLocks/>
              </p:cNvSpPr>
              <p:nvPr/>
            </p:nvSpPr>
            <p:spPr bwMode="auto">
              <a:xfrm>
                <a:off x="2462" y="2468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03" name="Freeform 11"/>
              <p:cNvSpPr>
                <a:spLocks/>
              </p:cNvSpPr>
              <p:nvPr/>
            </p:nvSpPr>
            <p:spPr bwMode="auto">
              <a:xfrm>
                <a:off x="2462" y="2468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04" name="Freeform 12"/>
              <p:cNvSpPr>
                <a:spLocks/>
              </p:cNvSpPr>
              <p:nvPr/>
            </p:nvSpPr>
            <p:spPr bwMode="auto">
              <a:xfrm>
                <a:off x="2496" y="2476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05" name="Freeform 13"/>
              <p:cNvSpPr>
                <a:spLocks/>
              </p:cNvSpPr>
              <p:nvPr/>
            </p:nvSpPr>
            <p:spPr bwMode="auto">
              <a:xfrm>
                <a:off x="2496" y="2476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06" name="Freeform 14"/>
              <p:cNvSpPr>
                <a:spLocks/>
              </p:cNvSpPr>
              <p:nvPr/>
            </p:nvSpPr>
            <p:spPr bwMode="auto">
              <a:xfrm>
                <a:off x="2528" y="248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07" name="Freeform 15"/>
              <p:cNvSpPr>
                <a:spLocks/>
              </p:cNvSpPr>
              <p:nvPr/>
            </p:nvSpPr>
            <p:spPr bwMode="auto">
              <a:xfrm>
                <a:off x="2528" y="248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08" name="Freeform 16"/>
              <p:cNvSpPr>
                <a:spLocks/>
              </p:cNvSpPr>
              <p:nvPr/>
            </p:nvSpPr>
            <p:spPr bwMode="auto">
              <a:xfrm>
                <a:off x="2560" y="2492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09" name="Freeform 17"/>
              <p:cNvSpPr>
                <a:spLocks/>
              </p:cNvSpPr>
              <p:nvPr/>
            </p:nvSpPr>
            <p:spPr bwMode="auto">
              <a:xfrm>
                <a:off x="2560" y="2492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10" name="Freeform 18"/>
              <p:cNvSpPr>
                <a:spLocks/>
              </p:cNvSpPr>
              <p:nvPr/>
            </p:nvSpPr>
            <p:spPr bwMode="auto">
              <a:xfrm>
                <a:off x="2594" y="250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11" name="Freeform 19"/>
              <p:cNvSpPr>
                <a:spLocks/>
              </p:cNvSpPr>
              <p:nvPr/>
            </p:nvSpPr>
            <p:spPr bwMode="auto">
              <a:xfrm>
                <a:off x="2594" y="2502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12" name="Freeform 20"/>
              <p:cNvSpPr>
                <a:spLocks/>
              </p:cNvSpPr>
              <p:nvPr/>
            </p:nvSpPr>
            <p:spPr bwMode="auto">
              <a:xfrm>
                <a:off x="2626" y="2510"/>
                <a:ext cx="52" cy="30"/>
              </a:xfrm>
              <a:custGeom>
                <a:avLst/>
                <a:gdLst>
                  <a:gd name="T0" fmla="*/ 18 w 52"/>
                  <a:gd name="T1" fmla="*/ 0 h 30"/>
                  <a:gd name="T2" fmla="*/ 0 w 52"/>
                  <a:gd name="T3" fmla="*/ 22 h 30"/>
                  <a:gd name="T4" fmla="*/ 34 w 52"/>
                  <a:gd name="T5" fmla="*/ 30 h 30"/>
                  <a:gd name="T6" fmla="*/ 52 w 52"/>
                  <a:gd name="T7" fmla="*/ 8 h 30"/>
                  <a:gd name="T8" fmla="*/ 18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18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13" name="Freeform 21"/>
              <p:cNvSpPr>
                <a:spLocks/>
              </p:cNvSpPr>
              <p:nvPr/>
            </p:nvSpPr>
            <p:spPr bwMode="auto">
              <a:xfrm>
                <a:off x="2626" y="2510"/>
                <a:ext cx="52" cy="30"/>
              </a:xfrm>
              <a:custGeom>
                <a:avLst/>
                <a:gdLst>
                  <a:gd name="T0" fmla="*/ 18 w 52"/>
                  <a:gd name="T1" fmla="*/ 0 h 30"/>
                  <a:gd name="T2" fmla="*/ 0 w 52"/>
                  <a:gd name="T3" fmla="*/ 22 h 30"/>
                  <a:gd name="T4" fmla="*/ 34 w 52"/>
                  <a:gd name="T5" fmla="*/ 30 h 30"/>
                  <a:gd name="T6" fmla="*/ 52 w 52"/>
                  <a:gd name="T7" fmla="*/ 8 h 30"/>
                  <a:gd name="T8" fmla="*/ 18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18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14" name="Freeform 22"/>
              <p:cNvSpPr>
                <a:spLocks/>
              </p:cNvSpPr>
              <p:nvPr/>
            </p:nvSpPr>
            <p:spPr bwMode="auto">
              <a:xfrm>
                <a:off x="2660" y="2518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15" name="Freeform 23"/>
              <p:cNvSpPr>
                <a:spLocks/>
              </p:cNvSpPr>
              <p:nvPr/>
            </p:nvSpPr>
            <p:spPr bwMode="auto">
              <a:xfrm>
                <a:off x="2660" y="2518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16" name="Freeform 24"/>
              <p:cNvSpPr>
                <a:spLocks/>
              </p:cNvSpPr>
              <p:nvPr/>
            </p:nvSpPr>
            <p:spPr bwMode="auto">
              <a:xfrm>
                <a:off x="2694" y="2528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17" name="Freeform 25"/>
              <p:cNvSpPr>
                <a:spLocks/>
              </p:cNvSpPr>
              <p:nvPr/>
            </p:nvSpPr>
            <p:spPr bwMode="auto">
              <a:xfrm>
                <a:off x="2694" y="2528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4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18" name="Freeform 26"/>
              <p:cNvSpPr>
                <a:spLocks/>
              </p:cNvSpPr>
              <p:nvPr/>
            </p:nvSpPr>
            <p:spPr bwMode="auto">
              <a:xfrm>
                <a:off x="2728" y="2538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0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19" name="Freeform 27"/>
              <p:cNvSpPr>
                <a:spLocks/>
              </p:cNvSpPr>
              <p:nvPr/>
            </p:nvSpPr>
            <p:spPr bwMode="auto">
              <a:xfrm>
                <a:off x="2728" y="2538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0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20" name="Freeform 28"/>
              <p:cNvSpPr>
                <a:spLocks/>
              </p:cNvSpPr>
              <p:nvPr/>
            </p:nvSpPr>
            <p:spPr bwMode="auto">
              <a:xfrm>
                <a:off x="2762" y="2548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4 h 34"/>
                  <a:gd name="T4" fmla="*/ 32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4F0"/>
              </a:solidFill>
              <a:ln w="0">
                <a:solidFill>
                  <a:srgbClr val="A6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21" name="Freeform 29"/>
              <p:cNvSpPr>
                <a:spLocks/>
              </p:cNvSpPr>
              <p:nvPr/>
            </p:nvSpPr>
            <p:spPr bwMode="auto">
              <a:xfrm>
                <a:off x="2762" y="2548"/>
                <a:ext cx="50" cy="34"/>
              </a:xfrm>
              <a:custGeom>
                <a:avLst/>
                <a:gdLst>
                  <a:gd name="T0" fmla="*/ 16 w 50"/>
                  <a:gd name="T1" fmla="*/ 0 h 34"/>
                  <a:gd name="T2" fmla="*/ 0 w 50"/>
                  <a:gd name="T3" fmla="*/ 24 h 34"/>
                  <a:gd name="T4" fmla="*/ 32 w 50"/>
                  <a:gd name="T5" fmla="*/ 34 h 34"/>
                  <a:gd name="T6" fmla="*/ 50 w 50"/>
                  <a:gd name="T7" fmla="*/ 12 h 34"/>
                  <a:gd name="T8" fmla="*/ 16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6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22" name="Freeform 30"/>
              <p:cNvSpPr>
                <a:spLocks/>
              </p:cNvSpPr>
              <p:nvPr/>
            </p:nvSpPr>
            <p:spPr bwMode="auto">
              <a:xfrm>
                <a:off x="2794" y="2560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4ED"/>
              </a:solidFill>
              <a:ln w="0">
                <a:solidFill>
                  <a:srgbClr val="A8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23" name="Freeform 31"/>
              <p:cNvSpPr>
                <a:spLocks/>
              </p:cNvSpPr>
              <p:nvPr/>
            </p:nvSpPr>
            <p:spPr bwMode="auto">
              <a:xfrm>
                <a:off x="2794" y="2560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24" name="Freeform 32"/>
              <p:cNvSpPr>
                <a:spLocks/>
              </p:cNvSpPr>
              <p:nvPr/>
            </p:nvSpPr>
            <p:spPr bwMode="auto">
              <a:xfrm>
                <a:off x="2830" y="2572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7ED"/>
              </a:solidFill>
              <a:ln w="0">
                <a:solidFill>
                  <a:srgbClr val="A8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25" name="Freeform 33"/>
              <p:cNvSpPr>
                <a:spLocks/>
              </p:cNvSpPr>
              <p:nvPr/>
            </p:nvSpPr>
            <p:spPr bwMode="auto">
              <a:xfrm>
                <a:off x="2830" y="2572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26" name="Freeform 34"/>
              <p:cNvSpPr>
                <a:spLocks/>
              </p:cNvSpPr>
              <p:nvPr/>
            </p:nvSpPr>
            <p:spPr bwMode="auto">
              <a:xfrm>
                <a:off x="2864" y="2586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27" name="Freeform 35"/>
              <p:cNvSpPr>
                <a:spLocks/>
              </p:cNvSpPr>
              <p:nvPr/>
            </p:nvSpPr>
            <p:spPr bwMode="auto">
              <a:xfrm>
                <a:off x="2864" y="2586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28" name="Freeform 36"/>
              <p:cNvSpPr>
                <a:spLocks/>
              </p:cNvSpPr>
              <p:nvPr/>
            </p:nvSpPr>
            <p:spPr bwMode="auto">
              <a:xfrm>
                <a:off x="2898" y="2600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DC7ED"/>
              </a:solidFill>
              <a:ln w="0">
                <a:solidFill>
                  <a:srgbClr val="AD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29" name="Freeform 37"/>
              <p:cNvSpPr>
                <a:spLocks/>
              </p:cNvSpPr>
              <p:nvPr/>
            </p:nvSpPr>
            <p:spPr bwMode="auto">
              <a:xfrm>
                <a:off x="2898" y="2600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30" name="Freeform 38"/>
              <p:cNvSpPr>
                <a:spLocks/>
              </p:cNvSpPr>
              <p:nvPr/>
            </p:nvSpPr>
            <p:spPr bwMode="auto">
              <a:xfrm>
                <a:off x="2932" y="2614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DC9ED"/>
              </a:solidFill>
              <a:ln w="0">
                <a:solidFill>
                  <a:srgbClr val="ADC9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31" name="Freeform 39"/>
              <p:cNvSpPr>
                <a:spLocks/>
              </p:cNvSpPr>
              <p:nvPr/>
            </p:nvSpPr>
            <p:spPr bwMode="auto">
              <a:xfrm>
                <a:off x="2932" y="2614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32" name="Freeform 40"/>
              <p:cNvSpPr>
                <a:spLocks/>
              </p:cNvSpPr>
              <p:nvPr/>
            </p:nvSpPr>
            <p:spPr bwMode="auto">
              <a:xfrm>
                <a:off x="2968" y="2628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F0"/>
              </a:solidFill>
              <a:ln w="0">
                <a:solidFill>
                  <a:srgbClr val="AD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33" name="Freeform 41"/>
              <p:cNvSpPr>
                <a:spLocks/>
              </p:cNvSpPr>
              <p:nvPr/>
            </p:nvSpPr>
            <p:spPr bwMode="auto">
              <a:xfrm>
                <a:off x="2968" y="2628"/>
                <a:ext cx="50" cy="36"/>
              </a:xfrm>
              <a:custGeom>
                <a:avLst/>
                <a:gdLst>
                  <a:gd name="T0" fmla="*/ 16 w 50"/>
                  <a:gd name="T1" fmla="*/ 0 h 36"/>
                  <a:gd name="T2" fmla="*/ 0 w 50"/>
                  <a:gd name="T3" fmla="*/ 22 h 36"/>
                  <a:gd name="T4" fmla="*/ 34 w 50"/>
                  <a:gd name="T5" fmla="*/ 36 h 36"/>
                  <a:gd name="T6" fmla="*/ 50 w 50"/>
                  <a:gd name="T7" fmla="*/ 14 h 36"/>
                  <a:gd name="T8" fmla="*/ 16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0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34" name="Freeform 42"/>
              <p:cNvSpPr>
                <a:spLocks/>
              </p:cNvSpPr>
              <p:nvPr/>
            </p:nvSpPr>
            <p:spPr bwMode="auto">
              <a:xfrm>
                <a:off x="3002" y="264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35" name="Freeform 43"/>
              <p:cNvSpPr>
                <a:spLocks/>
              </p:cNvSpPr>
              <p:nvPr/>
            </p:nvSpPr>
            <p:spPr bwMode="auto">
              <a:xfrm>
                <a:off x="3002" y="264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36" name="Freeform 44"/>
              <p:cNvSpPr>
                <a:spLocks/>
              </p:cNvSpPr>
              <p:nvPr/>
            </p:nvSpPr>
            <p:spPr bwMode="auto">
              <a:xfrm>
                <a:off x="3038" y="2656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37" name="Freeform 45"/>
              <p:cNvSpPr>
                <a:spLocks/>
              </p:cNvSpPr>
              <p:nvPr/>
            </p:nvSpPr>
            <p:spPr bwMode="auto">
              <a:xfrm>
                <a:off x="3038" y="2656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38" name="Freeform 46"/>
              <p:cNvSpPr>
                <a:spLocks/>
              </p:cNvSpPr>
              <p:nvPr/>
            </p:nvSpPr>
            <p:spPr bwMode="auto">
              <a:xfrm>
                <a:off x="3072" y="266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39" name="Freeform 47"/>
              <p:cNvSpPr>
                <a:spLocks/>
              </p:cNvSpPr>
              <p:nvPr/>
            </p:nvSpPr>
            <p:spPr bwMode="auto">
              <a:xfrm>
                <a:off x="3072" y="266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40" name="Freeform 48"/>
              <p:cNvSpPr>
                <a:spLocks/>
              </p:cNvSpPr>
              <p:nvPr/>
            </p:nvSpPr>
            <p:spPr bwMode="auto">
              <a:xfrm>
                <a:off x="3108" y="2680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41" name="Freeform 49"/>
              <p:cNvSpPr>
                <a:spLocks/>
              </p:cNvSpPr>
              <p:nvPr/>
            </p:nvSpPr>
            <p:spPr bwMode="auto">
              <a:xfrm>
                <a:off x="3108" y="2680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42" name="Freeform 50"/>
              <p:cNvSpPr>
                <a:spLocks/>
              </p:cNvSpPr>
              <p:nvPr/>
            </p:nvSpPr>
            <p:spPr bwMode="auto">
              <a:xfrm>
                <a:off x="3144" y="2690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4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43" name="Freeform 51"/>
              <p:cNvSpPr>
                <a:spLocks/>
              </p:cNvSpPr>
              <p:nvPr/>
            </p:nvSpPr>
            <p:spPr bwMode="auto">
              <a:xfrm>
                <a:off x="3144" y="2690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4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44" name="Freeform 52"/>
              <p:cNvSpPr>
                <a:spLocks/>
              </p:cNvSpPr>
              <p:nvPr/>
            </p:nvSpPr>
            <p:spPr bwMode="auto">
              <a:xfrm>
                <a:off x="3180" y="2700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4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45" name="Freeform 53"/>
              <p:cNvSpPr>
                <a:spLocks/>
              </p:cNvSpPr>
              <p:nvPr/>
            </p:nvSpPr>
            <p:spPr bwMode="auto">
              <a:xfrm>
                <a:off x="3180" y="2700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4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46" name="Freeform 54"/>
              <p:cNvSpPr>
                <a:spLocks/>
              </p:cNvSpPr>
              <p:nvPr/>
            </p:nvSpPr>
            <p:spPr bwMode="auto">
              <a:xfrm>
                <a:off x="3216" y="271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FF2"/>
              </a:solidFill>
              <a:ln w="0">
                <a:solidFill>
                  <a:srgbClr val="ADC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47" name="Freeform 55"/>
              <p:cNvSpPr>
                <a:spLocks/>
              </p:cNvSpPr>
              <p:nvPr/>
            </p:nvSpPr>
            <p:spPr bwMode="auto">
              <a:xfrm>
                <a:off x="3216" y="271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48" name="Freeform 56"/>
              <p:cNvSpPr>
                <a:spLocks/>
              </p:cNvSpPr>
              <p:nvPr/>
            </p:nvSpPr>
            <p:spPr bwMode="auto">
              <a:xfrm>
                <a:off x="3252" y="2726"/>
                <a:ext cx="52" cy="40"/>
              </a:xfrm>
              <a:custGeom>
                <a:avLst/>
                <a:gdLst>
                  <a:gd name="T0" fmla="*/ 16 w 52"/>
                  <a:gd name="T1" fmla="*/ 0 h 40"/>
                  <a:gd name="T2" fmla="*/ 0 w 52"/>
                  <a:gd name="T3" fmla="*/ 22 h 40"/>
                  <a:gd name="T4" fmla="*/ 36 w 52"/>
                  <a:gd name="T5" fmla="*/ 40 h 40"/>
                  <a:gd name="T6" fmla="*/ 52 w 52"/>
                  <a:gd name="T7" fmla="*/ 20 h 40"/>
                  <a:gd name="T8" fmla="*/ 16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6" y="0"/>
                    </a:moveTo>
                    <a:lnTo>
                      <a:pt x="0" y="22"/>
                    </a:lnTo>
                    <a:lnTo>
                      <a:pt x="36" y="40"/>
                    </a:lnTo>
                    <a:lnTo>
                      <a:pt x="52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DDEF0"/>
              </a:solidFill>
              <a:ln w="0">
                <a:solidFill>
                  <a:srgbClr val="BDDE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49" name="Freeform 57"/>
              <p:cNvSpPr>
                <a:spLocks/>
              </p:cNvSpPr>
              <p:nvPr/>
            </p:nvSpPr>
            <p:spPr bwMode="auto">
              <a:xfrm>
                <a:off x="3252" y="2726"/>
                <a:ext cx="52" cy="40"/>
              </a:xfrm>
              <a:custGeom>
                <a:avLst/>
                <a:gdLst>
                  <a:gd name="T0" fmla="*/ 16 w 52"/>
                  <a:gd name="T1" fmla="*/ 0 h 40"/>
                  <a:gd name="T2" fmla="*/ 0 w 52"/>
                  <a:gd name="T3" fmla="*/ 22 h 40"/>
                  <a:gd name="T4" fmla="*/ 36 w 52"/>
                  <a:gd name="T5" fmla="*/ 40 h 40"/>
                  <a:gd name="T6" fmla="*/ 52 w 52"/>
                  <a:gd name="T7" fmla="*/ 20 h 40"/>
                  <a:gd name="T8" fmla="*/ 16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6" y="0"/>
                    </a:moveTo>
                    <a:lnTo>
                      <a:pt x="0" y="22"/>
                    </a:lnTo>
                    <a:lnTo>
                      <a:pt x="36" y="40"/>
                    </a:lnTo>
                    <a:lnTo>
                      <a:pt x="52" y="2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50" name="Freeform 58"/>
              <p:cNvSpPr>
                <a:spLocks/>
              </p:cNvSpPr>
              <p:nvPr/>
            </p:nvSpPr>
            <p:spPr bwMode="auto">
              <a:xfrm>
                <a:off x="3288" y="2746"/>
                <a:ext cx="50" cy="44"/>
              </a:xfrm>
              <a:custGeom>
                <a:avLst/>
                <a:gdLst>
                  <a:gd name="T0" fmla="*/ 16 w 50"/>
                  <a:gd name="T1" fmla="*/ 0 h 44"/>
                  <a:gd name="T2" fmla="*/ 0 w 50"/>
                  <a:gd name="T3" fmla="*/ 20 h 44"/>
                  <a:gd name="T4" fmla="*/ 36 w 50"/>
                  <a:gd name="T5" fmla="*/ 44 h 44"/>
                  <a:gd name="T6" fmla="*/ 50 w 50"/>
                  <a:gd name="T7" fmla="*/ 30 h 44"/>
                  <a:gd name="T8" fmla="*/ 16 w 5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4">
                    <a:moveTo>
                      <a:pt x="16" y="0"/>
                    </a:moveTo>
                    <a:lnTo>
                      <a:pt x="0" y="20"/>
                    </a:lnTo>
                    <a:lnTo>
                      <a:pt x="36" y="44"/>
                    </a:lnTo>
                    <a:lnTo>
                      <a:pt x="50" y="3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4EDE3"/>
              </a:solidFill>
              <a:ln w="0">
                <a:solidFill>
                  <a:srgbClr val="D4ED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51" name="Freeform 59"/>
              <p:cNvSpPr>
                <a:spLocks/>
              </p:cNvSpPr>
              <p:nvPr/>
            </p:nvSpPr>
            <p:spPr bwMode="auto">
              <a:xfrm>
                <a:off x="3288" y="2746"/>
                <a:ext cx="50" cy="44"/>
              </a:xfrm>
              <a:custGeom>
                <a:avLst/>
                <a:gdLst>
                  <a:gd name="T0" fmla="*/ 16 w 50"/>
                  <a:gd name="T1" fmla="*/ 0 h 44"/>
                  <a:gd name="T2" fmla="*/ 0 w 50"/>
                  <a:gd name="T3" fmla="*/ 20 h 44"/>
                  <a:gd name="T4" fmla="*/ 36 w 50"/>
                  <a:gd name="T5" fmla="*/ 44 h 44"/>
                  <a:gd name="T6" fmla="*/ 50 w 50"/>
                  <a:gd name="T7" fmla="*/ 30 h 44"/>
                  <a:gd name="T8" fmla="*/ 16 w 5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4">
                    <a:moveTo>
                      <a:pt x="16" y="0"/>
                    </a:moveTo>
                    <a:lnTo>
                      <a:pt x="0" y="20"/>
                    </a:lnTo>
                    <a:lnTo>
                      <a:pt x="36" y="44"/>
                    </a:lnTo>
                    <a:lnTo>
                      <a:pt x="50" y="3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52" name="Freeform 60"/>
              <p:cNvSpPr>
                <a:spLocks/>
              </p:cNvSpPr>
              <p:nvPr/>
            </p:nvSpPr>
            <p:spPr bwMode="auto">
              <a:xfrm>
                <a:off x="3324" y="2776"/>
                <a:ext cx="48" cy="50"/>
              </a:xfrm>
              <a:custGeom>
                <a:avLst/>
                <a:gdLst>
                  <a:gd name="T0" fmla="*/ 14 w 48"/>
                  <a:gd name="T1" fmla="*/ 0 h 50"/>
                  <a:gd name="T2" fmla="*/ 0 w 48"/>
                  <a:gd name="T3" fmla="*/ 14 h 50"/>
                  <a:gd name="T4" fmla="*/ 34 w 48"/>
                  <a:gd name="T5" fmla="*/ 50 h 50"/>
                  <a:gd name="T6" fmla="*/ 48 w 48"/>
                  <a:gd name="T7" fmla="*/ 42 h 50"/>
                  <a:gd name="T8" fmla="*/ 14 w 48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0">
                    <a:moveTo>
                      <a:pt x="14" y="0"/>
                    </a:moveTo>
                    <a:lnTo>
                      <a:pt x="0" y="14"/>
                    </a:lnTo>
                    <a:lnTo>
                      <a:pt x="34" y="50"/>
                    </a:lnTo>
                    <a:lnTo>
                      <a:pt x="48" y="4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8FAC9"/>
              </a:solidFill>
              <a:ln w="0">
                <a:solidFill>
                  <a:srgbClr val="E8FA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53" name="Freeform 61"/>
              <p:cNvSpPr>
                <a:spLocks/>
              </p:cNvSpPr>
              <p:nvPr/>
            </p:nvSpPr>
            <p:spPr bwMode="auto">
              <a:xfrm>
                <a:off x="3324" y="2776"/>
                <a:ext cx="48" cy="50"/>
              </a:xfrm>
              <a:custGeom>
                <a:avLst/>
                <a:gdLst>
                  <a:gd name="T0" fmla="*/ 14 w 48"/>
                  <a:gd name="T1" fmla="*/ 0 h 50"/>
                  <a:gd name="T2" fmla="*/ 0 w 48"/>
                  <a:gd name="T3" fmla="*/ 14 h 50"/>
                  <a:gd name="T4" fmla="*/ 34 w 48"/>
                  <a:gd name="T5" fmla="*/ 50 h 50"/>
                  <a:gd name="T6" fmla="*/ 48 w 48"/>
                  <a:gd name="T7" fmla="*/ 42 h 50"/>
                  <a:gd name="T8" fmla="*/ 14 w 48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0">
                    <a:moveTo>
                      <a:pt x="14" y="0"/>
                    </a:moveTo>
                    <a:lnTo>
                      <a:pt x="0" y="14"/>
                    </a:lnTo>
                    <a:lnTo>
                      <a:pt x="34" y="50"/>
                    </a:lnTo>
                    <a:lnTo>
                      <a:pt x="48" y="4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54" name="Freeform 62"/>
              <p:cNvSpPr>
                <a:spLocks/>
              </p:cNvSpPr>
              <p:nvPr/>
            </p:nvSpPr>
            <p:spPr bwMode="auto">
              <a:xfrm>
                <a:off x="3358" y="2818"/>
                <a:ext cx="48" cy="60"/>
              </a:xfrm>
              <a:custGeom>
                <a:avLst/>
                <a:gdLst>
                  <a:gd name="T0" fmla="*/ 14 w 48"/>
                  <a:gd name="T1" fmla="*/ 0 h 60"/>
                  <a:gd name="T2" fmla="*/ 0 w 48"/>
                  <a:gd name="T3" fmla="*/ 8 h 60"/>
                  <a:gd name="T4" fmla="*/ 34 w 48"/>
                  <a:gd name="T5" fmla="*/ 60 h 60"/>
                  <a:gd name="T6" fmla="*/ 48 w 48"/>
                  <a:gd name="T7" fmla="*/ 44 h 60"/>
                  <a:gd name="T8" fmla="*/ 14 w 4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0">
                    <a:moveTo>
                      <a:pt x="14" y="0"/>
                    </a:moveTo>
                    <a:lnTo>
                      <a:pt x="0" y="8"/>
                    </a:lnTo>
                    <a:lnTo>
                      <a:pt x="34" y="60"/>
                    </a:lnTo>
                    <a:lnTo>
                      <a:pt x="48" y="4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DEDC9"/>
              </a:solidFill>
              <a:ln w="0">
                <a:solidFill>
                  <a:srgbClr val="EDED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55" name="Freeform 63"/>
              <p:cNvSpPr>
                <a:spLocks/>
              </p:cNvSpPr>
              <p:nvPr/>
            </p:nvSpPr>
            <p:spPr bwMode="auto">
              <a:xfrm>
                <a:off x="3358" y="2818"/>
                <a:ext cx="48" cy="60"/>
              </a:xfrm>
              <a:custGeom>
                <a:avLst/>
                <a:gdLst>
                  <a:gd name="T0" fmla="*/ 14 w 48"/>
                  <a:gd name="T1" fmla="*/ 0 h 60"/>
                  <a:gd name="T2" fmla="*/ 0 w 48"/>
                  <a:gd name="T3" fmla="*/ 8 h 60"/>
                  <a:gd name="T4" fmla="*/ 34 w 48"/>
                  <a:gd name="T5" fmla="*/ 60 h 60"/>
                  <a:gd name="T6" fmla="*/ 48 w 48"/>
                  <a:gd name="T7" fmla="*/ 44 h 60"/>
                  <a:gd name="T8" fmla="*/ 14 w 48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0">
                    <a:moveTo>
                      <a:pt x="14" y="0"/>
                    </a:moveTo>
                    <a:lnTo>
                      <a:pt x="0" y="8"/>
                    </a:lnTo>
                    <a:lnTo>
                      <a:pt x="34" y="60"/>
                    </a:lnTo>
                    <a:lnTo>
                      <a:pt x="48" y="4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56" name="Freeform 64"/>
              <p:cNvSpPr>
                <a:spLocks/>
              </p:cNvSpPr>
              <p:nvPr/>
            </p:nvSpPr>
            <p:spPr bwMode="auto">
              <a:xfrm>
                <a:off x="3392" y="286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16 h 36"/>
                  <a:gd name="T4" fmla="*/ 36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16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57" name="Freeform 65"/>
              <p:cNvSpPr>
                <a:spLocks/>
              </p:cNvSpPr>
              <p:nvPr/>
            </p:nvSpPr>
            <p:spPr bwMode="auto">
              <a:xfrm>
                <a:off x="3392" y="286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16 h 36"/>
                  <a:gd name="T4" fmla="*/ 36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16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58" name="Freeform 66"/>
              <p:cNvSpPr>
                <a:spLocks/>
              </p:cNvSpPr>
              <p:nvPr/>
            </p:nvSpPr>
            <p:spPr bwMode="auto">
              <a:xfrm>
                <a:off x="3428" y="2874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59" name="Freeform 67"/>
              <p:cNvSpPr>
                <a:spLocks/>
              </p:cNvSpPr>
              <p:nvPr/>
            </p:nvSpPr>
            <p:spPr bwMode="auto">
              <a:xfrm>
                <a:off x="3428" y="2874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60" name="Freeform 68"/>
              <p:cNvSpPr>
                <a:spLocks/>
              </p:cNvSpPr>
              <p:nvPr/>
            </p:nvSpPr>
            <p:spPr bwMode="auto">
              <a:xfrm>
                <a:off x="3466" y="2886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61" name="Freeform 69"/>
              <p:cNvSpPr>
                <a:spLocks/>
              </p:cNvSpPr>
              <p:nvPr/>
            </p:nvSpPr>
            <p:spPr bwMode="auto">
              <a:xfrm>
                <a:off x="3466" y="2886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62" name="Freeform 70"/>
              <p:cNvSpPr>
                <a:spLocks/>
              </p:cNvSpPr>
              <p:nvPr/>
            </p:nvSpPr>
            <p:spPr bwMode="auto">
              <a:xfrm>
                <a:off x="3502" y="2898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63" name="Freeform 71"/>
              <p:cNvSpPr>
                <a:spLocks/>
              </p:cNvSpPr>
              <p:nvPr/>
            </p:nvSpPr>
            <p:spPr bwMode="auto">
              <a:xfrm>
                <a:off x="3502" y="2898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64" name="Freeform 72"/>
              <p:cNvSpPr>
                <a:spLocks/>
              </p:cNvSpPr>
              <p:nvPr/>
            </p:nvSpPr>
            <p:spPr bwMode="auto">
              <a:xfrm>
                <a:off x="3540" y="2910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65" name="Freeform 73"/>
              <p:cNvSpPr>
                <a:spLocks/>
              </p:cNvSpPr>
              <p:nvPr/>
            </p:nvSpPr>
            <p:spPr bwMode="auto">
              <a:xfrm>
                <a:off x="3540" y="2910"/>
                <a:ext cx="50" cy="36"/>
              </a:xfrm>
              <a:custGeom>
                <a:avLst/>
                <a:gdLst>
                  <a:gd name="T0" fmla="*/ 14 w 50"/>
                  <a:gd name="T1" fmla="*/ 0 h 36"/>
                  <a:gd name="T2" fmla="*/ 0 w 50"/>
                  <a:gd name="T3" fmla="*/ 24 h 36"/>
                  <a:gd name="T4" fmla="*/ 36 w 50"/>
                  <a:gd name="T5" fmla="*/ 36 h 36"/>
                  <a:gd name="T6" fmla="*/ 50 w 50"/>
                  <a:gd name="T7" fmla="*/ 12 h 36"/>
                  <a:gd name="T8" fmla="*/ 14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0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66" name="Freeform 74"/>
              <p:cNvSpPr>
                <a:spLocks/>
              </p:cNvSpPr>
              <p:nvPr/>
            </p:nvSpPr>
            <p:spPr bwMode="auto">
              <a:xfrm>
                <a:off x="3576" y="292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67" name="Freeform 75"/>
              <p:cNvSpPr>
                <a:spLocks/>
              </p:cNvSpPr>
              <p:nvPr/>
            </p:nvSpPr>
            <p:spPr bwMode="auto">
              <a:xfrm>
                <a:off x="3576" y="292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68" name="Freeform 76"/>
              <p:cNvSpPr>
                <a:spLocks/>
              </p:cNvSpPr>
              <p:nvPr/>
            </p:nvSpPr>
            <p:spPr bwMode="auto">
              <a:xfrm>
                <a:off x="3614" y="2934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4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69" name="Freeform 77"/>
              <p:cNvSpPr>
                <a:spLocks/>
              </p:cNvSpPr>
              <p:nvPr/>
            </p:nvSpPr>
            <p:spPr bwMode="auto">
              <a:xfrm>
                <a:off x="3614" y="2934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4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70" name="Freeform 78"/>
              <p:cNvSpPr>
                <a:spLocks/>
              </p:cNvSpPr>
              <p:nvPr/>
            </p:nvSpPr>
            <p:spPr bwMode="auto">
              <a:xfrm>
                <a:off x="3652" y="2946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71" name="Freeform 79"/>
              <p:cNvSpPr>
                <a:spLocks/>
              </p:cNvSpPr>
              <p:nvPr/>
            </p:nvSpPr>
            <p:spPr bwMode="auto">
              <a:xfrm>
                <a:off x="3652" y="2946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72" name="Freeform 80"/>
              <p:cNvSpPr>
                <a:spLocks/>
              </p:cNvSpPr>
              <p:nvPr/>
            </p:nvSpPr>
            <p:spPr bwMode="auto">
              <a:xfrm>
                <a:off x="1716" y="2338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18 h 28"/>
                  <a:gd name="T4" fmla="*/ 30 w 50"/>
                  <a:gd name="T5" fmla="*/ 28 h 28"/>
                  <a:gd name="T6" fmla="*/ 50 w 50"/>
                  <a:gd name="T7" fmla="*/ 10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18"/>
                    </a:lnTo>
                    <a:lnTo>
                      <a:pt x="30" y="28"/>
                    </a:lnTo>
                    <a:lnTo>
                      <a:pt x="5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73" name="Freeform 81"/>
              <p:cNvSpPr>
                <a:spLocks/>
              </p:cNvSpPr>
              <p:nvPr/>
            </p:nvSpPr>
            <p:spPr bwMode="auto">
              <a:xfrm>
                <a:off x="1716" y="2338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18 h 28"/>
                  <a:gd name="T4" fmla="*/ 30 w 50"/>
                  <a:gd name="T5" fmla="*/ 28 h 28"/>
                  <a:gd name="T6" fmla="*/ 50 w 50"/>
                  <a:gd name="T7" fmla="*/ 10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18"/>
                    </a:lnTo>
                    <a:lnTo>
                      <a:pt x="30" y="28"/>
                    </a:lnTo>
                    <a:lnTo>
                      <a:pt x="50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74" name="Freeform 82"/>
              <p:cNvSpPr>
                <a:spLocks/>
              </p:cNvSpPr>
              <p:nvPr/>
            </p:nvSpPr>
            <p:spPr bwMode="auto">
              <a:xfrm>
                <a:off x="1746" y="2348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8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75" name="Freeform 83"/>
              <p:cNvSpPr>
                <a:spLocks/>
              </p:cNvSpPr>
              <p:nvPr/>
            </p:nvSpPr>
            <p:spPr bwMode="auto">
              <a:xfrm>
                <a:off x="1746" y="2348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8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76" name="Freeform 84"/>
              <p:cNvSpPr>
                <a:spLocks/>
              </p:cNvSpPr>
              <p:nvPr/>
            </p:nvSpPr>
            <p:spPr bwMode="auto">
              <a:xfrm>
                <a:off x="1774" y="2356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0 h 28"/>
                  <a:gd name="T4" fmla="*/ 28 w 50"/>
                  <a:gd name="T5" fmla="*/ 28 h 28"/>
                  <a:gd name="T6" fmla="*/ 50 w 50"/>
                  <a:gd name="T7" fmla="*/ 8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50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77" name="Freeform 85"/>
              <p:cNvSpPr>
                <a:spLocks/>
              </p:cNvSpPr>
              <p:nvPr/>
            </p:nvSpPr>
            <p:spPr bwMode="auto">
              <a:xfrm>
                <a:off x="1774" y="2356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0 h 28"/>
                  <a:gd name="T4" fmla="*/ 28 w 50"/>
                  <a:gd name="T5" fmla="*/ 28 h 28"/>
                  <a:gd name="T6" fmla="*/ 50 w 50"/>
                  <a:gd name="T7" fmla="*/ 8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50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78" name="Freeform 86"/>
              <p:cNvSpPr>
                <a:spLocks/>
              </p:cNvSpPr>
              <p:nvPr/>
            </p:nvSpPr>
            <p:spPr bwMode="auto">
              <a:xfrm>
                <a:off x="1802" y="2364"/>
                <a:ext cx="50" cy="26"/>
              </a:xfrm>
              <a:custGeom>
                <a:avLst/>
                <a:gdLst>
                  <a:gd name="T0" fmla="*/ 22 w 50"/>
                  <a:gd name="T1" fmla="*/ 0 h 26"/>
                  <a:gd name="T2" fmla="*/ 0 w 50"/>
                  <a:gd name="T3" fmla="*/ 20 h 26"/>
                  <a:gd name="T4" fmla="*/ 30 w 50"/>
                  <a:gd name="T5" fmla="*/ 26 h 26"/>
                  <a:gd name="T6" fmla="*/ 50 w 50"/>
                  <a:gd name="T7" fmla="*/ 8 h 26"/>
                  <a:gd name="T8" fmla="*/ 22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2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0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C2F5"/>
              </a:solidFill>
              <a:ln w="0">
                <a:solidFill>
                  <a:srgbClr val="99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79" name="Freeform 87"/>
              <p:cNvSpPr>
                <a:spLocks/>
              </p:cNvSpPr>
              <p:nvPr/>
            </p:nvSpPr>
            <p:spPr bwMode="auto">
              <a:xfrm>
                <a:off x="1802" y="2364"/>
                <a:ext cx="50" cy="26"/>
              </a:xfrm>
              <a:custGeom>
                <a:avLst/>
                <a:gdLst>
                  <a:gd name="T0" fmla="*/ 22 w 50"/>
                  <a:gd name="T1" fmla="*/ 0 h 26"/>
                  <a:gd name="T2" fmla="*/ 0 w 50"/>
                  <a:gd name="T3" fmla="*/ 20 h 26"/>
                  <a:gd name="T4" fmla="*/ 30 w 50"/>
                  <a:gd name="T5" fmla="*/ 26 h 26"/>
                  <a:gd name="T6" fmla="*/ 50 w 50"/>
                  <a:gd name="T7" fmla="*/ 8 h 26"/>
                  <a:gd name="T8" fmla="*/ 22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2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0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80" name="Freeform 88"/>
              <p:cNvSpPr>
                <a:spLocks/>
              </p:cNvSpPr>
              <p:nvPr/>
            </p:nvSpPr>
            <p:spPr bwMode="auto">
              <a:xfrm>
                <a:off x="1832" y="2372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18 h 24"/>
                  <a:gd name="T4" fmla="*/ 28 w 50"/>
                  <a:gd name="T5" fmla="*/ 24 h 24"/>
                  <a:gd name="T6" fmla="*/ 50 w 50"/>
                  <a:gd name="T7" fmla="*/ 6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5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CBFF7"/>
              </a:solidFill>
              <a:ln w="0">
                <a:solidFill>
                  <a:srgbClr val="8CBF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81" name="Freeform 89"/>
              <p:cNvSpPr>
                <a:spLocks/>
              </p:cNvSpPr>
              <p:nvPr/>
            </p:nvSpPr>
            <p:spPr bwMode="auto">
              <a:xfrm>
                <a:off x="1832" y="2372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18 h 24"/>
                  <a:gd name="T4" fmla="*/ 28 w 50"/>
                  <a:gd name="T5" fmla="*/ 24 h 24"/>
                  <a:gd name="T6" fmla="*/ 50 w 50"/>
                  <a:gd name="T7" fmla="*/ 6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50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82" name="Freeform 90"/>
              <p:cNvSpPr>
                <a:spLocks/>
              </p:cNvSpPr>
              <p:nvPr/>
            </p:nvSpPr>
            <p:spPr bwMode="auto">
              <a:xfrm>
                <a:off x="1860" y="2378"/>
                <a:ext cx="50" cy="20"/>
              </a:xfrm>
              <a:custGeom>
                <a:avLst/>
                <a:gdLst>
                  <a:gd name="T0" fmla="*/ 22 w 50"/>
                  <a:gd name="T1" fmla="*/ 0 h 20"/>
                  <a:gd name="T2" fmla="*/ 0 w 50"/>
                  <a:gd name="T3" fmla="*/ 18 h 20"/>
                  <a:gd name="T4" fmla="*/ 30 w 50"/>
                  <a:gd name="T5" fmla="*/ 20 h 20"/>
                  <a:gd name="T6" fmla="*/ 50 w 50"/>
                  <a:gd name="T7" fmla="*/ 2 h 20"/>
                  <a:gd name="T8" fmla="*/ 22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2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50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DBAFA"/>
              </a:solidFill>
              <a:ln w="0">
                <a:solidFill>
                  <a:srgbClr val="7DBA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83" name="Freeform 91"/>
              <p:cNvSpPr>
                <a:spLocks/>
              </p:cNvSpPr>
              <p:nvPr/>
            </p:nvSpPr>
            <p:spPr bwMode="auto">
              <a:xfrm>
                <a:off x="1860" y="2378"/>
                <a:ext cx="50" cy="20"/>
              </a:xfrm>
              <a:custGeom>
                <a:avLst/>
                <a:gdLst>
                  <a:gd name="T0" fmla="*/ 22 w 50"/>
                  <a:gd name="T1" fmla="*/ 0 h 20"/>
                  <a:gd name="T2" fmla="*/ 0 w 50"/>
                  <a:gd name="T3" fmla="*/ 18 h 20"/>
                  <a:gd name="T4" fmla="*/ 30 w 50"/>
                  <a:gd name="T5" fmla="*/ 20 h 20"/>
                  <a:gd name="T6" fmla="*/ 50 w 50"/>
                  <a:gd name="T7" fmla="*/ 2 h 20"/>
                  <a:gd name="T8" fmla="*/ 22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2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50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84" name="Freeform 92"/>
              <p:cNvSpPr>
                <a:spLocks/>
              </p:cNvSpPr>
              <p:nvPr/>
            </p:nvSpPr>
            <p:spPr bwMode="auto">
              <a:xfrm>
                <a:off x="1890" y="2380"/>
                <a:ext cx="48" cy="18"/>
              </a:xfrm>
              <a:custGeom>
                <a:avLst/>
                <a:gdLst>
                  <a:gd name="T0" fmla="*/ 20 w 48"/>
                  <a:gd name="T1" fmla="*/ 0 h 18"/>
                  <a:gd name="T2" fmla="*/ 0 w 48"/>
                  <a:gd name="T3" fmla="*/ 18 h 18"/>
                  <a:gd name="T4" fmla="*/ 28 w 48"/>
                  <a:gd name="T5" fmla="*/ 18 h 18"/>
                  <a:gd name="T6" fmla="*/ 48 w 48"/>
                  <a:gd name="T7" fmla="*/ 0 h 18"/>
                  <a:gd name="T8" fmla="*/ 20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4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3B2FA"/>
              </a:solidFill>
              <a:ln w="0">
                <a:solidFill>
                  <a:srgbClr val="63B2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85" name="Freeform 93"/>
              <p:cNvSpPr>
                <a:spLocks/>
              </p:cNvSpPr>
              <p:nvPr/>
            </p:nvSpPr>
            <p:spPr bwMode="auto">
              <a:xfrm>
                <a:off x="1890" y="2380"/>
                <a:ext cx="48" cy="18"/>
              </a:xfrm>
              <a:custGeom>
                <a:avLst/>
                <a:gdLst>
                  <a:gd name="T0" fmla="*/ 20 w 48"/>
                  <a:gd name="T1" fmla="*/ 0 h 18"/>
                  <a:gd name="T2" fmla="*/ 0 w 48"/>
                  <a:gd name="T3" fmla="*/ 18 h 18"/>
                  <a:gd name="T4" fmla="*/ 28 w 48"/>
                  <a:gd name="T5" fmla="*/ 18 h 18"/>
                  <a:gd name="T6" fmla="*/ 48 w 48"/>
                  <a:gd name="T7" fmla="*/ 0 h 18"/>
                  <a:gd name="T8" fmla="*/ 20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20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48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86" name="Freeform 94"/>
              <p:cNvSpPr>
                <a:spLocks/>
              </p:cNvSpPr>
              <p:nvPr/>
            </p:nvSpPr>
            <p:spPr bwMode="auto">
              <a:xfrm>
                <a:off x="1918" y="2380"/>
                <a:ext cx="50" cy="42"/>
              </a:xfrm>
              <a:custGeom>
                <a:avLst/>
                <a:gdLst>
                  <a:gd name="T0" fmla="*/ 20 w 50"/>
                  <a:gd name="T1" fmla="*/ 0 h 42"/>
                  <a:gd name="T2" fmla="*/ 0 w 50"/>
                  <a:gd name="T3" fmla="*/ 18 h 42"/>
                  <a:gd name="T4" fmla="*/ 32 w 50"/>
                  <a:gd name="T5" fmla="*/ 42 h 42"/>
                  <a:gd name="T6" fmla="*/ 50 w 50"/>
                  <a:gd name="T7" fmla="*/ 6 h 42"/>
                  <a:gd name="T8" fmla="*/ 20 w 5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20" y="0"/>
                    </a:moveTo>
                    <a:lnTo>
                      <a:pt x="0" y="18"/>
                    </a:lnTo>
                    <a:lnTo>
                      <a:pt x="32" y="42"/>
                    </a:lnTo>
                    <a:lnTo>
                      <a:pt x="5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499D6"/>
              </a:solidFill>
              <a:ln w="0">
                <a:solidFill>
                  <a:srgbClr val="9499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87" name="Freeform 95"/>
              <p:cNvSpPr>
                <a:spLocks/>
              </p:cNvSpPr>
              <p:nvPr/>
            </p:nvSpPr>
            <p:spPr bwMode="auto">
              <a:xfrm>
                <a:off x="1918" y="2380"/>
                <a:ext cx="50" cy="42"/>
              </a:xfrm>
              <a:custGeom>
                <a:avLst/>
                <a:gdLst>
                  <a:gd name="T0" fmla="*/ 20 w 50"/>
                  <a:gd name="T1" fmla="*/ 0 h 42"/>
                  <a:gd name="T2" fmla="*/ 0 w 50"/>
                  <a:gd name="T3" fmla="*/ 18 h 42"/>
                  <a:gd name="T4" fmla="*/ 32 w 50"/>
                  <a:gd name="T5" fmla="*/ 42 h 42"/>
                  <a:gd name="T6" fmla="*/ 50 w 50"/>
                  <a:gd name="T7" fmla="*/ 6 h 42"/>
                  <a:gd name="T8" fmla="*/ 20 w 5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20" y="0"/>
                    </a:moveTo>
                    <a:lnTo>
                      <a:pt x="0" y="18"/>
                    </a:lnTo>
                    <a:lnTo>
                      <a:pt x="32" y="42"/>
                    </a:lnTo>
                    <a:lnTo>
                      <a:pt x="50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88" name="Freeform 96"/>
              <p:cNvSpPr>
                <a:spLocks/>
              </p:cNvSpPr>
              <p:nvPr/>
            </p:nvSpPr>
            <p:spPr bwMode="auto">
              <a:xfrm>
                <a:off x="1950" y="2386"/>
                <a:ext cx="52" cy="62"/>
              </a:xfrm>
              <a:custGeom>
                <a:avLst/>
                <a:gdLst>
                  <a:gd name="T0" fmla="*/ 18 w 52"/>
                  <a:gd name="T1" fmla="*/ 0 h 62"/>
                  <a:gd name="T2" fmla="*/ 0 w 52"/>
                  <a:gd name="T3" fmla="*/ 36 h 62"/>
                  <a:gd name="T4" fmla="*/ 32 w 52"/>
                  <a:gd name="T5" fmla="*/ 62 h 62"/>
                  <a:gd name="T6" fmla="*/ 52 w 52"/>
                  <a:gd name="T7" fmla="*/ 34 h 62"/>
                  <a:gd name="T8" fmla="*/ 18 w 5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2">
                    <a:moveTo>
                      <a:pt x="18" y="0"/>
                    </a:moveTo>
                    <a:lnTo>
                      <a:pt x="0" y="36"/>
                    </a:lnTo>
                    <a:lnTo>
                      <a:pt x="32" y="62"/>
                    </a:lnTo>
                    <a:lnTo>
                      <a:pt x="52" y="3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BDC7"/>
              </a:solidFill>
              <a:ln w="0">
                <a:solidFill>
                  <a:srgbClr val="D1BD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89" name="Freeform 97"/>
              <p:cNvSpPr>
                <a:spLocks/>
              </p:cNvSpPr>
              <p:nvPr/>
            </p:nvSpPr>
            <p:spPr bwMode="auto">
              <a:xfrm>
                <a:off x="1950" y="2386"/>
                <a:ext cx="52" cy="62"/>
              </a:xfrm>
              <a:custGeom>
                <a:avLst/>
                <a:gdLst>
                  <a:gd name="T0" fmla="*/ 18 w 52"/>
                  <a:gd name="T1" fmla="*/ 0 h 62"/>
                  <a:gd name="T2" fmla="*/ 0 w 52"/>
                  <a:gd name="T3" fmla="*/ 36 h 62"/>
                  <a:gd name="T4" fmla="*/ 32 w 52"/>
                  <a:gd name="T5" fmla="*/ 62 h 62"/>
                  <a:gd name="T6" fmla="*/ 52 w 52"/>
                  <a:gd name="T7" fmla="*/ 34 h 62"/>
                  <a:gd name="T8" fmla="*/ 18 w 5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2">
                    <a:moveTo>
                      <a:pt x="18" y="0"/>
                    </a:moveTo>
                    <a:lnTo>
                      <a:pt x="0" y="36"/>
                    </a:lnTo>
                    <a:lnTo>
                      <a:pt x="32" y="62"/>
                    </a:lnTo>
                    <a:lnTo>
                      <a:pt x="52" y="3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90" name="Freeform 98"/>
              <p:cNvSpPr>
                <a:spLocks/>
              </p:cNvSpPr>
              <p:nvPr/>
            </p:nvSpPr>
            <p:spPr bwMode="auto">
              <a:xfrm>
                <a:off x="1982" y="2420"/>
                <a:ext cx="50" cy="42"/>
              </a:xfrm>
              <a:custGeom>
                <a:avLst/>
                <a:gdLst>
                  <a:gd name="T0" fmla="*/ 20 w 50"/>
                  <a:gd name="T1" fmla="*/ 0 h 42"/>
                  <a:gd name="T2" fmla="*/ 0 w 50"/>
                  <a:gd name="T3" fmla="*/ 28 h 42"/>
                  <a:gd name="T4" fmla="*/ 30 w 50"/>
                  <a:gd name="T5" fmla="*/ 42 h 42"/>
                  <a:gd name="T6" fmla="*/ 50 w 50"/>
                  <a:gd name="T7" fmla="*/ 18 h 42"/>
                  <a:gd name="T8" fmla="*/ 20 w 5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20" y="0"/>
                    </a:moveTo>
                    <a:lnTo>
                      <a:pt x="0" y="28"/>
                    </a:lnTo>
                    <a:lnTo>
                      <a:pt x="30" y="42"/>
                    </a:lnTo>
                    <a:lnTo>
                      <a:pt x="50" y="1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DC2DE"/>
              </a:solidFill>
              <a:ln w="0">
                <a:solidFill>
                  <a:srgbClr val="BDC2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91" name="Freeform 99"/>
              <p:cNvSpPr>
                <a:spLocks/>
              </p:cNvSpPr>
              <p:nvPr/>
            </p:nvSpPr>
            <p:spPr bwMode="auto">
              <a:xfrm>
                <a:off x="1982" y="2420"/>
                <a:ext cx="50" cy="42"/>
              </a:xfrm>
              <a:custGeom>
                <a:avLst/>
                <a:gdLst>
                  <a:gd name="T0" fmla="*/ 20 w 50"/>
                  <a:gd name="T1" fmla="*/ 0 h 42"/>
                  <a:gd name="T2" fmla="*/ 0 w 50"/>
                  <a:gd name="T3" fmla="*/ 28 h 42"/>
                  <a:gd name="T4" fmla="*/ 30 w 50"/>
                  <a:gd name="T5" fmla="*/ 42 h 42"/>
                  <a:gd name="T6" fmla="*/ 50 w 50"/>
                  <a:gd name="T7" fmla="*/ 18 h 42"/>
                  <a:gd name="T8" fmla="*/ 20 w 5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20" y="0"/>
                    </a:moveTo>
                    <a:lnTo>
                      <a:pt x="0" y="28"/>
                    </a:lnTo>
                    <a:lnTo>
                      <a:pt x="30" y="42"/>
                    </a:lnTo>
                    <a:lnTo>
                      <a:pt x="50" y="1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92" name="Freeform 100"/>
              <p:cNvSpPr>
                <a:spLocks/>
              </p:cNvSpPr>
              <p:nvPr/>
            </p:nvSpPr>
            <p:spPr bwMode="auto">
              <a:xfrm>
                <a:off x="2012" y="2438"/>
                <a:ext cx="50" cy="30"/>
              </a:xfrm>
              <a:custGeom>
                <a:avLst/>
                <a:gdLst>
                  <a:gd name="T0" fmla="*/ 20 w 50"/>
                  <a:gd name="T1" fmla="*/ 0 h 30"/>
                  <a:gd name="T2" fmla="*/ 0 w 50"/>
                  <a:gd name="T3" fmla="*/ 24 h 30"/>
                  <a:gd name="T4" fmla="*/ 30 w 50"/>
                  <a:gd name="T5" fmla="*/ 30 h 30"/>
                  <a:gd name="T6" fmla="*/ 50 w 50"/>
                  <a:gd name="T7" fmla="*/ 10 h 30"/>
                  <a:gd name="T8" fmla="*/ 20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0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93" name="Freeform 101"/>
              <p:cNvSpPr>
                <a:spLocks/>
              </p:cNvSpPr>
              <p:nvPr/>
            </p:nvSpPr>
            <p:spPr bwMode="auto">
              <a:xfrm>
                <a:off x="2012" y="2438"/>
                <a:ext cx="50" cy="30"/>
              </a:xfrm>
              <a:custGeom>
                <a:avLst/>
                <a:gdLst>
                  <a:gd name="T0" fmla="*/ 20 w 50"/>
                  <a:gd name="T1" fmla="*/ 0 h 30"/>
                  <a:gd name="T2" fmla="*/ 0 w 50"/>
                  <a:gd name="T3" fmla="*/ 24 h 30"/>
                  <a:gd name="T4" fmla="*/ 30 w 50"/>
                  <a:gd name="T5" fmla="*/ 30 h 30"/>
                  <a:gd name="T6" fmla="*/ 50 w 50"/>
                  <a:gd name="T7" fmla="*/ 10 h 30"/>
                  <a:gd name="T8" fmla="*/ 20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0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0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94" name="Freeform 102"/>
              <p:cNvSpPr>
                <a:spLocks/>
              </p:cNvSpPr>
              <p:nvPr/>
            </p:nvSpPr>
            <p:spPr bwMode="auto">
              <a:xfrm>
                <a:off x="2042" y="2448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AB5F7"/>
              </a:solidFill>
              <a:ln w="0">
                <a:solidFill>
                  <a:srgbClr val="7A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95" name="Freeform 103"/>
              <p:cNvSpPr>
                <a:spLocks/>
              </p:cNvSpPr>
              <p:nvPr/>
            </p:nvSpPr>
            <p:spPr bwMode="auto">
              <a:xfrm>
                <a:off x="2042" y="2448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96" name="Freeform 104"/>
              <p:cNvSpPr>
                <a:spLocks/>
              </p:cNvSpPr>
              <p:nvPr/>
            </p:nvSpPr>
            <p:spPr bwMode="auto">
              <a:xfrm>
                <a:off x="2072" y="2450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3ABF7"/>
              </a:solidFill>
              <a:ln w="0">
                <a:solidFill>
                  <a:srgbClr val="63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97" name="Freeform 105"/>
              <p:cNvSpPr>
                <a:spLocks/>
              </p:cNvSpPr>
              <p:nvPr/>
            </p:nvSpPr>
            <p:spPr bwMode="auto">
              <a:xfrm>
                <a:off x="2072" y="2450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98" name="Freeform 106"/>
              <p:cNvSpPr>
                <a:spLocks/>
              </p:cNvSpPr>
              <p:nvPr/>
            </p:nvSpPr>
            <p:spPr bwMode="auto">
              <a:xfrm>
                <a:off x="2102" y="2448"/>
                <a:ext cx="48" cy="22"/>
              </a:xfrm>
              <a:custGeom>
                <a:avLst/>
                <a:gdLst>
                  <a:gd name="T0" fmla="*/ 20 w 48"/>
                  <a:gd name="T1" fmla="*/ 2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20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5CA8F7"/>
              </a:solidFill>
              <a:ln w="0">
                <a:solidFill>
                  <a:srgbClr val="5C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99" name="Freeform 107"/>
              <p:cNvSpPr>
                <a:spLocks/>
              </p:cNvSpPr>
              <p:nvPr/>
            </p:nvSpPr>
            <p:spPr bwMode="auto">
              <a:xfrm>
                <a:off x="2102" y="2448"/>
                <a:ext cx="48" cy="22"/>
              </a:xfrm>
              <a:custGeom>
                <a:avLst/>
                <a:gdLst>
                  <a:gd name="T0" fmla="*/ 20 w 48"/>
                  <a:gd name="T1" fmla="*/ 2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20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00" name="Freeform 108"/>
              <p:cNvSpPr>
                <a:spLocks/>
              </p:cNvSpPr>
              <p:nvPr/>
            </p:nvSpPr>
            <p:spPr bwMode="auto">
              <a:xfrm>
                <a:off x="2132" y="2446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5EA8F7"/>
              </a:solidFill>
              <a:ln w="0">
                <a:solidFill>
                  <a:srgbClr val="5E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01" name="Freeform 109"/>
              <p:cNvSpPr>
                <a:spLocks/>
              </p:cNvSpPr>
              <p:nvPr/>
            </p:nvSpPr>
            <p:spPr bwMode="auto">
              <a:xfrm>
                <a:off x="2132" y="2446"/>
                <a:ext cx="48" cy="22"/>
              </a:xfrm>
              <a:custGeom>
                <a:avLst/>
                <a:gdLst>
                  <a:gd name="T0" fmla="*/ 18 w 48"/>
                  <a:gd name="T1" fmla="*/ 2 h 22"/>
                  <a:gd name="T2" fmla="*/ 0 w 48"/>
                  <a:gd name="T3" fmla="*/ 22 h 22"/>
                  <a:gd name="T4" fmla="*/ 30 w 48"/>
                  <a:gd name="T5" fmla="*/ 20 h 22"/>
                  <a:gd name="T6" fmla="*/ 48 w 48"/>
                  <a:gd name="T7" fmla="*/ 0 h 22"/>
                  <a:gd name="T8" fmla="*/ 18 w 4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18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48" y="0"/>
                    </a:lnTo>
                    <a:lnTo>
                      <a:pt x="18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5902" name="Group 110"/>
            <p:cNvGrpSpPr>
              <a:grpSpLocks/>
            </p:cNvGrpSpPr>
            <p:nvPr/>
          </p:nvGrpSpPr>
          <p:grpSpPr bwMode="auto">
            <a:xfrm>
              <a:off x="1694" y="2356"/>
              <a:ext cx="1996" cy="652"/>
              <a:chOff x="1694" y="2356"/>
              <a:chExt cx="1996" cy="652"/>
            </a:xfrm>
          </p:grpSpPr>
          <p:sp>
            <p:nvSpPr>
              <p:cNvPr id="545903" name="Freeform 111"/>
              <p:cNvSpPr>
                <a:spLocks/>
              </p:cNvSpPr>
              <p:nvPr/>
            </p:nvSpPr>
            <p:spPr bwMode="auto">
              <a:xfrm>
                <a:off x="2162" y="2446"/>
                <a:ext cx="50" cy="20"/>
              </a:xfrm>
              <a:custGeom>
                <a:avLst/>
                <a:gdLst>
                  <a:gd name="T0" fmla="*/ 18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18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18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9ABF7"/>
              </a:solidFill>
              <a:ln w="0">
                <a:solidFill>
                  <a:srgbClr val="69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04" name="Freeform 112"/>
              <p:cNvSpPr>
                <a:spLocks/>
              </p:cNvSpPr>
              <p:nvPr/>
            </p:nvSpPr>
            <p:spPr bwMode="auto">
              <a:xfrm>
                <a:off x="2162" y="2446"/>
                <a:ext cx="50" cy="20"/>
              </a:xfrm>
              <a:custGeom>
                <a:avLst/>
                <a:gdLst>
                  <a:gd name="T0" fmla="*/ 18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18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18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05" name="Freeform 113"/>
              <p:cNvSpPr>
                <a:spLocks/>
              </p:cNvSpPr>
              <p:nvPr/>
            </p:nvSpPr>
            <p:spPr bwMode="auto">
              <a:xfrm>
                <a:off x="2192" y="244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3ADF5"/>
              </a:solidFill>
              <a:ln w="0">
                <a:solidFill>
                  <a:srgbClr val="73A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06" name="Freeform 114"/>
              <p:cNvSpPr>
                <a:spLocks/>
              </p:cNvSpPr>
              <p:nvPr/>
            </p:nvSpPr>
            <p:spPr bwMode="auto">
              <a:xfrm>
                <a:off x="2192" y="244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07" name="Freeform 115"/>
              <p:cNvSpPr>
                <a:spLocks/>
              </p:cNvSpPr>
              <p:nvPr/>
            </p:nvSpPr>
            <p:spPr bwMode="auto">
              <a:xfrm>
                <a:off x="2222" y="2448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0 h 24"/>
                  <a:gd name="T4" fmla="*/ 32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0B2F5"/>
              </a:solidFill>
              <a:ln w="0">
                <a:solidFill>
                  <a:srgbClr val="80B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08" name="Freeform 116"/>
              <p:cNvSpPr>
                <a:spLocks/>
              </p:cNvSpPr>
              <p:nvPr/>
            </p:nvSpPr>
            <p:spPr bwMode="auto">
              <a:xfrm>
                <a:off x="2222" y="2448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0 h 24"/>
                  <a:gd name="T4" fmla="*/ 32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09" name="Freeform 117"/>
              <p:cNvSpPr>
                <a:spLocks/>
              </p:cNvSpPr>
              <p:nvPr/>
            </p:nvSpPr>
            <p:spPr bwMode="auto">
              <a:xfrm>
                <a:off x="2254" y="2450"/>
                <a:ext cx="50" cy="26"/>
              </a:xfrm>
              <a:custGeom>
                <a:avLst/>
                <a:gdLst>
                  <a:gd name="T0" fmla="*/ 18 w 50"/>
                  <a:gd name="T1" fmla="*/ 0 h 26"/>
                  <a:gd name="T2" fmla="*/ 0 w 50"/>
                  <a:gd name="T3" fmla="*/ 22 h 26"/>
                  <a:gd name="T4" fmla="*/ 30 w 50"/>
                  <a:gd name="T5" fmla="*/ 26 h 26"/>
                  <a:gd name="T6" fmla="*/ 50 w 50"/>
                  <a:gd name="T7" fmla="*/ 6 h 26"/>
                  <a:gd name="T8" fmla="*/ 18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18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7B5F2"/>
              </a:solidFill>
              <a:ln w="0">
                <a:solidFill>
                  <a:srgbClr val="87B5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10" name="Freeform 118"/>
              <p:cNvSpPr>
                <a:spLocks/>
              </p:cNvSpPr>
              <p:nvPr/>
            </p:nvSpPr>
            <p:spPr bwMode="auto">
              <a:xfrm>
                <a:off x="2254" y="2450"/>
                <a:ext cx="50" cy="26"/>
              </a:xfrm>
              <a:custGeom>
                <a:avLst/>
                <a:gdLst>
                  <a:gd name="T0" fmla="*/ 18 w 50"/>
                  <a:gd name="T1" fmla="*/ 0 h 26"/>
                  <a:gd name="T2" fmla="*/ 0 w 50"/>
                  <a:gd name="T3" fmla="*/ 22 h 26"/>
                  <a:gd name="T4" fmla="*/ 30 w 50"/>
                  <a:gd name="T5" fmla="*/ 26 h 26"/>
                  <a:gd name="T6" fmla="*/ 50 w 50"/>
                  <a:gd name="T7" fmla="*/ 6 h 26"/>
                  <a:gd name="T8" fmla="*/ 18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18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0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11" name="Freeform 119"/>
              <p:cNvSpPr>
                <a:spLocks/>
              </p:cNvSpPr>
              <p:nvPr/>
            </p:nvSpPr>
            <p:spPr bwMode="auto">
              <a:xfrm>
                <a:off x="2284" y="2456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0 h 28"/>
                  <a:gd name="T4" fmla="*/ 32 w 50"/>
                  <a:gd name="T5" fmla="*/ 28 h 28"/>
                  <a:gd name="T6" fmla="*/ 50 w 50"/>
                  <a:gd name="T7" fmla="*/ 4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5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FB8F2"/>
              </a:solidFill>
              <a:ln w="0">
                <a:solidFill>
                  <a:srgbClr val="8FB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12" name="Freeform 120"/>
              <p:cNvSpPr>
                <a:spLocks/>
              </p:cNvSpPr>
              <p:nvPr/>
            </p:nvSpPr>
            <p:spPr bwMode="auto">
              <a:xfrm>
                <a:off x="2284" y="2456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0 h 28"/>
                  <a:gd name="T4" fmla="*/ 32 w 50"/>
                  <a:gd name="T5" fmla="*/ 28 h 28"/>
                  <a:gd name="T6" fmla="*/ 50 w 50"/>
                  <a:gd name="T7" fmla="*/ 4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0"/>
                    </a:lnTo>
                    <a:lnTo>
                      <a:pt x="32" y="28"/>
                    </a:lnTo>
                    <a:lnTo>
                      <a:pt x="50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13" name="Freeform 121"/>
              <p:cNvSpPr>
                <a:spLocks/>
              </p:cNvSpPr>
              <p:nvPr/>
            </p:nvSpPr>
            <p:spPr bwMode="auto">
              <a:xfrm>
                <a:off x="2316" y="246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4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4BAF2"/>
              </a:solidFill>
              <a:ln w="0">
                <a:solidFill>
                  <a:srgbClr val="94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14" name="Freeform 122"/>
              <p:cNvSpPr>
                <a:spLocks/>
              </p:cNvSpPr>
              <p:nvPr/>
            </p:nvSpPr>
            <p:spPr bwMode="auto">
              <a:xfrm>
                <a:off x="2316" y="2460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4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15" name="Freeform 123"/>
              <p:cNvSpPr>
                <a:spLocks/>
              </p:cNvSpPr>
              <p:nvPr/>
            </p:nvSpPr>
            <p:spPr bwMode="auto">
              <a:xfrm>
                <a:off x="2348" y="246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AF0"/>
              </a:solidFill>
              <a:ln w="0">
                <a:solidFill>
                  <a:srgbClr val="96BA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16" name="Freeform 124"/>
              <p:cNvSpPr>
                <a:spLocks/>
              </p:cNvSpPr>
              <p:nvPr/>
            </p:nvSpPr>
            <p:spPr bwMode="auto">
              <a:xfrm>
                <a:off x="2348" y="246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17" name="Freeform 125"/>
              <p:cNvSpPr>
                <a:spLocks/>
              </p:cNvSpPr>
              <p:nvPr/>
            </p:nvSpPr>
            <p:spPr bwMode="auto">
              <a:xfrm>
                <a:off x="2380" y="247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DF0"/>
              </a:solidFill>
              <a:ln w="0">
                <a:solidFill>
                  <a:srgbClr val="96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18" name="Freeform 126"/>
              <p:cNvSpPr>
                <a:spLocks/>
              </p:cNvSpPr>
              <p:nvPr/>
            </p:nvSpPr>
            <p:spPr bwMode="auto">
              <a:xfrm>
                <a:off x="2380" y="247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19" name="Freeform 127"/>
              <p:cNvSpPr>
                <a:spLocks/>
              </p:cNvSpPr>
              <p:nvPr/>
            </p:nvSpPr>
            <p:spPr bwMode="auto">
              <a:xfrm>
                <a:off x="2412" y="2484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6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20" name="Freeform 128"/>
              <p:cNvSpPr>
                <a:spLocks/>
              </p:cNvSpPr>
              <p:nvPr/>
            </p:nvSpPr>
            <p:spPr bwMode="auto">
              <a:xfrm>
                <a:off x="2412" y="2484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6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21" name="Freeform 129"/>
              <p:cNvSpPr>
                <a:spLocks/>
              </p:cNvSpPr>
              <p:nvPr/>
            </p:nvSpPr>
            <p:spPr bwMode="auto">
              <a:xfrm>
                <a:off x="2444" y="2490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22" name="Freeform 130"/>
              <p:cNvSpPr>
                <a:spLocks/>
              </p:cNvSpPr>
              <p:nvPr/>
            </p:nvSpPr>
            <p:spPr bwMode="auto">
              <a:xfrm>
                <a:off x="2444" y="2490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23" name="Freeform 131"/>
              <p:cNvSpPr>
                <a:spLocks/>
              </p:cNvSpPr>
              <p:nvPr/>
            </p:nvSpPr>
            <p:spPr bwMode="auto">
              <a:xfrm>
                <a:off x="2476" y="2500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4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24" name="Freeform 132"/>
              <p:cNvSpPr>
                <a:spLocks/>
              </p:cNvSpPr>
              <p:nvPr/>
            </p:nvSpPr>
            <p:spPr bwMode="auto">
              <a:xfrm>
                <a:off x="2476" y="2500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4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25" name="Freeform 133"/>
              <p:cNvSpPr>
                <a:spLocks/>
              </p:cNvSpPr>
              <p:nvPr/>
            </p:nvSpPr>
            <p:spPr bwMode="auto">
              <a:xfrm>
                <a:off x="2510" y="250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26" name="Freeform 134"/>
              <p:cNvSpPr>
                <a:spLocks/>
              </p:cNvSpPr>
              <p:nvPr/>
            </p:nvSpPr>
            <p:spPr bwMode="auto">
              <a:xfrm>
                <a:off x="2510" y="250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27" name="Freeform 135"/>
              <p:cNvSpPr>
                <a:spLocks/>
              </p:cNvSpPr>
              <p:nvPr/>
            </p:nvSpPr>
            <p:spPr bwMode="auto">
              <a:xfrm>
                <a:off x="2542" y="2516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28" name="Freeform 136"/>
              <p:cNvSpPr>
                <a:spLocks/>
              </p:cNvSpPr>
              <p:nvPr/>
            </p:nvSpPr>
            <p:spPr bwMode="auto">
              <a:xfrm>
                <a:off x="2542" y="2516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29" name="Freeform 137"/>
              <p:cNvSpPr>
                <a:spLocks/>
              </p:cNvSpPr>
              <p:nvPr/>
            </p:nvSpPr>
            <p:spPr bwMode="auto">
              <a:xfrm>
                <a:off x="2576" y="252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30" name="Freeform 138"/>
              <p:cNvSpPr>
                <a:spLocks/>
              </p:cNvSpPr>
              <p:nvPr/>
            </p:nvSpPr>
            <p:spPr bwMode="auto">
              <a:xfrm>
                <a:off x="2576" y="252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31" name="Freeform 139"/>
              <p:cNvSpPr>
                <a:spLocks/>
              </p:cNvSpPr>
              <p:nvPr/>
            </p:nvSpPr>
            <p:spPr bwMode="auto">
              <a:xfrm>
                <a:off x="2608" y="2532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32" name="Freeform 140"/>
              <p:cNvSpPr>
                <a:spLocks/>
              </p:cNvSpPr>
              <p:nvPr/>
            </p:nvSpPr>
            <p:spPr bwMode="auto">
              <a:xfrm>
                <a:off x="2608" y="2532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33" name="Freeform 141"/>
              <p:cNvSpPr>
                <a:spLocks/>
              </p:cNvSpPr>
              <p:nvPr/>
            </p:nvSpPr>
            <p:spPr bwMode="auto">
              <a:xfrm>
                <a:off x="2642" y="2540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34" name="Freeform 142"/>
              <p:cNvSpPr>
                <a:spLocks/>
              </p:cNvSpPr>
              <p:nvPr/>
            </p:nvSpPr>
            <p:spPr bwMode="auto">
              <a:xfrm>
                <a:off x="2642" y="2540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35" name="Freeform 143"/>
              <p:cNvSpPr>
                <a:spLocks/>
              </p:cNvSpPr>
              <p:nvPr/>
            </p:nvSpPr>
            <p:spPr bwMode="auto">
              <a:xfrm>
                <a:off x="2676" y="2550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36" name="Freeform 144"/>
              <p:cNvSpPr>
                <a:spLocks/>
              </p:cNvSpPr>
              <p:nvPr/>
            </p:nvSpPr>
            <p:spPr bwMode="auto">
              <a:xfrm>
                <a:off x="2676" y="2550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37" name="Freeform 145"/>
              <p:cNvSpPr>
                <a:spLocks/>
              </p:cNvSpPr>
              <p:nvPr/>
            </p:nvSpPr>
            <p:spPr bwMode="auto">
              <a:xfrm>
                <a:off x="2710" y="2560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38" name="Freeform 146"/>
              <p:cNvSpPr>
                <a:spLocks/>
              </p:cNvSpPr>
              <p:nvPr/>
            </p:nvSpPr>
            <p:spPr bwMode="auto">
              <a:xfrm>
                <a:off x="2710" y="2560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39" name="Freeform 147"/>
              <p:cNvSpPr>
                <a:spLocks/>
              </p:cNvSpPr>
              <p:nvPr/>
            </p:nvSpPr>
            <p:spPr bwMode="auto">
              <a:xfrm>
                <a:off x="2744" y="2572"/>
                <a:ext cx="50" cy="34"/>
              </a:xfrm>
              <a:custGeom>
                <a:avLst/>
                <a:gdLst>
                  <a:gd name="T0" fmla="*/ 18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0 h 34"/>
                  <a:gd name="T8" fmla="*/ 18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4F0"/>
              </a:solidFill>
              <a:ln w="0">
                <a:solidFill>
                  <a:srgbClr val="A6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40" name="Freeform 148"/>
              <p:cNvSpPr>
                <a:spLocks/>
              </p:cNvSpPr>
              <p:nvPr/>
            </p:nvSpPr>
            <p:spPr bwMode="auto">
              <a:xfrm>
                <a:off x="2744" y="2572"/>
                <a:ext cx="50" cy="34"/>
              </a:xfrm>
              <a:custGeom>
                <a:avLst/>
                <a:gdLst>
                  <a:gd name="T0" fmla="*/ 18 w 50"/>
                  <a:gd name="T1" fmla="*/ 0 h 34"/>
                  <a:gd name="T2" fmla="*/ 0 w 50"/>
                  <a:gd name="T3" fmla="*/ 22 h 34"/>
                  <a:gd name="T4" fmla="*/ 34 w 50"/>
                  <a:gd name="T5" fmla="*/ 34 h 34"/>
                  <a:gd name="T6" fmla="*/ 50 w 50"/>
                  <a:gd name="T7" fmla="*/ 10 h 34"/>
                  <a:gd name="T8" fmla="*/ 18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41" name="Freeform 149"/>
              <p:cNvSpPr>
                <a:spLocks/>
              </p:cNvSpPr>
              <p:nvPr/>
            </p:nvSpPr>
            <p:spPr bwMode="auto">
              <a:xfrm>
                <a:off x="2778" y="258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4ED"/>
              </a:solidFill>
              <a:ln w="0">
                <a:solidFill>
                  <a:srgbClr val="A6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42" name="Freeform 150"/>
              <p:cNvSpPr>
                <a:spLocks/>
              </p:cNvSpPr>
              <p:nvPr/>
            </p:nvSpPr>
            <p:spPr bwMode="auto">
              <a:xfrm>
                <a:off x="2778" y="258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43" name="Freeform 151"/>
              <p:cNvSpPr>
                <a:spLocks/>
              </p:cNvSpPr>
              <p:nvPr/>
            </p:nvSpPr>
            <p:spPr bwMode="auto">
              <a:xfrm>
                <a:off x="2812" y="2594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ED"/>
              </a:solidFill>
              <a:ln w="0">
                <a:solidFill>
                  <a:srgbClr val="A8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44" name="Freeform 152"/>
              <p:cNvSpPr>
                <a:spLocks/>
              </p:cNvSpPr>
              <p:nvPr/>
            </p:nvSpPr>
            <p:spPr bwMode="auto">
              <a:xfrm>
                <a:off x="2812" y="2594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45" name="Freeform 153"/>
              <p:cNvSpPr>
                <a:spLocks/>
              </p:cNvSpPr>
              <p:nvPr/>
            </p:nvSpPr>
            <p:spPr bwMode="auto">
              <a:xfrm>
                <a:off x="2846" y="2608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46" name="Freeform 154"/>
              <p:cNvSpPr>
                <a:spLocks/>
              </p:cNvSpPr>
              <p:nvPr/>
            </p:nvSpPr>
            <p:spPr bwMode="auto">
              <a:xfrm>
                <a:off x="2846" y="2608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47" name="Freeform 155"/>
              <p:cNvSpPr>
                <a:spLocks/>
              </p:cNvSpPr>
              <p:nvPr/>
            </p:nvSpPr>
            <p:spPr bwMode="auto">
              <a:xfrm>
                <a:off x="2880" y="2622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DC7ED"/>
              </a:solidFill>
              <a:ln w="0">
                <a:solidFill>
                  <a:srgbClr val="AD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48" name="Freeform 156"/>
              <p:cNvSpPr>
                <a:spLocks/>
              </p:cNvSpPr>
              <p:nvPr/>
            </p:nvSpPr>
            <p:spPr bwMode="auto">
              <a:xfrm>
                <a:off x="2880" y="2622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49" name="Freeform 157"/>
              <p:cNvSpPr>
                <a:spLocks/>
              </p:cNvSpPr>
              <p:nvPr/>
            </p:nvSpPr>
            <p:spPr bwMode="auto">
              <a:xfrm>
                <a:off x="2916" y="2636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7ED"/>
              </a:solidFill>
              <a:ln w="0">
                <a:solidFill>
                  <a:srgbClr val="AD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50" name="Freeform 158"/>
              <p:cNvSpPr>
                <a:spLocks/>
              </p:cNvSpPr>
              <p:nvPr/>
            </p:nvSpPr>
            <p:spPr bwMode="auto">
              <a:xfrm>
                <a:off x="2916" y="2636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51" name="Freeform 159"/>
              <p:cNvSpPr>
                <a:spLocks/>
              </p:cNvSpPr>
              <p:nvPr/>
            </p:nvSpPr>
            <p:spPr bwMode="auto">
              <a:xfrm>
                <a:off x="2950" y="2650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DC9F0"/>
              </a:solidFill>
              <a:ln w="0">
                <a:solidFill>
                  <a:srgbClr val="AD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52" name="Freeform 160"/>
              <p:cNvSpPr>
                <a:spLocks/>
              </p:cNvSpPr>
              <p:nvPr/>
            </p:nvSpPr>
            <p:spPr bwMode="auto">
              <a:xfrm>
                <a:off x="2950" y="2650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53" name="Freeform 161"/>
              <p:cNvSpPr>
                <a:spLocks/>
              </p:cNvSpPr>
              <p:nvPr/>
            </p:nvSpPr>
            <p:spPr bwMode="auto">
              <a:xfrm>
                <a:off x="2986" y="2664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54" name="Freeform 162"/>
              <p:cNvSpPr>
                <a:spLocks/>
              </p:cNvSpPr>
              <p:nvPr/>
            </p:nvSpPr>
            <p:spPr bwMode="auto">
              <a:xfrm>
                <a:off x="2986" y="2664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55" name="Freeform 163"/>
              <p:cNvSpPr>
                <a:spLocks/>
              </p:cNvSpPr>
              <p:nvPr/>
            </p:nvSpPr>
            <p:spPr bwMode="auto">
              <a:xfrm>
                <a:off x="3020" y="2678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56" name="Freeform 164"/>
              <p:cNvSpPr>
                <a:spLocks/>
              </p:cNvSpPr>
              <p:nvPr/>
            </p:nvSpPr>
            <p:spPr bwMode="auto">
              <a:xfrm>
                <a:off x="3020" y="2678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57" name="Freeform 165"/>
              <p:cNvSpPr>
                <a:spLocks/>
              </p:cNvSpPr>
              <p:nvPr/>
            </p:nvSpPr>
            <p:spPr bwMode="auto">
              <a:xfrm>
                <a:off x="3056" y="2690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58" name="Freeform 166"/>
              <p:cNvSpPr>
                <a:spLocks/>
              </p:cNvSpPr>
              <p:nvPr/>
            </p:nvSpPr>
            <p:spPr bwMode="auto">
              <a:xfrm>
                <a:off x="3056" y="2690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59" name="Freeform 167"/>
              <p:cNvSpPr>
                <a:spLocks/>
              </p:cNvSpPr>
              <p:nvPr/>
            </p:nvSpPr>
            <p:spPr bwMode="auto">
              <a:xfrm>
                <a:off x="3092" y="2702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4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60" name="Freeform 168"/>
              <p:cNvSpPr>
                <a:spLocks/>
              </p:cNvSpPr>
              <p:nvPr/>
            </p:nvSpPr>
            <p:spPr bwMode="auto">
              <a:xfrm>
                <a:off x="3092" y="2702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4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61" name="Freeform 169"/>
              <p:cNvSpPr>
                <a:spLocks/>
              </p:cNvSpPr>
              <p:nvPr/>
            </p:nvSpPr>
            <p:spPr bwMode="auto">
              <a:xfrm>
                <a:off x="3128" y="2714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62" name="Freeform 170"/>
              <p:cNvSpPr>
                <a:spLocks/>
              </p:cNvSpPr>
              <p:nvPr/>
            </p:nvSpPr>
            <p:spPr bwMode="auto">
              <a:xfrm>
                <a:off x="3128" y="2714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63" name="Freeform 171"/>
              <p:cNvSpPr>
                <a:spLocks/>
              </p:cNvSpPr>
              <p:nvPr/>
            </p:nvSpPr>
            <p:spPr bwMode="auto">
              <a:xfrm>
                <a:off x="3164" y="2724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4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64" name="Freeform 172"/>
              <p:cNvSpPr>
                <a:spLocks/>
              </p:cNvSpPr>
              <p:nvPr/>
            </p:nvSpPr>
            <p:spPr bwMode="auto">
              <a:xfrm>
                <a:off x="3164" y="2724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4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65" name="Freeform 173"/>
              <p:cNvSpPr>
                <a:spLocks/>
              </p:cNvSpPr>
              <p:nvPr/>
            </p:nvSpPr>
            <p:spPr bwMode="auto">
              <a:xfrm>
                <a:off x="3200" y="2734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CF2"/>
              </a:solidFill>
              <a:ln w="0">
                <a:solidFill>
                  <a:srgbClr val="A8CC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66" name="Freeform 174"/>
              <p:cNvSpPr>
                <a:spLocks/>
              </p:cNvSpPr>
              <p:nvPr/>
            </p:nvSpPr>
            <p:spPr bwMode="auto">
              <a:xfrm>
                <a:off x="3200" y="2734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67" name="Freeform 175"/>
              <p:cNvSpPr>
                <a:spLocks/>
              </p:cNvSpPr>
              <p:nvPr/>
            </p:nvSpPr>
            <p:spPr bwMode="auto">
              <a:xfrm>
                <a:off x="3236" y="2748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8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D4F0"/>
              </a:solidFill>
              <a:ln w="0">
                <a:solidFill>
                  <a:srgbClr val="B5D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68" name="Freeform 176"/>
              <p:cNvSpPr>
                <a:spLocks/>
              </p:cNvSpPr>
              <p:nvPr/>
            </p:nvSpPr>
            <p:spPr bwMode="auto">
              <a:xfrm>
                <a:off x="3236" y="2748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8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69" name="Freeform 177"/>
              <p:cNvSpPr>
                <a:spLocks/>
              </p:cNvSpPr>
              <p:nvPr/>
            </p:nvSpPr>
            <p:spPr bwMode="auto">
              <a:xfrm>
                <a:off x="3272" y="2766"/>
                <a:ext cx="52" cy="42"/>
              </a:xfrm>
              <a:custGeom>
                <a:avLst/>
                <a:gdLst>
                  <a:gd name="T0" fmla="*/ 16 w 52"/>
                  <a:gd name="T1" fmla="*/ 0 h 42"/>
                  <a:gd name="T2" fmla="*/ 0 w 52"/>
                  <a:gd name="T3" fmla="*/ 20 h 42"/>
                  <a:gd name="T4" fmla="*/ 36 w 52"/>
                  <a:gd name="T5" fmla="*/ 42 h 42"/>
                  <a:gd name="T6" fmla="*/ 52 w 52"/>
                  <a:gd name="T7" fmla="*/ 24 h 42"/>
                  <a:gd name="T8" fmla="*/ 16 w 5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16" y="0"/>
                    </a:moveTo>
                    <a:lnTo>
                      <a:pt x="0" y="20"/>
                    </a:lnTo>
                    <a:lnTo>
                      <a:pt x="36" y="42"/>
                    </a:lnTo>
                    <a:lnTo>
                      <a:pt x="52" y="2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9E5EB"/>
              </a:solidFill>
              <a:ln w="0">
                <a:solidFill>
                  <a:srgbClr val="C9E5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70" name="Freeform 178"/>
              <p:cNvSpPr>
                <a:spLocks/>
              </p:cNvSpPr>
              <p:nvPr/>
            </p:nvSpPr>
            <p:spPr bwMode="auto">
              <a:xfrm>
                <a:off x="3272" y="2766"/>
                <a:ext cx="52" cy="42"/>
              </a:xfrm>
              <a:custGeom>
                <a:avLst/>
                <a:gdLst>
                  <a:gd name="T0" fmla="*/ 16 w 52"/>
                  <a:gd name="T1" fmla="*/ 0 h 42"/>
                  <a:gd name="T2" fmla="*/ 0 w 52"/>
                  <a:gd name="T3" fmla="*/ 20 h 42"/>
                  <a:gd name="T4" fmla="*/ 36 w 52"/>
                  <a:gd name="T5" fmla="*/ 42 h 42"/>
                  <a:gd name="T6" fmla="*/ 52 w 52"/>
                  <a:gd name="T7" fmla="*/ 24 h 42"/>
                  <a:gd name="T8" fmla="*/ 16 w 5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16" y="0"/>
                    </a:moveTo>
                    <a:lnTo>
                      <a:pt x="0" y="20"/>
                    </a:lnTo>
                    <a:lnTo>
                      <a:pt x="36" y="42"/>
                    </a:lnTo>
                    <a:lnTo>
                      <a:pt x="52" y="2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71" name="Freeform 179"/>
              <p:cNvSpPr>
                <a:spLocks/>
              </p:cNvSpPr>
              <p:nvPr/>
            </p:nvSpPr>
            <p:spPr bwMode="auto">
              <a:xfrm>
                <a:off x="3308" y="2790"/>
                <a:ext cx="50" cy="48"/>
              </a:xfrm>
              <a:custGeom>
                <a:avLst/>
                <a:gdLst>
                  <a:gd name="T0" fmla="*/ 16 w 50"/>
                  <a:gd name="T1" fmla="*/ 0 h 48"/>
                  <a:gd name="T2" fmla="*/ 0 w 50"/>
                  <a:gd name="T3" fmla="*/ 18 h 48"/>
                  <a:gd name="T4" fmla="*/ 36 w 50"/>
                  <a:gd name="T5" fmla="*/ 48 h 48"/>
                  <a:gd name="T6" fmla="*/ 50 w 50"/>
                  <a:gd name="T7" fmla="*/ 36 h 48"/>
                  <a:gd name="T8" fmla="*/ 16 w 5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8">
                    <a:moveTo>
                      <a:pt x="16" y="0"/>
                    </a:moveTo>
                    <a:lnTo>
                      <a:pt x="0" y="18"/>
                    </a:lnTo>
                    <a:lnTo>
                      <a:pt x="36" y="48"/>
                    </a:lnTo>
                    <a:lnTo>
                      <a:pt x="50" y="3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EF5D6"/>
              </a:solidFill>
              <a:ln w="0">
                <a:solidFill>
                  <a:srgbClr val="DEF5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72" name="Freeform 180"/>
              <p:cNvSpPr>
                <a:spLocks/>
              </p:cNvSpPr>
              <p:nvPr/>
            </p:nvSpPr>
            <p:spPr bwMode="auto">
              <a:xfrm>
                <a:off x="3308" y="2790"/>
                <a:ext cx="50" cy="48"/>
              </a:xfrm>
              <a:custGeom>
                <a:avLst/>
                <a:gdLst>
                  <a:gd name="T0" fmla="*/ 16 w 50"/>
                  <a:gd name="T1" fmla="*/ 0 h 48"/>
                  <a:gd name="T2" fmla="*/ 0 w 50"/>
                  <a:gd name="T3" fmla="*/ 18 h 48"/>
                  <a:gd name="T4" fmla="*/ 36 w 50"/>
                  <a:gd name="T5" fmla="*/ 48 h 48"/>
                  <a:gd name="T6" fmla="*/ 50 w 50"/>
                  <a:gd name="T7" fmla="*/ 36 h 48"/>
                  <a:gd name="T8" fmla="*/ 16 w 50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8">
                    <a:moveTo>
                      <a:pt x="16" y="0"/>
                    </a:moveTo>
                    <a:lnTo>
                      <a:pt x="0" y="18"/>
                    </a:lnTo>
                    <a:lnTo>
                      <a:pt x="36" y="48"/>
                    </a:lnTo>
                    <a:lnTo>
                      <a:pt x="50" y="3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73" name="Freeform 181"/>
              <p:cNvSpPr>
                <a:spLocks/>
              </p:cNvSpPr>
              <p:nvPr/>
            </p:nvSpPr>
            <p:spPr bwMode="auto">
              <a:xfrm>
                <a:off x="3344" y="2826"/>
                <a:ext cx="48" cy="54"/>
              </a:xfrm>
              <a:custGeom>
                <a:avLst/>
                <a:gdLst>
                  <a:gd name="T0" fmla="*/ 14 w 48"/>
                  <a:gd name="T1" fmla="*/ 0 h 54"/>
                  <a:gd name="T2" fmla="*/ 0 w 48"/>
                  <a:gd name="T3" fmla="*/ 12 h 54"/>
                  <a:gd name="T4" fmla="*/ 34 w 48"/>
                  <a:gd name="T5" fmla="*/ 54 h 54"/>
                  <a:gd name="T6" fmla="*/ 48 w 48"/>
                  <a:gd name="T7" fmla="*/ 52 h 54"/>
                  <a:gd name="T8" fmla="*/ 14 w 48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4">
                    <a:moveTo>
                      <a:pt x="14" y="0"/>
                    </a:moveTo>
                    <a:lnTo>
                      <a:pt x="0" y="12"/>
                    </a:lnTo>
                    <a:lnTo>
                      <a:pt x="34" y="54"/>
                    </a:lnTo>
                    <a:lnTo>
                      <a:pt x="48" y="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BF7B2"/>
              </a:solidFill>
              <a:ln w="0">
                <a:solidFill>
                  <a:srgbClr val="EBF7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74" name="Freeform 182"/>
              <p:cNvSpPr>
                <a:spLocks/>
              </p:cNvSpPr>
              <p:nvPr/>
            </p:nvSpPr>
            <p:spPr bwMode="auto">
              <a:xfrm>
                <a:off x="3344" y="2826"/>
                <a:ext cx="48" cy="54"/>
              </a:xfrm>
              <a:custGeom>
                <a:avLst/>
                <a:gdLst>
                  <a:gd name="T0" fmla="*/ 14 w 48"/>
                  <a:gd name="T1" fmla="*/ 0 h 54"/>
                  <a:gd name="T2" fmla="*/ 0 w 48"/>
                  <a:gd name="T3" fmla="*/ 12 h 54"/>
                  <a:gd name="T4" fmla="*/ 34 w 48"/>
                  <a:gd name="T5" fmla="*/ 54 h 54"/>
                  <a:gd name="T6" fmla="*/ 48 w 48"/>
                  <a:gd name="T7" fmla="*/ 52 h 54"/>
                  <a:gd name="T8" fmla="*/ 14 w 48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4">
                    <a:moveTo>
                      <a:pt x="14" y="0"/>
                    </a:moveTo>
                    <a:lnTo>
                      <a:pt x="0" y="12"/>
                    </a:lnTo>
                    <a:lnTo>
                      <a:pt x="34" y="54"/>
                    </a:lnTo>
                    <a:lnTo>
                      <a:pt x="48" y="5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75" name="Freeform 183"/>
              <p:cNvSpPr>
                <a:spLocks/>
              </p:cNvSpPr>
              <p:nvPr/>
            </p:nvSpPr>
            <p:spPr bwMode="auto">
              <a:xfrm>
                <a:off x="3378" y="2878"/>
                <a:ext cx="50" cy="44"/>
              </a:xfrm>
              <a:custGeom>
                <a:avLst/>
                <a:gdLst>
                  <a:gd name="T0" fmla="*/ 14 w 50"/>
                  <a:gd name="T1" fmla="*/ 0 h 44"/>
                  <a:gd name="T2" fmla="*/ 0 w 50"/>
                  <a:gd name="T3" fmla="*/ 2 h 44"/>
                  <a:gd name="T4" fmla="*/ 36 w 50"/>
                  <a:gd name="T5" fmla="*/ 44 h 44"/>
                  <a:gd name="T6" fmla="*/ 50 w 50"/>
                  <a:gd name="T7" fmla="*/ 20 h 44"/>
                  <a:gd name="T8" fmla="*/ 14 w 5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4">
                    <a:moveTo>
                      <a:pt x="14" y="0"/>
                    </a:moveTo>
                    <a:lnTo>
                      <a:pt x="0" y="2"/>
                    </a:lnTo>
                    <a:lnTo>
                      <a:pt x="36" y="44"/>
                    </a:lnTo>
                    <a:lnTo>
                      <a:pt x="50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FCFE8"/>
              </a:solidFill>
              <a:ln w="0">
                <a:solidFill>
                  <a:srgbClr val="BFCF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76" name="Freeform 184"/>
              <p:cNvSpPr>
                <a:spLocks/>
              </p:cNvSpPr>
              <p:nvPr/>
            </p:nvSpPr>
            <p:spPr bwMode="auto">
              <a:xfrm>
                <a:off x="3378" y="2878"/>
                <a:ext cx="50" cy="44"/>
              </a:xfrm>
              <a:custGeom>
                <a:avLst/>
                <a:gdLst>
                  <a:gd name="T0" fmla="*/ 14 w 50"/>
                  <a:gd name="T1" fmla="*/ 0 h 44"/>
                  <a:gd name="T2" fmla="*/ 0 w 50"/>
                  <a:gd name="T3" fmla="*/ 2 h 44"/>
                  <a:gd name="T4" fmla="*/ 36 w 50"/>
                  <a:gd name="T5" fmla="*/ 44 h 44"/>
                  <a:gd name="T6" fmla="*/ 50 w 50"/>
                  <a:gd name="T7" fmla="*/ 20 h 44"/>
                  <a:gd name="T8" fmla="*/ 14 w 5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4">
                    <a:moveTo>
                      <a:pt x="14" y="0"/>
                    </a:moveTo>
                    <a:lnTo>
                      <a:pt x="0" y="2"/>
                    </a:lnTo>
                    <a:lnTo>
                      <a:pt x="36" y="44"/>
                    </a:lnTo>
                    <a:lnTo>
                      <a:pt x="50" y="2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77" name="Freeform 185"/>
              <p:cNvSpPr>
                <a:spLocks/>
              </p:cNvSpPr>
              <p:nvPr/>
            </p:nvSpPr>
            <p:spPr bwMode="auto">
              <a:xfrm>
                <a:off x="3414" y="2898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78" name="Freeform 186"/>
              <p:cNvSpPr>
                <a:spLocks/>
              </p:cNvSpPr>
              <p:nvPr/>
            </p:nvSpPr>
            <p:spPr bwMode="auto">
              <a:xfrm>
                <a:off x="3414" y="2898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79" name="Freeform 187"/>
              <p:cNvSpPr>
                <a:spLocks/>
              </p:cNvSpPr>
              <p:nvPr/>
            </p:nvSpPr>
            <p:spPr bwMode="auto">
              <a:xfrm>
                <a:off x="3450" y="2910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80" name="Freeform 188"/>
              <p:cNvSpPr>
                <a:spLocks/>
              </p:cNvSpPr>
              <p:nvPr/>
            </p:nvSpPr>
            <p:spPr bwMode="auto">
              <a:xfrm>
                <a:off x="3450" y="2910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81" name="Freeform 189"/>
              <p:cNvSpPr>
                <a:spLocks/>
              </p:cNvSpPr>
              <p:nvPr/>
            </p:nvSpPr>
            <p:spPr bwMode="auto">
              <a:xfrm>
                <a:off x="3488" y="292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82" name="Freeform 190"/>
              <p:cNvSpPr>
                <a:spLocks/>
              </p:cNvSpPr>
              <p:nvPr/>
            </p:nvSpPr>
            <p:spPr bwMode="auto">
              <a:xfrm>
                <a:off x="3488" y="292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83" name="Freeform 191"/>
              <p:cNvSpPr>
                <a:spLocks/>
              </p:cNvSpPr>
              <p:nvPr/>
            </p:nvSpPr>
            <p:spPr bwMode="auto">
              <a:xfrm>
                <a:off x="3524" y="2934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8 w 52"/>
                  <a:gd name="T5" fmla="*/ 38 h 38"/>
                  <a:gd name="T6" fmla="*/ 52 w 52"/>
                  <a:gd name="T7" fmla="*/ 12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84" name="Freeform 192"/>
              <p:cNvSpPr>
                <a:spLocks/>
              </p:cNvSpPr>
              <p:nvPr/>
            </p:nvSpPr>
            <p:spPr bwMode="auto">
              <a:xfrm>
                <a:off x="3524" y="2934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8 w 52"/>
                  <a:gd name="T5" fmla="*/ 38 h 38"/>
                  <a:gd name="T6" fmla="*/ 52 w 52"/>
                  <a:gd name="T7" fmla="*/ 12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85" name="Freeform 193"/>
              <p:cNvSpPr>
                <a:spLocks/>
              </p:cNvSpPr>
              <p:nvPr/>
            </p:nvSpPr>
            <p:spPr bwMode="auto">
              <a:xfrm>
                <a:off x="3562" y="2946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86" name="Freeform 194"/>
              <p:cNvSpPr>
                <a:spLocks/>
              </p:cNvSpPr>
              <p:nvPr/>
            </p:nvSpPr>
            <p:spPr bwMode="auto">
              <a:xfrm>
                <a:off x="3562" y="2946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87" name="Freeform 195"/>
              <p:cNvSpPr>
                <a:spLocks/>
              </p:cNvSpPr>
              <p:nvPr/>
            </p:nvSpPr>
            <p:spPr bwMode="auto">
              <a:xfrm>
                <a:off x="3600" y="2958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4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88" name="Freeform 196"/>
              <p:cNvSpPr>
                <a:spLocks/>
              </p:cNvSpPr>
              <p:nvPr/>
            </p:nvSpPr>
            <p:spPr bwMode="auto">
              <a:xfrm>
                <a:off x="3600" y="2958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4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89" name="Freeform 197"/>
              <p:cNvSpPr>
                <a:spLocks/>
              </p:cNvSpPr>
              <p:nvPr/>
            </p:nvSpPr>
            <p:spPr bwMode="auto">
              <a:xfrm>
                <a:off x="3638" y="297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90" name="Freeform 198"/>
              <p:cNvSpPr>
                <a:spLocks/>
              </p:cNvSpPr>
              <p:nvPr/>
            </p:nvSpPr>
            <p:spPr bwMode="auto">
              <a:xfrm>
                <a:off x="3638" y="297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91" name="Freeform 199"/>
              <p:cNvSpPr>
                <a:spLocks/>
              </p:cNvSpPr>
              <p:nvPr/>
            </p:nvSpPr>
            <p:spPr bwMode="auto">
              <a:xfrm>
                <a:off x="1694" y="2356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0 h 30"/>
                  <a:gd name="T4" fmla="*/ 30 w 52"/>
                  <a:gd name="T5" fmla="*/ 30 h 30"/>
                  <a:gd name="T6" fmla="*/ 52 w 52"/>
                  <a:gd name="T7" fmla="*/ 10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52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92" name="Freeform 200"/>
              <p:cNvSpPr>
                <a:spLocks/>
              </p:cNvSpPr>
              <p:nvPr/>
            </p:nvSpPr>
            <p:spPr bwMode="auto">
              <a:xfrm>
                <a:off x="1694" y="2356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0 h 30"/>
                  <a:gd name="T4" fmla="*/ 30 w 52"/>
                  <a:gd name="T5" fmla="*/ 30 h 30"/>
                  <a:gd name="T6" fmla="*/ 52 w 52"/>
                  <a:gd name="T7" fmla="*/ 10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52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93" name="Freeform 201"/>
              <p:cNvSpPr>
                <a:spLocks/>
              </p:cNvSpPr>
              <p:nvPr/>
            </p:nvSpPr>
            <p:spPr bwMode="auto">
              <a:xfrm>
                <a:off x="1724" y="2366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10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94" name="Freeform 202"/>
              <p:cNvSpPr>
                <a:spLocks/>
              </p:cNvSpPr>
              <p:nvPr/>
            </p:nvSpPr>
            <p:spPr bwMode="auto">
              <a:xfrm>
                <a:off x="1724" y="2366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10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95" name="Freeform 203"/>
              <p:cNvSpPr>
                <a:spLocks/>
              </p:cNvSpPr>
              <p:nvPr/>
            </p:nvSpPr>
            <p:spPr bwMode="auto">
              <a:xfrm>
                <a:off x="1754" y="2376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8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96" name="Freeform 204"/>
              <p:cNvSpPr>
                <a:spLocks/>
              </p:cNvSpPr>
              <p:nvPr/>
            </p:nvSpPr>
            <p:spPr bwMode="auto">
              <a:xfrm>
                <a:off x="1754" y="2376"/>
                <a:ext cx="48" cy="28"/>
              </a:xfrm>
              <a:custGeom>
                <a:avLst/>
                <a:gdLst>
                  <a:gd name="T0" fmla="*/ 20 w 48"/>
                  <a:gd name="T1" fmla="*/ 0 h 28"/>
                  <a:gd name="T2" fmla="*/ 0 w 48"/>
                  <a:gd name="T3" fmla="*/ 18 h 28"/>
                  <a:gd name="T4" fmla="*/ 28 w 48"/>
                  <a:gd name="T5" fmla="*/ 28 h 28"/>
                  <a:gd name="T6" fmla="*/ 48 w 48"/>
                  <a:gd name="T7" fmla="*/ 8 h 28"/>
                  <a:gd name="T8" fmla="*/ 20 w 4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48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97" name="Freeform 205"/>
              <p:cNvSpPr>
                <a:spLocks/>
              </p:cNvSpPr>
              <p:nvPr/>
            </p:nvSpPr>
            <p:spPr bwMode="auto">
              <a:xfrm>
                <a:off x="1782" y="2384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20 h 26"/>
                  <a:gd name="T4" fmla="*/ 30 w 50"/>
                  <a:gd name="T5" fmla="*/ 26 h 26"/>
                  <a:gd name="T6" fmla="*/ 50 w 50"/>
                  <a:gd name="T7" fmla="*/ 6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4C2F5"/>
              </a:solidFill>
              <a:ln w="0">
                <a:solidFill>
                  <a:srgbClr val="94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98" name="Freeform 206"/>
              <p:cNvSpPr>
                <a:spLocks/>
              </p:cNvSpPr>
              <p:nvPr/>
            </p:nvSpPr>
            <p:spPr bwMode="auto">
              <a:xfrm>
                <a:off x="1782" y="2384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20 h 26"/>
                  <a:gd name="T4" fmla="*/ 30 w 50"/>
                  <a:gd name="T5" fmla="*/ 26 h 26"/>
                  <a:gd name="T6" fmla="*/ 50 w 50"/>
                  <a:gd name="T7" fmla="*/ 6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0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99" name="Freeform 207"/>
              <p:cNvSpPr>
                <a:spLocks/>
              </p:cNvSpPr>
              <p:nvPr/>
            </p:nvSpPr>
            <p:spPr bwMode="auto">
              <a:xfrm>
                <a:off x="1812" y="2390"/>
                <a:ext cx="48" cy="24"/>
              </a:xfrm>
              <a:custGeom>
                <a:avLst/>
                <a:gdLst>
                  <a:gd name="T0" fmla="*/ 20 w 48"/>
                  <a:gd name="T1" fmla="*/ 0 h 24"/>
                  <a:gd name="T2" fmla="*/ 0 w 48"/>
                  <a:gd name="T3" fmla="*/ 20 h 24"/>
                  <a:gd name="T4" fmla="*/ 28 w 48"/>
                  <a:gd name="T5" fmla="*/ 24 h 24"/>
                  <a:gd name="T6" fmla="*/ 48 w 48"/>
                  <a:gd name="T7" fmla="*/ 6 h 24"/>
                  <a:gd name="T8" fmla="*/ 20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20" y="0"/>
                    </a:moveTo>
                    <a:lnTo>
                      <a:pt x="0" y="20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ABDF7"/>
              </a:solidFill>
              <a:ln w="0">
                <a:solidFill>
                  <a:srgbClr val="8AB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00" name="Freeform 208"/>
              <p:cNvSpPr>
                <a:spLocks/>
              </p:cNvSpPr>
              <p:nvPr/>
            </p:nvSpPr>
            <p:spPr bwMode="auto">
              <a:xfrm>
                <a:off x="1812" y="2390"/>
                <a:ext cx="48" cy="24"/>
              </a:xfrm>
              <a:custGeom>
                <a:avLst/>
                <a:gdLst>
                  <a:gd name="T0" fmla="*/ 20 w 48"/>
                  <a:gd name="T1" fmla="*/ 0 h 24"/>
                  <a:gd name="T2" fmla="*/ 0 w 48"/>
                  <a:gd name="T3" fmla="*/ 20 h 24"/>
                  <a:gd name="T4" fmla="*/ 28 w 48"/>
                  <a:gd name="T5" fmla="*/ 24 h 24"/>
                  <a:gd name="T6" fmla="*/ 48 w 48"/>
                  <a:gd name="T7" fmla="*/ 6 h 24"/>
                  <a:gd name="T8" fmla="*/ 20 w 4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20" y="0"/>
                    </a:moveTo>
                    <a:lnTo>
                      <a:pt x="0" y="20"/>
                    </a:lnTo>
                    <a:lnTo>
                      <a:pt x="28" y="24"/>
                    </a:lnTo>
                    <a:lnTo>
                      <a:pt x="48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01" name="Freeform 209"/>
              <p:cNvSpPr>
                <a:spLocks/>
              </p:cNvSpPr>
              <p:nvPr/>
            </p:nvSpPr>
            <p:spPr bwMode="auto">
              <a:xfrm>
                <a:off x="1840" y="2396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18 h 20"/>
                  <a:gd name="T4" fmla="*/ 30 w 50"/>
                  <a:gd name="T5" fmla="*/ 20 h 20"/>
                  <a:gd name="T6" fmla="*/ 50 w 50"/>
                  <a:gd name="T7" fmla="*/ 2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8BAFA"/>
              </a:solidFill>
              <a:ln w="0">
                <a:solidFill>
                  <a:srgbClr val="78BA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02" name="Freeform 210"/>
              <p:cNvSpPr>
                <a:spLocks/>
              </p:cNvSpPr>
              <p:nvPr/>
            </p:nvSpPr>
            <p:spPr bwMode="auto">
              <a:xfrm>
                <a:off x="1840" y="2396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18 h 20"/>
                  <a:gd name="T4" fmla="*/ 30 w 50"/>
                  <a:gd name="T5" fmla="*/ 20 h 20"/>
                  <a:gd name="T6" fmla="*/ 50 w 50"/>
                  <a:gd name="T7" fmla="*/ 2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03" name="Freeform 211"/>
              <p:cNvSpPr>
                <a:spLocks/>
              </p:cNvSpPr>
              <p:nvPr/>
            </p:nvSpPr>
            <p:spPr bwMode="auto">
              <a:xfrm>
                <a:off x="1870" y="2398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18 h 22"/>
                  <a:gd name="T4" fmla="*/ 28 w 48"/>
                  <a:gd name="T5" fmla="*/ 22 h 22"/>
                  <a:gd name="T6" fmla="*/ 48 w 48"/>
                  <a:gd name="T7" fmla="*/ 0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BA6F5"/>
              </a:solidFill>
              <a:ln w="0">
                <a:solidFill>
                  <a:srgbClr val="6BA6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04" name="Freeform 212"/>
              <p:cNvSpPr>
                <a:spLocks/>
              </p:cNvSpPr>
              <p:nvPr/>
            </p:nvSpPr>
            <p:spPr bwMode="auto">
              <a:xfrm>
                <a:off x="1870" y="2398"/>
                <a:ext cx="48" cy="22"/>
              </a:xfrm>
              <a:custGeom>
                <a:avLst/>
                <a:gdLst>
                  <a:gd name="T0" fmla="*/ 20 w 48"/>
                  <a:gd name="T1" fmla="*/ 0 h 22"/>
                  <a:gd name="T2" fmla="*/ 0 w 48"/>
                  <a:gd name="T3" fmla="*/ 18 h 22"/>
                  <a:gd name="T4" fmla="*/ 28 w 48"/>
                  <a:gd name="T5" fmla="*/ 22 h 22"/>
                  <a:gd name="T6" fmla="*/ 48 w 48"/>
                  <a:gd name="T7" fmla="*/ 0 h 22"/>
                  <a:gd name="T8" fmla="*/ 20 w 4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2">
                    <a:moveTo>
                      <a:pt x="20" y="0"/>
                    </a:moveTo>
                    <a:lnTo>
                      <a:pt x="0" y="18"/>
                    </a:lnTo>
                    <a:lnTo>
                      <a:pt x="28" y="22"/>
                    </a:lnTo>
                    <a:lnTo>
                      <a:pt x="48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05" name="Freeform 213"/>
              <p:cNvSpPr>
                <a:spLocks/>
              </p:cNvSpPr>
              <p:nvPr/>
            </p:nvSpPr>
            <p:spPr bwMode="auto">
              <a:xfrm>
                <a:off x="1898" y="2398"/>
                <a:ext cx="52" cy="56"/>
              </a:xfrm>
              <a:custGeom>
                <a:avLst/>
                <a:gdLst>
                  <a:gd name="T0" fmla="*/ 20 w 52"/>
                  <a:gd name="T1" fmla="*/ 0 h 56"/>
                  <a:gd name="T2" fmla="*/ 0 w 52"/>
                  <a:gd name="T3" fmla="*/ 22 h 56"/>
                  <a:gd name="T4" fmla="*/ 34 w 52"/>
                  <a:gd name="T5" fmla="*/ 56 h 56"/>
                  <a:gd name="T6" fmla="*/ 52 w 52"/>
                  <a:gd name="T7" fmla="*/ 24 h 56"/>
                  <a:gd name="T8" fmla="*/ 20 w 5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6">
                    <a:moveTo>
                      <a:pt x="20" y="0"/>
                    </a:moveTo>
                    <a:lnTo>
                      <a:pt x="0" y="22"/>
                    </a:lnTo>
                    <a:lnTo>
                      <a:pt x="34" y="56"/>
                    </a:lnTo>
                    <a:lnTo>
                      <a:pt x="52" y="2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B5CC"/>
              </a:solidFill>
              <a:ln w="0">
                <a:solidFill>
                  <a:srgbClr val="C2B5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06" name="Freeform 214"/>
              <p:cNvSpPr>
                <a:spLocks/>
              </p:cNvSpPr>
              <p:nvPr/>
            </p:nvSpPr>
            <p:spPr bwMode="auto">
              <a:xfrm>
                <a:off x="1898" y="2398"/>
                <a:ext cx="52" cy="56"/>
              </a:xfrm>
              <a:custGeom>
                <a:avLst/>
                <a:gdLst>
                  <a:gd name="T0" fmla="*/ 20 w 52"/>
                  <a:gd name="T1" fmla="*/ 0 h 56"/>
                  <a:gd name="T2" fmla="*/ 0 w 52"/>
                  <a:gd name="T3" fmla="*/ 22 h 56"/>
                  <a:gd name="T4" fmla="*/ 34 w 52"/>
                  <a:gd name="T5" fmla="*/ 56 h 56"/>
                  <a:gd name="T6" fmla="*/ 52 w 52"/>
                  <a:gd name="T7" fmla="*/ 24 h 56"/>
                  <a:gd name="T8" fmla="*/ 20 w 5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6">
                    <a:moveTo>
                      <a:pt x="20" y="0"/>
                    </a:moveTo>
                    <a:lnTo>
                      <a:pt x="0" y="22"/>
                    </a:lnTo>
                    <a:lnTo>
                      <a:pt x="34" y="56"/>
                    </a:lnTo>
                    <a:lnTo>
                      <a:pt x="52" y="2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07" name="Freeform 215"/>
              <p:cNvSpPr>
                <a:spLocks/>
              </p:cNvSpPr>
              <p:nvPr/>
            </p:nvSpPr>
            <p:spPr bwMode="auto">
              <a:xfrm>
                <a:off x="1932" y="2422"/>
                <a:ext cx="50" cy="52"/>
              </a:xfrm>
              <a:custGeom>
                <a:avLst/>
                <a:gdLst>
                  <a:gd name="T0" fmla="*/ 18 w 50"/>
                  <a:gd name="T1" fmla="*/ 0 h 52"/>
                  <a:gd name="T2" fmla="*/ 0 w 50"/>
                  <a:gd name="T3" fmla="*/ 32 h 52"/>
                  <a:gd name="T4" fmla="*/ 30 w 50"/>
                  <a:gd name="T5" fmla="*/ 52 h 52"/>
                  <a:gd name="T6" fmla="*/ 50 w 50"/>
                  <a:gd name="T7" fmla="*/ 26 h 52"/>
                  <a:gd name="T8" fmla="*/ 18 w 5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2">
                    <a:moveTo>
                      <a:pt x="18" y="0"/>
                    </a:moveTo>
                    <a:lnTo>
                      <a:pt x="0" y="32"/>
                    </a:lnTo>
                    <a:lnTo>
                      <a:pt x="30" y="52"/>
                    </a:lnTo>
                    <a:lnTo>
                      <a:pt x="50" y="2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9BFD1"/>
              </a:solidFill>
              <a:ln w="0">
                <a:solidFill>
                  <a:srgbClr val="C9BF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08" name="Freeform 216"/>
              <p:cNvSpPr>
                <a:spLocks/>
              </p:cNvSpPr>
              <p:nvPr/>
            </p:nvSpPr>
            <p:spPr bwMode="auto">
              <a:xfrm>
                <a:off x="1932" y="2422"/>
                <a:ext cx="50" cy="52"/>
              </a:xfrm>
              <a:custGeom>
                <a:avLst/>
                <a:gdLst>
                  <a:gd name="T0" fmla="*/ 18 w 50"/>
                  <a:gd name="T1" fmla="*/ 0 h 52"/>
                  <a:gd name="T2" fmla="*/ 0 w 50"/>
                  <a:gd name="T3" fmla="*/ 32 h 52"/>
                  <a:gd name="T4" fmla="*/ 30 w 50"/>
                  <a:gd name="T5" fmla="*/ 52 h 52"/>
                  <a:gd name="T6" fmla="*/ 50 w 50"/>
                  <a:gd name="T7" fmla="*/ 26 h 52"/>
                  <a:gd name="T8" fmla="*/ 18 w 5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2">
                    <a:moveTo>
                      <a:pt x="18" y="0"/>
                    </a:moveTo>
                    <a:lnTo>
                      <a:pt x="0" y="32"/>
                    </a:lnTo>
                    <a:lnTo>
                      <a:pt x="30" y="52"/>
                    </a:lnTo>
                    <a:lnTo>
                      <a:pt x="50" y="2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09" name="Freeform 217"/>
              <p:cNvSpPr>
                <a:spLocks/>
              </p:cNvSpPr>
              <p:nvPr/>
            </p:nvSpPr>
            <p:spPr bwMode="auto">
              <a:xfrm>
                <a:off x="1962" y="2448"/>
                <a:ext cx="50" cy="36"/>
              </a:xfrm>
              <a:custGeom>
                <a:avLst/>
                <a:gdLst>
                  <a:gd name="T0" fmla="*/ 20 w 50"/>
                  <a:gd name="T1" fmla="*/ 0 h 36"/>
                  <a:gd name="T2" fmla="*/ 0 w 50"/>
                  <a:gd name="T3" fmla="*/ 26 h 36"/>
                  <a:gd name="T4" fmla="*/ 32 w 50"/>
                  <a:gd name="T5" fmla="*/ 36 h 36"/>
                  <a:gd name="T6" fmla="*/ 50 w 50"/>
                  <a:gd name="T7" fmla="*/ 14 h 36"/>
                  <a:gd name="T8" fmla="*/ 20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20" y="0"/>
                    </a:moveTo>
                    <a:lnTo>
                      <a:pt x="0" y="26"/>
                    </a:lnTo>
                    <a:lnTo>
                      <a:pt x="32" y="36"/>
                    </a:lnTo>
                    <a:lnTo>
                      <a:pt x="50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2C4E8"/>
              </a:solidFill>
              <a:ln w="0">
                <a:solidFill>
                  <a:srgbClr val="B2C4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10" name="Freeform 218"/>
              <p:cNvSpPr>
                <a:spLocks/>
              </p:cNvSpPr>
              <p:nvPr/>
            </p:nvSpPr>
            <p:spPr bwMode="auto">
              <a:xfrm>
                <a:off x="1962" y="2448"/>
                <a:ext cx="50" cy="36"/>
              </a:xfrm>
              <a:custGeom>
                <a:avLst/>
                <a:gdLst>
                  <a:gd name="T0" fmla="*/ 20 w 50"/>
                  <a:gd name="T1" fmla="*/ 0 h 36"/>
                  <a:gd name="T2" fmla="*/ 0 w 50"/>
                  <a:gd name="T3" fmla="*/ 26 h 36"/>
                  <a:gd name="T4" fmla="*/ 32 w 50"/>
                  <a:gd name="T5" fmla="*/ 36 h 36"/>
                  <a:gd name="T6" fmla="*/ 50 w 50"/>
                  <a:gd name="T7" fmla="*/ 14 h 36"/>
                  <a:gd name="T8" fmla="*/ 20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20" y="0"/>
                    </a:moveTo>
                    <a:lnTo>
                      <a:pt x="0" y="26"/>
                    </a:lnTo>
                    <a:lnTo>
                      <a:pt x="32" y="36"/>
                    </a:lnTo>
                    <a:lnTo>
                      <a:pt x="50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11" name="Freeform 219"/>
              <p:cNvSpPr>
                <a:spLocks/>
              </p:cNvSpPr>
              <p:nvPr/>
            </p:nvSpPr>
            <p:spPr bwMode="auto">
              <a:xfrm>
                <a:off x="1994" y="2462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2 h 26"/>
                  <a:gd name="T4" fmla="*/ 28 w 48"/>
                  <a:gd name="T5" fmla="*/ 26 h 26"/>
                  <a:gd name="T6" fmla="*/ 48 w 48"/>
                  <a:gd name="T7" fmla="*/ 6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2"/>
                    </a:lnTo>
                    <a:lnTo>
                      <a:pt x="28" y="26"/>
                    </a:lnTo>
                    <a:lnTo>
                      <a:pt x="4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12" name="Freeform 220"/>
              <p:cNvSpPr>
                <a:spLocks/>
              </p:cNvSpPr>
              <p:nvPr/>
            </p:nvSpPr>
            <p:spPr bwMode="auto">
              <a:xfrm>
                <a:off x="1994" y="2462"/>
                <a:ext cx="48" cy="26"/>
              </a:xfrm>
              <a:custGeom>
                <a:avLst/>
                <a:gdLst>
                  <a:gd name="T0" fmla="*/ 18 w 48"/>
                  <a:gd name="T1" fmla="*/ 0 h 26"/>
                  <a:gd name="T2" fmla="*/ 0 w 48"/>
                  <a:gd name="T3" fmla="*/ 22 h 26"/>
                  <a:gd name="T4" fmla="*/ 28 w 48"/>
                  <a:gd name="T5" fmla="*/ 26 h 26"/>
                  <a:gd name="T6" fmla="*/ 48 w 48"/>
                  <a:gd name="T7" fmla="*/ 6 h 26"/>
                  <a:gd name="T8" fmla="*/ 18 w 4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6">
                    <a:moveTo>
                      <a:pt x="18" y="0"/>
                    </a:moveTo>
                    <a:lnTo>
                      <a:pt x="0" y="22"/>
                    </a:lnTo>
                    <a:lnTo>
                      <a:pt x="28" y="26"/>
                    </a:lnTo>
                    <a:lnTo>
                      <a:pt x="48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13" name="Freeform 221"/>
              <p:cNvSpPr>
                <a:spLocks/>
              </p:cNvSpPr>
              <p:nvPr/>
            </p:nvSpPr>
            <p:spPr bwMode="auto">
              <a:xfrm>
                <a:off x="2022" y="2468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0B2F7"/>
              </a:solidFill>
              <a:ln w="0">
                <a:solidFill>
                  <a:srgbClr val="70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14" name="Freeform 222"/>
              <p:cNvSpPr>
                <a:spLocks/>
              </p:cNvSpPr>
              <p:nvPr/>
            </p:nvSpPr>
            <p:spPr bwMode="auto">
              <a:xfrm>
                <a:off x="2022" y="2468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15" name="Freeform 223"/>
              <p:cNvSpPr>
                <a:spLocks/>
              </p:cNvSpPr>
              <p:nvPr/>
            </p:nvSpPr>
            <p:spPr bwMode="auto">
              <a:xfrm>
                <a:off x="2052" y="2470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18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1A8F7"/>
              </a:solidFill>
              <a:ln w="0">
                <a:solidFill>
                  <a:srgbClr val="61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16" name="Freeform 224"/>
              <p:cNvSpPr>
                <a:spLocks/>
              </p:cNvSpPr>
              <p:nvPr/>
            </p:nvSpPr>
            <p:spPr bwMode="auto">
              <a:xfrm>
                <a:off x="2052" y="2470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18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17" name="Freeform 225"/>
              <p:cNvSpPr>
                <a:spLocks/>
              </p:cNvSpPr>
              <p:nvPr/>
            </p:nvSpPr>
            <p:spPr bwMode="auto">
              <a:xfrm>
                <a:off x="2082" y="2468"/>
                <a:ext cx="50" cy="20"/>
              </a:xfrm>
              <a:custGeom>
                <a:avLst/>
                <a:gdLst>
                  <a:gd name="T0" fmla="*/ 20 w 50"/>
                  <a:gd name="T1" fmla="*/ 2 h 20"/>
                  <a:gd name="T2" fmla="*/ 0 w 50"/>
                  <a:gd name="T3" fmla="*/ 20 h 20"/>
                  <a:gd name="T4" fmla="*/ 30 w 50"/>
                  <a:gd name="T5" fmla="*/ 18 h 20"/>
                  <a:gd name="T6" fmla="*/ 50 w 50"/>
                  <a:gd name="T7" fmla="*/ 0 h 20"/>
                  <a:gd name="T8" fmla="*/ 20 w 50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2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50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5EA8F7"/>
              </a:solidFill>
              <a:ln w="0">
                <a:solidFill>
                  <a:srgbClr val="5E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18" name="Freeform 226"/>
              <p:cNvSpPr>
                <a:spLocks/>
              </p:cNvSpPr>
              <p:nvPr/>
            </p:nvSpPr>
            <p:spPr bwMode="auto">
              <a:xfrm>
                <a:off x="2082" y="2468"/>
                <a:ext cx="50" cy="20"/>
              </a:xfrm>
              <a:custGeom>
                <a:avLst/>
                <a:gdLst>
                  <a:gd name="T0" fmla="*/ 20 w 50"/>
                  <a:gd name="T1" fmla="*/ 2 h 20"/>
                  <a:gd name="T2" fmla="*/ 0 w 50"/>
                  <a:gd name="T3" fmla="*/ 20 h 20"/>
                  <a:gd name="T4" fmla="*/ 30 w 50"/>
                  <a:gd name="T5" fmla="*/ 18 h 20"/>
                  <a:gd name="T6" fmla="*/ 50 w 50"/>
                  <a:gd name="T7" fmla="*/ 0 h 20"/>
                  <a:gd name="T8" fmla="*/ 20 w 50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2"/>
                    </a:moveTo>
                    <a:lnTo>
                      <a:pt x="0" y="20"/>
                    </a:lnTo>
                    <a:lnTo>
                      <a:pt x="30" y="18"/>
                    </a:lnTo>
                    <a:lnTo>
                      <a:pt x="50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19" name="Freeform 227"/>
              <p:cNvSpPr>
                <a:spLocks/>
              </p:cNvSpPr>
              <p:nvPr/>
            </p:nvSpPr>
            <p:spPr bwMode="auto">
              <a:xfrm>
                <a:off x="2112" y="2466"/>
                <a:ext cx="50" cy="20"/>
              </a:xfrm>
              <a:custGeom>
                <a:avLst/>
                <a:gdLst>
                  <a:gd name="T0" fmla="*/ 20 w 50"/>
                  <a:gd name="T1" fmla="*/ 2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63A8F7"/>
              </a:solidFill>
              <a:ln w="0">
                <a:solidFill>
                  <a:srgbClr val="63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20" name="Freeform 228"/>
              <p:cNvSpPr>
                <a:spLocks/>
              </p:cNvSpPr>
              <p:nvPr/>
            </p:nvSpPr>
            <p:spPr bwMode="auto">
              <a:xfrm>
                <a:off x="2112" y="2466"/>
                <a:ext cx="50" cy="20"/>
              </a:xfrm>
              <a:custGeom>
                <a:avLst/>
                <a:gdLst>
                  <a:gd name="T0" fmla="*/ 20 w 50"/>
                  <a:gd name="T1" fmla="*/ 2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21" name="Freeform 229"/>
              <p:cNvSpPr>
                <a:spLocks/>
              </p:cNvSpPr>
              <p:nvPr/>
            </p:nvSpPr>
            <p:spPr bwMode="auto">
              <a:xfrm>
                <a:off x="2142" y="246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0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EADF7"/>
              </a:solidFill>
              <a:ln w="0">
                <a:solidFill>
                  <a:srgbClr val="6E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22" name="Freeform 230"/>
              <p:cNvSpPr>
                <a:spLocks/>
              </p:cNvSpPr>
              <p:nvPr/>
            </p:nvSpPr>
            <p:spPr bwMode="auto">
              <a:xfrm>
                <a:off x="2142" y="246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0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23" name="Freeform 231"/>
              <p:cNvSpPr>
                <a:spLocks/>
              </p:cNvSpPr>
              <p:nvPr/>
            </p:nvSpPr>
            <p:spPr bwMode="auto">
              <a:xfrm>
                <a:off x="2172" y="2466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8B0F5"/>
              </a:solidFill>
              <a:ln w="0">
                <a:solidFill>
                  <a:srgbClr val="78B0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24" name="Freeform 232"/>
              <p:cNvSpPr>
                <a:spLocks/>
              </p:cNvSpPr>
              <p:nvPr/>
            </p:nvSpPr>
            <p:spPr bwMode="auto">
              <a:xfrm>
                <a:off x="2172" y="2466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25" name="Freeform 233"/>
              <p:cNvSpPr>
                <a:spLocks/>
              </p:cNvSpPr>
              <p:nvPr/>
            </p:nvSpPr>
            <p:spPr bwMode="auto">
              <a:xfrm>
                <a:off x="2202" y="2468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2B5F5"/>
              </a:solidFill>
              <a:ln w="0">
                <a:solidFill>
                  <a:srgbClr val="82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26" name="Freeform 234"/>
              <p:cNvSpPr>
                <a:spLocks/>
              </p:cNvSpPr>
              <p:nvPr/>
            </p:nvSpPr>
            <p:spPr bwMode="auto">
              <a:xfrm>
                <a:off x="2202" y="2468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27" name="Freeform 235"/>
              <p:cNvSpPr>
                <a:spLocks/>
              </p:cNvSpPr>
              <p:nvPr/>
            </p:nvSpPr>
            <p:spPr bwMode="auto">
              <a:xfrm>
                <a:off x="2234" y="2472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2 h 28"/>
                  <a:gd name="T4" fmla="*/ 32 w 50"/>
                  <a:gd name="T5" fmla="*/ 28 h 28"/>
                  <a:gd name="T6" fmla="*/ 50 w 50"/>
                  <a:gd name="T7" fmla="*/ 4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AB5F2"/>
              </a:solidFill>
              <a:ln w="0">
                <a:solidFill>
                  <a:srgbClr val="8AB5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28" name="Freeform 236"/>
              <p:cNvSpPr>
                <a:spLocks/>
              </p:cNvSpPr>
              <p:nvPr/>
            </p:nvSpPr>
            <p:spPr bwMode="auto">
              <a:xfrm>
                <a:off x="2234" y="2472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2 h 28"/>
                  <a:gd name="T4" fmla="*/ 32 w 50"/>
                  <a:gd name="T5" fmla="*/ 28 h 28"/>
                  <a:gd name="T6" fmla="*/ 50 w 50"/>
                  <a:gd name="T7" fmla="*/ 4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0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29" name="Freeform 237"/>
              <p:cNvSpPr>
                <a:spLocks/>
              </p:cNvSpPr>
              <p:nvPr/>
            </p:nvSpPr>
            <p:spPr bwMode="auto">
              <a:xfrm>
                <a:off x="2266" y="247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4 h 30"/>
                  <a:gd name="T4" fmla="*/ 30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30" name="Freeform 238"/>
              <p:cNvSpPr>
                <a:spLocks/>
              </p:cNvSpPr>
              <p:nvPr/>
            </p:nvSpPr>
            <p:spPr bwMode="auto">
              <a:xfrm>
                <a:off x="2266" y="247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4 h 30"/>
                  <a:gd name="T4" fmla="*/ 30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31" name="Freeform 239"/>
              <p:cNvSpPr>
                <a:spLocks/>
              </p:cNvSpPr>
              <p:nvPr/>
            </p:nvSpPr>
            <p:spPr bwMode="auto">
              <a:xfrm>
                <a:off x="2296" y="2484"/>
                <a:ext cx="52" cy="28"/>
              </a:xfrm>
              <a:custGeom>
                <a:avLst/>
                <a:gdLst>
                  <a:gd name="T0" fmla="*/ 20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6 h 28"/>
                  <a:gd name="T8" fmla="*/ 20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AF2"/>
              </a:solidFill>
              <a:ln w="0">
                <a:solidFill>
                  <a:srgbClr val="96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32" name="Freeform 240"/>
              <p:cNvSpPr>
                <a:spLocks/>
              </p:cNvSpPr>
              <p:nvPr/>
            </p:nvSpPr>
            <p:spPr bwMode="auto">
              <a:xfrm>
                <a:off x="2296" y="2484"/>
                <a:ext cx="52" cy="28"/>
              </a:xfrm>
              <a:custGeom>
                <a:avLst/>
                <a:gdLst>
                  <a:gd name="T0" fmla="*/ 20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6 h 28"/>
                  <a:gd name="T8" fmla="*/ 20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33" name="Freeform 241"/>
              <p:cNvSpPr>
                <a:spLocks/>
              </p:cNvSpPr>
              <p:nvPr/>
            </p:nvSpPr>
            <p:spPr bwMode="auto">
              <a:xfrm>
                <a:off x="2328" y="2490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AF0"/>
              </a:solidFill>
              <a:ln w="0">
                <a:solidFill>
                  <a:srgbClr val="96BA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34" name="Freeform 242"/>
              <p:cNvSpPr>
                <a:spLocks/>
              </p:cNvSpPr>
              <p:nvPr/>
            </p:nvSpPr>
            <p:spPr bwMode="auto">
              <a:xfrm>
                <a:off x="2328" y="2490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35" name="Freeform 243"/>
              <p:cNvSpPr>
                <a:spLocks/>
              </p:cNvSpPr>
              <p:nvPr/>
            </p:nvSpPr>
            <p:spPr bwMode="auto">
              <a:xfrm>
                <a:off x="2360" y="2498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0"/>
              </a:solidFill>
              <a:ln w="0">
                <a:solidFill>
                  <a:srgbClr val="96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36" name="Freeform 244"/>
              <p:cNvSpPr>
                <a:spLocks/>
              </p:cNvSpPr>
              <p:nvPr/>
            </p:nvSpPr>
            <p:spPr bwMode="auto">
              <a:xfrm>
                <a:off x="2360" y="2498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37" name="Freeform 245"/>
              <p:cNvSpPr>
                <a:spLocks/>
              </p:cNvSpPr>
              <p:nvPr/>
            </p:nvSpPr>
            <p:spPr bwMode="auto">
              <a:xfrm>
                <a:off x="2392" y="2506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4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38" name="Freeform 246"/>
              <p:cNvSpPr>
                <a:spLocks/>
              </p:cNvSpPr>
              <p:nvPr/>
            </p:nvSpPr>
            <p:spPr bwMode="auto">
              <a:xfrm>
                <a:off x="2392" y="2506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4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39" name="Freeform 247"/>
              <p:cNvSpPr>
                <a:spLocks/>
              </p:cNvSpPr>
              <p:nvPr/>
            </p:nvSpPr>
            <p:spPr bwMode="auto">
              <a:xfrm>
                <a:off x="2426" y="251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40" name="Freeform 248"/>
              <p:cNvSpPr>
                <a:spLocks/>
              </p:cNvSpPr>
              <p:nvPr/>
            </p:nvSpPr>
            <p:spPr bwMode="auto">
              <a:xfrm>
                <a:off x="2426" y="251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2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41" name="Freeform 249"/>
              <p:cNvSpPr>
                <a:spLocks/>
              </p:cNvSpPr>
              <p:nvPr/>
            </p:nvSpPr>
            <p:spPr bwMode="auto">
              <a:xfrm>
                <a:off x="2458" y="2522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42" name="Freeform 250"/>
              <p:cNvSpPr>
                <a:spLocks/>
              </p:cNvSpPr>
              <p:nvPr/>
            </p:nvSpPr>
            <p:spPr bwMode="auto">
              <a:xfrm>
                <a:off x="2458" y="2522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43" name="Freeform 251"/>
              <p:cNvSpPr>
                <a:spLocks/>
              </p:cNvSpPr>
              <p:nvPr/>
            </p:nvSpPr>
            <p:spPr bwMode="auto">
              <a:xfrm>
                <a:off x="2490" y="2530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44" name="Freeform 252"/>
              <p:cNvSpPr>
                <a:spLocks/>
              </p:cNvSpPr>
              <p:nvPr/>
            </p:nvSpPr>
            <p:spPr bwMode="auto">
              <a:xfrm>
                <a:off x="2490" y="2530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45" name="Freeform 253"/>
              <p:cNvSpPr>
                <a:spLocks/>
              </p:cNvSpPr>
              <p:nvPr/>
            </p:nvSpPr>
            <p:spPr bwMode="auto">
              <a:xfrm>
                <a:off x="2524" y="2538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46" name="Freeform 254"/>
              <p:cNvSpPr>
                <a:spLocks/>
              </p:cNvSpPr>
              <p:nvPr/>
            </p:nvSpPr>
            <p:spPr bwMode="auto">
              <a:xfrm>
                <a:off x="2524" y="2538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47" name="Freeform 255"/>
              <p:cNvSpPr>
                <a:spLocks/>
              </p:cNvSpPr>
              <p:nvPr/>
            </p:nvSpPr>
            <p:spPr bwMode="auto">
              <a:xfrm>
                <a:off x="2558" y="254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48" name="Freeform 256"/>
              <p:cNvSpPr>
                <a:spLocks/>
              </p:cNvSpPr>
              <p:nvPr/>
            </p:nvSpPr>
            <p:spPr bwMode="auto">
              <a:xfrm>
                <a:off x="2558" y="2548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49" name="Freeform 257"/>
              <p:cNvSpPr>
                <a:spLocks/>
              </p:cNvSpPr>
              <p:nvPr/>
            </p:nvSpPr>
            <p:spPr bwMode="auto">
              <a:xfrm>
                <a:off x="2590" y="2556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50" name="Freeform 258"/>
              <p:cNvSpPr>
                <a:spLocks/>
              </p:cNvSpPr>
              <p:nvPr/>
            </p:nvSpPr>
            <p:spPr bwMode="auto">
              <a:xfrm>
                <a:off x="2590" y="2556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51" name="Freeform 259"/>
              <p:cNvSpPr>
                <a:spLocks/>
              </p:cNvSpPr>
              <p:nvPr/>
            </p:nvSpPr>
            <p:spPr bwMode="auto">
              <a:xfrm>
                <a:off x="2624" y="2564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52" name="Freeform 260"/>
              <p:cNvSpPr>
                <a:spLocks/>
              </p:cNvSpPr>
              <p:nvPr/>
            </p:nvSpPr>
            <p:spPr bwMode="auto">
              <a:xfrm>
                <a:off x="2624" y="2564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53" name="Freeform 261"/>
              <p:cNvSpPr>
                <a:spLocks/>
              </p:cNvSpPr>
              <p:nvPr/>
            </p:nvSpPr>
            <p:spPr bwMode="auto">
              <a:xfrm>
                <a:off x="2658" y="257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54" name="Freeform 262"/>
              <p:cNvSpPr>
                <a:spLocks/>
              </p:cNvSpPr>
              <p:nvPr/>
            </p:nvSpPr>
            <p:spPr bwMode="auto">
              <a:xfrm>
                <a:off x="2658" y="257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55" name="Freeform 263"/>
              <p:cNvSpPr>
                <a:spLocks/>
              </p:cNvSpPr>
              <p:nvPr/>
            </p:nvSpPr>
            <p:spPr bwMode="auto">
              <a:xfrm>
                <a:off x="2692" y="2584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56" name="Freeform 264"/>
              <p:cNvSpPr>
                <a:spLocks/>
              </p:cNvSpPr>
              <p:nvPr/>
            </p:nvSpPr>
            <p:spPr bwMode="auto">
              <a:xfrm>
                <a:off x="2692" y="2584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57" name="Freeform 265"/>
              <p:cNvSpPr>
                <a:spLocks/>
              </p:cNvSpPr>
              <p:nvPr/>
            </p:nvSpPr>
            <p:spPr bwMode="auto">
              <a:xfrm>
                <a:off x="2726" y="2594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4F0"/>
              </a:solidFill>
              <a:ln w="0">
                <a:solidFill>
                  <a:srgbClr val="A6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58" name="Freeform 266"/>
              <p:cNvSpPr>
                <a:spLocks/>
              </p:cNvSpPr>
              <p:nvPr/>
            </p:nvSpPr>
            <p:spPr bwMode="auto">
              <a:xfrm>
                <a:off x="2726" y="2594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59" name="Freeform 267"/>
              <p:cNvSpPr>
                <a:spLocks/>
              </p:cNvSpPr>
              <p:nvPr/>
            </p:nvSpPr>
            <p:spPr bwMode="auto">
              <a:xfrm>
                <a:off x="2760" y="2606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60" name="Freeform 268"/>
              <p:cNvSpPr>
                <a:spLocks/>
              </p:cNvSpPr>
              <p:nvPr/>
            </p:nvSpPr>
            <p:spPr bwMode="auto">
              <a:xfrm>
                <a:off x="2760" y="2606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61" name="Freeform 269"/>
              <p:cNvSpPr>
                <a:spLocks/>
              </p:cNvSpPr>
              <p:nvPr/>
            </p:nvSpPr>
            <p:spPr bwMode="auto">
              <a:xfrm>
                <a:off x="2794" y="2618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4ED"/>
              </a:solidFill>
              <a:ln w="0">
                <a:solidFill>
                  <a:srgbClr val="A8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62" name="Freeform 270"/>
              <p:cNvSpPr>
                <a:spLocks/>
              </p:cNvSpPr>
              <p:nvPr/>
            </p:nvSpPr>
            <p:spPr bwMode="auto">
              <a:xfrm>
                <a:off x="2794" y="2618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63" name="Freeform 271"/>
              <p:cNvSpPr>
                <a:spLocks/>
              </p:cNvSpPr>
              <p:nvPr/>
            </p:nvSpPr>
            <p:spPr bwMode="auto">
              <a:xfrm>
                <a:off x="2828" y="2630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64" name="Freeform 272"/>
              <p:cNvSpPr>
                <a:spLocks/>
              </p:cNvSpPr>
              <p:nvPr/>
            </p:nvSpPr>
            <p:spPr bwMode="auto">
              <a:xfrm>
                <a:off x="2828" y="2630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65" name="Freeform 273"/>
              <p:cNvSpPr>
                <a:spLocks/>
              </p:cNvSpPr>
              <p:nvPr/>
            </p:nvSpPr>
            <p:spPr bwMode="auto">
              <a:xfrm>
                <a:off x="2864" y="2644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4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66" name="Freeform 274"/>
              <p:cNvSpPr>
                <a:spLocks/>
              </p:cNvSpPr>
              <p:nvPr/>
            </p:nvSpPr>
            <p:spPr bwMode="auto">
              <a:xfrm>
                <a:off x="2864" y="2644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4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67" name="Freeform 275"/>
              <p:cNvSpPr>
                <a:spLocks/>
              </p:cNvSpPr>
              <p:nvPr/>
            </p:nvSpPr>
            <p:spPr bwMode="auto">
              <a:xfrm>
                <a:off x="2898" y="2658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68" name="Freeform 276"/>
              <p:cNvSpPr>
                <a:spLocks/>
              </p:cNvSpPr>
              <p:nvPr/>
            </p:nvSpPr>
            <p:spPr bwMode="auto">
              <a:xfrm>
                <a:off x="2898" y="2658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69" name="Freeform 277"/>
              <p:cNvSpPr>
                <a:spLocks/>
              </p:cNvSpPr>
              <p:nvPr/>
            </p:nvSpPr>
            <p:spPr bwMode="auto">
              <a:xfrm>
                <a:off x="2934" y="2672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4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9F0"/>
              </a:solidFill>
              <a:ln w="0">
                <a:solidFill>
                  <a:srgbClr val="AD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70" name="Freeform 278"/>
              <p:cNvSpPr>
                <a:spLocks/>
              </p:cNvSpPr>
              <p:nvPr/>
            </p:nvSpPr>
            <p:spPr bwMode="auto">
              <a:xfrm>
                <a:off x="2934" y="2672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4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71" name="Freeform 279"/>
              <p:cNvSpPr>
                <a:spLocks/>
              </p:cNvSpPr>
              <p:nvPr/>
            </p:nvSpPr>
            <p:spPr bwMode="auto">
              <a:xfrm>
                <a:off x="2968" y="2686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72" name="Freeform 280"/>
              <p:cNvSpPr>
                <a:spLocks/>
              </p:cNvSpPr>
              <p:nvPr/>
            </p:nvSpPr>
            <p:spPr bwMode="auto">
              <a:xfrm>
                <a:off x="2968" y="2686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73" name="Freeform 281"/>
              <p:cNvSpPr>
                <a:spLocks/>
              </p:cNvSpPr>
              <p:nvPr/>
            </p:nvSpPr>
            <p:spPr bwMode="auto">
              <a:xfrm>
                <a:off x="3004" y="2700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74" name="Freeform 282"/>
              <p:cNvSpPr>
                <a:spLocks/>
              </p:cNvSpPr>
              <p:nvPr/>
            </p:nvSpPr>
            <p:spPr bwMode="auto">
              <a:xfrm>
                <a:off x="3004" y="2700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75" name="Freeform 283"/>
              <p:cNvSpPr>
                <a:spLocks/>
              </p:cNvSpPr>
              <p:nvPr/>
            </p:nvSpPr>
            <p:spPr bwMode="auto">
              <a:xfrm>
                <a:off x="3040" y="2714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76" name="Freeform 284"/>
              <p:cNvSpPr>
                <a:spLocks/>
              </p:cNvSpPr>
              <p:nvPr/>
            </p:nvSpPr>
            <p:spPr bwMode="auto">
              <a:xfrm>
                <a:off x="3040" y="2714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2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77" name="Freeform 285"/>
              <p:cNvSpPr>
                <a:spLocks/>
              </p:cNvSpPr>
              <p:nvPr/>
            </p:nvSpPr>
            <p:spPr bwMode="auto">
              <a:xfrm>
                <a:off x="3076" y="2726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78" name="Freeform 286"/>
              <p:cNvSpPr>
                <a:spLocks/>
              </p:cNvSpPr>
              <p:nvPr/>
            </p:nvSpPr>
            <p:spPr bwMode="auto">
              <a:xfrm>
                <a:off x="3076" y="2726"/>
                <a:ext cx="52" cy="34"/>
              </a:xfrm>
              <a:custGeom>
                <a:avLst/>
                <a:gdLst>
                  <a:gd name="T0" fmla="*/ 16 w 52"/>
                  <a:gd name="T1" fmla="*/ 0 h 34"/>
                  <a:gd name="T2" fmla="*/ 0 w 52"/>
                  <a:gd name="T3" fmla="*/ 22 h 34"/>
                  <a:gd name="T4" fmla="*/ 36 w 52"/>
                  <a:gd name="T5" fmla="*/ 34 h 34"/>
                  <a:gd name="T6" fmla="*/ 52 w 52"/>
                  <a:gd name="T7" fmla="*/ 10 h 34"/>
                  <a:gd name="T8" fmla="*/ 16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6" y="0"/>
                    </a:moveTo>
                    <a:lnTo>
                      <a:pt x="0" y="22"/>
                    </a:lnTo>
                    <a:lnTo>
                      <a:pt x="36" y="34"/>
                    </a:lnTo>
                    <a:lnTo>
                      <a:pt x="52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79" name="Freeform 287"/>
              <p:cNvSpPr>
                <a:spLocks/>
              </p:cNvSpPr>
              <p:nvPr/>
            </p:nvSpPr>
            <p:spPr bwMode="auto">
              <a:xfrm>
                <a:off x="3112" y="2736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80" name="Freeform 288"/>
              <p:cNvSpPr>
                <a:spLocks/>
              </p:cNvSpPr>
              <p:nvPr/>
            </p:nvSpPr>
            <p:spPr bwMode="auto">
              <a:xfrm>
                <a:off x="3112" y="2736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81" name="Freeform 289"/>
              <p:cNvSpPr>
                <a:spLocks/>
              </p:cNvSpPr>
              <p:nvPr/>
            </p:nvSpPr>
            <p:spPr bwMode="auto">
              <a:xfrm>
                <a:off x="3146" y="2748"/>
                <a:ext cx="54" cy="34"/>
              </a:xfrm>
              <a:custGeom>
                <a:avLst/>
                <a:gdLst>
                  <a:gd name="T0" fmla="*/ 18 w 54"/>
                  <a:gd name="T1" fmla="*/ 0 h 34"/>
                  <a:gd name="T2" fmla="*/ 0 w 54"/>
                  <a:gd name="T3" fmla="*/ 24 h 34"/>
                  <a:gd name="T4" fmla="*/ 38 w 54"/>
                  <a:gd name="T5" fmla="*/ 34 h 34"/>
                  <a:gd name="T6" fmla="*/ 54 w 54"/>
                  <a:gd name="T7" fmla="*/ 10 h 34"/>
                  <a:gd name="T8" fmla="*/ 18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18" y="0"/>
                    </a:moveTo>
                    <a:lnTo>
                      <a:pt x="0" y="24"/>
                    </a:lnTo>
                    <a:lnTo>
                      <a:pt x="38" y="34"/>
                    </a:lnTo>
                    <a:lnTo>
                      <a:pt x="54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82" name="Freeform 290"/>
              <p:cNvSpPr>
                <a:spLocks/>
              </p:cNvSpPr>
              <p:nvPr/>
            </p:nvSpPr>
            <p:spPr bwMode="auto">
              <a:xfrm>
                <a:off x="3146" y="2748"/>
                <a:ext cx="54" cy="34"/>
              </a:xfrm>
              <a:custGeom>
                <a:avLst/>
                <a:gdLst>
                  <a:gd name="T0" fmla="*/ 18 w 54"/>
                  <a:gd name="T1" fmla="*/ 0 h 34"/>
                  <a:gd name="T2" fmla="*/ 0 w 54"/>
                  <a:gd name="T3" fmla="*/ 24 h 34"/>
                  <a:gd name="T4" fmla="*/ 38 w 54"/>
                  <a:gd name="T5" fmla="*/ 34 h 34"/>
                  <a:gd name="T6" fmla="*/ 54 w 54"/>
                  <a:gd name="T7" fmla="*/ 10 h 34"/>
                  <a:gd name="T8" fmla="*/ 18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18" y="0"/>
                    </a:moveTo>
                    <a:lnTo>
                      <a:pt x="0" y="24"/>
                    </a:lnTo>
                    <a:lnTo>
                      <a:pt x="38" y="34"/>
                    </a:lnTo>
                    <a:lnTo>
                      <a:pt x="54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83" name="Freeform 291"/>
              <p:cNvSpPr>
                <a:spLocks/>
              </p:cNvSpPr>
              <p:nvPr/>
            </p:nvSpPr>
            <p:spPr bwMode="auto">
              <a:xfrm>
                <a:off x="3184" y="2758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9F2"/>
              </a:solidFill>
              <a:ln w="0">
                <a:solidFill>
                  <a:srgbClr val="A6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84" name="Freeform 292"/>
              <p:cNvSpPr>
                <a:spLocks/>
              </p:cNvSpPr>
              <p:nvPr/>
            </p:nvSpPr>
            <p:spPr bwMode="auto">
              <a:xfrm>
                <a:off x="3184" y="2758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85" name="Freeform 293"/>
              <p:cNvSpPr>
                <a:spLocks/>
              </p:cNvSpPr>
              <p:nvPr/>
            </p:nvSpPr>
            <p:spPr bwMode="auto">
              <a:xfrm>
                <a:off x="3220" y="277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D1F2"/>
              </a:solidFill>
              <a:ln w="0">
                <a:solidFill>
                  <a:srgbClr val="B0D1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86" name="Freeform 294"/>
              <p:cNvSpPr>
                <a:spLocks/>
              </p:cNvSpPr>
              <p:nvPr/>
            </p:nvSpPr>
            <p:spPr bwMode="auto">
              <a:xfrm>
                <a:off x="3220" y="277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87" name="Freeform 295"/>
              <p:cNvSpPr>
                <a:spLocks/>
              </p:cNvSpPr>
              <p:nvPr/>
            </p:nvSpPr>
            <p:spPr bwMode="auto">
              <a:xfrm>
                <a:off x="3256" y="2786"/>
                <a:ext cx="52" cy="40"/>
              </a:xfrm>
              <a:custGeom>
                <a:avLst/>
                <a:gdLst>
                  <a:gd name="T0" fmla="*/ 16 w 52"/>
                  <a:gd name="T1" fmla="*/ 0 h 40"/>
                  <a:gd name="T2" fmla="*/ 0 w 52"/>
                  <a:gd name="T3" fmla="*/ 22 h 40"/>
                  <a:gd name="T4" fmla="*/ 38 w 52"/>
                  <a:gd name="T5" fmla="*/ 40 h 40"/>
                  <a:gd name="T6" fmla="*/ 52 w 52"/>
                  <a:gd name="T7" fmla="*/ 22 h 40"/>
                  <a:gd name="T8" fmla="*/ 16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6" y="0"/>
                    </a:moveTo>
                    <a:lnTo>
                      <a:pt x="0" y="22"/>
                    </a:lnTo>
                    <a:lnTo>
                      <a:pt x="38" y="40"/>
                    </a:lnTo>
                    <a:lnTo>
                      <a:pt x="52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FDEED"/>
              </a:solidFill>
              <a:ln w="0">
                <a:solidFill>
                  <a:srgbClr val="BFDE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88" name="Freeform 296"/>
              <p:cNvSpPr>
                <a:spLocks/>
              </p:cNvSpPr>
              <p:nvPr/>
            </p:nvSpPr>
            <p:spPr bwMode="auto">
              <a:xfrm>
                <a:off x="3256" y="2786"/>
                <a:ext cx="52" cy="40"/>
              </a:xfrm>
              <a:custGeom>
                <a:avLst/>
                <a:gdLst>
                  <a:gd name="T0" fmla="*/ 16 w 52"/>
                  <a:gd name="T1" fmla="*/ 0 h 40"/>
                  <a:gd name="T2" fmla="*/ 0 w 52"/>
                  <a:gd name="T3" fmla="*/ 22 h 40"/>
                  <a:gd name="T4" fmla="*/ 38 w 52"/>
                  <a:gd name="T5" fmla="*/ 40 h 40"/>
                  <a:gd name="T6" fmla="*/ 52 w 52"/>
                  <a:gd name="T7" fmla="*/ 22 h 40"/>
                  <a:gd name="T8" fmla="*/ 16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6" y="0"/>
                    </a:moveTo>
                    <a:lnTo>
                      <a:pt x="0" y="22"/>
                    </a:lnTo>
                    <a:lnTo>
                      <a:pt x="38" y="40"/>
                    </a:lnTo>
                    <a:lnTo>
                      <a:pt x="52" y="2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89" name="Freeform 297"/>
              <p:cNvSpPr>
                <a:spLocks/>
              </p:cNvSpPr>
              <p:nvPr/>
            </p:nvSpPr>
            <p:spPr bwMode="auto">
              <a:xfrm>
                <a:off x="3294" y="2808"/>
                <a:ext cx="50" cy="44"/>
              </a:xfrm>
              <a:custGeom>
                <a:avLst/>
                <a:gdLst>
                  <a:gd name="T0" fmla="*/ 14 w 50"/>
                  <a:gd name="T1" fmla="*/ 0 h 44"/>
                  <a:gd name="T2" fmla="*/ 0 w 50"/>
                  <a:gd name="T3" fmla="*/ 18 h 44"/>
                  <a:gd name="T4" fmla="*/ 34 w 50"/>
                  <a:gd name="T5" fmla="*/ 44 h 44"/>
                  <a:gd name="T6" fmla="*/ 50 w 50"/>
                  <a:gd name="T7" fmla="*/ 30 h 44"/>
                  <a:gd name="T8" fmla="*/ 14 w 5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4">
                    <a:moveTo>
                      <a:pt x="14" y="0"/>
                    </a:moveTo>
                    <a:lnTo>
                      <a:pt x="0" y="18"/>
                    </a:lnTo>
                    <a:lnTo>
                      <a:pt x="34" y="44"/>
                    </a:lnTo>
                    <a:lnTo>
                      <a:pt x="50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6F0E3"/>
              </a:solidFill>
              <a:ln w="0">
                <a:solidFill>
                  <a:srgbClr val="D6F0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90" name="Freeform 298"/>
              <p:cNvSpPr>
                <a:spLocks/>
              </p:cNvSpPr>
              <p:nvPr/>
            </p:nvSpPr>
            <p:spPr bwMode="auto">
              <a:xfrm>
                <a:off x="3294" y="2808"/>
                <a:ext cx="50" cy="44"/>
              </a:xfrm>
              <a:custGeom>
                <a:avLst/>
                <a:gdLst>
                  <a:gd name="T0" fmla="*/ 14 w 50"/>
                  <a:gd name="T1" fmla="*/ 0 h 44"/>
                  <a:gd name="T2" fmla="*/ 0 w 50"/>
                  <a:gd name="T3" fmla="*/ 18 h 44"/>
                  <a:gd name="T4" fmla="*/ 34 w 50"/>
                  <a:gd name="T5" fmla="*/ 44 h 44"/>
                  <a:gd name="T6" fmla="*/ 50 w 50"/>
                  <a:gd name="T7" fmla="*/ 30 h 44"/>
                  <a:gd name="T8" fmla="*/ 14 w 5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4">
                    <a:moveTo>
                      <a:pt x="14" y="0"/>
                    </a:moveTo>
                    <a:lnTo>
                      <a:pt x="0" y="18"/>
                    </a:lnTo>
                    <a:lnTo>
                      <a:pt x="34" y="44"/>
                    </a:lnTo>
                    <a:lnTo>
                      <a:pt x="50" y="3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91" name="Freeform 299"/>
              <p:cNvSpPr>
                <a:spLocks/>
              </p:cNvSpPr>
              <p:nvPr/>
            </p:nvSpPr>
            <p:spPr bwMode="auto">
              <a:xfrm>
                <a:off x="3328" y="2838"/>
                <a:ext cx="50" cy="52"/>
              </a:xfrm>
              <a:custGeom>
                <a:avLst/>
                <a:gdLst>
                  <a:gd name="T0" fmla="*/ 16 w 50"/>
                  <a:gd name="T1" fmla="*/ 0 h 52"/>
                  <a:gd name="T2" fmla="*/ 0 w 50"/>
                  <a:gd name="T3" fmla="*/ 14 h 52"/>
                  <a:gd name="T4" fmla="*/ 36 w 50"/>
                  <a:gd name="T5" fmla="*/ 52 h 52"/>
                  <a:gd name="T6" fmla="*/ 50 w 50"/>
                  <a:gd name="T7" fmla="*/ 42 h 52"/>
                  <a:gd name="T8" fmla="*/ 16 w 5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2">
                    <a:moveTo>
                      <a:pt x="16" y="0"/>
                    </a:moveTo>
                    <a:lnTo>
                      <a:pt x="0" y="14"/>
                    </a:lnTo>
                    <a:lnTo>
                      <a:pt x="36" y="52"/>
                    </a:lnTo>
                    <a:lnTo>
                      <a:pt x="50" y="4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BFAC7"/>
              </a:solidFill>
              <a:ln w="0">
                <a:solidFill>
                  <a:srgbClr val="EBFA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92" name="Freeform 300"/>
              <p:cNvSpPr>
                <a:spLocks/>
              </p:cNvSpPr>
              <p:nvPr/>
            </p:nvSpPr>
            <p:spPr bwMode="auto">
              <a:xfrm>
                <a:off x="3328" y="2838"/>
                <a:ext cx="50" cy="52"/>
              </a:xfrm>
              <a:custGeom>
                <a:avLst/>
                <a:gdLst>
                  <a:gd name="T0" fmla="*/ 16 w 50"/>
                  <a:gd name="T1" fmla="*/ 0 h 52"/>
                  <a:gd name="T2" fmla="*/ 0 w 50"/>
                  <a:gd name="T3" fmla="*/ 14 h 52"/>
                  <a:gd name="T4" fmla="*/ 36 w 50"/>
                  <a:gd name="T5" fmla="*/ 52 h 52"/>
                  <a:gd name="T6" fmla="*/ 50 w 50"/>
                  <a:gd name="T7" fmla="*/ 42 h 52"/>
                  <a:gd name="T8" fmla="*/ 16 w 5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2">
                    <a:moveTo>
                      <a:pt x="16" y="0"/>
                    </a:moveTo>
                    <a:lnTo>
                      <a:pt x="0" y="14"/>
                    </a:lnTo>
                    <a:lnTo>
                      <a:pt x="36" y="52"/>
                    </a:lnTo>
                    <a:lnTo>
                      <a:pt x="50" y="4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93" name="Freeform 301"/>
              <p:cNvSpPr>
                <a:spLocks/>
              </p:cNvSpPr>
              <p:nvPr/>
            </p:nvSpPr>
            <p:spPr bwMode="auto">
              <a:xfrm>
                <a:off x="3364" y="2880"/>
                <a:ext cx="50" cy="62"/>
              </a:xfrm>
              <a:custGeom>
                <a:avLst/>
                <a:gdLst>
                  <a:gd name="T0" fmla="*/ 14 w 50"/>
                  <a:gd name="T1" fmla="*/ 0 h 62"/>
                  <a:gd name="T2" fmla="*/ 0 w 50"/>
                  <a:gd name="T3" fmla="*/ 10 h 62"/>
                  <a:gd name="T4" fmla="*/ 34 w 50"/>
                  <a:gd name="T5" fmla="*/ 62 h 62"/>
                  <a:gd name="T6" fmla="*/ 50 w 50"/>
                  <a:gd name="T7" fmla="*/ 42 h 62"/>
                  <a:gd name="T8" fmla="*/ 14 w 5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2">
                    <a:moveTo>
                      <a:pt x="14" y="0"/>
                    </a:moveTo>
                    <a:lnTo>
                      <a:pt x="0" y="10"/>
                    </a:lnTo>
                    <a:lnTo>
                      <a:pt x="34" y="62"/>
                    </a:lnTo>
                    <a:lnTo>
                      <a:pt x="50" y="4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8E8CF"/>
              </a:solidFill>
              <a:ln w="0">
                <a:solidFill>
                  <a:srgbClr val="E8E8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94" name="Freeform 302"/>
              <p:cNvSpPr>
                <a:spLocks/>
              </p:cNvSpPr>
              <p:nvPr/>
            </p:nvSpPr>
            <p:spPr bwMode="auto">
              <a:xfrm>
                <a:off x="3364" y="2880"/>
                <a:ext cx="50" cy="62"/>
              </a:xfrm>
              <a:custGeom>
                <a:avLst/>
                <a:gdLst>
                  <a:gd name="T0" fmla="*/ 14 w 50"/>
                  <a:gd name="T1" fmla="*/ 0 h 62"/>
                  <a:gd name="T2" fmla="*/ 0 w 50"/>
                  <a:gd name="T3" fmla="*/ 10 h 62"/>
                  <a:gd name="T4" fmla="*/ 34 w 50"/>
                  <a:gd name="T5" fmla="*/ 62 h 62"/>
                  <a:gd name="T6" fmla="*/ 50 w 50"/>
                  <a:gd name="T7" fmla="*/ 42 h 62"/>
                  <a:gd name="T8" fmla="*/ 14 w 5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2">
                    <a:moveTo>
                      <a:pt x="14" y="0"/>
                    </a:moveTo>
                    <a:lnTo>
                      <a:pt x="0" y="10"/>
                    </a:lnTo>
                    <a:lnTo>
                      <a:pt x="34" y="62"/>
                    </a:lnTo>
                    <a:lnTo>
                      <a:pt x="50" y="4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95" name="Freeform 303"/>
              <p:cNvSpPr>
                <a:spLocks/>
              </p:cNvSpPr>
              <p:nvPr/>
            </p:nvSpPr>
            <p:spPr bwMode="auto">
              <a:xfrm>
                <a:off x="3398" y="292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0 h 36"/>
                  <a:gd name="T4" fmla="*/ 36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0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96" name="Freeform 304"/>
              <p:cNvSpPr>
                <a:spLocks/>
              </p:cNvSpPr>
              <p:nvPr/>
            </p:nvSpPr>
            <p:spPr bwMode="auto">
              <a:xfrm>
                <a:off x="3398" y="292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0 h 36"/>
                  <a:gd name="T4" fmla="*/ 36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0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97" name="Freeform 305"/>
              <p:cNvSpPr>
                <a:spLocks/>
              </p:cNvSpPr>
              <p:nvPr/>
            </p:nvSpPr>
            <p:spPr bwMode="auto">
              <a:xfrm>
                <a:off x="3434" y="2934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4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98" name="Freeform 306"/>
              <p:cNvSpPr>
                <a:spLocks/>
              </p:cNvSpPr>
              <p:nvPr/>
            </p:nvSpPr>
            <p:spPr bwMode="auto">
              <a:xfrm>
                <a:off x="3434" y="2934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4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99" name="Freeform 307"/>
              <p:cNvSpPr>
                <a:spLocks/>
              </p:cNvSpPr>
              <p:nvPr/>
            </p:nvSpPr>
            <p:spPr bwMode="auto">
              <a:xfrm>
                <a:off x="3472" y="2946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2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00" name="Freeform 308"/>
              <p:cNvSpPr>
                <a:spLocks/>
              </p:cNvSpPr>
              <p:nvPr/>
            </p:nvSpPr>
            <p:spPr bwMode="auto">
              <a:xfrm>
                <a:off x="3472" y="2946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2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01" name="Freeform 309"/>
              <p:cNvSpPr>
                <a:spLocks/>
              </p:cNvSpPr>
              <p:nvPr/>
            </p:nvSpPr>
            <p:spPr bwMode="auto">
              <a:xfrm>
                <a:off x="3510" y="2958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4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02" name="Freeform 310"/>
              <p:cNvSpPr>
                <a:spLocks/>
              </p:cNvSpPr>
              <p:nvPr/>
            </p:nvSpPr>
            <p:spPr bwMode="auto">
              <a:xfrm>
                <a:off x="3510" y="2958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4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6103" name="Group 311"/>
            <p:cNvGrpSpPr>
              <a:grpSpLocks/>
            </p:cNvGrpSpPr>
            <p:nvPr/>
          </p:nvGrpSpPr>
          <p:grpSpPr bwMode="auto">
            <a:xfrm>
              <a:off x="1654" y="2376"/>
              <a:ext cx="2022" cy="684"/>
              <a:chOff x="1654" y="2376"/>
              <a:chExt cx="2022" cy="684"/>
            </a:xfrm>
          </p:grpSpPr>
          <p:sp>
            <p:nvSpPr>
              <p:cNvPr id="546104" name="Freeform 312"/>
              <p:cNvSpPr>
                <a:spLocks/>
              </p:cNvSpPr>
              <p:nvPr/>
            </p:nvSpPr>
            <p:spPr bwMode="auto">
              <a:xfrm>
                <a:off x="3548" y="297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05" name="Freeform 313"/>
              <p:cNvSpPr>
                <a:spLocks/>
              </p:cNvSpPr>
              <p:nvPr/>
            </p:nvSpPr>
            <p:spPr bwMode="auto">
              <a:xfrm>
                <a:off x="3548" y="297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06" name="Freeform 314"/>
              <p:cNvSpPr>
                <a:spLocks/>
              </p:cNvSpPr>
              <p:nvPr/>
            </p:nvSpPr>
            <p:spPr bwMode="auto">
              <a:xfrm>
                <a:off x="3586" y="2984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4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07" name="Freeform 315"/>
              <p:cNvSpPr>
                <a:spLocks/>
              </p:cNvSpPr>
              <p:nvPr/>
            </p:nvSpPr>
            <p:spPr bwMode="auto">
              <a:xfrm>
                <a:off x="3586" y="2984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4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08" name="Freeform 316"/>
              <p:cNvSpPr>
                <a:spLocks/>
              </p:cNvSpPr>
              <p:nvPr/>
            </p:nvSpPr>
            <p:spPr bwMode="auto">
              <a:xfrm>
                <a:off x="3624" y="2996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09" name="Freeform 317"/>
              <p:cNvSpPr>
                <a:spLocks/>
              </p:cNvSpPr>
              <p:nvPr/>
            </p:nvSpPr>
            <p:spPr bwMode="auto">
              <a:xfrm>
                <a:off x="3624" y="2996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10" name="Freeform 318"/>
              <p:cNvSpPr>
                <a:spLocks/>
              </p:cNvSpPr>
              <p:nvPr/>
            </p:nvSpPr>
            <p:spPr bwMode="auto">
              <a:xfrm>
                <a:off x="1674" y="2376"/>
                <a:ext cx="50" cy="30"/>
              </a:xfrm>
              <a:custGeom>
                <a:avLst/>
                <a:gdLst>
                  <a:gd name="T0" fmla="*/ 20 w 50"/>
                  <a:gd name="T1" fmla="*/ 0 h 30"/>
                  <a:gd name="T2" fmla="*/ 0 w 50"/>
                  <a:gd name="T3" fmla="*/ 20 h 30"/>
                  <a:gd name="T4" fmla="*/ 30 w 50"/>
                  <a:gd name="T5" fmla="*/ 30 h 30"/>
                  <a:gd name="T6" fmla="*/ 50 w 50"/>
                  <a:gd name="T7" fmla="*/ 10 h 30"/>
                  <a:gd name="T8" fmla="*/ 20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0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5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11" name="Freeform 319"/>
              <p:cNvSpPr>
                <a:spLocks/>
              </p:cNvSpPr>
              <p:nvPr/>
            </p:nvSpPr>
            <p:spPr bwMode="auto">
              <a:xfrm>
                <a:off x="1674" y="2376"/>
                <a:ext cx="50" cy="30"/>
              </a:xfrm>
              <a:custGeom>
                <a:avLst/>
                <a:gdLst>
                  <a:gd name="T0" fmla="*/ 20 w 50"/>
                  <a:gd name="T1" fmla="*/ 0 h 30"/>
                  <a:gd name="T2" fmla="*/ 0 w 50"/>
                  <a:gd name="T3" fmla="*/ 20 h 30"/>
                  <a:gd name="T4" fmla="*/ 30 w 50"/>
                  <a:gd name="T5" fmla="*/ 30 h 30"/>
                  <a:gd name="T6" fmla="*/ 50 w 50"/>
                  <a:gd name="T7" fmla="*/ 10 h 30"/>
                  <a:gd name="T8" fmla="*/ 20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0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50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12" name="Freeform 320"/>
              <p:cNvSpPr>
                <a:spLocks/>
              </p:cNvSpPr>
              <p:nvPr/>
            </p:nvSpPr>
            <p:spPr bwMode="auto">
              <a:xfrm>
                <a:off x="1704" y="2386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0 h 28"/>
                  <a:gd name="T4" fmla="*/ 28 w 50"/>
                  <a:gd name="T5" fmla="*/ 28 h 28"/>
                  <a:gd name="T6" fmla="*/ 50 w 50"/>
                  <a:gd name="T7" fmla="*/ 8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50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13" name="Freeform 321"/>
              <p:cNvSpPr>
                <a:spLocks/>
              </p:cNvSpPr>
              <p:nvPr/>
            </p:nvSpPr>
            <p:spPr bwMode="auto">
              <a:xfrm>
                <a:off x="1704" y="2386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0 h 28"/>
                  <a:gd name="T4" fmla="*/ 28 w 50"/>
                  <a:gd name="T5" fmla="*/ 28 h 28"/>
                  <a:gd name="T6" fmla="*/ 50 w 50"/>
                  <a:gd name="T7" fmla="*/ 8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50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14" name="Freeform 322"/>
              <p:cNvSpPr>
                <a:spLocks/>
              </p:cNvSpPr>
              <p:nvPr/>
            </p:nvSpPr>
            <p:spPr bwMode="auto">
              <a:xfrm>
                <a:off x="1732" y="2394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10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15" name="Freeform 323"/>
              <p:cNvSpPr>
                <a:spLocks/>
              </p:cNvSpPr>
              <p:nvPr/>
            </p:nvSpPr>
            <p:spPr bwMode="auto">
              <a:xfrm>
                <a:off x="1732" y="2394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10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16" name="Freeform 324"/>
              <p:cNvSpPr>
                <a:spLocks/>
              </p:cNvSpPr>
              <p:nvPr/>
            </p:nvSpPr>
            <p:spPr bwMode="auto">
              <a:xfrm>
                <a:off x="1762" y="2404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18 h 24"/>
                  <a:gd name="T4" fmla="*/ 28 w 50"/>
                  <a:gd name="T5" fmla="*/ 24 h 24"/>
                  <a:gd name="T6" fmla="*/ 50 w 50"/>
                  <a:gd name="T7" fmla="*/ 6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5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FF5"/>
              </a:solidFill>
              <a:ln w="0">
                <a:solidFill>
                  <a:srgbClr val="91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17" name="Freeform 325"/>
              <p:cNvSpPr>
                <a:spLocks/>
              </p:cNvSpPr>
              <p:nvPr/>
            </p:nvSpPr>
            <p:spPr bwMode="auto">
              <a:xfrm>
                <a:off x="1762" y="2404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18 h 24"/>
                  <a:gd name="T4" fmla="*/ 28 w 50"/>
                  <a:gd name="T5" fmla="*/ 24 h 24"/>
                  <a:gd name="T6" fmla="*/ 50 w 50"/>
                  <a:gd name="T7" fmla="*/ 6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18"/>
                    </a:lnTo>
                    <a:lnTo>
                      <a:pt x="28" y="24"/>
                    </a:lnTo>
                    <a:lnTo>
                      <a:pt x="50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18" name="Freeform 326"/>
              <p:cNvSpPr>
                <a:spLocks/>
              </p:cNvSpPr>
              <p:nvPr/>
            </p:nvSpPr>
            <p:spPr bwMode="auto">
              <a:xfrm>
                <a:off x="1790" y="2410"/>
                <a:ext cx="50" cy="22"/>
              </a:xfrm>
              <a:custGeom>
                <a:avLst/>
                <a:gdLst>
                  <a:gd name="T0" fmla="*/ 22 w 50"/>
                  <a:gd name="T1" fmla="*/ 0 h 22"/>
                  <a:gd name="T2" fmla="*/ 0 w 50"/>
                  <a:gd name="T3" fmla="*/ 18 h 22"/>
                  <a:gd name="T4" fmla="*/ 30 w 50"/>
                  <a:gd name="T5" fmla="*/ 22 h 22"/>
                  <a:gd name="T6" fmla="*/ 50 w 50"/>
                  <a:gd name="T7" fmla="*/ 4 h 22"/>
                  <a:gd name="T8" fmla="*/ 22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50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7BDFA"/>
              </a:solidFill>
              <a:ln w="0">
                <a:solidFill>
                  <a:srgbClr val="87BD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19" name="Freeform 327"/>
              <p:cNvSpPr>
                <a:spLocks/>
              </p:cNvSpPr>
              <p:nvPr/>
            </p:nvSpPr>
            <p:spPr bwMode="auto">
              <a:xfrm>
                <a:off x="1790" y="2410"/>
                <a:ext cx="50" cy="22"/>
              </a:xfrm>
              <a:custGeom>
                <a:avLst/>
                <a:gdLst>
                  <a:gd name="T0" fmla="*/ 22 w 50"/>
                  <a:gd name="T1" fmla="*/ 0 h 22"/>
                  <a:gd name="T2" fmla="*/ 0 w 50"/>
                  <a:gd name="T3" fmla="*/ 18 h 22"/>
                  <a:gd name="T4" fmla="*/ 30 w 50"/>
                  <a:gd name="T5" fmla="*/ 22 h 22"/>
                  <a:gd name="T6" fmla="*/ 50 w 50"/>
                  <a:gd name="T7" fmla="*/ 4 h 22"/>
                  <a:gd name="T8" fmla="*/ 22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2" y="0"/>
                    </a:moveTo>
                    <a:lnTo>
                      <a:pt x="0" y="18"/>
                    </a:lnTo>
                    <a:lnTo>
                      <a:pt x="30" y="22"/>
                    </a:lnTo>
                    <a:lnTo>
                      <a:pt x="50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20" name="Freeform 328"/>
              <p:cNvSpPr>
                <a:spLocks/>
              </p:cNvSpPr>
              <p:nvPr/>
            </p:nvSpPr>
            <p:spPr bwMode="auto">
              <a:xfrm>
                <a:off x="1820" y="2414"/>
                <a:ext cx="50" cy="18"/>
              </a:xfrm>
              <a:custGeom>
                <a:avLst/>
                <a:gdLst>
                  <a:gd name="T0" fmla="*/ 20 w 50"/>
                  <a:gd name="T1" fmla="*/ 0 h 18"/>
                  <a:gd name="T2" fmla="*/ 0 w 50"/>
                  <a:gd name="T3" fmla="*/ 18 h 18"/>
                  <a:gd name="T4" fmla="*/ 28 w 50"/>
                  <a:gd name="T5" fmla="*/ 18 h 18"/>
                  <a:gd name="T6" fmla="*/ 50 w 50"/>
                  <a:gd name="T7" fmla="*/ 2 h 18"/>
                  <a:gd name="T8" fmla="*/ 20 w 5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8">
                    <a:moveTo>
                      <a:pt x="20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EB5FA"/>
              </a:solidFill>
              <a:ln w="0">
                <a:solidFill>
                  <a:srgbClr val="6E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21" name="Freeform 329"/>
              <p:cNvSpPr>
                <a:spLocks/>
              </p:cNvSpPr>
              <p:nvPr/>
            </p:nvSpPr>
            <p:spPr bwMode="auto">
              <a:xfrm>
                <a:off x="1820" y="2414"/>
                <a:ext cx="50" cy="18"/>
              </a:xfrm>
              <a:custGeom>
                <a:avLst/>
                <a:gdLst>
                  <a:gd name="T0" fmla="*/ 20 w 50"/>
                  <a:gd name="T1" fmla="*/ 0 h 18"/>
                  <a:gd name="T2" fmla="*/ 0 w 50"/>
                  <a:gd name="T3" fmla="*/ 18 h 18"/>
                  <a:gd name="T4" fmla="*/ 28 w 50"/>
                  <a:gd name="T5" fmla="*/ 18 h 18"/>
                  <a:gd name="T6" fmla="*/ 50 w 50"/>
                  <a:gd name="T7" fmla="*/ 2 h 18"/>
                  <a:gd name="T8" fmla="*/ 20 w 5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8">
                    <a:moveTo>
                      <a:pt x="20" y="0"/>
                    </a:moveTo>
                    <a:lnTo>
                      <a:pt x="0" y="18"/>
                    </a:lnTo>
                    <a:lnTo>
                      <a:pt x="28" y="18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22" name="Freeform 330"/>
              <p:cNvSpPr>
                <a:spLocks/>
              </p:cNvSpPr>
              <p:nvPr/>
            </p:nvSpPr>
            <p:spPr bwMode="auto">
              <a:xfrm>
                <a:off x="1848" y="2416"/>
                <a:ext cx="50" cy="40"/>
              </a:xfrm>
              <a:custGeom>
                <a:avLst/>
                <a:gdLst>
                  <a:gd name="T0" fmla="*/ 22 w 50"/>
                  <a:gd name="T1" fmla="*/ 0 h 40"/>
                  <a:gd name="T2" fmla="*/ 0 w 50"/>
                  <a:gd name="T3" fmla="*/ 16 h 40"/>
                  <a:gd name="T4" fmla="*/ 32 w 50"/>
                  <a:gd name="T5" fmla="*/ 40 h 40"/>
                  <a:gd name="T6" fmla="*/ 50 w 50"/>
                  <a:gd name="T7" fmla="*/ 4 h 40"/>
                  <a:gd name="T8" fmla="*/ 22 w 5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0">
                    <a:moveTo>
                      <a:pt x="22" y="0"/>
                    </a:moveTo>
                    <a:lnTo>
                      <a:pt x="0" y="16"/>
                    </a:lnTo>
                    <a:lnTo>
                      <a:pt x="32" y="40"/>
                    </a:lnTo>
                    <a:lnTo>
                      <a:pt x="50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C94D6"/>
              </a:solidFill>
              <a:ln w="0">
                <a:solidFill>
                  <a:srgbClr val="8C94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23" name="Freeform 331"/>
              <p:cNvSpPr>
                <a:spLocks/>
              </p:cNvSpPr>
              <p:nvPr/>
            </p:nvSpPr>
            <p:spPr bwMode="auto">
              <a:xfrm>
                <a:off x="1848" y="2416"/>
                <a:ext cx="50" cy="40"/>
              </a:xfrm>
              <a:custGeom>
                <a:avLst/>
                <a:gdLst>
                  <a:gd name="T0" fmla="*/ 22 w 50"/>
                  <a:gd name="T1" fmla="*/ 0 h 40"/>
                  <a:gd name="T2" fmla="*/ 0 w 50"/>
                  <a:gd name="T3" fmla="*/ 16 h 40"/>
                  <a:gd name="T4" fmla="*/ 32 w 50"/>
                  <a:gd name="T5" fmla="*/ 40 h 40"/>
                  <a:gd name="T6" fmla="*/ 50 w 50"/>
                  <a:gd name="T7" fmla="*/ 4 h 40"/>
                  <a:gd name="T8" fmla="*/ 22 w 5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0">
                    <a:moveTo>
                      <a:pt x="22" y="0"/>
                    </a:moveTo>
                    <a:lnTo>
                      <a:pt x="0" y="16"/>
                    </a:lnTo>
                    <a:lnTo>
                      <a:pt x="32" y="40"/>
                    </a:lnTo>
                    <a:lnTo>
                      <a:pt x="50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24" name="Freeform 332"/>
              <p:cNvSpPr>
                <a:spLocks/>
              </p:cNvSpPr>
              <p:nvPr/>
            </p:nvSpPr>
            <p:spPr bwMode="auto">
              <a:xfrm>
                <a:off x="1880" y="2420"/>
                <a:ext cx="52" cy="64"/>
              </a:xfrm>
              <a:custGeom>
                <a:avLst/>
                <a:gdLst>
                  <a:gd name="T0" fmla="*/ 18 w 52"/>
                  <a:gd name="T1" fmla="*/ 0 h 64"/>
                  <a:gd name="T2" fmla="*/ 0 w 52"/>
                  <a:gd name="T3" fmla="*/ 36 h 64"/>
                  <a:gd name="T4" fmla="*/ 32 w 52"/>
                  <a:gd name="T5" fmla="*/ 64 h 64"/>
                  <a:gd name="T6" fmla="*/ 52 w 52"/>
                  <a:gd name="T7" fmla="*/ 34 h 64"/>
                  <a:gd name="T8" fmla="*/ 18 w 5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4">
                    <a:moveTo>
                      <a:pt x="18" y="0"/>
                    </a:moveTo>
                    <a:lnTo>
                      <a:pt x="0" y="36"/>
                    </a:lnTo>
                    <a:lnTo>
                      <a:pt x="32" y="64"/>
                    </a:lnTo>
                    <a:lnTo>
                      <a:pt x="52" y="3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BDC7"/>
              </a:solidFill>
              <a:ln w="0">
                <a:solidFill>
                  <a:srgbClr val="D1BD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25" name="Freeform 333"/>
              <p:cNvSpPr>
                <a:spLocks/>
              </p:cNvSpPr>
              <p:nvPr/>
            </p:nvSpPr>
            <p:spPr bwMode="auto">
              <a:xfrm>
                <a:off x="1880" y="2420"/>
                <a:ext cx="52" cy="64"/>
              </a:xfrm>
              <a:custGeom>
                <a:avLst/>
                <a:gdLst>
                  <a:gd name="T0" fmla="*/ 18 w 52"/>
                  <a:gd name="T1" fmla="*/ 0 h 64"/>
                  <a:gd name="T2" fmla="*/ 0 w 52"/>
                  <a:gd name="T3" fmla="*/ 36 h 64"/>
                  <a:gd name="T4" fmla="*/ 32 w 52"/>
                  <a:gd name="T5" fmla="*/ 64 h 64"/>
                  <a:gd name="T6" fmla="*/ 52 w 52"/>
                  <a:gd name="T7" fmla="*/ 34 h 64"/>
                  <a:gd name="T8" fmla="*/ 18 w 5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4">
                    <a:moveTo>
                      <a:pt x="18" y="0"/>
                    </a:moveTo>
                    <a:lnTo>
                      <a:pt x="0" y="36"/>
                    </a:lnTo>
                    <a:lnTo>
                      <a:pt x="32" y="64"/>
                    </a:lnTo>
                    <a:lnTo>
                      <a:pt x="52" y="3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26" name="Freeform 334"/>
              <p:cNvSpPr>
                <a:spLocks/>
              </p:cNvSpPr>
              <p:nvPr/>
            </p:nvSpPr>
            <p:spPr bwMode="auto">
              <a:xfrm>
                <a:off x="1912" y="2454"/>
                <a:ext cx="50" cy="44"/>
              </a:xfrm>
              <a:custGeom>
                <a:avLst/>
                <a:gdLst>
                  <a:gd name="T0" fmla="*/ 20 w 50"/>
                  <a:gd name="T1" fmla="*/ 0 h 44"/>
                  <a:gd name="T2" fmla="*/ 0 w 50"/>
                  <a:gd name="T3" fmla="*/ 30 h 44"/>
                  <a:gd name="T4" fmla="*/ 32 w 50"/>
                  <a:gd name="T5" fmla="*/ 44 h 44"/>
                  <a:gd name="T6" fmla="*/ 50 w 50"/>
                  <a:gd name="T7" fmla="*/ 20 h 44"/>
                  <a:gd name="T8" fmla="*/ 20 w 5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4">
                    <a:moveTo>
                      <a:pt x="20" y="0"/>
                    </a:moveTo>
                    <a:lnTo>
                      <a:pt x="0" y="30"/>
                    </a:lnTo>
                    <a:lnTo>
                      <a:pt x="32" y="44"/>
                    </a:lnTo>
                    <a:lnTo>
                      <a:pt x="5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FC2DB"/>
              </a:solidFill>
              <a:ln w="0">
                <a:solidFill>
                  <a:srgbClr val="BFC2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27" name="Freeform 335"/>
              <p:cNvSpPr>
                <a:spLocks/>
              </p:cNvSpPr>
              <p:nvPr/>
            </p:nvSpPr>
            <p:spPr bwMode="auto">
              <a:xfrm>
                <a:off x="1912" y="2454"/>
                <a:ext cx="50" cy="44"/>
              </a:xfrm>
              <a:custGeom>
                <a:avLst/>
                <a:gdLst>
                  <a:gd name="T0" fmla="*/ 20 w 50"/>
                  <a:gd name="T1" fmla="*/ 0 h 44"/>
                  <a:gd name="T2" fmla="*/ 0 w 50"/>
                  <a:gd name="T3" fmla="*/ 30 h 44"/>
                  <a:gd name="T4" fmla="*/ 32 w 50"/>
                  <a:gd name="T5" fmla="*/ 44 h 44"/>
                  <a:gd name="T6" fmla="*/ 50 w 50"/>
                  <a:gd name="T7" fmla="*/ 20 h 44"/>
                  <a:gd name="T8" fmla="*/ 20 w 5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4">
                    <a:moveTo>
                      <a:pt x="20" y="0"/>
                    </a:moveTo>
                    <a:lnTo>
                      <a:pt x="0" y="30"/>
                    </a:lnTo>
                    <a:lnTo>
                      <a:pt x="32" y="44"/>
                    </a:lnTo>
                    <a:lnTo>
                      <a:pt x="50" y="2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28" name="Freeform 336"/>
              <p:cNvSpPr>
                <a:spLocks/>
              </p:cNvSpPr>
              <p:nvPr/>
            </p:nvSpPr>
            <p:spPr bwMode="auto">
              <a:xfrm>
                <a:off x="1944" y="247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28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28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2ED"/>
              </a:solidFill>
              <a:ln w="0">
                <a:solidFill>
                  <a:srgbClr val="A3C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29" name="Freeform 337"/>
              <p:cNvSpPr>
                <a:spLocks/>
              </p:cNvSpPr>
              <p:nvPr/>
            </p:nvSpPr>
            <p:spPr bwMode="auto">
              <a:xfrm>
                <a:off x="1944" y="247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28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28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30" name="Freeform 338"/>
              <p:cNvSpPr>
                <a:spLocks/>
              </p:cNvSpPr>
              <p:nvPr/>
            </p:nvSpPr>
            <p:spPr bwMode="auto">
              <a:xfrm>
                <a:off x="1972" y="2484"/>
                <a:ext cx="50" cy="24"/>
              </a:xfrm>
              <a:custGeom>
                <a:avLst/>
                <a:gdLst>
                  <a:gd name="T0" fmla="*/ 22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4 h 24"/>
                  <a:gd name="T8" fmla="*/ 22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5BAF7"/>
              </a:solidFill>
              <a:ln w="0">
                <a:solidFill>
                  <a:srgbClr val="85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31" name="Freeform 339"/>
              <p:cNvSpPr>
                <a:spLocks/>
              </p:cNvSpPr>
              <p:nvPr/>
            </p:nvSpPr>
            <p:spPr bwMode="auto">
              <a:xfrm>
                <a:off x="1972" y="2484"/>
                <a:ext cx="50" cy="24"/>
              </a:xfrm>
              <a:custGeom>
                <a:avLst/>
                <a:gdLst>
                  <a:gd name="T0" fmla="*/ 22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4 h 24"/>
                  <a:gd name="T8" fmla="*/ 22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32" name="Freeform 340"/>
              <p:cNvSpPr>
                <a:spLocks/>
              </p:cNvSpPr>
              <p:nvPr/>
            </p:nvSpPr>
            <p:spPr bwMode="auto">
              <a:xfrm>
                <a:off x="2002" y="2488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2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BADF7"/>
              </a:solidFill>
              <a:ln w="0">
                <a:solidFill>
                  <a:srgbClr val="6B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33" name="Freeform 341"/>
              <p:cNvSpPr>
                <a:spLocks/>
              </p:cNvSpPr>
              <p:nvPr/>
            </p:nvSpPr>
            <p:spPr bwMode="auto">
              <a:xfrm>
                <a:off x="2002" y="2488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2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34" name="Freeform 342"/>
              <p:cNvSpPr>
                <a:spLocks/>
              </p:cNvSpPr>
              <p:nvPr/>
            </p:nvSpPr>
            <p:spPr bwMode="auto">
              <a:xfrm>
                <a:off x="2032" y="2488"/>
                <a:ext cx="50" cy="20"/>
              </a:xfrm>
              <a:custGeom>
                <a:avLst/>
                <a:gdLst>
                  <a:gd name="T0" fmla="*/ 20 w 50"/>
                  <a:gd name="T1" fmla="*/ 2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5EA8F7"/>
              </a:solidFill>
              <a:ln w="0">
                <a:solidFill>
                  <a:srgbClr val="5E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35" name="Freeform 343"/>
              <p:cNvSpPr>
                <a:spLocks/>
              </p:cNvSpPr>
              <p:nvPr/>
            </p:nvSpPr>
            <p:spPr bwMode="auto">
              <a:xfrm>
                <a:off x="2032" y="2488"/>
                <a:ext cx="50" cy="20"/>
              </a:xfrm>
              <a:custGeom>
                <a:avLst/>
                <a:gdLst>
                  <a:gd name="T0" fmla="*/ 20 w 50"/>
                  <a:gd name="T1" fmla="*/ 2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2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36" name="Freeform 344"/>
              <p:cNvSpPr>
                <a:spLocks/>
              </p:cNvSpPr>
              <p:nvPr/>
            </p:nvSpPr>
            <p:spPr bwMode="auto">
              <a:xfrm>
                <a:off x="2062" y="2486"/>
                <a:ext cx="50" cy="22"/>
              </a:xfrm>
              <a:custGeom>
                <a:avLst/>
                <a:gdLst>
                  <a:gd name="T0" fmla="*/ 20 w 50"/>
                  <a:gd name="T1" fmla="*/ 2 h 22"/>
                  <a:gd name="T2" fmla="*/ 0 w 50"/>
                  <a:gd name="T3" fmla="*/ 22 h 22"/>
                  <a:gd name="T4" fmla="*/ 30 w 50"/>
                  <a:gd name="T5" fmla="*/ 20 h 22"/>
                  <a:gd name="T6" fmla="*/ 50 w 50"/>
                  <a:gd name="T7" fmla="*/ 0 h 22"/>
                  <a:gd name="T8" fmla="*/ 20 w 5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61A8F7"/>
              </a:solidFill>
              <a:ln w="0">
                <a:solidFill>
                  <a:srgbClr val="61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37" name="Freeform 345"/>
              <p:cNvSpPr>
                <a:spLocks/>
              </p:cNvSpPr>
              <p:nvPr/>
            </p:nvSpPr>
            <p:spPr bwMode="auto">
              <a:xfrm>
                <a:off x="2062" y="2486"/>
                <a:ext cx="50" cy="22"/>
              </a:xfrm>
              <a:custGeom>
                <a:avLst/>
                <a:gdLst>
                  <a:gd name="T0" fmla="*/ 20 w 50"/>
                  <a:gd name="T1" fmla="*/ 2 h 22"/>
                  <a:gd name="T2" fmla="*/ 0 w 50"/>
                  <a:gd name="T3" fmla="*/ 22 h 22"/>
                  <a:gd name="T4" fmla="*/ 30 w 50"/>
                  <a:gd name="T5" fmla="*/ 20 h 22"/>
                  <a:gd name="T6" fmla="*/ 50 w 50"/>
                  <a:gd name="T7" fmla="*/ 0 h 22"/>
                  <a:gd name="T8" fmla="*/ 20 w 5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2"/>
                    </a:moveTo>
                    <a:lnTo>
                      <a:pt x="0" y="22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38" name="Freeform 346"/>
              <p:cNvSpPr>
                <a:spLocks/>
              </p:cNvSpPr>
              <p:nvPr/>
            </p:nvSpPr>
            <p:spPr bwMode="auto">
              <a:xfrm>
                <a:off x="2092" y="248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0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9ABF7"/>
              </a:solidFill>
              <a:ln w="0">
                <a:solidFill>
                  <a:srgbClr val="69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39" name="Freeform 347"/>
              <p:cNvSpPr>
                <a:spLocks/>
              </p:cNvSpPr>
              <p:nvPr/>
            </p:nvSpPr>
            <p:spPr bwMode="auto">
              <a:xfrm>
                <a:off x="2092" y="248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0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40" name="Freeform 348"/>
              <p:cNvSpPr>
                <a:spLocks/>
              </p:cNvSpPr>
              <p:nvPr/>
            </p:nvSpPr>
            <p:spPr bwMode="auto">
              <a:xfrm>
                <a:off x="2122" y="248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2 h 22"/>
                  <a:gd name="T4" fmla="*/ 30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0ADF5"/>
              </a:solidFill>
              <a:ln w="0">
                <a:solidFill>
                  <a:srgbClr val="70A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41" name="Freeform 349"/>
              <p:cNvSpPr>
                <a:spLocks/>
              </p:cNvSpPr>
              <p:nvPr/>
            </p:nvSpPr>
            <p:spPr bwMode="auto">
              <a:xfrm>
                <a:off x="2122" y="248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2 h 22"/>
                  <a:gd name="T4" fmla="*/ 30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42" name="Freeform 350"/>
              <p:cNvSpPr>
                <a:spLocks/>
              </p:cNvSpPr>
              <p:nvPr/>
            </p:nvSpPr>
            <p:spPr bwMode="auto">
              <a:xfrm>
                <a:off x="2152" y="2488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0 h 24"/>
                  <a:gd name="T4" fmla="*/ 32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AB0F5"/>
              </a:solidFill>
              <a:ln w="0">
                <a:solidFill>
                  <a:srgbClr val="7AB0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43" name="Freeform 351"/>
              <p:cNvSpPr>
                <a:spLocks/>
              </p:cNvSpPr>
              <p:nvPr/>
            </p:nvSpPr>
            <p:spPr bwMode="auto">
              <a:xfrm>
                <a:off x="2152" y="2488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0 h 24"/>
                  <a:gd name="T4" fmla="*/ 32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44" name="Freeform 352"/>
              <p:cNvSpPr>
                <a:spLocks/>
              </p:cNvSpPr>
              <p:nvPr/>
            </p:nvSpPr>
            <p:spPr bwMode="auto">
              <a:xfrm>
                <a:off x="2184" y="2490"/>
                <a:ext cx="50" cy="26"/>
              </a:xfrm>
              <a:custGeom>
                <a:avLst/>
                <a:gdLst>
                  <a:gd name="T0" fmla="*/ 18 w 50"/>
                  <a:gd name="T1" fmla="*/ 0 h 26"/>
                  <a:gd name="T2" fmla="*/ 0 w 50"/>
                  <a:gd name="T3" fmla="*/ 22 h 26"/>
                  <a:gd name="T4" fmla="*/ 30 w 50"/>
                  <a:gd name="T5" fmla="*/ 26 h 26"/>
                  <a:gd name="T6" fmla="*/ 50 w 50"/>
                  <a:gd name="T7" fmla="*/ 4 h 26"/>
                  <a:gd name="T8" fmla="*/ 18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18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0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5B5F5"/>
              </a:solidFill>
              <a:ln w="0">
                <a:solidFill>
                  <a:srgbClr val="85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45" name="Freeform 353"/>
              <p:cNvSpPr>
                <a:spLocks/>
              </p:cNvSpPr>
              <p:nvPr/>
            </p:nvSpPr>
            <p:spPr bwMode="auto">
              <a:xfrm>
                <a:off x="2184" y="2490"/>
                <a:ext cx="50" cy="26"/>
              </a:xfrm>
              <a:custGeom>
                <a:avLst/>
                <a:gdLst>
                  <a:gd name="T0" fmla="*/ 18 w 50"/>
                  <a:gd name="T1" fmla="*/ 0 h 26"/>
                  <a:gd name="T2" fmla="*/ 0 w 50"/>
                  <a:gd name="T3" fmla="*/ 22 h 26"/>
                  <a:gd name="T4" fmla="*/ 30 w 50"/>
                  <a:gd name="T5" fmla="*/ 26 h 26"/>
                  <a:gd name="T6" fmla="*/ 50 w 50"/>
                  <a:gd name="T7" fmla="*/ 4 h 26"/>
                  <a:gd name="T8" fmla="*/ 18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18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0" y="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46" name="Freeform 354"/>
              <p:cNvSpPr>
                <a:spLocks/>
              </p:cNvSpPr>
              <p:nvPr/>
            </p:nvSpPr>
            <p:spPr bwMode="auto">
              <a:xfrm>
                <a:off x="2214" y="2494"/>
                <a:ext cx="52" cy="28"/>
              </a:xfrm>
              <a:custGeom>
                <a:avLst/>
                <a:gdLst>
                  <a:gd name="T0" fmla="*/ 20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6 h 28"/>
                  <a:gd name="T8" fmla="*/ 20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AB5F2"/>
              </a:solidFill>
              <a:ln w="0">
                <a:solidFill>
                  <a:srgbClr val="8AB5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47" name="Freeform 355"/>
              <p:cNvSpPr>
                <a:spLocks/>
              </p:cNvSpPr>
              <p:nvPr/>
            </p:nvSpPr>
            <p:spPr bwMode="auto">
              <a:xfrm>
                <a:off x="2214" y="2494"/>
                <a:ext cx="52" cy="28"/>
              </a:xfrm>
              <a:custGeom>
                <a:avLst/>
                <a:gdLst>
                  <a:gd name="T0" fmla="*/ 20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6 h 28"/>
                  <a:gd name="T8" fmla="*/ 20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48" name="Freeform 356"/>
              <p:cNvSpPr>
                <a:spLocks/>
              </p:cNvSpPr>
              <p:nvPr/>
            </p:nvSpPr>
            <p:spPr bwMode="auto">
              <a:xfrm>
                <a:off x="2246" y="2500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2 h 28"/>
                  <a:gd name="T4" fmla="*/ 32 w 50"/>
                  <a:gd name="T5" fmla="*/ 28 h 28"/>
                  <a:gd name="T6" fmla="*/ 50 w 50"/>
                  <a:gd name="T7" fmla="*/ 6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49" name="Freeform 357"/>
              <p:cNvSpPr>
                <a:spLocks/>
              </p:cNvSpPr>
              <p:nvPr/>
            </p:nvSpPr>
            <p:spPr bwMode="auto">
              <a:xfrm>
                <a:off x="2246" y="2500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2 h 28"/>
                  <a:gd name="T4" fmla="*/ 32 w 50"/>
                  <a:gd name="T5" fmla="*/ 28 h 28"/>
                  <a:gd name="T6" fmla="*/ 50 w 50"/>
                  <a:gd name="T7" fmla="*/ 6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0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50" name="Freeform 358"/>
              <p:cNvSpPr>
                <a:spLocks/>
              </p:cNvSpPr>
              <p:nvPr/>
            </p:nvSpPr>
            <p:spPr bwMode="auto">
              <a:xfrm>
                <a:off x="2278" y="250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6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AF2"/>
              </a:solidFill>
              <a:ln w="0">
                <a:solidFill>
                  <a:srgbClr val="96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51" name="Freeform 359"/>
              <p:cNvSpPr>
                <a:spLocks/>
              </p:cNvSpPr>
              <p:nvPr/>
            </p:nvSpPr>
            <p:spPr bwMode="auto">
              <a:xfrm>
                <a:off x="2278" y="250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6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52" name="Freeform 360"/>
              <p:cNvSpPr>
                <a:spLocks/>
              </p:cNvSpPr>
              <p:nvPr/>
            </p:nvSpPr>
            <p:spPr bwMode="auto">
              <a:xfrm>
                <a:off x="2310" y="2512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AF0"/>
              </a:solidFill>
              <a:ln w="0">
                <a:solidFill>
                  <a:srgbClr val="96BA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53" name="Freeform 361"/>
              <p:cNvSpPr>
                <a:spLocks/>
              </p:cNvSpPr>
              <p:nvPr/>
            </p:nvSpPr>
            <p:spPr bwMode="auto">
              <a:xfrm>
                <a:off x="2310" y="2512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54" name="Freeform 362"/>
              <p:cNvSpPr>
                <a:spLocks/>
              </p:cNvSpPr>
              <p:nvPr/>
            </p:nvSpPr>
            <p:spPr bwMode="auto">
              <a:xfrm>
                <a:off x="2342" y="2520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DF0"/>
              </a:solidFill>
              <a:ln w="0">
                <a:solidFill>
                  <a:srgbClr val="96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55" name="Freeform 363"/>
              <p:cNvSpPr>
                <a:spLocks/>
              </p:cNvSpPr>
              <p:nvPr/>
            </p:nvSpPr>
            <p:spPr bwMode="auto">
              <a:xfrm>
                <a:off x="2342" y="2520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8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56" name="Freeform 364"/>
              <p:cNvSpPr>
                <a:spLocks/>
              </p:cNvSpPr>
              <p:nvPr/>
            </p:nvSpPr>
            <p:spPr bwMode="auto">
              <a:xfrm>
                <a:off x="2374" y="2528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57" name="Freeform 365"/>
              <p:cNvSpPr>
                <a:spLocks/>
              </p:cNvSpPr>
              <p:nvPr/>
            </p:nvSpPr>
            <p:spPr bwMode="auto">
              <a:xfrm>
                <a:off x="2374" y="2528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58" name="Freeform 366"/>
              <p:cNvSpPr>
                <a:spLocks/>
              </p:cNvSpPr>
              <p:nvPr/>
            </p:nvSpPr>
            <p:spPr bwMode="auto">
              <a:xfrm>
                <a:off x="2406" y="253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10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59" name="Freeform 367"/>
              <p:cNvSpPr>
                <a:spLocks/>
              </p:cNvSpPr>
              <p:nvPr/>
            </p:nvSpPr>
            <p:spPr bwMode="auto">
              <a:xfrm>
                <a:off x="2406" y="253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10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60" name="Freeform 368"/>
              <p:cNvSpPr>
                <a:spLocks/>
              </p:cNvSpPr>
              <p:nvPr/>
            </p:nvSpPr>
            <p:spPr bwMode="auto">
              <a:xfrm>
                <a:off x="2440" y="254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DF0"/>
              </a:solidFill>
              <a:ln w="0">
                <a:solidFill>
                  <a:srgbClr val="96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61" name="Freeform 369"/>
              <p:cNvSpPr>
                <a:spLocks/>
              </p:cNvSpPr>
              <p:nvPr/>
            </p:nvSpPr>
            <p:spPr bwMode="auto">
              <a:xfrm>
                <a:off x="2440" y="2546"/>
                <a:ext cx="50" cy="30"/>
              </a:xfrm>
              <a:custGeom>
                <a:avLst/>
                <a:gdLst>
                  <a:gd name="T0" fmla="*/ 18 w 50"/>
                  <a:gd name="T1" fmla="*/ 0 h 30"/>
                  <a:gd name="T2" fmla="*/ 0 w 50"/>
                  <a:gd name="T3" fmla="*/ 22 h 30"/>
                  <a:gd name="T4" fmla="*/ 32 w 50"/>
                  <a:gd name="T5" fmla="*/ 30 h 30"/>
                  <a:gd name="T6" fmla="*/ 50 w 50"/>
                  <a:gd name="T7" fmla="*/ 8 h 30"/>
                  <a:gd name="T8" fmla="*/ 18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18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0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62" name="Freeform 370"/>
              <p:cNvSpPr>
                <a:spLocks/>
              </p:cNvSpPr>
              <p:nvPr/>
            </p:nvSpPr>
            <p:spPr bwMode="auto">
              <a:xfrm>
                <a:off x="2472" y="255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DF0"/>
              </a:solidFill>
              <a:ln w="0">
                <a:solidFill>
                  <a:srgbClr val="96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63" name="Freeform 371"/>
              <p:cNvSpPr>
                <a:spLocks/>
              </p:cNvSpPr>
              <p:nvPr/>
            </p:nvSpPr>
            <p:spPr bwMode="auto">
              <a:xfrm>
                <a:off x="2472" y="255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64" name="Freeform 372"/>
              <p:cNvSpPr>
                <a:spLocks/>
              </p:cNvSpPr>
              <p:nvPr/>
            </p:nvSpPr>
            <p:spPr bwMode="auto">
              <a:xfrm>
                <a:off x="2506" y="2562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DF0"/>
              </a:solidFill>
              <a:ln w="0">
                <a:solidFill>
                  <a:srgbClr val="96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65" name="Freeform 373"/>
              <p:cNvSpPr>
                <a:spLocks/>
              </p:cNvSpPr>
              <p:nvPr/>
            </p:nvSpPr>
            <p:spPr bwMode="auto">
              <a:xfrm>
                <a:off x="2506" y="2562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66" name="Freeform 374"/>
              <p:cNvSpPr>
                <a:spLocks/>
              </p:cNvSpPr>
              <p:nvPr/>
            </p:nvSpPr>
            <p:spPr bwMode="auto">
              <a:xfrm>
                <a:off x="2538" y="2570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67" name="Freeform 375"/>
              <p:cNvSpPr>
                <a:spLocks/>
              </p:cNvSpPr>
              <p:nvPr/>
            </p:nvSpPr>
            <p:spPr bwMode="auto">
              <a:xfrm>
                <a:off x="2538" y="2570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68" name="Freeform 376"/>
              <p:cNvSpPr>
                <a:spLocks/>
              </p:cNvSpPr>
              <p:nvPr/>
            </p:nvSpPr>
            <p:spPr bwMode="auto">
              <a:xfrm>
                <a:off x="2572" y="257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69" name="Freeform 377"/>
              <p:cNvSpPr>
                <a:spLocks/>
              </p:cNvSpPr>
              <p:nvPr/>
            </p:nvSpPr>
            <p:spPr bwMode="auto">
              <a:xfrm>
                <a:off x="2572" y="257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70" name="Freeform 378"/>
              <p:cNvSpPr>
                <a:spLocks/>
              </p:cNvSpPr>
              <p:nvPr/>
            </p:nvSpPr>
            <p:spPr bwMode="auto">
              <a:xfrm>
                <a:off x="2606" y="2588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71" name="Freeform 379"/>
              <p:cNvSpPr>
                <a:spLocks/>
              </p:cNvSpPr>
              <p:nvPr/>
            </p:nvSpPr>
            <p:spPr bwMode="auto">
              <a:xfrm>
                <a:off x="2606" y="2588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72" name="Freeform 380"/>
              <p:cNvSpPr>
                <a:spLocks/>
              </p:cNvSpPr>
              <p:nvPr/>
            </p:nvSpPr>
            <p:spPr bwMode="auto">
              <a:xfrm>
                <a:off x="2640" y="2598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73" name="Freeform 381"/>
              <p:cNvSpPr>
                <a:spLocks/>
              </p:cNvSpPr>
              <p:nvPr/>
            </p:nvSpPr>
            <p:spPr bwMode="auto">
              <a:xfrm>
                <a:off x="2640" y="2598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74" name="Freeform 382"/>
              <p:cNvSpPr>
                <a:spLocks/>
              </p:cNvSpPr>
              <p:nvPr/>
            </p:nvSpPr>
            <p:spPr bwMode="auto">
              <a:xfrm>
                <a:off x="2674" y="2606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75" name="Freeform 383"/>
              <p:cNvSpPr>
                <a:spLocks/>
              </p:cNvSpPr>
              <p:nvPr/>
            </p:nvSpPr>
            <p:spPr bwMode="auto">
              <a:xfrm>
                <a:off x="2674" y="2606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76" name="Freeform 384"/>
              <p:cNvSpPr>
                <a:spLocks/>
              </p:cNvSpPr>
              <p:nvPr/>
            </p:nvSpPr>
            <p:spPr bwMode="auto">
              <a:xfrm>
                <a:off x="2708" y="261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77" name="Freeform 385"/>
              <p:cNvSpPr>
                <a:spLocks/>
              </p:cNvSpPr>
              <p:nvPr/>
            </p:nvSpPr>
            <p:spPr bwMode="auto">
              <a:xfrm>
                <a:off x="2708" y="261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78" name="Freeform 386"/>
              <p:cNvSpPr>
                <a:spLocks/>
              </p:cNvSpPr>
              <p:nvPr/>
            </p:nvSpPr>
            <p:spPr bwMode="auto">
              <a:xfrm>
                <a:off x="2742" y="2630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4F0"/>
              </a:solidFill>
              <a:ln w="0">
                <a:solidFill>
                  <a:srgbClr val="A6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79" name="Freeform 387"/>
              <p:cNvSpPr>
                <a:spLocks/>
              </p:cNvSpPr>
              <p:nvPr/>
            </p:nvSpPr>
            <p:spPr bwMode="auto">
              <a:xfrm>
                <a:off x="2742" y="2630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2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80" name="Freeform 388"/>
              <p:cNvSpPr>
                <a:spLocks/>
              </p:cNvSpPr>
              <p:nvPr/>
            </p:nvSpPr>
            <p:spPr bwMode="auto">
              <a:xfrm>
                <a:off x="2776" y="2642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4ED"/>
              </a:solidFill>
              <a:ln w="0">
                <a:solidFill>
                  <a:srgbClr val="A8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81" name="Freeform 389"/>
              <p:cNvSpPr>
                <a:spLocks/>
              </p:cNvSpPr>
              <p:nvPr/>
            </p:nvSpPr>
            <p:spPr bwMode="auto">
              <a:xfrm>
                <a:off x="2776" y="2642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82" name="Freeform 390"/>
              <p:cNvSpPr>
                <a:spLocks/>
              </p:cNvSpPr>
              <p:nvPr/>
            </p:nvSpPr>
            <p:spPr bwMode="auto">
              <a:xfrm>
                <a:off x="2812" y="2654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7ED"/>
              </a:solidFill>
              <a:ln w="0">
                <a:solidFill>
                  <a:srgbClr val="A8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83" name="Freeform 391"/>
              <p:cNvSpPr>
                <a:spLocks/>
              </p:cNvSpPr>
              <p:nvPr/>
            </p:nvSpPr>
            <p:spPr bwMode="auto">
              <a:xfrm>
                <a:off x="2812" y="2654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84" name="Freeform 392"/>
              <p:cNvSpPr>
                <a:spLocks/>
              </p:cNvSpPr>
              <p:nvPr/>
            </p:nvSpPr>
            <p:spPr bwMode="auto">
              <a:xfrm>
                <a:off x="2846" y="2668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85" name="Freeform 393"/>
              <p:cNvSpPr>
                <a:spLocks/>
              </p:cNvSpPr>
              <p:nvPr/>
            </p:nvSpPr>
            <p:spPr bwMode="auto">
              <a:xfrm>
                <a:off x="2846" y="2668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86" name="Freeform 394"/>
              <p:cNvSpPr>
                <a:spLocks/>
              </p:cNvSpPr>
              <p:nvPr/>
            </p:nvSpPr>
            <p:spPr bwMode="auto">
              <a:xfrm>
                <a:off x="2882" y="268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87" name="Freeform 395"/>
              <p:cNvSpPr>
                <a:spLocks/>
              </p:cNvSpPr>
              <p:nvPr/>
            </p:nvSpPr>
            <p:spPr bwMode="auto">
              <a:xfrm>
                <a:off x="2882" y="268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88" name="Freeform 396"/>
              <p:cNvSpPr>
                <a:spLocks/>
              </p:cNvSpPr>
              <p:nvPr/>
            </p:nvSpPr>
            <p:spPr bwMode="auto">
              <a:xfrm>
                <a:off x="2916" y="2696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89" name="Freeform 397"/>
              <p:cNvSpPr>
                <a:spLocks/>
              </p:cNvSpPr>
              <p:nvPr/>
            </p:nvSpPr>
            <p:spPr bwMode="auto">
              <a:xfrm>
                <a:off x="2916" y="2696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6 w 52"/>
                  <a:gd name="T5" fmla="*/ 36 h 36"/>
                  <a:gd name="T6" fmla="*/ 52 w 52"/>
                  <a:gd name="T7" fmla="*/ 14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90" name="Freeform 398"/>
              <p:cNvSpPr>
                <a:spLocks/>
              </p:cNvSpPr>
              <p:nvPr/>
            </p:nvSpPr>
            <p:spPr bwMode="auto">
              <a:xfrm>
                <a:off x="2952" y="2710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91" name="Freeform 399"/>
              <p:cNvSpPr>
                <a:spLocks/>
              </p:cNvSpPr>
              <p:nvPr/>
            </p:nvSpPr>
            <p:spPr bwMode="auto">
              <a:xfrm>
                <a:off x="2952" y="2710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92" name="Freeform 400"/>
              <p:cNvSpPr>
                <a:spLocks/>
              </p:cNvSpPr>
              <p:nvPr/>
            </p:nvSpPr>
            <p:spPr bwMode="auto">
              <a:xfrm>
                <a:off x="2986" y="2724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2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93" name="Freeform 401"/>
              <p:cNvSpPr>
                <a:spLocks/>
              </p:cNvSpPr>
              <p:nvPr/>
            </p:nvSpPr>
            <p:spPr bwMode="auto">
              <a:xfrm>
                <a:off x="2986" y="2724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2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2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94" name="Freeform 402"/>
              <p:cNvSpPr>
                <a:spLocks/>
              </p:cNvSpPr>
              <p:nvPr/>
            </p:nvSpPr>
            <p:spPr bwMode="auto">
              <a:xfrm>
                <a:off x="3022" y="2736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4F0"/>
              </a:solidFill>
              <a:ln w="0">
                <a:solidFill>
                  <a:srgbClr val="A6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95" name="Freeform 403"/>
              <p:cNvSpPr>
                <a:spLocks/>
              </p:cNvSpPr>
              <p:nvPr/>
            </p:nvSpPr>
            <p:spPr bwMode="auto">
              <a:xfrm>
                <a:off x="3022" y="2736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96" name="Freeform 404"/>
              <p:cNvSpPr>
                <a:spLocks/>
              </p:cNvSpPr>
              <p:nvPr/>
            </p:nvSpPr>
            <p:spPr bwMode="auto">
              <a:xfrm>
                <a:off x="3058" y="2748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97" name="Freeform 405"/>
              <p:cNvSpPr>
                <a:spLocks/>
              </p:cNvSpPr>
              <p:nvPr/>
            </p:nvSpPr>
            <p:spPr bwMode="auto">
              <a:xfrm>
                <a:off x="3058" y="2748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98" name="Freeform 406"/>
              <p:cNvSpPr>
                <a:spLocks/>
              </p:cNvSpPr>
              <p:nvPr/>
            </p:nvSpPr>
            <p:spPr bwMode="auto">
              <a:xfrm>
                <a:off x="3094" y="2760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99" name="Freeform 407"/>
              <p:cNvSpPr>
                <a:spLocks/>
              </p:cNvSpPr>
              <p:nvPr/>
            </p:nvSpPr>
            <p:spPr bwMode="auto">
              <a:xfrm>
                <a:off x="3094" y="2760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00" name="Freeform 408"/>
              <p:cNvSpPr>
                <a:spLocks/>
              </p:cNvSpPr>
              <p:nvPr/>
            </p:nvSpPr>
            <p:spPr bwMode="auto">
              <a:xfrm>
                <a:off x="3130" y="2772"/>
                <a:ext cx="54" cy="34"/>
              </a:xfrm>
              <a:custGeom>
                <a:avLst/>
                <a:gdLst>
                  <a:gd name="T0" fmla="*/ 16 w 54"/>
                  <a:gd name="T1" fmla="*/ 0 h 34"/>
                  <a:gd name="T2" fmla="*/ 0 w 54"/>
                  <a:gd name="T3" fmla="*/ 24 h 34"/>
                  <a:gd name="T4" fmla="*/ 36 w 54"/>
                  <a:gd name="T5" fmla="*/ 34 h 34"/>
                  <a:gd name="T6" fmla="*/ 54 w 54"/>
                  <a:gd name="T7" fmla="*/ 10 h 34"/>
                  <a:gd name="T8" fmla="*/ 16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4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01" name="Freeform 409"/>
              <p:cNvSpPr>
                <a:spLocks/>
              </p:cNvSpPr>
              <p:nvPr/>
            </p:nvSpPr>
            <p:spPr bwMode="auto">
              <a:xfrm>
                <a:off x="3130" y="2772"/>
                <a:ext cx="54" cy="34"/>
              </a:xfrm>
              <a:custGeom>
                <a:avLst/>
                <a:gdLst>
                  <a:gd name="T0" fmla="*/ 16 w 54"/>
                  <a:gd name="T1" fmla="*/ 0 h 34"/>
                  <a:gd name="T2" fmla="*/ 0 w 54"/>
                  <a:gd name="T3" fmla="*/ 24 h 34"/>
                  <a:gd name="T4" fmla="*/ 36 w 54"/>
                  <a:gd name="T5" fmla="*/ 34 h 34"/>
                  <a:gd name="T6" fmla="*/ 54 w 54"/>
                  <a:gd name="T7" fmla="*/ 10 h 34"/>
                  <a:gd name="T8" fmla="*/ 16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16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4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02" name="Freeform 410"/>
              <p:cNvSpPr>
                <a:spLocks/>
              </p:cNvSpPr>
              <p:nvPr/>
            </p:nvSpPr>
            <p:spPr bwMode="auto">
              <a:xfrm>
                <a:off x="3166" y="2782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8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03" name="Freeform 411"/>
              <p:cNvSpPr>
                <a:spLocks/>
              </p:cNvSpPr>
              <p:nvPr/>
            </p:nvSpPr>
            <p:spPr bwMode="auto">
              <a:xfrm>
                <a:off x="3166" y="2782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8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04" name="Freeform 412"/>
              <p:cNvSpPr>
                <a:spLocks/>
              </p:cNvSpPr>
              <p:nvPr/>
            </p:nvSpPr>
            <p:spPr bwMode="auto">
              <a:xfrm>
                <a:off x="3204" y="2794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CF2"/>
              </a:solidFill>
              <a:ln w="0">
                <a:solidFill>
                  <a:srgbClr val="ABCC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05" name="Freeform 413"/>
              <p:cNvSpPr>
                <a:spLocks/>
              </p:cNvSpPr>
              <p:nvPr/>
            </p:nvSpPr>
            <p:spPr bwMode="auto">
              <a:xfrm>
                <a:off x="3204" y="2794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06" name="Freeform 414"/>
              <p:cNvSpPr>
                <a:spLocks/>
              </p:cNvSpPr>
              <p:nvPr/>
            </p:nvSpPr>
            <p:spPr bwMode="auto">
              <a:xfrm>
                <a:off x="3240" y="2808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4 h 40"/>
                  <a:gd name="T4" fmla="*/ 38 w 54"/>
                  <a:gd name="T5" fmla="*/ 40 h 40"/>
                  <a:gd name="T6" fmla="*/ 54 w 54"/>
                  <a:gd name="T7" fmla="*/ 18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4"/>
                    </a:lnTo>
                    <a:lnTo>
                      <a:pt x="38" y="40"/>
                    </a:lnTo>
                    <a:lnTo>
                      <a:pt x="54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D6F0"/>
              </a:solidFill>
              <a:ln w="0">
                <a:solidFill>
                  <a:srgbClr val="B8D6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07" name="Freeform 415"/>
              <p:cNvSpPr>
                <a:spLocks/>
              </p:cNvSpPr>
              <p:nvPr/>
            </p:nvSpPr>
            <p:spPr bwMode="auto">
              <a:xfrm>
                <a:off x="3240" y="2808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4 h 40"/>
                  <a:gd name="T4" fmla="*/ 38 w 54"/>
                  <a:gd name="T5" fmla="*/ 40 h 40"/>
                  <a:gd name="T6" fmla="*/ 54 w 54"/>
                  <a:gd name="T7" fmla="*/ 18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4"/>
                    </a:lnTo>
                    <a:lnTo>
                      <a:pt x="38" y="40"/>
                    </a:lnTo>
                    <a:lnTo>
                      <a:pt x="54" y="1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08" name="Freeform 416"/>
              <p:cNvSpPr>
                <a:spLocks/>
              </p:cNvSpPr>
              <p:nvPr/>
            </p:nvSpPr>
            <p:spPr bwMode="auto">
              <a:xfrm>
                <a:off x="3278" y="2826"/>
                <a:ext cx="50" cy="44"/>
              </a:xfrm>
              <a:custGeom>
                <a:avLst/>
                <a:gdLst>
                  <a:gd name="T0" fmla="*/ 16 w 50"/>
                  <a:gd name="T1" fmla="*/ 0 h 44"/>
                  <a:gd name="T2" fmla="*/ 0 w 50"/>
                  <a:gd name="T3" fmla="*/ 22 h 44"/>
                  <a:gd name="T4" fmla="*/ 36 w 50"/>
                  <a:gd name="T5" fmla="*/ 44 h 44"/>
                  <a:gd name="T6" fmla="*/ 50 w 50"/>
                  <a:gd name="T7" fmla="*/ 26 h 44"/>
                  <a:gd name="T8" fmla="*/ 16 w 5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4">
                    <a:moveTo>
                      <a:pt x="16" y="0"/>
                    </a:moveTo>
                    <a:lnTo>
                      <a:pt x="0" y="22"/>
                    </a:lnTo>
                    <a:lnTo>
                      <a:pt x="36" y="44"/>
                    </a:lnTo>
                    <a:lnTo>
                      <a:pt x="50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CE5E8"/>
              </a:solidFill>
              <a:ln w="0">
                <a:solidFill>
                  <a:srgbClr val="CCE5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09" name="Freeform 417"/>
              <p:cNvSpPr>
                <a:spLocks/>
              </p:cNvSpPr>
              <p:nvPr/>
            </p:nvSpPr>
            <p:spPr bwMode="auto">
              <a:xfrm>
                <a:off x="3278" y="2826"/>
                <a:ext cx="50" cy="44"/>
              </a:xfrm>
              <a:custGeom>
                <a:avLst/>
                <a:gdLst>
                  <a:gd name="T0" fmla="*/ 16 w 50"/>
                  <a:gd name="T1" fmla="*/ 0 h 44"/>
                  <a:gd name="T2" fmla="*/ 0 w 50"/>
                  <a:gd name="T3" fmla="*/ 22 h 44"/>
                  <a:gd name="T4" fmla="*/ 36 w 50"/>
                  <a:gd name="T5" fmla="*/ 44 h 44"/>
                  <a:gd name="T6" fmla="*/ 50 w 50"/>
                  <a:gd name="T7" fmla="*/ 26 h 44"/>
                  <a:gd name="T8" fmla="*/ 16 w 5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4">
                    <a:moveTo>
                      <a:pt x="16" y="0"/>
                    </a:moveTo>
                    <a:lnTo>
                      <a:pt x="0" y="22"/>
                    </a:lnTo>
                    <a:lnTo>
                      <a:pt x="36" y="44"/>
                    </a:lnTo>
                    <a:lnTo>
                      <a:pt x="50" y="2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10" name="Freeform 418"/>
              <p:cNvSpPr>
                <a:spLocks/>
              </p:cNvSpPr>
              <p:nvPr/>
            </p:nvSpPr>
            <p:spPr bwMode="auto">
              <a:xfrm>
                <a:off x="3314" y="2852"/>
                <a:ext cx="50" cy="50"/>
              </a:xfrm>
              <a:custGeom>
                <a:avLst/>
                <a:gdLst>
                  <a:gd name="T0" fmla="*/ 14 w 50"/>
                  <a:gd name="T1" fmla="*/ 0 h 50"/>
                  <a:gd name="T2" fmla="*/ 0 w 50"/>
                  <a:gd name="T3" fmla="*/ 18 h 50"/>
                  <a:gd name="T4" fmla="*/ 36 w 50"/>
                  <a:gd name="T5" fmla="*/ 50 h 50"/>
                  <a:gd name="T6" fmla="*/ 50 w 50"/>
                  <a:gd name="T7" fmla="*/ 38 h 50"/>
                  <a:gd name="T8" fmla="*/ 14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14" y="0"/>
                    </a:moveTo>
                    <a:lnTo>
                      <a:pt x="0" y="18"/>
                    </a:lnTo>
                    <a:lnTo>
                      <a:pt x="36" y="50"/>
                    </a:lnTo>
                    <a:lnTo>
                      <a:pt x="50" y="3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0F5D6"/>
              </a:solidFill>
              <a:ln w="0">
                <a:solidFill>
                  <a:srgbClr val="E0F5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11" name="Freeform 419"/>
              <p:cNvSpPr>
                <a:spLocks/>
              </p:cNvSpPr>
              <p:nvPr/>
            </p:nvSpPr>
            <p:spPr bwMode="auto">
              <a:xfrm>
                <a:off x="3314" y="2852"/>
                <a:ext cx="50" cy="50"/>
              </a:xfrm>
              <a:custGeom>
                <a:avLst/>
                <a:gdLst>
                  <a:gd name="T0" fmla="*/ 14 w 50"/>
                  <a:gd name="T1" fmla="*/ 0 h 50"/>
                  <a:gd name="T2" fmla="*/ 0 w 50"/>
                  <a:gd name="T3" fmla="*/ 18 h 50"/>
                  <a:gd name="T4" fmla="*/ 36 w 50"/>
                  <a:gd name="T5" fmla="*/ 50 h 50"/>
                  <a:gd name="T6" fmla="*/ 50 w 50"/>
                  <a:gd name="T7" fmla="*/ 38 h 50"/>
                  <a:gd name="T8" fmla="*/ 14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14" y="0"/>
                    </a:moveTo>
                    <a:lnTo>
                      <a:pt x="0" y="18"/>
                    </a:lnTo>
                    <a:lnTo>
                      <a:pt x="36" y="50"/>
                    </a:lnTo>
                    <a:lnTo>
                      <a:pt x="50" y="3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12" name="Freeform 420"/>
              <p:cNvSpPr>
                <a:spLocks/>
              </p:cNvSpPr>
              <p:nvPr/>
            </p:nvSpPr>
            <p:spPr bwMode="auto">
              <a:xfrm>
                <a:off x="3350" y="2890"/>
                <a:ext cx="48" cy="56"/>
              </a:xfrm>
              <a:custGeom>
                <a:avLst/>
                <a:gdLst>
                  <a:gd name="T0" fmla="*/ 14 w 48"/>
                  <a:gd name="T1" fmla="*/ 0 h 56"/>
                  <a:gd name="T2" fmla="*/ 0 w 48"/>
                  <a:gd name="T3" fmla="*/ 12 h 56"/>
                  <a:gd name="T4" fmla="*/ 34 w 48"/>
                  <a:gd name="T5" fmla="*/ 56 h 56"/>
                  <a:gd name="T6" fmla="*/ 48 w 48"/>
                  <a:gd name="T7" fmla="*/ 52 h 56"/>
                  <a:gd name="T8" fmla="*/ 14 w 48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6">
                    <a:moveTo>
                      <a:pt x="14" y="0"/>
                    </a:moveTo>
                    <a:lnTo>
                      <a:pt x="0" y="12"/>
                    </a:lnTo>
                    <a:lnTo>
                      <a:pt x="34" y="56"/>
                    </a:lnTo>
                    <a:lnTo>
                      <a:pt x="48" y="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BF7B2"/>
              </a:solidFill>
              <a:ln w="0">
                <a:solidFill>
                  <a:srgbClr val="EBF7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13" name="Freeform 421"/>
              <p:cNvSpPr>
                <a:spLocks/>
              </p:cNvSpPr>
              <p:nvPr/>
            </p:nvSpPr>
            <p:spPr bwMode="auto">
              <a:xfrm>
                <a:off x="3350" y="2890"/>
                <a:ext cx="48" cy="56"/>
              </a:xfrm>
              <a:custGeom>
                <a:avLst/>
                <a:gdLst>
                  <a:gd name="T0" fmla="*/ 14 w 48"/>
                  <a:gd name="T1" fmla="*/ 0 h 56"/>
                  <a:gd name="T2" fmla="*/ 0 w 48"/>
                  <a:gd name="T3" fmla="*/ 12 h 56"/>
                  <a:gd name="T4" fmla="*/ 34 w 48"/>
                  <a:gd name="T5" fmla="*/ 56 h 56"/>
                  <a:gd name="T6" fmla="*/ 48 w 48"/>
                  <a:gd name="T7" fmla="*/ 52 h 56"/>
                  <a:gd name="T8" fmla="*/ 14 w 48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6">
                    <a:moveTo>
                      <a:pt x="14" y="0"/>
                    </a:moveTo>
                    <a:lnTo>
                      <a:pt x="0" y="12"/>
                    </a:lnTo>
                    <a:lnTo>
                      <a:pt x="34" y="56"/>
                    </a:lnTo>
                    <a:lnTo>
                      <a:pt x="48" y="5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14" name="Freeform 422"/>
              <p:cNvSpPr>
                <a:spLocks/>
              </p:cNvSpPr>
              <p:nvPr/>
            </p:nvSpPr>
            <p:spPr bwMode="auto">
              <a:xfrm>
                <a:off x="3384" y="2942"/>
                <a:ext cx="50" cy="42"/>
              </a:xfrm>
              <a:custGeom>
                <a:avLst/>
                <a:gdLst>
                  <a:gd name="T0" fmla="*/ 14 w 50"/>
                  <a:gd name="T1" fmla="*/ 0 h 42"/>
                  <a:gd name="T2" fmla="*/ 0 w 50"/>
                  <a:gd name="T3" fmla="*/ 4 h 42"/>
                  <a:gd name="T4" fmla="*/ 36 w 50"/>
                  <a:gd name="T5" fmla="*/ 42 h 42"/>
                  <a:gd name="T6" fmla="*/ 50 w 50"/>
                  <a:gd name="T7" fmla="*/ 16 h 42"/>
                  <a:gd name="T8" fmla="*/ 14 w 5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14" y="0"/>
                    </a:moveTo>
                    <a:lnTo>
                      <a:pt x="0" y="4"/>
                    </a:lnTo>
                    <a:lnTo>
                      <a:pt x="36" y="42"/>
                    </a:lnTo>
                    <a:lnTo>
                      <a:pt x="50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C9EB"/>
              </a:solidFill>
              <a:ln w="0">
                <a:solidFill>
                  <a:srgbClr val="B2C9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15" name="Freeform 423"/>
              <p:cNvSpPr>
                <a:spLocks/>
              </p:cNvSpPr>
              <p:nvPr/>
            </p:nvSpPr>
            <p:spPr bwMode="auto">
              <a:xfrm>
                <a:off x="3384" y="2942"/>
                <a:ext cx="50" cy="42"/>
              </a:xfrm>
              <a:custGeom>
                <a:avLst/>
                <a:gdLst>
                  <a:gd name="T0" fmla="*/ 14 w 50"/>
                  <a:gd name="T1" fmla="*/ 0 h 42"/>
                  <a:gd name="T2" fmla="*/ 0 w 50"/>
                  <a:gd name="T3" fmla="*/ 4 h 42"/>
                  <a:gd name="T4" fmla="*/ 36 w 50"/>
                  <a:gd name="T5" fmla="*/ 42 h 42"/>
                  <a:gd name="T6" fmla="*/ 50 w 50"/>
                  <a:gd name="T7" fmla="*/ 16 h 42"/>
                  <a:gd name="T8" fmla="*/ 14 w 5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14" y="0"/>
                    </a:moveTo>
                    <a:lnTo>
                      <a:pt x="0" y="4"/>
                    </a:lnTo>
                    <a:lnTo>
                      <a:pt x="36" y="42"/>
                    </a:lnTo>
                    <a:lnTo>
                      <a:pt x="50" y="1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16" name="Freeform 424"/>
              <p:cNvSpPr>
                <a:spLocks/>
              </p:cNvSpPr>
              <p:nvPr/>
            </p:nvSpPr>
            <p:spPr bwMode="auto">
              <a:xfrm>
                <a:off x="3420" y="2958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4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17" name="Freeform 425"/>
              <p:cNvSpPr>
                <a:spLocks/>
              </p:cNvSpPr>
              <p:nvPr/>
            </p:nvSpPr>
            <p:spPr bwMode="auto">
              <a:xfrm>
                <a:off x="3420" y="2958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4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18" name="Freeform 426"/>
              <p:cNvSpPr>
                <a:spLocks/>
              </p:cNvSpPr>
              <p:nvPr/>
            </p:nvSpPr>
            <p:spPr bwMode="auto">
              <a:xfrm>
                <a:off x="3458" y="297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19" name="Freeform 427"/>
              <p:cNvSpPr>
                <a:spLocks/>
              </p:cNvSpPr>
              <p:nvPr/>
            </p:nvSpPr>
            <p:spPr bwMode="auto">
              <a:xfrm>
                <a:off x="3458" y="2972"/>
                <a:ext cx="52" cy="36"/>
              </a:xfrm>
              <a:custGeom>
                <a:avLst/>
                <a:gdLst>
                  <a:gd name="T0" fmla="*/ 14 w 52"/>
                  <a:gd name="T1" fmla="*/ 0 h 36"/>
                  <a:gd name="T2" fmla="*/ 0 w 52"/>
                  <a:gd name="T3" fmla="*/ 24 h 36"/>
                  <a:gd name="T4" fmla="*/ 38 w 52"/>
                  <a:gd name="T5" fmla="*/ 36 h 36"/>
                  <a:gd name="T6" fmla="*/ 52 w 52"/>
                  <a:gd name="T7" fmla="*/ 12 h 36"/>
                  <a:gd name="T8" fmla="*/ 1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4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20" name="Freeform 428"/>
              <p:cNvSpPr>
                <a:spLocks/>
              </p:cNvSpPr>
              <p:nvPr/>
            </p:nvSpPr>
            <p:spPr bwMode="auto">
              <a:xfrm>
                <a:off x="3496" y="2984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21" name="Freeform 429"/>
              <p:cNvSpPr>
                <a:spLocks/>
              </p:cNvSpPr>
              <p:nvPr/>
            </p:nvSpPr>
            <p:spPr bwMode="auto">
              <a:xfrm>
                <a:off x="3496" y="2984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22" name="Freeform 430"/>
              <p:cNvSpPr>
                <a:spLocks/>
              </p:cNvSpPr>
              <p:nvPr/>
            </p:nvSpPr>
            <p:spPr bwMode="auto">
              <a:xfrm>
                <a:off x="3532" y="2996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23" name="Freeform 431"/>
              <p:cNvSpPr>
                <a:spLocks/>
              </p:cNvSpPr>
              <p:nvPr/>
            </p:nvSpPr>
            <p:spPr bwMode="auto">
              <a:xfrm>
                <a:off x="3532" y="2996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24" name="Freeform 432"/>
              <p:cNvSpPr>
                <a:spLocks/>
              </p:cNvSpPr>
              <p:nvPr/>
            </p:nvSpPr>
            <p:spPr bwMode="auto">
              <a:xfrm>
                <a:off x="3570" y="3008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25" name="Freeform 433"/>
              <p:cNvSpPr>
                <a:spLocks/>
              </p:cNvSpPr>
              <p:nvPr/>
            </p:nvSpPr>
            <p:spPr bwMode="auto">
              <a:xfrm>
                <a:off x="3570" y="3008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26" name="Freeform 434"/>
              <p:cNvSpPr>
                <a:spLocks/>
              </p:cNvSpPr>
              <p:nvPr/>
            </p:nvSpPr>
            <p:spPr bwMode="auto">
              <a:xfrm>
                <a:off x="3608" y="3022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40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40" y="38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27" name="Freeform 435"/>
              <p:cNvSpPr>
                <a:spLocks/>
              </p:cNvSpPr>
              <p:nvPr/>
            </p:nvSpPr>
            <p:spPr bwMode="auto">
              <a:xfrm>
                <a:off x="3608" y="3022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40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40" y="38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28" name="Freeform 436"/>
              <p:cNvSpPr>
                <a:spLocks/>
              </p:cNvSpPr>
              <p:nvPr/>
            </p:nvSpPr>
            <p:spPr bwMode="auto">
              <a:xfrm>
                <a:off x="1654" y="2396"/>
                <a:ext cx="50" cy="30"/>
              </a:xfrm>
              <a:custGeom>
                <a:avLst/>
                <a:gdLst>
                  <a:gd name="T0" fmla="*/ 20 w 50"/>
                  <a:gd name="T1" fmla="*/ 0 h 30"/>
                  <a:gd name="T2" fmla="*/ 0 w 50"/>
                  <a:gd name="T3" fmla="*/ 20 h 30"/>
                  <a:gd name="T4" fmla="*/ 28 w 50"/>
                  <a:gd name="T5" fmla="*/ 30 h 30"/>
                  <a:gd name="T6" fmla="*/ 50 w 50"/>
                  <a:gd name="T7" fmla="*/ 10 h 30"/>
                  <a:gd name="T8" fmla="*/ 20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0" y="0"/>
                    </a:moveTo>
                    <a:lnTo>
                      <a:pt x="0" y="20"/>
                    </a:lnTo>
                    <a:lnTo>
                      <a:pt x="28" y="30"/>
                    </a:lnTo>
                    <a:lnTo>
                      <a:pt x="5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29" name="Freeform 437"/>
              <p:cNvSpPr>
                <a:spLocks/>
              </p:cNvSpPr>
              <p:nvPr/>
            </p:nvSpPr>
            <p:spPr bwMode="auto">
              <a:xfrm>
                <a:off x="1654" y="2396"/>
                <a:ext cx="50" cy="30"/>
              </a:xfrm>
              <a:custGeom>
                <a:avLst/>
                <a:gdLst>
                  <a:gd name="T0" fmla="*/ 20 w 50"/>
                  <a:gd name="T1" fmla="*/ 0 h 30"/>
                  <a:gd name="T2" fmla="*/ 0 w 50"/>
                  <a:gd name="T3" fmla="*/ 20 h 30"/>
                  <a:gd name="T4" fmla="*/ 28 w 50"/>
                  <a:gd name="T5" fmla="*/ 30 h 30"/>
                  <a:gd name="T6" fmla="*/ 50 w 50"/>
                  <a:gd name="T7" fmla="*/ 10 h 30"/>
                  <a:gd name="T8" fmla="*/ 20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0" y="0"/>
                    </a:moveTo>
                    <a:lnTo>
                      <a:pt x="0" y="20"/>
                    </a:lnTo>
                    <a:lnTo>
                      <a:pt x="28" y="30"/>
                    </a:lnTo>
                    <a:lnTo>
                      <a:pt x="50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30" name="Freeform 438"/>
              <p:cNvSpPr>
                <a:spLocks/>
              </p:cNvSpPr>
              <p:nvPr/>
            </p:nvSpPr>
            <p:spPr bwMode="auto">
              <a:xfrm>
                <a:off x="1682" y="2406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8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31" name="Freeform 439"/>
              <p:cNvSpPr>
                <a:spLocks/>
              </p:cNvSpPr>
              <p:nvPr/>
            </p:nvSpPr>
            <p:spPr bwMode="auto">
              <a:xfrm>
                <a:off x="1682" y="2406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8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32" name="Freeform 440"/>
              <p:cNvSpPr>
                <a:spLocks/>
              </p:cNvSpPr>
              <p:nvPr/>
            </p:nvSpPr>
            <p:spPr bwMode="auto">
              <a:xfrm>
                <a:off x="1712" y="2414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0 h 28"/>
                  <a:gd name="T4" fmla="*/ 28 w 50"/>
                  <a:gd name="T5" fmla="*/ 28 h 28"/>
                  <a:gd name="T6" fmla="*/ 50 w 50"/>
                  <a:gd name="T7" fmla="*/ 8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50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C2F2"/>
              </a:solidFill>
              <a:ln w="0">
                <a:solidFill>
                  <a:srgbClr val="99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33" name="Freeform 441"/>
              <p:cNvSpPr>
                <a:spLocks/>
              </p:cNvSpPr>
              <p:nvPr/>
            </p:nvSpPr>
            <p:spPr bwMode="auto">
              <a:xfrm>
                <a:off x="1712" y="2414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0 h 28"/>
                  <a:gd name="T4" fmla="*/ 28 w 50"/>
                  <a:gd name="T5" fmla="*/ 28 h 28"/>
                  <a:gd name="T6" fmla="*/ 50 w 50"/>
                  <a:gd name="T7" fmla="*/ 8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50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34" name="Freeform 442"/>
              <p:cNvSpPr>
                <a:spLocks/>
              </p:cNvSpPr>
              <p:nvPr/>
            </p:nvSpPr>
            <p:spPr bwMode="auto">
              <a:xfrm>
                <a:off x="1740" y="2422"/>
                <a:ext cx="50" cy="26"/>
              </a:xfrm>
              <a:custGeom>
                <a:avLst/>
                <a:gdLst>
                  <a:gd name="T0" fmla="*/ 22 w 50"/>
                  <a:gd name="T1" fmla="*/ 0 h 26"/>
                  <a:gd name="T2" fmla="*/ 0 w 50"/>
                  <a:gd name="T3" fmla="*/ 20 h 26"/>
                  <a:gd name="T4" fmla="*/ 30 w 50"/>
                  <a:gd name="T5" fmla="*/ 26 h 26"/>
                  <a:gd name="T6" fmla="*/ 50 w 50"/>
                  <a:gd name="T7" fmla="*/ 6 h 26"/>
                  <a:gd name="T8" fmla="*/ 22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2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0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FBFF5"/>
              </a:solidFill>
              <a:ln w="0">
                <a:solidFill>
                  <a:srgbClr val="8F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35" name="Freeform 443"/>
              <p:cNvSpPr>
                <a:spLocks/>
              </p:cNvSpPr>
              <p:nvPr/>
            </p:nvSpPr>
            <p:spPr bwMode="auto">
              <a:xfrm>
                <a:off x="1740" y="2422"/>
                <a:ext cx="50" cy="26"/>
              </a:xfrm>
              <a:custGeom>
                <a:avLst/>
                <a:gdLst>
                  <a:gd name="T0" fmla="*/ 22 w 50"/>
                  <a:gd name="T1" fmla="*/ 0 h 26"/>
                  <a:gd name="T2" fmla="*/ 0 w 50"/>
                  <a:gd name="T3" fmla="*/ 20 h 26"/>
                  <a:gd name="T4" fmla="*/ 30 w 50"/>
                  <a:gd name="T5" fmla="*/ 26 h 26"/>
                  <a:gd name="T6" fmla="*/ 50 w 50"/>
                  <a:gd name="T7" fmla="*/ 6 h 26"/>
                  <a:gd name="T8" fmla="*/ 22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2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0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36" name="Freeform 444"/>
              <p:cNvSpPr>
                <a:spLocks/>
              </p:cNvSpPr>
              <p:nvPr/>
            </p:nvSpPr>
            <p:spPr bwMode="auto">
              <a:xfrm>
                <a:off x="1770" y="2428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28 w 50"/>
                  <a:gd name="T5" fmla="*/ 22 h 22"/>
                  <a:gd name="T6" fmla="*/ 50 w 50"/>
                  <a:gd name="T7" fmla="*/ 4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28" y="22"/>
                    </a:lnTo>
                    <a:lnTo>
                      <a:pt x="5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0BDFA"/>
              </a:solidFill>
              <a:ln w="0">
                <a:solidFill>
                  <a:srgbClr val="80BD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37" name="Freeform 445"/>
              <p:cNvSpPr>
                <a:spLocks/>
              </p:cNvSpPr>
              <p:nvPr/>
            </p:nvSpPr>
            <p:spPr bwMode="auto">
              <a:xfrm>
                <a:off x="1770" y="2428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28 w 50"/>
                  <a:gd name="T5" fmla="*/ 22 h 22"/>
                  <a:gd name="T6" fmla="*/ 50 w 50"/>
                  <a:gd name="T7" fmla="*/ 4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28" y="22"/>
                    </a:lnTo>
                    <a:lnTo>
                      <a:pt x="50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38" name="Freeform 446"/>
              <p:cNvSpPr>
                <a:spLocks/>
              </p:cNvSpPr>
              <p:nvPr/>
            </p:nvSpPr>
            <p:spPr bwMode="auto">
              <a:xfrm>
                <a:off x="1798" y="2432"/>
                <a:ext cx="50" cy="20"/>
              </a:xfrm>
              <a:custGeom>
                <a:avLst/>
                <a:gdLst>
                  <a:gd name="T0" fmla="*/ 22 w 50"/>
                  <a:gd name="T1" fmla="*/ 0 h 20"/>
                  <a:gd name="T2" fmla="*/ 0 w 50"/>
                  <a:gd name="T3" fmla="*/ 18 h 20"/>
                  <a:gd name="T4" fmla="*/ 30 w 50"/>
                  <a:gd name="T5" fmla="*/ 20 h 20"/>
                  <a:gd name="T6" fmla="*/ 50 w 50"/>
                  <a:gd name="T7" fmla="*/ 0 h 20"/>
                  <a:gd name="T8" fmla="*/ 22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2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BADF7"/>
              </a:solidFill>
              <a:ln w="0">
                <a:solidFill>
                  <a:srgbClr val="6B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39" name="Freeform 447"/>
              <p:cNvSpPr>
                <a:spLocks/>
              </p:cNvSpPr>
              <p:nvPr/>
            </p:nvSpPr>
            <p:spPr bwMode="auto">
              <a:xfrm>
                <a:off x="1798" y="2432"/>
                <a:ext cx="50" cy="20"/>
              </a:xfrm>
              <a:custGeom>
                <a:avLst/>
                <a:gdLst>
                  <a:gd name="T0" fmla="*/ 22 w 50"/>
                  <a:gd name="T1" fmla="*/ 0 h 20"/>
                  <a:gd name="T2" fmla="*/ 0 w 50"/>
                  <a:gd name="T3" fmla="*/ 18 h 20"/>
                  <a:gd name="T4" fmla="*/ 30 w 50"/>
                  <a:gd name="T5" fmla="*/ 20 h 20"/>
                  <a:gd name="T6" fmla="*/ 50 w 50"/>
                  <a:gd name="T7" fmla="*/ 0 h 20"/>
                  <a:gd name="T8" fmla="*/ 22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2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40" name="Freeform 448"/>
              <p:cNvSpPr>
                <a:spLocks/>
              </p:cNvSpPr>
              <p:nvPr/>
            </p:nvSpPr>
            <p:spPr bwMode="auto">
              <a:xfrm>
                <a:off x="1828" y="2432"/>
                <a:ext cx="52" cy="56"/>
              </a:xfrm>
              <a:custGeom>
                <a:avLst/>
                <a:gdLst>
                  <a:gd name="T0" fmla="*/ 20 w 52"/>
                  <a:gd name="T1" fmla="*/ 0 h 56"/>
                  <a:gd name="T2" fmla="*/ 0 w 52"/>
                  <a:gd name="T3" fmla="*/ 20 h 56"/>
                  <a:gd name="T4" fmla="*/ 32 w 52"/>
                  <a:gd name="T5" fmla="*/ 56 h 56"/>
                  <a:gd name="T6" fmla="*/ 52 w 52"/>
                  <a:gd name="T7" fmla="*/ 24 h 56"/>
                  <a:gd name="T8" fmla="*/ 20 w 5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6">
                    <a:moveTo>
                      <a:pt x="20" y="0"/>
                    </a:moveTo>
                    <a:lnTo>
                      <a:pt x="0" y="20"/>
                    </a:lnTo>
                    <a:lnTo>
                      <a:pt x="32" y="56"/>
                    </a:lnTo>
                    <a:lnTo>
                      <a:pt x="52" y="2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DB2CF"/>
              </a:solidFill>
              <a:ln w="0">
                <a:solidFill>
                  <a:srgbClr val="BDB2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41" name="Freeform 449"/>
              <p:cNvSpPr>
                <a:spLocks/>
              </p:cNvSpPr>
              <p:nvPr/>
            </p:nvSpPr>
            <p:spPr bwMode="auto">
              <a:xfrm>
                <a:off x="1828" y="2432"/>
                <a:ext cx="52" cy="56"/>
              </a:xfrm>
              <a:custGeom>
                <a:avLst/>
                <a:gdLst>
                  <a:gd name="T0" fmla="*/ 20 w 52"/>
                  <a:gd name="T1" fmla="*/ 0 h 56"/>
                  <a:gd name="T2" fmla="*/ 0 w 52"/>
                  <a:gd name="T3" fmla="*/ 20 h 56"/>
                  <a:gd name="T4" fmla="*/ 32 w 52"/>
                  <a:gd name="T5" fmla="*/ 56 h 56"/>
                  <a:gd name="T6" fmla="*/ 52 w 52"/>
                  <a:gd name="T7" fmla="*/ 24 h 56"/>
                  <a:gd name="T8" fmla="*/ 20 w 5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6">
                    <a:moveTo>
                      <a:pt x="20" y="0"/>
                    </a:moveTo>
                    <a:lnTo>
                      <a:pt x="0" y="20"/>
                    </a:lnTo>
                    <a:lnTo>
                      <a:pt x="32" y="56"/>
                    </a:lnTo>
                    <a:lnTo>
                      <a:pt x="52" y="2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42" name="Freeform 450"/>
              <p:cNvSpPr>
                <a:spLocks/>
              </p:cNvSpPr>
              <p:nvPr/>
            </p:nvSpPr>
            <p:spPr bwMode="auto">
              <a:xfrm>
                <a:off x="1860" y="2456"/>
                <a:ext cx="52" cy="52"/>
              </a:xfrm>
              <a:custGeom>
                <a:avLst/>
                <a:gdLst>
                  <a:gd name="T0" fmla="*/ 20 w 52"/>
                  <a:gd name="T1" fmla="*/ 0 h 52"/>
                  <a:gd name="T2" fmla="*/ 0 w 52"/>
                  <a:gd name="T3" fmla="*/ 32 h 52"/>
                  <a:gd name="T4" fmla="*/ 32 w 52"/>
                  <a:gd name="T5" fmla="*/ 52 h 52"/>
                  <a:gd name="T6" fmla="*/ 52 w 52"/>
                  <a:gd name="T7" fmla="*/ 28 h 52"/>
                  <a:gd name="T8" fmla="*/ 20 w 52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20" y="0"/>
                    </a:moveTo>
                    <a:lnTo>
                      <a:pt x="0" y="32"/>
                    </a:lnTo>
                    <a:lnTo>
                      <a:pt x="32" y="52"/>
                    </a:lnTo>
                    <a:lnTo>
                      <a:pt x="52" y="2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C2D1"/>
              </a:solidFill>
              <a:ln w="0">
                <a:solidFill>
                  <a:srgbClr val="CCC2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43" name="Freeform 451"/>
              <p:cNvSpPr>
                <a:spLocks/>
              </p:cNvSpPr>
              <p:nvPr/>
            </p:nvSpPr>
            <p:spPr bwMode="auto">
              <a:xfrm>
                <a:off x="1860" y="2456"/>
                <a:ext cx="52" cy="52"/>
              </a:xfrm>
              <a:custGeom>
                <a:avLst/>
                <a:gdLst>
                  <a:gd name="T0" fmla="*/ 20 w 52"/>
                  <a:gd name="T1" fmla="*/ 0 h 52"/>
                  <a:gd name="T2" fmla="*/ 0 w 52"/>
                  <a:gd name="T3" fmla="*/ 32 h 52"/>
                  <a:gd name="T4" fmla="*/ 32 w 52"/>
                  <a:gd name="T5" fmla="*/ 52 h 52"/>
                  <a:gd name="T6" fmla="*/ 52 w 52"/>
                  <a:gd name="T7" fmla="*/ 28 h 52"/>
                  <a:gd name="T8" fmla="*/ 20 w 52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20" y="0"/>
                    </a:moveTo>
                    <a:lnTo>
                      <a:pt x="0" y="32"/>
                    </a:lnTo>
                    <a:lnTo>
                      <a:pt x="32" y="52"/>
                    </a:lnTo>
                    <a:lnTo>
                      <a:pt x="52" y="2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44" name="Freeform 452"/>
              <p:cNvSpPr>
                <a:spLocks/>
              </p:cNvSpPr>
              <p:nvPr/>
            </p:nvSpPr>
            <p:spPr bwMode="auto">
              <a:xfrm>
                <a:off x="1892" y="2484"/>
                <a:ext cx="52" cy="38"/>
              </a:xfrm>
              <a:custGeom>
                <a:avLst/>
                <a:gdLst>
                  <a:gd name="T0" fmla="*/ 20 w 52"/>
                  <a:gd name="T1" fmla="*/ 0 h 38"/>
                  <a:gd name="T2" fmla="*/ 0 w 52"/>
                  <a:gd name="T3" fmla="*/ 24 h 38"/>
                  <a:gd name="T4" fmla="*/ 30 w 52"/>
                  <a:gd name="T5" fmla="*/ 38 h 38"/>
                  <a:gd name="T6" fmla="*/ 52 w 52"/>
                  <a:gd name="T7" fmla="*/ 14 h 38"/>
                  <a:gd name="T8" fmla="*/ 20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20" y="0"/>
                    </a:moveTo>
                    <a:lnTo>
                      <a:pt x="0" y="24"/>
                    </a:lnTo>
                    <a:lnTo>
                      <a:pt x="30" y="38"/>
                    </a:lnTo>
                    <a:lnTo>
                      <a:pt x="52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5C2E3"/>
              </a:solidFill>
              <a:ln w="0">
                <a:solidFill>
                  <a:srgbClr val="B5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45" name="Freeform 453"/>
              <p:cNvSpPr>
                <a:spLocks/>
              </p:cNvSpPr>
              <p:nvPr/>
            </p:nvSpPr>
            <p:spPr bwMode="auto">
              <a:xfrm>
                <a:off x="1892" y="2484"/>
                <a:ext cx="52" cy="38"/>
              </a:xfrm>
              <a:custGeom>
                <a:avLst/>
                <a:gdLst>
                  <a:gd name="T0" fmla="*/ 20 w 52"/>
                  <a:gd name="T1" fmla="*/ 0 h 38"/>
                  <a:gd name="T2" fmla="*/ 0 w 52"/>
                  <a:gd name="T3" fmla="*/ 24 h 38"/>
                  <a:gd name="T4" fmla="*/ 30 w 52"/>
                  <a:gd name="T5" fmla="*/ 38 h 38"/>
                  <a:gd name="T6" fmla="*/ 52 w 52"/>
                  <a:gd name="T7" fmla="*/ 14 h 38"/>
                  <a:gd name="T8" fmla="*/ 20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20" y="0"/>
                    </a:moveTo>
                    <a:lnTo>
                      <a:pt x="0" y="24"/>
                    </a:lnTo>
                    <a:lnTo>
                      <a:pt x="30" y="38"/>
                    </a:lnTo>
                    <a:lnTo>
                      <a:pt x="52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46" name="Freeform 454"/>
              <p:cNvSpPr>
                <a:spLocks/>
              </p:cNvSpPr>
              <p:nvPr/>
            </p:nvSpPr>
            <p:spPr bwMode="auto">
              <a:xfrm>
                <a:off x="1922" y="2498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4 h 28"/>
                  <a:gd name="T4" fmla="*/ 30 w 50"/>
                  <a:gd name="T5" fmla="*/ 28 h 28"/>
                  <a:gd name="T6" fmla="*/ 50 w 50"/>
                  <a:gd name="T7" fmla="*/ 8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4"/>
                    </a:lnTo>
                    <a:lnTo>
                      <a:pt x="30" y="28"/>
                    </a:lnTo>
                    <a:lnTo>
                      <a:pt x="50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47" name="Freeform 455"/>
              <p:cNvSpPr>
                <a:spLocks/>
              </p:cNvSpPr>
              <p:nvPr/>
            </p:nvSpPr>
            <p:spPr bwMode="auto">
              <a:xfrm>
                <a:off x="1922" y="2498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4 h 28"/>
                  <a:gd name="T4" fmla="*/ 30 w 50"/>
                  <a:gd name="T5" fmla="*/ 28 h 28"/>
                  <a:gd name="T6" fmla="*/ 50 w 50"/>
                  <a:gd name="T7" fmla="*/ 8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4"/>
                    </a:lnTo>
                    <a:lnTo>
                      <a:pt x="30" y="28"/>
                    </a:lnTo>
                    <a:lnTo>
                      <a:pt x="50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48" name="Freeform 456"/>
              <p:cNvSpPr>
                <a:spLocks/>
              </p:cNvSpPr>
              <p:nvPr/>
            </p:nvSpPr>
            <p:spPr bwMode="auto">
              <a:xfrm>
                <a:off x="1952" y="250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8B5F7"/>
              </a:solidFill>
              <a:ln w="0">
                <a:solidFill>
                  <a:srgbClr val="78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49" name="Freeform 457"/>
              <p:cNvSpPr>
                <a:spLocks/>
              </p:cNvSpPr>
              <p:nvPr/>
            </p:nvSpPr>
            <p:spPr bwMode="auto">
              <a:xfrm>
                <a:off x="1952" y="250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50" name="Freeform 458"/>
              <p:cNvSpPr>
                <a:spLocks/>
              </p:cNvSpPr>
              <p:nvPr/>
            </p:nvSpPr>
            <p:spPr bwMode="auto">
              <a:xfrm>
                <a:off x="1982" y="2508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6ADF7"/>
              </a:solidFill>
              <a:ln w="0">
                <a:solidFill>
                  <a:srgbClr val="66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51" name="Freeform 459"/>
              <p:cNvSpPr>
                <a:spLocks/>
              </p:cNvSpPr>
              <p:nvPr/>
            </p:nvSpPr>
            <p:spPr bwMode="auto">
              <a:xfrm>
                <a:off x="1982" y="2508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52" name="Freeform 460"/>
              <p:cNvSpPr>
                <a:spLocks/>
              </p:cNvSpPr>
              <p:nvPr/>
            </p:nvSpPr>
            <p:spPr bwMode="auto">
              <a:xfrm>
                <a:off x="2012" y="2508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5EA8F7"/>
              </a:solidFill>
              <a:ln w="0">
                <a:solidFill>
                  <a:srgbClr val="5E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53" name="Freeform 461"/>
              <p:cNvSpPr>
                <a:spLocks/>
              </p:cNvSpPr>
              <p:nvPr/>
            </p:nvSpPr>
            <p:spPr bwMode="auto">
              <a:xfrm>
                <a:off x="2012" y="2508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54" name="Freeform 462"/>
              <p:cNvSpPr>
                <a:spLocks/>
              </p:cNvSpPr>
              <p:nvPr/>
            </p:nvSpPr>
            <p:spPr bwMode="auto">
              <a:xfrm>
                <a:off x="2042" y="2506"/>
                <a:ext cx="50" cy="22"/>
              </a:xfrm>
              <a:custGeom>
                <a:avLst/>
                <a:gdLst>
                  <a:gd name="T0" fmla="*/ 20 w 50"/>
                  <a:gd name="T1" fmla="*/ 2 h 22"/>
                  <a:gd name="T2" fmla="*/ 0 w 50"/>
                  <a:gd name="T3" fmla="*/ 22 h 22"/>
                  <a:gd name="T4" fmla="*/ 30 w 50"/>
                  <a:gd name="T5" fmla="*/ 22 h 22"/>
                  <a:gd name="T6" fmla="*/ 50 w 50"/>
                  <a:gd name="T7" fmla="*/ 0 h 22"/>
                  <a:gd name="T8" fmla="*/ 20 w 5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2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63ABF7"/>
              </a:solidFill>
              <a:ln w="0">
                <a:solidFill>
                  <a:srgbClr val="63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55" name="Freeform 463"/>
              <p:cNvSpPr>
                <a:spLocks/>
              </p:cNvSpPr>
              <p:nvPr/>
            </p:nvSpPr>
            <p:spPr bwMode="auto">
              <a:xfrm>
                <a:off x="2042" y="2506"/>
                <a:ext cx="50" cy="22"/>
              </a:xfrm>
              <a:custGeom>
                <a:avLst/>
                <a:gdLst>
                  <a:gd name="T0" fmla="*/ 20 w 50"/>
                  <a:gd name="T1" fmla="*/ 2 h 22"/>
                  <a:gd name="T2" fmla="*/ 0 w 50"/>
                  <a:gd name="T3" fmla="*/ 22 h 22"/>
                  <a:gd name="T4" fmla="*/ 30 w 50"/>
                  <a:gd name="T5" fmla="*/ 22 h 22"/>
                  <a:gd name="T6" fmla="*/ 50 w 50"/>
                  <a:gd name="T7" fmla="*/ 0 h 22"/>
                  <a:gd name="T8" fmla="*/ 20 w 5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2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56" name="Freeform 464"/>
              <p:cNvSpPr>
                <a:spLocks/>
              </p:cNvSpPr>
              <p:nvPr/>
            </p:nvSpPr>
            <p:spPr bwMode="auto">
              <a:xfrm>
                <a:off x="2072" y="250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2 h 22"/>
                  <a:gd name="T4" fmla="*/ 30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BADF7"/>
              </a:solidFill>
              <a:ln w="0">
                <a:solidFill>
                  <a:srgbClr val="6B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57" name="Freeform 465"/>
              <p:cNvSpPr>
                <a:spLocks/>
              </p:cNvSpPr>
              <p:nvPr/>
            </p:nvSpPr>
            <p:spPr bwMode="auto">
              <a:xfrm>
                <a:off x="2072" y="250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2 h 22"/>
                  <a:gd name="T4" fmla="*/ 30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58" name="Freeform 466"/>
              <p:cNvSpPr>
                <a:spLocks/>
              </p:cNvSpPr>
              <p:nvPr/>
            </p:nvSpPr>
            <p:spPr bwMode="auto">
              <a:xfrm>
                <a:off x="2102" y="2508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0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3B0F5"/>
              </a:solidFill>
              <a:ln w="0">
                <a:solidFill>
                  <a:srgbClr val="73B0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59" name="Freeform 467"/>
              <p:cNvSpPr>
                <a:spLocks/>
              </p:cNvSpPr>
              <p:nvPr/>
            </p:nvSpPr>
            <p:spPr bwMode="auto">
              <a:xfrm>
                <a:off x="2102" y="2508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0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60" name="Freeform 468"/>
              <p:cNvSpPr>
                <a:spLocks/>
              </p:cNvSpPr>
              <p:nvPr/>
            </p:nvSpPr>
            <p:spPr bwMode="auto">
              <a:xfrm>
                <a:off x="2132" y="2508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DB2F5"/>
              </a:solidFill>
              <a:ln w="0">
                <a:solidFill>
                  <a:srgbClr val="7DB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61" name="Freeform 469"/>
              <p:cNvSpPr>
                <a:spLocks/>
              </p:cNvSpPr>
              <p:nvPr/>
            </p:nvSpPr>
            <p:spPr bwMode="auto">
              <a:xfrm>
                <a:off x="2132" y="2508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62" name="Freeform 470"/>
              <p:cNvSpPr>
                <a:spLocks/>
              </p:cNvSpPr>
              <p:nvPr/>
            </p:nvSpPr>
            <p:spPr bwMode="auto">
              <a:xfrm>
                <a:off x="2164" y="2512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22 h 26"/>
                  <a:gd name="T4" fmla="*/ 30 w 50"/>
                  <a:gd name="T5" fmla="*/ 26 h 26"/>
                  <a:gd name="T6" fmla="*/ 50 w 50"/>
                  <a:gd name="T7" fmla="*/ 4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7B8F5"/>
              </a:solidFill>
              <a:ln w="0">
                <a:solidFill>
                  <a:srgbClr val="87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63" name="Freeform 471"/>
              <p:cNvSpPr>
                <a:spLocks/>
              </p:cNvSpPr>
              <p:nvPr/>
            </p:nvSpPr>
            <p:spPr bwMode="auto">
              <a:xfrm>
                <a:off x="2164" y="2512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22 h 26"/>
                  <a:gd name="T4" fmla="*/ 30 w 50"/>
                  <a:gd name="T5" fmla="*/ 26 h 26"/>
                  <a:gd name="T6" fmla="*/ 50 w 50"/>
                  <a:gd name="T7" fmla="*/ 4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0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64" name="Freeform 472"/>
              <p:cNvSpPr>
                <a:spLocks/>
              </p:cNvSpPr>
              <p:nvPr/>
            </p:nvSpPr>
            <p:spPr bwMode="auto">
              <a:xfrm>
                <a:off x="2194" y="2516"/>
                <a:ext cx="52" cy="28"/>
              </a:xfrm>
              <a:custGeom>
                <a:avLst/>
                <a:gdLst>
                  <a:gd name="T0" fmla="*/ 20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6 h 28"/>
                  <a:gd name="T8" fmla="*/ 20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CB8F2"/>
              </a:solidFill>
              <a:ln w="0">
                <a:solidFill>
                  <a:srgbClr val="8CB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65" name="Freeform 473"/>
              <p:cNvSpPr>
                <a:spLocks/>
              </p:cNvSpPr>
              <p:nvPr/>
            </p:nvSpPr>
            <p:spPr bwMode="auto">
              <a:xfrm>
                <a:off x="2194" y="2516"/>
                <a:ext cx="52" cy="28"/>
              </a:xfrm>
              <a:custGeom>
                <a:avLst/>
                <a:gdLst>
                  <a:gd name="T0" fmla="*/ 20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6 h 28"/>
                  <a:gd name="T8" fmla="*/ 20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66" name="Freeform 474"/>
              <p:cNvSpPr>
                <a:spLocks/>
              </p:cNvSpPr>
              <p:nvPr/>
            </p:nvSpPr>
            <p:spPr bwMode="auto">
              <a:xfrm>
                <a:off x="2226" y="2522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67" name="Freeform 475"/>
              <p:cNvSpPr>
                <a:spLocks/>
              </p:cNvSpPr>
              <p:nvPr/>
            </p:nvSpPr>
            <p:spPr bwMode="auto">
              <a:xfrm>
                <a:off x="2226" y="2522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68" name="Freeform 476"/>
              <p:cNvSpPr>
                <a:spLocks/>
              </p:cNvSpPr>
              <p:nvPr/>
            </p:nvSpPr>
            <p:spPr bwMode="auto">
              <a:xfrm>
                <a:off x="2258" y="2528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69" name="Freeform 477"/>
              <p:cNvSpPr>
                <a:spLocks/>
              </p:cNvSpPr>
              <p:nvPr/>
            </p:nvSpPr>
            <p:spPr bwMode="auto">
              <a:xfrm>
                <a:off x="2258" y="2528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70" name="Freeform 478"/>
              <p:cNvSpPr>
                <a:spLocks/>
              </p:cNvSpPr>
              <p:nvPr/>
            </p:nvSpPr>
            <p:spPr bwMode="auto">
              <a:xfrm>
                <a:off x="2290" y="2536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0"/>
              </a:solidFill>
              <a:ln w="0">
                <a:solidFill>
                  <a:srgbClr val="96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71" name="Freeform 479"/>
              <p:cNvSpPr>
                <a:spLocks/>
              </p:cNvSpPr>
              <p:nvPr/>
            </p:nvSpPr>
            <p:spPr bwMode="auto">
              <a:xfrm>
                <a:off x="2290" y="2536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72" name="Freeform 480"/>
              <p:cNvSpPr>
                <a:spLocks/>
              </p:cNvSpPr>
              <p:nvPr/>
            </p:nvSpPr>
            <p:spPr bwMode="auto">
              <a:xfrm>
                <a:off x="2322" y="2544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0"/>
              </a:solidFill>
              <a:ln w="0">
                <a:solidFill>
                  <a:srgbClr val="96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73" name="Freeform 481"/>
              <p:cNvSpPr>
                <a:spLocks/>
              </p:cNvSpPr>
              <p:nvPr/>
            </p:nvSpPr>
            <p:spPr bwMode="auto">
              <a:xfrm>
                <a:off x="2322" y="2544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74" name="Freeform 482"/>
              <p:cNvSpPr>
                <a:spLocks/>
              </p:cNvSpPr>
              <p:nvPr/>
            </p:nvSpPr>
            <p:spPr bwMode="auto">
              <a:xfrm>
                <a:off x="2354" y="2552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0"/>
              </a:solidFill>
              <a:ln w="0">
                <a:solidFill>
                  <a:srgbClr val="96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75" name="Freeform 483"/>
              <p:cNvSpPr>
                <a:spLocks/>
              </p:cNvSpPr>
              <p:nvPr/>
            </p:nvSpPr>
            <p:spPr bwMode="auto">
              <a:xfrm>
                <a:off x="2354" y="2552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76" name="Freeform 484"/>
              <p:cNvSpPr>
                <a:spLocks/>
              </p:cNvSpPr>
              <p:nvPr/>
            </p:nvSpPr>
            <p:spPr bwMode="auto">
              <a:xfrm>
                <a:off x="2388" y="2560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DF0"/>
              </a:solidFill>
              <a:ln w="0">
                <a:solidFill>
                  <a:srgbClr val="96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77" name="Freeform 485"/>
              <p:cNvSpPr>
                <a:spLocks/>
              </p:cNvSpPr>
              <p:nvPr/>
            </p:nvSpPr>
            <p:spPr bwMode="auto">
              <a:xfrm>
                <a:off x="2388" y="2560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78" name="Freeform 486"/>
              <p:cNvSpPr>
                <a:spLocks/>
              </p:cNvSpPr>
              <p:nvPr/>
            </p:nvSpPr>
            <p:spPr bwMode="auto">
              <a:xfrm>
                <a:off x="2420" y="2568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0"/>
              </a:solidFill>
              <a:ln w="0">
                <a:solidFill>
                  <a:srgbClr val="96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79" name="Freeform 487"/>
              <p:cNvSpPr>
                <a:spLocks/>
              </p:cNvSpPr>
              <p:nvPr/>
            </p:nvSpPr>
            <p:spPr bwMode="auto">
              <a:xfrm>
                <a:off x="2420" y="2568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80" name="Freeform 488"/>
              <p:cNvSpPr>
                <a:spLocks/>
              </p:cNvSpPr>
              <p:nvPr/>
            </p:nvSpPr>
            <p:spPr bwMode="auto">
              <a:xfrm>
                <a:off x="2454" y="2576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81" name="Freeform 489"/>
              <p:cNvSpPr>
                <a:spLocks/>
              </p:cNvSpPr>
              <p:nvPr/>
            </p:nvSpPr>
            <p:spPr bwMode="auto">
              <a:xfrm>
                <a:off x="2454" y="2576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82" name="Freeform 490"/>
              <p:cNvSpPr>
                <a:spLocks/>
              </p:cNvSpPr>
              <p:nvPr/>
            </p:nvSpPr>
            <p:spPr bwMode="auto">
              <a:xfrm>
                <a:off x="2486" y="258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83" name="Freeform 491"/>
              <p:cNvSpPr>
                <a:spLocks/>
              </p:cNvSpPr>
              <p:nvPr/>
            </p:nvSpPr>
            <p:spPr bwMode="auto">
              <a:xfrm>
                <a:off x="2486" y="258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84" name="Freeform 492"/>
              <p:cNvSpPr>
                <a:spLocks/>
              </p:cNvSpPr>
              <p:nvPr/>
            </p:nvSpPr>
            <p:spPr bwMode="auto">
              <a:xfrm>
                <a:off x="2520" y="259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85" name="Freeform 493"/>
              <p:cNvSpPr>
                <a:spLocks/>
              </p:cNvSpPr>
              <p:nvPr/>
            </p:nvSpPr>
            <p:spPr bwMode="auto">
              <a:xfrm>
                <a:off x="2520" y="259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86" name="Freeform 494"/>
              <p:cNvSpPr>
                <a:spLocks/>
              </p:cNvSpPr>
              <p:nvPr/>
            </p:nvSpPr>
            <p:spPr bwMode="auto">
              <a:xfrm>
                <a:off x="2554" y="2602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0"/>
              </a:solidFill>
              <a:ln w="0">
                <a:solidFill>
                  <a:srgbClr val="99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87" name="Freeform 495"/>
              <p:cNvSpPr>
                <a:spLocks/>
              </p:cNvSpPr>
              <p:nvPr/>
            </p:nvSpPr>
            <p:spPr bwMode="auto">
              <a:xfrm>
                <a:off x="2554" y="2602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88" name="Freeform 496"/>
              <p:cNvSpPr>
                <a:spLocks/>
              </p:cNvSpPr>
              <p:nvPr/>
            </p:nvSpPr>
            <p:spPr bwMode="auto">
              <a:xfrm>
                <a:off x="2588" y="2612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89" name="Freeform 497"/>
              <p:cNvSpPr>
                <a:spLocks/>
              </p:cNvSpPr>
              <p:nvPr/>
            </p:nvSpPr>
            <p:spPr bwMode="auto">
              <a:xfrm>
                <a:off x="2588" y="2612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90" name="Freeform 498"/>
              <p:cNvSpPr>
                <a:spLocks/>
              </p:cNvSpPr>
              <p:nvPr/>
            </p:nvSpPr>
            <p:spPr bwMode="auto">
              <a:xfrm>
                <a:off x="2622" y="2620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2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91" name="Freeform 499"/>
              <p:cNvSpPr>
                <a:spLocks/>
              </p:cNvSpPr>
              <p:nvPr/>
            </p:nvSpPr>
            <p:spPr bwMode="auto">
              <a:xfrm>
                <a:off x="2622" y="2620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2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92" name="Freeform 500"/>
              <p:cNvSpPr>
                <a:spLocks/>
              </p:cNvSpPr>
              <p:nvPr/>
            </p:nvSpPr>
            <p:spPr bwMode="auto">
              <a:xfrm>
                <a:off x="2654" y="2630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6 w 54"/>
                  <a:gd name="T5" fmla="*/ 34 h 34"/>
                  <a:gd name="T6" fmla="*/ 54 w 54"/>
                  <a:gd name="T7" fmla="*/ 12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4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93" name="Freeform 501"/>
              <p:cNvSpPr>
                <a:spLocks/>
              </p:cNvSpPr>
              <p:nvPr/>
            </p:nvSpPr>
            <p:spPr bwMode="auto">
              <a:xfrm>
                <a:off x="2654" y="2630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6 w 54"/>
                  <a:gd name="T5" fmla="*/ 34 h 34"/>
                  <a:gd name="T6" fmla="*/ 54 w 54"/>
                  <a:gd name="T7" fmla="*/ 12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4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94" name="Freeform 502"/>
              <p:cNvSpPr>
                <a:spLocks/>
              </p:cNvSpPr>
              <p:nvPr/>
            </p:nvSpPr>
            <p:spPr bwMode="auto">
              <a:xfrm>
                <a:off x="2690" y="2642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95" name="Freeform 503"/>
              <p:cNvSpPr>
                <a:spLocks/>
              </p:cNvSpPr>
              <p:nvPr/>
            </p:nvSpPr>
            <p:spPr bwMode="auto">
              <a:xfrm>
                <a:off x="2690" y="2642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2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2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96" name="Freeform 504"/>
              <p:cNvSpPr>
                <a:spLocks/>
              </p:cNvSpPr>
              <p:nvPr/>
            </p:nvSpPr>
            <p:spPr bwMode="auto">
              <a:xfrm>
                <a:off x="2724" y="2652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4F0"/>
              </a:solidFill>
              <a:ln w="0">
                <a:solidFill>
                  <a:srgbClr val="A6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97" name="Freeform 505"/>
              <p:cNvSpPr>
                <a:spLocks/>
              </p:cNvSpPr>
              <p:nvPr/>
            </p:nvSpPr>
            <p:spPr bwMode="auto">
              <a:xfrm>
                <a:off x="2724" y="2652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98" name="Freeform 506"/>
              <p:cNvSpPr>
                <a:spLocks/>
              </p:cNvSpPr>
              <p:nvPr/>
            </p:nvSpPr>
            <p:spPr bwMode="auto">
              <a:xfrm>
                <a:off x="2758" y="2664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4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99" name="Freeform 507"/>
              <p:cNvSpPr>
                <a:spLocks/>
              </p:cNvSpPr>
              <p:nvPr/>
            </p:nvSpPr>
            <p:spPr bwMode="auto">
              <a:xfrm>
                <a:off x="2758" y="2664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4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00" name="Freeform 508"/>
              <p:cNvSpPr>
                <a:spLocks/>
              </p:cNvSpPr>
              <p:nvPr/>
            </p:nvSpPr>
            <p:spPr bwMode="auto">
              <a:xfrm>
                <a:off x="2794" y="2678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ED"/>
              </a:solidFill>
              <a:ln w="0">
                <a:solidFill>
                  <a:srgbClr val="A8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01" name="Freeform 509"/>
              <p:cNvSpPr>
                <a:spLocks/>
              </p:cNvSpPr>
              <p:nvPr/>
            </p:nvSpPr>
            <p:spPr bwMode="auto">
              <a:xfrm>
                <a:off x="2794" y="2678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2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2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02" name="Freeform 510"/>
              <p:cNvSpPr>
                <a:spLocks/>
              </p:cNvSpPr>
              <p:nvPr/>
            </p:nvSpPr>
            <p:spPr bwMode="auto">
              <a:xfrm>
                <a:off x="2828" y="2690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03" name="Freeform 511"/>
              <p:cNvSpPr>
                <a:spLocks/>
              </p:cNvSpPr>
              <p:nvPr/>
            </p:nvSpPr>
            <p:spPr bwMode="auto">
              <a:xfrm>
                <a:off x="2828" y="2690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6304" name="Group 512"/>
            <p:cNvGrpSpPr>
              <a:grpSpLocks/>
            </p:cNvGrpSpPr>
            <p:nvPr/>
          </p:nvGrpSpPr>
          <p:grpSpPr bwMode="auto">
            <a:xfrm>
              <a:off x="1610" y="2416"/>
              <a:ext cx="2038" cy="696"/>
              <a:chOff x="1610" y="2416"/>
              <a:chExt cx="2038" cy="696"/>
            </a:xfrm>
          </p:grpSpPr>
          <p:sp>
            <p:nvSpPr>
              <p:cNvPr id="546305" name="Freeform 513"/>
              <p:cNvSpPr>
                <a:spLocks/>
              </p:cNvSpPr>
              <p:nvPr/>
            </p:nvSpPr>
            <p:spPr bwMode="auto">
              <a:xfrm>
                <a:off x="2864" y="2704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4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06" name="Freeform 514"/>
              <p:cNvSpPr>
                <a:spLocks/>
              </p:cNvSpPr>
              <p:nvPr/>
            </p:nvSpPr>
            <p:spPr bwMode="auto">
              <a:xfrm>
                <a:off x="2864" y="2704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4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07" name="Freeform 515"/>
              <p:cNvSpPr>
                <a:spLocks/>
              </p:cNvSpPr>
              <p:nvPr/>
            </p:nvSpPr>
            <p:spPr bwMode="auto">
              <a:xfrm>
                <a:off x="2898" y="271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08" name="Freeform 516"/>
              <p:cNvSpPr>
                <a:spLocks/>
              </p:cNvSpPr>
              <p:nvPr/>
            </p:nvSpPr>
            <p:spPr bwMode="auto">
              <a:xfrm>
                <a:off x="2898" y="271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09" name="Freeform 517"/>
              <p:cNvSpPr>
                <a:spLocks/>
              </p:cNvSpPr>
              <p:nvPr/>
            </p:nvSpPr>
            <p:spPr bwMode="auto">
              <a:xfrm>
                <a:off x="2934" y="2732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10" name="Freeform 518"/>
              <p:cNvSpPr>
                <a:spLocks/>
              </p:cNvSpPr>
              <p:nvPr/>
            </p:nvSpPr>
            <p:spPr bwMode="auto">
              <a:xfrm>
                <a:off x="2934" y="2732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11" name="Freeform 519"/>
              <p:cNvSpPr>
                <a:spLocks/>
              </p:cNvSpPr>
              <p:nvPr/>
            </p:nvSpPr>
            <p:spPr bwMode="auto">
              <a:xfrm>
                <a:off x="2970" y="2746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12" name="Freeform 520"/>
              <p:cNvSpPr>
                <a:spLocks/>
              </p:cNvSpPr>
              <p:nvPr/>
            </p:nvSpPr>
            <p:spPr bwMode="auto">
              <a:xfrm>
                <a:off x="2970" y="2746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13" name="Freeform 521"/>
              <p:cNvSpPr>
                <a:spLocks/>
              </p:cNvSpPr>
              <p:nvPr/>
            </p:nvSpPr>
            <p:spPr bwMode="auto">
              <a:xfrm>
                <a:off x="3006" y="2760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14" name="Freeform 522"/>
              <p:cNvSpPr>
                <a:spLocks/>
              </p:cNvSpPr>
              <p:nvPr/>
            </p:nvSpPr>
            <p:spPr bwMode="auto">
              <a:xfrm>
                <a:off x="3006" y="2760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15" name="Freeform 523"/>
              <p:cNvSpPr>
                <a:spLocks/>
              </p:cNvSpPr>
              <p:nvPr/>
            </p:nvSpPr>
            <p:spPr bwMode="auto">
              <a:xfrm>
                <a:off x="3042" y="277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16" name="Freeform 524"/>
              <p:cNvSpPr>
                <a:spLocks/>
              </p:cNvSpPr>
              <p:nvPr/>
            </p:nvSpPr>
            <p:spPr bwMode="auto">
              <a:xfrm>
                <a:off x="3042" y="2772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17" name="Freeform 525"/>
              <p:cNvSpPr>
                <a:spLocks/>
              </p:cNvSpPr>
              <p:nvPr/>
            </p:nvSpPr>
            <p:spPr bwMode="auto">
              <a:xfrm>
                <a:off x="3078" y="2784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18" name="Freeform 526"/>
              <p:cNvSpPr>
                <a:spLocks/>
              </p:cNvSpPr>
              <p:nvPr/>
            </p:nvSpPr>
            <p:spPr bwMode="auto">
              <a:xfrm>
                <a:off x="3078" y="2784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19" name="Freeform 527"/>
              <p:cNvSpPr>
                <a:spLocks/>
              </p:cNvSpPr>
              <p:nvPr/>
            </p:nvSpPr>
            <p:spPr bwMode="auto">
              <a:xfrm>
                <a:off x="3114" y="2796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0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20" name="Freeform 528"/>
              <p:cNvSpPr>
                <a:spLocks/>
              </p:cNvSpPr>
              <p:nvPr/>
            </p:nvSpPr>
            <p:spPr bwMode="auto">
              <a:xfrm>
                <a:off x="3114" y="2796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0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21" name="Freeform 529"/>
              <p:cNvSpPr>
                <a:spLocks/>
              </p:cNvSpPr>
              <p:nvPr/>
            </p:nvSpPr>
            <p:spPr bwMode="auto">
              <a:xfrm>
                <a:off x="3150" y="2806"/>
                <a:ext cx="54" cy="36"/>
              </a:xfrm>
              <a:custGeom>
                <a:avLst/>
                <a:gdLst>
                  <a:gd name="T0" fmla="*/ 16 w 54"/>
                  <a:gd name="T1" fmla="*/ 0 h 36"/>
                  <a:gd name="T2" fmla="*/ 0 w 54"/>
                  <a:gd name="T3" fmla="*/ 26 h 36"/>
                  <a:gd name="T4" fmla="*/ 38 w 54"/>
                  <a:gd name="T5" fmla="*/ 36 h 36"/>
                  <a:gd name="T6" fmla="*/ 54 w 54"/>
                  <a:gd name="T7" fmla="*/ 12 h 36"/>
                  <a:gd name="T8" fmla="*/ 16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6" y="0"/>
                    </a:moveTo>
                    <a:lnTo>
                      <a:pt x="0" y="26"/>
                    </a:lnTo>
                    <a:lnTo>
                      <a:pt x="38" y="36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22" name="Freeform 530"/>
              <p:cNvSpPr>
                <a:spLocks/>
              </p:cNvSpPr>
              <p:nvPr/>
            </p:nvSpPr>
            <p:spPr bwMode="auto">
              <a:xfrm>
                <a:off x="3150" y="2806"/>
                <a:ext cx="54" cy="36"/>
              </a:xfrm>
              <a:custGeom>
                <a:avLst/>
                <a:gdLst>
                  <a:gd name="T0" fmla="*/ 16 w 54"/>
                  <a:gd name="T1" fmla="*/ 0 h 36"/>
                  <a:gd name="T2" fmla="*/ 0 w 54"/>
                  <a:gd name="T3" fmla="*/ 26 h 36"/>
                  <a:gd name="T4" fmla="*/ 38 w 54"/>
                  <a:gd name="T5" fmla="*/ 36 h 36"/>
                  <a:gd name="T6" fmla="*/ 54 w 54"/>
                  <a:gd name="T7" fmla="*/ 12 h 36"/>
                  <a:gd name="T8" fmla="*/ 16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6" y="0"/>
                    </a:moveTo>
                    <a:lnTo>
                      <a:pt x="0" y="26"/>
                    </a:lnTo>
                    <a:lnTo>
                      <a:pt x="38" y="36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23" name="Freeform 531"/>
              <p:cNvSpPr>
                <a:spLocks/>
              </p:cNvSpPr>
              <p:nvPr/>
            </p:nvSpPr>
            <p:spPr bwMode="auto">
              <a:xfrm>
                <a:off x="3188" y="2818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9F2"/>
              </a:solidFill>
              <a:ln w="0">
                <a:solidFill>
                  <a:srgbClr val="A6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24" name="Freeform 532"/>
              <p:cNvSpPr>
                <a:spLocks/>
              </p:cNvSpPr>
              <p:nvPr/>
            </p:nvSpPr>
            <p:spPr bwMode="auto">
              <a:xfrm>
                <a:off x="3188" y="2818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4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25" name="Freeform 533"/>
              <p:cNvSpPr>
                <a:spLocks/>
              </p:cNvSpPr>
              <p:nvPr/>
            </p:nvSpPr>
            <p:spPr bwMode="auto">
              <a:xfrm>
                <a:off x="3224" y="2832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2 h 38"/>
                  <a:gd name="T4" fmla="*/ 38 w 54"/>
                  <a:gd name="T5" fmla="*/ 38 h 38"/>
                  <a:gd name="T6" fmla="*/ 54 w 54"/>
                  <a:gd name="T7" fmla="*/ 16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2"/>
                    </a:lnTo>
                    <a:lnTo>
                      <a:pt x="38" y="38"/>
                    </a:lnTo>
                    <a:lnTo>
                      <a:pt x="54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D1F2"/>
              </a:solidFill>
              <a:ln w="0">
                <a:solidFill>
                  <a:srgbClr val="B2D1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26" name="Freeform 534"/>
              <p:cNvSpPr>
                <a:spLocks/>
              </p:cNvSpPr>
              <p:nvPr/>
            </p:nvSpPr>
            <p:spPr bwMode="auto">
              <a:xfrm>
                <a:off x="3224" y="2832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2 h 38"/>
                  <a:gd name="T4" fmla="*/ 38 w 54"/>
                  <a:gd name="T5" fmla="*/ 38 h 38"/>
                  <a:gd name="T6" fmla="*/ 54 w 54"/>
                  <a:gd name="T7" fmla="*/ 16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2"/>
                    </a:lnTo>
                    <a:lnTo>
                      <a:pt x="38" y="38"/>
                    </a:lnTo>
                    <a:lnTo>
                      <a:pt x="54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27" name="Freeform 535"/>
              <p:cNvSpPr>
                <a:spLocks/>
              </p:cNvSpPr>
              <p:nvPr/>
            </p:nvSpPr>
            <p:spPr bwMode="auto">
              <a:xfrm>
                <a:off x="3262" y="2848"/>
                <a:ext cx="52" cy="42"/>
              </a:xfrm>
              <a:custGeom>
                <a:avLst/>
                <a:gdLst>
                  <a:gd name="T0" fmla="*/ 16 w 52"/>
                  <a:gd name="T1" fmla="*/ 0 h 42"/>
                  <a:gd name="T2" fmla="*/ 0 w 52"/>
                  <a:gd name="T3" fmla="*/ 22 h 42"/>
                  <a:gd name="T4" fmla="*/ 36 w 52"/>
                  <a:gd name="T5" fmla="*/ 42 h 42"/>
                  <a:gd name="T6" fmla="*/ 52 w 52"/>
                  <a:gd name="T7" fmla="*/ 22 h 42"/>
                  <a:gd name="T8" fmla="*/ 16 w 5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16" y="0"/>
                    </a:moveTo>
                    <a:lnTo>
                      <a:pt x="0" y="22"/>
                    </a:lnTo>
                    <a:lnTo>
                      <a:pt x="36" y="42"/>
                    </a:lnTo>
                    <a:lnTo>
                      <a:pt x="52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2E0ED"/>
              </a:solidFill>
              <a:ln w="0">
                <a:solidFill>
                  <a:srgbClr val="C2E0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28" name="Freeform 536"/>
              <p:cNvSpPr>
                <a:spLocks/>
              </p:cNvSpPr>
              <p:nvPr/>
            </p:nvSpPr>
            <p:spPr bwMode="auto">
              <a:xfrm>
                <a:off x="3262" y="2848"/>
                <a:ext cx="52" cy="42"/>
              </a:xfrm>
              <a:custGeom>
                <a:avLst/>
                <a:gdLst>
                  <a:gd name="T0" fmla="*/ 16 w 52"/>
                  <a:gd name="T1" fmla="*/ 0 h 42"/>
                  <a:gd name="T2" fmla="*/ 0 w 52"/>
                  <a:gd name="T3" fmla="*/ 22 h 42"/>
                  <a:gd name="T4" fmla="*/ 36 w 52"/>
                  <a:gd name="T5" fmla="*/ 42 h 42"/>
                  <a:gd name="T6" fmla="*/ 52 w 52"/>
                  <a:gd name="T7" fmla="*/ 22 h 42"/>
                  <a:gd name="T8" fmla="*/ 16 w 5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16" y="0"/>
                    </a:moveTo>
                    <a:lnTo>
                      <a:pt x="0" y="22"/>
                    </a:lnTo>
                    <a:lnTo>
                      <a:pt x="36" y="42"/>
                    </a:lnTo>
                    <a:lnTo>
                      <a:pt x="52" y="2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29" name="Freeform 537"/>
              <p:cNvSpPr>
                <a:spLocks/>
              </p:cNvSpPr>
              <p:nvPr/>
            </p:nvSpPr>
            <p:spPr bwMode="auto">
              <a:xfrm>
                <a:off x="3298" y="2870"/>
                <a:ext cx="52" cy="46"/>
              </a:xfrm>
              <a:custGeom>
                <a:avLst/>
                <a:gdLst>
                  <a:gd name="T0" fmla="*/ 16 w 52"/>
                  <a:gd name="T1" fmla="*/ 0 h 46"/>
                  <a:gd name="T2" fmla="*/ 0 w 52"/>
                  <a:gd name="T3" fmla="*/ 20 h 46"/>
                  <a:gd name="T4" fmla="*/ 36 w 52"/>
                  <a:gd name="T5" fmla="*/ 46 h 46"/>
                  <a:gd name="T6" fmla="*/ 52 w 52"/>
                  <a:gd name="T7" fmla="*/ 32 h 46"/>
                  <a:gd name="T8" fmla="*/ 16 w 5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6">
                    <a:moveTo>
                      <a:pt x="16" y="0"/>
                    </a:moveTo>
                    <a:lnTo>
                      <a:pt x="0" y="20"/>
                    </a:lnTo>
                    <a:lnTo>
                      <a:pt x="36" y="46"/>
                    </a:lnTo>
                    <a:lnTo>
                      <a:pt x="52" y="3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9F0E0"/>
              </a:solidFill>
              <a:ln w="0">
                <a:solidFill>
                  <a:srgbClr val="D9F0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30" name="Freeform 538"/>
              <p:cNvSpPr>
                <a:spLocks/>
              </p:cNvSpPr>
              <p:nvPr/>
            </p:nvSpPr>
            <p:spPr bwMode="auto">
              <a:xfrm>
                <a:off x="3298" y="2870"/>
                <a:ext cx="52" cy="46"/>
              </a:xfrm>
              <a:custGeom>
                <a:avLst/>
                <a:gdLst>
                  <a:gd name="T0" fmla="*/ 16 w 52"/>
                  <a:gd name="T1" fmla="*/ 0 h 46"/>
                  <a:gd name="T2" fmla="*/ 0 w 52"/>
                  <a:gd name="T3" fmla="*/ 20 h 46"/>
                  <a:gd name="T4" fmla="*/ 36 w 52"/>
                  <a:gd name="T5" fmla="*/ 46 h 46"/>
                  <a:gd name="T6" fmla="*/ 52 w 52"/>
                  <a:gd name="T7" fmla="*/ 32 h 46"/>
                  <a:gd name="T8" fmla="*/ 16 w 5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6">
                    <a:moveTo>
                      <a:pt x="16" y="0"/>
                    </a:moveTo>
                    <a:lnTo>
                      <a:pt x="0" y="20"/>
                    </a:lnTo>
                    <a:lnTo>
                      <a:pt x="36" y="46"/>
                    </a:lnTo>
                    <a:lnTo>
                      <a:pt x="52" y="3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31" name="Freeform 539"/>
              <p:cNvSpPr>
                <a:spLocks/>
              </p:cNvSpPr>
              <p:nvPr/>
            </p:nvSpPr>
            <p:spPr bwMode="auto">
              <a:xfrm>
                <a:off x="3334" y="2902"/>
                <a:ext cx="50" cy="52"/>
              </a:xfrm>
              <a:custGeom>
                <a:avLst/>
                <a:gdLst>
                  <a:gd name="T0" fmla="*/ 16 w 50"/>
                  <a:gd name="T1" fmla="*/ 0 h 52"/>
                  <a:gd name="T2" fmla="*/ 0 w 50"/>
                  <a:gd name="T3" fmla="*/ 14 h 52"/>
                  <a:gd name="T4" fmla="*/ 36 w 50"/>
                  <a:gd name="T5" fmla="*/ 52 h 52"/>
                  <a:gd name="T6" fmla="*/ 50 w 50"/>
                  <a:gd name="T7" fmla="*/ 44 h 52"/>
                  <a:gd name="T8" fmla="*/ 16 w 5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2">
                    <a:moveTo>
                      <a:pt x="16" y="0"/>
                    </a:moveTo>
                    <a:lnTo>
                      <a:pt x="0" y="14"/>
                    </a:lnTo>
                    <a:lnTo>
                      <a:pt x="36" y="52"/>
                    </a:lnTo>
                    <a:lnTo>
                      <a:pt x="50" y="4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BFAC7"/>
              </a:solidFill>
              <a:ln w="0">
                <a:solidFill>
                  <a:srgbClr val="EBFA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32" name="Freeform 540"/>
              <p:cNvSpPr>
                <a:spLocks/>
              </p:cNvSpPr>
              <p:nvPr/>
            </p:nvSpPr>
            <p:spPr bwMode="auto">
              <a:xfrm>
                <a:off x="3334" y="2902"/>
                <a:ext cx="50" cy="52"/>
              </a:xfrm>
              <a:custGeom>
                <a:avLst/>
                <a:gdLst>
                  <a:gd name="T0" fmla="*/ 16 w 50"/>
                  <a:gd name="T1" fmla="*/ 0 h 52"/>
                  <a:gd name="T2" fmla="*/ 0 w 50"/>
                  <a:gd name="T3" fmla="*/ 14 h 52"/>
                  <a:gd name="T4" fmla="*/ 36 w 50"/>
                  <a:gd name="T5" fmla="*/ 52 h 52"/>
                  <a:gd name="T6" fmla="*/ 50 w 50"/>
                  <a:gd name="T7" fmla="*/ 44 h 52"/>
                  <a:gd name="T8" fmla="*/ 16 w 50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2">
                    <a:moveTo>
                      <a:pt x="16" y="0"/>
                    </a:moveTo>
                    <a:lnTo>
                      <a:pt x="0" y="14"/>
                    </a:lnTo>
                    <a:lnTo>
                      <a:pt x="36" y="52"/>
                    </a:lnTo>
                    <a:lnTo>
                      <a:pt x="50" y="4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33" name="Freeform 541"/>
              <p:cNvSpPr>
                <a:spLocks/>
              </p:cNvSpPr>
              <p:nvPr/>
            </p:nvSpPr>
            <p:spPr bwMode="auto">
              <a:xfrm>
                <a:off x="3370" y="2946"/>
                <a:ext cx="50" cy="62"/>
              </a:xfrm>
              <a:custGeom>
                <a:avLst/>
                <a:gdLst>
                  <a:gd name="T0" fmla="*/ 14 w 50"/>
                  <a:gd name="T1" fmla="*/ 0 h 62"/>
                  <a:gd name="T2" fmla="*/ 0 w 50"/>
                  <a:gd name="T3" fmla="*/ 8 h 62"/>
                  <a:gd name="T4" fmla="*/ 34 w 50"/>
                  <a:gd name="T5" fmla="*/ 62 h 62"/>
                  <a:gd name="T6" fmla="*/ 50 w 50"/>
                  <a:gd name="T7" fmla="*/ 38 h 62"/>
                  <a:gd name="T8" fmla="*/ 14 w 5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2">
                    <a:moveTo>
                      <a:pt x="14" y="0"/>
                    </a:moveTo>
                    <a:lnTo>
                      <a:pt x="0" y="8"/>
                    </a:lnTo>
                    <a:lnTo>
                      <a:pt x="34" y="62"/>
                    </a:lnTo>
                    <a:lnTo>
                      <a:pt x="50" y="3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0DED1"/>
              </a:solidFill>
              <a:ln w="0">
                <a:solidFill>
                  <a:srgbClr val="E0DE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34" name="Freeform 542"/>
              <p:cNvSpPr>
                <a:spLocks/>
              </p:cNvSpPr>
              <p:nvPr/>
            </p:nvSpPr>
            <p:spPr bwMode="auto">
              <a:xfrm>
                <a:off x="3370" y="2946"/>
                <a:ext cx="50" cy="62"/>
              </a:xfrm>
              <a:custGeom>
                <a:avLst/>
                <a:gdLst>
                  <a:gd name="T0" fmla="*/ 14 w 50"/>
                  <a:gd name="T1" fmla="*/ 0 h 62"/>
                  <a:gd name="T2" fmla="*/ 0 w 50"/>
                  <a:gd name="T3" fmla="*/ 8 h 62"/>
                  <a:gd name="T4" fmla="*/ 34 w 50"/>
                  <a:gd name="T5" fmla="*/ 62 h 62"/>
                  <a:gd name="T6" fmla="*/ 50 w 50"/>
                  <a:gd name="T7" fmla="*/ 38 h 62"/>
                  <a:gd name="T8" fmla="*/ 14 w 5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2">
                    <a:moveTo>
                      <a:pt x="14" y="0"/>
                    </a:moveTo>
                    <a:lnTo>
                      <a:pt x="0" y="8"/>
                    </a:lnTo>
                    <a:lnTo>
                      <a:pt x="34" y="62"/>
                    </a:lnTo>
                    <a:lnTo>
                      <a:pt x="50" y="3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35" name="Freeform 543"/>
              <p:cNvSpPr>
                <a:spLocks/>
              </p:cNvSpPr>
              <p:nvPr/>
            </p:nvSpPr>
            <p:spPr bwMode="auto">
              <a:xfrm>
                <a:off x="3404" y="2984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4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36" name="Freeform 544"/>
              <p:cNvSpPr>
                <a:spLocks/>
              </p:cNvSpPr>
              <p:nvPr/>
            </p:nvSpPr>
            <p:spPr bwMode="auto">
              <a:xfrm>
                <a:off x="3404" y="2984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4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37" name="Freeform 545"/>
              <p:cNvSpPr>
                <a:spLocks/>
              </p:cNvSpPr>
              <p:nvPr/>
            </p:nvSpPr>
            <p:spPr bwMode="auto">
              <a:xfrm>
                <a:off x="3442" y="2996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38" name="Freeform 546"/>
              <p:cNvSpPr>
                <a:spLocks/>
              </p:cNvSpPr>
              <p:nvPr/>
            </p:nvSpPr>
            <p:spPr bwMode="auto">
              <a:xfrm>
                <a:off x="3442" y="2996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39" name="Freeform 547"/>
              <p:cNvSpPr>
                <a:spLocks/>
              </p:cNvSpPr>
              <p:nvPr/>
            </p:nvSpPr>
            <p:spPr bwMode="auto">
              <a:xfrm>
                <a:off x="3480" y="3008"/>
                <a:ext cx="52" cy="40"/>
              </a:xfrm>
              <a:custGeom>
                <a:avLst/>
                <a:gdLst>
                  <a:gd name="T0" fmla="*/ 16 w 52"/>
                  <a:gd name="T1" fmla="*/ 0 h 40"/>
                  <a:gd name="T2" fmla="*/ 0 w 52"/>
                  <a:gd name="T3" fmla="*/ 26 h 40"/>
                  <a:gd name="T4" fmla="*/ 38 w 52"/>
                  <a:gd name="T5" fmla="*/ 40 h 40"/>
                  <a:gd name="T6" fmla="*/ 52 w 52"/>
                  <a:gd name="T7" fmla="*/ 14 h 40"/>
                  <a:gd name="T8" fmla="*/ 16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40" name="Freeform 548"/>
              <p:cNvSpPr>
                <a:spLocks/>
              </p:cNvSpPr>
              <p:nvPr/>
            </p:nvSpPr>
            <p:spPr bwMode="auto">
              <a:xfrm>
                <a:off x="3480" y="3008"/>
                <a:ext cx="52" cy="40"/>
              </a:xfrm>
              <a:custGeom>
                <a:avLst/>
                <a:gdLst>
                  <a:gd name="T0" fmla="*/ 16 w 52"/>
                  <a:gd name="T1" fmla="*/ 0 h 40"/>
                  <a:gd name="T2" fmla="*/ 0 w 52"/>
                  <a:gd name="T3" fmla="*/ 26 h 40"/>
                  <a:gd name="T4" fmla="*/ 38 w 52"/>
                  <a:gd name="T5" fmla="*/ 40 h 40"/>
                  <a:gd name="T6" fmla="*/ 52 w 52"/>
                  <a:gd name="T7" fmla="*/ 14 h 40"/>
                  <a:gd name="T8" fmla="*/ 16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41" name="Freeform 549"/>
              <p:cNvSpPr>
                <a:spLocks/>
              </p:cNvSpPr>
              <p:nvPr/>
            </p:nvSpPr>
            <p:spPr bwMode="auto">
              <a:xfrm>
                <a:off x="3518" y="3022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42" name="Freeform 550"/>
              <p:cNvSpPr>
                <a:spLocks/>
              </p:cNvSpPr>
              <p:nvPr/>
            </p:nvSpPr>
            <p:spPr bwMode="auto">
              <a:xfrm>
                <a:off x="3518" y="3022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43" name="Freeform 551"/>
              <p:cNvSpPr>
                <a:spLocks/>
              </p:cNvSpPr>
              <p:nvPr/>
            </p:nvSpPr>
            <p:spPr bwMode="auto">
              <a:xfrm>
                <a:off x="3556" y="3034"/>
                <a:ext cx="52" cy="40"/>
              </a:xfrm>
              <a:custGeom>
                <a:avLst/>
                <a:gdLst>
                  <a:gd name="T0" fmla="*/ 14 w 52"/>
                  <a:gd name="T1" fmla="*/ 0 h 40"/>
                  <a:gd name="T2" fmla="*/ 0 w 52"/>
                  <a:gd name="T3" fmla="*/ 26 h 40"/>
                  <a:gd name="T4" fmla="*/ 38 w 52"/>
                  <a:gd name="T5" fmla="*/ 40 h 40"/>
                  <a:gd name="T6" fmla="*/ 52 w 52"/>
                  <a:gd name="T7" fmla="*/ 14 h 40"/>
                  <a:gd name="T8" fmla="*/ 14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4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2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44" name="Freeform 552"/>
              <p:cNvSpPr>
                <a:spLocks/>
              </p:cNvSpPr>
              <p:nvPr/>
            </p:nvSpPr>
            <p:spPr bwMode="auto">
              <a:xfrm>
                <a:off x="3556" y="3034"/>
                <a:ext cx="52" cy="40"/>
              </a:xfrm>
              <a:custGeom>
                <a:avLst/>
                <a:gdLst>
                  <a:gd name="T0" fmla="*/ 14 w 52"/>
                  <a:gd name="T1" fmla="*/ 0 h 40"/>
                  <a:gd name="T2" fmla="*/ 0 w 52"/>
                  <a:gd name="T3" fmla="*/ 26 h 40"/>
                  <a:gd name="T4" fmla="*/ 38 w 52"/>
                  <a:gd name="T5" fmla="*/ 40 h 40"/>
                  <a:gd name="T6" fmla="*/ 52 w 52"/>
                  <a:gd name="T7" fmla="*/ 14 h 40"/>
                  <a:gd name="T8" fmla="*/ 14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4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2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45" name="Freeform 553"/>
              <p:cNvSpPr>
                <a:spLocks/>
              </p:cNvSpPr>
              <p:nvPr/>
            </p:nvSpPr>
            <p:spPr bwMode="auto">
              <a:xfrm>
                <a:off x="3594" y="3048"/>
                <a:ext cx="54" cy="38"/>
              </a:xfrm>
              <a:custGeom>
                <a:avLst/>
                <a:gdLst>
                  <a:gd name="T0" fmla="*/ 14 w 54"/>
                  <a:gd name="T1" fmla="*/ 0 h 38"/>
                  <a:gd name="T2" fmla="*/ 0 w 54"/>
                  <a:gd name="T3" fmla="*/ 26 h 38"/>
                  <a:gd name="T4" fmla="*/ 40 w 54"/>
                  <a:gd name="T5" fmla="*/ 38 h 38"/>
                  <a:gd name="T6" fmla="*/ 54 w 54"/>
                  <a:gd name="T7" fmla="*/ 12 h 38"/>
                  <a:gd name="T8" fmla="*/ 14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4" y="0"/>
                    </a:moveTo>
                    <a:lnTo>
                      <a:pt x="0" y="26"/>
                    </a:lnTo>
                    <a:lnTo>
                      <a:pt x="40" y="38"/>
                    </a:lnTo>
                    <a:lnTo>
                      <a:pt x="54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46" name="Freeform 554"/>
              <p:cNvSpPr>
                <a:spLocks/>
              </p:cNvSpPr>
              <p:nvPr/>
            </p:nvSpPr>
            <p:spPr bwMode="auto">
              <a:xfrm>
                <a:off x="3594" y="3048"/>
                <a:ext cx="54" cy="38"/>
              </a:xfrm>
              <a:custGeom>
                <a:avLst/>
                <a:gdLst>
                  <a:gd name="T0" fmla="*/ 14 w 54"/>
                  <a:gd name="T1" fmla="*/ 0 h 38"/>
                  <a:gd name="T2" fmla="*/ 0 w 54"/>
                  <a:gd name="T3" fmla="*/ 26 h 38"/>
                  <a:gd name="T4" fmla="*/ 40 w 54"/>
                  <a:gd name="T5" fmla="*/ 38 h 38"/>
                  <a:gd name="T6" fmla="*/ 54 w 54"/>
                  <a:gd name="T7" fmla="*/ 12 h 38"/>
                  <a:gd name="T8" fmla="*/ 14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4" y="0"/>
                    </a:moveTo>
                    <a:lnTo>
                      <a:pt x="0" y="26"/>
                    </a:lnTo>
                    <a:lnTo>
                      <a:pt x="40" y="38"/>
                    </a:lnTo>
                    <a:lnTo>
                      <a:pt x="54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47" name="Freeform 555"/>
              <p:cNvSpPr>
                <a:spLocks/>
              </p:cNvSpPr>
              <p:nvPr/>
            </p:nvSpPr>
            <p:spPr bwMode="auto">
              <a:xfrm>
                <a:off x="1632" y="2416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10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48" name="Freeform 556"/>
              <p:cNvSpPr>
                <a:spLocks/>
              </p:cNvSpPr>
              <p:nvPr/>
            </p:nvSpPr>
            <p:spPr bwMode="auto">
              <a:xfrm>
                <a:off x="1632" y="2416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10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49" name="Freeform 557"/>
              <p:cNvSpPr>
                <a:spLocks/>
              </p:cNvSpPr>
              <p:nvPr/>
            </p:nvSpPr>
            <p:spPr bwMode="auto">
              <a:xfrm>
                <a:off x="1662" y="2426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18 h 28"/>
                  <a:gd name="T4" fmla="*/ 28 w 50"/>
                  <a:gd name="T5" fmla="*/ 28 h 28"/>
                  <a:gd name="T6" fmla="*/ 50 w 50"/>
                  <a:gd name="T7" fmla="*/ 8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50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50" name="Freeform 558"/>
              <p:cNvSpPr>
                <a:spLocks/>
              </p:cNvSpPr>
              <p:nvPr/>
            </p:nvSpPr>
            <p:spPr bwMode="auto">
              <a:xfrm>
                <a:off x="1662" y="2426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18 h 28"/>
                  <a:gd name="T4" fmla="*/ 28 w 50"/>
                  <a:gd name="T5" fmla="*/ 28 h 28"/>
                  <a:gd name="T6" fmla="*/ 50 w 50"/>
                  <a:gd name="T7" fmla="*/ 8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18"/>
                    </a:lnTo>
                    <a:lnTo>
                      <a:pt x="28" y="28"/>
                    </a:lnTo>
                    <a:lnTo>
                      <a:pt x="50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51" name="Freeform 559"/>
              <p:cNvSpPr>
                <a:spLocks/>
              </p:cNvSpPr>
              <p:nvPr/>
            </p:nvSpPr>
            <p:spPr bwMode="auto">
              <a:xfrm>
                <a:off x="1690" y="2434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8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C2F5"/>
              </a:solidFill>
              <a:ln w="0">
                <a:solidFill>
                  <a:srgbClr val="99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52" name="Freeform 560"/>
              <p:cNvSpPr>
                <a:spLocks/>
              </p:cNvSpPr>
              <p:nvPr/>
            </p:nvSpPr>
            <p:spPr bwMode="auto">
              <a:xfrm>
                <a:off x="1690" y="2434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8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53" name="Freeform 561"/>
              <p:cNvSpPr>
                <a:spLocks/>
              </p:cNvSpPr>
              <p:nvPr/>
            </p:nvSpPr>
            <p:spPr bwMode="auto">
              <a:xfrm>
                <a:off x="1720" y="2442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0 h 24"/>
                  <a:gd name="T4" fmla="*/ 28 w 50"/>
                  <a:gd name="T5" fmla="*/ 24 h 24"/>
                  <a:gd name="T6" fmla="*/ 50 w 50"/>
                  <a:gd name="T7" fmla="*/ 6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0"/>
                    </a:lnTo>
                    <a:lnTo>
                      <a:pt x="28" y="24"/>
                    </a:lnTo>
                    <a:lnTo>
                      <a:pt x="5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CBFF7"/>
              </a:solidFill>
              <a:ln w="0">
                <a:solidFill>
                  <a:srgbClr val="8CBF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54" name="Freeform 562"/>
              <p:cNvSpPr>
                <a:spLocks/>
              </p:cNvSpPr>
              <p:nvPr/>
            </p:nvSpPr>
            <p:spPr bwMode="auto">
              <a:xfrm>
                <a:off x="1720" y="2442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0 h 24"/>
                  <a:gd name="T4" fmla="*/ 28 w 50"/>
                  <a:gd name="T5" fmla="*/ 24 h 24"/>
                  <a:gd name="T6" fmla="*/ 50 w 50"/>
                  <a:gd name="T7" fmla="*/ 6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0"/>
                    </a:lnTo>
                    <a:lnTo>
                      <a:pt x="28" y="24"/>
                    </a:lnTo>
                    <a:lnTo>
                      <a:pt x="50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55" name="Freeform 563"/>
              <p:cNvSpPr>
                <a:spLocks/>
              </p:cNvSpPr>
              <p:nvPr/>
            </p:nvSpPr>
            <p:spPr bwMode="auto">
              <a:xfrm>
                <a:off x="1748" y="2448"/>
                <a:ext cx="50" cy="20"/>
              </a:xfrm>
              <a:custGeom>
                <a:avLst/>
                <a:gdLst>
                  <a:gd name="T0" fmla="*/ 22 w 50"/>
                  <a:gd name="T1" fmla="*/ 0 h 20"/>
                  <a:gd name="T2" fmla="*/ 0 w 50"/>
                  <a:gd name="T3" fmla="*/ 18 h 20"/>
                  <a:gd name="T4" fmla="*/ 30 w 50"/>
                  <a:gd name="T5" fmla="*/ 20 h 20"/>
                  <a:gd name="T6" fmla="*/ 50 w 50"/>
                  <a:gd name="T7" fmla="*/ 2 h 20"/>
                  <a:gd name="T8" fmla="*/ 22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2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50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8BAFA"/>
              </a:solidFill>
              <a:ln w="0">
                <a:solidFill>
                  <a:srgbClr val="78BA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56" name="Freeform 564"/>
              <p:cNvSpPr>
                <a:spLocks/>
              </p:cNvSpPr>
              <p:nvPr/>
            </p:nvSpPr>
            <p:spPr bwMode="auto">
              <a:xfrm>
                <a:off x="1748" y="2448"/>
                <a:ext cx="50" cy="20"/>
              </a:xfrm>
              <a:custGeom>
                <a:avLst/>
                <a:gdLst>
                  <a:gd name="T0" fmla="*/ 22 w 50"/>
                  <a:gd name="T1" fmla="*/ 0 h 20"/>
                  <a:gd name="T2" fmla="*/ 0 w 50"/>
                  <a:gd name="T3" fmla="*/ 18 h 20"/>
                  <a:gd name="T4" fmla="*/ 30 w 50"/>
                  <a:gd name="T5" fmla="*/ 20 h 20"/>
                  <a:gd name="T6" fmla="*/ 50 w 50"/>
                  <a:gd name="T7" fmla="*/ 2 h 20"/>
                  <a:gd name="T8" fmla="*/ 22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2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50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57" name="Freeform 565"/>
              <p:cNvSpPr>
                <a:spLocks/>
              </p:cNvSpPr>
              <p:nvPr/>
            </p:nvSpPr>
            <p:spPr bwMode="auto">
              <a:xfrm>
                <a:off x="1778" y="2450"/>
                <a:ext cx="50" cy="38"/>
              </a:xfrm>
              <a:custGeom>
                <a:avLst/>
                <a:gdLst>
                  <a:gd name="T0" fmla="*/ 20 w 50"/>
                  <a:gd name="T1" fmla="*/ 0 h 38"/>
                  <a:gd name="T2" fmla="*/ 0 w 50"/>
                  <a:gd name="T3" fmla="*/ 18 h 38"/>
                  <a:gd name="T4" fmla="*/ 30 w 50"/>
                  <a:gd name="T5" fmla="*/ 38 h 38"/>
                  <a:gd name="T6" fmla="*/ 50 w 50"/>
                  <a:gd name="T7" fmla="*/ 2 h 38"/>
                  <a:gd name="T8" fmla="*/ 20 w 5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20" y="0"/>
                    </a:moveTo>
                    <a:lnTo>
                      <a:pt x="0" y="18"/>
                    </a:lnTo>
                    <a:lnTo>
                      <a:pt x="30" y="38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28FD6"/>
              </a:solidFill>
              <a:ln w="0">
                <a:solidFill>
                  <a:srgbClr val="828F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58" name="Freeform 566"/>
              <p:cNvSpPr>
                <a:spLocks/>
              </p:cNvSpPr>
              <p:nvPr/>
            </p:nvSpPr>
            <p:spPr bwMode="auto">
              <a:xfrm>
                <a:off x="1778" y="2450"/>
                <a:ext cx="50" cy="38"/>
              </a:xfrm>
              <a:custGeom>
                <a:avLst/>
                <a:gdLst>
                  <a:gd name="T0" fmla="*/ 20 w 50"/>
                  <a:gd name="T1" fmla="*/ 0 h 38"/>
                  <a:gd name="T2" fmla="*/ 0 w 50"/>
                  <a:gd name="T3" fmla="*/ 18 h 38"/>
                  <a:gd name="T4" fmla="*/ 30 w 50"/>
                  <a:gd name="T5" fmla="*/ 38 h 38"/>
                  <a:gd name="T6" fmla="*/ 50 w 50"/>
                  <a:gd name="T7" fmla="*/ 2 h 38"/>
                  <a:gd name="T8" fmla="*/ 20 w 5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20" y="0"/>
                    </a:moveTo>
                    <a:lnTo>
                      <a:pt x="0" y="18"/>
                    </a:lnTo>
                    <a:lnTo>
                      <a:pt x="30" y="38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59" name="Freeform 567"/>
              <p:cNvSpPr>
                <a:spLocks/>
              </p:cNvSpPr>
              <p:nvPr/>
            </p:nvSpPr>
            <p:spPr bwMode="auto">
              <a:xfrm>
                <a:off x="1808" y="2452"/>
                <a:ext cx="52" cy="64"/>
              </a:xfrm>
              <a:custGeom>
                <a:avLst/>
                <a:gdLst>
                  <a:gd name="T0" fmla="*/ 20 w 52"/>
                  <a:gd name="T1" fmla="*/ 0 h 64"/>
                  <a:gd name="T2" fmla="*/ 0 w 52"/>
                  <a:gd name="T3" fmla="*/ 36 h 64"/>
                  <a:gd name="T4" fmla="*/ 34 w 52"/>
                  <a:gd name="T5" fmla="*/ 64 h 64"/>
                  <a:gd name="T6" fmla="*/ 52 w 52"/>
                  <a:gd name="T7" fmla="*/ 36 h 64"/>
                  <a:gd name="T8" fmla="*/ 20 w 5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4">
                    <a:moveTo>
                      <a:pt x="20" y="0"/>
                    </a:moveTo>
                    <a:lnTo>
                      <a:pt x="0" y="36"/>
                    </a:lnTo>
                    <a:lnTo>
                      <a:pt x="34" y="64"/>
                    </a:lnTo>
                    <a:lnTo>
                      <a:pt x="52" y="3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1BDC4"/>
              </a:solidFill>
              <a:ln w="0">
                <a:solidFill>
                  <a:srgbClr val="D1BD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60" name="Freeform 568"/>
              <p:cNvSpPr>
                <a:spLocks/>
              </p:cNvSpPr>
              <p:nvPr/>
            </p:nvSpPr>
            <p:spPr bwMode="auto">
              <a:xfrm>
                <a:off x="1808" y="2452"/>
                <a:ext cx="52" cy="64"/>
              </a:xfrm>
              <a:custGeom>
                <a:avLst/>
                <a:gdLst>
                  <a:gd name="T0" fmla="*/ 20 w 52"/>
                  <a:gd name="T1" fmla="*/ 0 h 64"/>
                  <a:gd name="T2" fmla="*/ 0 w 52"/>
                  <a:gd name="T3" fmla="*/ 36 h 64"/>
                  <a:gd name="T4" fmla="*/ 34 w 52"/>
                  <a:gd name="T5" fmla="*/ 64 h 64"/>
                  <a:gd name="T6" fmla="*/ 52 w 52"/>
                  <a:gd name="T7" fmla="*/ 36 h 64"/>
                  <a:gd name="T8" fmla="*/ 20 w 5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4">
                    <a:moveTo>
                      <a:pt x="20" y="0"/>
                    </a:moveTo>
                    <a:lnTo>
                      <a:pt x="0" y="36"/>
                    </a:lnTo>
                    <a:lnTo>
                      <a:pt x="34" y="64"/>
                    </a:lnTo>
                    <a:lnTo>
                      <a:pt x="52" y="3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61" name="Freeform 569"/>
              <p:cNvSpPr>
                <a:spLocks/>
              </p:cNvSpPr>
              <p:nvPr/>
            </p:nvSpPr>
            <p:spPr bwMode="auto">
              <a:xfrm>
                <a:off x="1842" y="2488"/>
                <a:ext cx="50" cy="46"/>
              </a:xfrm>
              <a:custGeom>
                <a:avLst/>
                <a:gdLst>
                  <a:gd name="T0" fmla="*/ 18 w 50"/>
                  <a:gd name="T1" fmla="*/ 0 h 46"/>
                  <a:gd name="T2" fmla="*/ 0 w 50"/>
                  <a:gd name="T3" fmla="*/ 28 h 46"/>
                  <a:gd name="T4" fmla="*/ 30 w 50"/>
                  <a:gd name="T5" fmla="*/ 46 h 46"/>
                  <a:gd name="T6" fmla="*/ 50 w 50"/>
                  <a:gd name="T7" fmla="*/ 20 h 46"/>
                  <a:gd name="T8" fmla="*/ 18 w 50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">
                    <a:moveTo>
                      <a:pt x="18" y="0"/>
                    </a:moveTo>
                    <a:lnTo>
                      <a:pt x="0" y="28"/>
                    </a:lnTo>
                    <a:lnTo>
                      <a:pt x="30" y="46"/>
                    </a:lnTo>
                    <a:lnTo>
                      <a:pt x="50" y="2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2C2D9"/>
              </a:solidFill>
              <a:ln w="0">
                <a:solidFill>
                  <a:srgbClr val="C2C2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62" name="Freeform 570"/>
              <p:cNvSpPr>
                <a:spLocks/>
              </p:cNvSpPr>
              <p:nvPr/>
            </p:nvSpPr>
            <p:spPr bwMode="auto">
              <a:xfrm>
                <a:off x="1842" y="2488"/>
                <a:ext cx="50" cy="46"/>
              </a:xfrm>
              <a:custGeom>
                <a:avLst/>
                <a:gdLst>
                  <a:gd name="T0" fmla="*/ 18 w 50"/>
                  <a:gd name="T1" fmla="*/ 0 h 46"/>
                  <a:gd name="T2" fmla="*/ 0 w 50"/>
                  <a:gd name="T3" fmla="*/ 28 h 46"/>
                  <a:gd name="T4" fmla="*/ 30 w 50"/>
                  <a:gd name="T5" fmla="*/ 46 h 46"/>
                  <a:gd name="T6" fmla="*/ 50 w 50"/>
                  <a:gd name="T7" fmla="*/ 20 h 46"/>
                  <a:gd name="T8" fmla="*/ 18 w 50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">
                    <a:moveTo>
                      <a:pt x="18" y="0"/>
                    </a:moveTo>
                    <a:lnTo>
                      <a:pt x="0" y="28"/>
                    </a:lnTo>
                    <a:lnTo>
                      <a:pt x="30" y="46"/>
                    </a:lnTo>
                    <a:lnTo>
                      <a:pt x="50" y="2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63" name="Freeform 571"/>
              <p:cNvSpPr>
                <a:spLocks/>
              </p:cNvSpPr>
              <p:nvPr/>
            </p:nvSpPr>
            <p:spPr bwMode="auto">
              <a:xfrm>
                <a:off x="1872" y="2508"/>
                <a:ext cx="50" cy="34"/>
              </a:xfrm>
              <a:custGeom>
                <a:avLst/>
                <a:gdLst>
                  <a:gd name="T0" fmla="*/ 20 w 50"/>
                  <a:gd name="T1" fmla="*/ 0 h 34"/>
                  <a:gd name="T2" fmla="*/ 0 w 50"/>
                  <a:gd name="T3" fmla="*/ 26 h 34"/>
                  <a:gd name="T4" fmla="*/ 30 w 50"/>
                  <a:gd name="T5" fmla="*/ 34 h 34"/>
                  <a:gd name="T6" fmla="*/ 50 w 50"/>
                  <a:gd name="T7" fmla="*/ 14 h 34"/>
                  <a:gd name="T8" fmla="*/ 20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20" y="0"/>
                    </a:moveTo>
                    <a:lnTo>
                      <a:pt x="0" y="26"/>
                    </a:lnTo>
                    <a:lnTo>
                      <a:pt x="30" y="34"/>
                    </a:lnTo>
                    <a:lnTo>
                      <a:pt x="50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BC4ED"/>
              </a:solidFill>
              <a:ln w="0">
                <a:solidFill>
                  <a:srgbClr val="ABC4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64" name="Freeform 572"/>
              <p:cNvSpPr>
                <a:spLocks/>
              </p:cNvSpPr>
              <p:nvPr/>
            </p:nvSpPr>
            <p:spPr bwMode="auto">
              <a:xfrm>
                <a:off x="1872" y="2508"/>
                <a:ext cx="50" cy="34"/>
              </a:xfrm>
              <a:custGeom>
                <a:avLst/>
                <a:gdLst>
                  <a:gd name="T0" fmla="*/ 20 w 50"/>
                  <a:gd name="T1" fmla="*/ 0 h 34"/>
                  <a:gd name="T2" fmla="*/ 0 w 50"/>
                  <a:gd name="T3" fmla="*/ 26 h 34"/>
                  <a:gd name="T4" fmla="*/ 30 w 50"/>
                  <a:gd name="T5" fmla="*/ 34 h 34"/>
                  <a:gd name="T6" fmla="*/ 50 w 50"/>
                  <a:gd name="T7" fmla="*/ 14 h 34"/>
                  <a:gd name="T8" fmla="*/ 20 w 5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20" y="0"/>
                    </a:moveTo>
                    <a:lnTo>
                      <a:pt x="0" y="26"/>
                    </a:lnTo>
                    <a:lnTo>
                      <a:pt x="30" y="34"/>
                    </a:lnTo>
                    <a:lnTo>
                      <a:pt x="50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65" name="Freeform 573"/>
              <p:cNvSpPr>
                <a:spLocks/>
              </p:cNvSpPr>
              <p:nvPr/>
            </p:nvSpPr>
            <p:spPr bwMode="auto">
              <a:xfrm>
                <a:off x="1902" y="2522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0 h 24"/>
                  <a:gd name="T4" fmla="*/ 30 w 50"/>
                  <a:gd name="T5" fmla="*/ 24 h 24"/>
                  <a:gd name="T6" fmla="*/ 50 w 50"/>
                  <a:gd name="T7" fmla="*/ 4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5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ABAF5"/>
              </a:solidFill>
              <a:ln w="0">
                <a:solidFill>
                  <a:srgbClr val="8A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66" name="Freeform 574"/>
              <p:cNvSpPr>
                <a:spLocks/>
              </p:cNvSpPr>
              <p:nvPr/>
            </p:nvSpPr>
            <p:spPr bwMode="auto">
              <a:xfrm>
                <a:off x="1902" y="2522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0 h 24"/>
                  <a:gd name="T4" fmla="*/ 30 w 50"/>
                  <a:gd name="T5" fmla="*/ 24 h 24"/>
                  <a:gd name="T6" fmla="*/ 50 w 50"/>
                  <a:gd name="T7" fmla="*/ 4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50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67" name="Freeform 575"/>
              <p:cNvSpPr>
                <a:spLocks/>
              </p:cNvSpPr>
              <p:nvPr/>
            </p:nvSpPr>
            <p:spPr bwMode="auto">
              <a:xfrm>
                <a:off x="1932" y="252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3B5FA"/>
              </a:solidFill>
              <a:ln w="0">
                <a:solidFill>
                  <a:srgbClr val="73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68" name="Freeform 576"/>
              <p:cNvSpPr>
                <a:spLocks/>
              </p:cNvSpPr>
              <p:nvPr/>
            </p:nvSpPr>
            <p:spPr bwMode="auto">
              <a:xfrm>
                <a:off x="1932" y="252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69" name="Freeform 577"/>
              <p:cNvSpPr>
                <a:spLocks/>
              </p:cNvSpPr>
              <p:nvPr/>
            </p:nvSpPr>
            <p:spPr bwMode="auto">
              <a:xfrm>
                <a:off x="1962" y="2528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3ABF7"/>
              </a:solidFill>
              <a:ln w="0">
                <a:solidFill>
                  <a:srgbClr val="63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70" name="Freeform 578"/>
              <p:cNvSpPr>
                <a:spLocks/>
              </p:cNvSpPr>
              <p:nvPr/>
            </p:nvSpPr>
            <p:spPr bwMode="auto">
              <a:xfrm>
                <a:off x="1962" y="2528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71" name="Freeform 579"/>
              <p:cNvSpPr>
                <a:spLocks/>
              </p:cNvSpPr>
              <p:nvPr/>
            </p:nvSpPr>
            <p:spPr bwMode="auto">
              <a:xfrm>
                <a:off x="1992" y="2528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28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28" y="20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1A8F7"/>
              </a:solidFill>
              <a:ln w="0">
                <a:solidFill>
                  <a:srgbClr val="61A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72" name="Freeform 580"/>
              <p:cNvSpPr>
                <a:spLocks/>
              </p:cNvSpPr>
              <p:nvPr/>
            </p:nvSpPr>
            <p:spPr bwMode="auto">
              <a:xfrm>
                <a:off x="1992" y="2528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28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28" y="20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73" name="Freeform 581"/>
              <p:cNvSpPr>
                <a:spLocks/>
              </p:cNvSpPr>
              <p:nvPr/>
            </p:nvSpPr>
            <p:spPr bwMode="auto">
              <a:xfrm>
                <a:off x="2020" y="2528"/>
                <a:ext cx="52" cy="20"/>
              </a:xfrm>
              <a:custGeom>
                <a:avLst/>
                <a:gdLst>
                  <a:gd name="T0" fmla="*/ 22 w 52"/>
                  <a:gd name="T1" fmla="*/ 0 h 20"/>
                  <a:gd name="T2" fmla="*/ 0 w 52"/>
                  <a:gd name="T3" fmla="*/ 20 h 20"/>
                  <a:gd name="T4" fmla="*/ 32 w 52"/>
                  <a:gd name="T5" fmla="*/ 20 h 20"/>
                  <a:gd name="T6" fmla="*/ 52 w 52"/>
                  <a:gd name="T7" fmla="*/ 0 h 20"/>
                  <a:gd name="T8" fmla="*/ 22 w 5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0">
                    <a:moveTo>
                      <a:pt x="22" y="0"/>
                    </a:moveTo>
                    <a:lnTo>
                      <a:pt x="0" y="20"/>
                    </a:lnTo>
                    <a:lnTo>
                      <a:pt x="32" y="20"/>
                    </a:lnTo>
                    <a:lnTo>
                      <a:pt x="5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6ABF7"/>
              </a:solidFill>
              <a:ln w="0">
                <a:solidFill>
                  <a:srgbClr val="66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74" name="Freeform 582"/>
              <p:cNvSpPr>
                <a:spLocks/>
              </p:cNvSpPr>
              <p:nvPr/>
            </p:nvSpPr>
            <p:spPr bwMode="auto">
              <a:xfrm>
                <a:off x="2020" y="2528"/>
                <a:ext cx="52" cy="20"/>
              </a:xfrm>
              <a:custGeom>
                <a:avLst/>
                <a:gdLst>
                  <a:gd name="T0" fmla="*/ 22 w 52"/>
                  <a:gd name="T1" fmla="*/ 0 h 20"/>
                  <a:gd name="T2" fmla="*/ 0 w 52"/>
                  <a:gd name="T3" fmla="*/ 20 h 20"/>
                  <a:gd name="T4" fmla="*/ 32 w 52"/>
                  <a:gd name="T5" fmla="*/ 20 h 20"/>
                  <a:gd name="T6" fmla="*/ 52 w 52"/>
                  <a:gd name="T7" fmla="*/ 0 h 20"/>
                  <a:gd name="T8" fmla="*/ 22 w 5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0">
                    <a:moveTo>
                      <a:pt x="22" y="0"/>
                    </a:moveTo>
                    <a:lnTo>
                      <a:pt x="0" y="20"/>
                    </a:lnTo>
                    <a:lnTo>
                      <a:pt x="32" y="20"/>
                    </a:lnTo>
                    <a:lnTo>
                      <a:pt x="52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75" name="Freeform 583"/>
              <p:cNvSpPr>
                <a:spLocks/>
              </p:cNvSpPr>
              <p:nvPr/>
            </p:nvSpPr>
            <p:spPr bwMode="auto">
              <a:xfrm>
                <a:off x="2052" y="2528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0ADF7"/>
              </a:solidFill>
              <a:ln w="0">
                <a:solidFill>
                  <a:srgbClr val="70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76" name="Freeform 584"/>
              <p:cNvSpPr>
                <a:spLocks/>
              </p:cNvSpPr>
              <p:nvPr/>
            </p:nvSpPr>
            <p:spPr bwMode="auto">
              <a:xfrm>
                <a:off x="2052" y="2528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77" name="Freeform 585"/>
              <p:cNvSpPr>
                <a:spLocks/>
              </p:cNvSpPr>
              <p:nvPr/>
            </p:nvSpPr>
            <p:spPr bwMode="auto">
              <a:xfrm>
                <a:off x="2082" y="2528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0 h 24"/>
                  <a:gd name="T4" fmla="*/ 30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8B0F5"/>
              </a:solidFill>
              <a:ln w="0">
                <a:solidFill>
                  <a:srgbClr val="78B0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78" name="Freeform 586"/>
              <p:cNvSpPr>
                <a:spLocks/>
              </p:cNvSpPr>
              <p:nvPr/>
            </p:nvSpPr>
            <p:spPr bwMode="auto">
              <a:xfrm>
                <a:off x="2082" y="2528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0 h 24"/>
                  <a:gd name="T4" fmla="*/ 30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79" name="Freeform 587"/>
              <p:cNvSpPr>
                <a:spLocks/>
              </p:cNvSpPr>
              <p:nvPr/>
            </p:nvSpPr>
            <p:spPr bwMode="auto">
              <a:xfrm>
                <a:off x="2112" y="2530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2B5F5"/>
              </a:solidFill>
              <a:ln w="0">
                <a:solidFill>
                  <a:srgbClr val="82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80" name="Freeform 588"/>
              <p:cNvSpPr>
                <a:spLocks/>
              </p:cNvSpPr>
              <p:nvPr/>
            </p:nvSpPr>
            <p:spPr bwMode="auto">
              <a:xfrm>
                <a:off x="2112" y="2530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81" name="Freeform 589"/>
              <p:cNvSpPr>
                <a:spLocks/>
              </p:cNvSpPr>
              <p:nvPr/>
            </p:nvSpPr>
            <p:spPr bwMode="auto">
              <a:xfrm>
                <a:off x="2144" y="2534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22 h 26"/>
                  <a:gd name="T4" fmla="*/ 30 w 50"/>
                  <a:gd name="T5" fmla="*/ 26 h 26"/>
                  <a:gd name="T6" fmla="*/ 50 w 50"/>
                  <a:gd name="T7" fmla="*/ 4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AB8F5"/>
              </a:solidFill>
              <a:ln w="0">
                <a:solidFill>
                  <a:srgbClr val="8A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82" name="Freeform 590"/>
              <p:cNvSpPr>
                <a:spLocks/>
              </p:cNvSpPr>
              <p:nvPr/>
            </p:nvSpPr>
            <p:spPr bwMode="auto">
              <a:xfrm>
                <a:off x="2144" y="2534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22 h 26"/>
                  <a:gd name="T4" fmla="*/ 30 w 50"/>
                  <a:gd name="T5" fmla="*/ 26 h 26"/>
                  <a:gd name="T6" fmla="*/ 50 w 50"/>
                  <a:gd name="T7" fmla="*/ 4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0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83" name="Freeform 591"/>
              <p:cNvSpPr>
                <a:spLocks/>
              </p:cNvSpPr>
              <p:nvPr/>
            </p:nvSpPr>
            <p:spPr bwMode="auto">
              <a:xfrm>
                <a:off x="2174" y="2538"/>
                <a:ext cx="52" cy="28"/>
              </a:xfrm>
              <a:custGeom>
                <a:avLst/>
                <a:gdLst>
                  <a:gd name="T0" fmla="*/ 20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6 h 28"/>
                  <a:gd name="T8" fmla="*/ 20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CB8F2"/>
              </a:solidFill>
              <a:ln w="0">
                <a:solidFill>
                  <a:srgbClr val="8CB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84" name="Freeform 592"/>
              <p:cNvSpPr>
                <a:spLocks/>
              </p:cNvSpPr>
              <p:nvPr/>
            </p:nvSpPr>
            <p:spPr bwMode="auto">
              <a:xfrm>
                <a:off x="2174" y="2538"/>
                <a:ext cx="52" cy="28"/>
              </a:xfrm>
              <a:custGeom>
                <a:avLst/>
                <a:gdLst>
                  <a:gd name="T0" fmla="*/ 20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6 h 28"/>
                  <a:gd name="T8" fmla="*/ 20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85" name="Freeform 593"/>
              <p:cNvSpPr>
                <a:spLocks/>
              </p:cNvSpPr>
              <p:nvPr/>
            </p:nvSpPr>
            <p:spPr bwMode="auto">
              <a:xfrm>
                <a:off x="2206" y="2544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86" name="Freeform 594"/>
              <p:cNvSpPr>
                <a:spLocks/>
              </p:cNvSpPr>
              <p:nvPr/>
            </p:nvSpPr>
            <p:spPr bwMode="auto">
              <a:xfrm>
                <a:off x="2206" y="2544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87" name="Freeform 595"/>
              <p:cNvSpPr>
                <a:spLocks/>
              </p:cNvSpPr>
              <p:nvPr/>
            </p:nvSpPr>
            <p:spPr bwMode="auto">
              <a:xfrm>
                <a:off x="2238" y="2552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88" name="Freeform 596"/>
              <p:cNvSpPr>
                <a:spLocks/>
              </p:cNvSpPr>
              <p:nvPr/>
            </p:nvSpPr>
            <p:spPr bwMode="auto">
              <a:xfrm>
                <a:off x="2238" y="2552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89" name="Freeform 597"/>
              <p:cNvSpPr>
                <a:spLocks/>
              </p:cNvSpPr>
              <p:nvPr/>
            </p:nvSpPr>
            <p:spPr bwMode="auto">
              <a:xfrm>
                <a:off x="2270" y="2558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90" name="Freeform 598"/>
              <p:cNvSpPr>
                <a:spLocks/>
              </p:cNvSpPr>
              <p:nvPr/>
            </p:nvSpPr>
            <p:spPr bwMode="auto">
              <a:xfrm>
                <a:off x="2270" y="2558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91" name="Freeform 599"/>
              <p:cNvSpPr>
                <a:spLocks/>
              </p:cNvSpPr>
              <p:nvPr/>
            </p:nvSpPr>
            <p:spPr bwMode="auto">
              <a:xfrm>
                <a:off x="2302" y="256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0"/>
              </a:solidFill>
              <a:ln w="0">
                <a:solidFill>
                  <a:srgbClr val="96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92" name="Freeform 600"/>
              <p:cNvSpPr>
                <a:spLocks/>
              </p:cNvSpPr>
              <p:nvPr/>
            </p:nvSpPr>
            <p:spPr bwMode="auto">
              <a:xfrm>
                <a:off x="2302" y="256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93" name="Freeform 601"/>
              <p:cNvSpPr>
                <a:spLocks/>
              </p:cNvSpPr>
              <p:nvPr/>
            </p:nvSpPr>
            <p:spPr bwMode="auto">
              <a:xfrm>
                <a:off x="2336" y="257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6BDF0"/>
              </a:solidFill>
              <a:ln w="0">
                <a:solidFill>
                  <a:srgbClr val="96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94" name="Freeform 602"/>
              <p:cNvSpPr>
                <a:spLocks/>
              </p:cNvSpPr>
              <p:nvPr/>
            </p:nvSpPr>
            <p:spPr bwMode="auto">
              <a:xfrm>
                <a:off x="2336" y="257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95" name="Freeform 603"/>
              <p:cNvSpPr>
                <a:spLocks/>
              </p:cNvSpPr>
              <p:nvPr/>
            </p:nvSpPr>
            <p:spPr bwMode="auto">
              <a:xfrm>
                <a:off x="2368" y="2584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0"/>
              </a:solidFill>
              <a:ln w="0">
                <a:solidFill>
                  <a:srgbClr val="96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96" name="Freeform 604"/>
              <p:cNvSpPr>
                <a:spLocks/>
              </p:cNvSpPr>
              <p:nvPr/>
            </p:nvSpPr>
            <p:spPr bwMode="auto">
              <a:xfrm>
                <a:off x="2368" y="2584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97" name="Freeform 605"/>
              <p:cNvSpPr>
                <a:spLocks/>
              </p:cNvSpPr>
              <p:nvPr/>
            </p:nvSpPr>
            <p:spPr bwMode="auto">
              <a:xfrm>
                <a:off x="2402" y="2592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98" name="Freeform 606"/>
              <p:cNvSpPr>
                <a:spLocks/>
              </p:cNvSpPr>
              <p:nvPr/>
            </p:nvSpPr>
            <p:spPr bwMode="auto">
              <a:xfrm>
                <a:off x="2402" y="2592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99" name="Freeform 607"/>
              <p:cNvSpPr>
                <a:spLocks/>
              </p:cNvSpPr>
              <p:nvPr/>
            </p:nvSpPr>
            <p:spPr bwMode="auto">
              <a:xfrm>
                <a:off x="2434" y="2600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00" name="Freeform 608"/>
              <p:cNvSpPr>
                <a:spLocks/>
              </p:cNvSpPr>
              <p:nvPr/>
            </p:nvSpPr>
            <p:spPr bwMode="auto">
              <a:xfrm>
                <a:off x="2434" y="2600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01" name="Freeform 609"/>
              <p:cNvSpPr>
                <a:spLocks/>
              </p:cNvSpPr>
              <p:nvPr/>
            </p:nvSpPr>
            <p:spPr bwMode="auto">
              <a:xfrm>
                <a:off x="2468" y="2608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02" name="Freeform 610"/>
              <p:cNvSpPr>
                <a:spLocks/>
              </p:cNvSpPr>
              <p:nvPr/>
            </p:nvSpPr>
            <p:spPr bwMode="auto">
              <a:xfrm>
                <a:off x="2468" y="2608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10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03" name="Freeform 611"/>
              <p:cNvSpPr>
                <a:spLocks/>
              </p:cNvSpPr>
              <p:nvPr/>
            </p:nvSpPr>
            <p:spPr bwMode="auto">
              <a:xfrm>
                <a:off x="2500" y="2618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2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04" name="Freeform 612"/>
              <p:cNvSpPr>
                <a:spLocks/>
              </p:cNvSpPr>
              <p:nvPr/>
            </p:nvSpPr>
            <p:spPr bwMode="auto">
              <a:xfrm>
                <a:off x="2500" y="2618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2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05" name="Freeform 613"/>
              <p:cNvSpPr>
                <a:spLocks/>
              </p:cNvSpPr>
              <p:nvPr/>
            </p:nvSpPr>
            <p:spPr bwMode="auto">
              <a:xfrm>
                <a:off x="2534" y="2626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06" name="Freeform 614"/>
              <p:cNvSpPr>
                <a:spLocks/>
              </p:cNvSpPr>
              <p:nvPr/>
            </p:nvSpPr>
            <p:spPr bwMode="auto">
              <a:xfrm>
                <a:off x="2534" y="2626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07" name="Freeform 615"/>
              <p:cNvSpPr>
                <a:spLocks/>
              </p:cNvSpPr>
              <p:nvPr/>
            </p:nvSpPr>
            <p:spPr bwMode="auto">
              <a:xfrm>
                <a:off x="2568" y="2634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08" name="Freeform 616"/>
              <p:cNvSpPr>
                <a:spLocks/>
              </p:cNvSpPr>
              <p:nvPr/>
            </p:nvSpPr>
            <p:spPr bwMode="auto">
              <a:xfrm>
                <a:off x="2568" y="2634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09" name="Freeform 617"/>
              <p:cNvSpPr>
                <a:spLocks/>
              </p:cNvSpPr>
              <p:nvPr/>
            </p:nvSpPr>
            <p:spPr bwMode="auto">
              <a:xfrm>
                <a:off x="2602" y="2644"/>
                <a:ext cx="52" cy="34"/>
              </a:xfrm>
              <a:custGeom>
                <a:avLst/>
                <a:gdLst>
                  <a:gd name="T0" fmla="*/ 20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2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10" name="Freeform 618"/>
              <p:cNvSpPr>
                <a:spLocks/>
              </p:cNvSpPr>
              <p:nvPr/>
            </p:nvSpPr>
            <p:spPr bwMode="auto">
              <a:xfrm>
                <a:off x="2602" y="2644"/>
                <a:ext cx="52" cy="34"/>
              </a:xfrm>
              <a:custGeom>
                <a:avLst/>
                <a:gdLst>
                  <a:gd name="T0" fmla="*/ 20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2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11" name="Freeform 619"/>
              <p:cNvSpPr>
                <a:spLocks/>
              </p:cNvSpPr>
              <p:nvPr/>
            </p:nvSpPr>
            <p:spPr bwMode="auto">
              <a:xfrm>
                <a:off x="2636" y="2654"/>
                <a:ext cx="54" cy="34"/>
              </a:xfrm>
              <a:custGeom>
                <a:avLst/>
                <a:gdLst>
                  <a:gd name="T0" fmla="*/ 18 w 54"/>
                  <a:gd name="T1" fmla="*/ 0 h 34"/>
                  <a:gd name="T2" fmla="*/ 0 w 54"/>
                  <a:gd name="T3" fmla="*/ 24 h 34"/>
                  <a:gd name="T4" fmla="*/ 36 w 54"/>
                  <a:gd name="T5" fmla="*/ 34 h 34"/>
                  <a:gd name="T6" fmla="*/ 54 w 54"/>
                  <a:gd name="T7" fmla="*/ 10 h 34"/>
                  <a:gd name="T8" fmla="*/ 18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18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4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12" name="Freeform 620"/>
              <p:cNvSpPr>
                <a:spLocks/>
              </p:cNvSpPr>
              <p:nvPr/>
            </p:nvSpPr>
            <p:spPr bwMode="auto">
              <a:xfrm>
                <a:off x="2636" y="2654"/>
                <a:ext cx="54" cy="34"/>
              </a:xfrm>
              <a:custGeom>
                <a:avLst/>
                <a:gdLst>
                  <a:gd name="T0" fmla="*/ 18 w 54"/>
                  <a:gd name="T1" fmla="*/ 0 h 34"/>
                  <a:gd name="T2" fmla="*/ 0 w 54"/>
                  <a:gd name="T3" fmla="*/ 24 h 34"/>
                  <a:gd name="T4" fmla="*/ 36 w 54"/>
                  <a:gd name="T5" fmla="*/ 34 h 34"/>
                  <a:gd name="T6" fmla="*/ 54 w 54"/>
                  <a:gd name="T7" fmla="*/ 10 h 34"/>
                  <a:gd name="T8" fmla="*/ 18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18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4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13" name="Freeform 621"/>
              <p:cNvSpPr>
                <a:spLocks/>
              </p:cNvSpPr>
              <p:nvPr/>
            </p:nvSpPr>
            <p:spPr bwMode="auto">
              <a:xfrm>
                <a:off x="2672" y="2664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14" name="Freeform 622"/>
              <p:cNvSpPr>
                <a:spLocks/>
              </p:cNvSpPr>
              <p:nvPr/>
            </p:nvSpPr>
            <p:spPr bwMode="auto">
              <a:xfrm>
                <a:off x="2672" y="2664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15" name="Freeform 623"/>
              <p:cNvSpPr>
                <a:spLocks/>
              </p:cNvSpPr>
              <p:nvPr/>
            </p:nvSpPr>
            <p:spPr bwMode="auto">
              <a:xfrm>
                <a:off x="2706" y="2676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4F0"/>
              </a:solidFill>
              <a:ln w="0">
                <a:solidFill>
                  <a:srgbClr val="A6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16" name="Freeform 624"/>
              <p:cNvSpPr>
                <a:spLocks/>
              </p:cNvSpPr>
              <p:nvPr/>
            </p:nvSpPr>
            <p:spPr bwMode="auto">
              <a:xfrm>
                <a:off x="2706" y="2676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17" name="Freeform 625"/>
              <p:cNvSpPr>
                <a:spLocks/>
              </p:cNvSpPr>
              <p:nvPr/>
            </p:nvSpPr>
            <p:spPr bwMode="auto">
              <a:xfrm>
                <a:off x="2740" y="2688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18" name="Freeform 626"/>
              <p:cNvSpPr>
                <a:spLocks/>
              </p:cNvSpPr>
              <p:nvPr/>
            </p:nvSpPr>
            <p:spPr bwMode="auto">
              <a:xfrm>
                <a:off x="2740" y="2688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19" name="Freeform 627"/>
              <p:cNvSpPr>
                <a:spLocks/>
              </p:cNvSpPr>
              <p:nvPr/>
            </p:nvSpPr>
            <p:spPr bwMode="auto">
              <a:xfrm>
                <a:off x="2776" y="2700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4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F0"/>
              </a:solidFill>
              <a:ln w="0">
                <a:solidFill>
                  <a:srgbClr val="AB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20" name="Freeform 628"/>
              <p:cNvSpPr>
                <a:spLocks/>
              </p:cNvSpPr>
              <p:nvPr/>
            </p:nvSpPr>
            <p:spPr bwMode="auto">
              <a:xfrm>
                <a:off x="2776" y="2700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4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21" name="Freeform 629"/>
              <p:cNvSpPr>
                <a:spLocks/>
              </p:cNvSpPr>
              <p:nvPr/>
            </p:nvSpPr>
            <p:spPr bwMode="auto">
              <a:xfrm>
                <a:off x="2810" y="2714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ED"/>
              </a:solidFill>
              <a:ln w="0">
                <a:solidFill>
                  <a:srgbClr val="A8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22" name="Freeform 630"/>
              <p:cNvSpPr>
                <a:spLocks/>
              </p:cNvSpPr>
              <p:nvPr/>
            </p:nvSpPr>
            <p:spPr bwMode="auto">
              <a:xfrm>
                <a:off x="2810" y="2714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23" name="Freeform 631"/>
              <p:cNvSpPr>
                <a:spLocks/>
              </p:cNvSpPr>
              <p:nvPr/>
            </p:nvSpPr>
            <p:spPr bwMode="auto">
              <a:xfrm>
                <a:off x="2846" y="2728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24" name="Freeform 632"/>
              <p:cNvSpPr>
                <a:spLocks/>
              </p:cNvSpPr>
              <p:nvPr/>
            </p:nvSpPr>
            <p:spPr bwMode="auto">
              <a:xfrm>
                <a:off x="2846" y="2728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25" name="Freeform 633"/>
              <p:cNvSpPr>
                <a:spLocks/>
              </p:cNvSpPr>
              <p:nvPr/>
            </p:nvSpPr>
            <p:spPr bwMode="auto">
              <a:xfrm>
                <a:off x="2882" y="2742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4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26" name="Freeform 634"/>
              <p:cNvSpPr>
                <a:spLocks/>
              </p:cNvSpPr>
              <p:nvPr/>
            </p:nvSpPr>
            <p:spPr bwMode="auto">
              <a:xfrm>
                <a:off x="2882" y="2742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4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27" name="Freeform 635"/>
              <p:cNvSpPr>
                <a:spLocks/>
              </p:cNvSpPr>
              <p:nvPr/>
            </p:nvSpPr>
            <p:spPr bwMode="auto">
              <a:xfrm>
                <a:off x="2916" y="2756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28" name="Freeform 636"/>
              <p:cNvSpPr>
                <a:spLocks/>
              </p:cNvSpPr>
              <p:nvPr/>
            </p:nvSpPr>
            <p:spPr bwMode="auto">
              <a:xfrm>
                <a:off x="2916" y="2756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29" name="Freeform 637"/>
              <p:cNvSpPr>
                <a:spLocks/>
              </p:cNvSpPr>
              <p:nvPr/>
            </p:nvSpPr>
            <p:spPr bwMode="auto">
              <a:xfrm>
                <a:off x="2952" y="2770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30" name="Freeform 638"/>
              <p:cNvSpPr>
                <a:spLocks/>
              </p:cNvSpPr>
              <p:nvPr/>
            </p:nvSpPr>
            <p:spPr bwMode="auto">
              <a:xfrm>
                <a:off x="2952" y="2770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31" name="Freeform 639"/>
              <p:cNvSpPr>
                <a:spLocks/>
              </p:cNvSpPr>
              <p:nvPr/>
            </p:nvSpPr>
            <p:spPr bwMode="auto">
              <a:xfrm>
                <a:off x="2988" y="2784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32" name="Freeform 640"/>
              <p:cNvSpPr>
                <a:spLocks/>
              </p:cNvSpPr>
              <p:nvPr/>
            </p:nvSpPr>
            <p:spPr bwMode="auto">
              <a:xfrm>
                <a:off x="2988" y="2784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33" name="Freeform 641"/>
              <p:cNvSpPr>
                <a:spLocks/>
              </p:cNvSpPr>
              <p:nvPr/>
            </p:nvSpPr>
            <p:spPr bwMode="auto">
              <a:xfrm>
                <a:off x="3024" y="2796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34" name="Freeform 642"/>
              <p:cNvSpPr>
                <a:spLocks/>
              </p:cNvSpPr>
              <p:nvPr/>
            </p:nvSpPr>
            <p:spPr bwMode="auto">
              <a:xfrm>
                <a:off x="3024" y="2796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35" name="Freeform 643"/>
              <p:cNvSpPr>
                <a:spLocks/>
              </p:cNvSpPr>
              <p:nvPr/>
            </p:nvSpPr>
            <p:spPr bwMode="auto">
              <a:xfrm>
                <a:off x="3060" y="2808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6 h 36"/>
                  <a:gd name="T4" fmla="*/ 38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6"/>
                    </a:lnTo>
                    <a:lnTo>
                      <a:pt x="38" y="36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36" name="Freeform 644"/>
              <p:cNvSpPr>
                <a:spLocks/>
              </p:cNvSpPr>
              <p:nvPr/>
            </p:nvSpPr>
            <p:spPr bwMode="auto">
              <a:xfrm>
                <a:off x="3060" y="2808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6 h 36"/>
                  <a:gd name="T4" fmla="*/ 38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6"/>
                    </a:lnTo>
                    <a:lnTo>
                      <a:pt x="38" y="36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37" name="Freeform 645"/>
              <p:cNvSpPr>
                <a:spLocks/>
              </p:cNvSpPr>
              <p:nvPr/>
            </p:nvSpPr>
            <p:spPr bwMode="auto">
              <a:xfrm>
                <a:off x="3098" y="2820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38" name="Freeform 646"/>
              <p:cNvSpPr>
                <a:spLocks/>
              </p:cNvSpPr>
              <p:nvPr/>
            </p:nvSpPr>
            <p:spPr bwMode="auto">
              <a:xfrm>
                <a:off x="3098" y="2820"/>
                <a:ext cx="52" cy="36"/>
              </a:xfrm>
              <a:custGeom>
                <a:avLst/>
                <a:gdLst>
                  <a:gd name="T0" fmla="*/ 16 w 52"/>
                  <a:gd name="T1" fmla="*/ 0 h 36"/>
                  <a:gd name="T2" fmla="*/ 0 w 52"/>
                  <a:gd name="T3" fmla="*/ 24 h 36"/>
                  <a:gd name="T4" fmla="*/ 36 w 52"/>
                  <a:gd name="T5" fmla="*/ 36 h 36"/>
                  <a:gd name="T6" fmla="*/ 52 w 52"/>
                  <a:gd name="T7" fmla="*/ 12 h 36"/>
                  <a:gd name="T8" fmla="*/ 16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39" name="Freeform 647"/>
              <p:cNvSpPr>
                <a:spLocks/>
              </p:cNvSpPr>
              <p:nvPr/>
            </p:nvSpPr>
            <p:spPr bwMode="auto">
              <a:xfrm>
                <a:off x="3134" y="2832"/>
                <a:ext cx="54" cy="36"/>
              </a:xfrm>
              <a:custGeom>
                <a:avLst/>
                <a:gdLst>
                  <a:gd name="T0" fmla="*/ 16 w 54"/>
                  <a:gd name="T1" fmla="*/ 0 h 36"/>
                  <a:gd name="T2" fmla="*/ 0 w 54"/>
                  <a:gd name="T3" fmla="*/ 24 h 36"/>
                  <a:gd name="T4" fmla="*/ 38 w 54"/>
                  <a:gd name="T5" fmla="*/ 36 h 36"/>
                  <a:gd name="T6" fmla="*/ 54 w 54"/>
                  <a:gd name="T7" fmla="*/ 10 h 36"/>
                  <a:gd name="T8" fmla="*/ 16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4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40" name="Freeform 648"/>
              <p:cNvSpPr>
                <a:spLocks/>
              </p:cNvSpPr>
              <p:nvPr/>
            </p:nvSpPr>
            <p:spPr bwMode="auto">
              <a:xfrm>
                <a:off x="3134" y="2832"/>
                <a:ext cx="54" cy="36"/>
              </a:xfrm>
              <a:custGeom>
                <a:avLst/>
                <a:gdLst>
                  <a:gd name="T0" fmla="*/ 16 w 54"/>
                  <a:gd name="T1" fmla="*/ 0 h 36"/>
                  <a:gd name="T2" fmla="*/ 0 w 54"/>
                  <a:gd name="T3" fmla="*/ 24 h 36"/>
                  <a:gd name="T4" fmla="*/ 38 w 54"/>
                  <a:gd name="T5" fmla="*/ 36 h 36"/>
                  <a:gd name="T6" fmla="*/ 54 w 54"/>
                  <a:gd name="T7" fmla="*/ 10 h 36"/>
                  <a:gd name="T8" fmla="*/ 16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6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4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41" name="Freeform 649"/>
              <p:cNvSpPr>
                <a:spLocks/>
              </p:cNvSpPr>
              <p:nvPr/>
            </p:nvSpPr>
            <p:spPr bwMode="auto">
              <a:xfrm>
                <a:off x="3172" y="2842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6 h 38"/>
                  <a:gd name="T4" fmla="*/ 36 w 52"/>
                  <a:gd name="T5" fmla="*/ 38 h 38"/>
                  <a:gd name="T6" fmla="*/ 52 w 52"/>
                  <a:gd name="T7" fmla="*/ 12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42" name="Freeform 650"/>
              <p:cNvSpPr>
                <a:spLocks/>
              </p:cNvSpPr>
              <p:nvPr/>
            </p:nvSpPr>
            <p:spPr bwMode="auto">
              <a:xfrm>
                <a:off x="3172" y="2842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6 h 38"/>
                  <a:gd name="T4" fmla="*/ 36 w 52"/>
                  <a:gd name="T5" fmla="*/ 38 h 38"/>
                  <a:gd name="T6" fmla="*/ 52 w 52"/>
                  <a:gd name="T7" fmla="*/ 12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43" name="Freeform 651"/>
              <p:cNvSpPr>
                <a:spLocks/>
              </p:cNvSpPr>
              <p:nvPr/>
            </p:nvSpPr>
            <p:spPr bwMode="auto">
              <a:xfrm>
                <a:off x="3208" y="2854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6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FF2"/>
              </a:solidFill>
              <a:ln w="0">
                <a:solidFill>
                  <a:srgbClr val="ADC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44" name="Freeform 652"/>
              <p:cNvSpPr>
                <a:spLocks/>
              </p:cNvSpPr>
              <p:nvPr/>
            </p:nvSpPr>
            <p:spPr bwMode="auto">
              <a:xfrm>
                <a:off x="3208" y="2854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6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45" name="Freeform 653"/>
              <p:cNvSpPr>
                <a:spLocks/>
              </p:cNvSpPr>
              <p:nvPr/>
            </p:nvSpPr>
            <p:spPr bwMode="auto">
              <a:xfrm>
                <a:off x="3244" y="2870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2 h 40"/>
                  <a:gd name="T4" fmla="*/ 38 w 54"/>
                  <a:gd name="T5" fmla="*/ 40 h 40"/>
                  <a:gd name="T6" fmla="*/ 54 w 54"/>
                  <a:gd name="T7" fmla="*/ 20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2"/>
                    </a:lnTo>
                    <a:lnTo>
                      <a:pt x="38" y="40"/>
                    </a:lnTo>
                    <a:lnTo>
                      <a:pt x="54" y="2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AD9F0"/>
              </a:solidFill>
              <a:ln w="0">
                <a:solidFill>
                  <a:srgbClr val="BAD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46" name="Freeform 654"/>
              <p:cNvSpPr>
                <a:spLocks/>
              </p:cNvSpPr>
              <p:nvPr/>
            </p:nvSpPr>
            <p:spPr bwMode="auto">
              <a:xfrm>
                <a:off x="3244" y="2870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2 h 40"/>
                  <a:gd name="T4" fmla="*/ 38 w 54"/>
                  <a:gd name="T5" fmla="*/ 40 h 40"/>
                  <a:gd name="T6" fmla="*/ 54 w 54"/>
                  <a:gd name="T7" fmla="*/ 20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2"/>
                    </a:lnTo>
                    <a:lnTo>
                      <a:pt x="38" y="40"/>
                    </a:lnTo>
                    <a:lnTo>
                      <a:pt x="54" y="2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47" name="Freeform 655"/>
              <p:cNvSpPr>
                <a:spLocks/>
              </p:cNvSpPr>
              <p:nvPr/>
            </p:nvSpPr>
            <p:spPr bwMode="auto">
              <a:xfrm>
                <a:off x="3282" y="2890"/>
                <a:ext cx="52" cy="44"/>
              </a:xfrm>
              <a:custGeom>
                <a:avLst/>
                <a:gdLst>
                  <a:gd name="T0" fmla="*/ 16 w 52"/>
                  <a:gd name="T1" fmla="*/ 0 h 44"/>
                  <a:gd name="T2" fmla="*/ 0 w 52"/>
                  <a:gd name="T3" fmla="*/ 20 h 44"/>
                  <a:gd name="T4" fmla="*/ 38 w 52"/>
                  <a:gd name="T5" fmla="*/ 44 h 44"/>
                  <a:gd name="T6" fmla="*/ 52 w 52"/>
                  <a:gd name="T7" fmla="*/ 26 h 44"/>
                  <a:gd name="T8" fmla="*/ 16 w 5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4">
                    <a:moveTo>
                      <a:pt x="16" y="0"/>
                    </a:moveTo>
                    <a:lnTo>
                      <a:pt x="0" y="20"/>
                    </a:lnTo>
                    <a:lnTo>
                      <a:pt x="38" y="44"/>
                    </a:lnTo>
                    <a:lnTo>
                      <a:pt x="52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CE8E8"/>
              </a:solidFill>
              <a:ln w="0">
                <a:solidFill>
                  <a:srgbClr val="CCE8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48" name="Freeform 656"/>
              <p:cNvSpPr>
                <a:spLocks/>
              </p:cNvSpPr>
              <p:nvPr/>
            </p:nvSpPr>
            <p:spPr bwMode="auto">
              <a:xfrm>
                <a:off x="3282" y="2890"/>
                <a:ext cx="52" cy="44"/>
              </a:xfrm>
              <a:custGeom>
                <a:avLst/>
                <a:gdLst>
                  <a:gd name="T0" fmla="*/ 16 w 52"/>
                  <a:gd name="T1" fmla="*/ 0 h 44"/>
                  <a:gd name="T2" fmla="*/ 0 w 52"/>
                  <a:gd name="T3" fmla="*/ 20 h 44"/>
                  <a:gd name="T4" fmla="*/ 38 w 52"/>
                  <a:gd name="T5" fmla="*/ 44 h 44"/>
                  <a:gd name="T6" fmla="*/ 52 w 52"/>
                  <a:gd name="T7" fmla="*/ 26 h 44"/>
                  <a:gd name="T8" fmla="*/ 16 w 5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4">
                    <a:moveTo>
                      <a:pt x="16" y="0"/>
                    </a:moveTo>
                    <a:lnTo>
                      <a:pt x="0" y="20"/>
                    </a:lnTo>
                    <a:lnTo>
                      <a:pt x="38" y="44"/>
                    </a:lnTo>
                    <a:lnTo>
                      <a:pt x="52" y="2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49" name="Freeform 657"/>
              <p:cNvSpPr>
                <a:spLocks/>
              </p:cNvSpPr>
              <p:nvPr/>
            </p:nvSpPr>
            <p:spPr bwMode="auto">
              <a:xfrm>
                <a:off x="3320" y="2916"/>
                <a:ext cx="50" cy="50"/>
              </a:xfrm>
              <a:custGeom>
                <a:avLst/>
                <a:gdLst>
                  <a:gd name="T0" fmla="*/ 14 w 50"/>
                  <a:gd name="T1" fmla="*/ 0 h 50"/>
                  <a:gd name="T2" fmla="*/ 0 w 50"/>
                  <a:gd name="T3" fmla="*/ 18 h 50"/>
                  <a:gd name="T4" fmla="*/ 36 w 50"/>
                  <a:gd name="T5" fmla="*/ 50 h 50"/>
                  <a:gd name="T6" fmla="*/ 50 w 50"/>
                  <a:gd name="T7" fmla="*/ 38 h 50"/>
                  <a:gd name="T8" fmla="*/ 14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14" y="0"/>
                    </a:moveTo>
                    <a:lnTo>
                      <a:pt x="0" y="18"/>
                    </a:lnTo>
                    <a:lnTo>
                      <a:pt x="36" y="50"/>
                    </a:lnTo>
                    <a:lnTo>
                      <a:pt x="50" y="3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0F5D4"/>
              </a:solidFill>
              <a:ln w="0">
                <a:solidFill>
                  <a:srgbClr val="E0F5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50" name="Freeform 658"/>
              <p:cNvSpPr>
                <a:spLocks/>
              </p:cNvSpPr>
              <p:nvPr/>
            </p:nvSpPr>
            <p:spPr bwMode="auto">
              <a:xfrm>
                <a:off x="3320" y="2916"/>
                <a:ext cx="50" cy="50"/>
              </a:xfrm>
              <a:custGeom>
                <a:avLst/>
                <a:gdLst>
                  <a:gd name="T0" fmla="*/ 14 w 50"/>
                  <a:gd name="T1" fmla="*/ 0 h 50"/>
                  <a:gd name="T2" fmla="*/ 0 w 50"/>
                  <a:gd name="T3" fmla="*/ 18 h 50"/>
                  <a:gd name="T4" fmla="*/ 36 w 50"/>
                  <a:gd name="T5" fmla="*/ 50 h 50"/>
                  <a:gd name="T6" fmla="*/ 50 w 50"/>
                  <a:gd name="T7" fmla="*/ 38 h 50"/>
                  <a:gd name="T8" fmla="*/ 14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14" y="0"/>
                    </a:moveTo>
                    <a:lnTo>
                      <a:pt x="0" y="18"/>
                    </a:lnTo>
                    <a:lnTo>
                      <a:pt x="36" y="50"/>
                    </a:lnTo>
                    <a:lnTo>
                      <a:pt x="50" y="3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51" name="Freeform 659"/>
              <p:cNvSpPr>
                <a:spLocks/>
              </p:cNvSpPr>
              <p:nvPr/>
            </p:nvSpPr>
            <p:spPr bwMode="auto">
              <a:xfrm>
                <a:off x="3356" y="2954"/>
                <a:ext cx="48" cy="58"/>
              </a:xfrm>
              <a:custGeom>
                <a:avLst/>
                <a:gdLst>
                  <a:gd name="T0" fmla="*/ 14 w 48"/>
                  <a:gd name="T1" fmla="*/ 0 h 58"/>
                  <a:gd name="T2" fmla="*/ 0 w 48"/>
                  <a:gd name="T3" fmla="*/ 12 h 58"/>
                  <a:gd name="T4" fmla="*/ 34 w 48"/>
                  <a:gd name="T5" fmla="*/ 58 h 58"/>
                  <a:gd name="T6" fmla="*/ 48 w 48"/>
                  <a:gd name="T7" fmla="*/ 54 h 58"/>
                  <a:gd name="T8" fmla="*/ 14 w 48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14" y="0"/>
                    </a:moveTo>
                    <a:lnTo>
                      <a:pt x="0" y="12"/>
                    </a:lnTo>
                    <a:lnTo>
                      <a:pt x="34" y="58"/>
                    </a:lnTo>
                    <a:lnTo>
                      <a:pt x="48" y="5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BF7B2"/>
              </a:solidFill>
              <a:ln w="0">
                <a:solidFill>
                  <a:srgbClr val="EBF7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52" name="Freeform 660"/>
              <p:cNvSpPr>
                <a:spLocks/>
              </p:cNvSpPr>
              <p:nvPr/>
            </p:nvSpPr>
            <p:spPr bwMode="auto">
              <a:xfrm>
                <a:off x="3356" y="2954"/>
                <a:ext cx="48" cy="58"/>
              </a:xfrm>
              <a:custGeom>
                <a:avLst/>
                <a:gdLst>
                  <a:gd name="T0" fmla="*/ 14 w 48"/>
                  <a:gd name="T1" fmla="*/ 0 h 58"/>
                  <a:gd name="T2" fmla="*/ 0 w 48"/>
                  <a:gd name="T3" fmla="*/ 12 h 58"/>
                  <a:gd name="T4" fmla="*/ 34 w 48"/>
                  <a:gd name="T5" fmla="*/ 58 h 58"/>
                  <a:gd name="T6" fmla="*/ 48 w 48"/>
                  <a:gd name="T7" fmla="*/ 54 h 58"/>
                  <a:gd name="T8" fmla="*/ 14 w 48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14" y="0"/>
                    </a:moveTo>
                    <a:lnTo>
                      <a:pt x="0" y="12"/>
                    </a:lnTo>
                    <a:lnTo>
                      <a:pt x="34" y="58"/>
                    </a:lnTo>
                    <a:lnTo>
                      <a:pt x="48" y="5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53" name="Freeform 661"/>
              <p:cNvSpPr>
                <a:spLocks/>
              </p:cNvSpPr>
              <p:nvPr/>
            </p:nvSpPr>
            <p:spPr bwMode="auto">
              <a:xfrm>
                <a:off x="3390" y="3008"/>
                <a:ext cx="52" cy="40"/>
              </a:xfrm>
              <a:custGeom>
                <a:avLst/>
                <a:gdLst>
                  <a:gd name="T0" fmla="*/ 14 w 52"/>
                  <a:gd name="T1" fmla="*/ 0 h 40"/>
                  <a:gd name="T2" fmla="*/ 0 w 52"/>
                  <a:gd name="T3" fmla="*/ 4 h 40"/>
                  <a:gd name="T4" fmla="*/ 38 w 52"/>
                  <a:gd name="T5" fmla="*/ 40 h 40"/>
                  <a:gd name="T6" fmla="*/ 52 w 52"/>
                  <a:gd name="T7" fmla="*/ 14 h 40"/>
                  <a:gd name="T8" fmla="*/ 14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4" y="0"/>
                    </a:moveTo>
                    <a:lnTo>
                      <a:pt x="0" y="4"/>
                    </a:lnTo>
                    <a:lnTo>
                      <a:pt x="38" y="40"/>
                    </a:lnTo>
                    <a:lnTo>
                      <a:pt x="52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BC7ED"/>
              </a:solidFill>
              <a:ln w="0">
                <a:solidFill>
                  <a:srgbClr val="ABC7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54" name="Freeform 662"/>
              <p:cNvSpPr>
                <a:spLocks/>
              </p:cNvSpPr>
              <p:nvPr/>
            </p:nvSpPr>
            <p:spPr bwMode="auto">
              <a:xfrm>
                <a:off x="3390" y="3008"/>
                <a:ext cx="52" cy="40"/>
              </a:xfrm>
              <a:custGeom>
                <a:avLst/>
                <a:gdLst>
                  <a:gd name="T0" fmla="*/ 14 w 52"/>
                  <a:gd name="T1" fmla="*/ 0 h 40"/>
                  <a:gd name="T2" fmla="*/ 0 w 52"/>
                  <a:gd name="T3" fmla="*/ 4 h 40"/>
                  <a:gd name="T4" fmla="*/ 38 w 52"/>
                  <a:gd name="T5" fmla="*/ 40 h 40"/>
                  <a:gd name="T6" fmla="*/ 52 w 52"/>
                  <a:gd name="T7" fmla="*/ 14 h 40"/>
                  <a:gd name="T8" fmla="*/ 14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4" y="0"/>
                    </a:moveTo>
                    <a:lnTo>
                      <a:pt x="0" y="4"/>
                    </a:lnTo>
                    <a:lnTo>
                      <a:pt x="38" y="40"/>
                    </a:lnTo>
                    <a:lnTo>
                      <a:pt x="52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55" name="Freeform 663"/>
              <p:cNvSpPr>
                <a:spLocks/>
              </p:cNvSpPr>
              <p:nvPr/>
            </p:nvSpPr>
            <p:spPr bwMode="auto">
              <a:xfrm>
                <a:off x="3428" y="3022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56" name="Freeform 664"/>
              <p:cNvSpPr>
                <a:spLocks/>
              </p:cNvSpPr>
              <p:nvPr/>
            </p:nvSpPr>
            <p:spPr bwMode="auto">
              <a:xfrm>
                <a:off x="3428" y="3022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57" name="Freeform 665"/>
              <p:cNvSpPr>
                <a:spLocks/>
              </p:cNvSpPr>
              <p:nvPr/>
            </p:nvSpPr>
            <p:spPr bwMode="auto">
              <a:xfrm>
                <a:off x="3466" y="3034"/>
                <a:ext cx="52" cy="40"/>
              </a:xfrm>
              <a:custGeom>
                <a:avLst/>
                <a:gdLst>
                  <a:gd name="T0" fmla="*/ 14 w 52"/>
                  <a:gd name="T1" fmla="*/ 0 h 40"/>
                  <a:gd name="T2" fmla="*/ 0 w 52"/>
                  <a:gd name="T3" fmla="*/ 26 h 40"/>
                  <a:gd name="T4" fmla="*/ 38 w 52"/>
                  <a:gd name="T5" fmla="*/ 40 h 40"/>
                  <a:gd name="T6" fmla="*/ 52 w 52"/>
                  <a:gd name="T7" fmla="*/ 14 h 40"/>
                  <a:gd name="T8" fmla="*/ 14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4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2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58" name="Freeform 666"/>
              <p:cNvSpPr>
                <a:spLocks/>
              </p:cNvSpPr>
              <p:nvPr/>
            </p:nvSpPr>
            <p:spPr bwMode="auto">
              <a:xfrm>
                <a:off x="3466" y="3034"/>
                <a:ext cx="52" cy="40"/>
              </a:xfrm>
              <a:custGeom>
                <a:avLst/>
                <a:gdLst>
                  <a:gd name="T0" fmla="*/ 14 w 52"/>
                  <a:gd name="T1" fmla="*/ 0 h 40"/>
                  <a:gd name="T2" fmla="*/ 0 w 52"/>
                  <a:gd name="T3" fmla="*/ 26 h 40"/>
                  <a:gd name="T4" fmla="*/ 38 w 52"/>
                  <a:gd name="T5" fmla="*/ 40 h 40"/>
                  <a:gd name="T6" fmla="*/ 52 w 52"/>
                  <a:gd name="T7" fmla="*/ 14 h 40"/>
                  <a:gd name="T8" fmla="*/ 14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4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2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59" name="Freeform 667"/>
              <p:cNvSpPr>
                <a:spLocks/>
              </p:cNvSpPr>
              <p:nvPr/>
            </p:nvSpPr>
            <p:spPr bwMode="auto">
              <a:xfrm>
                <a:off x="3504" y="3048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60" name="Freeform 668"/>
              <p:cNvSpPr>
                <a:spLocks/>
              </p:cNvSpPr>
              <p:nvPr/>
            </p:nvSpPr>
            <p:spPr bwMode="auto">
              <a:xfrm>
                <a:off x="3504" y="3048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26 h 38"/>
                  <a:gd name="T4" fmla="*/ 38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61" name="Freeform 669"/>
              <p:cNvSpPr>
                <a:spLocks/>
              </p:cNvSpPr>
              <p:nvPr/>
            </p:nvSpPr>
            <p:spPr bwMode="auto">
              <a:xfrm>
                <a:off x="3542" y="3060"/>
                <a:ext cx="52" cy="40"/>
              </a:xfrm>
              <a:custGeom>
                <a:avLst/>
                <a:gdLst>
                  <a:gd name="T0" fmla="*/ 14 w 52"/>
                  <a:gd name="T1" fmla="*/ 0 h 40"/>
                  <a:gd name="T2" fmla="*/ 0 w 52"/>
                  <a:gd name="T3" fmla="*/ 26 h 40"/>
                  <a:gd name="T4" fmla="*/ 38 w 52"/>
                  <a:gd name="T5" fmla="*/ 40 h 40"/>
                  <a:gd name="T6" fmla="*/ 52 w 52"/>
                  <a:gd name="T7" fmla="*/ 14 h 40"/>
                  <a:gd name="T8" fmla="*/ 14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4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2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62" name="Freeform 670"/>
              <p:cNvSpPr>
                <a:spLocks/>
              </p:cNvSpPr>
              <p:nvPr/>
            </p:nvSpPr>
            <p:spPr bwMode="auto">
              <a:xfrm>
                <a:off x="3542" y="3060"/>
                <a:ext cx="52" cy="40"/>
              </a:xfrm>
              <a:custGeom>
                <a:avLst/>
                <a:gdLst>
                  <a:gd name="T0" fmla="*/ 14 w 52"/>
                  <a:gd name="T1" fmla="*/ 0 h 40"/>
                  <a:gd name="T2" fmla="*/ 0 w 52"/>
                  <a:gd name="T3" fmla="*/ 26 h 40"/>
                  <a:gd name="T4" fmla="*/ 38 w 52"/>
                  <a:gd name="T5" fmla="*/ 40 h 40"/>
                  <a:gd name="T6" fmla="*/ 52 w 52"/>
                  <a:gd name="T7" fmla="*/ 14 h 40"/>
                  <a:gd name="T8" fmla="*/ 14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4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2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63" name="Freeform 671"/>
              <p:cNvSpPr>
                <a:spLocks/>
              </p:cNvSpPr>
              <p:nvPr/>
            </p:nvSpPr>
            <p:spPr bwMode="auto">
              <a:xfrm>
                <a:off x="3580" y="3074"/>
                <a:ext cx="54" cy="38"/>
              </a:xfrm>
              <a:custGeom>
                <a:avLst/>
                <a:gdLst>
                  <a:gd name="T0" fmla="*/ 14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4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64" name="Freeform 672"/>
              <p:cNvSpPr>
                <a:spLocks/>
              </p:cNvSpPr>
              <p:nvPr/>
            </p:nvSpPr>
            <p:spPr bwMode="auto">
              <a:xfrm>
                <a:off x="3580" y="3074"/>
                <a:ext cx="54" cy="38"/>
              </a:xfrm>
              <a:custGeom>
                <a:avLst/>
                <a:gdLst>
                  <a:gd name="T0" fmla="*/ 14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4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4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65" name="Freeform 673"/>
              <p:cNvSpPr>
                <a:spLocks/>
              </p:cNvSpPr>
              <p:nvPr/>
            </p:nvSpPr>
            <p:spPr bwMode="auto">
              <a:xfrm>
                <a:off x="1610" y="2436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0 h 28"/>
                  <a:gd name="T4" fmla="*/ 30 w 52"/>
                  <a:gd name="T5" fmla="*/ 28 h 28"/>
                  <a:gd name="T6" fmla="*/ 52 w 52"/>
                  <a:gd name="T7" fmla="*/ 8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2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66" name="Freeform 674"/>
              <p:cNvSpPr>
                <a:spLocks/>
              </p:cNvSpPr>
              <p:nvPr/>
            </p:nvSpPr>
            <p:spPr bwMode="auto">
              <a:xfrm>
                <a:off x="1610" y="2436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0 h 28"/>
                  <a:gd name="T4" fmla="*/ 30 w 52"/>
                  <a:gd name="T5" fmla="*/ 28 h 28"/>
                  <a:gd name="T6" fmla="*/ 52 w 52"/>
                  <a:gd name="T7" fmla="*/ 8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2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67" name="Freeform 675"/>
              <p:cNvSpPr>
                <a:spLocks/>
              </p:cNvSpPr>
              <p:nvPr/>
            </p:nvSpPr>
            <p:spPr bwMode="auto">
              <a:xfrm>
                <a:off x="1640" y="2444"/>
                <a:ext cx="50" cy="30"/>
              </a:xfrm>
              <a:custGeom>
                <a:avLst/>
                <a:gdLst>
                  <a:gd name="T0" fmla="*/ 22 w 50"/>
                  <a:gd name="T1" fmla="*/ 0 h 30"/>
                  <a:gd name="T2" fmla="*/ 0 w 50"/>
                  <a:gd name="T3" fmla="*/ 20 h 30"/>
                  <a:gd name="T4" fmla="*/ 28 w 50"/>
                  <a:gd name="T5" fmla="*/ 30 h 30"/>
                  <a:gd name="T6" fmla="*/ 50 w 50"/>
                  <a:gd name="T7" fmla="*/ 10 h 30"/>
                  <a:gd name="T8" fmla="*/ 22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2" y="0"/>
                    </a:moveTo>
                    <a:lnTo>
                      <a:pt x="0" y="20"/>
                    </a:lnTo>
                    <a:lnTo>
                      <a:pt x="28" y="30"/>
                    </a:lnTo>
                    <a:lnTo>
                      <a:pt x="50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68" name="Freeform 676"/>
              <p:cNvSpPr>
                <a:spLocks/>
              </p:cNvSpPr>
              <p:nvPr/>
            </p:nvSpPr>
            <p:spPr bwMode="auto">
              <a:xfrm>
                <a:off x="1640" y="2444"/>
                <a:ext cx="50" cy="30"/>
              </a:xfrm>
              <a:custGeom>
                <a:avLst/>
                <a:gdLst>
                  <a:gd name="T0" fmla="*/ 22 w 50"/>
                  <a:gd name="T1" fmla="*/ 0 h 30"/>
                  <a:gd name="T2" fmla="*/ 0 w 50"/>
                  <a:gd name="T3" fmla="*/ 20 h 30"/>
                  <a:gd name="T4" fmla="*/ 28 w 50"/>
                  <a:gd name="T5" fmla="*/ 30 h 30"/>
                  <a:gd name="T6" fmla="*/ 50 w 50"/>
                  <a:gd name="T7" fmla="*/ 10 h 30"/>
                  <a:gd name="T8" fmla="*/ 22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2" y="0"/>
                    </a:moveTo>
                    <a:lnTo>
                      <a:pt x="0" y="20"/>
                    </a:lnTo>
                    <a:lnTo>
                      <a:pt x="28" y="30"/>
                    </a:lnTo>
                    <a:lnTo>
                      <a:pt x="50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69" name="Freeform 677"/>
              <p:cNvSpPr>
                <a:spLocks/>
              </p:cNvSpPr>
              <p:nvPr/>
            </p:nvSpPr>
            <p:spPr bwMode="auto">
              <a:xfrm>
                <a:off x="1668" y="2454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0 h 28"/>
                  <a:gd name="T4" fmla="*/ 30 w 52"/>
                  <a:gd name="T5" fmla="*/ 28 h 28"/>
                  <a:gd name="T6" fmla="*/ 52 w 52"/>
                  <a:gd name="T7" fmla="*/ 8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2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6C2F5"/>
              </a:solidFill>
              <a:ln w="0">
                <a:solidFill>
                  <a:srgbClr val="96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70" name="Freeform 678"/>
              <p:cNvSpPr>
                <a:spLocks/>
              </p:cNvSpPr>
              <p:nvPr/>
            </p:nvSpPr>
            <p:spPr bwMode="auto">
              <a:xfrm>
                <a:off x="1668" y="2454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0 h 28"/>
                  <a:gd name="T4" fmla="*/ 30 w 52"/>
                  <a:gd name="T5" fmla="*/ 28 h 28"/>
                  <a:gd name="T6" fmla="*/ 52 w 52"/>
                  <a:gd name="T7" fmla="*/ 8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2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71" name="Freeform 679"/>
              <p:cNvSpPr>
                <a:spLocks/>
              </p:cNvSpPr>
              <p:nvPr/>
            </p:nvSpPr>
            <p:spPr bwMode="auto">
              <a:xfrm>
                <a:off x="1698" y="2462"/>
                <a:ext cx="50" cy="24"/>
              </a:xfrm>
              <a:custGeom>
                <a:avLst/>
                <a:gdLst>
                  <a:gd name="T0" fmla="*/ 22 w 50"/>
                  <a:gd name="T1" fmla="*/ 0 h 24"/>
                  <a:gd name="T2" fmla="*/ 0 w 50"/>
                  <a:gd name="T3" fmla="*/ 20 h 24"/>
                  <a:gd name="T4" fmla="*/ 28 w 50"/>
                  <a:gd name="T5" fmla="*/ 24 h 24"/>
                  <a:gd name="T6" fmla="*/ 50 w 50"/>
                  <a:gd name="T7" fmla="*/ 4 h 24"/>
                  <a:gd name="T8" fmla="*/ 22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2" y="0"/>
                    </a:moveTo>
                    <a:lnTo>
                      <a:pt x="0" y="20"/>
                    </a:lnTo>
                    <a:lnTo>
                      <a:pt x="28" y="24"/>
                    </a:lnTo>
                    <a:lnTo>
                      <a:pt x="50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7BFF7"/>
              </a:solidFill>
              <a:ln w="0">
                <a:solidFill>
                  <a:srgbClr val="87BF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72" name="Freeform 680"/>
              <p:cNvSpPr>
                <a:spLocks/>
              </p:cNvSpPr>
              <p:nvPr/>
            </p:nvSpPr>
            <p:spPr bwMode="auto">
              <a:xfrm>
                <a:off x="1698" y="2462"/>
                <a:ext cx="50" cy="24"/>
              </a:xfrm>
              <a:custGeom>
                <a:avLst/>
                <a:gdLst>
                  <a:gd name="T0" fmla="*/ 22 w 50"/>
                  <a:gd name="T1" fmla="*/ 0 h 24"/>
                  <a:gd name="T2" fmla="*/ 0 w 50"/>
                  <a:gd name="T3" fmla="*/ 20 h 24"/>
                  <a:gd name="T4" fmla="*/ 28 w 50"/>
                  <a:gd name="T5" fmla="*/ 24 h 24"/>
                  <a:gd name="T6" fmla="*/ 50 w 50"/>
                  <a:gd name="T7" fmla="*/ 4 h 24"/>
                  <a:gd name="T8" fmla="*/ 22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2" y="0"/>
                    </a:moveTo>
                    <a:lnTo>
                      <a:pt x="0" y="20"/>
                    </a:lnTo>
                    <a:lnTo>
                      <a:pt x="28" y="24"/>
                    </a:lnTo>
                    <a:lnTo>
                      <a:pt x="50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73" name="Freeform 681"/>
              <p:cNvSpPr>
                <a:spLocks/>
              </p:cNvSpPr>
              <p:nvPr/>
            </p:nvSpPr>
            <p:spPr bwMode="auto">
              <a:xfrm>
                <a:off x="1726" y="2466"/>
                <a:ext cx="52" cy="20"/>
              </a:xfrm>
              <a:custGeom>
                <a:avLst/>
                <a:gdLst>
                  <a:gd name="T0" fmla="*/ 22 w 52"/>
                  <a:gd name="T1" fmla="*/ 0 h 20"/>
                  <a:gd name="T2" fmla="*/ 0 w 52"/>
                  <a:gd name="T3" fmla="*/ 20 h 20"/>
                  <a:gd name="T4" fmla="*/ 30 w 52"/>
                  <a:gd name="T5" fmla="*/ 20 h 20"/>
                  <a:gd name="T6" fmla="*/ 52 w 52"/>
                  <a:gd name="T7" fmla="*/ 2 h 20"/>
                  <a:gd name="T8" fmla="*/ 22 w 5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0">
                    <a:moveTo>
                      <a:pt x="22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BB8FA"/>
              </a:solidFill>
              <a:ln w="0">
                <a:solidFill>
                  <a:srgbClr val="6BB8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74" name="Freeform 682"/>
              <p:cNvSpPr>
                <a:spLocks/>
              </p:cNvSpPr>
              <p:nvPr/>
            </p:nvSpPr>
            <p:spPr bwMode="auto">
              <a:xfrm>
                <a:off x="1726" y="2466"/>
                <a:ext cx="52" cy="20"/>
              </a:xfrm>
              <a:custGeom>
                <a:avLst/>
                <a:gdLst>
                  <a:gd name="T0" fmla="*/ 22 w 52"/>
                  <a:gd name="T1" fmla="*/ 0 h 20"/>
                  <a:gd name="T2" fmla="*/ 0 w 52"/>
                  <a:gd name="T3" fmla="*/ 20 h 20"/>
                  <a:gd name="T4" fmla="*/ 30 w 52"/>
                  <a:gd name="T5" fmla="*/ 20 h 20"/>
                  <a:gd name="T6" fmla="*/ 52 w 52"/>
                  <a:gd name="T7" fmla="*/ 2 h 20"/>
                  <a:gd name="T8" fmla="*/ 22 w 5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0">
                    <a:moveTo>
                      <a:pt x="22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75" name="Freeform 683"/>
              <p:cNvSpPr>
                <a:spLocks/>
              </p:cNvSpPr>
              <p:nvPr/>
            </p:nvSpPr>
            <p:spPr bwMode="auto">
              <a:xfrm>
                <a:off x="1756" y="2468"/>
                <a:ext cx="52" cy="54"/>
              </a:xfrm>
              <a:custGeom>
                <a:avLst/>
                <a:gdLst>
                  <a:gd name="T0" fmla="*/ 22 w 52"/>
                  <a:gd name="T1" fmla="*/ 0 h 54"/>
                  <a:gd name="T2" fmla="*/ 0 w 52"/>
                  <a:gd name="T3" fmla="*/ 18 h 54"/>
                  <a:gd name="T4" fmla="*/ 34 w 52"/>
                  <a:gd name="T5" fmla="*/ 54 h 54"/>
                  <a:gd name="T6" fmla="*/ 52 w 52"/>
                  <a:gd name="T7" fmla="*/ 20 h 54"/>
                  <a:gd name="T8" fmla="*/ 22 w 5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4">
                    <a:moveTo>
                      <a:pt x="22" y="0"/>
                    </a:moveTo>
                    <a:lnTo>
                      <a:pt x="0" y="18"/>
                    </a:lnTo>
                    <a:lnTo>
                      <a:pt x="34" y="54"/>
                    </a:lnTo>
                    <a:lnTo>
                      <a:pt x="52" y="2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AB0D1"/>
              </a:solidFill>
              <a:ln w="0">
                <a:solidFill>
                  <a:srgbClr val="BAB0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76" name="Freeform 684"/>
              <p:cNvSpPr>
                <a:spLocks/>
              </p:cNvSpPr>
              <p:nvPr/>
            </p:nvSpPr>
            <p:spPr bwMode="auto">
              <a:xfrm>
                <a:off x="1756" y="2468"/>
                <a:ext cx="52" cy="54"/>
              </a:xfrm>
              <a:custGeom>
                <a:avLst/>
                <a:gdLst>
                  <a:gd name="T0" fmla="*/ 22 w 52"/>
                  <a:gd name="T1" fmla="*/ 0 h 54"/>
                  <a:gd name="T2" fmla="*/ 0 w 52"/>
                  <a:gd name="T3" fmla="*/ 18 h 54"/>
                  <a:gd name="T4" fmla="*/ 34 w 52"/>
                  <a:gd name="T5" fmla="*/ 54 h 54"/>
                  <a:gd name="T6" fmla="*/ 52 w 52"/>
                  <a:gd name="T7" fmla="*/ 20 h 54"/>
                  <a:gd name="T8" fmla="*/ 22 w 5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4">
                    <a:moveTo>
                      <a:pt x="22" y="0"/>
                    </a:moveTo>
                    <a:lnTo>
                      <a:pt x="0" y="18"/>
                    </a:lnTo>
                    <a:lnTo>
                      <a:pt x="34" y="54"/>
                    </a:lnTo>
                    <a:lnTo>
                      <a:pt x="52" y="2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77" name="Freeform 685"/>
              <p:cNvSpPr>
                <a:spLocks/>
              </p:cNvSpPr>
              <p:nvPr/>
            </p:nvSpPr>
            <p:spPr bwMode="auto">
              <a:xfrm>
                <a:off x="1790" y="2488"/>
                <a:ext cx="52" cy="56"/>
              </a:xfrm>
              <a:custGeom>
                <a:avLst/>
                <a:gdLst>
                  <a:gd name="T0" fmla="*/ 18 w 52"/>
                  <a:gd name="T1" fmla="*/ 0 h 56"/>
                  <a:gd name="T2" fmla="*/ 0 w 52"/>
                  <a:gd name="T3" fmla="*/ 34 h 56"/>
                  <a:gd name="T4" fmla="*/ 32 w 52"/>
                  <a:gd name="T5" fmla="*/ 56 h 56"/>
                  <a:gd name="T6" fmla="*/ 52 w 52"/>
                  <a:gd name="T7" fmla="*/ 28 h 56"/>
                  <a:gd name="T8" fmla="*/ 18 w 5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6">
                    <a:moveTo>
                      <a:pt x="18" y="0"/>
                    </a:moveTo>
                    <a:lnTo>
                      <a:pt x="0" y="34"/>
                    </a:lnTo>
                    <a:lnTo>
                      <a:pt x="32" y="56"/>
                    </a:lnTo>
                    <a:lnTo>
                      <a:pt x="52" y="2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CBFCF"/>
              </a:solidFill>
              <a:ln w="0">
                <a:solidFill>
                  <a:srgbClr val="CCBF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78" name="Freeform 686"/>
              <p:cNvSpPr>
                <a:spLocks/>
              </p:cNvSpPr>
              <p:nvPr/>
            </p:nvSpPr>
            <p:spPr bwMode="auto">
              <a:xfrm>
                <a:off x="1790" y="2488"/>
                <a:ext cx="52" cy="56"/>
              </a:xfrm>
              <a:custGeom>
                <a:avLst/>
                <a:gdLst>
                  <a:gd name="T0" fmla="*/ 18 w 52"/>
                  <a:gd name="T1" fmla="*/ 0 h 56"/>
                  <a:gd name="T2" fmla="*/ 0 w 52"/>
                  <a:gd name="T3" fmla="*/ 34 h 56"/>
                  <a:gd name="T4" fmla="*/ 32 w 52"/>
                  <a:gd name="T5" fmla="*/ 56 h 56"/>
                  <a:gd name="T6" fmla="*/ 52 w 52"/>
                  <a:gd name="T7" fmla="*/ 28 h 56"/>
                  <a:gd name="T8" fmla="*/ 18 w 5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6">
                    <a:moveTo>
                      <a:pt x="18" y="0"/>
                    </a:moveTo>
                    <a:lnTo>
                      <a:pt x="0" y="34"/>
                    </a:lnTo>
                    <a:lnTo>
                      <a:pt x="32" y="56"/>
                    </a:lnTo>
                    <a:lnTo>
                      <a:pt x="52" y="2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79" name="Freeform 687"/>
              <p:cNvSpPr>
                <a:spLocks/>
              </p:cNvSpPr>
              <p:nvPr/>
            </p:nvSpPr>
            <p:spPr bwMode="auto">
              <a:xfrm>
                <a:off x="1822" y="2516"/>
                <a:ext cx="50" cy="42"/>
              </a:xfrm>
              <a:custGeom>
                <a:avLst/>
                <a:gdLst>
                  <a:gd name="T0" fmla="*/ 20 w 50"/>
                  <a:gd name="T1" fmla="*/ 0 h 42"/>
                  <a:gd name="T2" fmla="*/ 0 w 50"/>
                  <a:gd name="T3" fmla="*/ 28 h 42"/>
                  <a:gd name="T4" fmla="*/ 30 w 50"/>
                  <a:gd name="T5" fmla="*/ 42 h 42"/>
                  <a:gd name="T6" fmla="*/ 50 w 50"/>
                  <a:gd name="T7" fmla="*/ 18 h 42"/>
                  <a:gd name="T8" fmla="*/ 20 w 5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20" y="0"/>
                    </a:moveTo>
                    <a:lnTo>
                      <a:pt x="0" y="28"/>
                    </a:lnTo>
                    <a:lnTo>
                      <a:pt x="30" y="42"/>
                    </a:lnTo>
                    <a:lnTo>
                      <a:pt x="50" y="1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AC4E3"/>
              </a:solidFill>
              <a:ln w="0">
                <a:solidFill>
                  <a:srgbClr val="BAC4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80" name="Freeform 688"/>
              <p:cNvSpPr>
                <a:spLocks/>
              </p:cNvSpPr>
              <p:nvPr/>
            </p:nvSpPr>
            <p:spPr bwMode="auto">
              <a:xfrm>
                <a:off x="1822" y="2516"/>
                <a:ext cx="50" cy="42"/>
              </a:xfrm>
              <a:custGeom>
                <a:avLst/>
                <a:gdLst>
                  <a:gd name="T0" fmla="*/ 20 w 50"/>
                  <a:gd name="T1" fmla="*/ 0 h 42"/>
                  <a:gd name="T2" fmla="*/ 0 w 50"/>
                  <a:gd name="T3" fmla="*/ 28 h 42"/>
                  <a:gd name="T4" fmla="*/ 30 w 50"/>
                  <a:gd name="T5" fmla="*/ 42 h 42"/>
                  <a:gd name="T6" fmla="*/ 50 w 50"/>
                  <a:gd name="T7" fmla="*/ 18 h 42"/>
                  <a:gd name="T8" fmla="*/ 20 w 5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2">
                    <a:moveTo>
                      <a:pt x="20" y="0"/>
                    </a:moveTo>
                    <a:lnTo>
                      <a:pt x="0" y="28"/>
                    </a:lnTo>
                    <a:lnTo>
                      <a:pt x="30" y="42"/>
                    </a:lnTo>
                    <a:lnTo>
                      <a:pt x="50" y="1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81" name="Freeform 689"/>
              <p:cNvSpPr>
                <a:spLocks/>
              </p:cNvSpPr>
              <p:nvPr/>
            </p:nvSpPr>
            <p:spPr bwMode="auto">
              <a:xfrm>
                <a:off x="1852" y="2534"/>
                <a:ext cx="50" cy="30"/>
              </a:xfrm>
              <a:custGeom>
                <a:avLst/>
                <a:gdLst>
                  <a:gd name="T0" fmla="*/ 20 w 50"/>
                  <a:gd name="T1" fmla="*/ 0 h 30"/>
                  <a:gd name="T2" fmla="*/ 0 w 50"/>
                  <a:gd name="T3" fmla="*/ 24 h 30"/>
                  <a:gd name="T4" fmla="*/ 30 w 50"/>
                  <a:gd name="T5" fmla="*/ 30 h 30"/>
                  <a:gd name="T6" fmla="*/ 50 w 50"/>
                  <a:gd name="T7" fmla="*/ 8 h 30"/>
                  <a:gd name="T8" fmla="*/ 20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0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0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82" name="Freeform 690"/>
              <p:cNvSpPr>
                <a:spLocks/>
              </p:cNvSpPr>
              <p:nvPr/>
            </p:nvSpPr>
            <p:spPr bwMode="auto">
              <a:xfrm>
                <a:off x="1852" y="2534"/>
                <a:ext cx="50" cy="30"/>
              </a:xfrm>
              <a:custGeom>
                <a:avLst/>
                <a:gdLst>
                  <a:gd name="T0" fmla="*/ 20 w 50"/>
                  <a:gd name="T1" fmla="*/ 0 h 30"/>
                  <a:gd name="T2" fmla="*/ 0 w 50"/>
                  <a:gd name="T3" fmla="*/ 24 h 30"/>
                  <a:gd name="T4" fmla="*/ 30 w 50"/>
                  <a:gd name="T5" fmla="*/ 30 h 30"/>
                  <a:gd name="T6" fmla="*/ 50 w 50"/>
                  <a:gd name="T7" fmla="*/ 8 h 30"/>
                  <a:gd name="T8" fmla="*/ 20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0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0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83" name="Freeform 691"/>
              <p:cNvSpPr>
                <a:spLocks/>
              </p:cNvSpPr>
              <p:nvPr/>
            </p:nvSpPr>
            <p:spPr bwMode="auto">
              <a:xfrm>
                <a:off x="1882" y="2542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4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0B8F7"/>
              </a:solidFill>
              <a:ln w="0">
                <a:solidFill>
                  <a:srgbClr val="80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84" name="Freeform 692"/>
              <p:cNvSpPr>
                <a:spLocks/>
              </p:cNvSpPr>
              <p:nvPr/>
            </p:nvSpPr>
            <p:spPr bwMode="auto">
              <a:xfrm>
                <a:off x="1882" y="2542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4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85" name="Freeform 693"/>
              <p:cNvSpPr>
                <a:spLocks/>
              </p:cNvSpPr>
              <p:nvPr/>
            </p:nvSpPr>
            <p:spPr bwMode="auto">
              <a:xfrm>
                <a:off x="1912" y="2546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28 w 50"/>
                  <a:gd name="T5" fmla="*/ 20 h 20"/>
                  <a:gd name="T6" fmla="*/ 50 w 50"/>
                  <a:gd name="T7" fmla="*/ 2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28" y="20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EB0FA"/>
              </a:solidFill>
              <a:ln w="0">
                <a:solidFill>
                  <a:srgbClr val="6E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86" name="Freeform 694"/>
              <p:cNvSpPr>
                <a:spLocks/>
              </p:cNvSpPr>
              <p:nvPr/>
            </p:nvSpPr>
            <p:spPr bwMode="auto">
              <a:xfrm>
                <a:off x="1912" y="2546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28 w 50"/>
                  <a:gd name="T5" fmla="*/ 20 h 20"/>
                  <a:gd name="T6" fmla="*/ 50 w 50"/>
                  <a:gd name="T7" fmla="*/ 2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28" y="20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87" name="Freeform 695"/>
              <p:cNvSpPr>
                <a:spLocks/>
              </p:cNvSpPr>
              <p:nvPr/>
            </p:nvSpPr>
            <p:spPr bwMode="auto">
              <a:xfrm>
                <a:off x="1940" y="2548"/>
                <a:ext cx="52" cy="18"/>
              </a:xfrm>
              <a:custGeom>
                <a:avLst/>
                <a:gdLst>
                  <a:gd name="T0" fmla="*/ 22 w 52"/>
                  <a:gd name="T1" fmla="*/ 0 h 18"/>
                  <a:gd name="T2" fmla="*/ 0 w 52"/>
                  <a:gd name="T3" fmla="*/ 18 h 18"/>
                  <a:gd name="T4" fmla="*/ 30 w 52"/>
                  <a:gd name="T5" fmla="*/ 18 h 18"/>
                  <a:gd name="T6" fmla="*/ 52 w 52"/>
                  <a:gd name="T7" fmla="*/ 0 h 18"/>
                  <a:gd name="T8" fmla="*/ 22 w 5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8">
                    <a:moveTo>
                      <a:pt x="22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5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3ABF7"/>
              </a:solidFill>
              <a:ln w="0">
                <a:solidFill>
                  <a:srgbClr val="63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88" name="Freeform 696"/>
              <p:cNvSpPr>
                <a:spLocks/>
              </p:cNvSpPr>
              <p:nvPr/>
            </p:nvSpPr>
            <p:spPr bwMode="auto">
              <a:xfrm>
                <a:off x="1940" y="2548"/>
                <a:ext cx="52" cy="18"/>
              </a:xfrm>
              <a:custGeom>
                <a:avLst/>
                <a:gdLst>
                  <a:gd name="T0" fmla="*/ 22 w 52"/>
                  <a:gd name="T1" fmla="*/ 0 h 18"/>
                  <a:gd name="T2" fmla="*/ 0 w 52"/>
                  <a:gd name="T3" fmla="*/ 18 h 18"/>
                  <a:gd name="T4" fmla="*/ 30 w 52"/>
                  <a:gd name="T5" fmla="*/ 18 h 18"/>
                  <a:gd name="T6" fmla="*/ 52 w 52"/>
                  <a:gd name="T7" fmla="*/ 0 h 18"/>
                  <a:gd name="T8" fmla="*/ 22 w 5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8">
                    <a:moveTo>
                      <a:pt x="22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52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89" name="Freeform 697"/>
              <p:cNvSpPr>
                <a:spLocks/>
              </p:cNvSpPr>
              <p:nvPr/>
            </p:nvSpPr>
            <p:spPr bwMode="auto">
              <a:xfrm>
                <a:off x="1970" y="2548"/>
                <a:ext cx="50" cy="18"/>
              </a:xfrm>
              <a:custGeom>
                <a:avLst/>
                <a:gdLst>
                  <a:gd name="T0" fmla="*/ 22 w 50"/>
                  <a:gd name="T1" fmla="*/ 0 h 18"/>
                  <a:gd name="T2" fmla="*/ 0 w 50"/>
                  <a:gd name="T3" fmla="*/ 18 h 18"/>
                  <a:gd name="T4" fmla="*/ 30 w 50"/>
                  <a:gd name="T5" fmla="*/ 18 h 18"/>
                  <a:gd name="T6" fmla="*/ 50 w 50"/>
                  <a:gd name="T7" fmla="*/ 0 h 18"/>
                  <a:gd name="T8" fmla="*/ 22 w 5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8">
                    <a:moveTo>
                      <a:pt x="22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5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3ABF7"/>
              </a:solidFill>
              <a:ln w="0">
                <a:solidFill>
                  <a:srgbClr val="63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90" name="Freeform 698"/>
              <p:cNvSpPr>
                <a:spLocks/>
              </p:cNvSpPr>
              <p:nvPr/>
            </p:nvSpPr>
            <p:spPr bwMode="auto">
              <a:xfrm>
                <a:off x="1970" y="2548"/>
                <a:ext cx="50" cy="18"/>
              </a:xfrm>
              <a:custGeom>
                <a:avLst/>
                <a:gdLst>
                  <a:gd name="T0" fmla="*/ 22 w 50"/>
                  <a:gd name="T1" fmla="*/ 0 h 18"/>
                  <a:gd name="T2" fmla="*/ 0 w 50"/>
                  <a:gd name="T3" fmla="*/ 18 h 18"/>
                  <a:gd name="T4" fmla="*/ 30 w 50"/>
                  <a:gd name="T5" fmla="*/ 18 h 18"/>
                  <a:gd name="T6" fmla="*/ 50 w 50"/>
                  <a:gd name="T7" fmla="*/ 0 h 18"/>
                  <a:gd name="T8" fmla="*/ 22 w 5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8">
                    <a:moveTo>
                      <a:pt x="22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50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91" name="Freeform 699"/>
              <p:cNvSpPr>
                <a:spLocks/>
              </p:cNvSpPr>
              <p:nvPr/>
            </p:nvSpPr>
            <p:spPr bwMode="auto">
              <a:xfrm>
                <a:off x="2000" y="2548"/>
                <a:ext cx="52" cy="20"/>
              </a:xfrm>
              <a:custGeom>
                <a:avLst/>
                <a:gdLst>
                  <a:gd name="T0" fmla="*/ 20 w 52"/>
                  <a:gd name="T1" fmla="*/ 0 h 20"/>
                  <a:gd name="T2" fmla="*/ 0 w 52"/>
                  <a:gd name="T3" fmla="*/ 18 h 20"/>
                  <a:gd name="T4" fmla="*/ 30 w 52"/>
                  <a:gd name="T5" fmla="*/ 20 h 20"/>
                  <a:gd name="T6" fmla="*/ 52 w 52"/>
                  <a:gd name="T7" fmla="*/ 0 h 20"/>
                  <a:gd name="T8" fmla="*/ 20 w 5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0">
                    <a:moveTo>
                      <a:pt x="20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52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BADF7"/>
              </a:solidFill>
              <a:ln w="0">
                <a:solidFill>
                  <a:srgbClr val="6B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92" name="Freeform 700"/>
              <p:cNvSpPr>
                <a:spLocks/>
              </p:cNvSpPr>
              <p:nvPr/>
            </p:nvSpPr>
            <p:spPr bwMode="auto">
              <a:xfrm>
                <a:off x="2000" y="2548"/>
                <a:ext cx="52" cy="20"/>
              </a:xfrm>
              <a:custGeom>
                <a:avLst/>
                <a:gdLst>
                  <a:gd name="T0" fmla="*/ 20 w 52"/>
                  <a:gd name="T1" fmla="*/ 0 h 20"/>
                  <a:gd name="T2" fmla="*/ 0 w 52"/>
                  <a:gd name="T3" fmla="*/ 18 h 20"/>
                  <a:gd name="T4" fmla="*/ 30 w 52"/>
                  <a:gd name="T5" fmla="*/ 20 h 20"/>
                  <a:gd name="T6" fmla="*/ 52 w 52"/>
                  <a:gd name="T7" fmla="*/ 0 h 20"/>
                  <a:gd name="T8" fmla="*/ 20 w 5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0">
                    <a:moveTo>
                      <a:pt x="20" y="0"/>
                    </a:moveTo>
                    <a:lnTo>
                      <a:pt x="0" y="18"/>
                    </a:lnTo>
                    <a:lnTo>
                      <a:pt x="30" y="20"/>
                    </a:lnTo>
                    <a:lnTo>
                      <a:pt x="52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93" name="Freeform 701"/>
              <p:cNvSpPr>
                <a:spLocks/>
              </p:cNvSpPr>
              <p:nvPr/>
            </p:nvSpPr>
            <p:spPr bwMode="auto">
              <a:xfrm>
                <a:off x="2030" y="2548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0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3B0F7"/>
              </a:solidFill>
              <a:ln w="0">
                <a:solidFill>
                  <a:srgbClr val="73B0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94" name="Freeform 702"/>
              <p:cNvSpPr>
                <a:spLocks/>
              </p:cNvSpPr>
              <p:nvPr/>
            </p:nvSpPr>
            <p:spPr bwMode="auto">
              <a:xfrm>
                <a:off x="2030" y="2548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0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95" name="Freeform 703"/>
              <p:cNvSpPr>
                <a:spLocks/>
              </p:cNvSpPr>
              <p:nvPr/>
            </p:nvSpPr>
            <p:spPr bwMode="auto">
              <a:xfrm>
                <a:off x="2060" y="2548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2 w 52"/>
                  <a:gd name="T5" fmla="*/ 24 h 24"/>
                  <a:gd name="T6" fmla="*/ 52 w 52"/>
                  <a:gd name="T7" fmla="*/ 4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2" y="24"/>
                    </a:lnTo>
                    <a:lnTo>
                      <a:pt x="5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AB0F5"/>
              </a:solidFill>
              <a:ln w="0">
                <a:solidFill>
                  <a:srgbClr val="7AB0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96" name="Freeform 704"/>
              <p:cNvSpPr>
                <a:spLocks/>
              </p:cNvSpPr>
              <p:nvPr/>
            </p:nvSpPr>
            <p:spPr bwMode="auto">
              <a:xfrm>
                <a:off x="2060" y="2548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2 w 52"/>
                  <a:gd name="T5" fmla="*/ 24 h 24"/>
                  <a:gd name="T6" fmla="*/ 52 w 52"/>
                  <a:gd name="T7" fmla="*/ 4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2" y="24"/>
                    </a:lnTo>
                    <a:lnTo>
                      <a:pt x="52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97" name="Freeform 705"/>
              <p:cNvSpPr>
                <a:spLocks/>
              </p:cNvSpPr>
              <p:nvPr/>
            </p:nvSpPr>
            <p:spPr bwMode="auto">
              <a:xfrm>
                <a:off x="2092" y="2552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0 h 26"/>
                  <a:gd name="T4" fmla="*/ 30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2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2B5F5"/>
              </a:solidFill>
              <a:ln w="0">
                <a:solidFill>
                  <a:srgbClr val="82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98" name="Freeform 706"/>
              <p:cNvSpPr>
                <a:spLocks/>
              </p:cNvSpPr>
              <p:nvPr/>
            </p:nvSpPr>
            <p:spPr bwMode="auto">
              <a:xfrm>
                <a:off x="2092" y="2552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0 h 26"/>
                  <a:gd name="T4" fmla="*/ 30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2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99" name="Freeform 707"/>
              <p:cNvSpPr>
                <a:spLocks/>
              </p:cNvSpPr>
              <p:nvPr/>
            </p:nvSpPr>
            <p:spPr bwMode="auto">
              <a:xfrm>
                <a:off x="2122" y="2556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4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AB8F5"/>
              </a:solidFill>
              <a:ln w="0">
                <a:solidFill>
                  <a:srgbClr val="8A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00" name="Freeform 708"/>
              <p:cNvSpPr>
                <a:spLocks/>
              </p:cNvSpPr>
              <p:nvPr/>
            </p:nvSpPr>
            <p:spPr bwMode="auto">
              <a:xfrm>
                <a:off x="2122" y="2556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4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01" name="Freeform 709"/>
              <p:cNvSpPr>
                <a:spLocks/>
              </p:cNvSpPr>
              <p:nvPr/>
            </p:nvSpPr>
            <p:spPr bwMode="auto">
              <a:xfrm>
                <a:off x="2154" y="2560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FB8F2"/>
              </a:solidFill>
              <a:ln w="0">
                <a:solidFill>
                  <a:srgbClr val="8FB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02" name="Freeform 710"/>
              <p:cNvSpPr>
                <a:spLocks/>
              </p:cNvSpPr>
              <p:nvPr/>
            </p:nvSpPr>
            <p:spPr bwMode="auto">
              <a:xfrm>
                <a:off x="2154" y="2560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03" name="Freeform 711"/>
              <p:cNvSpPr>
                <a:spLocks/>
              </p:cNvSpPr>
              <p:nvPr/>
            </p:nvSpPr>
            <p:spPr bwMode="auto">
              <a:xfrm>
                <a:off x="2186" y="256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4BAF2"/>
              </a:solidFill>
              <a:ln w="0">
                <a:solidFill>
                  <a:srgbClr val="94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04" name="Freeform 712"/>
              <p:cNvSpPr>
                <a:spLocks/>
              </p:cNvSpPr>
              <p:nvPr/>
            </p:nvSpPr>
            <p:spPr bwMode="auto">
              <a:xfrm>
                <a:off x="2186" y="256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6505" name="Group 713"/>
            <p:cNvGrpSpPr>
              <a:grpSpLocks/>
            </p:cNvGrpSpPr>
            <p:nvPr/>
          </p:nvGrpSpPr>
          <p:grpSpPr bwMode="auto">
            <a:xfrm>
              <a:off x="1566" y="2456"/>
              <a:ext cx="2052" cy="710"/>
              <a:chOff x="1566" y="2456"/>
              <a:chExt cx="2052" cy="710"/>
            </a:xfrm>
          </p:grpSpPr>
          <p:sp>
            <p:nvSpPr>
              <p:cNvPr id="546506" name="Freeform 714"/>
              <p:cNvSpPr>
                <a:spLocks/>
              </p:cNvSpPr>
              <p:nvPr/>
            </p:nvSpPr>
            <p:spPr bwMode="auto">
              <a:xfrm>
                <a:off x="2218" y="2574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07" name="Freeform 715"/>
              <p:cNvSpPr>
                <a:spLocks/>
              </p:cNvSpPr>
              <p:nvPr/>
            </p:nvSpPr>
            <p:spPr bwMode="auto">
              <a:xfrm>
                <a:off x="2218" y="2574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08" name="Freeform 716"/>
              <p:cNvSpPr>
                <a:spLocks/>
              </p:cNvSpPr>
              <p:nvPr/>
            </p:nvSpPr>
            <p:spPr bwMode="auto">
              <a:xfrm>
                <a:off x="2250" y="2582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2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09" name="Freeform 717"/>
              <p:cNvSpPr>
                <a:spLocks/>
              </p:cNvSpPr>
              <p:nvPr/>
            </p:nvSpPr>
            <p:spPr bwMode="auto">
              <a:xfrm>
                <a:off x="2250" y="2582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2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10" name="Freeform 718"/>
              <p:cNvSpPr>
                <a:spLocks/>
              </p:cNvSpPr>
              <p:nvPr/>
            </p:nvSpPr>
            <p:spPr bwMode="auto">
              <a:xfrm>
                <a:off x="2282" y="2590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11" name="Freeform 719"/>
              <p:cNvSpPr>
                <a:spLocks/>
              </p:cNvSpPr>
              <p:nvPr/>
            </p:nvSpPr>
            <p:spPr bwMode="auto">
              <a:xfrm>
                <a:off x="2282" y="2590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12" name="Freeform 720"/>
              <p:cNvSpPr>
                <a:spLocks/>
              </p:cNvSpPr>
              <p:nvPr/>
            </p:nvSpPr>
            <p:spPr bwMode="auto">
              <a:xfrm>
                <a:off x="2316" y="2598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13" name="Freeform 721"/>
              <p:cNvSpPr>
                <a:spLocks/>
              </p:cNvSpPr>
              <p:nvPr/>
            </p:nvSpPr>
            <p:spPr bwMode="auto">
              <a:xfrm>
                <a:off x="2316" y="2598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14" name="Freeform 722"/>
              <p:cNvSpPr>
                <a:spLocks/>
              </p:cNvSpPr>
              <p:nvPr/>
            </p:nvSpPr>
            <p:spPr bwMode="auto">
              <a:xfrm>
                <a:off x="2348" y="2606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10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15" name="Freeform 723"/>
              <p:cNvSpPr>
                <a:spLocks/>
              </p:cNvSpPr>
              <p:nvPr/>
            </p:nvSpPr>
            <p:spPr bwMode="auto">
              <a:xfrm>
                <a:off x="2348" y="2606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10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16" name="Freeform 724"/>
              <p:cNvSpPr>
                <a:spLocks/>
              </p:cNvSpPr>
              <p:nvPr/>
            </p:nvSpPr>
            <p:spPr bwMode="auto">
              <a:xfrm>
                <a:off x="2382" y="261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17" name="Freeform 725"/>
              <p:cNvSpPr>
                <a:spLocks/>
              </p:cNvSpPr>
              <p:nvPr/>
            </p:nvSpPr>
            <p:spPr bwMode="auto">
              <a:xfrm>
                <a:off x="2382" y="261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2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2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18" name="Freeform 726"/>
              <p:cNvSpPr>
                <a:spLocks/>
              </p:cNvSpPr>
              <p:nvPr/>
            </p:nvSpPr>
            <p:spPr bwMode="auto">
              <a:xfrm>
                <a:off x="2416" y="262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19" name="Freeform 727"/>
              <p:cNvSpPr>
                <a:spLocks/>
              </p:cNvSpPr>
              <p:nvPr/>
            </p:nvSpPr>
            <p:spPr bwMode="auto">
              <a:xfrm>
                <a:off x="2416" y="262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20" name="Freeform 728"/>
              <p:cNvSpPr>
                <a:spLocks/>
              </p:cNvSpPr>
              <p:nvPr/>
            </p:nvSpPr>
            <p:spPr bwMode="auto">
              <a:xfrm>
                <a:off x="2448" y="2632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21" name="Freeform 729"/>
              <p:cNvSpPr>
                <a:spLocks/>
              </p:cNvSpPr>
              <p:nvPr/>
            </p:nvSpPr>
            <p:spPr bwMode="auto">
              <a:xfrm>
                <a:off x="2448" y="2632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22" name="Freeform 730"/>
              <p:cNvSpPr>
                <a:spLocks/>
              </p:cNvSpPr>
              <p:nvPr/>
            </p:nvSpPr>
            <p:spPr bwMode="auto">
              <a:xfrm>
                <a:off x="2482" y="2640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23" name="Freeform 731"/>
              <p:cNvSpPr>
                <a:spLocks/>
              </p:cNvSpPr>
              <p:nvPr/>
            </p:nvSpPr>
            <p:spPr bwMode="auto">
              <a:xfrm>
                <a:off x="2482" y="2640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24" name="Freeform 732"/>
              <p:cNvSpPr>
                <a:spLocks/>
              </p:cNvSpPr>
              <p:nvPr/>
            </p:nvSpPr>
            <p:spPr bwMode="auto">
              <a:xfrm>
                <a:off x="2516" y="2650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25" name="Freeform 733"/>
              <p:cNvSpPr>
                <a:spLocks/>
              </p:cNvSpPr>
              <p:nvPr/>
            </p:nvSpPr>
            <p:spPr bwMode="auto">
              <a:xfrm>
                <a:off x="2516" y="2650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26" name="Freeform 734"/>
              <p:cNvSpPr>
                <a:spLocks/>
              </p:cNvSpPr>
              <p:nvPr/>
            </p:nvSpPr>
            <p:spPr bwMode="auto">
              <a:xfrm>
                <a:off x="2550" y="265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DF0"/>
              </a:solidFill>
              <a:ln w="0">
                <a:solidFill>
                  <a:srgbClr val="9CBD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27" name="Freeform 735"/>
              <p:cNvSpPr>
                <a:spLocks/>
              </p:cNvSpPr>
              <p:nvPr/>
            </p:nvSpPr>
            <p:spPr bwMode="auto">
              <a:xfrm>
                <a:off x="2550" y="265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28" name="Freeform 736"/>
              <p:cNvSpPr>
                <a:spLocks/>
              </p:cNvSpPr>
              <p:nvPr/>
            </p:nvSpPr>
            <p:spPr bwMode="auto">
              <a:xfrm>
                <a:off x="2584" y="266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29" name="Freeform 737"/>
              <p:cNvSpPr>
                <a:spLocks/>
              </p:cNvSpPr>
              <p:nvPr/>
            </p:nvSpPr>
            <p:spPr bwMode="auto">
              <a:xfrm>
                <a:off x="2584" y="266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30" name="Freeform 738"/>
              <p:cNvSpPr>
                <a:spLocks/>
              </p:cNvSpPr>
              <p:nvPr/>
            </p:nvSpPr>
            <p:spPr bwMode="auto">
              <a:xfrm>
                <a:off x="2618" y="2678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4 w 54"/>
                  <a:gd name="T5" fmla="*/ 36 h 36"/>
                  <a:gd name="T6" fmla="*/ 54 w 54"/>
                  <a:gd name="T7" fmla="*/ 10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31" name="Freeform 739"/>
              <p:cNvSpPr>
                <a:spLocks/>
              </p:cNvSpPr>
              <p:nvPr/>
            </p:nvSpPr>
            <p:spPr bwMode="auto">
              <a:xfrm>
                <a:off x="2618" y="2678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4 w 54"/>
                  <a:gd name="T5" fmla="*/ 36 h 36"/>
                  <a:gd name="T6" fmla="*/ 54 w 54"/>
                  <a:gd name="T7" fmla="*/ 10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32" name="Freeform 740"/>
              <p:cNvSpPr>
                <a:spLocks/>
              </p:cNvSpPr>
              <p:nvPr/>
            </p:nvSpPr>
            <p:spPr bwMode="auto">
              <a:xfrm>
                <a:off x="2652" y="2688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2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33" name="Freeform 741"/>
              <p:cNvSpPr>
                <a:spLocks/>
              </p:cNvSpPr>
              <p:nvPr/>
            </p:nvSpPr>
            <p:spPr bwMode="auto">
              <a:xfrm>
                <a:off x="2652" y="2688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2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34" name="Freeform 742"/>
              <p:cNvSpPr>
                <a:spLocks/>
              </p:cNvSpPr>
              <p:nvPr/>
            </p:nvSpPr>
            <p:spPr bwMode="auto">
              <a:xfrm>
                <a:off x="2686" y="2700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6C4F0"/>
              </a:solidFill>
              <a:ln w="0">
                <a:solidFill>
                  <a:srgbClr val="A6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35" name="Freeform 743"/>
              <p:cNvSpPr>
                <a:spLocks/>
              </p:cNvSpPr>
              <p:nvPr/>
            </p:nvSpPr>
            <p:spPr bwMode="auto">
              <a:xfrm>
                <a:off x="2686" y="2700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36" name="Freeform 744"/>
              <p:cNvSpPr>
                <a:spLocks/>
              </p:cNvSpPr>
              <p:nvPr/>
            </p:nvSpPr>
            <p:spPr bwMode="auto">
              <a:xfrm>
                <a:off x="2722" y="2712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4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37" name="Freeform 745"/>
              <p:cNvSpPr>
                <a:spLocks/>
              </p:cNvSpPr>
              <p:nvPr/>
            </p:nvSpPr>
            <p:spPr bwMode="auto">
              <a:xfrm>
                <a:off x="2722" y="2712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4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38" name="Freeform 746"/>
              <p:cNvSpPr>
                <a:spLocks/>
              </p:cNvSpPr>
              <p:nvPr/>
            </p:nvSpPr>
            <p:spPr bwMode="auto">
              <a:xfrm>
                <a:off x="2756" y="2724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39" name="Freeform 747"/>
              <p:cNvSpPr>
                <a:spLocks/>
              </p:cNvSpPr>
              <p:nvPr/>
            </p:nvSpPr>
            <p:spPr bwMode="auto">
              <a:xfrm>
                <a:off x="2756" y="2724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40" name="Freeform 748"/>
              <p:cNvSpPr>
                <a:spLocks/>
              </p:cNvSpPr>
              <p:nvPr/>
            </p:nvSpPr>
            <p:spPr bwMode="auto">
              <a:xfrm>
                <a:off x="2792" y="273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F0"/>
              </a:solidFill>
              <a:ln w="0">
                <a:solidFill>
                  <a:srgbClr val="AB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41" name="Freeform 749"/>
              <p:cNvSpPr>
                <a:spLocks/>
              </p:cNvSpPr>
              <p:nvPr/>
            </p:nvSpPr>
            <p:spPr bwMode="auto">
              <a:xfrm>
                <a:off x="2792" y="273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42" name="Freeform 750"/>
              <p:cNvSpPr>
                <a:spLocks/>
              </p:cNvSpPr>
              <p:nvPr/>
            </p:nvSpPr>
            <p:spPr bwMode="auto">
              <a:xfrm>
                <a:off x="2828" y="2752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43" name="Freeform 751"/>
              <p:cNvSpPr>
                <a:spLocks/>
              </p:cNvSpPr>
              <p:nvPr/>
            </p:nvSpPr>
            <p:spPr bwMode="auto">
              <a:xfrm>
                <a:off x="2828" y="2752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44" name="Freeform 752"/>
              <p:cNvSpPr>
                <a:spLocks/>
              </p:cNvSpPr>
              <p:nvPr/>
            </p:nvSpPr>
            <p:spPr bwMode="auto">
              <a:xfrm>
                <a:off x="2864" y="2766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45" name="Freeform 753"/>
              <p:cNvSpPr>
                <a:spLocks/>
              </p:cNvSpPr>
              <p:nvPr/>
            </p:nvSpPr>
            <p:spPr bwMode="auto">
              <a:xfrm>
                <a:off x="2864" y="2766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46" name="Freeform 754"/>
              <p:cNvSpPr>
                <a:spLocks/>
              </p:cNvSpPr>
              <p:nvPr/>
            </p:nvSpPr>
            <p:spPr bwMode="auto">
              <a:xfrm>
                <a:off x="2900" y="2780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47" name="Freeform 755"/>
              <p:cNvSpPr>
                <a:spLocks/>
              </p:cNvSpPr>
              <p:nvPr/>
            </p:nvSpPr>
            <p:spPr bwMode="auto">
              <a:xfrm>
                <a:off x="2900" y="2780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48" name="Freeform 756"/>
              <p:cNvSpPr>
                <a:spLocks/>
              </p:cNvSpPr>
              <p:nvPr/>
            </p:nvSpPr>
            <p:spPr bwMode="auto">
              <a:xfrm>
                <a:off x="2936" y="2794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49" name="Freeform 757"/>
              <p:cNvSpPr>
                <a:spLocks/>
              </p:cNvSpPr>
              <p:nvPr/>
            </p:nvSpPr>
            <p:spPr bwMode="auto">
              <a:xfrm>
                <a:off x="2936" y="2794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50" name="Freeform 758"/>
              <p:cNvSpPr>
                <a:spLocks/>
              </p:cNvSpPr>
              <p:nvPr/>
            </p:nvSpPr>
            <p:spPr bwMode="auto">
              <a:xfrm>
                <a:off x="2972" y="2808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2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51" name="Freeform 759"/>
              <p:cNvSpPr>
                <a:spLocks/>
              </p:cNvSpPr>
              <p:nvPr/>
            </p:nvSpPr>
            <p:spPr bwMode="auto">
              <a:xfrm>
                <a:off x="2972" y="2808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2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52" name="Freeform 760"/>
              <p:cNvSpPr>
                <a:spLocks/>
              </p:cNvSpPr>
              <p:nvPr/>
            </p:nvSpPr>
            <p:spPr bwMode="auto">
              <a:xfrm>
                <a:off x="3008" y="2820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6 h 38"/>
                  <a:gd name="T4" fmla="*/ 36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53" name="Freeform 761"/>
              <p:cNvSpPr>
                <a:spLocks/>
              </p:cNvSpPr>
              <p:nvPr/>
            </p:nvSpPr>
            <p:spPr bwMode="auto">
              <a:xfrm>
                <a:off x="3008" y="2820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6 h 38"/>
                  <a:gd name="T4" fmla="*/ 36 w 52"/>
                  <a:gd name="T5" fmla="*/ 38 h 38"/>
                  <a:gd name="T6" fmla="*/ 52 w 52"/>
                  <a:gd name="T7" fmla="*/ 14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2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54" name="Freeform 762"/>
              <p:cNvSpPr>
                <a:spLocks/>
              </p:cNvSpPr>
              <p:nvPr/>
            </p:nvSpPr>
            <p:spPr bwMode="auto">
              <a:xfrm>
                <a:off x="3044" y="2834"/>
                <a:ext cx="54" cy="36"/>
              </a:xfrm>
              <a:custGeom>
                <a:avLst/>
                <a:gdLst>
                  <a:gd name="T0" fmla="*/ 16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0 h 36"/>
                  <a:gd name="T8" fmla="*/ 16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55" name="Freeform 763"/>
              <p:cNvSpPr>
                <a:spLocks/>
              </p:cNvSpPr>
              <p:nvPr/>
            </p:nvSpPr>
            <p:spPr bwMode="auto">
              <a:xfrm>
                <a:off x="3044" y="2834"/>
                <a:ext cx="54" cy="36"/>
              </a:xfrm>
              <a:custGeom>
                <a:avLst/>
                <a:gdLst>
                  <a:gd name="T0" fmla="*/ 16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0 h 36"/>
                  <a:gd name="T8" fmla="*/ 16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56" name="Freeform 764"/>
              <p:cNvSpPr>
                <a:spLocks/>
              </p:cNvSpPr>
              <p:nvPr/>
            </p:nvSpPr>
            <p:spPr bwMode="auto">
              <a:xfrm>
                <a:off x="3080" y="2844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57" name="Freeform 765"/>
              <p:cNvSpPr>
                <a:spLocks/>
              </p:cNvSpPr>
              <p:nvPr/>
            </p:nvSpPr>
            <p:spPr bwMode="auto">
              <a:xfrm>
                <a:off x="3080" y="2844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58" name="Freeform 766"/>
              <p:cNvSpPr>
                <a:spLocks/>
              </p:cNvSpPr>
              <p:nvPr/>
            </p:nvSpPr>
            <p:spPr bwMode="auto">
              <a:xfrm>
                <a:off x="3118" y="2856"/>
                <a:ext cx="54" cy="36"/>
              </a:xfrm>
              <a:custGeom>
                <a:avLst/>
                <a:gdLst>
                  <a:gd name="T0" fmla="*/ 16 w 54"/>
                  <a:gd name="T1" fmla="*/ 0 h 36"/>
                  <a:gd name="T2" fmla="*/ 0 w 54"/>
                  <a:gd name="T3" fmla="*/ 26 h 36"/>
                  <a:gd name="T4" fmla="*/ 36 w 54"/>
                  <a:gd name="T5" fmla="*/ 36 h 36"/>
                  <a:gd name="T6" fmla="*/ 54 w 54"/>
                  <a:gd name="T7" fmla="*/ 12 h 36"/>
                  <a:gd name="T8" fmla="*/ 16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6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59" name="Freeform 767"/>
              <p:cNvSpPr>
                <a:spLocks/>
              </p:cNvSpPr>
              <p:nvPr/>
            </p:nvSpPr>
            <p:spPr bwMode="auto">
              <a:xfrm>
                <a:off x="3118" y="2856"/>
                <a:ext cx="54" cy="36"/>
              </a:xfrm>
              <a:custGeom>
                <a:avLst/>
                <a:gdLst>
                  <a:gd name="T0" fmla="*/ 16 w 54"/>
                  <a:gd name="T1" fmla="*/ 0 h 36"/>
                  <a:gd name="T2" fmla="*/ 0 w 54"/>
                  <a:gd name="T3" fmla="*/ 26 h 36"/>
                  <a:gd name="T4" fmla="*/ 36 w 54"/>
                  <a:gd name="T5" fmla="*/ 36 h 36"/>
                  <a:gd name="T6" fmla="*/ 54 w 54"/>
                  <a:gd name="T7" fmla="*/ 12 h 36"/>
                  <a:gd name="T8" fmla="*/ 16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6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60" name="Freeform 768"/>
              <p:cNvSpPr>
                <a:spLocks/>
              </p:cNvSpPr>
              <p:nvPr/>
            </p:nvSpPr>
            <p:spPr bwMode="auto">
              <a:xfrm>
                <a:off x="3154" y="2868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8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61" name="Freeform 769"/>
              <p:cNvSpPr>
                <a:spLocks/>
              </p:cNvSpPr>
              <p:nvPr/>
            </p:nvSpPr>
            <p:spPr bwMode="auto">
              <a:xfrm>
                <a:off x="3154" y="2868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8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62" name="Freeform 770"/>
              <p:cNvSpPr>
                <a:spLocks/>
              </p:cNvSpPr>
              <p:nvPr/>
            </p:nvSpPr>
            <p:spPr bwMode="auto">
              <a:xfrm>
                <a:off x="3192" y="2880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2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9F2"/>
              </a:solidFill>
              <a:ln w="0">
                <a:solidFill>
                  <a:srgbClr val="A8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63" name="Freeform 771"/>
              <p:cNvSpPr>
                <a:spLocks/>
              </p:cNvSpPr>
              <p:nvPr/>
            </p:nvSpPr>
            <p:spPr bwMode="auto">
              <a:xfrm>
                <a:off x="3192" y="2880"/>
                <a:ext cx="52" cy="38"/>
              </a:xfrm>
              <a:custGeom>
                <a:avLst/>
                <a:gdLst>
                  <a:gd name="T0" fmla="*/ 16 w 52"/>
                  <a:gd name="T1" fmla="*/ 0 h 38"/>
                  <a:gd name="T2" fmla="*/ 0 w 52"/>
                  <a:gd name="T3" fmla="*/ 24 h 38"/>
                  <a:gd name="T4" fmla="*/ 36 w 52"/>
                  <a:gd name="T5" fmla="*/ 38 h 38"/>
                  <a:gd name="T6" fmla="*/ 52 w 52"/>
                  <a:gd name="T7" fmla="*/ 12 h 38"/>
                  <a:gd name="T8" fmla="*/ 16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2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64" name="Freeform 772"/>
              <p:cNvSpPr>
                <a:spLocks/>
              </p:cNvSpPr>
              <p:nvPr/>
            </p:nvSpPr>
            <p:spPr bwMode="auto">
              <a:xfrm>
                <a:off x="3228" y="2892"/>
                <a:ext cx="54" cy="42"/>
              </a:xfrm>
              <a:custGeom>
                <a:avLst/>
                <a:gdLst>
                  <a:gd name="T0" fmla="*/ 16 w 54"/>
                  <a:gd name="T1" fmla="*/ 0 h 42"/>
                  <a:gd name="T2" fmla="*/ 0 w 54"/>
                  <a:gd name="T3" fmla="*/ 26 h 42"/>
                  <a:gd name="T4" fmla="*/ 38 w 54"/>
                  <a:gd name="T5" fmla="*/ 42 h 42"/>
                  <a:gd name="T6" fmla="*/ 54 w 54"/>
                  <a:gd name="T7" fmla="*/ 18 h 42"/>
                  <a:gd name="T8" fmla="*/ 16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6" y="0"/>
                    </a:moveTo>
                    <a:lnTo>
                      <a:pt x="0" y="26"/>
                    </a:lnTo>
                    <a:lnTo>
                      <a:pt x="38" y="42"/>
                    </a:lnTo>
                    <a:lnTo>
                      <a:pt x="54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D4F0"/>
              </a:solidFill>
              <a:ln w="0">
                <a:solidFill>
                  <a:srgbClr val="B2D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65" name="Freeform 773"/>
              <p:cNvSpPr>
                <a:spLocks/>
              </p:cNvSpPr>
              <p:nvPr/>
            </p:nvSpPr>
            <p:spPr bwMode="auto">
              <a:xfrm>
                <a:off x="3228" y="2892"/>
                <a:ext cx="54" cy="42"/>
              </a:xfrm>
              <a:custGeom>
                <a:avLst/>
                <a:gdLst>
                  <a:gd name="T0" fmla="*/ 16 w 54"/>
                  <a:gd name="T1" fmla="*/ 0 h 42"/>
                  <a:gd name="T2" fmla="*/ 0 w 54"/>
                  <a:gd name="T3" fmla="*/ 26 h 42"/>
                  <a:gd name="T4" fmla="*/ 38 w 54"/>
                  <a:gd name="T5" fmla="*/ 42 h 42"/>
                  <a:gd name="T6" fmla="*/ 54 w 54"/>
                  <a:gd name="T7" fmla="*/ 18 h 42"/>
                  <a:gd name="T8" fmla="*/ 16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6" y="0"/>
                    </a:moveTo>
                    <a:lnTo>
                      <a:pt x="0" y="26"/>
                    </a:lnTo>
                    <a:lnTo>
                      <a:pt x="38" y="42"/>
                    </a:lnTo>
                    <a:lnTo>
                      <a:pt x="54" y="1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66" name="Freeform 774"/>
              <p:cNvSpPr>
                <a:spLocks/>
              </p:cNvSpPr>
              <p:nvPr/>
            </p:nvSpPr>
            <p:spPr bwMode="auto">
              <a:xfrm>
                <a:off x="3266" y="2910"/>
                <a:ext cx="54" cy="44"/>
              </a:xfrm>
              <a:custGeom>
                <a:avLst/>
                <a:gdLst>
                  <a:gd name="T0" fmla="*/ 16 w 54"/>
                  <a:gd name="T1" fmla="*/ 0 h 44"/>
                  <a:gd name="T2" fmla="*/ 0 w 54"/>
                  <a:gd name="T3" fmla="*/ 24 h 44"/>
                  <a:gd name="T4" fmla="*/ 38 w 54"/>
                  <a:gd name="T5" fmla="*/ 44 h 44"/>
                  <a:gd name="T6" fmla="*/ 54 w 54"/>
                  <a:gd name="T7" fmla="*/ 24 h 44"/>
                  <a:gd name="T8" fmla="*/ 16 w 5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4">
                    <a:moveTo>
                      <a:pt x="16" y="0"/>
                    </a:moveTo>
                    <a:lnTo>
                      <a:pt x="0" y="24"/>
                    </a:lnTo>
                    <a:lnTo>
                      <a:pt x="38" y="44"/>
                    </a:lnTo>
                    <a:lnTo>
                      <a:pt x="54" y="2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7E3ED"/>
              </a:solidFill>
              <a:ln w="0">
                <a:solidFill>
                  <a:srgbClr val="C7E3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67" name="Freeform 775"/>
              <p:cNvSpPr>
                <a:spLocks/>
              </p:cNvSpPr>
              <p:nvPr/>
            </p:nvSpPr>
            <p:spPr bwMode="auto">
              <a:xfrm>
                <a:off x="3266" y="2910"/>
                <a:ext cx="54" cy="44"/>
              </a:xfrm>
              <a:custGeom>
                <a:avLst/>
                <a:gdLst>
                  <a:gd name="T0" fmla="*/ 16 w 54"/>
                  <a:gd name="T1" fmla="*/ 0 h 44"/>
                  <a:gd name="T2" fmla="*/ 0 w 54"/>
                  <a:gd name="T3" fmla="*/ 24 h 44"/>
                  <a:gd name="T4" fmla="*/ 38 w 54"/>
                  <a:gd name="T5" fmla="*/ 44 h 44"/>
                  <a:gd name="T6" fmla="*/ 54 w 54"/>
                  <a:gd name="T7" fmla="*/ 24 h 44"/>
                  <a:gd name="T8" fmla="*/ 16 w 5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4">
                    <a:moveTo>
                      <a:pt x="16" y="0"/>
                    </a:moveTo>
                    <a:lnTo>
                      <a:pt x="0" y="24"/>
                    </a:lnTo>
                    <a:lnTo>
                      <a:pt x="38" y="44"/>
                    </a:lnTo>
                    <a:lnTo>
                      <a:pt x="54" y="2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68" name="Freeform 776"/>
              <p:cNvSpPr>
                <a:spLocks/>
              </p:cNvSpPr>
              <p:nvPr/>
            </p:nvSpPr>
            <p:spPr bwMode="auto">
              <a:xfrm>
                <a:off x="3304" y="2934"/>
                <a:ext cx="52" cy="48"/>
              </a:xfrm>
              <a:custGeom>
                <a:avLst/>
                <a:gdLst>
                  <a:gd name="T0" fmla="*/ 16 w 52"/>
                  <a:gd name="T1" fmla="*/ 0 h 48"/>
                  <a:gd name="T2" fmla="*/ 0 w 52"/>
                  <a:gd name="T3" fmla="*/ 20 h 48"/>
                  <a:gd name="T4" fmla="*/ 36 w 52"/>
                  <a:gd name="T5" fmla="*/ 48 h 48"/>
                  <a:gd name="T6" fmla="*/ 52 w 52"/>
                  <a:gd name="T7" fmla="*/ 32 h 48"/>
                  <a:gd name="T8" fmla="*/ 16 w 5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8">
                    <a:moveTo>
                      <a:pt x="16" y="0"/>
                    </a:moveTo>
                    <a:lnTo>
                      <a:pt x="0" y="20"/>
                    </a:lnTo>
                    <a:lnTo>
                      <a:pt x="36" y="48"/>
                    </a:lnTo>
                    <a:lnTo>
                      <a:pt x="52" y="3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BF2E0"/>
              </a:solidFill>
              <a:ln w="0">
                <a:solidFill>
                  <a:srgbClr val="DBF2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69" name="Freeform 777"/>
              <p:cNvSpPr>
                <a:spLocks/>
              </p:cNvSpPr>
              <p:nvPr/>
            </p:nvSpPr>
            <p:spPr bwMode="auto">
              <a:xfrm>
                <a:off x="3304" y="2934"/>
                <a:ext cx="52" cy="48"/>
              </a:xfrm>
              <a:custGeom>
                <a:avLst/>
                <a:gdLst>
                  <a:gd name="T0" fmla="*/ 16 w 52"/>
                  <a:gd name="T1" fmla="*/ 0 h 48"/>
                  <a:gd name="T2" fmla="*/ 0 w 52"/>
                  <a:gd name="T3" fmla="*/ 20 h 48"/>
                  <a:gd name="T4" fmla="*/ 36 w 52"/>
                  <a:gd name="T5" fmla="*/ 48 h 48"/>
                  <a:gd name="T6" fmla="*/ 52 w 52"/>
                  <a:gd name="T7" fmla="*/ 32 h 48"/>
                  <a:gd name="T8" fmla="*/ 16 w 5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8">
                    <a:moveTo>
                      <a:pt x="16" y="0"/>
                    </a:moveTo>
                    <a:lnTo>
                      <a:pt x="0" y="20"/>
                    </a:lnTo>
                    <a:lnTo>
                      <a:pt x="36" y="48"/>
                    </a:lnTo>
                    <a:lnTo>
                      <a:pt x="52" y="3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70" name="Freeform 778"/>
              <p:cNvSpPr>
                <a:spLocks/>
              </p:cNvSpPr>
              <p:nvPr/>
            </p:nvSpPr>
            <p:spPr bwMode="auto">
              <a:xfrm>
                <a:off x="3340" y="2966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16 h 56"/>
                  <a:gd name="T4" fmla="*/ 36 w 50"/>
                  <a:gd name="T5" fmla="*/ 56 h 56"/>
                  <a:gd name="T6" fmla="*/ 50 w 50"/>
                  <a:gd name="T7" fmla="*/ 46 h 56"/>
                  <a:gd name="T8" fmla="*/ 16 w 5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16"/>
                    </a:lnTo>
                    <a:lnTo>
                      <a:pt x="36" y="56"/>
                    </a:lnTo>
                    <a:lnTo>
                      <a:pt x="50" y="4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BFAC7"/>
              </a:solidFill>
              <a:ln w="0">
                <a:solidFill>
                  <a:srgbClr val="EBFA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71" name="Freeform 779"/>
              <p:cNvSpPr>
                <a:spLocks/>
              </p:cNvSpPr>
              <p:nvPr/>
            </p:nvSpPr>
            <p:spPr bwMode="auto">
              <a:xfrm>
                <a:off x="3340" y="2966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16 h 56"/>
                  <a:gd name="T4" fmla="*/ 36 w 50"/>
                  <a:gd name="T5" fmla="*/ 56 h 56"/>
                  <a:gd name="T6" fmla="*/ 50 w 50"/>
                  <a:gd name="T7" fmla="*/ 46 h 56"/>
                  <a:gd name="T8" fmla="*/ 16 w 5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16"/>
                    </a:lnTo>
                    <a:lnTo>
                      <a:pt x="36" y="56"/>
                    </a:lnTo>
                    <a:lnTo>
                      <a:pt x="50" y="4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72" name="Freeform 780"/>
              <p:cNvSpPr>
                <a:spLocks/>
              </p:cNvSpPr>
              <p:nvPr/>
            </p:nvSpPr>
            <p:spPr bwMode="auto">
              <a:xfrm>
                <a:off x="3376" y="3012"/>
                <a:ext cx="52" cy="62"/>
              </a:xfrm>
              <a:custGeom>
                <a:avLst/>
                <a:gdLst>
                  <a:gd name="T0" fmla="*/ 14 w 52"/>
                  <a:gd name="T1" fmla="*/ 0 h 62"/>
                  <a:gd name="T2" fmla="*/ 0 w 52"/>
                  <a:gd name="T3" fmla="*/ 10 h 62"/>
                  <a:gd name="T4" fmla="*/ 36 w 52"/>
                  <a:gd name="T5" fmla="*/ 62 h 62"/>
                  <a:gd name="T6" fmla="*/ 52 w 52"/>
                  <a:gd name="T7" fmla="*/ 36 h 62"/>
                  <a:gd name="T8" fmla="*/ 14 w 5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2">
                    <a:moveTo>
                      <a:pt x="14" y="0"/>
                    </a:moveTo>
                    <a:lnTo>
                      <a:pt x="0" y="10"/>
                    </a:lnTo>
                    <a:lnTo>
                      <a:pt x="36" y="62"/>
                    </a:lnTo>
                    <a:lnTo>
                      <a:pt x="52" y="3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BD9D4"/>
              </a:solidFill>
              <a:ln w="0">
                <a:solidFill>
                  <a:srgbClr val="DBD9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73" name="Freeform 781"/>
              <p:cNvSpPr>
                <a:spLocks/>
              </p:cNvSpPr>
              <p:nvPr/>
            </p:nvSpPr>
            <p:spPr bwMode="auto">
              <a:xfrm>
                <a:off x="3376" y="3012"/>
                <a:ext cx="52" cy="62"/>
              </a:xfrm>
              <a:custGeom>
                <a:avLst/>
                <a:gdLst>
                  <a:gd name="T0" fmla="*/ 14 w 52"/>
                  <a:gd name="T1" fmla="*/ 0 h 62"/>
                  <a:gd name="T2" fmla="*/ 0 w 52"/>
                  <a:gd name="T3" fmla="*/ 10 h 62"/>
                  <a:gd name="T4" fmla="*/ 36 w 52"/>
                  <a:gd name="T5" fmla="*/ 62 h 62"/>
                  <a:gd name="T6" fmla="*/ 52 w 52"/>
                  <a:gd name="T7" fmla="*/ 36 h 62"/>
                  <a:gd name="T8" fmla="*/ 14 w 5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2">
                    <a:moveTo>
                      <a:pt x="14" y="0"/>
                    </a:moveTo>
                    <a:lnTo>
                      <a:pt x="0" y="10"/>
                    </a:lnTo>
                    <a:lnTo>
                      <a:pt x="36" y="62"/>
                    </a:lnTo>
                    <a:lnTo>
                      <a:pt x="52" y="36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74" name="Freeform 782"/>
              <p:cNvSpPr>
                <a:spLocks/>
              </p:cNvSpPr>
              <p:nvPr/>
            </p:nvSpPr>
            <p:spPr bwMode="auto">
              <a:xfrm>
                <a:off x="3412" y="3048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75" name="Freeform 783"/>
              <p:cNvSpPr>
                <a:spLocks/>
              </p:cNvSpPr>
              <p:nvPr/>
            </p:nvSpPr>
            <p:spPr bwMode="auto">
              <a:xfrm>
                <a:off x="3412" y="3048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76" name="Freeform 784"/>
              <p:cNvSpPr>
                <a:spLocks/>
              </p:cNvSpPr>
              <p:nvPr/>
            </p:nvSpPr>
            <p:spPr bwMode="auto">
              <a:xfrm>
                <a:off x="3450" y="3060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77" name="Freeform 785"/>
              <p:cNvSpPr>
                <a:spLocks/>
              </p:cNvSpPr>
              <p:nvPr/>
            </p:nvSpPr>
            <p:spPr bwMode="auto">
              <a:xfrm>
                <a:off x="3450" y="3060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78" name="Freeform 786"/>
              <p:cNvSpPr>
                <a:spLocks/>
              </p:cNvSpPr>
              <p:nvPr/>
            </p:nvSpPr>
            <p:spPr bwMode="auto">
              <a:xfrm>
                <a:off x="3488" y="3074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79" name="Freeform 787"/>
              <p:cNvSpPr>
                <a:spLocks/>
              </p:cNvSpPr>
              <p:nvPr/>
            </p:nvSpPr>
            <p:spPr bwMode="auto">
              <a:xfrm>
                <a:off x="3488" y="3074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80" name="Freeform 788"/>
              <p:cNvSpPr>
                <a:spLocks/>
              </p:cNvSpPr>
              <p:nvPr/>
            </p:nvSpPr>
            <p:spPr bwMode="auto">
              <a:xfrm>
                <a:off x="3526" y="3086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81" name="Freeform 789"/>
              <p:cNvSpPr>
                <a:spLocks/>
              </p:cNvSpPr>
              <p:nvPr/>
            </p:nvSpPr>
            <p:spPr bwMode="auto">
              <a:xfrm>
                <a:off x="3526" y="3086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82" name="Freeform 790"/>
              <p:cNvSpPr>
                <a:spLocks/>
              </p:cNvSpPr>
              <p:nvPr/>
            </p:nvSpPr>
            <p:spPr bwMode="auto">
              <a:xfrm>
                <a:off x="3564" y="3100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40 w 54"/>
                  <a:gd name="T5" fmla="*/ 40 h 40"/>
                  <a:gd name="T6" fmla="*/ 54 w 54"/>
                  <a:gd name="T7" fmla="*/ 12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40" y="40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83" name="Freeform 791"/>
              <p:cNvSpPr>
                <a:spLocks/>
              </p:cNvSpPr>
              <p:nvPr/>
            </p:nvSpPr>
            <p:spPr bwMode="auto">
              <a:xfrm>
                <a:off x="3564" y="3100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40 w 54"/>
                  <a:gd name="T5" fmla="*/ 40 h 40"/>
                  <a:gd name="T6" fmla="*/ 54 w 54"/>
                  <a:gd name="T7" fmla="*/ 12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40" y="40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84" name="Freeform 792"/>
              <p:cNvSpPr>
                <a:spLocks/>
              </p:cNvSpPr>
              <p:nvPr/>
            </p:nvSpPr>
            <p:spPr bwMode="auto">
              <a:xfrm>
                <a:off x="1588" y="2456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0 h 30"/>
                  <a:gd name="T4" fmla="*/ 30 w 52"/>
                  <a:gd name="T5" fmla="*/ 30 h 30"/>
                  <a:gd name="T6" fmla="*/ 52 w 52"/>
                  <a:gd name="T7" fmla="*/ 8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52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85" name="Freeform 793"/>
              <p:cNvSpPr>
                <a:spLocks/>
              </p:cNvSpPr>
              <p:nvPr/>
            </p:nvSpPr>
            <p:spPr bwMode="auto">
              <a:xfrm>
                <a:off x="1588" y="2456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0 h 30"/>
                  <a:gd name="T4" fmla="*/ 30 w 52"/>
                  <a:gd name="T5" fmla="*/ 30 h 30"/>
                  <a:gd name="T6" fmla="*/ 52 w 52"/>
                  <a:gd name="T7" fmla="*/ 8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52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86" name="Freeform 794"/>
              <p:cNvSpPr>
                <a:spLocks/>
              </p:cNvSpPr>
              <p:nvPr/>
            </p:nvSpPr>
            <p:spPr bwMode="auto">
              <a:xfrm>
                <a:off x="1618" y="2464"/>
                <a:ext cx="50" cy="30"/>
              </a:xfrm>
              <a:custGeom>
                <a:avLst/>
                <a:gdLst>
                  <a:gd name="T0" fmla="*/ 22 w 50"/>
                  <a:gd name="T1" fmla="*/ 0 h 30"/>
                  <a:gd name="T2" fmla="*/ 0 w 50"/>
                  <a:gd name="T3" fmla="*/ 22 h 30"/>
                  <a:gd name="T4" fmla="*/ 30 w 50"/>
                  <a:gd name="T5" fmla="*/ 30 h 30"/>
                  <a:gd name="T6" fmla="*/ 50 w 50"/>
                  <a:gd name="T7" fmla="*/ 10 h 30"/>
                  <a:gd name="T8" fmla="*/ 22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2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50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87" name="Freeform 795"/>
              <p:cNvSpPr>
                <a:spLocks/>
              </p:cNvSpPr>
              <p:nvPr/>
            </p:nvSpPr>
            <p:spPr bwMode="auto">
              <a:xfrm>
                <a:off x="1618" y="2464"/>
                <a:ext cx="50" cy="30"/>
              </a:xfrm>
              <a:custGeom>
                <a:avLst/>
                <a:gdLst>
                  <a:gd name="T0" fmla="*/ 22 w 50"/>
                  <a:gd name="T1" fmla="*/ 0 h 30"/>
                  <a:gd name="T2" fmla="*/ 0 w 50"/>
                  <a:gd name="T3" fmla="*/ 22 h 30"/>
                  <a:gd name="T4" fmla="*/ 30 w 50"/>
                  <a:gd name="T5" fmla="*/ 30 h 30"/>
                  <a:gd name="T6" fmla="*/ 50 w 50"/>
                  <a:gd name="T7" fmla="*/ 10 h 30"/>
                  <a:gd name="T8" fmla="*/ 22 w 5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0">
                    <a:moveTo>
                      <a:pt x="22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50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88" name="Freeform 796"/>
              <p:cNvSpPr>
                <a:spLocks/>
              </p:cNvSpPr>
              <p:nvPr/>
            </p:nvSpPr>
            <p:spPr bwMode="auto">
              <a:xfrm>
                <a:off x="1648" y="2474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0 h 28"/>
                  <a:gd name="T4" fmla="*/ 28 w 50"/>
                  <a:gd name="T5" fmla="*/ 28 h 28"/>
                  <a:gd name="T6" fmla="*/ 50 w 50"/>
                  <a:gd name="T7" fmla="*/ 8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50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4C2F5"/>
              </a:solidFill>
              <a:ln w="0">
                <a:solidFill>
                  <a:srgbClr val="94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89" name="Freeform 797"/>
              <p:cNvSpPr>
                <a:spLocks/>
              </p:cNvSpPr>
              <p:nvPr/>
            </p:nvSpPr>
            <p:spPr bwMode="auto">
              <a:xfrm>
                <a:off x="1648" y="2474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0 h 28"/>
                  <a:gd name="T4" fmla="*/ 28 w 50"/>
                  <a:gd name="T5" fmla="*/ 28 h 28"/>
                  <a:gd name="T6" fmla="*/ 50 w 50"/>
                  <a:gd name="T7" fmla="*/ 8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50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90" name="Freeform 798"/>
              <p:cNvSpPr>
                <a:spLocks/>
              </p:cNvSpPr>
              <p:nvPr/>
            </p:nvSpPr>
            <p:spPr bwMode="auto">
              <a:xfrm>
                <a:off x="1676" y="2482"/>
                <a:ext cx="50" cy="22"/>
              </a:xfrm>
              <a:custGeom>
                <a:avLst/>
                <a:gdLst>
                  <a:gd name="T0" fmla="*/ 22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4 h 22"/>
                  <a:gd name="T8" fmla="*/ 22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2BDFA"/>
              </a:solidFill>
              <a:ln w="0">
                <a:solidFill>
                  <a:srgbClr val="82BD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91" name="Freeform 799"/>
              <p:cNvSpPr>
                <a:spLocks/>
              </p:cNvSpPr>
              <p:nvPr/>
            </p:nvSpPr>
            <p:spPr bwMode="auto">
              <a:xfrm>
                <a:off x="1676" y="2482"/>
                <a:ext cx="50" cy="22"/>
              </a:xfrm>
              <a:custGeom>
                <a:avLst/>
                <a:gdLst>
                  <a:gd name="T0" fmla="*/ 22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4 h 22"/>
                  <a:gd name="T8" fmla="*/ 22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92" name="Freeform 800"/>
              <p:cNvSpPr>
                <a:spLocks/>
              </p:cNvSpPr>
              <p:nvPr/>
            </p:nvSpPr>
            <p:spPr bwMode="auto">
              <a:xfrm>
                <a:off x="1706" y="2486"/>
                <a:ext cx="50" cy="36"/>
              </a:xfrm>
              <a:custGeom>
                <a:avLst/>
                <a:gdLst>
                  <a:gd name="T0" fmla="*/ 20 w 50"/>
                  <a:gd name="T1" fmla="*/ 0 h 36"/>
                  <a:gd name="T2" fmla="*/ 0 w 50"/>
                  <a:gd name="T3" fmla="*/ 18 h 36"/>
                  <a:gd name="T4" fmla="*/ 30 w 50"/>
                  <a:gd name="T5" fmla="*/ 36 h 36"/>
                  <a:gd name="T6" fmla="*/ 50 w 50"/>
                  <a:gd name="T7" fmla="*/ 0 h 36"/>
                  <a:gd name="T8" fmla="*/ 20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20" y="0"/>
                    </a:moveTo>
                    <a:lnTo>
                      <a:pt x="0" y="18"/>
                    </a:lnTo>
                    <a:lnTo>
                      <a:pt x="30" y="36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D8CD9"/>
              </a:solidFill>
              <a:ln w="0">
                <a:solidFill>
                  <a:srgbClr val="7D8C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93" name="Freeform 801"/>
              <p:cNvSpPr>
                <a:spLocks/>
              </p:cNvSpPr>
              <p:nvPr/>
            </p:nvSpPr>
            <p:spPr bwMode="auto">
              <a:xfrm>
                <a:off x="1706" y="2486"/>
                <a:ext cx="50" cy="36"/>
              </a:xfrm>
              <a:custGeom>
                <a:avLst/>
                <a:gdLst>
                  <a:gd name="T0" fmla="*/ 20 w 50"/>
                  <a:gd name="T1" fmla="*/ 0 h 36"/>
                  <a:gd name="T2" fmla="*/ 0 w 50"/>
                  <a:gd name="T3" fmla="*/ 18 h 36"/>
                  <a:gd name="T4" fmla="*/ 30 w 50"/>
                  <a:gd name="T5" fmla="*/ 36 h 36"/>
                  <a:gd name="T6" fmla="*/ 50 w 50"/>
                  <a:gd name="T7" fmla="*/ 0 h 36"/>
                  <a:gd name="T8" fmla="*/ 20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20" y="0"/>
                    </a:moveTo>
                    <a:lnTo>
                      <a:pt x="0" y="18"/>
                    </a:lnTo>
                    <a:lnTo>
                      <a:pt x="30" y="36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94" name="Freeform 802"/>
              <p:cNvSpPr>
                <a:spLocks/>
              </p:cNvSpPr>
              <p:nvPr/>
            </p:nvSpPr>
            <p:spPr bwMode="auto">
              <a:xfrm>
                <a:off x="1736" y="2486"/>
                <a:ext cx="54" cy="66"/>
              </a:xfrm>
              <a:custGeom>
                <a:avLst/>
                <a:gdLst>
                  <a:gd name="T0" fmla="*/ 20 w 54"/>
                  <a:gd name="T1" fmla="*/ 0 h 66"/>
                  <a:gd name="T2" fmla="*/ 0 w 54"/>
                  <a:gd name="T3" fmla="*/ 36 h 66"/>
                  <a:gd name="T4" fmla="*/ 34 w 54"/>
                  <a:gd name="T5" fmla="*/ 66 h 66"/>
                  <a:gd name="T6" fmla="*/ 54 w 54"/>
                  <a:gd name="T7" fmla="*/ 36 h 66"/>
                  <a:gd name="T8" fmla="*/ 20 w 54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6">
                    <a:moveTo>
                      <a:pt x="20" y="0"/>
                    </a:moveTo>
                    <a:lnTo>
                      <a:pt x="0" y="36"/>
                    </a:lnTo>
                    <a:lnTo>
                      <a:pt x="34" y="66"/>
                    </a:lnTo>
                    <a:lnTo>
                      <a:pt x="54" y="3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1BAC4"/>
              </a:solidFill>
              <a:ln w="0">
                <a:solidFill>
                  <a:srgbClr val="D1BA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95" name="Freeform 803"/>
              <p:cNvSpPr>
                <a:spLocks/>
              </p:cNvSpPr>
              <p:nvPr/>
            </p:nvSpPr>
            <p:spPr bwMode="auto">
              <a:xfrm>
                <a:off x="1736" y="2486"/>
                <a:ext cx="54" cy="66"/>
              </a:xfrm>
              <a:custGeom>
                <a:avLst/>
                <a:gdLst>
                  <a:gd name="T0" fmla="*/ 20 w 54"/>
                  <a:gd name="T1" fmla="*/ 0 h 66"/>
                  <a:gd name="T2" fmla="*/ 0 w 54"/>
                  <a:gd name="T3" fmla="*/ 36 h 66"/>
                  <a:gd name="T4" fmla="*/ 34 w 54"/>
                  <a:gd name="T5" fmla="*/ 66 h 66"/>
                  <a:gd name="T6" fmla="*/ 54 w 54"/>
                  <a:gd name="T7" fmla="*/ 36 h 66"/>
                  <a:gd name="T8" fmla="*/ 20 w 54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6">
                    <a:moveTo>
                      <a:pt x="20" y="0"/>
                    </a:moveTo>
                    <a:lnTo>
                      <a:pt x="0" y="36"/>
                    </a:lnTo>
                    <a:lnTo>
                      <a:pt x="34" y="66"/>
                    </a:lnTo>
                    <a:lnTo>
                      <a:pt x="54" y="3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96" name="Freeform 804"/>
              <p:cNvSpPr>
                <a:spLocks/>
              </p:cNvSpPr>
              <p:nvPr/>
            </p:nvSpPr>
            <p:spPr bwMode="auto">
              <a:xfrm>
                <a:off x="1770" y="2522"/>
                <a:ext cx="52" cy="48"/>
              </a:xfrm>
              <a:custGeom>
                <a:avLst/>
                <a:gdLst>
                  <a:gd name="T0" fmla="*/ 20 w 52"/>
                  <a:gd name="T1" fmla="*/ 0 h 48"/>
                  <a:gd name="T2" fmla="*/ 0 w 52"/>
                  <a:gd name="T3" fmla="*/ 30 h 48"/>
                  <a:gd name="T4" fmla="*/ 30 w 52"/>
                  <a:gd name="T5" fmla="*/ 48 h 48"/>
                  <a:gd name="T6" fmla="*/ 52 w 52"/>
                  <a:gd name="T7" fmla="*/ 22 h 48"/>
                  <a:gd name="T8" fmla="*/ 20 w 5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8">
                    <a:moveTo>
                      <a:pt x="20" y="0"/>
                    </a:moveTo>
                    <a:lnTo>
                      <a:pt x="0" y="30"/>
                    </a:lnTo>
                    <a:lnTo>
                      <a:pt x="30" y="48"/>
                    </a:lnTo>
                    <a:lnTo>
                      <a:pt x="52" y="2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4C2D9"/>
              </a:solidFill>
              <a:ln w="0">
                <a:solidFill>
                  <a:srgbClr val="C4C2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97" name="Freeform 805"/>
              <p:cNvSpPr>
                <a:spLocks/>
              </p:cNvSpPr>
              <p:nvPr/>
            </p:nvSpPr>
            <p:spPr bwMode="auto">
              <a:xfrm>
                <a:off x="1770" y="2522"/>
                <a:ext cx="52" cy="48"/>
              </a:xfrm>
              <a:custGeom>
                <a:avLst/>
                <a:gdLst>
                  <a:gd name="T0" fmla="*/ 20 w 52"/>
                  <a:gd name="T1" fmla="*/ 0 h 48"/>
                  <a:gd name="T2" fmla="*/ 0 w 52"/>
                  <a:gd name="T3" fmla="*/ 30 h 48"/>
                  <a:gd name="T4" fmla="*/ 30 w 52"/>
                  <a:gd name="T5" fmla="*/ 48 h 48"/>
                  <a:gd name="T6" fmla="*/ 52 w 52"/>
                  <a:gd name="T7" fmla="*/ 22 h 48"/>
                  <a:gd name="T8" fmla="*/ 20 w 5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8">
                    <a:moveTo>
                      <a:pt x="20" y="0"/>
                    </a:moveTo>
                    <a:lnTo>
                      <a:pt x="0" y="30"/>
                    </a:lnTo>
                    <a:lnTo>
                      <a:pt x="30" y="48"/>
                    </a:lnTo>
                    <a:lnTo>
                      <a:pt x="52" y="2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98" name="Freeform 806"/>
              <p:cNvSpPr>
                <a:spLocks/>
              </p:cNvSpPr>
              <p:nvPr/>
            </p:nvSpPr>
            <p:spPr bwMode="auto">
              <a:xfrm>
                <a:off x="1800" y="2544"/>
                <a:ext cx="52" cy="36"/>
              </a:xfrm>
              <a:custGeom>
                <a:avLst/>
                <a:gdLst>
                  <a:gd name="T0" fmla="*/ 22 w 52"/>
                  <a:gd name="T1" fmla="*/ 0 h 36"/>
                  <a:gd name="T2" fmla="*/ 0 w 52"/>
                  <a:gd name="T3" fmla="*/ 26 h 36"/>
                  <a:gd name="T4" fmla="*/ 30 w 52"/>
                  <a:gd name="T5" fmla="*/ 36 h 36"/>
                  <a:gd name="T6" fmla="*/ 52 w 52"/>
                  <a:gd name="T7" fmla="*/ 14 h 36"/>
                  <a:gd name="T8" fmla="*/ 22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22" y="0"/>
                    </a:moveTo>
                    <a:lnTo>
                      <a:pt x="0" y="26"/>
                    </a:lnTo>
                    <a:lnTo>
                      <a:pt x="30" y="36"/>
                    </a:lnTo>
                    <a:lnTo>
                      <a:pt x="52" y="1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DC4EB"/>
              </a:solidFill>
              <a:ln w="0">
                <a:solidFill>
                  <a:srgbClr val="ADC4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99" name="Freeform 807"/>
              <p:cNvSpPr>
                <a:spLocks/>
              </p:cNvSpPr>
              <p:nvPr/>
            </p:nvSpPr>
            <p:spPr bwMode="auto">
              <a:xfrm>
                <a:off x="1800" y="2544"/>
                <a:ext cx="52" cy="36"/>
              </a:xfrm>
              <a:custGeom>
                <a:avLst/>
                <a:gdLst>
                  <a:gd name="T0" fmla="*/ 22 w 52"/>
                  <a:gd name="T1" fmla="*/ 0 h 36"/>
                  <a:gd name="T2" fmla="*/ 0 w 52"/>
                  <a:gd name="T3" fmla="*/ 26 h 36"/>
                  <a:gd name="T4" fmla="*/ 30 w 52"/>
                  <a:gd name="T5" fmla="*/ 36 h 36"/>
                  <a:gd name="T6" fmla="*/ 52 w 52"/>
                  <a:gd name="T7" fmla="*/ 14 h 36"/>
                  <a:gd name="T8" fmla="*/ 22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22" y="0"/>
                    </a:moveTo>
                    <a:lnTo>
                      <a:pt x="0" y="26"/>
                    </a:lnTo>
                    <a:lnTo>
                      <a:pt x="30" y="36"/>
                    </a:lnTo>
                    <a:lnTo>
                      <a:pt x="52" y="1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00" name="Freeform 808"/>
              <p:cNvSpPr>
                <a:spLocks/>
              </p:cNvSpPr>
              <p:nvPr/>
            </p:nvSpPr>
            <p:spPr bwMode="auto">
              <a:xfrm>
                <a:off x="1830" y="2558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6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1BDF5"/>
              </a:solidFill>
              <a:ln w="0">
                <a:solidFill>
                  <a:srgbClr val="91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01" name="Freeform 809"/>
              <p:cNvSpPr>
                <a:spLocks/>
              </p:cNvSpPr>
              <p:nvPr/>
            </p:nvSpPr>
            <p:spPr bwMode="auto">
              <a:xfrm>
                <a:off x="1830" y="2558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6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02" name="Freeform 810"/>
              <p:cNvSpPr>
                <a:spLocks/>
              </p:cNvSpPr>
              <p:nvPr/>
            </p:nvSpPr>
            <p:spPr bwMode="auto">
              <a:xfrm>
                <a:off x="1860" y="2564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8B5F7"/>
              </a:solidFill>
              <a:ln w="0">
                <a:solidFill>
                  <a:srgbClr val="78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03" name="Freeform 811"/>
              <p:cNvSpPr>
                <a:spLocks/>
              </p:cNvSpPr>
              <p:nvPr/>
            </p:nvSpPr>
            <p:spPr bwMode="auto">
              <a:xfrm>
                <a:off x="1860" y="2564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04" name="Freeform 812"/>
              <p:cNvSpPr>
                <a:spLocks/>
              </p:cNvSpPr>
              <p:nvPr/>
            </p:nvSpPr>
            <p:spPr bwMode="auto">
              <a:xfrm>
                <a:off x="1890" y="2566"/>
                <a:ext cx="50" cy="20"/>
              </a:xfrm>
              <a:custGeom>
                <a:avLst/>
                <a:gdLst>
                  <a:gd name="T0" fmla="*/ 22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2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2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BB0FA"/>
              </a:solidFill>
              <a:ln w="0">
                <a:solidFill>
                  <a:srgbClr val="6B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05" name="Freeform 813"/>
              <p:cNvSpPr>
                <a:spLocks/>
              </p:cNvSpPr>
              <p:nvPr/>
            </p:nvSpPr>
            <p:spPr bwMode="auto">
              <a:xfrm>
                <a:off x="1890" y="2566"/>
                <a:ext cx="50" cy="20"/>
              </a:xfrm>
              <a:custGeom>
                <a:avLst/>
                <a:gdLst>
                  <a:gd name="T0" fmla="*/ 22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2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2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06" name="Freeform 814"/>
              <p:cNvSpPr>
                <a:spLocks/>
              </p:cNvSpPr>
              <p:nvPr/>
            </p:nvSpPr>
            <p:spPr bwMode="auto">
              <a:xfrm>
                <a:off x="1920" y="2566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3ABF7"/>
              </a:solidFill>
              <a:ln w="0">
                <a:solidFill>
                  <a:srgbClr val="63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07" name="Freeform 815"/>
              <p:cNvSpPr>
                <a:spLocks/>
              </p:cNvSpPr>
              <p:nvPr/>
            </p:nvSpPr>
            <p:spPr bwMode="auto">
              <a:xfrm>
                <a:off x="1920" y="2566"/>
                <a:ext cx="50" cy="20"/>
              </a:xfrm>
              <a:custGeom>
                <a:avLst/>
                <a:gdLst>
                  <a:gd name="T0" fmla="*/ 20 w 50"/>
                  <a:gd name="T1" fmla="*/ 0 h 20"/>
                  <a:gd name="T2" fmla="*/ 0 w 50"/>
                  <a:gd name="T3" fmla="*/ 20 h 20"/>
                  <a:gd name="T4" fmla="*/ 30 w 50"/>
                  <a:gd name="T5" fmla="*/ 20 h 20"/>
                  <a:gd name="T6" fmla="*/ 50 w 50"/>
                  <a:gd name="T7" fmla="*/ 0 h 20"/>
                  <a:gd name="T8" fmla="*/ 20 w 5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0">
                    <a:moveTo>
                      <a:pt x="20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08" name="Freeform 816"/>
              <p:cNvSpPr>
                <a:spLocks/>
              </p:cNvSpPr>
              <p:nvPr/>
            </p:nvSpPr>
            <p:spPr bwMode="auto">
              <a:xfrm>
                <a:off x="1950" y="256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0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6ABF7"/>
              </a:solidFill>
              <a:ln w="0">
                <a:solidFill>
                  <a:srgbClr val="66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09" name="Freeform 817"/>
              <p:cNvSpPr>
                <a:spLocks/>
              </p:cNvSpPr>
              <p:nvPr/>
            </p:nvSpPr>
            <p:spPr bwMode="auto">
              <a:xfrm>
                <a:off x="1950" y="256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0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10" name="Freeform 818"/>
              <p:cNvSpPr>
                <a:spLocks/>
              </p:cNvSpPr>
              <p:nvPr/>
            </p:nvSpPr>
            <p:spPr bwMode="auto">
              <a:xfrm>
                <a:off x="1980" y="2566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EADF7"/>
              </a:solidFill>
              <a:ln w="0">
                <a:solidFill>
                  <a:srgbClr val="6E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11" name="Freeform 819"/>
              <p:cNvSpPr>
                <a:spLocks/>
              </p:cNvSpPr>
              <p:nvPr/>
            </p:nvSpPr>
            <p:spPr bwMode="auto">
              <a:xfrm>
                <a:off x="1980" y="2566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12" name="Freeform 820"/>
              <p:cNvSpPr>
                <a:spLocks/>
              </p:cNvSpPr>
              <p:nvPr/>
            </p:nvSpPr>
            <p:spPr bwMode="auto">
              <a:xfrm>
                <a:off x="2010" y="2568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5B2F7"/>
              </a:solidFill>
              <a:ln w="0">
                <a:solidFill>
                  <a:srgbClr val="75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13" name="Freeform 821"/>
              <p:cNvSpPr>
                <a:spLocks/>
              </p:cNvSpPr>
              <p:nvPr/>
            </p:nvSpPr>
            <p:spPr bwMode="auto">
              <a:xfrm>
                <a:off x="2010" y="2568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14" name="Freeform 822"/>
              <p:cNvSpPr>
                <a:spLocks/>
              </p:cNvSpPr>
              <p:nvPr/>
            </p:nvSpPr>
            <p:spPr bwMode="auto">
              <a:xfrm>
                <a:off x="2040" y="2570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2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DB2F5"/>
              </a:solidFill>
              <a:ln w="0">
                <a:solidFill>
                  <a:srgbClr val="7DB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15" name="Freeform 823"/>
              <p:cNvSpPr>
                <a:spLocks/>
              </p:cNvSpPr>
              <p:nvPr/>
            </p:nvSpPr>
            <p:spPr bwMode="auto">
              <a:xfrm>
                <a:off x="2040" y="2570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2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16" name="Freeform 824"/>
              <p:cNvSpPr>
                <a:spLocks/>
              </p:cNvSpPr>
              <p:nvPr/>
            </p:nvSpPr>
            <p:spPr bwMode="auto">
              <a:xfrm>
                <a:off x="2072" y="2572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4 h 28"/>
                  <a:gd name="T4" fmla="*/ 32 w 50"/>
                  <a:gd name="T5" fmla="*/ 28 h 28"/>
                  <a:gd name="T6" fmla="*/ 50 w 50"/>
                  <a:gd name="T7" fmla="*/ 6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4"/>
                    </a:lnTo>
                    <a:lnTo>
                      <a:pt x="32" y="28"/>
                    </a:lnTo>
                    <a:lnTo>
                      <a:pt x="5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5B5F5"/>
              </a:solidFill>
              <a:ln w="0">
                <a:solidFill>
                  <a:srgbClr val="85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17" name="Freeform 825"/>
              <p:cNvSpPr>
                <a:spLocks/>
              </p:cNvSpPr>
              <p:nvPr/>
            </p:nvSpPr>
            <p:spPr bwMode="auto">
              <a:xfrm>
                <a:off x="2072" y="2572"/>
                <a:ext cx="50" cy="28"/>
              </a:xfrm>
              <a:custGeom>
                <a:avLst/>
                <a:gdLst>
                  <a:gd name="T0" fmla="*/ 20 w 50"/>
                  <a:gd name="T1" fmla="*/ 0 h 28"/>
                  <a:gd name="T2" fmla="*/ 0 w 50"/>
                  <a:gd name="T3" fmla="*/ 24 h 28"/>
                  <a:gd name="T4" fmla="*/ 32 w 50"/>
                  <a:gd name="T5" fmla="*/ 28 h 28"/>
                  <a:gd name="T6" fmla="*/ 50 w 50"/>
                  <a:gd name="T7" fmla="*/ 6 h 28"/>
                  <a:gd name="T8" fmla="*/ 20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0" y="0"/>
                    </a:moveTo>
                    <a:lnTo>
                      <a:pt x="0" y="24"/>
                    </a:lnTo>
                    <a:lnTo>
                      <a:pt x="32" y="28"/>
                    </a:lnTo>
                    <a:lnTo>
                      <a:pt x="50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18" name="Freeform 826"/>
              <p:cNvSpPr>
                <a:spLocks/>
              </p:cNvSpPr>
              <p:nvPr/>
            </p:nvSpPr>
            <p:spPr bwMode="auto">
              <a:xfrm>
                <a:off x="2104" y="2578"/>
                <a:ext cx="50" cy="28"/>
              </a:xfrm>
              <a:custGeom>
                <a:avLst/>
                <a:gdLst>
                  <a:gd name="T0" fmla="*/ 18 w 50"/>
                  <a:gd name="T1" fmla="*/ 0 h 28"/>
                  <a:gd name="T2" fmla="*/ 0 w 50"/>
                  <a:gd name="T3" fmla="*/ 22 h 28"/>
                  <a:gd name="T4" fmla="*/ 30 w 50"/>
                  <a:gd name="T5" fmla="*/ 28 h 28"/>
                  <a:gd name="T6" fmla="*/ 50 w 50"/>
                  <a:gd name="T7" fmla="*/ 6 h 28"/>
                  <a:gd name="T8" fmla="*/ 1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18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B8F5"/>
              </a:solidFill>
              <a:ln w="0">
                <a:solidFill>
                  <a:srgbClr val="8C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19" name="Freeform 827"/>
              <p:cNvSpPr>
                <a:spLocks/>
              </p:cNvSpPr>
              <p:nvPr/>
            </p:nvSpPr>
            <p:spPr bwMode="auto">
              <a:xfrm>
                <a:off x="2104" y="2578"/>
                <a:ext cx="50" cy="28"/>
              </a:xfrm>
              <a:custGeom>
                <a:avLst/>
                <a:gdLst>
                  <a:gd name="T0" fmla="*/ 18 w 50"/>
                  <a:gd name="T1" fmla="*/ 0 h 28"/>
                  <a:gd name="T2" fmla="*/ 0 w 50"/>
                  <a:gd name="T3" fmla="*/ 22 h 28"/>
                  <a:gd name="T4" fmla="*/ 30 w 50"/>
                  <a:gd name="T5" fmla="*/ 28 h 28"/>
                  <a:gd name="T6" fmla="*/ 50 w 50"/>
                  <a:gd name="T7" fmla="*/ 6 h 28"/>
                  <a:gd name="T8" fmla="*/ 18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18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0" y="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20" name="Freeform 828"/>
              <p:cNvSpPr>
                <a:spLocks/>
              </p:cNvSpPr>
              <p:nvPr/>
            </p:nvSpPr>
            <p:spPr bwMode="auto">
              <a:xfrm>
                <a:off x="2134" y="2584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FBAF2"/>
              </a:solidFill>
              <a:ln w="0">
                <a:solidFill>
                  <a:srgbClr val="8F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21" name="Freeform 829"/>
              <p:cNvSpPr>
                <a:spLocks/>
              </p:cNvSpPr>
              <p:nvPr/>
            </p:nvSpPr>
            <p:spPr bwMode="auto">
              <a:xfrm>
                <a:off x="2134" y="2584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22" name="Freeform 830"/>
              <p:cNvSpPr>
                <a:spLocks/>
              </p:cNvSpPr>
              <p:nvPr/>
            </p:nvSpPr>
            <p:spPr bwMode="auto">
              <a:xfrm>
                <a:off x="2166" y="2590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4BAF2"/>
              </a:solidFill>
              <a:ln w="0">
                <a:solidFill>
                  <a:srgbClr val="94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23" name="Freeform 831"/>
              <p:cNvSpPr>
                <a:spLocks/>
              </p:cNvSpPr>
              <p:nvPr/>
            </p:nvSpPr>
            <p:spPr bwMode="auto">
              <a:xfrm>
                <a:off x="2166" y="2590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24" name="Freeform 832"/>
              <p:cNvSpPr>
                <a:spLocks/>
              </p:cNvSpPr>
              <p:nvPr/>
            </p:nvSpPr>
            <p:spPr bwMode="auto">
              <a:xfrm>
                <a:off x="2198" y="2598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4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2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25" name="Freeform 833"/>
              <p:cNvSpPr>
                <a:spLocks/>
              </p:cNvSpPr>
              <p:nvPr/>
            </p:nvSpPr>
            <p:spPr bwMode="auto">
              <a:xfrm>
                <a:off x="2198" y="2598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4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4" y="30"/>
                    </a:lnTo>
                    <a:lnTo>
                      <a:pt x="52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26" name="Freeform 834"/>
              <p:cNvSpPr>
                <a:spLocks/>
              </p:cNvSpPr>
              <p:nvPr/>
            </p:nvSpPr>
            <p:spPr bwMode="auto">
              <a:xfrm>
                <a:off x="2232" y="260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27" name="Freeform 835"/>
              <p:cNvSpPr>
                <a:spLocks/>
              </p:cNvSpPr>
              <p:nvPr/>
            </p:nvSpPr>
            <p:spPr bwMode="auto">
              <a:xfrm>
                <a:off x="2232" y="2604"/>
                <a:ext cx="50" cy="32"/>
              </a:xfrm>
              <a:custGeom>
                <a:avLst/>
                <a:gdLst>
                  <a:gd name="T0" fmla="*/ 18 w 50"/>
                  <a:gd name="T1" fmla="*/ 0 h 32"/>
                  <a:gd name="T2" fmla="*/ 0 w 50"/>
                  <a:gd name="T3" fmla="*/ 24 h 32"/>
                  <a:gd name="T4" fmla="*/ 32 w 50"/>
                  <a:gd name="T5" fmla="*/ 32 h 32"/>
                  <a:gd name="T6" fmla="*/ 50 w 50"/>
                  <a:gd name="T7" fmla="*/ 10 h 32"/>
                  <a:gd name="T8" fmla="*/ 18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0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28" name="Freeform 836"/>
              <p:cNvSpPr>
                <a:spLocks/>
              </p:cNvSpPr>
              <p:nvPr/>
            </p:nvSpPr>
            <p:spPr bwMode="auto">
              <a:xfrm>
                <a:off x="2264" y="261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29" name="Freeform 837"/>
              <p:cNvSpPr>
                <a:spLocks/>
              </p:cNvSpPr>
              <p:nvPr/>
            </p:nvSpPr>
            <p:spPr bwMode="auto">
              <a:xfrm>
                <a:off x="2264" y="261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2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30" name="Freeform 838"/>
              <p:cNvSpPr>
                <a:spLocks/>
              </p:cNvSpPr>
              <p:nvPr/>
            </p:nvSpPr>
            <p:spPr bwMode="auto">
              <a:xfrm>
                <a:off x="2296" y="2622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31" name="Freeform 839"/>
              <p:cNvSpPr>
                <a:spLocks/>
              </p:cNvSpPr>
              <p:nvPr/>
            </p:nvSpPr>
            <p:spPr bwMode="auto">
              <a:xfrm>
                <a:off x="2296" y="2622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32" name="Freeform 840"/>
              <p:cNvSpPr>
                <a:spLocks/>
              </p:cNvSpPr>
              <p:nvPr/>
            </p:nvSpPr>
            <p:spPr bwMode="auto">
              <a:xfrm>
                <a:off x="2328" y="2630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33" name="Freeform 841"/>
              <p:cNvSpPr>
                <a:spLocks/>
              </p:cNvSpPr>
              <p:nvPr/>
            </p:nvSpPr>
            <p:spPr bwMode="auto">
              <a:xfrm>
                <a:off x="2328" y="2630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34" name="Freeform 842"/>
              <p:cNvSpPr>
                <a:spLocks/>
              </p:cNvSpPr>
              <p:nvPr/>
            </p:nvSpPr>
            <p:spPr bwMode="auto">
              <a:xfrm>
                <a:off x="2362" y="263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35" name="Freeform 843"/>
              <p:cNvSpPr>
                <a:spLocks/>
              </p:cNvSpPr>
              <p:nvPr/>
            </p:nvSpPr>
            <p:spPr bwMode="auto">
              <a:xfrm>
                <a:off x="2362" y="263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36" name="Freeform 844"/>
              <p:cNvSpPr>
                <a:spLocks/>
              </p:cNvSpPr>
              <p:nvPr/>
            </p:nvSpPr>
            <p:spPr bwMode="auto">
              <a:xfrm>
                <a:off x="2396" y="2648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37" name="Freeform 845"/>
              <p:cNvSpPr>
                <a:spLocks/>
              </p:cNvSpPr>
              <p:nvPr/>
            </p:nvSpPr>
            <p:spPr bwMode="auto">
              <a:xfrm>
                <a:off x="2396" y="2648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38" name="Freeform 846"/>
              <p:cNvSpPr>
                <a:spLocks/>
              </p:cNvSpPr>
              <p:nvPr/>
            </p:nvSpPr>
            <p:spPr bwMode="auto">
              <a:xfrm>
                <a:off x="2430" y="2656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39" name="Freeform 847"/>
              <p:cNvSpPr>
                <a:spLocks/>
              </p:cNvSpPr>
              <p:nvPr/>
            </p:nvSpPr>
            <p:spPr bwMode="auto">
              <a:xfrm>
                <a:off x="2430" y="2656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40" name="Freeform 848"/>
              <p:cNvSpPr>
                <a:spLocks/>
              </p:cNvSpPr>
              <p:nvPr/>
            </p:nvSpPr>
            <p:spPr bwMode="auto">
              <a:xfrm>
                <a:off x="2462" y="2664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41" name="Freeform 849"/>
              <p:cNvSpPr>
                <a:spLocks/>
              </p:cNvSpPr>
              <p:nvPr/>
            </p:nvSpPr>
            <p:spPr bwMode="auto">
              <a:xfrm>
                <a:off x="2462" y="2664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42" name="Freeform 850"/>
              <p:cNvSpPr>
                <a:spLocks/>
              </p:cNvSpPr>
              <p:nvPr/>
            </p:nvSpPr>
            <p:spPr bwMode="auto">
              <a:xfrm>
                <a:off x="2496" y="2674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43" name="Freeform 851"/>
              <p:cNvSpPr>
                <a:spLocks/>
              </p:cNvSpPr>
              <p:nvPr/>
            </p:nvSpPr>
            <p:spPr bwMode="auto">
              <a:xfrm>
                <a:off x="2496" y="2674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44" name="Freeform 852"/>
              <p:cNvSpPr>
                <a:spLocks/>
              </p:cNvSpPr>
              <p:nvPr/>
            </p:nvSpPr>
            <p:spPr bwMode="auto">
              <a:xfrm>
                <a:off x="2530" y="268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45" name="Freeform 853"/>
              <p:cNvSpPr>
                <a:spLocks/>
              </p:cNvSpPr>
              <p:nvPr/>
            </p:nvSpPr>
            <p:spPr bwMode="auto">
              <a:xfrm>
                <a:off x="2530" y="268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46" name="Freeform 854"/>
              <p:cNvSpPr>
                <a:spLocks/>
              </p:cNvSpPr>
              <p:nvPr/>
            </p:nvSpPr>
            <p:spPr bwMode="auto">
              <a:xfrm>
                <a:off x="2564" y="269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6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47" name="Freeform 855"/>
              <p:cNvSpPr>
                <a:spLocks/>
              </p:cNvSpPr>
              <p:nvPr/>
            </p:nvSpPr>
            <p:spPr bwMode="auto">
              <a:xfrm>
                <a:off x="2564" y="269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6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48" name="Freeform 856"/>
              <p:cNvSpPr>
                <a:spLocks/>
              </p:cNvSpPr>
              <p:nvPr/>
            </p:nvSpPr>
            <p:spPr bwMode="auto">
              <a:xfrm>
                <a:off x="2600" y="2702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49" name="Freeform 857"/>
              <p:cNvSpPr>
                <a:spLocks/>
              </p:cNvSpPr>
              <p:nvPr/>
            </p:nvSpPr>
            <p:spPr bwMode="auto">
              <a:xfrm>
                <a:off x="2600" y="2702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50" name="Freeform 858"/>
              <p:cNvSpPr>
                <a:spLocks/>
              </p:cNvSpPr>
              <p:nvPr/>
            </p:nvSpPr>
            <p:spPr bwMode="auto">
              <a:xfrm>
                <a:off x="2634" y="2714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51" name="Freeform 859"/>
              <p:cNvSpPr>
                <a:spLocks/>
              </p:cNvSpPr>
              <p:nvPr/>
            </p:nvSpPr>
            <p:spPr bwMode="auto">
              <a:xfrm>
                <a:off x="2634" y="2714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52" name="Freeform 860"/>
              <p:cNvSpPr>
                <a:spLocks/>
              </p:cNvSpPr>
              <p:nvPr/>
            </p:nvSpPr>
            <p:spPr bwMode="auto">
              <a:xfrm>
                <a:off x="2668" y="2724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53" name="Freeform 861"/>
              <p:cNvSpPr>
                <a:spLocks/>
              </p:cNvSpPr>
              <p:nvPr/>
            </p:nvSpPr>
            <p:spPr bwMode="auto">
              <a:xfrm>
                <a:off x="2668" y="2724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54" name="Freeform 862"/>
              <p:cNvSpPr>
                <a:spLocks/>
              </p:cNvSpPr>
              <p:nvPr/>
            </p:nvSpPr>
            <p:spPr bwMode="auto">
              <a:xfrm>
                <a:off x="2704" y="2736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55" name="Freeform 863"/>
              <p:cNvSpPr>
                <a:spLocks/>
              </p:cNvSpPr>
              <p:nvPr/>
            </p:nvSpPr>
            <p:spPr bwMode="auto">
              <a:xfrm>
                <a:off x="2704" y="2736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2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56" name="Freeform 864"/>
              <p:cNvSpPr>
                <a:spLocks/>
              </p:cNvSpPr>
              <p:nvPr/>
            </p:nvSpPr>
            <p:spPr bwMode="auto">
              <a:xfrm>
                <a:off x="2738" y="274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57" name="Freeform 865"/>
              <p:cNvSpPr>
                <a:spLocks/>
              </p:cNvSpPr>
              <p:nvPr/>
            </p:nvSpPr>
            <p:spPr bwMode="auto">
              <a:xfrm>
                <a:off x="2738" y="274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58" name="Freeform 866"/>
              <p:cNvSpPr>
                <a:spLocks/>
              </p:cNvSpPr>
              <p:nvPr/>
            </p:nvSpPr>
            <p:spPr bwMode="auto">
              <a:xfrm>
                <a:off x="2774" y="2762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F0"/>
              </a:solidFill>
              <a:ln w="0">
                <a:solidFill>
                  <a:srgbClr val="AB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59" name="Freeform 867"/>
              <p:cNvSpPr>
                <a:spLocks/>
              </p:cNvSpPr>
              <p:nvPr/>
            </p:nvSpPr>
            <p:spPr bwMode="auto">
              <a:xfrm>
                <a:off x="2774" y="2762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60" name="Freeform 868"/>
              <p:cNvSpPr>
                <a:spLocks/>
              </p:cNvSpPr>
              <p:nvPr/>
            </p:nvSpPr>
            <p:spPr bwMode="auto">
              <a:xfrm>
                <a:off x="2810" y="2776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F0"/>
              </a:solidFill>
              <a:ln w="0">
                <a:solidFill>
                  <a:srgbClr val="AB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61" name="Freeform 869"/>
              <p:cNvSpPr>
                <a:spLocks/>
              </p:cNvSpPr>
              <p:nvPr/>
            </p:nvSpPr>
            <p:spPr bwMode="auto">
              <a:xfrm>
                <a:off x="2810" y="2776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62" name="Freeform 870"/>
              <p:cNvSpPr>
                <a:spLocks/>
              </p:cNvSpPr>
              <p:nvPr/>
            </p:nvSpPr>
            <p:spPr bwMode="auto">
              <a:xfrm>
                <a:off x="2846" y="2790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63" name="Freeform 871"/>
              <p:cNvSpPr>
                <a:spLocks/>
              </p:cNvSpPr>
              <p:nvPr/>
            </p:nvSpPr>
            <p:spPr bwMode="auto">
              <a:xfrm>
                <a:off x="2846" y="2790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64" name="Freeform 872"/>
              <p:cNvSpPr>
                <a:spLocks/>
              </p:cNvSpPr>
              <p:nvPr/>
            </p:nvSpPr>
            <p:spPr bwMode="auto">
              <a:xfrm>
                <a:off x="2882" y="2804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65" name="Freeform 873"/>
              <p:cNvSpPr>
                <a:spLocks/>
              </p:cNvSpPr>
              <p:nvPr/>
            </p:nvSpPr>
            <p:spPr bwMode="auto">
              <a:xfrm>
                <a:off x="2882" y="2804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66" name="Freeform 874"/>
              <p:cNvSpPr>
                <a:spLocks/>
              </p:cNvSpPr>
              <p:nvPr/>
            </p:nvSpPr>
            <p:spPr bwMode="auto">
              <a:xfrm>
                <a:off x="2918" y="281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67" name="Freeform 875"/>
              <p:cNvSpPr>
                <a:spLocks/>
              </p:cNvSpPr>
              <p:nvPr/>
            </p:nvSpPr>
            <p:spPr bwMode="auto">
              <a:xfrm>
                <a:off x="2918" y="281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68" name="Freeform 876"/>
              <p:cNvSpPr>
                <a:spLocks/>
              </p:cNvSpPr>
              <p:nvPr/>
            </p:nvSpPr>
            <p:spPr bwMode="auto">
              <a:xfrm>
                <a:off x="2954" y="2832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69" name="Freeform 877"/>
              <p:cNvSpPr>
                <a:spLocks/>
              </p:cNvSpPr>
              <p:nvPr/>
            </p:nvSpPr>
            <p:spPr bwMode="auto">
              <a:xfrm>
                <a:off x="2954" y="2832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70" name="Freeform 878"/>
              <p:cNvSpPr>
                <a:spLocks/>
              </p:cNvSpPr>
              <p:nvPr/>
            </p:nvSpPr>
            <p:spPr bwMode="auto">
              <a:xfrm>
                <a:off x="2990" y="2846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71" name="Freeform 879"/>
              <p:cNvSpPr>
                <a:spLocks/>
              </p:cNvSpPr>
              <p:nvPr/>
            </p:nvSpPr>
            <p:spPr bwMode="auto">
              <a:xfrm>
                <a:off x="2990" y="2846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72" name="Freeform 880"/>
              <p:cNvSpPr>
                <a:spLocks/>
              </p:cNvSpPr>
              <p:nvPr/>
            </p:nvSpPr>
            <p:spPr bwMode="auto">
              <a:xfrm>
                <a:off x="3026" y="2858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8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73" name="Freeform 881"/>
              <p:cNvSpPr>
                <a:spLocks/>
              </p:cNvSpPr>
              <p:nvPr/>
            </p:nvSpPr>
            <p:spPr bwMode="auto">
              <a:xfrm>
                <a:off x="3026" y="2858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8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74" name="Freeform 882"/>
              <p:cNvSpPr>
                <a:spLocks/>
              </p:cNvSpPr>
              <p:nvPr/>
            </p:nvSpPr>
            <p:spPr bwMode="auto">
              <a:xfrm>
                <a:off x="3064" y="2870"/>
                <a:ext cx="54" cy="36"/>
              </a:xfrm>
              <a:custGeom>
                <a:avLst/>
                <a:gdLst>
                  <a:gd name="T0" fmla="*/ 16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16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75" name="Freeform 883"/>
              <p:cNvSpPr>
                <a:spLocks/>
              </p:cNvSpPr>
              <p:nvPr/>
            </p:nvSpPr>
            <p:spPr bwMode="auto">
              <a:xfrm>
                <a:off x="3064" y="2870"/>
                <a:ext cx="54" cy="36"/>
              </a:xfrm>
              <a:custGeom>
                <a:avLst/>
                <a:gdLst>
                  <a:gd name="T0" fmla="*/ 16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2 h 36"/>
                  <a:gd name="T8" fmla="*/ 16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6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76" name="Freeform 884"/>
              <p:cNvSpPr>
                <a:spLocks/>
              </p:cNvSpPr>
              <p:nvPr/>
            </p:nvSpPr>
            <p:spPr bwMode="auto">
              <a:xfrm>
                <a:off x="3100" y="2882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8 w 54"/>
                  <a:gd name="T5" fmla="*/ 36 h 36"/>
                  <a:gd name="T6" fmla="*/ 54 w 54"/>
                  <a:gd name="T7" fmla="*/ 10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4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77" name="Freeform 885"/>
              <p:cNvSpPr>
                <a:spLocks/>
              </p:cNvSpPr>
              <p:nvPr/>
            </p:nvSpPr>
            <p:spPr bwMode="auto">
              <a:xfrm>
                <a:off x="3100" y="2882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4 h 36"/>
                  <a:gd name="T4" fmla="*/ 38 w 54"/>
                  <a:gd name="T5" fmla="*/ 36 h 36"/>
                  <a:gd name="T6" fmla="*/ 54 w 54"/>
                  <a:gd name="T7" fmla="*/ 10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4"/>
                    </a:lnTo>
                    <a:lnTo>
                      <a:pt x="38" y="36"/>
                    </a:lnTo>
                    <a:lnTo>
                      <a:pt x="54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78" name="Freeform 886"/>
              <p:cNvSpPr>
                <a:spLocks/>
              </p:cNvSpPr>
              <p:nvPr/>
            </p:nvSpPr>
            <p:spPr bwMode="auto">
              <a:xfrm>
                <a:off x="3138" y="2892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79" name="Freeform 887"/>
              <p:cNvSpPr>
                <a:spLocks/>
              </p:cNvSpPr>
              <p:nvPr/>
            </p:nvSpPr>
            <p:spPr bwMode="auto">
              <a:xfrm>
                <a:off x="3138" y="2892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80" name="Freeform 888"/>
              <p:cNvSpPr>
                <a:spLocks/>
              </p:cNvSpPr>
              <p:nvPr/>
            </p:nvSpPr>
            <p:spPr bwMode="auto">
              <a:xfrm>
                <a:off x="3174" y="2904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9F2"/>
              </a:solidFill>
              <a:ln w="0">
                <a:solidFill>
                  <a:srgbClr val="A6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81" name="Freeform 889"/>
              <p:cNvSpPr>
                <a:spLocks/>
              </p:cNvSpPr>
              <p:nvPr/>
            </p:nvSpPr>
            <p:spPr bwMode="auto">
              <a:xfrm>
                <a:off x="3174" y="2904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82" name="Freeform 890"/>
              <p:cNvSpPr>
                <a:spLocks/>
              </p:cNvSpPr>
              <p:nvPr/>
            </p:nvSpPr>
            <p:spPr bwMode="auto">
              <a:xfrm>
                <a:off x="3212" y="2918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4 h 38"/>
                  <a:gd name="T4" fmla="*/ 38 w 54"/>
                  <a:gd name="T5" fmla="*/ 38 h 38"/>
                  <a:gd name="T6" fmla="*/ 54 w 54"/>
                  <a:gd name="T7" fmla="*/ 16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4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0D1F2"/>
              </a:solidFill>
              <a:ln w="0">
                <a:solidFill>
                  <a:srgbClr val="B0D1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83" name="Freeform 891"/>
              <p:cNvSpPr>
                <a:spLocks/>
              </p:cNvSpPr>
              <p:nvPr/>
            </p:nvSpPr>
            <p:spPr bwMode="auto">
              <a:xfrm>
                <a:off x="3212" y="2918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4 h 38"/>
                  <a:gd name="T4" fmla="*/ 38 w 54"/>
                  <a:gd name="T5" fmla="*/ 38 h 38"/>
                  <a:gd name="T6" fmla="*/ 54 w 54"/>
                  <a:gd name="T7" fmla="*/ 16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4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84" name="Freeform 892"/>
              <p:cNvSpPr>
                <a:spLocks/>
              </p:cNvSpPr>
              <p:nvPr/>
            </p:nvSpPr>
            <p:spPr bwMode="auto">
              <a:xfrm>
                <a:off x="3250" y="2934"/>
                <a:ext cx="54" cy="42"/>
              </a:xfrm>
              <a:custGeom>
                <a:avLst/>
                <a:gdLst>
                  <a:gd name="T0" fmla="*/ 16 w 54"/>
                  <a:gd name="T1" fmla="*/ 0 h 42"/>
                  <a:gd name="T2" fmla="*/ 0 w 54"/>
                  <a:gd name="T3" fmla="*/ 22 h 42"/>
                  <a:gd name="T4" fmla="*/ 38 w 54"/>
                  <a:gd name="T5" fmla="*/ 42 h 42"/>
                  <a:gd name="T6" fmla="*/ 54 w 54"/>
                  <a:gd name="T7" fmla="*/ 20 h 42"/>
                  <a:gd name="T8" fmla="*/ 16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6" y="0"/>
                    </a:moveTo>
                    <a:lnTo>
                      <a:pt x="0" y="22"/>
                    </a:lnTo>
                    <a:lnTo>
                      <a:pt x="38" y="42"/>
                    </a:lnTo>
                    <a:lnTo>
                      <a:pt x="54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DDBF0"/>
              </a:solidFill>
              <a:ln w="0">
                <a:solidFill>
                  <a:srgbClr val="BDDB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85" name="Freeform 893"/>
              <p:cNvSpPr>
                <a:spLocks/>
              </p:cNvSpPr>
              <p:nvPr/>
            </p:nvSpPr>
            <p:spPr bwMode="auto">
              <a:xfrm>
                <a:off x="3250" y="2934"/>
                <a:ext cx="54" cy="42"/>
              </a:xfrm>
              <a:custGeom>
                <a:avLst/>
                <a:gdLst>
                  <a:gd name="T0" fmla="*/ 16 w 54"/>
                  <a:gd name="T1" fmla="*/ 0 h 42"/>
                  <a:gd name="T2" fmla="*/ 0 w 54"/>
                  <a:gd name="T3" fmla="*/ 22 h 42"/>
                  <a:gd name="T4" fmla="*/ 38 w 54"/>
                  <a:gd name="T5" fmla="*/ 42 h 42"/>
                  <a:gd name="T6" fmla="*/ 54 w 54"/>
                  <a:gd name="T7" fmla="*/ 20 h 42"/>
                  <a:gd name="T8" fmla="*/ 16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6" y="0"/>
                    </a:moveTo>
                    <a:lnTo>
                      <a:pt x="0" y="22"/>
                    </a:lnTo>
                    <a:lnTo>
                      <a:pt x="38" y="42"/>
                    </a:lnTo>
                    <a:lnTo>
                      <a:pt x="54" y="2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86" name="Freeform 894"/>
              <p:cNvSpPr>
                <a:spLocks/>
              </p:cNvSpPr>
              <p:nvPr/>
            </p:nvSpPr>
            <p:spPr bwMode="auto">
              <a:xfrm>
                <a:off x="3288" y="2954"/>
                <a:ext cx="52" cy="46"/>
              </a:xfrm>
              <a:custGeom>
                <a:avLst/>
                <a:gdLst>
                  <a:gd name="T0" fmla="*/ 16 w 52"/>
                  <a:gd name="T1" fmla="*/ 0 h 46"/>
                  <a:gd name="T2" fmla="*/ 0 w 52"/>
                  <a:gd name="T3" fmla="*/ 22 h 46"/>
                  <a:gd name="T4" fmla="*/ 36 w 52"/>
                  <a:gd name="T5" fmla="*/ 46 h 46"/>
                  <a:gd name="T6" fmla="*/ 52 w 52"/>
                  <a:gd name="T7" fmla="*/ 28 h 46"/>
                  <a:gd name="T8" fmla="*/ 16 w 5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6">
                    <a:moveTo>
                      <a:pt x="16" y="0"/>
                    </a:moveTo>
                    <a:lnTo>
                      <a:pt x="0" y="22"/>
                    </a:lnTo>
                    <a:lnTo>
                      <a:pt x="36" y="46"/>
                    </a:lnTo>
                    <a:lnTo>
                      <a:pt x="52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1EBE8"/>
              </a:solidFill>
              <a:ln w="0">
                <a:solidFill>
                  <a:srgbClr val="D1EB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87" name="Freeform 895"/>
              <p:cNvSpPr>
                <a:spLocks/>
              </p:cNvSpPr>
              <p:nvPr/>
            </p:nvSpPr>
            <p:spPr bwMode="auto">
              <a:xfrm>
                <a:off x="3288" y="2954"/>
                <a:ext cx="52" cy="46"/>
              </a:xfrm>
              <a:custGeom>
                <a:avLst/>
                <a:gdLst>
                  <a:gd name="T0" fmla="*/ 16 w 52"/>
                  <a:gd name="T1" fmla="*/ 0 h 46"/>
                  <a:gd name="T2" fmla="*/ 0 w 52"/>
                  <a:gd name="T3" fmla="*/ 22 h 46"/>
                  <a:gd name="T4" fmla="*/ 36 w 52"/>
                  <a:gd name="T5" fmla="*/ 46 h 46"/>
                  <a:gd name="T6" fmla="*/ 52 w 52"/>
                  <a:gd name="T7" fmla="*/ 28 h 46"/>
                  <a:gd name="T8" fmla="*/ 16 w 5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6">
                    <a:moveTo>
                      <a:pt x="16" y="0"/>
                    </a:moveTo>
                    <a:lnTo>
                      <a:pt x="0" y="22"/>
                    </a:lnTo>
                    <a:lnTo>
                      <a:pt x="36" y="46"/>
                    </a:lnTo>
                    <a:lnTo>
                      <a:pt x="52" y="2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88" name="Freeform 896"/>
              <p:cNvSpPr>
                <a:spLocks/>
              </p:cNvSpPr>
              <p:nvPr/>
            </p:nvSpPr>
            <p:spPr bwMode="auto">
              <a:xfrm>
                <a:off x="3324" y="2982"/>
                <a:ext cx="52" cy="52"/>
              </a:xfrm>
              <a:custGeom>
                <a:avLst/>
                <a:gdLst>
                  <a:gd name="T0" fmla="*/ 16 w 52"/>
                  <a:gd name="T1" fmla="*/ 0 h 52"/>
                  <a:gd name="T2" fmla="*/ 0 w 52"/>
                  <a:gd name="T3" fmla="*/ 18 h 52"/>
                  <a:gd name="T4" fmla="*/ 38 w 52"/>
                  <a:gd name="T5" fmla="*/ 52 h 52"/>
                  <a:gd name="T6" fmla="*/ 52 w 52"/>
                  <a:gd name="T7" fmla="*/ 40 h 52"/>
                  <a:gd name="T8" fmla="*/ 16 w 52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16" y="0"/>
                    </a:moveTo>
                    <a:lnTo>
                      <a:pt x="0" y="18"/>
                    </a:lnTo>
                    <a:lnTo>
                      <a:pt x="38" y="52"/>
                    </a:lnTo>
                    <a:lnTo>
                      <a:pt x="52" y="4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3F7D4"/>
              </a:solidFill>
              <a:ln w="0">
                <a:solidFill>
                  <a:srgbClr val="E3F7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89" name="Freeform 897"/>
              <p:cNvSpPr>
                <a:spLocks/>
              </p:cNvSpPr>
              <p:nvPr/>
            </p:nvSpPr>
            <p:spPr bwMode="auto">
              <a:xfrm>
                <a:off x="3324" y="2982"/>
                <a:ext cx="52" cy="52"/>
              </a:xfrm>
              <a:custGeom>
                <a:avLst/>
                <a:gdLst>
                  <a:gd name="T0" fmla="*/ 16 w 52"/>
                  <a:gd name="T1" fmla="*/ 0 h 52"/>
                  <a:gd name="T2" fmla="*/ 0 w 52"/>
                  <a:gd name="T3" fmla="*/ 18 h 52"/>
                  <a:gd name="T4" fmla="*/ 38 w 52"/>
                  <a:gd name="T5" fmla="*/ 52 h 52"/>
                  <a:gd name="T6" fmla="*/ 52 w 52"/>
                  <a:gd name="T7" fmla="*/ 40 h 52"/>
                  <a:gd name="T8" fmla="*/ 16 w 52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16" y="0"/>
                    </a:moveTo>
                    <a:lnTo>
                      <a:pt x="0" y="18"/>
                    </a:lnTo>
                    <a:lnTo>
                      <a:pt x="38" y="52"/>
                    </a:lnTo>
                    <a:lnTo>
                      <a:pt x="52" y="4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90" name="Freeform 898"/>
              <p:cNvSpPr>
                <a:spLocks/>
              </p:cNvSpPr>
              <p:nvPr/>
            </p:nvSpPr>
            <p:spPr bwMode="auto">
              <a:xfrm>
                <a:off x="3362" y="3022"/>
                <a:ext cx="50" cy="58"/>
              </a:xfrm>
              <a:custGeom>
                <a:avLst/>
                <a:gdLst>
                  <a:gd name="T0" fmla="*/ 14 w 50"/>
                  <a:gd name="T1" fmla="*/ 0 h 58"/>
                  <a:gd name="T2" fmla="*/ 0 w 50"/>
                  <a:gd name="T3" fmla="*/ 12 h 58"/>
                  <a:gd name="T4" fmla="*/ 36 w 50"/>
                  <a:gd name="T5" fmla="*/ 58 h 58"/>
                  <a:gd name="T6" fmla="*/ 50 w 50"/>
                  <a:gd name="T7" fmla="*/ 52 h 58"/>
                  <a:gd name="T8" fmla="*/ 14 w 50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14" y="0"/>
                    </a:moveTo>
                    <a:lnTo>
                      <a:pt x="0" y="12"/>
                    </a:lnTo>
                    <a:lnTo>
                      <a:pt x="36" y="58"/>
                    </a:lnTo>
                    <a:lnTo>
                      <a:pt x="50" y="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BF7B2"/>
              </a:solidFill>
              <a:ln w="0">
                <a:solidFill>
                  <a:srgbClr val="EBF7B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91" name="Freeform 899"/>
              <p:cNvSpPr>
                <a:spLocks/>
              </p:cNvSpPr>
              <p:nvPr/>
            </p:nvSpPr>
            <p:spPr bwMode="auto">
              <a:xfrm>
                <a:off x="3362" y="3022"/>
                <a:ext cx="50" cy="58"/>
              </a:xfrm>
              <a:custGeom>
                <a:avLst/>
                <a:gdLst>
                  <a:gd name="T0" fmla="*/ 14 w 50"/>
                  <a:gd name="T1" fmla="*/ 0 h 58"/>
                  <a:gd name="T2" fmla="*/ 0 w 50"/>
                  <a:gd name="T3" fmla="*/ 12 h 58"/>
                  <a:gd name="T4" fmla="*/ 36 w 50"/>
                  <a:gd name="T5" fmla="*/ 58 h 58"/>
                  <a:gd name="T6" fmla="*/ 50 w 50"/>
                  <a:gd name="T7" fmla="*/ 52 h 58"/>
                  <a:gd name="T8" fmla="*/ 14 w 50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14" y="0"/>
                    </a:moveTo>
                    <a:lnTo>
                      <a:pt x="0" y="12"/>
                    </a:lnTo>
                    <a:lnTo>
                      <a:pt x="36" y="58"/>
                    </a:lnTo>
                    <a:lnTo>
                      <a:pt x="50" y="5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92" name="Freeform 900"/>
              <p:cNvSpPr>
                <a:spLocks/>
              </p:cNvSpPr>
              <p:nvPr/>
            </p:nvSpPr>
            <p:spPr bwMode="auto">
              <a:xfrm>
                <a:off x="3398" y="3074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6 h 38"/>
                  <a:gd name="T4" fmla="*/ 36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6"/>
                    </a:lnTo>
                    <a:lnTo>
                      <a:pt x="36" y="38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93" name="Freeform 901"/>
              <p:cNvSpPr>
                <a:spLocks/>
              </p:cNvSpPr>
              <p:nvPr/>
            </p:nvSpPr>
            <p:spPr bwMode="auto">
              <a:xfrm>
                <a:off x="3398" y="3074"/>
                <a:ext cx="52" cy="38"/>
              </a:xfrm>
              <a:custGeom>
                <a:avLst/>
                <a:gdLst>
                  <a:gd name="T0" fmla="*/ 14 w 52"/>
                  <a:gd name="T1" fmla="*/ 0 h 38"/>
                  <a:gd name="T2" fmla="*/ 0 w 52"/>
                  <a:gd name="T3" fmla="*/ 6 h 38"/>
                  <a:gd name="T4" fmla="*/ 36 w 52"/>
                  <a:gd name="T5" fmla="*/ 38 h 38"/>
                  <a:gd name="T6" fmla="*/ 52 w 52"/>
                  <a:gd name="T7" fmla="*/ 12 h 38"/>
                  <a:gd name="T8" fmla="*/ 14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4" y="0"/>
                    </a:moveTo>
                    <a:lnTo>
                      <a:pt x="0" y="6"/>
                    </a:lnTo>
                    <a:lnTo>
                      <a:pt x="36" y="38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94" name="Freeform 902"/>
              <p:cNvSpPr>
                <a:spLocks/>
              </p:cNvSpPr>
              <p:nvPr/>
            </p:nvSpPr>
            <p:spPr bwMode="auto">
              <a:xfrm>
                <a:off x="3434" y="3086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95" name="Freeform 903"/>
              <p:cNvSpPr>
                <a:spLocks/>
              </p:cNvSpPr>
              <p:nvPr/>
            </p:nvSpPr>
            <p:spPr bwMode="auto">
              <a:xfrm>
                <a:off x="3434" y="3086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96" name="Freeform 904"/>
              <p:cNvSpPr>
                <a:spLocks/>
              </p:cNvSpPr>
              <p:nvPr/>
            </p:nvSpPr>
            <p:spPr bwMode="auto">
              <a:xfrm>
                <a:off x="3472" y="3100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40 w 54"/>
                  <a:gd name="T5" fmla="*/ 40 h 40"/>
                  <a:gd name="T6" fmla="*/ 54 w 54"/>
                  <a:gd name="T7" fmla="*/ 12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40" y="40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97" name="Freeform 905"/>
              <p:cNvSpPr>
                <a:spLocks/>
              </p:cNvSpPr>
              <p:nvPr/>
            </p:nvSpPr>
            <p:spPr bwMode="auto">
              <a:xfrm>
                <a:off x="3472" y="3100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40 w 54"/>
                  <a:gd name="T5" fmla="*/ 40 h 40"/>
                  <a:gd name="T6" fmla="*/ 54 w 54"/>
                  <a:gd name="T7" fmla="*/ 12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40" y="40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98" name="Freeform 906"/>
              <p:cNvSpPr>
                <a:spLocks/>
              </p:cNvSpPr>
              <p:nvPr/>
            </p:nvSpPr>
            <p:spPr bwMode="auto">
              <a:xfrm>
                <a:off x="3512" y="3112"/>
                <a:ext cx="52" cy="40"/>
              </a:xfrm>
              <a:custGeom>
                <a:avLst/>
                <a:gdLst>
                  <a:gd name="T0" fmla="*/ 14 w 52"/>
                  <a:gd name="T1" fmla="*/ 0 h 40"/>
                  <a:gd name="T2" fmla="*/ 0 w 52"/>
                  <a:gd name="T3" fmla="*/ 28 h 40"/>
                  <a:gd name="T4" fmla="*/ 38 w 52"/>
                  <a:gd name="T5" fmla="*/ 40 h 40"/>
                  <a:gd name="T6" fmla="*/ 52 w 52"/>
                  <a:gd name="T7" fmla="*/ 14 h 40"/>
                  <a:gd name="T8" fmla="*/ 14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4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2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99" name="Freeform 907"/>
              <p:cNvSpPr>
                <a:spLocks/>
              </p:cNvSpPr>
              <p:nvPr/>
            </p:nvSpPr>
            <p:spPr bwMode="auto">
              <a:xfrm>
                <a:off x="3512" y="3112"/>
                <a:ext cx="52" cy="40"/>
              </a:xfrm>
              <a:custGeom>
                <a:avLst/>
                <a:gdLst>
                  <a:gd name="T0" fmla="*/ 14 w 52"/>
                  <a:gd name="T1" fmla="*/ 0 h 40"/>
                  <a:gd name="T2" fmla="*/ 0 w 52"/>
                  <a:gd name="T3" fmla="*/ 28 h 40"/>
                  <a:gd name="T4" fmla="*/ 38 w 52"/>
                  <a:gd name="T5" fmla="*/ 40 h 40"/>
                  <a:gd name="T6" fmla="*/ 52 w 52"/>
                  <a:gd name="T7" fmla="*/ 14 h 40"/>
                  <a:gd name="T8" fmla="*/ 14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4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2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00" name="Freeform 908"/>
              <p:cNvSpPr>
                <a:spLocks/>
              </p:cNvSpPr>
              <p:nvPr/>
            </p:nvSpPr>
            <p:spPr bwMode="auto">
              <a:xfrm>
                <a:off x="3550" y="3126"/>
                <a:ext cx="54" cy="40"/>
              </a:xfrm>
              <a:custGeom>
                <a:avLst/>
                <a:gdLst>
                  <a:gd name="T0" fmla="*/ 14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4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4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01" name="Freeform 909"/>
              <p:cNvSpPr>
                <a:spLocks/>
              </p:cNvSpPr>
              <p:nvPr/>
            </p:nvSpPr>
            <p:spPr bwMode="auto">
              <a:xfrm>
                <a:off x="3550" y="3126"/>
                <a:ext cx="54" cy="40"/>
              </a:xfrm>
              <a:custGeom>
                <a:avLst/>
                <a:gdLst>
                  <a:gd name="T0" fmla="*/ 14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4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4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02" name="Freeform 910"/>
              <p:cNvSpPr>
                <a:spLocks/>
              </p:cNvSpPr>
              <p:nvPr/>
            </p:nvSpPr>
            <p:spPr bwMode="auto">
              <a:xfrm>
                <a:off x="1566" y="2476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0 h 30"/>
                  <a:gd name="T4" fmla="*/ 30 w 52"/>
                  <a:gd name="T5" fmla="*/ 30 h 30"/>
                  <a:gd name="T6" fmla="*/ 52 w 52"/>
                  <a:gd name="T7" fmla="*/ 10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52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03" name="Freeform 911"/>
              <p:cNvSpPr>
                <a:spLocks/>
              </p:cNvSpPr>
              <p:nvPr/>
            </p:nvSpPr>
            <p:spPr bwMode="auto">
              <a:xfrm>
                <a:off x="1566" y="2476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0 h 30"/>
                  <a:gd name="T4" fmla="*/ 30 w 52"/>
                  <a:gd name="T5" fmla="*/ 30 h 30"/>
                  <a:gd name="T6" fmla="*/ 52 w 52"/>
                  <a:gd name="T7" fmla="*/ 10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52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04" name="Freeform 912"/>
              <p:cNvSpPr>
                <a:spLocks/>
              </p:cNvSpPr>
              <p:nvPr/>
            </p:nvSpPr>
            <p:spPr bwMode="auto">
              <a:xfrm>
                <a:off x="1596" y="2486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0 h 28"/>
                  <a:gd name="T4" fmla="*/ 28 w 52"/>
                  <a:gd name="T5" fmla="*/ 28 h 28"/>
                  <a:gd name="T6" fmla="*/ 52 w 52"/>
                  <a:gd name="T7" fmla="*/ 8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52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05" name="Freeform 913"/>
              <p:cNvSpPr>
                <a:spLocks/>
              </p:cNvSpPr>
              <p:nvPr/>
            </p:nvSpPr>
            <p:spPr bwMode="auto">
              <a:xfrm>
                <a:off x="1596" y="2486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0 h 28"/>
                  <a:gd name="T4" fmla="*/ 28 w 52"/>
                  <a:gd name="T5" fmla="*/ 28 h 28"/>
                  <a:gd name="T6" fmla="*/ 52 w 52"/>
                  <a:gd name="T7" fmla="*/ 8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0"/>
                    </a:lnTo>
                    <a:lnTo>
                      <a:pt x="28" y="28"/>
                    </a:lnTo>
                    <a:lnTo>
                      <a:pt x="52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6706" name="Group 914"/>
            <p:cNvGrpSpPr>
              <a:grpSpLocks/>
            </p:cNvGrpSpPr>
            <p:nvPr/>
          </p:nvGrpSpPr>
          <p:grpSpPr bwMode="auto">
            <a:xfrm>
              <a:off x="1544" y="2494"/>
              <a:ext cx="2044" cy="700"/>
              <a:chOff x="1544" y="2494"/>
              <a:chExt cx="2044" cy="700"/>
            </a:xfrm>
          </p:grpSpPr>
          <p:sp>
            <p:nvSpPr>
              <p:cNvPr id="546707" name="Freeform 915"/>
              <p:cNvSpPr>
                <a:spLocks/>
              </p:cNvSpPr>
              <p:nvPr/>
            </p:nvSpPr>
            <p:spPr bwMode="auto">
              <a:xfrm>
                <a:off x="1624" y="2494"/>
                <a:ext cx="52" cy="26"/>
              </a:xfrm>
              <a:custGeom>
                <a:avLst/>
                <a:gdLst>
                  <a:gd name="T0" fmla="*/ 24 w 52"/>
                  <a:gd name="T1" fmla="*/ 0 h 26"/>
                  <a:gd name="T2" fmla="*/ 0 w 52"/>
                  <a:gd name="T3" fmla="*/ 20 h 26"/>
                  <a:gd name="T4" fmla="*/ 30 w 52"/>
                  <a:gd name="T5" fmla="*/ 26 h 26"/>
                  <a:gd name="T6" fmla="*/ 52 w 52"/>
                  <a:gd name="T7" fmla="*/ 8 h 26"/>
                  <a:gd name="T8" fmla="*/ 24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4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2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1C2F7"/>
              </a:solidFill>
              <a:ln w="0">
                <a:solidFill>
                  <a:srgbClr val="91C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08" name="Freeform 916"/>
              <p:cNvSpPr>
                <a:spLocks/>
              </p:cNvSpPr>
              <p:nvPr/>
            </p:nvSpPr>
            <p:spPr bwMode="auto">
              <a:xfrm>
                <a:off x="1624" y="2494"/>
                <a:ext cx="52" cy="26"/>
              </a:xfrm>
              <a:custGeom>
                <a:avLst/>
                <a:gdLst>
                  <a:gd name="T0" fmla="*/ 24 w 52"/>
                  <a:gd name="T1" fmla="*/ 0 h 26"/>
                  <a:gd name="T2" fmla="*/ 0 w 52"/>
                  <a:gd name="T3" fmla="*/ 20 h 26"/>
                  <a:gd name="T4" fmla="*/ 30 w 52"/>
                  <a:gd name="T5" fmla="*/ 26 h 26"/>
                  <a:gd name="T6" fmla="*/ 52 w 52"/>
                  <a:gd name="T7" fmla="*/ 8 h 26"/>
                  <a:gd name="T8" fmla="*/ 24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4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2" y="8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09" name="Freeform 917"/>
              <p:cNvSpPr>
                <a:spLocks/>
              </p:cNvSpPr>
              <p:nvPr/>
            </p:nvSpPr>
            <p:spPr bwMode="auto">
              <a:xfrm>
                <a:off x="1654" y="2502"/>
                <a:ext cx="52" cy="20"/>
              </a:xfrm>
              <a:custGeom>
                <a:avLst/>
                <a:gdLst>
                  <a:gd name="T0" fmla="*/ 22 w 52"/>
                  <a:gd name="T1" fmla="*/ 0 h 20"/>
                  <a:gd name="T2" fmla="*/ 0 w 52"/>
                  <a:gd name="T3" fmla="*/ 18 h 20"/>
                  <a:gd name="T4" fmla="*/ 28 w 52"/>
                  <a:gd name="T5" fmla="*/ 20 h 20"/>
                  <a:gd name="T6" fmla="*/ 52 w 52"/>
                  <a:gd name="T7" fmla="*/ 2 h 20"/>
                  <a:gd name="T8" fmla="*/ 22 w 5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0">
                    <a:moveTo>
                      <a:pt x="22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8BAFA"/>
              </a:solidFill>
              <a:ln w="0">
                <a:solidFill>
                  <a:srgbClr val="78BA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10" name="Freeform 918"/>
              <p:cNvSpPr>
                <a:spLocks/>
              </p:cNvSpPr>
              <p:nvPr/>
            </p:nvSpPr>
            <p:spPr bwMode="auto">
              <a:xfrm>
                <a:off x="1654" y="2502"/>
                <a:ext cx="52" cy="20"/>
              </a:xfrm>
              <a:custGeom>
                <a:avLst/>
                <a:gdLst>
                  <a:gd name="T0" fmla="*/ 22 w 52"/>
                  <a:gd name="T1" fmla="*/ 0 h 20"/>
                  <a:gd name="T2" fmla="*/ 0 w 52"/>
                  <a:gd name="T3" fmla="*/ 18 h 20"/>
                  <a:gd name="T4" fmla="*/ 28 w 52"/>
                  <a:gd name="T5" fmla="*/ 20 h 20"/>
                  <a:gd name="T6" fmla="*/ 52 w 52"/>
                  <a:gd name="T7" fmla="*/ 2 h 20"/>
                  <a:gd name="T8" fmla="*/ 22 w 5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0">
                    <a:moveTo>
                      <a:pt x="22" y="0"/>
                    </a:moveTo>
                    <a:lnTo>
                      <a:pt x="0" y="18"/>
                    </a:lnTo>
                    <a:lnTo>
                      <a:pt x="28" y="20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11" name="Freeform 919"/>
              <p:cNvSpPr>
                <a:spLocks/>
              </p:cNvSpPr>
              <p:nvPr/>
            </p:nvSpPr>
            <p:spPr bwMode="auto">
              <a:xfrm>
                <a:off x="1682" y="2504"/>
                <a:ext cx="54" cy="52"/>
              </a:xfrm>
              <a:custGeom>
                <a:avLst/>
                <a:gdLst>
                  <a:gd name="T0" fmla="*/ 24 w 54"/>
                  <a:gd name="T1" fmla="*/ 0 h 52"/>
                  <a:gd name="T2" fmla="*/ 0 w 54"/>
                  <a:gd name="T3" fmla="*/ 18 h 52"/>
                  <a:gd name="T4" fmla="*/ 34 w 54"/>
                  <a:gd name="T5" fmla="*/ 52 h 52"/>
                  <a:gd name="T6" fmla="*/ 54 w 54"/>
                  <a:gd name="T7" fmla="*/ 18 h 52"/>
                  <a:gd name="T8" fmla="*/ 24 w 5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2">
                    <a:moveTo>
                      <a:pt x="24" y="0"/>
                    </a:moveTo>
                    <a:lnTo>
                      <a:pt x="0" y="18"/>
                    </a:lnTo>
                    <a:lnTo>
                      <a:pt x="34" y="52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5ADD1"/>
              </a:solidFill>
              <a:ln w="0">
                <a:solidFill>
                  <a:srgbClr val="B5AD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12" name="Freeform 920"/>
              <p:cNvSpPr>
                <a:spLocks/>
              </p:cNvSpPr>
              <p:nvPr/>
            </p:nvSpPr>
            <p:spPr bwMode="auto">
              <a:xfrm>
                <a:off x="1682" y="2504"/>
                <a:ext cx="54" cy="52"/>
              </a:xfrm>
              <a:custGeom>
                <a:avLst/>
                <a:gdLst>
                  <a:gd name="T0" fmla="*/ 24 w 54"/>
                  <a:gd name="T1" fmla="*/ 0 h 52"/>
                  <a:gd name="T2" fmla="*/ 0 w 54"/>
                  <a:gd name="T3" fmla="*/ 18 h 52"/>
                  <a:gd name="T4" fmla="*/ 34 w 54"/>
                  <a:gd name="T5" fmla="*/ 52 h 52"/>
                  <a:gd name="T6" fmla="*/ 54 w 54"/>
                  <a:gd name="T7" fmla="*/ 18 h 52"/>
                  <a:gd name="T8" fmla="*/ 24 w 5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2">
                    <a:moveTo>
                      <a:pt x="24" y="0"/>
                    </a:moveTo>
                    <a:lnTo>
                      <a:pt x="0" y="18"/>
                    </a:lnTo>
                    <a:lnTo>
                      <a:pt x="34" y="52"/>
                    </a:lnTo>
                    <a:lnTo>
                      <a:pt x="54" y="18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13" name="Freeform 921"/>
              <p:cNvSpPr>
                <a:spLocks/>
              </p:cNvSpPr>
              <p:nvPr/>
            </p:nvSpPr>
            <p:spPr bwMode="auto">
              <a:xfrm>
                <a:off x="1716" y="2522"/>
                <a:ext cx="54" cy="58"/>
              </a:xfrm>
              <a:custGeom>
                <a:avLst/>
                <a:gdLst>
                  <a:gd name="T0" fmla="*/ 20 w 54"/>
                  <a:gd name="T1" fmla="*/ 0 h 58"/>
                  <a:gd name="T2" fmla="*/ 0 w 54"/>
                  <a:gd name="T3" fmla="*/ 34 h 58"/>
                  <a:gd name="T4" fmla="*/ 32 w 54"/>
                  <a:gd name="T5" fmla="*/ 58 h 58"/>
                  <a:gd name="T6" fmla="*/ 54 w 54"/>
                  <a:gd name="T7" fmla="*/ 30 h 58"/>
                  <a:gd name="T8" fmla="*/ 20 w 5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8">
                    <a:moveTo>
                      <a:pt x="20" y="0"/>
                    </a:moveTo>
                    <a:lnTo>
                      <a:pt x="0" y="34"/>
                    </a:lnTo>
                    <a:lnTo>
                      <a:pt x="32" y="58"/>
                    </a:lnTo>
                    <a:lnTo>
                      <a:pt x="54" y="3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BDCC"/>
              </a:solidFill>
              <a:ln w="0">
                <a:solidFill>
                  <a:srgbClr val="CCBD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14" name="Freeform 922"/>
              <p:cNvSpPr>
                <a:spLocks/>
              </p:cNvSpPr>
              <p:nvPr/>
            </p:nvSpPr>
            <p:spPr bwMode="auto">
              <a:xfrm>
                <a:off x="1716" y="2522"/>
                <a:ext cx="54" cy="58"/>
              </a:xfrm>
              <a:custGeom>
                <a:avLst/>
                <a:gdLst>
                  <a:gd name="T0" fmla="*/ 20 w 54"/>
                  <a:gd name="T1" fmla="*/ 0 h 58"/>
                  <a:gd name="T2" fmla="*/ 0 w 54"/>
                  <a:gd name="T3" fmla="*/ 34 h 58"/>
                  <a:gd name="T4" fmla="*/ 32 w 54"/>
                  <a:gd name="T5" fmla="*/ 58 h 58"/>
                  <a:gd name="T6" fmla="*/ 54 w 54"/>
                  <a:gd name="T7" fmla="*/ 30 h 58"/>
                  <a:gd name="T8" fmla="*/ 20 w 5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8">
                    <a:moveTo>
                      <a:pt x="20" y="0"/>
                    </a:moveTo>
                    <a:lnTo>
                      <a:pt x="0" y="34"/>
                    </a:lnTo>
                    <a:lnTo>
                      <a:pt x="32" y="58"/>
                    </a:lnTo>
                    <a:lnTo>
                      <a:pt x="54" y="3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15" name="Freeform 923"/>
              <p:cNvSpPr>
                <a:spLocks/>
              </p:cNvSpPr>
              <p:nvPr/>
            </p:nvSpPr>
            <p:spPr bwMode="auto">
              <a:xfrm>
                <a:off x="1748" y="2552"/>
                <a:ext cx="52" cy="42"/>
              </a:xfrm>
              <a:custGeom>
                <a:avLst/>
                <a:gdLst>
                  <a:gd name="T0" fmla="*/ 22 w 52"/>
                  <a:gd name="T1" fmla="*/ 0 h 42"/>
                  <a:gd name="T2" fmla="*/ 0 w 52"/>
                  <a:gd name="T3" fmla="*/ 28 h 42"/>
                  <a:gd name="T4" fmla="*/ 32 w 52"/>
                  <a:gd name="T5" fmla="*/ 42 h 42"/>
                  <a:gd name="T6" fmla="*/ 52 w 52"/>
                  <a:gd name="T7" fmla="*/ 18 h 42"/>
                  <a:gd name="T8" fmla="*/ 22 w 5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22" y="0"/>
                    </a:moveTo>
                    <a:lnTo>
                      <a:pt x="0" y="28"/>
                    </a:lnTo>
                    <a:lnTo>
                      <a:pt x="32" y="42"/>
                    </a:lnTo>
                    <a:lnTo>
                      <a:pt x="52" y="1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AC4E0"/>
              </a:solidFill>
              <a:ln w="0">
                <a:solidFill>
                  <a:srgbClr val="BAC4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16" name="Freeform 924"/>
              <p:cNvSpPr>
                <a:spLocks/>
              </p:cNvSpPr>
              <p:nvPr/>
            </p:nvSpPr>
            <p:spPr bwMode="auto">
              <a:xfrm>
                <a:off x="1748" y="2552"/>
                <a:ext cx="52" cy="42"/>
              </a:xfrm>
              <a:custGeom>
                <a:avLst/>
                <a:gdLst>
                  <a:gd name="T0" fmla="*/ 22 w 52"/>
                  <a:gd name="T1" fmla="*/ 0 h 42"/>
                  <a:gd name="T2" fmla="*/ 0 w 52"/>
                  <a:gd name="T3" fmla="*/ 28 h 42"/>
                  <a:gd name="T4" fmla="*/ 32 w 52"/>
                  <a:gd name="T5" fmla="*/ 42 h 42"/>
                  <a:gd name="T6" fmla="*/ 52 w 52"/>
                  <a:gd name="T7" fmla="*/ 18 h 42"/>
                  <a:gd name="T8" fmla="*/ 22 w 5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22" y="0"/>
                    </a:moveTo>
                    <a:lnTo>
                      <a:pt x="0" y="28"/>
                    </a:lnTo>
                    <a:lnTo>
                      <a:pt x="32" y="42"/>
                    </a:lnTo>
                    <a:lnTo>
                      <a:pt x="52" y="1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17" name="Freeform 925"/>
              <p:cNvSpPr>
                <a:spLocks/>
              </p:cNvSpPr>
              <p:nvPr/>
            </p:nvSpPr>
            <p:spPr bwMode="auto">
              <a:xfrm>
                <a:off x="1780" y="2570"/>
                <a:ext cx="50" cy="32"/>
              </a:xfrm>
              <a:custGeom>
                <a:avLst/>
                <a:gdLst>
                  <a:gd name="T0" fmla="*/ 20 w 50"/>
                  <a:gd name="T1" fmla="*/ 0 h 32"/>
                  <a:gd name="T2" fmla="*/ 0 w 50"/>
                  <a:gd name="T3" fmla="*/ 24 h 32"/>
                  <a:gd name="T4" fmla="*/ 30 w 50"/>
                  <a:gd name="T5" fmla="*/ 32 h 32"/>
                  <a:gd name="T6" fmla="*/ 50 w 50"/>
                  <a:gd name="T7" fmla="*/ 10 h 32"/>
                  <a:gd name="T8" fmla="*/ 20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20" y="0"/>
                    </a:moveTo>
                    <a:lnTo>
                      <a:pt x="0" y="24"/>
                    </a:lnTo>
                    <a:lnTo>
                      <a:pt x="30" y="32"/>
                    </a:lnTo>
                    <a:lnTo>
                      <a:pt x="50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18" name="Freeform 926"/>
              <p:cNvSpPr>
                <a:spLocks/>
              </p:cNvSpPr>
              <p:nvPr/>
            </p:nvSpPr>
            <p:spPr bwMode="auto">
              <a:xfrm>
                <a:off x="1780" y="2570"/>
                <a:ext cx="50" cy="32"/>
              </a:xfrm>
              <a:custGeom>
                <a:avLst/>
                <a:gdLst>
                  <a:gd name="T0" fmla="*/ 20 w 50"/>
                  <a:gd name="T1" fmla="*/ 0 h 32"/>
                  <a:gd name="T2" fmla="*/ 0 w 50"/>
                  <a:gd name="T3" fmla="*/ 24 h 32"/>
                  <a:gd name="T4" fmla="*/ 30 w 50"/>
                  <a:gd name="T5" fmla="*/ 32 h 32"/>
                  <a:gd name="T6" fmla="*/ 50 w 50"/>
                  <a:gd name="T7" fmla="*/ 10 h 32"/>
                  <a:gd name="T8" fmla="*/ 20 w 5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20" y="0"/>
                    </a:moveTo>
                    <a:lnTo>
                      <a:pt x="0" y="24"/>
                    </a:lnTo>
                    <a:lnTo>
                      <a:pt x="30" y="32"/>
                    </a:lnTo>
                    <a:lnTo>
                      <a:pt x="50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19" name="Freeform 927"/>
              <p:cNvSpPr>
                <a:spLocks/>
              </p:cNvSpPr>
              <p:nvPr/>
            </p:nvSpPr>
            <p:spPr bwMode="auto">
              <a:xfrm>
                <a:off x="1810" y="2580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4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7BAF7"/>
              </a:solidFill>
              <a:ln w="0">
                <a:solidFill>
                  <a:srgbClr val="87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20" name="Freeform 928"/>
              <p:cNvSpPr>
                <a:spLocks/>
              </p:cNvSpPr>
              <p:nvPr/>
            </p:nvSpPr>
            <p:spPr bwMode="auto">
              <a:xfrm>
                <a:off x="1810" y="2580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4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21" name="Freeform 929"/>
              <p:cNvSpPr>
                <a:spLocks/>
              </p:cNvSpPr>
              <p:nvPr/>
            </p:nvSpPr>
            <p:spPr bwMode="auto">
              <a:xfrm>
                <a:off x="1840" y="2584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28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28" y="22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3B5FA"/>
              </a:solidFill>
              <a:ln w="0">
                <a:solidFill>
                  <a:srgbClr val="73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22" name="Freeform 930"/>
              <p:cNvSpPr>
                <a:spLocks/>
              </p:cNvSpPr>
              <p:nvPr/>
            </p:nvSpPr>
            <p:spPr bwMode="auto">
              <a:xfrm>
                <a:off x="1840" y="2584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28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28" y="22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23" name="Freeform 931"/>
              <p:cNvSpPr>
                <a:spLocks/>
              </p:cNvSpPr>
              <p:nvPr/>
            </p:nvSpPr>
            <p:spPr bwMode="auto">
              <a:xfrm>
                <a:off x="1868" y="2586"/>
                <a:ext cx="52" cy="20"/>
              </a:xfrm>
              <a:custGeom>
                <a:avLst/>
                <a:gdLst>
                  <a:gd name="T0" fmla="*/ 22 w 52"/>
                  <a:gd name="T1" fmla="*/ 0 h 20"/>
                  <a:gd name="T2" fmla="*/ 0 w 52"/>
                  <a:gd name="T3" fmla="*/ 20 h 20"/>
                  <a:gd name="T4" fmla="*/ 30 w 52"/>
                  <a:gd name="T5" fmla="*/ 20 h 20"/>
                  <a:gd name="T6" fmla="*/ 52 w 52"/>
                  <a:gd name="T7" fmla="*/ 0 h 20"/>
                  <a:gd name="T8" fmla="*/ 22 w 5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0">
                    <a:moveTo>
                      <a:pt x="22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9ADF7"/>
              </a:solidFill>
              <a:ln w="0">
                <a:solidFill>
                  <a:srgbClr val="69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24" name="Freeform 932"/>
              <p:cNvSpPr>
                <a:spLocks/>
              </p:cNvSpPr>
              <p:nvPr/>
            </p:nvSpPr>
            <p:spPr bwMode="auto">
              <a:xfrm>
                <a:off x="1868" y="2586"/>
                <a:ext cx="52" cy="20"/>
              </a:xfrm>
              <a:custGeom>
                <a:avLst/>
                <a:gdLst>
                  <a:gd name="T0" fmla="*/ 22 w 52"/>
                  <a:gd name="T1" fmla="*/ 0 h 20"/>
                  <a:gd name="T2" fmla="*/ 0 w 52"/>
                  <a:gd name="T3" fmla="*/ 20 h 20"/>
                  <a:gd name="T4" fmla="*/ 30 w 52"/>
                  <a:gd name="T5" fmla="*/ 20 h 20"/>
                  <a:gd name="T6" fmla="*/ 52 w 52"/>
                  <a:gd name="T7" fmla="*/ 0 h 20"/>
                  <a:gd name="T8" fmla="*/ 22 w 5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0">
                    <a:moveTo>
                      <a:pt x="22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2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25" name="Freeform 933"/>
              <p:cNvSpPr>
                <a:spLocks/>
              </p:cNvSpPr>
              <p:nvPr/>
            </p:nvSpPr>
            <p:spPr bwMode="auto">
              <a:xfrm>
                <a:off x="1898" y="258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0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3ABF7"/>
              </a:solidFill>
              <a:ln w="0">
                <a:solidFill>
                  <a:srgbClr val="63AB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26" name="Freeform 934"/>
              <p:cNvSpPr>
                <a:spLocks/>
              </p:cNvSpPr>
              <p:nvPr/>
            </p:nvSpPr>
            <p:spPr bwMode="auto">
              <a:xfrm>
                <a:off x="1898" y="258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0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27" name="Freeform 935"/>
              <p:cNvSpPr>
                <a:spLocks/>
              </p:cNvSpPr>
              <p:nvPr/>
            </p:nvSpPr>
            <p:spPr bwMode="auto">
              <a:xfrm>
                <a:off x="1928" y="258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2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9ADF7"/>
              </a:solidFill>
              <a:ln w="0">
                <a:solidFill>
                  <a:srgbClr val="69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28" name="Freeform 936"/>
              <p:cNvSpPr>
                <a:spLocks/>
              </p:cNvSpPr>
              <p:nvPr/>
            </p:nvSpPr>
            <p:spPr bwMode="auto">
              <a:xfrm>
                <a:off x="1928" y="258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2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29" name="Freeform 937"/>
              <p:cNvSpPr>
                <a:spLocks/>
              </p:cNvSpPr>
              <p:nvPr/>
            </p:nvSpPr>
            <p:spPr bwMode="auto">
              <a:xfrm>
                <a:off x="1958" y="2588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0B0F7"/>
              </a:solidFill>
              <a:ln w="0">
                <a:solidFill>
                  <a:srgbClr val="70B0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30" name="Freeform 938"/>
              <p:cNvSpPr>
                <a:spLocks/>
              </p:cNvSpPr>
              <p:nvPr/>
            </p:nvSpPr>
            <p:spPr bwMode="auto">
              <a:xfrm>
                <a:off x="1958" y="2588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31" name="Freeform 939"/>
              <p:cNvSpPr>
                <a:spLocks/>
              </p:cNvSpPr>
              <p:nvPr/>
            </p:nvSpPr>
            <p:spPr bwMode="auto">
              <a:xfrm>
                <a:off x="1988" y="2590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0 h 24"/>
                  <a:gd name="T4" fmla="*/ 32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AB2F7"/>
              </a:solidFill>
              <a:ln w="0">
                <a:solidFill>
                  <a:srgbClr val="7A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32" name="Freeform 940"/>
              <p:cNvSpPr>
                <a:spLocks/>
              </p:cNvSpPr>
              <p:nvPr/>
            </p:nvSpPr>
            <p:spPr bwMode="auto">
              <a:xfrm>
                <a:off x="1988" y="2590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0 h 24"/>
                  <a:gd name="T4" fmla="*/ 32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33" name="Freeform 941"/>
              <p:cNvSpPr>
                <a:spLocks/>
              </p:cNvSpPr>
              <p:nvPr/>
            </p:nvSpPr>
            <p:spPr bwMode="auto">
              <a:xfrm>
                <a:off x="2020" y="2592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0B5F5"/>
              </a:solidFill>
              <a:ln w="0">
                <a:solidFill>
                  <a:srgbClr val="80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34" name="Freeform 942"/>
              <p:cNvSpPr>
                <a:spLocks/>
              </p:cNvSpPr>
              <p:nvPr/>
            </p:nvSpPr>
            <p:spPr bwMode="auto">
              <a:xfrm>
                <a:off x="2020" y="2592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35" name="Freeform 943"/>
              <p:cNvSpPr>
                <a:spLocks/>
              </p:cNvSpPr>
              <p:nvPr/>
            </p:nvSpPr>
            <p:spPr bwMode="auto">
              <a:xfrm>
                <a:off x="2052" y="2596"/>
                <a:ext cx="52" cy="28"/>
              </a:xfrm>
              <a:custGeom>
                <a:avLst/>
                <a:gdLst>
                  <a:gd name="T0" fmla="*/ 20 w 52"/>
                  <a:gd name="T1" fmla="*/ 0 h 28"/>
                  <a:gd name="T2" fmla="*/ 0 w 52"/>
                  <a:gd name="T3" fmla="*/ 22 h 28"/>
                  <a:gd name="T4" fmla="*/ 30 w 52"/>
                  <a:gd name="T5" fmla="*/ 28 h 28"/>
                  <a:gd name="T6" fmla="*/ 52 w 52"/>
                  <a:gd name="T7" fmla="*/ 4 h 28"/>
                  <a:gd name="T8" fmla="*/ 20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0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2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7B8F5"/>
              </a:solidFill>
              <a:ln w="0">
                <a:solidFill>
                  <a:srgbClr val="87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36" name="Freeform 944"/>
              <p:cNvSpPr>
                <a:spLocks/>
              </p:cNvSpPr>
              <p:nvPr/>
            </p:nvSpPr>
            <p:spPr bwMode="auto">
              <a:xfrm>
                <a:off x="2052" y="2596"/>
                <a:ext cx="52" cy="28"/>
              </a:xfrm>
              <a:custGeom>
                <a:avLst/>
                <a:gdLst>
                  <a:gd name="T0" fmla="*/ 20 w 52"/>
                  <a:gd name="T1" fmla="*/ 0 h 28"/>
                  <a:gd name="T2" fmla="*/ 0 w 52"/>
                  <a:gd name="T3" fmla="*/ 22 h 28"/>
                  <a:gd name="T4" fmla="*/ 30 w 52"/>
                  <a:gd name="T5" fmla="*/ 28 h 28"/>
                  <a:gd name="T6" fmla="*/ 52 w 52"/>
                  <a:gd name="T7" fmla="*/ 4 h 28"/>
                  <a:gd name="T8" fmla="*/ 20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0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2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37" name="Freeform 945"/>
              <p:cNvSpPr>
                <a:spLocks/>
              </p:cNvSpPr>
              <p:nvPr/>
            </p:nvSpPr>
            <p:spPr bwMode="auto">
              <a:xfrm>
                <a:off x="2082" y="2600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6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CB8F2"/>
              </a:solidFill>
              <a:ln w="0">
                <a:solidFill>
                  <a:srgbClr val="8CB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38" name="Freeform 946"/>
              <p:cNvSpPr>
                <a:spLocks/>
              </p:cNvSpPr>
              <p:nvPr/>
            </p:nvSpPr>
            <p:spPr bwMode="auto">
              <a:xfrm>
                <a:off x="2082" y="2600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6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39" name="Freeform 947"/>
              <p:cNvSpPr>
                <a:spLocks/>
              </p:cNvSpPr>
              <p:nvPr/>
            </p:nvSpPr>
            <p:spPr bwMode="auto">
              <a:xfrm>
                <a:off x="2114" y="2606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40" name="Freeform 948"/>
              <p:cNvSpPr>
                <a:spLocks/>
              </p:cNvSpPr>
              <p:nvPr/>
            </p:nvSpPr>
            <p:spPr bwMode="auto">
              <a:xfrm>
                <a:off x="2114" y="2606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8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41" name="Freeform 949"/>
              <p:cNvSpPr>
                <a:spLocks/>
              </p:cNvSpPr>
              <p:nvPr/>
            </p:nvSpPr>
            <p:spPr bwMode="auto">
              <a:xfrm>
                <a:off x="2146" y="2614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4BAF2"/>
              </a:solidFill>
              <a:ln w="0">
                <a:solidFill>
                  <a:srgbClr val="94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42" name="Freeform 950"/>
              <p:cNvSpPr>
                <a:spLocks/>
              </p:cNvSpPr>
              <p:nvPr/>
            </p:nvSpPr>
            <p:spPr bwMode="auto">
              <a:xfrm>
                <a:off x="2146" y="2614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43" name="Freeform 951"/>
              <p:cNvSpPr>
                <a:spLocks/>
              </p:cNvSpPr>
              <p:nvPr/>
            </p:nvSpPr>
            <p:spPr bwMode="auto">
              <a:xfrm>
                <a:off x="2178" y="2620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44" name="Freeform 952"/>
              <p:cNvSpPr>
                <a:spLocks/>
              </p:cNvSpPr>
              <p:nvPr/>
            </p:nvSpPr>
            <p:spPr bwMode="auto">
              <a:xfrm>
                <a:off x="2178" y="2620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45" name="Freeform 953"/>
              <p:cNvSpPr>
                <a:spLocks/>
              </p:cNvSpPr>
              <p:nvPr/>
            </p:nvSpPr>
            <p:spPr bwMode="auto">
              <a:xfrm>
                <a:off x="2210" y="2628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46" name="Freeform 954"/>
              <p:cNvSpPr>
                <a:spLocks/>
              </p:cNvSpPr>
              <p:nvPr/>
            </p:nvSpPr>
            <p:spPr bwMode="auto">
              <a:xfrm>
                <a:off x="2210" y="2628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47" name="Freeform 955"/>
              <p:cNvSpPr>
                <a:spLocks/>
              </p:cNvSpPr>
              <p:nvPr/>
            </p:nvSpPr>
            <p:spPr bwMode="auto">
              <a:xfrm>
                <a:off x="2244" y="2636"/>
                <a:ext cx="52" cy="34"/>
              </a:xfrm>
              <a:custGeom>
                <a:avLst/>
                <a:gdLst>
                  <a:gd name="T0" fmla="*/ 20 w 52"/>
                  <a:gd name="T1" fmla="*/ 0 h 34"/>
                  <a:gd name="T2" fmla="*/ 0 w 52"/>
                  <a:gd name="T3" fmla="*/ 26 h 34"/>
                  <a:gd name="T4" fmla="*/ 32 w 52"/>
                  <a:gd name="T5" fmla="*/ 34 h 34"/>
                  <a:gd name="T6" fmla="*/ 52 w 52"/>
                  <a:gd name="T7" fmla="*/ 10 h 34"/>
                  <a:gd name="T8" fmla="*/ 2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20" y="0"/>
                    </a:moveTo>
                    <a:lnTo>
                      <a:pt x="0" y="26"/>
                    </a:lnTo>
                    <a:lnTo>
                      <a:pt x="32" y="34"/>
                    </a:lnTo>
                    <a:lnTo>
                      <a:pt x="52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48" name="Freeform 956"/>
              <p:cNvSpPr>
                <a:spLocks/>
              </p:cNvSpPr>
              <p:nvPr/>
            </p:nvSpPr>
            <p:spPr bwMode="auto">
              <a:xfrm>
                <a:off x="2244" y="2636"/>
                <a:ext cx="52" cy="34"/>
              </a:xfrm>
              <a:custGeom>
                <a:avLst/>
                <a:gdLst>
                  <a:gd name="T0" fmla="*/ 20 w 52"/>
                  <a:gd name="T1" fmla="*/ 0 h 34"/>
                  <a:gd name="T2" fmla="*/ 0 w 52"/>
                  <a:gd name="T3" fmla="*/ 26 h 34"/>
                  <a:gd name="T4" fmla="*/ 32 w 52"/>
                  <a:gd name="T5" fmla="*/ 34 h 34"/>
                  <a:gd name="T6" fmla="*/ 52 w 52"/>
                  <a:gd name="T7" fmla="*/ 10 h 34"/>
                  <a:gd name="T8" fmla="*/ 2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20" y="0"/>
                    </a:moveTo>
                    <a:lnTo>
                      <a:pt x="0" y="26"/>
                    </a:lnTo>
                    <a:lnTo>
                      <a:pt x="32" y="34"/>
                    </a:lnTo>
                    <a:lnTo>
                      <a:pt x="52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49" name="Freeform 957"/>
              <p:cNvSpPr>
                <a:spLocks/>
              </p:cNvSpPr>
              <p:nvPr/>
            </p:nvSpPr>
            <p:spPr bwMode="auto">
              <a:xfrm>
                <a:off x="2276" y="264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50" name="Freeform 958"/>
              <p:cNvSpPr>
                <a:spLocks/>
              </p:cNvSpPr>
              <p:nvPr/>
            </p:nvSpPr>
            <p:spPr bwMode="auto">
              <a:xfrm>
                <a:off x="2276" y="264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51" name="Freeform 959"/>
              <p:cNvSpPr>
                <a:spLocks/>
              </p:cNvSpPr>
              <p:nvPr/>
            </p:nvSpPr>
            <p:spPr bwMode="auto">
              <a:xfrm>
                <a:off x="2308" y="2654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52" name="Freeform 960"/>
              <p:cNvSpPr>
                <a:spLocks/>
              </p:cNvSpPr>
              <p:nvPr/>
            </p:nvSpPr>
            <p:spPr bwMode="auto">
              <a:xfrm>
                <a:off x="2308" y="2654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53" name="Freeform 961"/>
              <p:cNvSpPr>
                <a:spLocks/>
              </p:cNvSpPr>
              <p:nvPr/>
            </p:nvSpPr>
            <p:spPr bwMode="auto">
              <a:xfrm>
                <a:off x="2342" y="266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54" name="Freeform 962"/>
              <p:cNvSpPr>
                <a:spLocks/>
              </p:cNvSpPr>
              <p:nvPr/>
            </p:nvSpPr>
            <p:spPr bwMode="auto">
              <a:xfrm>
                <a:off x="2342" y="266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55" name="Freeform 963"/>
              <p:cNvSpPr>
                <a:spLocks/>
              </p:cNvSpPr>
              <p:nvPr/>
            </p:nvSpPr>
            <p:spPr bwMode="auto">
              <a:xfrm>
                <a:off x="2376" y="2672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56" name="Freeform 964"/>
              <p:cNvSpPr>
                <a:spLocks/>
              </p:cNvSpPr>
              <p:nvPr/>
            </p:nvSpPr>
            <p:spPr bwMode="auto">
              <a:xfrm>
                <a:off x="2376" y="2672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57" name="Freeform 965"/>
              <p:cNvSpPr>
                <a:spLocks/>
              </p:cNvSpPr>
              <p:nvPr/>
            </p:nvSpPr>
            <p:spPr bwMode="auto">
              <a:xfrm>
                <a:off x="2410" y="2680"/>
                <a:ext cx="52" cy="34"/>
              </a:xfrm>
              <a:custGeom>
                <a:avLst/>
                <a:gdLst>
                  <a:gd name="T0" fmla="*/ 20 w 52"/>
                  <a:gd name="T1" fmla="*/ 0 h 34"/>
                  <a:gd name="T2" fmla="*/ 0 w 52"/>
                  <a:gd name="T3" fmla="*/ 24 h 34"/>
                  <a:gd name="T4" fmla="*/ 32 w 52"/>
                  <a:gd name="T5" fmla="*/ 34 h 34"/>
                  <a:gd name="T6" fmla="*/ 52 w 52"/>
                  <a:gd name="T7" fmla="*/ 8 h 34"/>
                  <a:gd name="T8" fmla="*/ 2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20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58" name="Freeform 966"/>
              <p:cNvSpPr>
                <a:spLocks/>
              </p:cNvSpPr>
              <p:nvPr/>
            </p:nvSpPr>
            <p:spPr bwMode="auto">
              <a:xfrm>
                <a:off x="2410" y="2680"/>
                <a:ext cx="52" cy="34"/>
              </a:xfrm>
              <a:custGeom>
                <a:avLst/>
                <a:gdLst>
                  <a:gd name="T0" fmla="*/ 20 w 52"/>
                  <a:gd name="T1" fmla="*/ 0 h 34"/>
                  <a:gd name="T2" fmla="*/ 0 w 52"/>
                  <a:gd name="T3" fmla="*/ 24 h 34"/>
                  <a:gd name="T4" fmla="*/ 32 w 52"/>
                  <a:gd name="T5" fmla="*/ 34 h 34"/>
                  <a:gd name="T6" fmla="*/ 52 w 52"/>
                  <a:gd name="T7" fmla="*/ 8 h 34"/>
                  <a:gd name="T8" fmla="*/ 2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20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59" name="Freeform 967"/>
              <p:cNvSpPr>
                <a:spLocks/>
              </p:cNvSpPr>
              <p:nvPr/>
            </p:nvSpPr>
            <p:spPr bwMode="auto">
              <a:xfrm>
                <a:off x="2442" y="268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60" name="Freeform 968"/>
              <p:cNvSpPr>
                <a:spLocks/>
              </p:cNvSpPr>
              <p:nvPr/>
            </p:nvSpPr>
            <p:spPr bwMode="auto">
              <a:xfrm>
                <a:off x="2442" y="268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61" name="Freeform 969"/>
              <p:cNvSpPr>
                <a:spLocks/>
              </p:cNvSpPr>
              <p:nvPr/>
            </p:nvSpPr>
            <p:spPr bwMode="auto">
              <a:xfrm>
                <a:off x="2476" y="269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6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62" name="Freeform 970"/>
              <p:cNvSpPr>
                <a:spLocks/>
              </p:cNvSpPr>
              <p:nvPr/>
            </p:nvSpPr>
            <p:spPr bwMode="auto">
              <a:xfrm>
                <a:off x="2476" y="269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6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63" name="Freeform 971"/>
              <p:cNvSpPr>
                <a:spLocks/>
              </p:cNvSpPr>
              <p:nvPr/>
            </p:nvSpPr>
            <p:spPr bwMode="auto">
              <a:xfrm>
                <a:off x="2512" y="270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8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64" name="Freeform 972"/>
              <p:cNvSpPr>
                <a:spLocks/>
              </p:cNvSpPr>
              <p:nvPr/>
            </p:nvSpPr>
            <p:spPr bwMode="auto">
              <a:xfrm>
                <a:off x="2512" y="270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8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65" name="Freeform 973"/>
              <p:cNvSpPr>
                <a:spLocks/>
              </p:cNvSpPr>
              <p:nvPr/>
            </p:nvSpPr>
            <p:spPr bwMode="auto">
              <a:xfrm>
                <a:off x="2546" y="2716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66" name="Freeform 974"/>
              <p:cNvSpPr>
                <a:spLocks/>
              </p:cNvSpPr>
              <p:nvPr/>
            </p:nvSpPr>
            <p:spPr bwMode="auto">
              <a:xfrm>
                <a:off x="2546" y="2716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67" name="Freeform 975"/>
              <p:cNvSpPr>
                <a:spLocks/>
              </p:cNvSpPr>
              <p:nvPr/>
            </p:nvSpPr>
            <p:spPr bwMode="auto">
              <a:xfrm>
                <a:off x="2580" y="2726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6 w 54"/>
                  <a:gd name="T5" fmla="*/ 36 h 36"/>
                  <a:gd name="T6" fmla="*/ 54 w 54"/>
                  <a:gd name="T7" fmla="*/ 12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68" name="Freeform 976"/>
              <p:cNvSpPr>
                <a:spLocks/>
              </p:cNvSpPr>
              <p:nvPr/>
            </p:nvSpPr>
            <p:spPr bwMode="auto">
              <a:xfrm>
                <a:off x="2580" y="2726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6 w 54"/>
                  <a:gd name="T5" fmla="*/ 36 h 36"/>
                  <a:gd name="T6" fmla="*/ 54 w 54"/>
                  <a:gd name="T7" fmla="*/ 12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69" name="Freeform 977"/>
              <p:cNvSpPr>
                <a:spLocks/>
              </p:cNvSpPr>
              <p:nvPr/>
            </p:nvSpPr>
            <p:spPr bwMode="auto">
              <a:xfrm>
                <a:off x="2616" y="2738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0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70" name="Freeform 978"/>
              <p:cNvSpPr>
                <a:spLocks/>
              </p:cNvSpPr>
              <p:nvPr/>
            </p:nvSpPr>
            <p:spPr bwMode="auto">
              <a:xfrm>
                <a:off x="2616" y="2738"/>
                <a:ext cx="52" cy="36"/>
              </a:xfrm>
              <a:custGeom>
                <a:avLst/>
                <a:gdLst>
                  <a:gd name="T0" fmla="*/ 18 w 52"/>
                  <a:gd name="T1" fmla="*/ 0 h 36"/>
                  <a:gd name="T2" fmla="*/ 0 w 52"/>
                  <a:gd name="T3" fmla="*/ 24 h 36"/>
                  <a:gd name="T4" fmla="*/ 34 w 52"/>
                  <a:gd name="T5" fmla="*/ 36 h 36"/>
                  <a:gd name="T6" fmla="*/ 52 w 52"/>
                  <a:gd name="T7" fmla="*/ 10 h 36"/>
                  <a:gd name="T8" fmla="*/ 18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18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71" name="Freeform 979"/>
              <p:cNvSpPr>
                <a:spLocks/>
              </p:cNvSpPr>
              <p:nvPr/>
            </p:nvSpPr>
            <p:spPr bwMode="auto">
              <a:xfrm>
                <a:off x="2650" y="2748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6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72" name="Freeform 980"/>
              <p:cNvSpPr>
                <a:spLocks/>
              </p:cNvSpPr>
              <p:nvPr/>
            </p:nvSpPr>
            <p:spPr bwMode="auto">
              <a:xfrm>
                <a:off x="2650" y="2748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6 h 36"/>
                  <a:gd name="T4" fmla="*/ 36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73" name="Freeform 981"/>
              <p:cNvSpPr>
                <a:spLocks/>
              </p:cNvSpPr>
              <p:nvPr/>
            </p:nvSpPr>
            <p:spPr bwMode="auto">
              <a:xfrm>
                <a:off x="2686" y="2760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4 w 52"/>
                  <a:gd name="T5" fmla="*/ 38 h 38"/>
                  <a:gd name="T6" fmla="*/ 52 w 52"/>
                  <a:gd name="T7" fmla="*/ 12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2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4F0"/>
              </a:solidFill>
              <a:ln w="0">
                <a:solidFill>
                  <a:srgbClr val="A6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74" name="Freeform 982"/>
              <p:cNvSpPr>
                <a:spLocks/>
              </p:cNvSpPr>
              <p:nvPr/>
            </p:nvSpPr>
            <p:spPr bwMode="auto">
              <a:xfrm>
                <a:off x="2686" y="2760"/>
                <a:ext cx="52" cy="38"/>
              </a:xfrm>
              <a:custGeom>
                <a:avLst/>
                <a:gdLst>
                  <a:gd name="T0" fmla="*/ 18 w 52"/>
                  <a:gd name="T1" fmla="*/ 0 h 38"/>
                  <a:gd name="T2" fmla="*/ 0 w 52"/>
                  <a:gd name="T3" fmla="*/ 24 h 38"/>
                  <a:gd name="T4" fmla="*/ 34 w 52"/>
                  <a:gd name="T5" fmla="*/ 38 h 38"/>
                  <a:gd name="T6" fmla="*/ 52 w 52"/>
                  <a:gd name="T7" fmla="*/ 12 h 38"/>
                  <a:gd name="T8" fmla="*/ 18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18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2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75" name="Freeform 983"/>
              <p:cNvSpPr>
                <a:spLocks/>
              </p:cNvSpPr>
              <p:nvPr/>
            </p:nvSpPr>
            <p:spPr bwMode="auto">
              <a:xfrm>
                <a:off x="2720" y="2772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76" name="Freeform 984"/>
              <p:cNvSpPr>
                <a:spLocks/>
              </p:cNvSpPr>
              <p:nvPr/>
            </p:nvSpPr>
            <p:spPr bwMode="auto">
              <a:xfrm>
                <a:off x="2720" y="2772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77" name="Freeform 985"/>
              <p:cNvSpPr>
                <a:spLocks/>
              </p:cNvSpPr>
              <p:nvPr/>
            </p:nvSpPr>
            <p:spPr bwMode="auto">
              <a:xfrm>
                <a:off x="2756" y="2786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78" name="Freeform 986"/>
              <p:cNvSpPr>
                <a:spLocks/>
              </p:cNvSpPr>
              <p:nvPr/>
            </p:nvSpPr>
            <p:spPr bwMode="auto">
              <a:xfrm>
                <a:off x="2756" y="2786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79" name="Freeform 987"/>
              <p:cNvSpPr>
                <a:spLocks/>
              </p:cNvSpPr>
              <p:nvPr/>
            </p:nvSpPr>
            <p:spPr bwMode="auto">
              <a:xfrm>
                <a:off x="2792" y="2800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4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F0"/>
              </a:solidFill>
              <a:ln w="0">
                <a:solidFill>
                  <a:srgbClr val="AB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80" name="Freeform 988"/>
              <p:cNvSpPr>
                <a:spLocks/>
              </p:cNvSpPr>
              <p:nvPr/>
            </p:nvSpPr>
            <p:spPr bwMode="auto">
              <a:xfrm>
                <a:off x="2792" y="2800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4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4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81" name="Freeform 989"/>
              <p:cNvSpPr>
                <a:spLocks/>
              </p:cNvSpPr>
              <p:nvPr/>
            </p:nvSpPr>
            <p:spPr bwMode="auto">
              <a:xfrm>
                <a:off x="2826" y="2814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4 h 38"/>
                  <a:gd name="T4" fmla="*/ 38 w 56"/>
                  <a:gd name="T5" fmla="*/ 38 h 38"/>
                  <a:gd name="T6" fmla="*/ 56 w 56"/>
                  <a:gd name="T7" fmla="*/ 14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82" name="Freeform 990"/>
              <p:cNvSpPr>
                <a:spLocks/>
              </p:cNvSpPr>
              <p:nvPr/>
            </p:nvSpPr>
            <p:spPr bwMode="auto">
              <a:xfrm>
                <a:off x="2826" y="2814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4 h 38"/>
                  <a:gd name="T4" fmla="*/ 38 w 56"/>
                  <a:gd name="T5" fmla="*/ 38 h 38"/>
                  <a:gd name="T6" fmla="*/ 56 w 56"/>
                  <a:gd name="T7" fmla="*/ 14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83" name="Freeform 991"/>
              <p:cNvSpPr>
                <a:spLocks/>
              </p:cNvSpPr>
              <p:nvPr/>
            </p:nvSpPr>
            <p:spPr bwMode="auto">
              <a:xfrm>
                <a:off x="2864" y="2828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4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4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84" name="Freeform 992"/>
              <p:cNvSpPr>
                <a:spLocks/>
              </p:cNvSpPr>
              <p:nvPr/>
            </p:nvSpPr>
            <p:spPr bwMode="auto">
              <a:xfrm>
                <a:off x="2864" y="2828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4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4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85" name="Freeform 993"/>
              <p:cNvSpPr>
                <a:spLocks/>
              </p:cNvSpPr>
              <p:nvPr/>
            </p:nvSpPr>
            <p:spPr bwMode="auto">
              <a:xfrm>
                <a:off x="2900" y="2842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86" name="Freeform 994"/>
              <p:cNvSpPr>
                <a:spLocks/>
              </p:cNvSpPr>
              <p:nvPr/>
            </p:nvSpPr>
            <p:spPr bwMode="auto">
              <a:xfrm>
                <a:off x="2900" y="2842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87" name="Freeform 995"/>
              <p:cNvSpPr>
                <a:spLocks/>
              </p:cNvSpPr>
              <p:nvPr/>
            </p:nvSpPr>
            <p:spPr bwMode="auto">
              <a:xfrm>
                <a:off x="2936" y="2856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88" name="Freeform 996"/>
              <p:cNvSpPr>
                <a:spLocks/>
              </p:cNvSpPr>
              <p:nvPr/>
            </p:nvSpPr>
            <p:spPr bwMode="auto">
              <a:xfrm>
                <a:off x="2936" y="2856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89" name="Freeform 997"/>
              <p:cNvSpPr>
                <a:spLocks/>
              </p:cNvSpPr>
              <p:nvPr/>
            </p:nvSpPr>
            <p:spPr bwMode="auto">
              <a:xfrm>
                <a:off x="2972" y="2870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90" name="Freeform 998"/>
              <p:cNvSpPr>
                <a:spLocks/>
              </p:cNvSpPr>
              <p:nvPr/>
            </p:nvSpPr>
            <p:spPr bwMode="auto">
              <a:xfrm>
                <a:off x="2972" y="2870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91" name="Freeform 999"/>
              <p:cNvSpPr>
                <a:spLocks/>
              </p:cNvSpPr>
              <p:nvPr/>
            </p:nvSpPr>
            <p:spPr bwMode="auto">
              <a:xfrm>
                <a:off x="3008" y="2882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92" name="Freeform 1000"/>
              <p:cNvSpPr>
                <a:spLocks/>
              </p:cNvSpPr>
              <p:nvPr/>
            </p:nvSpPr>
            <p:spPr bwMode="auto">
              <a:xfrm>
                <a:off x="3008" y="2882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93" name="Freeform 1001"/>
              <p:cNvSpPr>
                <a:spLocks/>
              </p:cNvSpPr>
              <p:nvPr/>
            </p:nvSpPr>
            <p:spPr bwMode="auto">
              <a:xfrm>
                <a:off x="3046" y="2894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94" name="Freeform 1002"/>
              <p:cNvSpPr>
                <a:spLocks/>
              </p:cNvSpPr>
              <p:nvPr/>
            </p:nvSpPr>
            <p:spPr bwMode="auto">
              <a:xfrm>
                <a:off x="3046" y="2894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95" name="Freeform 1003"/>
              <p:cNvSpPr>
                <a:spLocks/>
              </p:cNvSpPr>
              <p:nvPr/>
            </p:nvSpPr>
            <p:spPr bwMode="auto">
              <a:xfrm>
                <a:off x="3082" y="2906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96" name="Freeform 1004"/>
              <p:cNvSpPr>
                <a:spLocks/>
              </p:cNvSpPr>
              <p:nvPr/>
            </p:nvSpPr>
            <p:spPr bwMode="auto">
              <a:xfrm>
                <a:off x="3082" y="2906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97" name="Freeform 1005"/>
              <p:cNvSpPr>
                <a:spLocks/>
              </p:cNvSpPr>
              <p:nvPr/>
            </p:nvSpPr>
            <p:spPr bwMode="auto">
              <a:xfrm>
                <a:off x="3120" y="291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98" name="Freeform 1006"/>
              <p:cNvSpPr>
                <a:spLocks/>
              </p:cNvSpPr>
              <p:nvPr/>
            </p:nvSpPr>
            <p:spPr bwMode="auto">
              <a:xfrm>
                <a:off x="3120" y="291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99" name="Freeform 1007"/>
              <p:cNvSpPr>
                <a:spLocks/>
              </p:cNvSpPr>
              <p:nvPr/>
            </p:nvSpPr>
            <p:spPr bwMode="auto">
              <a:xfrm>
                <a:off x="3158" y="2930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00" name="Freeform 1008"/>
              <p:cNvSpPr>
                <a:spLocks/>
              </p:cNvSpPr>
              <p:nvPr/>
            </p:nvSpPr>
            <p:spPr bwMode="auto">
              <a:xfrm>
                <a:off x="3158" y="2930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01" name="Freeform 1009"/>
              <p:cNvSpPr>
                <a:spLocks/>
              </p:cNvSpPr>
              <p:nvPr/>
            </p:nvSpPr>
            <p:spPr bwMode="auto">
              <a:xfrm>
                <a:off x="3196" y="2942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BCCF2"/>
              </a:solidFill>
              <a:ln w="0">
                <a:solidFill>
                  <a:srgbClr val="ABCC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02" name="Freeform 1010"/>
              <p:cNvSpPr>
                <a:spLocks/>
              </p:cNvSpPr>
              <p:nvPr/>
            </p:nvSpPr>
            <p:spPr bwMode="auto">
              <a:xfrm>
                <a:off x="3196" y="2942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03" name="Freeform 1011"/>
              <p:cNvSpPr>
                <a:spLocks/>
              </p:cNvSpPr>
              <p:nvPr/>
            </p:nvSpPr>
            <p:spPr bwMode="auto">
              <a:xfrm>
                <a:off x="3234" y="2956"/>
                <a:ext cx="54" cy="42"/>
              </a:xfrm>
              <a:custGeom>
                <a:avLst/>
                <a:gdLst>
                  <a:gd name="T0" fmla="*/ 16 w 54"/>
                  <a:gd name="T1" fmla="*/ 0 h 42"/>
                  <a:gd name="T2" fmla="*/ 0 w 54"/>
                  <a:gd name="T3" fmla="*/ 26 h 42"/>
                  <a:gd name="T4" fmla="*/ 38 w 54"/>
                  <a:gd name="T5" fmla="*/ 42 h 42"/>
                  <a:gd name="T6" fmla="*/ 54 w 54"/>
                  <a:gd name="T7" fmla="*/ 20 h 42"/>
                  <a:gd name="T8" fmla="*/ 16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6" y="0"/>
                    </a:moveTo>
                    <a:lnTo>
                      <a:pt x="0" y="26"/>
                    </a:lnTo>
                    <a:lnTo>
                      <a:pt x="38" y="42"/>
                    </a:lnTo>
                    <a:lnTo>
                      <a:pt x="54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5D4F0"/>
              </a:solidFill>
              <a:ln w="0">
                <a:solidFill>
                  <a:srgbClr val="B5D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04" name="Freeform 1012"/>
              <p:cNvSpPr>
                <a:spLocks/>
              </p:cNvSpPr>
              <p:nvPr/>
            </p:nvSpPr>
            <p:spPr bwMode="auto">
              <a:xfrm>
                <a:off x="3234" y="2956"/>
                <a:ext cx="54" cy="42"/>
              </a:xfrm>
              <a:custGeom>
                <a:avLst/>
                <a:gdLst>
                  <a:gd name="T0" fmla="*/ 16 w 54"/>
                  <a:gd name="T1" fmla="*/ 0 h 42"/>
                  <a:gd name="T2" fmla="*/ 0 w 54"/>
                  <a:gd name="T3" fmla="*/ 26 h 42"/>
                  <a:gd name="T4" fmla="*/ 38 w 54"/>
                  <a:gd name="T5" fmla="*/ 42 h 42"/>
                  <a:gd name="T6" fmla="*/ 54 w 54"/>
                  <a:gd name="T7" fmla="*/ 20 h 42"/>
                  <a:gd name="T8" fmla="*/ 16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6" y="0"/>
                    </a:moveTo>
                    <a:lnTo>
                      <a:pt x="0" y="26"/>
                    </a:lnTo>
                    <a:lnTo>
                      <a:pt x="38" y="42"/>
                    </a:lnTo>
                    <a:lnTo>
                      <a:pt x="54" y="2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05" name="Freeform 1013"/>
              <p:cNvSpPr>
                <a:spLocks/>
              </p:cNvSpPr>
              <p:nvPr/>
            </p:nvSpPr>
            <p:spPr bwMode="auto">
              <a:xfrm>
                <a:off x="3272" y="2976"/>
                <a:ext cx="52" cy="44"/>
              </a:xfrm>
              <a:custGeom>
                <a:avLst/>
                <a:gdLst>
                  <a:gd name="T0" fmla="*/ 16 w 52"/>
                  <a:gd name="T1" fmla="*/ 0 h 44"/>
                  <a:gd name="T2" fmla="*/ 0 w 52"/>
                  <a:gd name="T3" fmla="*/ 22 h 44"/>
                  <a:gd name="T4" fmla="*/ 36 w 52"/>
                  <a:gd name="T5" fmla="*/ 44 h 44"/>
                  <a:gd name="T6" fmla="*/ 52 w 52"/>
                  <a:gd name="T7" fmla="*/ 24 h 44"/>
                  <a:gd name="T8" fmla="*/ 16 w 5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4">
                    <a:moveTo>
                      <a:pt x="16" y="0"/>
                    </a:moveTo>
                    <a:lnTo>
                      <a:pt x="0" y="22"/>
                    </a:lnTo>
                    <a:lnTo>
                      <a:pt x="36" y="44"/>
                    </a:lnTo>
                    <a:lnTo>
                      <a:pt x="52" y="2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7E3EB"/>
              </a:solidFill>
              <a:ln w="0">
                <a:solidFill>
                  <a:srgbClr val="C7E3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06" name="Freeform 1014"/>
              <p:cNvSpPr>
                <a:spLocks/>
              </p:cNvSpPr>
              <p:nvPr/>
            </p:nvSpPr>
            <p:spPr bwMode="auto">
              <a:xfrm>
                <a:off x="3272" y="2976"/>
                <a:ext cx="52" cy="44"/>
              </a:xfrm>
              <a:custGeom>
                <a:avLst/>
                <a:gdLst>
                  <a:gd name="T0" fmla="*/ 16 w 52"/>
                  <a:gd name="T1" fmla="*/ 0 h 44"/>
                  <a:gd name="T2" fmla="*/ 0 w 52"/>
                  <a:gd name="T3" fmla="*/ 22 h 44"/>
                  <a:gd name="T4" fmla="*/ 36 w 52"/>
                  <a:gd name="T5" fmla="*/ 44 h 44"/>
                  <a:gd name="T6" fmla="*/ 52 w 52"/>
                  <a:gd name="T7" fmla="*/ 24 h 44"/>
                  <a:gd name="T8" fmla="*/ 16 w 5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4">
                    <a:moveTo>
                      <a:pt x="16" y="0"/>
                    </a:moveTo>
                    <a:lnTo>
                      <a:pt x="0" y="22"/>
                    </a:lnTo>
                    <a:lnTo>
                      <a:pt x="36" y="44"/>
                    </a:lnTo>
                    <a:lnTo>
                      <a:pt x="52" y="2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07" name="Freeform 1015"/>
              <p:cNvSpPr>
                <a:spLocks/>
              </p:cNvSpPr>
              <p:nvPr/>
            </p:nvSpPr>
            <p:spPr bwMode="auto">
              <a:xfrm>
                <a:off x="3308" y="3000"/>
                <a:ext cx="54" cy="50"/>
              </a:xfrm>
              <a:custGeom>
                <a:avLst/>
                <a:gdLst>
                  <a:gd name="T0" fmla="*/ 16 w 54"/>
                  <a:gd name="T1" fmla="*/ 0 h 50"/>
                  <a:gd name="T2" fmla="*/ 0 w 54"/>
                  <a:gd name="T3" fmla="*/ 20 h 50"/>
                  <a:gd name="T4" fmla="*/ 38 w 54"/>
                  <a:gd name="T5" fmla="*/ 50 h 50"/>
                  <a:gd name="T6" fmla="*/ 54 w 54"/>
                  <a:gd name="T7" fmla="*/ 34 h 50"/>
                  <a:gd name="T8" fmla="*/ 16 w 5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0">
                    <a:moveTo>
                      <a:pt x="16" y="0"/>
                    </a:moveTo>
                    <a:lnTo>
                      <a:pt x="0" y="20"/>
                    </a:lnTo>
                    <a:lnTo>
                      <a:pt x="38" y="50"/>
                    </a:lnTo>
                    <a:lnTo>
                      <a:pt x="54" y="3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BF2E0"/>
              </a:solidFill>
              <a:ln w="0">
                <a:solidFill>
                  <a:srgbClr val="DBF2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08" name="Freeform 1016"/>
              <p:cNvSpPr>
                <a:spLocks/>
              </p:cNvSpPr>
              <p:nvPr/>
            </p:nvSpPr>
            <p:spPr bwMode="auto">
              <a:xfrm>
                <a:off x="3308" y="3000"/>
                <a:ext cx="54" cy="50"/>
              </a:xfrm>
              <a:custGeom>
                <a:avLst/>
                <a:gdLst>
                  <a:gd name="T0" fmla="*/ 16 w 54"/>
                  <a:gd name="T1" fmla="*/ 0 h 50"/>
                  <a:gd name="T2" fmla="*/ 0 w 54"/>
                  <a:gd name="T3" fmla="*/ 20 h 50"/>
                  <a:gd name="T4" fmla="*/ 38 w 54"/>
                  <a:gd name="T5" fmla="*/ 50 h 50"/>
                  <a:gd name="T6" fmla="*/ 54 w 54"/>
                  <a:gd name="T7" fmla="*/ 34 h 50"/>
                  <a:gd name="T8" fmla="*/ 16 w 5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0">
                    <a:moveTo>
                      <a:pt x="16" y="0"/>
                    </a:moveTo>
                    <a:lnTo>
                      <a:pt x="0" y="20"/>
                    </a:lnTo>
                    <a:lnTo>
                      <a:pt x="38" y="50"/>
                    </a:lnTo>
                    <a:lnTo>
                      <a:pt x="54" y="3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09" name="Freeform 1017"/>
              <p:cNvSpPr>
                <a:spLocks/>
              </p:cNvSpPr>
              <p:nvPr/>
            </p:nvSpPr>
            <p:spPr bwMode="auto">
              <a:xfrm>
                <a:off x="3346" y="3034"/>
                <a:ext cx="52" cy="56"/>
              </a:xfrm>
              <a:custGeom>
                <a:avLst/>
                <a:gdLst>
                  <a:gd name="T0" fmla="*/ 16 w 52"/>
                  <a:gd name="T1" fmla="*/ 0 h 56"/>
                  <a:gd name="T2" fmla="*/ 0 w 52"/>
                  <a:gd name="T3" fmla="*/ 16 h 56"/>
                  <a:gd name="T4" fmla="*/ 36 w 52"/>
                  <a:gd name="T5" fmla="*/ 56 h 56"/>
                  <a:gd name="T6" fmla="*/ 52 w 52"/>
                  <a:gd name="T7" fmla="*/ 46 h 56"/>
                  <a:gd name="T8" fmla="*/ 16 w 5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6">
                    <a:moveTo>
                      <a:pt x="16" y="0"/>
                    </a:moveTo>
                    <a:lnTo>
                      <a:pt x="0" y="16"/>
                    </a:lnTo>
                    <a:lnTo>
                      <a:pt x="36" y="56"/>
                    </a:lnTo>
                    <a:lnTo>
                      <a:pt x="52" y="4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BFAC7"/>
              </a:solidFill>
              <a:ln w="0">
                <a:solidFill>
                  <a:srgbClr val="EBFA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10" name="Freeform 1018"/>
              <p:cNvSpPr>
                <a:spLocks/>
              </p:cNvSpPr>
              <p:nvPr/>
            </p:nvSpPr>
            <p:spPr bwMode="auto">
              <a:xfrm>
                <a:off x="3346" y="3034"/>
                <a:ext cx="52" cy="56"/>
              </a:xfrm>
              <a:custGeom>
                <a:avLst/>
                <a:gdLst>
                  <a:gd name="T0" fmla="*/ 16 w 52"/>
                  <a:gd name="T1" fmla="*/ 0 h 56"/>
                  <a:gd name="T2" fmla="*/ 0 w 52"/>
                  <a:gd name="T3" fmla="*/ 16 h 56"/>
                  <a:gd name="T4" fmla="*/ 36 w 52"/>
                  <a:gd name="T5" fmla="*/ 56 h 56"/>
                  <a:gd name="T6" fmla="*/ 52 w 52"/>
                  <a:gd name="T7" fmla="*/ 46 h 56"/>
                  <a:gd name="T8" fmla="*/ 16 w 5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6">
                    <a:moveTo>
                      <a:pt x="16" y="0"/>
                    </a:moveTo>
                    <a:lnTo>
                      <a:pt x="0" y="16"/>
                    </a:lnTo>
                    <a:lnTo>
                      <a:pt x="36" y="56"/>
                    </a:lnTo>
                    <a:lnTo>
                      <a:pt x="52" y="4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11" name="Freeform 1019"/>
              <p:cNvSpPr>
                <a:spLocks/>
              </p:cNvSpPr>
              <p:nvPr/>
            </p:nvSpPr>
            <p:spPr bwMode="auto">
              <a:xfrm>
                <a:off x="3382" y="3080"/>
                <a:ext cx="52" cy="60"/>
              </a:xfrm>
              <a:custGeom>
                <a:avLst/>
                <a:gdLst>
                  <a:gd name="T0" fmla="*/ 16 w 52"/>
                  <a:gd name="T1" fmla="*/ 0 h 60"/>
                  <a:gd name="T2" fmla="*/ 0 w 52"/>
                  <a:gd name="T3" fmla="*/ 10 h 60"/>
                  <a:gd name="T4" fmla="*/ 36 w 52"/>
                  <a:gd name="T5" fmla="*/ 60 h 60"/>
                  <a:gd name="T6" fmla="*/ 52 w 52"/>
                  <a:gd name="T7" fmla="*/ 32 h 60"/>
                  <a:gd name="T8" fmla="*/ 16 w 5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0">
                    <a:moveTo>
                      <a:pt x="16" y="0"/>
                    </a:moveTo>
                    <a:lnTo>
                      <a:pt x="0" y="10"/>
                    </a:lnTo>
                    <a:lnTo>
                      <a:pt x="36" y="60"/>
                    </a:lnTo>
                    <a:lnTo>
                      <a:pt x="52" y="3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9D9"/>
              </a:solidFill>
              <a:ln w="0">
                <a:solidFill>
                  <a:srgbClr val="D6D9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12" name="Freeform 1020"/>
              <p:cNvSpPr>
                <a:spLocks/>
              </p:cNvSpPr>
              <p:nvPr/>
            </p:nvSpPr>
            <p:spPr bwMode="auto">
              <a:xfrm>
                <a:off x="3382" y="3080"/>
                <a:ext cx="52" cy="60"/>
              </a:xfrm>
              <a:custGeom>
                <a:avLst/>
                <a:gdLst>
                  <a:gd name="T0" fmla="*/ 16 w 52"/>
                  <a:gd name="T1" fmla="*/ 0 h 60"/>
                  <a:gd name="T2" fmla="*/ 0 w 52"/>
                  <a:gd name="T3" fmla="*/ 10 h 60"/>
                  <a:gd name="T4" fmla="*/ 36 w 52"/>
                  <a:gd name="T5" fmla="*/ 60 h 60"/>
                  <a:gd name="T6" fmla="*/ 52 w 52"/>
                  <a:gd name="T7" fmla="*/ 32 h 60"/>
                  <a:gd name="T8" fmla="*/ 16 w 5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0">
                    <a:moveTo>
                      <a:pt x="16" y="0"/>
                    </a:moveTo>
                    <a:lnTo>
                      <a:pt x="0" y="10"/>
                    </a:lnTo>
                    <a:lnTo>
                      <a:pt x="36" y="60"/>
                    </a:lnTo>
                    <a:lnTo>
                      <a:pt x="52" y="3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13" name="Freeform 1021"/>
              <p:cNvSpPr>
                <a:spLocks/>
              </p:cNvSpPr>
              <p:nvPr/>
            </p:nvSpPr>
            <p:spPr bwMode="auto">
              <a:xfrm>
                <a:off x="3418" y="3112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8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14" name="Freeform 1022"/>
              <p:cNvSpPr>
                <a:spLocks/>
              </p:cNvSpPr>
              <p:nvPr/>
            </p:nvSpPr>
            <p:spPr bwMode="auto">
              <a:xfrm>
                <a:off x="3418" y="3112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8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15" name="Freeform 1023"/>
              <p:cNvSpPr>
                <a:spLocks/>
              </p:cNvSpPr>
              <p:nvPr/>
            </p:nvSpPr>
            <p:spPr bwMode="auto">
              <a:xfrm>
                <a:off x="3456" y="3126"/>
                <a:ext cx="56" cy="40"/>
              </a:xfrm>
              <a:custGeom>
                <a:avLst/>
                <a:gdLst>
                  <a:gd name="T0" fmla="*/ 16 w 56"/>
                  <a:gd name="T1" fmla="*/ 0 h 40"/>
                  <a:gd name="T2" fmla="*/ 0 w 56"/>
                  <a:gd name="T3" fmla="*/ 26 h 40"/>
                  <a:gd name="T4" fmla="*/ 40 w 56"/>
                  <a:gd name="T5" fmla="*/ 40 h 40"/>
                  <a:gd name="T6" fmla="*/ 56 w 56"/>
                  <a:gd name="T7" fmla="*/ 14 h 40"/>
                  <a:gd name="T8" fmla="*/ 16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6" y="0"/>
                    </a:moveTo>
                    <a:lnTo>
                      <a:pt x="0" y="26"/>
                    </a:lnTo>
                    <a:lnTo>
                      <a:pt x="40" y="40"/>
                    </a:lnTo>
                    <a:lnTo>
                      <a:pt x="5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16" name="Freeform 0"/>
              <p:cNvSpPr>
                <a:spLocks/>
              </p:cNvSpPr>
              <p:nvPr/>
            </p:nvSpPr>
            <p:spPr bwMode="auto">
              <a:xfrm>
                <a:off x="3456" y="3126"/>
                <a:ext cx="56" cy="40"/>
              </a:xfrm>
              <a:custGeom>
                <a:avLst/>
                <a:gdLst>
                  <a:gd name="T0" fmla="*/ 16 w 56"/>
                  <a:gd name="T1" fmla="*/ 0 h 40"/>
                  <a:gd name="T2" fmla="*/ 0 w 56"/>
                  <a:gd name="T3" fmla="*/ 26 h 40"/>
                  <a:gd name="T4" fmla="*/ 40 w 56"/>
                  <a:gd name="T5" fmla="*/ 40 h 40"/>
                  <a:gd name="T6" fmla="*/ 56 w 56"/>
                  <a:gd name="T7" fmla="*/ 14 h 40"/>
                  <a:gd name="T8" fmla="*/ 16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6" y="0"/>
                    </a:moveTo>
                    <a:lnTo>
                      <a:pt x="0" y="26"/>
                    </a:lnTo>
                    <a:lnTo>
                      <a:pt x="40" y="40"/>
                    </a:lnTo>
                    <a:lnTo>
                      <a:pt x="5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17" name="Freeform 1"/>
              <p:cNvSpPr>
                <a:spLocks/>
              </p:cNvSpPr>
              <p:nvPr/>
            </p:nvSpPr>
            <p:spPr bwMode="auto">
              <a:xfrm>
                <a:off x="3496" y="3140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2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18" name="Freeform 2"/>
              <p:cNvSpPr>
                <a:spLocks/>
              </p:cNvSpPr>
              <p:nvPr/>
            </p:nvSpPr>
            <p:spPr bwMode="auto">
              <a:xfrm>
                <a:off x="3496" y="3140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2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19" name="Freeform 3"/>
              <p:cNvSpPr>
                <a:spLocks/>
              </p:cNvSpPr>
              <p:nvPr/>
            </p:nvSpPr>
            <p:spPr bwMode="auto">
              <a:xfrm>
                <a:off x="3534" y="3152"/>
                <a:ext cx="54" cy="42"/>
              </a:xfrm>
              <a:custGeom>
                <a:avLst/>
                <a:gdLst>
                  <a:gd name="T0" fmla="*/ 16 w 54"/>
                  <a:gd name="T1" fmla="*/ 0 h 42"/>
                  <a:gd name="T2" fmla="*/ 0 w 54"/>
                  <a:gd name="T3" fmla="*/ 28 h 42"/>
                  <a:gd name="T4" fmla="*/ 40 w 54"/>
                  <a:gd name="T5" fmla="*/ 42 h 42"/>
                  <a:gd name="T6" fmla="*/ 54 w 54"/>
                  <a:gd name="T7" fmla="*/ 14 h 42"/>
                  <a:gd name="T8" fmla="*/ 16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6" y="0"/>
                    </a:moveTo>
                    <a:lnTo>
                      <a:pt x="0" y="28"/>
                    </a:lnTo>
                    <a:lnTo>
                      <a:pt x="40" y="42"/>
                    </a:lnTo>
                    <a:lnTo>
                      <a:pt x="54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0" name="Freeform 4"/>
              <p:cNvSpPr>
                <a:spLocks/>
              </p:cNvSpPr>
              <p:nvPr/>
            </p:nvSpPr>
            <p:spPr bwMode="auto">
              <a:xfrm>
                <a:off x="3534" y="3152"/>
                <a:ext cx="54" cy="42"/>
              </a:xfrm>
              <a:custGeom>
                <a:avLst/>
                <a:gdLst>
                  <a:gd name="T0" fmla="*/ 16 w 54"/>
                  <a:gd name="T1" fmla="*/ 0 h 42"/>
                  <a:gd name="T2" fmla="*/ 0 w 54"/>
                  <a:gd name="T3" fmla="*/ 28 h 42"/>
                  <a:gd name="T4" fmla="*/ 40 w 54"/>
                  <a:gd name="T5" fmla="*/ 42 h 42"/>
                  <a:gd name="T6" fmla="*/ 54 w 54"/>
                  <a:gd name="T7" fmla="*/ 14 h 42"/>
                  <a:gd name="T8" fmla="*/ 16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6" y="0"/>
                    </a:moveTo>
                    <a:lnTo>
                      <a:pt x="0" y="28"/>
                    </a:lnTo>
                    <a:lnTo>
                      <a:pt x="40" y="42"/>
                    </a:lnTo>
                    <a:lnTo>
                      <a:pt x="54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1" name="Freeform 5"/>
              <p:cNvSpPr>
                <a:spLocks/>
              </p:cNvSpPr>
              <p:nvPr/>
            </p:nvSpPr>
            <p:spPr bwMode="auto">
              <a:xfrm>
                <a:off x="1544" y="2496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0 h 30"/>
                  <a:gd name="T4" fmla="*/ 30 w 52"/>
                  <a:gd name="T5" fmla="*/ 30 h 30"/>
                  <a:gd name="T6" fmla="*/ 52 w 52"/>
                  <a:gd name="T7" fmla="*/ 10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52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2" name="Freeform 6"/>
              <p:cNvSpPr>
                <a:spLocks/>
              </p:cNvSpPr>
              <p:nvPr/>
            </p:nvSpPr>
            <p:spPr bwMode="auto">
              <a:xfrm>
                <a:off x="1544" y="2496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0 h 30"/>
                  <a:gd name="T4" fmla="*/ 30 w 52"/>
                  <a:gd name="T5" fmla="*/ 30 h 30"/>
                  <a:gd name="T6" fmla="*/ 52 w 52"/>
                  <a:gd name="T7" fmla="*/ 10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52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3" name="Freeform 7"/>
              <p:cNvSpPr>
                <a:spLocks/>
              </p:cNvSpPr>
              <p:nvPr/>
            </p:nvSpPr>
            <p:spPr bwMode="auto">
              <a:xfrm>
                <a:off x="1574" y="2506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8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4" name="Freeform 8"/>
              <p:cNvSpPr>
                <a:spLocks/>
              </p:cNvSpPr>
              <p:nvPr/>
            </p:nvSpPr>
            <p:spPr bwMode="auto">
              <a:xfrm>
                <a:off x="1574" y="2506"/>
                <a:ext cx="50" cy="28"/>
              </a:xfrm>
              <a:custGeom>
                <a:avLst/>
                <a:gdLst>
                  <a:gd name="T0" fmla="*/ 22 w 50"/>
                  <a:gd name="T1" fmla="*/ 0 h 28"/>
                  <a:gd name="T2" fmla="*/ 0 w 50"/>
                  <a:gd name="T3" fmla="*/ 20 h 28"/>
                  <a:gd name="T4" fmla="*/ 30 w 50"/>
                  <a:gd name="T5" fmla="*/ 28 h 28"/>
                  <a:gd name="T6" fmla="*/ 50 w 50"/>
                  <a:gd name="T7" fmla="*/ 8 h 28"/>
                  <a:gd name="T8" fmla="*/ 22 w 5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8">
                    <a:moveTo>
                      <a:pt x="22" y="0"/>
                    </a:moveTo>
                    <a:lnTo>
                      <a:pt x="0" y="20"/>
                    </a:lnTo>
                    <a:lnTo>
                      <a:pt x="30" y="28"/>
                    </a:lnTo>
                    <a:lnTo>
                      <a:pt x="50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5" name="Freeform 9"/>
              <p:cNvSpPr>
                <a:spLocks/>
              </p:cNvSpPr>
              <p:nvPr/>
            </p:nvSpPr>
            <p:spPr bwMode="auto">
              <a:xfrm>
                <a:off x="1604" y="2514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20 h 26"/>
                  <a:gd name="T4" fmla="*/ 28 w 50"/>
                  <a:gd name="T5" fmla="*/ 26 h 26"/>
                  <a:gd name="T6" fmla="*/ 50 w 50"/>
                  <a:gd name="T7" fmla="*/ 6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20"/>
                    </a:lnTo>
                    <a:lnTo>
                      <a:pt x="28" y="26"/>
                    </a:lnTo>
                    <a:lnTo>
                      <a:pt x="5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ABFF7"/>
              </a:solidFill>
              <a:ln w="0">
                <a:solidFill>
                  <a:srgbClr val="8ABF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6" name="Freeform 10"/>
              <p:cNvSpPr>
                <a:spLocks/>
              </p:cNvSpPr>
              <p:nvPr/>
            </p:nvSpPr>
            <p:spPr bwMode="auto">
              <a:xfrm>
                <a:off x="1604" y="2514"/>
                <a:ext cx="50" cy="26"/>
              </a:xfrm>
              <a:custGeom>
                <a:avLst/>
                <a:gdLst>
                  <a:gd name="T0" fmla="*/ 20 w 50"/>
                  <a:gd name="T1" fmla="*/ 0 h 26"/>
                  <a:gd name="T2" fmla="*/ 0 w 50"/>
                  <a:gd name="T3" fmla="*/ 20 h 26"/>
                  <a:gd name="T4" fmla="*/ 28 w 50"/>
                  <a:gd name="T5" fmla="*/ 26 h 26"/>
                  <a:gd name="T6" fmla="*/ 50 w 50"/>
                  <a:gd name="T7" fmla="*/ 6 h 26"/>
                  <a:gd name="T8" fmla="*/ 20 w 5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6">
                    <a:moveTo>
                      <a:pt x="20" y="0"/>
                    </a:moveTo>
                    <a:lnTo>
                      <a:pt x="0" y="20"/>
                    </a:lnTo>
                    <a:lnTo>
                      <a:pt x="28" y="26"/>
                    </a:lnTo>
                    <a:lnTo>
                      <a:pt x="50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7" name="Freeform 11"/>
              <p:cNvSpPr>
                <a:spLocks/>
              </p:cNvSpPr>
              <p:nvPr/>
            </p:nvSpPr>
            <p:spPr bwMode="auto">
              <a:xfrm>
                <a:off x="1632" y="2520"/>
                <a:ext cx="50" cy="36"/>
              </a:xfrm>
              <a:custGeom>
                <a:avLst/>
                <a:gdLst>
                  <a:gd name="T0" fmla="*/ 22 w 50"/>
                  <a:gd name="T1" fmla="*/ 0 h 36"/>
                  <a:gd name="T2" fmla="*/ 0 w 50"/>
                  <a:gd name="T3" fmla="*/ 20 h 36"/>
                  <a:gd name="T4" fmla="*/ 30 w 50"/>
                  <a:gd name="T5" fmla="*/ 36 h 36"/>
                  <a:gd name="T6" fmla="*/ 50 w 50"/>
                  <a:gd name="T7" fmla="*/ 2 h 36"/>
                  <a:gd name="T8" fmla="*/ 22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22" y="0"/>
                    </a:moveTo>
                    <a:lnTo>
                      <a:pt x="0" y="20"/>
                    </a:lnTo>
                    <a:lnTo>
                      <a:pt x="30" y="36"/>
                    </a:lnTo>
                    <a:lnTo>
                      <a:pt x="50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094DE"/>
              </a:solidFill>
              <a:ln w="0">
                <a:solidFill>
                  <a:srgbClr val="8094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8" name="Freeform 12"/>
              <p:cNvSpPr>
                <a:spLocks/>
              </p:cNvSpPr>
              <p:nvPr/>
            </p:nvSpPr>
            <p:spPr bwMode="auto">
              <a:xfrm>
                <a:off x="1632" y="2520"/>
                <a:ext cx="50" cy="36"/>
              </a:xfrm>
              <a:custGeom>
                <a:avLst/>
                <a:gdLst>
                  <a:gd name="T0" fmla="*/ 22 w 50"/>
                  <a:gd name="T1" fmla="*/ 0 h 36"/>
                  <a:gd name="T2" fmla="*/ 0 w 50"/>
                  <a:gd name="T3" fmla="*/ 20 h 36"/>
                  <a:gd name="T4" fmla="*/ 30 w 50"/>
                  <a:gd name="T5" fmla="*/ 36 h 36"/>
                  <a:gd name="T6" fmla="*/ 50 w 50"/>
                  <a:gd name="T7" fmla="*/ 2 h 36"/>
                  <a:gd name="T8" fmla="*/ 22 w 5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6">
                    <a:moveTo>
                      <a:pt x="22" y="0"/>
                    </a:moveTo>
                    <a:lnTo>
                      <a:pt x="0" y="20"/>
                    </a:lnTo>
                    <a:lnTo>
                      <a:pt x="30" y="36"/>
                    </a:lnTo>
                    <a:lnTo>
                      <a:pt x="50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29" name="Freeform 13"/>
              <p:cNvSpPr>
                <a:spLocks/>
              </p:cNvSpPr>
              <p:nvPr/>
            </p:nvSpPr>
            <p:spPr bwMode="auto">
              <a:xfrm>
                <a:off x="1662" y="2522"/>
                <a:ext cx="54" cy="64"/>
              </a:xfrm>
              <a:custGeom>
                <a:avLst/>
                <a:gdLst>
                  <a:gd name="T0" fmla="*/ 20 w 54"/>
                  <a:gd name="T1" fmla="*/ 0 h 64"/>
                  <a:gd name="T2" fmla="*/ 0 w 54"/>
                  <a:gd name="T3" fmla="*/ 34 h 64"/>
                  <a:gd name="T4" fmla="*/ 34 w 54"/>
                  <a:gd name="T5" fmla="*/ 64 h 64"/>
                  <a:gd name="T6" fmla="*/ 54 w 54"/>
                  <a:gd name="T7" fmla="*/ 34 h 64"/>
                  <a:gd name="T8" fmla="*/ 20 w 5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4">
                    <a:moveTo>
                      <a:pt x="20" y="0"/>
                    </a:moveTo>
                    <a:lnTo>
                      <a:pt x="0" y="34"/>
                    </a:lnTo>
                    <a:lnTo>
                      <a:pt x="34" y="64"/>
                    </a:lnTo>
                    <a:lnTo>
                      <a:pt x="54" y="3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FBAC4"/>
              </a:solidFill>
              <a:ln w="0">
                <a:solidFill>
                  <a:srgbClr val="CFBA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0" name="Freeform 14"/>
              <p:cNvSpPr>
                <a:spLocks/>
              </p:cNvSpPr>
              <p:nvPr/>
            </p:nvSpPr>
            <p:spPr bwMode="auto">
              <a:xfrm>
                <a:off x="1662" y="2522"/>
                <a:ext cx="54" cy="64"/>
              </a:xfrm>
              <a:custGeom>
                <a:avLst/>
                <a:gdLst>
                  <a:gd name="T0" fmla="*/ 20 w 54"/>
                  <a:gd name="T1" fmla="*/ 0 h 64"/>
                  <a:gd name="T2" fmla="*/ 0 w 54"/>
                  <a:gd name="T3" fmla="*/ 34 h 64"/>
                  <a:gd name="T4" fmla="*/ 34 w 54"/>
                  <a:gd name="T5" fmla="*/ 64 h 64"/>
                  <a:gd name="T6" fmla="*/ 54 w 54"/>
                  <a:gd name="T7" fmla="*/ 34 h 64"/>
                  <a:gd name="T8" fmla="*/ 20 w 5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4">
                    <a:moveTo>
                      <a:pt x="20" y="0"/>
                    </a:moveTo>
                    <a:lnTo>
                      <a:pt x="0" y="34"/>
                    </a:lnTo>
                    <a:lnTo>
                      <a:pt x="34" y="64"/>
                    </a:lnTo>
                    <a:lnTo>
                      <a:pt x="54" y="3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1" name="Freeform 15"/>
              <p:cNvSpPr>
                <a:spLocks/>
              </p:cNvSpPr>
              <p:nvPr/>
            </p:nvSpPr>
            <p:spPr bwMode="auto">
              <a:xfrm>
                <a:off x="1696" y="2556"/>
                <a:ext cx="52" cy="48"/>
              </a:xfrm>
              <a:custGeom>
                <a:avLst/>
                <a:gdLst>
                  <a:gd name="T0" fmla="*/ 20 w 52"/>
                  <a:gd name="T1" fmla="*/ 0 h 48"/>
                  <a:gd name="T2" fmla="*/ 0 w 52"/>
                  <a:gd name="T3" fmla="*/ 30 h 48"/>
                  <a:gd name="T4" fmla="*/ 32 w 52"/>
                  <a:gd name="T5" fmla="*/ 48 h 48"/>
                  <a:gd name="T6" fmla="*/ 52 w 52"/>
                  <a:gd name="T7" fmla="*/ 24 h 48"/>
                  <a:gd name="T8" fmla="*/ 20 w 5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8">
                    <a:moveTo>
                      <a:pt x="20" y="0"/>
                    </a:moveTo>
                    <a:lnTo>
                      <a:pt x="0" y="30"/>
                    </a:lnTo>
                    <a:lnTo>
                      <a:pt x="32" y="48"/>
                    </a:lnTo>
                    <a:lnTo>
                      <a:pt x="52" y="2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4C2D6"/>
              </a:solidFill>
              <a:ln w="0">
                <a:solidFill>
                  <a:srgbClr val="C4C2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2" name="Freeform 16"/>
              <p:cNvSpPr>
                <a:spLocks/>
              </p:cNvSpPr>
              <p:nvPr/>
            </p:nvSpPr>
            <p:spPr bwMode="auto">
              <a:xfrm>
                <a:off x="1696" y="2556"/>
                <a:ext cx="52" cy="48"/>
              </a:xfrm>
              <a:custGeom>
                <a:avLst/>
                <a:gdLst>
                  <a:gd name="T0" fmla="*/ 20 w 52"/>
                  <a:gd name="T1" fmla="*/ 0 h 48"/>
                  <a:gd name="T2" fmla="*/ 0 w 52"/>
                  <a:gd name="T3" fmla="*/ 30 h 48"/>
                  <a:gd name="T4" fmla="*/ 32 w 52"/>
                  <a:gd name="T5" fmla="*/ 48 h 48"/>
                  <a:gd name="T6" fmla="*/ 52 w 52"/>
                  <a:gd name="T7" fmla="*/ 24 h 48"/>
                  <a:gd name="T8" fmla="*/ 20 w 5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8">
                    <a:moveTo>
                      <a:pt x="20" y="0"/>
                    </a:moveTo>
                    <a:lnTo>
                      <a:pt x="0" y="30"/>
                    </a:lnTo>
                    <a:lnTo>
                      <a:pt x="32" y="48"/>
                    </a:lnTo>
                    <a:lnTo>
                      <a:pt x="52" y="2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3" name="Freeform 17"/>
              <p:cNvSpPr>
                <a:spLocks/>
              </p:cNvSpPr>
              <p:nvPr/>
            </p:nvSpPr>
            <p:spPr bwMode="auto">
              <a:xfrm>
                <a:off x="1728" y="2580"/>
                <a:ext cx="52" cy="36"/>
              </a:xfrm>
              <a:custGeom>
                <a:avLst/>
                <a:gdLst>
                  <a:gd name="T0" fmla="*/ 20 w 52"/>
                  <a:gd name="T1" fmla="*/ 0 h 36"/>
                  <a:gd name="T2" fmla="*/ 0 w 52"/>
                  <a:gd name="T3" fmla="*/ 24 h 36"/>
                  <a:gd name="T4" fmla="*/ 30 w 52"/>
                  <a:gd name="T5" fmla="*/ 36 h 36"/>
                  <a:gd name="T6" fmla="*/ 52 w 52"/>
                  <a:gd name="T7" fmla="*/ 14 h 36"/>
                  <a:gd name="T8" fmla="*/ 20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20" y="0"/>
                    </a:moveTo>
                    <a:lnTo>
                      <a:pt x="0" y="24"/>
                    </a:lnTo>
                    <a:lnTo>
                      <a:pt x="30" y="36"/>
                    </a:lnTo>
                    <a:lnTo>
                      <a:pt x="52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2C4E8"/>
              </a:solidFill>
              <a:ln w="0">
                <a:solidFill>
                  <a:srgbClr val="B2C4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4" name="Freeform 18"/>
              <p:cNvSpPr>
                <a:spLocks/>
              </p:cNvSpPr>
              <p:nvPr/>
            </p:nvSpPr>
            <p:spPr bwMode="auto">
              <a:xfrm>
                <a:off x="1728" y="2580"/>
                <a:ext cx="52" cy="36"/>
              </a:xfrm>
              <a:custGeom>
                <a:avLst/>
                <a:gdLst>
                  <a:gd name="T0" fmla="*/ 20 w 52"/>
                  <a:gd name="T1" fmla="*/ 0 h 36"/>
                  <a:gd name="T2" fmla="*/ 0 w 52"/>
                  <a:gd name="T3" fmla="*/ 24 h 36"/>
                  <a:gd name="T4" fmla="*/ 30 w 52"/>
                  <a:gd name="T5" fmla="*/ 36 h 36"/>
                  <a:gd name="T6" fmla="*/ 52 w 52"/>
                  <a:gd name="T7" fmla="*/ 14 h 36"/>
                  <a:gd name="T8" fmla="*/ 20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20" y="0"/>
                    </a:moveTo>
                    <a:lnTo>
                      <a:pt x="0" y="24"/>
                    </a:lnTo>
                    <a:lnTo>
                      <a:pt x="30" y="36"/>
                    </a:lnTo>
                    <a:lnTo>
                      <a:pt x="52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5" name="Freeform 19"/>
              <p:cNvSpPr>
                <a:spLocks/>
              </p:cNvSpPr>
              <p:nvPr/>
            </p:nvSpPr>
            <p:spPr bwMode="auto">
              <a:xfrm>
                <a:off x="1758" y="2594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0 w 52"/>
                  <a:gd name="T5" fmla="*/ 28 h 28"/>
                  <a:gd name="T6" fmla="*/ 52 w 52"/>
                  <a:gd name="T7" fmla="*/ 8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2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6" name="Freeform 20"/>
              <p:cNvSpPr>
                <a:spLocks/>
              </p:cNvSpPr>
              <p:nvPr/>
            </p:nvSpPr>
            <p:spPr bwMode="auto">
              <a:xfrm>
                <a:off x="1758" y="2594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0 w 52"/>
                  <a:gd name="T5" fmla="*/ 28 h 28"/>
                  <a:gd name="T6" fmla="*/ 52 w 52"/>
                  <a:gd name="T7" fmla="*/ 8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2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7" name="Freeform 21"/>
              <p:cNvSpPr>
                <a:spLocks/>
              </p:cNvSpPr>
              <p:nvPr/>
            </p:nvSpPr>
            <p:spPr bwMode="auto">
              <a:xfrm>
                <a:off x="1788" y="2602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0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0B8F7"/>
              </a:solidFill>
              <a:ln w="0">
                <a:solidFill>
                  <a:srgbClr val="80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8" name="Freeform 22"/>
              <p:cNvSpPr>
                <a:spLocks/>
              </p:cNvSpPr>
              <p:nvPr/>
            </p:nvSpPr>
            <p:spPr bwMode="auto">
              <a:xfrm>
                <a:off x="1788" y="2602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0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39" name="Freeform 23"/>
              <p:cNvSpPr>
                <a:spLocks/>
              </p:cNvSpPr>
              <p:nvPr/>
            </p:nvSpPr>
            <p:spPr bwMode="auto">
              <a:xfrm>
                <a:off x="1818" y="2604"/>
                <a:ext cx="50" cy="22"/>
              </a:xfrm>
              <a:custGeom>
                <a:avLst/>
                <a:gdLst>
                  <a:gd name="T0" fmla="*/ 22 w 50"/>
                  <a:gd name="T1" fmla="*/ 0 h 22"/>
                  <a:gd name="T2" fmla="*/ 0 w 50"/>
                  <a:gd name="T3" fmla="*/ 22 h 22"/>
                  <a:gd name="T4" fmla="*/ 30 w 50"/>
                  <a:gd name="T5" fmla="*/ 22 h 22"/>
                  <a:gd name="T6" fmla="*/ 50 w 50"/>
                  <a:gd name="T7" fmla="*/ 2 h 22"/>
                  <a:gd name="T8" fmla="*/ 22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2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EB2FA"/>
              </a:solidFill>
              <a:ln w="0">
                <a:solidFill>
                  <a:srgbClr val="6EB2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40" name="Freeform 24"/>
              <p:cNvSpPr>
                <a:spLocks/>
              </p:cNvSpPr>
              <p:nvPr/>
            </p:nvSpPr>
            <p:spPr bwMode="auto">
              <a:xfrm>
                <a:off x="1818" y="2604"/>
                <a:ext cx="50" cy="22"/>
              </a:xfrm>
              <a:custGeom>
                <a:avLst/>
                <a:gdLst>
                  <a:gd name="T0" fmla="*/ 22 w 50"/>
                  <a:gd name="T1" fmla="*/ 0 h 22"/>
                  <a:gd name="T2" fmla="*/ 0 w 50"/>
                  <a:gd name="T3" fmla="*/ 22 h 22"/>
                  <a:gd name="T4" fmla="*/ 30 w 50"/>
                  <a:gd name="T5" fmla="*/ 22 h 22"/>
                  <a:gd name="T6" fmla="*/ 50 w 50"/>
                  <a:gd name="T7" fmla="*/ 2 h 22"/>
                  <a:gd name="T8" fmla="*/ 22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2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0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41" name="Freeform 25"/>
              <p:cNvSpPr>
                <a:spLocks/>
              </p:cNvSpPr>
              <p:nvPr/>
            </p:nvSpPr>
            <p:spPr bwMode="auto">
              <a:xfrm>
                <a:off x="1848" y="260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0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6ADF7"/>
              </a:solidFill>
              <a:ln w="0">
                <a:solidFill>
                  <a:srgbClr val="66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42" name="Freeform 26"/>
              <p:cNvSpPr>
                <a:spLocks/>
              </p:cNvSpPr>
              <p:nvPr/>
            </p:nvSpPr>
            <p:spPr bwMode="auto">
              <a:xfrm>
                <a:off x="1848" y="260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0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43" name="Freeform 27"/>
              <p:cNvSpPr>
                <a:spLocks/>
              </p:cNvSpPr>
              <p:nvPr/>
            </p:nvSpPr>
            <p:spPr bwMode="auto">
              <a:xfrm>
                <a:off x="1878" y="260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2 h 22"/>
                  <a:gd name="T4" fmla="*/ 28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2"/>
                    </a:lnTo>
                    <a:lnTo>
                      <a:pt x="28" y="22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6ADF7"/>
              </a:solidFill>
              <a:ln w="0">
                <a:solidFill>
                  <a:srgbClr val="66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44" name="Freeform 28"/>
              <p:cNvSpPr>
                <a:spLocks/>
              </p:cNvSpPr>
              <p:nvPr/>
            </p:nvSpPr>
            <p:spPr bwMode="auto">
              <a:xfrm>
                <a:off x="1878" y="2606"/>
                <a:ext cx="50" cy="22"/>
              </a:xfrm>
              <a:custGeom>
                <a:avLst/>
                <a:gdLst>
                  <a:gd name="T0" fmla="*/ 20 w 50"/>
                  <a:gd name="T1" fmla="*/ 0 h 22"/>
                  <a:gd name="T2" fmla="*/ 0 w 50"/>
                  <a:gd name="T3" fmla="*/ 22 h 22"/>
                  <a:gd name="T4" fmla="*/ 28 w 50"/>
                  <a:gd name="T5" fmla="*/ 22 h 22"/>
                  <a:gd name="T6" fmla="*/ 50 w 50"/>
                  <a:gd name="T7" fmla="*/ 2 h 22"/>
                  <a:gd name="T8" fmla="*/ 20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0" y="0"/>
                    </a:moveTo>
                    <a:lnTo>
                      <a:pt x="0" y="22"/>
                    </a:lnTo>
                    <a:lnTo>
                      <a:pt x="28" y="22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45" name="Freeform 29"/>
              <p:cNvSpPr>
                <a:spLocks/>
              </p:cNvSpPr>
              <p:nvPr/>
            </p:nvSpPr>
            <p:spPr bwMode="auto">
              <a:xfrm>
                <a:off x="1906" y="2608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2 w 52"/>
                  <a:gd name="T5" fmla="*/ 22 h 22"/>
                  <a:gd name="T6" fmla="*/ 52 w 52"/>
                  <a:gd name="T7" fmla="*/ 0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2" y="22"/>
                    </a:lnTo>
                    <a:lnTo>
                      <a:pt x="5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BADF7"/>
              </a:solidFill>
              <a:ln w="0">
                <a:solidFill>
                  <a:srgbClr val="6B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46" name="Freeform 30"/>
              <p:cNvSpPr>
                <a:spLocks/>
              </p:cNvSpPr>
              <p:nvPr/>
            </p:nvSpPr>
            <p:spPr bwMode="auto">
              <a:xfrm>
                <a:off x="1906" y="2608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2 w 52"/>
                  <a:gd name="T5" fmla="*/ 22 h 22"/>
                  <a:gd name="T6" fmla="*/ 52 w 52"/>
                  <a:gd name="T7" fmla="*/ 0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2" y="22"/>
                    </a:lnTo>
                    <a:lnTo>
                      <a:pt x="52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47" name="Freeform 31"/>
              <p:cNvSpPr>
                <a:spLocks/>
              </p:cNvSpPr>
              <p:nvPr/>
            </p:nvSpPr>
            <p:spPr bwMode="auto">
              <a:xfrm>
                <a:off x="1938" y="2608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5B2F7"/>
              </a:solidFill>
              <a:ln w="0">
                <a:solidFill>
                  <a:srgbClr val="75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48" name="Freeform 32"/>
              <p:cNvSpPr>
                <a:spLocks/>
              </p:cNvSpPr>
              <p:nvPr/>
            </p:nvSpPr>
            <p:spPr bwMode="auto">
              <a:xfrm>
                <a:off x="1938" y="2608"/>
                <a:ext cx="50" cy="24"/>
              </a:xfrm>
              <a:custGeom>
                <a:avLst/>
                <a:gdLst>
                  <a:gd name="T0" fmla="*/ 20 w 50"/>
                  <a:gd name="T1" fmla="*/ 0 h 24"/>
                  <a:gd name="T2" fmla="*/ 0 w 50"/>
                  <a:gd name="T3" fmla="*/ 22 h 24"/>
                  <a:gd name="T4" fmla="*/ 30 w 50"/>
                  <a:gd name="T5" fmla="*/ 24 h 24"/>
                  <a:gd name="T6" fmla="*/ 50 w 50"/>
                  <a:gd name="T7" fmla="*/ 2 h 24"/>
                  <a:gd name="T8" fmla="*/ 20 w 5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20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0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49" name="Freeform 33"/>
              <p:cNvSpPr>
                <a:spLocks/>
              </p:cNvSpPr>
              <p:nvPr/>
            </p:nvSpPr>
            <p:spPr bwMode="auto">
              <a:xfrm>
                <a:off x="1968" y="2610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AB2F5"/>
              </a:solidFill>
              <a:ln w="0">
                <a:solidFill>
                  <a:srgbClr val="7AB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50" name="Freeform 34"/>
              <p:cNvSpPr>
                <a:spLocks/>
              </p:cNvSpPr>
              <p:nvPr/>
            </p:nvSpPr>
            <p:spPr bwMode="auto">
              <a:xfrm>
                <a:off x="1968" y="2610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51" name="Freeform 35"/>
              <p:cNvSpPr>
                <a:spLocks/>
              </p:cNvSpPr>
              <p:nvPr/>
            </p:nvSpPr>
            <p:spPr bwMode="auto">
              <a:xfrm>
                <a:off x="1998" y="2614"/>
                <a:ext cx="54" cy="26"/>
              </a:xfrm>
              <a:custGeom>
                <a:avLst/>
                <a:gdLst>
                  <a:gd name="T0" fmla="*/ 22 w 54"/>
                  <a:gd name="T1" fmla="*/ 0 h 26"/>
                  <a:gd name="T2" fmla="*/ 0 w 54"/>
                  <a:gd name="T3" fmla="*/ 22 h 26"/>
                  <a:gd name="T4" fmla="*/ 32 w 54"/>
                  <a:gd name="T5" fmla="*/ 26 h 26"/>
                  <a:gd name="T6" fmla="*/ 54 w 54"/>
                  <a:gd name="T7" fmla="*/ 4 h 26"/>
                  <a:gd name="T8" fmla="*/ 22 w 5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6">
                    <a:moveTo>
                      <a:pt x="22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4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2B5F5"/>
              </a:solidFill>
              <a:ln w="0">
                <a:solidFill>
                  <a:srgbClr val="82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52" name="Freeform 36"/>
              <p:cNvSpPr>
                <a:spLocks/>
              </p:cNvSpPr>
              <p:nvPr/>
            </p:nvSpPr>
            <p:spPr bwMode="auto">
              <a:xfrm>
                <a:off x="1998" y="2614"/>
                <a:ext cx="54" cy="26"/>
              </a:xfrm>
              <a:custGeom>
                <a:avLst/>
                <a:gdLst>
                  <a:gd name="T0" fmla="*/ 22 w 54"/>
                  <a:gd name="T1" fmla="*/ 0 h 26"/>
                  <a:gd name="T2" fmla="*/ 0 w 54"/>
                  <a:gd name="T3" fmla="*/ 22 h 26"/>
                  <a:gd name="T4" fmla="*/ 32 w 54"/>
                  <a:gd name="T5" fmla="*/ 26 h 26"/>
                  <a:gd name="T6" fmla="*/ 54 w 54"/>
                  <a:gd name="T7" fmla="*/ 4 h 26"/>
                  <a:gd name="T8" fmla="*/ 22 w 5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6">
                    <a:moveTo>
                      <a:pt x="22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4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53" name="Freeform 37"/>
              <p:cNvSpPr>
                <a:spLocks/>
              </p:cNvSpPr>
              <p:nvPr/>
            </p:nvSpPr>
            <p:spPr bwMode="auto">
              <a:xfrm>
                <a:off x="2030" y="2618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6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AB8F5"/>
              </a:solidFill>
              <a:ln w="0">
                <a:solidFill>
                  <a:srgbClr val="8A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54" name="Freeform 38"/>
              <p:cNvSpPr>
                <a:spLocks/>
              </p:cNvSpPr>
              <p:nvPr/>
            </p:nvSpPr>
            <p:spPr bwMode="auto">
              <a:xfrm>
                <a:off x="2030" y="2618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6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55" name="Freeform 39"/>
              <p:cNvSpPr>
                <a:spLocks/>
              </p:cNvSpPr>
              <p:nvPr/>
            </p:nvSpPr>
            <p:spPr bwMode="auto">
              <a:xfrm>
                <a:off x="2062" y="2624"/>
                <a:ext cx="52" cy="28"/>
              </a:xfrm>
              <a:custGeom>
                <a:avLst/>
                <a:gdLst>
                  <a:gd name="T0" fmla="*/ 20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6 h 28"/>
                  <a:gd name="T8" fmla="*/ 20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CB8F2"/>
              </a:solidFill>
              <a:ln w="0">
                <a:solidFill>
                  <a:srgbClr val="8CB8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56" name="Freeform 40"/>
              <p:cNvSpPr>
                <a:spLocks/>
              </p:cNvSpPr>
              <p:nvPr/>
            </p:nvSpPr>
            <p:spPr bwMode="auto">
              <a:xfrm>
                <a:off x="2062" y="2624"/>
                <a:ext cx="52" cy="28"/>
              </a:xfrm>
              <a:custGeom>
                <a:avLst/>
                <a:gdLst>
                  <a:gd name="T0" fmla="*/ 20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6 h 28"/>
                  <a:gd name="T8" fmla="*/ 20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0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57" name="Freeform 41"/>
              <p:cNvSpPr>
                <a:spLocks/>
              </p:cNvSpPr>
              <p:nvPr/>
            </p:nvSpPr>
            <p:spPr bwMode="auto">
              <a:xfrm>
                <a:off x="2094" y="2630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58" name="Freeform 42"/>
              <p:cNvSpPr>
                <a:spLocks/>
              </p:cNvSpPr>
              <p:nvPr/>
            </p:nvSpPr>
            <p:spPr bwMode="auto">
              <a:xfrm>
                <a:off x="2094" y="2630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2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59" name="Freeform 43"/>
              <p:cNvSpPr>
                <a:spLocks/>
              </p:cNvSpPr>
              <p:nvPr/>
            </p:nvSpPr>
            <p:spPr bwMode="auto">
              <a:xfrm>
                <a:off x="2126" y="263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4BAF2"/>
              </a:solidFill>
              <a:ln w="0">
                <a:solidFill>
                  <a:srgbClr val="94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0" name="Freeform 44"/>
              <p:cNvSpPr>
                <a:spLocks/>
              </p:cNvSpPr>
              <p:nvPr/>
            </p:nvSpPr>
            <p:spPr bwMode="auto">
              <a:xfrm>
                <a:off x="2126" y="263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1" name="Freeform 45"/>
              <p:cNvSpPr>
                <a:spLocks/>
              </p:cNvSpPr>
              <p:nvPr/>
            </p:nvSpPr>
            <p:spPr bwMode="auto">
              <a:xfrm>
                <a:off x="2158" y="2644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2" name="Freeform 46"/>
              <p:cNvSpPr>
                <a:spLocks/>
              </p:cNvSpPr>
              <p:nvPr/>
            </p:nvSpPr>
            <p:spPr bwMode="auto">
              <a:xfrm>
                <a:off x="2158" y="2644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3" name="Freeform 47"/>
              <p:cNvSpPr>
                <a:spLocks/>
              </p:cNvSpPr>
              <p:nvPr/>
            </p:nvSpPr>
            <p:spPr bwMode="auto">
              <a:xfrm>
                <a:off x="2190" y="2652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10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4" name="Freeform 48"/>
              <p:cNvSpPr>
                <a:spLocks/>
              </p:cNvSpPr>
              <p:nvPr/>
            </p:nvSpPr>
            <p:spPr bwMode="auto">
              <a:xfrm>
                <a:off x="2190" y="2652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10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5" name="Freeform 49"/>
              <p:cNvSpPr>
                <a:spLocks/>
              </p:cNvSpPr>
              <p:nvPr/>
            </p:nvSpPr>
            <p:spPr bwMode="auto">
              <a:xfrm>
                <a:off x="2224" y="2662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2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6" name="Freeform 50"/>
              <p:cNvSpPr>
                <a:spLocks/>
              </p:cNvSpPr>
              <p:nvPr/>
            </p:nvSpPr>
            <p:spPr bwMode="auto">
              <a:xfrm>
                <a:off x="2224" y="2662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2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2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7" name="Freeform 51"/>
              <p:cNvSpPr>
                <a:spLocks/>
              </p:cNvSpPr>
              <p:nvPr/>
            </p:nvSpPr>
            <p:spPr bwMode="auto">
              <a:xfrm>
                <a:off x="2256" y="2670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8" name="Freeform 52"/>
              <p:cNvSpPr>
                <a:spLocks/>
              </p:cNvSpPr>
              <p:nvPr/>
            </p:nvSpPr>
            <p:spPr bwMode="auto">
              <a:xfrm>
                <a:off x="2256" y="2670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69" name="Freeform 53"/>
              <p:cNvSpPr>
                <a:spLocks/>
              </p:cNvSpPr>
              <p:nvPr/>
            </p:nvSpPr>
            <p:spPr bwMode="auto">
              <a:xfrm>
                <a:off x="2290" y="267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2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2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70" name="Freeform 54"/>
              <p:cNvSpPr>
                <a:spLocks/>
              </p:cNvSpPr>
              <p:nvPr/>
            </p:nvSpPr>
            <p:spPr bwMode="auto">
              <a:xfrm>
                <a:off x="2290" y="2678"/>
                <a:ext cx="52" cy="34"/>
              </a:xfrm>
              <a:custGeom>
                <a:avLst/>
                <a:gdLst>
                  <a:gd name="T0" fmla="*/ 18 w 52"/>
                  <a:gd name="T1" fmla="*/ 0 h 34"/>
                  <a:gd name="T2" fmla="*/ 0 w 52"/>
                  <a:gd name="T3" fmla="*/ 24 h 34"/>
                  <a:gd name="T4" fmla="*/ 32 w 52"/>
                  <a:gd name="T5" fmla="*/ 34 h 34"/>
                  <a:gd name="T6" fmla="*/ 52 w 52"/>
                  <a:gd name="T7" fmla="*/ 10 h 34"/>
                  <a:gd name="T8" fmla="*/ 18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18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2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71" name="Freeform 55"/>
              <p:cNvSpPr>
                <a:spLocks/>
              </p:cNvSpPr>
              <p:nvPr/>
            </p:nvSpPr>
            <p:spPr bwMode="auto">
              <a:xfrm>
                <a:off x="2322" y="2688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72" name="Freeform 56"/>
              <p:cNvSpPr>
                <a:spLocks/>
              </p:cNvSpPr>
              <p:nvPr/>
            </p:nvSpPr>
            <p:spPr bwMode="auto">
              <a:xfrm>
                <a:off x="2322" y="2688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73" name="Freeform 57"/>
              <p:cNvSpPr>
                <a:spLocks/>
              </p:cNvSpPr>
              <p:nvPr/>
            </p:nvSpPr>
            <p:spPr bwMode="auto">
              <a:xfrm>
                <a:off x="2356" y="2696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74" name="Freeform 58"/>
              <p:cNvSpPr>
                <a:spLocks/>
              </p:cNvSpPr>
              <p:nvPr/>
            </p:nvSpPr>
            <p:spPr bwMode="auto">
              <a:xfrm>
                <a:off x="2356" y="2696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75" name="Freeform 59"/>
              <p:cNvSpPr>
                <a:spLocks/>
              </p:cNvSpPr>
              <p:nvPr/>
            </p:nvSpPr>
            <p:spPr bwMode="auto">
              <a:xfrm>
                <a:off x="2390" y="2704"/>
                <a:ext cx="52" cy="34"/>
              </a:xfrm>
              <a:custGeom>
                <a:avLst/>
                <a:gdLst>
                  <a:gd name="T0" fmla="*/ 20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2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76" name="Freeform 60"/>
              <p:cNvSpPr>
                <a:spLocks/>
              </p:cNvSpPr>
              <p:nvPr/>
            </p:nvSpPr>
            <p:spPr bwMode="auto">
              <a:xfrm>
                <a:off x="2390" y="2704"/>
                <a:ext cx="52" cy="34"/>
              </a:xfrm>
              <a:custGeom>
                <a:avLst/>
                <a:gdLst>
                  <a:gd name="T0" fmla="*/ 20 w 52"/>
                  <a:gd name="T1" fmla="*/ 0 h 34"/>
                  <a:gd name="T2" fmla="*/ 0 w 52"/>
                  <a:gd name="T3" fmla="*/ 24 h 34"/>
                  <a:gd name="T4" fmla="*/ 34 w 52"/>
                  <a:gd name="T5" fmla="*/ 34 h 34"/>
                  <a:gd name="T6" fmla="*/ 52 w 52"/>
                  <a:gd name="T7" fmla="*/ 10 h 34"/>
                  <a:gd name="T8" fmla="*/ 2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2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77" name="Freeform 61"/>
              <p:cNvSpPr>
                <a:spLocks/>
              </p:cNvSpPr>
              <p:nvPr/>
            </p:nvSpPr>
            <p:spPr bwMode="auto">
              <a:xfrm>
                <a:off x="2424" y="271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78" name="Freeform 62"/>
              <p:cNvSpPr>
                <a:spLocks/>
              </p:cNvSpPr>
              <p:nvPr/>
            </p:nvSpPr>
            <p:spPr bwMode="auto">
              <a:xfrm>
                <a:off x="2424" y="2714"/>
                <a:ext cx="52" cy="32"/>
              </a:xfrm>
              <a:custGeom>
                <a:avLst/>
                <a:gdLst>
                  <a:gd name="T0" fmla="*/ 18 w 52"/>
                  <a:gd name="T1" fmla="*/ 0 h 32"/>
                  <a:gd name="T2" fmla="*/ 0 w 52"/>
                  <a:gd name="T3" fmla="*/ 24 h 32"/>
                  <a:gd name="T4" fmla="*/ 34 w 52"/>
                  <a:gd name="T5" fmla="*/ 32 h 32"/>
                  <a:gd name="T6" fmla="*/ 52 w 52"/>
                  <a:gd name="T7" fmla="*/ 8 h 32"/>
                  <a:gd name="T8" fmla="*/ 1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18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2" y="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79" name="Freeform 63"/>
              <p:cNvSpPr>
                <a:spLocks/>
              </p:cNvSpPr>
              <p:nvPr/>
            </p:nvSpPr>
            <p:spPr bwMode="auto">
              <a:xfrm>
                <a:off x="2458" y="2722"/>
                <a:ext cx="54" cy="34"/>
              </a:xfrm>
              <a:custGeom>
                <a:avLst/>
                <a:gdLst>
                  <a:gd name="T0" fmla="*/ 18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18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80" name="Freeform 64"/>
              <p:cNvSpPr>
                <a:spLocks/>
              </p:cNvSpPr>
              <p:nvPr/>
            </p:nvSpPr>
            <p:spPr bwMode="auto">
              <a:xfrm>
                <a:off x="2458" y="2722"/>
                <a:ext cx="54" cy="34"/>
              </a:xfrm>
              <a:custGeom>
                <a:avLst/>
                <a:gdLst>
                  <a:gd name="T0" fmla="*/ 18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18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18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81" name="Freeform 65"/>
              <p:cNvSpPr>
                <a:spLocks/>
              </p:cNvSpPr>
              <p:nvPr/>
            </p:nvSpPr>
            <p:spPr bwMode="auto">
              <a:xfrm>
                <a:off x="2492" y="273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82" name="Freeform 66"/>
              <p:cNvSpPr>
                <a:spLocks/>
              </p:cNvSpPr>
              <p:nvPr/>
            </p:nvSpPr>
            <p:spPr bwMode="auto">
              <a:xfrm>
                <a:off x="2492" y="273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83" name="Freeform 67"/>
              <p:cNvSpPr>
                <a:spLocks/>
              </p:cNvSpPr>
              <p:nvPr/>
            </p:nvSpPr>
            <p:spPr bwMode="auto">
              <a:xfrm>
                <a:off x="2526" y="274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84" name="Freeform 68"/>
              <p:cNvSpPr>
                <a:spLocks/>
              </p:cNvSpPr>
              <p:nvPr/>
            </p:nvSpPr>
            <p:spPr bwMode="auto">
              <a:xfrm>
                <a:off x="2526" y="274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85" name="Freeform 69"/>
              <p:cNvSpPr>
                <a:spLocks/>
              </p:cNvSpPr>
              <p:nvPr/>
            </p:nvSpPr>
            <p:spPr bwMode="auto">
              <a:xfrm>
                <a:off x="2560" y="2752"/>
                <a:ext cx="56" cy="34"/>
              </a:xfrm>
              <a:custGeom>
                <a:avLst/>
                <a:gdLst>
                  <a:gd name="T0" fmla="*/ 20 w 56"/>
                  <a:gd name="T1" fmla="*/ 0 h 34"/>
                  <a:gd name="T2" fmla="*/ 0 w 56"/>
                  <a:gd name="T3" fmla="*/ 24 h 34"/>
                  <a:gd name="T4" fmla="*/ 36 w 56"/>
                  <a:gd name="T5" fmla="*/ 34 h 34"/>
                  <a:gd name="T6" fmla="*/ 56 w 56"/>
                  <a:gd name="T7" fmla="*/ 10 h 34"/>
                  <a:gd name="T8" fmla="*/ 20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0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6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86" name="Freeform 70"/>
              <p:cNvSpPr>
                <a:spLocks/>
              </p:cNvSpPr>
              <p:nvPr/>
            </p:nvSpPr>
            <p:spPr bwMode="auto">
              <a:xfrm>
                <a:off x="2560" y="2752"/>
                <a:ext cx="56" cy="34"/>
              </a:xfrm>
              <a:custGeom>
                <a:avLst/>
                <a:gdLst>
                  <a:gd name="T0" fmla="*/ 20 w 56"/>
                  <a:gd name="T1" fmla="*/ 0 h 34"/>
                  <a:gd name="T2" fmla="*/ 0 w 56"/>
                  <a:gd name="T3" fmla="*/ 24 h 34"/>
                  <a:gd name="T4" fmla="*/ 36 w 56"/>
                  <a:gd name="T5" fmla="*/ 34 h 34"/>
                  <a:gd name="T6" fmla="*/ 56 w 56"/>
                  <a:gd name="T7" fmla="*/ 10 h 34"/>
                  <a:gd name="T8" fmla="*/ 20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0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6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87" name="Freeform 71"/>
              <p:cNvSpPr>
                <a:spLocks/>
              </p:cNvSpPr>
              <p:nvPr/>
            </p:nvSpPr>
            <p:spPr bwMode="auto">
              <a:xfrm>
                <a:off x="2596" y="2762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4 h 36"/>
                  <a:gd name="T4" fmla="*/ 34 w 54"/>
                  <a:gd name="T5" fmla="*/ 36 h 36"/>
                  <a:gd name="T6" fmla="*/ 54 w 54"/>
                  <a:gd name="T7" fmla="*/ 12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4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88" name="Freeform 72"/>
              <p:cNvSpPr>
                <a:spLocks/>
              </p:cNvSpPr>
              <p:nvPr/>
            </p:nvSpPr>
            <p:spPr bwMode="auto">
              <a:xfrm>
                <a:off x="2596" y="2762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4 h 36"/>
                  <a:gd name="T4" fmla="*/ 34 w 54"/>
                  <a:gd name="T5" fmla="*/ 36 h 36"/>
                  <a:gd name="T6" fmla="*/ 54 w 54"/>
                  <a:gd name="T7" fmla="*/ 12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4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89" name="Freeform 73"/>
              <p:cNvSpPr>
                <a:spLocks/>
              </p:cNvSpPr>
              <p:nvPr/>
            </p:nvSpPr>
            <p:spPr bwMode="auto">
              <a:xfrm>
                <a:off x="2630" y="2774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4 h 36"/>
                  <a:gd name="T4" fmla="*/ 36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90" name="Freeform 74"/>
              <p:cNvSpPr>
                <a:spLocks/>
              </p:cNvSpPr>
              <p:nvPr/>
            </p:nvSpPr>
            <p:spPr bwMode="auto">
              <a:xfrm>
                <a:off x="2630" y="2774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4 h 36"/>
                  <a:gd name="T4" fmla="*/ 36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91" name="Freeform 75"/>
              <p:cNvSpPr>
                <a:spLocks/>
              </p:cNvSpPr>
              <p:nvPr/>
            </p:nvSpPr>
            <p:spPr bwMode="auto">
              <a:xfrm>
                <a:off x="2666" y="2784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4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6C4F0"/>
              </a:solidFill>
              <a:ln w="0">
                <a:solidFill>
                  <a:srgbClr val="A6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92" name="Freeform 76"/>
              <p:cNvSpPr>
                <a:spLocks/>
              </p:cNvSpPr>
              <p:nvPr/>
            </p:nvSpPr>
            <p:spPr bwMode="auto">
              <a:xfrm>
                <a:off x="2666" y="2784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4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93" name="Freeform 77"/>
              <p:cNvSpPr>
                <a:spLocks/>
              </p:cNvSpPr>
              <p:nvPr/>
            </p:nvSpPr>
            <p:spPr bwMode="auto">
              <a:xfrm>
                <a:off x="2702" y="279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94" name="Freeform 78"/>
              <p:cNvSpPr>
                <a:spLocks/>
              </p:cNvSpPr>
              <p:nvPr/>
            </p:nvSpPr>
            <p:spPr bwMode="auto">
              <a:xfrm>
                <a:off x="2702" y="279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95" name="Freeform 79"/>
              <p:cNvSpPr>
                <a:spLocks/>
              </p:cNvSpPr>
              <p:nvPr/>
            </p:nvSpPr>
            <p:spPr bwMode="auto">
              <a:xfrm>
                <a:off x="2738" y="2810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96" name="Freeform 80"/>
              <p:cNvSpPr>
                <a:spLocks/>
              </p:cNvSpPr>
              <p:nvPr/>
            </p:nvSpPr>
            <p:spPr bwMode="auto">
              <a:xfrm>
                <a:off x="2738" y="2810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97" name="Freeform 81"/>
              <p:cNvSpPr>
                <a:spLocks/>
              </p:cNvSpPr>
              <p:nvPr/>
            </p:nvSpPr>
            <p:spPr bwMode="auto">
              <a:xfrm>
                <a:off x="2774" y="2824"/>
                <a:ext cx="52" cy="40"/>
              </a:xfrm>
              <a:custGeom>
                <a:avLst/>
                <a:gdLst>
                  <a:gd name="T0" fmla="*/ 18 w 52"/>
                  <a:gd name="T1" fmla="*/ 0 h 40"/>
                  <a:gd name="T2" fmla="*/ 0 w 52"/>
                  <a:gd name="T3" fmla="*/ 26 h 40"/>
                  <a:gd name="T4" fmla="*/ 34 w 52"/>
                  <a:gd name="T5" fmla="*/ 40 h 40"/>
                  <a:gd name="T6" fmla="*/ 52 w 52"/>
                  <a:gd name="T7" fmla="*/ 14 h 40"/>
                  <a:gd name="T8" fmla="*/ 18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8" y="0"/>
                    </a:moveTo>
                    <a:lnTo>
                      <a:pt x="0" y="26"/>
                    </a:lnTo>
                    <a:lnTo>
                      <a:pt x="34" y="40"/>
                    </a:lnTo>
                    <a:lnTo>
                      <a:pt x="5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F0"/>
              </a:solidFill>
              <a:ln w="0">
                <a:solidFill>
                  <a:srgbClr val="AB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98" name="Freeform 82"/>
              <p:cNvSpPr>
                <a:spLocks/>
              </p:cNvSpPr>
              <p:nvPr/>
            </p:nvSpPr>
            <p:spPr bwMode="auto">
              <a:xfrm>
                <a:off x="2774" y="2824"/>
                <a:ext cx="52" cy="40"/>
              </a:xfrm>
              <a:custGeom>
                <a:avLst/>
                <a:gdLst>
                  <a:gd name="T0" fmla="*/ 18 w 52"/>
                  <a:gd name="T1" fmla="*/ 0 h 40"/>
                  <a:gd name="T2" fmla="*/ 0 w 52"/>
                  <a:gd name="T3" fmla="*/ 26 h 40"/>
                  <a:gd name="T4" fmla="*/ 34 w 52"/>
                  <a:gd name="T5" fmla="*/ 40 h 40"/>
                  <a:gd name="T6" fmla="*/ 52 w 52"/>
                  <a:gd name="T7" fmla="*/ 14 h 40"/>
                  <a:gd name="T8" fmla="*/ 18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8" y="0"/>
                    </a:moveTo>
                    <a:lnTo>
                      <a:pt x="0" y="26"/>
                    </a:lnTo>
                    <a:lnTo>
                      <a:pt x="34" y="40"/>
                    </a:lnTo>
                    <a:lnTo>
                      <a:pt x="52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99" name="Freeform 83"/>
              <p:cNvSpPr>
                <a:spLocks/>
              </p:cNvSpPr>
              <p:nvPr/>
            </p:nvSpPr>
            <p:spPr bwMode="auto">
              <a:xfrm>
                <a:off x="2808" y="2838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F0"/>
              </a:solidFill>
              <a:ln w="0">
                <a:solidFill>
                  <a:srgbClr val="AB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00" name="Freeform 84"/>
              <p:cNvSpPr>
                <a:spLocks/>
              </p:cNvSpPr>
              <p:nvPr/>
            </p:nvSpPr>
            <p:spPr bwMode="auto">
              <a:xfrm>
                <a:off x="2808" y="2838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01" name="Freeform 85"/>
              <p:cNvSpPr>
                <a:spLocks/>
              </p:cNvSpPr>
              <p:nvPr/>
            </p:nvSpPr>
            <p:spPr bwMode="auto">
              <a:xfrm>
                <a:off x="2846" y="2852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6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9F0"/>
              </a:solidFill>
              <a:ln w="0">
                <a:solidFill>
                  <a:srgbClr val="ABC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02" name="Freeform 86"/>
              <p:cNvSpPr>
                <a:spLocks/>
              </p:cNvSpPr>
              <p:nvPr/>
            </p:nvSpPr>
            <p:spPr bwMode="auto">
              <a:xfrm>
                <a:off x="2846" y="2852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6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03" name="Freeform 87"/>
              <p:cNvSpPr>
                <a:spLocks/>
              </p:cNvSpPr>
              <p:nvPr/>
            </p:nvSpPr>
            <p:spPr bwMode="auto">
              <a:xfrm>
                <a:off x="2882" y="286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04" name="Freeform 88"/>
              <p:cNvSpPr>
                <a:spLocks/>
              </p:cNvSpPr>
              <p:nvPr/>
            </p:nvSpPr>
            <p:spPr bwMode="auto">
              <a:xfrm>
                <a:off x="2882" y="286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05" name="Freeform 89"/>
              <p:cNvSpPr>
                <a:spLocks/>
              </p:cNvSpPr>
              <p:nvPr/>
            </p:nvSpPr>
            <p:spPr bwMode="auto">
              <a:xfrm>
                <a:off x="2918" y="2880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06" name="Freeform 90"/>
              <p:cNvSpPr>
                <a:spLocks/>
              </p:cNvSpPr>
              <p:nvPr/>
            </p:nvSpPr>
            <p:spPr bwMode="auto">
              <a:xfrm>
                <a:off x="2918" y="2880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6907" name="Group 91"/>
            <p:cNvGrpSpPr>
              <a:grpSpLocks/>
            </p:cNvGrpSpPr>
            <p:nvPr/>
          </p:nvGrpSpPr>
          <p:grpSpPr bwMode="auto">
            <a:xfrm>
              <a:off x="1498" y="2516"/>
              <a:ext cx="2076" cy="732"/>
              <a:chOff x="1498" y="2516"/>
              <a:chExt cx="2076" cy="732"/>
            </a:xfrm>
          </p:grpSpPr>
          <p:sp>
            <p:nvSpPr>
              <p:cNvPr id="546908" name="Freeform 92"/>
              <p:cNvSpPr>
                <a:spLocks/>
              </p:cNvSpPr>
              <p:nvPr/>
            </p:nvSpPr>
            <p:spPr bwMode="auto">
              <a:xfrm>
                <a:off x="2954" y="2894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09" name="Freeform 93"/>
              <p:cNvSpPr>
                <a:spLocks/>
              </p:cNvSpPr>
              <p:nvPr/>
            </p:nvSpPr>
            <p:spPr bwMode="auto">
              <a:xfrm>
                <a:off x="2954" y="2894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10" name="Freeform 94"/>
              <p:cNvSpPr>
                <a:spLocks/>
              </p:cNvSpPr>
              <p:nvPr/>
            </p:nvSpPr>
            <p:spPr bwMode="auto">
              <a:xfrm>
                <a:off x="2992" y="2908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11" name="Freeform 95"/>
              <p:cNvSpPr>
                <a:spLocks/>
              </p:cNvSpPr>
              <p:nvPr/>
            </p:nvSpPr>
            <p:spPr bwMode="auto">
              <a:xfrm>
                <a:off x="2992" y="2908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12" name="Freeform 96"/>
              <p:cNvSpPr>
                <a:spLocks/>
              </p:cNvSpPr>
              <p:nvPr/>
            </p:nvSpPr>
            <p:spPr bwMode="auto">
              <a:xfrm>
                <a:off x="3028" y="2920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13" name="Freeform 97"/>
              <p:cNvSpPr>
                <a:spLocks/>
              </p:cNvSpPr>
              <p:nvPr/>
            </p:nvSpPr>
            <p:spPr bwMode="auto">
              <a:xfrm>
                <a:off x="3028" y="2920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14" name="Freeform 98"/>
              <p:cNvSpPr>
                <a:spLocks/>
              </p:cNvSpPr>
              <p:nvPr/>
            </p:nvSpPr>
            <p:spPr bwMode="auto">
              <a:xfrm>
                <a:off x="3066" y="2932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15" name="Freeform 99"/>
              <p:cNvSpPr>
                <a:spLocks/>
              </p:cNvSpPr>
              <p:nvPr/>
            </p:nvSpPr>
            <p:spPr bwMode="auto">
              <a:xfrm>
                <a:off x="3066" y="2932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16" name="Freeform 100"/>
              <p:cNvSpPr>
                <a:spLocks/>
              </p:cNvSpPr>
              <p:nvPr/>
            </p:nvSpPr>
            <p:spPr bwMode="auto">
              <a:xfrm>
                <a:off x="3102" y="2944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17" name="Freeform 101"/>
              <p:cNvSpPr>
                <a:spLocks/>
              </p:cNvSpPr>
              <p:nvPr/>
            </p:nvSpPr>
            <p:spPr bwMode="auto">
              <a:xfrm>
                <a:off x="3102" y="2944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18" name="Freeform 102"/>
              <p:cNvSpPr>
                <a:spLocks/>
              </p:cNvSpPr>
              <p:nvPr/>
            </p:nvSpPr>
            <p:spPr bwMode="auto">
              <a:xfrm>
                <a:off x="3140" y="2956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19" name="Freeform 103"/>
              <p:cNvSpPr>
                <a:spLocks/>
              </p:cNvSpPr>
              <p:nvPr/>
            </p:nvSpPr>
            <p:spPr bwMode="auto">
              <a:xfrm>
                <a:off x="3140" y="2956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20" name="Freeform 104"/>
              <p:cNvSpPr>
                <a:spLocks/>
              </p:cNvSpPr>
              <p:nvPr/>
            </p:nvSpPr>
            <p:spPr bwMode="auto">
              <a:xfrm>
                <a:off x="3178" y="2968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9F2"/>
              </a:solidFill>
              <a:ln w="0">
                <a:solidFill>
                  <a:srgbClr val="A8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21" name="Freeform 105"/>
              <p:cNvSpPr>
                <a:spLocks/>
              </p:cNvSpPr>
              <p:nvPr/>
            </p:nvSpPr>
            <p:spPr bwMode="auto">
              <a:xfrm>
                <a:off x="3178" y="2968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22" name="Freeform 106"/>
              <p:cNvSpPr>
                <a:spLocks/>
              </p:cNvSpPr>
              <p:nvPr/>
            </p:nvSpPr>
            <p:spPr bwMode="auto">
              <a:xfrm>
                <a:off x="3216" y="2982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6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2D1F2"/>
              </a:solidFill>
              <a:ln w="0">
                <a:solidFill>
                  <a:srgbClr val="B2D1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23" name="Freeform 107"/>
              <p:cNvSpPr>
                <a:spLocks/>
              </p:cNvSpPr>
              <p:nvPr/>
            </p:nvSpPr>
            <p:spPr bwMode="auto">
              <a:xfrm>
                <a:off x="3216" y="2982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6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24" name="Freeform 108"/>
              <p:cNvSpPr>
                <a:spLocks/>
              </p:cNvSpPr>
              <p:nvPr/>
            </p:nvSpPr>
            <p:spPr bwMode="auto">
              <a:xfrm>
                <a:off x="3254" y="2998"/>
                <a:ext cx="54" cy="44"/>
              </a:xfrm>
              <a:custGeom>
                <a:avLst/>
                <a:gdLst>
                  <a:gd name="T0" fmla="*/ 18 w 54"/>
                  <a:gd name="T1" fmla="*/ 0 h 44"/>
                  <a:gd name="T2" fmla="*/ 0 w 54"/>
                  <a:gd name="T3" fmla="*/ 24 h 44"/>
                  <a:gd name="T4" fmla="*/ 38 w 54"/>
                  <a:gd name="T5" fmla="*/ 44 h 44"/>
                  <a:gd name="T6" fmla="*/ 54 w 54"/>
                  <a:gd name="T7" fmla="*/ 22 h 44"/>
                  <a:gd name="T8" fmla="*/ 18 w 5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4">
                    <a:moveTo>
                      <a:pt x="18" y="0"/>
                    </a:moveTo>
                    <a:lnTo>
                      <a:pt x="0" y="24"/>
                    </a:lnTo>
                    <a:lnTo>
                      <a:pt x="38" y="44"/>
                    </a:lnTo>
                    <a:lnTo>
                      <a:pt x="54" y="2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FDBED"/>
              </a:solidFill>
              <a:ln w="0">
                <a:solidFill>
                  <a:srgbClr val="BFDB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25" name="Freeform 109"/>
              <p:cNvSpPr>
                <a:spLocks/>
              </p:cNvSpPr>
              <p:nvPr/>
            </p:nvSpPr>
            <p:spPr bwMode="auto">
              <a:xfrm>
                <a:off x="3254" y="2998"/>
                <a:ext cx="54" cy="44"/>
              </a:xfrm>
              <a:custGeom>
                <a:avLst/>
                <a:gdLst>
                  <a:gd name="T0" fmla="*/ 18 w 54"/>
                  <a:gd name="T1" fmla="*/ 0 h 44"/>
                  <a:gd name="T2" fmla="*/ 0 w 54"/>
                  <a:gd name="T3" fmla="*/ 24 h 44"/>
                  <a:gd name="T4" fmla="*/ 38 w 54"/>
                  <a:gd name="T5" fmla="*/ 44 h 44"/>
                  <a:gd name="T6" fmla="*/ 54 w 54"/>
                  <a:gd name="T7" fmla="*/ 22 h 44"/>
                  <a:gd name="T8" fmla="*/ 18 w 5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4">
                    <a:moveTo>
                      <a:pt x="18" y="0"/>
                    </a:moveTo>
                    <a:lnTo>
                      <a:pt x="0" y="24"/>
                    </a:lnTo>
                    <a:lnTo>
                      <a:pt x="38" y="44"/>
                    </a:lnTo>
                    <a:lnTo>
                      <a:pt x="54" y="2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26" name="Freeform 110"/>
              <p:cNvSpPr>
                <a:spLocks/>
              </p:cNvSpPr>
              <p:nvPr/>
            </p:nvSpPr>
            <p:spPr bwMode="auto">
              <a:xfrm>
                <a:off x="3292" y="3020"/>
                <a:ext cx="54" cy="48"/>
              </a:xfrm>
              <a:custGeom>
                <a:avLst/>
                <a:gdLst>
                  <a:gd name="T0" fmla="*/ 16 w 54"/>
                  <a:gd name="T1" fmla="*/ 0 h 48"/>
                  <a:gd name="T2" fmla="*/ 0 w 54"/>
                  <a:gd name="T3" fmla="*/ 22 h 48"/>
                  <a:gd name="T4" fmla="*/ 38 w 54"/>
                  <a:gd name="T5" fmla="*/ 48 h 48"/>
                  <a:gd name="T6" fmla="*/ 54 w 54"/>
                  <a:gd name="T7" fmla="*/ 30 h 48"/>
                  <a:gd name="T8" fmla="*/ 16 w 5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6" y="0"/>
                    </a:moveTo>
                    <a:lnTo>
                      <a:pt x="0" y="22"/>
                    </a:lnTo>
                    <a:lnTo>
                      <a:pt x="38" y="48"/>
                    </a:lnTo>
                    <a:lnTo>
                      <a:pt x="54" y="3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1EBE5"/>
              </a:solidFill>
              <a:ln w="0">
                <a:solidFill>
                  <a:srgbClr val="D1EB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27" name="Freeform 111"/>
              <p:cNvSpPr>
                <a:spLocks/>
              </p:cNvSpPr>
              <p:nvPr/>
            </p:nvSpPr>
            <p:spPr bwMode="auto">
              <a:xfrm>
                <a:off x="3292" y="3020"/>
                <a:ext cx="54" cy="48"/>
              </a:xfrm>
              <a:custGeom>
                <a:avLst/>
                <a:gdLst>
                  <a:gd name="T0" fmla="*/ 16 w 54"/>
                  <a:gd name="T1" fmla="*/ 0 h 48"/>
                  <a:gd name="T2" fmla="*/ 0 w 54"/>
                  <a:gd name="T3" fmla="*/ 22 h 48"/>
                  <a:gd name="T4" fmla="*/ 38 w 54"/>
                  <a:gd name="T5" fmla="*/ 48 h 48"/>
                  <a:gd name="T6" fmla="*/ 54 w 54"/>
                  <a:gd name="T7" fmla="*/ 30 h 48"/>
                  <a:gd name="T8" fmla="*/ 16 w 5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6" y="0"/>
                    </a:moveTo>
                    <a:lnTo>
                      <a:pt x="0" y="22"/>
                    </a:lnTo>
                    <a:lnTo>
                      <a:pt x="38" y="48"/>
                    </a:lnTo>
                    <a:lnTo>
                      <a:pt x="54" y="3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28" name="Freeform 112"/>
              <p:cNvSpPr>
                <a:spLocks/>
              </p:cNvSpPr>
              <p:nvPr/>
            </p:nvSpPr>
            <p:spPr bwMode="auto">
              <a:xfrm>
                <a:off x="3330" y="3050"/>
                <a:ext cx="52" cy="52"/>
              </a:xfrm>
              <a:custGeom>
                <a:avLst/>
                <a:gdLst>
                  <a:gd name="T0" fmla="*/ 16 w 52"/>
                  <a:gd name="T1" fmla="*/ 0 h 52"/>
                  <a:gd name="T2" fmla="*/ 0 w 52"/>
                  <a:gd name="T3" fmla="*/ 18 h 52"/>
                  <a:gd name="T4" fmla="*/ 38 w 52"/>
                  <a:gd name="T5" fmla="*/ 52 h 52"/>
                  <a:gd name="T6" fmla="*/ 52 w 52"/>
                  <a:gd name="T7" fmla="*/ 40 h 52"/>
                  <a:gd name="T8" fmla="*/ 16 w 52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16" y="0"/>
                    </a:moveTo>
                    <a:lnTo>
                      <a:pt x="0" y="18"/>
                    </a:lnTo>
                    <a:lnTo>
                      <a:pt x="38" y="52"/>
                    </a:lnTo>
                    <a:lnTo>
                      <a:pt x="52" y="4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3F7D4"/>
              </a:solidFill>
              <a:ln w="0">
                <a:solidFill>
                  <a:srgbClr val="E3F7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29" name="Freeform 113"/>
              <p:cNvSpPr>
                <a:spLocks/>
              </p:cNvSpPr>
              <p:nvPr/>
            </p:nvSpPr>
            <p:spPr bwMode="auto">
              <a:xfrm>
                <a:off x="3330" y="3050"/>
                <a:ext cx="52" cy="52"/>
              </a:xfrm>
              <a:custGeom>
                <a:avLst/>
                <a:gdLst>
                  <a:gd name="T0" fmla="*/ 16 w 52"/>
                  <a:gd name="T1" fmla="*/ 0 h 52"/>
                  <a:gd name="T2" fmla="*/ 0 w 52"/>
                  <a:gd name="T3" fmla="*/ 18 h 52"/>
                  <a:gd name="T4" fmla="*/ 38 w 52"/>
                  <a:gd name="T5" fmla="*/ 52 h 52"/>
                  <a:gd name="T6" fmla="*/ 52 w 52"/>
                  <a:gd name="T7" fmla="*/ 40 h 52"/>
                  <a:gd name="T8" fmla="*/ 16 w 52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16" y="0"/>
                    </a:moveTo>
                    <a:lnTo>
                      <a:pt x="0" y="18"/>
                    </a:lnTo>
                    <a:lnTo>
                      <a:pt x="38" y="52"/>
                    </a:lnTo>
                    <a:lnTo>
                      <a:pt x="52" y="4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30" name="Freeform 114"/>
              <p:cNvSpPr>
                <a:spLocks/>
              </p:cNvSpPr>
              <p:nvPr/>
            </p:nvSpPr>
            <p:spPr bwMode="auto">
              <a:xfrm>
                <a:off x="3368" y="3090"/>
                <a:ext cx="50" cy="60"/>
              </a:xfrm>
              <a:custGeom>
                <a:avLst/>
                <a:gdLst>
                  <a:gd name="T0" fmla="*/ 14 w 50"/>
                  <a:gd name="T1" fmla="*/ 0 h 60"/>
                  <a:gd name="T2" fmla="*/ 0 w 50"/>
                  <a:gd name="T3" fmla="*/ 12 h 60"/>
                  <a:gd name="T4" fmla="*/ 36 w 50"/>
                  <a:gd name="T5" fmla="*/ 60 h 60"/>
                  <a:gd name="T6" fmla="*/ 50 w 50"/>
                  <a:gd name="T7" fmla="*/ 50 h 60"/>
                  <a:gd name="T8" fmla="*/ 14 w 50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0">
                    <a:moveTo>
                      <a:pt x="14" y="0"/>
                    </a:moveTo>
                    <a:lnTo>
                      <a:pt x="0" y="12"/>
                    </a:lnTo>
                    <a:lnTo>
                      <a:pt x="36" y="60"/>
                    </a:lnTo>
                    <a:lnTo>
                      <a:pt x="50" y="5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DF7BD"/>
              </a:solidFill>
              <a:ln w="0">
                <a:solidFill>
                  <a:srgbClr val="EDF7B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31" name="Freeform 115"/>
              <p:cNvSpPr>
                <a:spLocks/>
              </p:cNvSpPr>
              <p:nvPr/>
            </p:nvSpPr>
            <p:spPr bwMode="auto">
              <a:xfrm>
                <a:off x="3368" y="3090"/>
                <a:ext cx="50" cy="60"/>
              </a:xfrm>
              <a:custGeom>
                <a:avLst/>
                <a:gdLst>
                  <a:gd name="T0" fmla="*/ 14 w 50"/>
                  <a:gd name="T1" fmla="*/ 0 h 60"/>
                  <a:gd name="T2" fmla="*/ 0 w 50"/>
                  <a:gd name="T3" fmla="*/ 12 h 60"/>
                  <a:gd name="T4" fmla="*/ 36 w 50"/>
                  <a:gd name="T5" fmla="*/ 60 h 60"/>
                  <a:gd name="T6" fmla="*/ 50 w 50"/>
                  <a:gd name="T7" fmla="*/ 50 h 60"/>
                  <a:gd name="T8" fmla="*/ 14 w 50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0">
                    <a:moveTo>
                      <a:pt x="14" y="0"/>
                    </a:moveTo>
                    <a:lnTo>
                      <a:pt x="0" y="12"/>
                    </a:lnTo>
                    <a:lnTo>
                      <a:pt x="36" y="60"/>
                    </a:lnTo>
                    <a:lnTo>
                      <a:pt x="50" y="5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32" name="Freeform 116"/>
              <p:cNvSpPr>
                <a:spLocks/>
              </p:cNvSpPr>
              <p:nvPr/>
            </p:nvSpPr>
            <p:spPr bwMode="auto">
              <a:xfrm>
                <a:off x="3404" y="3140"/>
                <a:ext cx="52" cy="40"/>
              </a:xfrm>
              <a:custGeom>
                <a:avLst/>
                <a:gdLst>
                  <a:gd name="T0" fmla="*/ 14 w 52"/>
                  <a:gd name="T1" fmla="*/ 0 h 40"/>
                  <a:gd name="T2" fmla="*/ 0 w 52"/>
                  <a:gd name="T3" fmla="*/ 10 h 40"/>
                  <a:gd name="T4" fmla="*/ 38 w 52"/>
                  <a:gd name="T5" fmla="*/ 40 h 40"/>
                  <a:gd name="T6" fmla="*/ 52 w 52"/>
                  <a:gd name="T7" fmla="*/ 12 h 40"/>
                  <a:gd name="T8" fmla="*/ 14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4" y="0"/>
                    </a:moveTo>
                    <a:lnTo>
                      <a:pt x="0" y="10"/>
                    </a:lnTo>
                    <a:lnTo>
                      <a:pt x="38" y="40"/>
                    </a:lnTo>
                    <a:lnTo>
                      <a:pt x="5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33" name="Freeform 117"/>
              <p:cNvSpPr>
                <a:spLocks/>
              </p:cNvSpPr>
              <p:nvPr/>
            </p:nvSpPr>
            <p:spPr bwMode="auto">
              <a:xfrm>
                <a:off x="3404" y="3140"/>
                <a:ext cx="52" cy="40"/>
              </a:xfrm>
              <a:custGeom>
                <a:avLst/>
                <a:gdLst>
                  <a:gd name="T0" fmla="*/ 14 w 52"/>
                  <a:gd name="T1" fmla="*/ 0 h 40"/>
                  <a:gd name="T2" fmla="*/ 0 w 52"/>
                  <a:gd name="T3" fmla="*/ 10 h 40"/>
                  <a:gd name="T4" fmla="*/ 38 w 52"/>
                  <a:gd name="T5" fmla="*/ 40 h 40"/>
                  <a:gd name="T6" fmla="*/ 52 w 52"/>
                  <a:gd name="T7" fmla="*/ 12 h 40"/>
                  <a:gd name="T8" fmla="*/ 14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14" y="0"/>
                    </a:moveTo>
                    <a:lnTo>
                      <a:pt x="0" y="10"/>
                    </a:lnTo>
                    <a:lnTo>
                      <a:pt x="38" y="40"/>
                    </a:lnTo>
                    <a:lnTo>
                      <a:pt x="52" y="12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34" name="Freeform 118"/>
              <p:cNvSpPr>
                <a:spLocks/>
              </p:cNvSpPr>
              <p:nvPr/>
            </p:nvSpPr>
            <p:spPr bwMode="auto">
              <a:xfrm>
                <a:off x="3442" y="3152"/>
                <a:ext cx="54" cy="42"/>
              </a:xfrm>
              <a:custGeom>
                <a:avLst/>
                <a:gdLst>
                  <a:gd name="T0" fmla="*/ 14 w 54"/>
                  <a:gd name="T1" fmla="*/ 0 h 42"/>
                  <a:gd name="T2" fmla="*/ 0 w 54"/>
                  <a:gd name="T3" fmla="*/ 28 h 42"/>
                  <a:gd name="T4" fmla="*/ 38 w 54"/>
                  <a:gd name="T5" fmla="*/ 42 h 42"/>
                  <a:gd name="T6" fmla="*/ 54 w 54"/>
                  <a:gd name="T7" fmla="*/ 14 h 42"/>
                  <a:gd name="T8" fmla="*/ 14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4" y="0"/>
                    </a:moveTo>
                    <a:lnTo>
                      <a:pt x="0" y="28"/>
                    </a:lnTo>
                    <a:lnTo>
                      <a:pt x="38" y="42"/>
                    </a:lnTo>
                    <a:lnTo>
                      <a:pt x="54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35" name="Freeform 119"/>
              <p:cNvSpPr>
                <a:spLocks/>
              </p:cNvSpPr>
              <p:nvPr/>
            </p:nvSpPr>
            <p:spPr bwMode="auto">
              <a:xfrm>
                <a:off x="3442" y="3152"/>
                <a:ext cx="54" cy="42"/>
              </a:xfrm>
              <a:custGeom>
                <a:avLst/>
                <a:gdLst>
                  <a:gd name="T0" fmla="*/ 14 w 54"/>
                  <a:gd name="T1" fmla="*/ 0 h 42"/>
                  <a:gd name="T2" fmla="*/ 0 w 54"/>
                  <a:gd name="T3" fmla="*/ 28 h 42"/>
                  <a:gd name="T4" fmla="*/ 38 w 54"/>
                  <a:gd name="T5" fmla="*/ 42 h 42"/>
                  <a:gd name="T6" fmla="*/ 54 w 54"/>
                  <a:gd name="T7" fmla="*/ 14 h 42"/>
                  <a:gd name="T8" fmla="*/ 14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4" y="0"/>
                    </a:moveTo>
                    <a:lnTo>
                      <a:pt x="0" y="28"/>
                    </a:lnTo>
                    <a:lnTo>
                      <a:pt x="38" y="42"/>
                    </a:lnTo>
                    <a:lnTo>
                      <a:pt x="54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36" name="Freeform 120"/>
              <p:cNvSpPr>
                <a:spLocks/>
              </p:cNvSpPr>
              <p:nvPr/>
            </p:nvSpPr>
            <p:spPr bwMode="auto">
              <a:xfrm>
                <a:off x="3480" y="3166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8 h 40"/>
                  <a:gd name="T4" fmla="*/ 40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8"/>
                    </a:lnTo>
                    <a:lnTo>
                      <a:pt x="40" y="40"/>
                    </a:lnTo>
                    <a:lnTo>
                      <a:pt x="54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37" name="Freeform 121"/>
              <p:cNvSpPr>
                <a:spLocks/>
              </p:cNvSpPr>
              <p:nvPr/>
            </p:nvSpPr>
            <p:spPr bwMode="auto">
              <a:xfrm>
                <a:off x="3480" y="3166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8 h 40"/>
                  <a:gd name="T4" fmla="*/ 40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8"/>
                    </a:lnTo>
                    <a:lnTo>
                      <a:pt x="40" y="40"/>
                    </a:lnTo>
                    <a:lnTo>
                      <a:pt x="54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38" name="Freeform 122"/>
              <p:cNvSpPr>
                <a:spLocks/>
              </p:cNvSpPr>
              <p:nvPr/>
            </p:nvSpPr>
            <p:spPr bwMode="auto">
              <a:xfrm>
                <a:off x="3520" y="3180"/>
                <a:ext cx="54" cy="40"/>
              </a:xfrm>
              <a:custGeom>
                <a:avLst/>
                <a:gdLst>
                  <a:gd name="T0" fmla="*/ 14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4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4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39" name="Freeform 123"/>
              <p:cNvSpPr>
                <a:spLocks/>
              </p:cNvSpPr>
              <p:nvPr/>
            </p:nvSpPr>
            <p:spPr bwMode="auto">
              <a:xfrm>
                <a:off x="3520" y="3180"/>
                <a:ext cx="54" cy="40"/>
              </a:xfrm>
              <a:custGeom>
                <a:avLst/>
                <a:gdLst>
                  <a:gd name="T0" fmla="*/ 14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4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4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40" name="Freeform 124"/>
              <p:cNvSpPr>
                <a:spLocks/>
              </p:cNvSpPr>
              <p:nvPr/>
            </p:nvSpPr>
            <p:spPr bwMode="auto">
              <a:xfrm>
                <a:off x="1522" y="2516"/>
                <a:ext cx="52" cy="32"/>
              </a:xfrm>
              <a:custGeom>
                <a:avLst/>
                <a:gdLst>
                  <a:gd name="T0" fmla="*/ 22 w 52"/>
                  <a:gd name="T1" fmla="*/ 0 h 32"/>
                  <a:gd name="T2" fmla="*/ 0 w 52"/>
                  <a:gd name="T3" fmla="*/ 22 h 32"/>
                  <a:gd name="T4" fmla="*/ 30 w 52"/>
                  <a:gd name="T5" fmla="*/ 32 h 32"/>
                  <a:gd name="T6" fmla="*/ 52 w 52"/>
                  <a:gd name="T7" fmla="*/ 10 h 32"/>
                  <a:gd name="T8" fmla="*/ 22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2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52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41" name="Freeform 125"/>
              <p:cNvSpPr>
                <a:spLocks/>
              </p:cNvSpPr>
              <p:nvPr/>
            </p:nvSpPr>
            <p:spPr bwMode="auto">
              <a:xfrm>
                <a:off x="1522" y="2516"/>
                <a:ext cx="52" cy="32"/>
              </a:xfrm>
              <a:custGeom>
                <a:avLst/>
                <a:gdLst>
                  <a:gd name="T0" fmla="*/ 22 w 52"/>
                  <a:gd name="T1" fmla="*/ 0 h 32"/>
                  <a:gd name="T2" fmla="*/ 0 w 52"/>
                  <a:gd name="T3" fmla="*/ 22 h 32"/>
                  <a:gd name="T4" fmla="*/ 30 w 52"/>
                  <a:gd name="T5" fmla="*/ 32 h 32"/>
                  <a:gd name="T6" fmla="*/ 52 w 52"/>
                  <a:gd name="T7" fmla="*/ 10 h 32"/>
                  <a:gd name="T8" fmla="*/ 22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2" y="0"/>
                    </a:moveTo>
                    <a:lnTo>
                      <a:pt x="0" y="22"/>
                    </a:lnTo>
                    <a:lnTo>
                      <a:pt x="30" y="32"/>
                    </a:lnTo>
                    <a:lnTo>
                      <a:pt x="52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42" name="Freeform 126"/>
              <p:cNvSpPr>
                <a:spLocks/>
              </p:cNvSpPr>
              <p:nvPr/>
            </p:nvSpPr>
            <p:spPr bwMode="auto">
              <a:xfrm>
                <a:off x="1552" y="2526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28 w 52"/>
                  <a:gd name="T5" fmla="*/ 28 h 28"/>
                  <a:gd name="T6" fmla="*/ 52 w 52"/>
                  <a:gd name="T7" fmla="*/ 8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28" y="28"/>
                    </a:lnTo>
                    <a:lnTo>
                      <a:pt x="52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C4F5"/>
              </a:solidFill>
              <a:ln w="0">
                <a:solidFill>
                  <a:srgbClr val="99C4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43" name="Freeform 127"/>
              <p:cNvSpPr>
                <a:spLocks/>
              </p:cNvSpPr>
              <p:nvPr/>
            </p:nvSpPr>
            <p:spPr bwMode="auto">
              <a:xfrm>
                <a:off x="1552" y="2526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28 w 52"/>
                  <a:gd name="T5" fmla="*/ 28 h 28"/>
                  <a:gd name="T6" fmla="*/ 52 w 52"/>
                  <a:gd name="T7" fmla="*/ 8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28" y="28"/>
                    </a:lnTo>
                    <a:lnTo>
                      <a:pt x="52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44" name="Freeform 128"/>
              <p:cNvSpPr>
                <a:spLocks/>
              </p:cNvSpPr>
              <p:nvPr/>
            </p:nvSpPr>
            <p:spPr bwMode="auto">
              <a:xfrm>
                <a:off x="1580" y="2534"/>
                <a:ext cx="52" cy="24"/>
              </a:xfrm>
              <a:custGeom>
                <a:avLst/>
                <a:gdLst>
                  <a:gd name="T0" fmla="*/ 24 w 52"/>
                  <a:gd name="T1" fmla="*/ 0 h 24"/>
                  <a:gd name="T2" fmla="*/ 0 w 52"/>
                  <a:gd name="T3" fmla="*/ 20 h 24"/>
                  <a:gd name="T4" fmla="*/ 30 w 52"/>
                  <a:gd name="T5" fmla="*/ 24 h 24"/>
                  <a:gd name="T6" fmla="*/ 52 w 52"/>
                  <a:gd name="T7" fmla="*/ 6 h 24"/>
                  <a:gd name="T8" fmla="*/ 24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4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52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2BFFA"/>
              </a:solidFill>
              <a:ln w="0">
                <a:solidFill>
                  <a:srgbClr val="82BF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45" name="Freeform 129"/>
              <p:cNvSpPr>
                <a:spLocks/>
              </p:cNvSpPr>
              <p:nvPr/>
            </p:nvSpPr>
            <p:spPr bwMode="auto">
              <a:xfrm>
                <a:off x="1580" y="2534"/>
                <a:ext cx="52" cy="24"/>
              </a:xfrm>
              <a:custGeom>
                <a:avLst/>
                <a:gdLst>
                  <a:gd name="T0" fmla="*/ 24 w 52"/>
                  <a:gd name="T1" fmla="*/ 0 h 24"/>
                  <a:gd name="T2" fmla="*/ 0 w 52"/>
                  <a:gd name="T3" fmla="*/ 20 h 24"/>
                  <a:gd name="T4" fmla="*/ 30 w 52"/>
                  <a:gd name="T5" fmla="*/ 24 h 24"/>
                  <a:gd name="T6" fmla="*/ 52 w 52"/>
                  <a:gd name="T7" fmla="*/ 6 h 24"/>
                  <a:gd name="T8" fmla="*/ 24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4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52" y="6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46" name="Freeform 130"/>
              <p:cNvSpPr>
                <a:spLocks/>
              </p:cNvSpPr>
              <p:nvPr/>
            </p:nvSpPr>
            <p:spPr bwMode="auto">
              <a:xfrm>
                <a:off x="1610" y="2540"/>
                <a:ext cx="52" cy="50"/>
              </a:xfrm>
              <a:custGeom>
                <a:avLst/>
                <a:gdLst>
                  <a:gd name="T0" fmla="*/ 22 w 52"/>
                  <a:gd name="T1" fmla="*/ 0 h 50"/>
                  <a:gd name="T2" fmla="*/ 0 w 52"/>
                  <a:gd name="T3" fmla="*/ 18 h 50"/>
                  <a:gd name="T4" fmla="*/ 32 w 52"/>
                  <a:gd name="T5" fmla="*/ 50 h 50"/>
                  <a:gd name="T6" fmla="*/ 52 w 52"/>
                  <a:gd name="T7" fmla="*/ 16 h 50"/>
                  <a:gd name="T8" fmla="*/ 22 w 52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0">
                    <a:moveTo>
                      <a:pt x="22" y="0"/>
                    </a:moveTo>
                    <a:lnTo>
                      <a:pt x="0" y="18"/>
                    </a:lnTo>
                    <a:lnTo>
                      <a:pt x="32" y="50"/>
                    </a:lnTo>
                    <a:lnTo>
                      <a:pt x="52" y="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0ADD4"/>
              </a:solidFill>
              <a:ln w="0">
                <a:solidFill>
                  <a:srgbClr val="B0AD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47" name="Freeform 131"/>
              <p:cNvSpPr>
                <a:spLocks/>
              </p:cNvSpPr>
              <p:nvPr/>
            </p:nvSpPr>
            <p:spPr bwMode="auto">
              <a:xfrm>
                <a:off x="1610" y="2540"/>
                <a:ext cx="52" cy="50"/>
              </a:xfrm>
              <a:custGeom>
                <a:avLst/>
                <a:gdLst>
                  <a:gd name="T0" fmla="*/ 22 w 52"/>
                  <a:gd name="T1" fmla="*/ 0 h 50"/>
                  <a:gd name="T2" fmla="*/ 0 w 52"/>
                  <a:gd name="T3" fmla="*/ 18 h 50"/>
                  <a:gd name="T4" fmla="*/ 32 w 52"/>
                  <a:gd name="T5" fmla="*/ 50 h 50"/>
                  <a:gd name="T6" fmla="*/ 52 w 52"/>
                  <a:gd name="T7" fmla="*/ 16 h 50"/>
                  <a:gd name="T8" fmla="*/ 22 w 52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0">
                    <a:moveTo>
                      <a:pt x="22" y="0"/>
                    </a:moveTo>
                    <a:lnTo>
                      <a:pt x="0" y="18"/>
                    </a:lnTo>
                    <a:lnTo>
                      <a:pt x="32" y="50"/>
                    </a:lnTo>
                    <a:lnTo>
                      <a:pt x="52" y="1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48" name="Freeform 132"/>
              <p:cNvSpPr>
                <a:spLocks/>
              </p:cNvSpPr>
              <p:nvPr/>
            </p:nvSpPr>
            <p:spPr bwMode="auto">
              <a:xfrm>
                <a:off x="1642" y="2556"/>
                <a:ext cx="54" cy="58"/>
              </a:xfrm>
              <a:custGeom>
                <a:avLst/>
                <a:gdLst>
                  <a:gd name="T0" fmla="*/ 20 w 54"/>
                  <a:gd name="T1" fmla="*/ 0 h 58"/>
                  <a:gd name="T2" fmla="*/ 0 w 54"/>
                  <a:gd name="T3" fmla="*/ 34 h 58"/>
                  <a:gd name="T4" fmla="*/ 34 w 54"/>
                  <a:gd name="T5" fmla="*/ 58 h 58"/>
                  <a:gd name="T6" fmla="*/ 54 w 54"/>
                  <a:gd name="T7" fmla="*/ 30 h 58"/>
                  <a:gd name="T8" fmla="*/ 20 w 5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8">
                    <a:moveTo>
                      <a:pt x="20" y="0"/>
                    </a:moveTo>
                    <a:lnTo>
                      <a:pt x="0" y="34"/>
                    </a:lnTo>
                    <a:lnTo>
                      <a:pt x="34" y="58"/>
                    </a:lnTo>
                    <a:lnTo>
                      <a:pt x="54" y="3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BFCC"/>
              </a:solidFill>
              <a:ln w="0">
                <a:solidFill>
                  <a:srgbClr val="CCBF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49" name="Freeform 133"/>
              <p:cNvSpPr>
                <a:spLocks/>
              </p:cNvSpPr>
              <p:nvPr/>
            </p:nvSpPr>
            <p:spPr bwMode="auto">
              <a:xfrm>
                <a:off x="1642" y="2556"/>
                <a:ext cx="54" cy="58"/>
              </a:xfrm>
              <a:custGeom>
                <a:avLst/>
                <a:gdLst>
                  <a:gd name="T0" fmla="*/ 20 w 54"/>
                  <a:gd name="T1" fmla="*/ 0 h 58"/>
                  <a:gd name="T2" fmla="*/ 0 w 54"/>
                  <a:gd name="T3" fmla="*/ 34 h 58"/>
                  <a:gd name="T4" fmla="*/ 34 w 54"/>
                  <a:gd name="T5" fmla="*/ 58 h 58"/>
                  <a:gd name="T6" fmla="*/ 54 w 54"/>
                  <a:gd name="T7" fmla="*/ 30 h 58"/>
                  <a:gd name="T8" fmla="*/ 20 w 5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8">
                    <a:moveTo>
                      <a:pt x="20" y="0"/>
                    </a:moveTo>
                    <a:lnTo>
                      <a:pt x="0" y="34"/>
                    </a:lnTo>
                    <a:lnTo>
                      <a:pt x="34" y="58"/>
                    </a:lnTo>
                    <a:lnTo>
                      <a:pt x="54" y="3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50" name="Freeform 134"/>
              <p:cNvSpPr>
                <a:spLocks/>
              </p:cNvSpPr>
              <p:nvPr/>
            </p:nvSpPr>
            <p:spPr bwMode="auto">
              <a:xfrm>
                <a:off x="1676" y="2586"/>
                <a:ext cx="52" cy="44"/>
              </a:xfrm>
              <a:custGeom>
                <a:avLst/>
                <a:gdLst>
                  <a:gd name="T0" fmla="*/ 20 w 52"/>
                  <a:gd name="T1" fmla="*/ 0 h 44"/>
                  <a:gd name="T2" fmla="*/ 0 w 52"/>
                  <a:gd name="T3" fmla="*/ 28 h 44"/>
                  <a:gd name="T4" fmla="*/ 30 w 52"/>
                  <a:gd name="T5" fmla="*/ 44 h 44"/>
                  <a:gd name="T6" fmla="*/ 52 w 52"/>
                  <a:gd name="T7" fmla="*/ 18 h 44"/>
                  <a:gd name="T8" fmla="*/ 20 w 5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4">
                    <a:moveTo>
                      <a:pt x="20" y="0"/>
                    </a:moveTo>
                    <a:lnTo>
                      <a:pt x="0" y="28"/>
                    </a:lnTo>
                    <a:lnTo>
                      <a:pt x="30" y="44"/>
                    </a:lnTo>
                    <a:lnTo>
                      <a:pt x="52" y="1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DC2DE"/>
              </a:solidFill>
              <a:ln w="0">
                <a:solidFill>
                  <a:srgbClr val="BDC2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51" name="Freeform 135"/>
              <p:cNvSpPr>
                <a:spLocks/>
              </p:cNvSpPr>
              <p:nvPr/>
            </p:nvSpPr>
            <p:spPr bwMode="auto">
              <a:xfrm>
                <a:off x="1676" y="2586"/>
                <a:ext cx="52" cy="44"/>
              </a:xfrm>
              <a:custGeom>
                <a:avLst/>
                <a:gdLst>
                  <a:gd name="T0" fmla="*/ 20 w 52"/>
                  <a:gd name="T1" fmla="*/ 0 h 44"/>
                  <a:gd name="T2" fmla="*/ 0 w 52"/>
                  <a:gd name="T3" fmla="*/ 28 h 44"/>
                  <a:gd name="T4" fmla="*/ 30 w 52"/>
                  <a:gd name="T5" fmla="*/ 44 h 44"/>
                  <a:gd name="T6" fmla="*/ 52 w 52"/>
                  <a:gd name="T7" fmla="*/ 18 h 44"/>
                  <a:gd name="T8" fmla="*/ 20 w 5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4">
                    <a:moveTo>
                      <a:pt x="20" y="0"/>
                    </a:moveTo>
                    <a:lnTo>
                      <a:pt x="0" y="28"/>
                    </a:lnTo>
                    <a:lnTo>
                      <a:pt x="30" y="44"/>
                    </a:lnTo>
                    <a:lnTo>
                      <a:pt x="52" y="1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52" name="Freeform 136"/>
              <p:cNvSpPr>
                <a:spLocks/>
              </p:cNvSpPr>
              <p:nvPr/>
            </p:nvSpPr>
            <p:spPr bwMode="auto">
              <a:xfrm>
                <a:off x="1706" y="2604"/>
                <a:ext cx="52" cy="34"/>
              </a:xfrm>
              <a:custGeom>
                <a:avLst/>
                <a:gdLst>
                  <a:gd name="T0" fmla="*/ 22 w 52"/>
                  <a:gd name="T1" fmla="*/ 0 h 34"/>
                  <a:gd name="T2" fmla="*/ 0 w 52"/>
                  <a:gd name="T3" fmla="*/ 26 h 34"/>
                  <a:gd name="T4" fmla="*/ 30 w 52"/>
                  <a:gd name="T5" fmla="*/ 34 h 34"/>
                  <a:gd name="T6" fmla="*/ 52 w 52"/>
                  <a:gd name="T7" fmla="*/ 12 h 34"/>
                  <a:gd name="T8" fmla="*/ 22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22" y="0"/>
                    </a:moveTo>
                    <a:lnTo>
                      <a:pt x="0" y="26"/>
                    </a:lnTo>
                    <a:lnTo>
                      <a:pt x="30" y="34"/>
                    </a:lnTo>
                    <a:lnTo>
                      <a:pt x="52" y="1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6C2ED"/>
              </a:solidFill>
              <a:ln w="0">
                <a:solidFill>
                  <a:srgbClr val="A6C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53" name="Freeform 137"/>
              <p:cNvSpPr>
                <a:spLocks/>
              </p:cNvSpPr>
              <p:nvPr/>
            </p:nvSpPr>
            <p:spPr bwMode="auto">
              <a:xfrm>
                <a:off x="1706" y="2604"/>
                <a:ext cx="52" cy="34"/>
              </a:xfrm>
              <a:custGeom>
                <a:avLst/>
                <a:gdLst>
                  <a:gd name="T0" fmla="*/ 22 w 52"/>
                  <a:gd name="T1" fmla="*/ 0 h 34"/>
                  <a:gd name="T2" fmla="*/ 0 w 52"/>
                  <a:gd name="T3" fmla="*/ 26 h 34"/>
                  <a:gd name="T4" fmla="*/ 30 w 52"/>
                  <a:gd name="T5" fmla="*/ 34 h 34"/>
                  <a:gd name="T6" fmla="*/ 52 w 52"/>
                  <a:gd name="T7" fmla="*/ 12 h 34"/>
                  <a:gd name="T8" fmla="*/ 22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22" y="0"/>
                    </a:moveTo>
                    <a:lnTo>
                      <a:pt x="0" y="26"/>
                    </a:lnTo>
                    <a:lnTo>
                      <a:pt x="30" y="34"/>
                    </a:lnTo>
                    <a:lnTo>
                      <a:pt x="52" y="1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54" name="Freeform 138"/>
              <p:cNvSpPr>
                <a:spLocks/>
              </p:cNvSpPr>
              <p:nvPr/>
            </p:nvSpPr>
            <p:spPr bwMode="auto">
              <a:xfrm>
                <a:off x="1736" y="2616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0 w 52"/>
                  <a:gd name="T5" fmla="*/ 28 h 28"/>
                  <a:gd name="T6" fmla="*/ 52 w 52"/>
                  <a:gd name="T7" fmla="*/ 6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2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CBDF5"/>
              </a:solidFill>
              <a:ln w="0">
                <a:solidFill>
                  <a:srgbClr val="8C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55" name="Freeform 139"/>
              <p:cNvSpPr>
                <a:spLocks/>
              </p:cNvSpPr>
              <p:nvPr/>
            </p:nvSpPr>
            <p:spPr bwMode="auto">
              <a:xfrm>
                <a:off x="1736" y="2616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0 w 52"/>
                  <a:gd name="T5" fmla="*/ 28 h 28"/>
                  <a:gd name="T6" fmla="*/ 52 w 52"/>
                  <a:gd name="T7" fmla="*/ 6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2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56" name="Freeform 140"/>
              <p:cNvSpPr>
                <a:spLocks/>
              </p:cNvSpPr>
              <p:nvPr/>
            </p:nvSpPr>
            <p:spPr bwMode="auto">
              <a:xfrm>
                <a:off x="1766" y="2622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4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AB8FA"/>
              </a:solidFill>
              <a:ln w="0">
                <a:solidFill>
                  <a:srgbClr val="7AB8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57" name="Freeform 141"/>
              <p:cNvSpPr>
                <a:spLocks/>
              </p:cNvSpPr>
              <p:nvPr/>
            </p:nvSpPr>
            <p:spPr bwMode="auto">
              <a:xfrm>
                <a:off x="1766" y="2622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4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58" name="Freeform 142"/>
              <p:cNvSpPr>
                <a:spLocks/>
              </p:cNvSpPr>
              <p:nvPr/>
            </p:nvSpPr>
            <p:spPr bwMode="auto">
              <a:xfrm>
                <a:off x="1796" y="262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0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EB0FA"/>
              </a:solidFill>
              <a:ln w="0">
                <a:solidFill>
                  <a:srgbClr val="6E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59" name="Freeform 143"/>
              <p:cNvSpPr>
                <a:spLocks/>
              </p:cNvSpPr>
              <p:nvPr/>
            </p:nvSpPr>
            <p:spPr bwMode="auto">
              <a:xfrm>
                <a:off x="1796" y="262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0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60" name="Freeform 144"/>
              <p:cNvSpPr>
                <a:spLocks/>
              </p:cNvSpPr>
              <p:nvPr/>
            </p:nvSpPr>
            <p:spPr bwMode="auto">
              <a:xfrm>
                <a:off x="1826" y="262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2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9ADF7"/>
              </a:solidFill>
              <a:ln w="0">
                <a:solidFill>
                  <a:srgbClr val="69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61" name="Freeform 145"/>
              <p:cNvSpPr>
                <a:spLocks/>
              </p:cNvSpPr>
              <p:nvPr/>
            </p:nvSpPr>
            <p:spPr bwMode="auto">
              <a:xfrm>
                <a:off x="1826" y="262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2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62" name="Freeform 146"/>
              <p:cNvSpPr>
                <a:spLocks/>
              </p:cNvSpPr>
              <p:nvPr/>
            </p:nvSpPr>
            <p:spPr bwMode="auto">
              <a:xfrm>
                <a:off x="1856" y="2628"/>
                <a:ext cx="50" cy="22"/>
              </a:xfrm>
              <a:custGeom>
                <a:avLst/>
                <a:gdLst>
                  <a:gd name="T0" fmla="*/ 22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0 h 22"/>
                  <a:gd name="T8" fmla="*/ 22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9ADF7"/>
              </a:solidFill>
              <a:ln w="0">
                <a:solidFill>
                  <a:srgbClr val="69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63" name="Freeform 147"/>
              <p:cNvSpPr>
                <a:spLocks/>
              </p:cNvSpPr>
              <p:nvPr/>
            </p:nvSpPr>
            <p:spPr bwMode="auto">
              <a:xfrm>
                <a:off x="1856" y="2628"/>
                <a:ext cx="50" cy="22"/>
              </a:xfrm>
              <a:custGeom>
                <a:avLst/>
                <a:gdLst>
                  <a:gd name="T0" fmla="*/ 22 w 50"/>
                  <a:gd name="T1" fmla="*/ 0 h 22"/>
                  <a:gd name="T2" fmla="*/ 0 w 50"/>
                  <a:gd name="T3" fmla="*/ 20 h 22"/>
                  <a:gd name="T4" fmla="*/ 30 w 50"/>
                  <a:gd name="T5" fmla="*/ 22 h 22"/>
                  <a:gd name="T6" fmla="*/ 50 w 50"/>
                  <a:gd name="T7" fmla="*/ 0 h 22"/>
                  <a:gd name="T8" fmla="*/ 22 w 5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0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64" name="Freeform 148"/>
              <p:cNvSpPr>
                <a:spLocks/>
              </p:cNvSpPr>
              <p:nvPr/>
            </p:nvSpPr>
            <p:spPr bwMode="auto">
              <a:xfrm>
                <a:off x="1886" y="2628"/>
                <a:ext cx="52" cy="22"/>
              </a:xfrm>
              <a:custGeom>
                <a:avLst/>
                <a:gdLst>
                  <a:gd name="T0" fmla="*/ 20 w 52"/>
                  <a:gd name="T1" fmla="*/ 0 h 22"/>
                  <a:gd name="T2" fmla="*/ 0 w 52"/>
                  <a:gd name="T3" fmla="*/ 22 h 22"/>
                  <a:gd name="T4" fmla="*/ 30 w 52"/>
                  <a:gd name="T5" fmla="*/ 22 h 22"/>
                  <a:gd name="T6" fmla="*/ 52 w 52"/>
                  <a:gd name="T7" fmla="*/ 2 h 22"/>
                  <a:gd name="T8" fmla="*/ 20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0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EADF7"/>
              </a:solidFill>
              <a:ln w="0">
                <a:solidFill>
                  <a:srgbClr val="6E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65" name="Freeform 149"/>
              <p:cNvSpPr>
                <a:spLocks/>
              </p:cNvSpPr>
              <p:nvPr/>
            </p:nvSpPr>
            <p:spPr bwMode="auto">
              <a:xfrm>
                <a:off x="1886" y="2628"/>
                <a:ext cx="52" cy="22"/>
              </a:xfrm>
              <a:custGeom>
                <a:avLst/>
                <a:gdLst>
                  <a:gd name="T0" fmla="*/ 20 w 52"/>
                  <a:gd name="T1" fmla="*/ 0 h 22"/>
                  <a:gd name="T2" fmla="*/ 0 w 52"/>
                  <a:gd name="T3" fmla="*/ 22 h 22"/>
                  <a:gd name="T4" fmla="*/ 30 w 52"/>
                  <a:gd name="T5" fmla="*/ 22 h 22"/>
                  <a:gd name="T6" fmla="*/ 52 w 52"/>
                  <a:gd name="T7" fmla="*/ 2 h 22"/>
                  <a:gd name="T8" fmla="*/ 20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0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66" name="Freeform 150"/>
              <p:cNvSpPr>
                <a:spLocks/>
              </p:cNvSpPr>
              <p:nvPr/>
            </p:nvSpPr>
            <p:spPr bwMode="auto">
              <a:xfrm>
                <a:off x="1916" y="2630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0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8B2F7"/>
              </a:solidFill>
              <a:ln w="0">
                <a:solidFill>
                  <a:srgbClr val="78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67" name="Freeform 151"/>
              <p:cNvSpPr>
                <a:spLocks/>
              </p:cNvSpPr>
              <p:nvPr/>
            </p:nvSpPr>
            <p:spPr bwMode="auto">
              <a:xfrm>
                <a:off x="1916" y="2630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0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0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68" name="Freeform 152"/>
              <p:cNvSpPr>
                <a:spLocks/>
              </p:cNvSpPr>
              <p:nvPr/>
            </p:nvSpPr>
            <p:spPr bwMode="auto">
              <a:xfrm>
                <a:off x="1946" y="2632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4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DB2F5"/>
              </a:solidFill>
              <a:ln w="0">
                <a:solidFill>
                  <a:srgbClr val="7DB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69" name="Freeform 153"/>
              <p:cNvSpPr>
                <a:spLocks/>
              </p:cNvSpPr>
              <p:nvPr/>
            </p:nvSpPr>
            <p:spPr bwMode="auto">
              <a:xfrm>
                <a:off x="1946" y="2632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4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70" name="Freeform 154"/>
              <p:cNvSpPr>
                <a:spLocks/>
              </p:cNvSpPr>
              <p:nvPr/>
            </p:nvSpPr>
            <p:spPr bwMode="auto">
              <a:xfrm>
                <a:off x="1978" y="2636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5B5F5"/>
              </a:solidFill>
              <a:ln w="0">
                <a:solidFill>
                  <a:srgbClr val="85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71" name="Freeform 155"/>
              <p:cNvSpPr>
                <a:spLocks/>
              </p:cNvSpPr>
              <p:nvPr/>
            </p:nvSpPr>
            <p:spPr bwMode="auto">
              <a:xfrm>
                <a:off x="1978" y="2636"/>
                <a:ext cx="52" cy="26"/>
              </a:xfrm>
              <a:custGeom>
                <a:avLst/>
                <a:gdLst>
                  <a:gd name="T0" fmla="*/ 20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4 h 26"/>
                  <a:gd name="T8" fmla="*/ 20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0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72" name="Freeform 156"/>
              <p:cNvSpPr>
                <a:spLocks/>
              </p:cNvSpPr>
              <p:nvPr/>
            </p:nvSpPr>
            <p:spPr bwMode="auto">
              <a:xfrm>
                <a:off x="2008" y="2640"/>
                <a:ext cx="54" cy="28"/>
              </a:xfrm>
              <a:custGeom>
                <a:avLst/>
                <a:gdLst>
                  <a:gd name="T0" fmla="*/ 22 w 54"/>
                  <a:gd name="T1" fmla="*/ 0 h 28"/>
                  <a:gd name="T2" fmla="*/ 0 w 54"/>
                  <a:gd name="T3" fmla="*/ 22 h 28"/>
                  <a:gd name="T4" fmla="*/ 32 w 54"/>
                  <a:gd name="T5" fmla="*/ 28 h 28"/>
                  <a:gd name="T6" fmla="*/ 54 w 54"/>
                  <a:gd name="T7" fmla="*/ 6 h 28"/>
                  <a:gd name="T8" fmla="*/ 2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2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4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AB8F5"/>
              </a:solidFill>
              <a:ln w="0">
                <a:solidFill>
                  <a:srgbClr val="8A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73" name="Freeform 157"/>
              <p:cNvSpPr>
                <a:spLocks/>
              </p:cNvSpPr>
              <p:nvPr/>
            </p:nvSpPr>
            <p:spPr bwMode="auto">
              <a:xfrm>
                <a:off x="2008" y="2640"/>
                <a:ext cx="54" cy="28"/>
              </a:xfrm>
              <a:custGeom>
                <a:avLst/>
                <a:gdLst>
                  <a:gd name="T0" fmla="*/ 22 w 54"/>
                  <a:gd name="T1" fmla="*/ 0 h 28"/>
                  <a:gd name="T2" fmla="*/ 0 w 54"/>
                  <a:gd name="T3" fmla="*/ 22 h 28"/>
                  <a:gd name="T4" fmla="*/ 32 w 54"/>
                  <a:gd name="T5" fmla="*/ 28 h 28"/>
                  <a:gd name="T6" fmla="*/ 54 w 54"/>
                  <a:gd name="T7" fmla="*/ 6 h 28"/>
                  <a:gd name="T8" fmla="*/ 2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2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4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74" name="Freeform 158"/>
              <p:cNvSpPr>
                <a:spLocks/>
              </p:cNvSpPr>
              <p:nvPr/>
            </p:nvSpPr>
            <p:spPr bwMode="auto">
              <a:xfrm>
                <a:off x="2040" y="2646"/>
                <a:ext cx="54" cy="30"/>
              </a:xfrm>
              <a:custGeom>
                <a:avLst/>
                <a:gdLst>
                  <a:gd name="T0" fmla="*/ 22 w 54"/>
                  <a:gd name="T1" fmla="*/ 0 h 30"/>
                  <a:gd name="T2" fmla="*/ 0 w 54"/>
                  <a:gd name="T3" fmla="*/ 22 h 30"/>
                  <a:gd name="T4" fmla="*/ 32 w 54"/>
                  <a:gd name="T5" fmla="*/ 30 h 30"/>
                  <a:gd name="T6" fmla="*/ 54 w 54"/>
                  <a:gd name="T7" fmla="*/ 6 h 30"/>
                  <a:gd name="T8" fmla="*/ 22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2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4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FBAF2"/>
              </a:solidFill>
              <a:ln w="0">
                <a:solidFill>
                  <a:srgbClr val="8F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75" name="Freeform 159"/>
              <p:cNvSpPr>
                <a:spLocks/>
              </p:cNvSpPr>
              <p:nvPr/>
            </p:nvSpPr>
            <p:spPr bwMode="auto">
              <a:xfrm>
                <a:off x="2040" y="2646"/>
                <a:ext cx="54" cy="30"/>
              </a:xfrm>
              <a:custGeom>
                <a:avLst/>
                <a:gdLst>
                  <a:gd name="T0" fmla="*/ 22 w 54"/>
                  <a:gd name="T1" fmla="*/ 0 h 30"/>
                  <a:gd name="T2" fmla="*/ 0 w 54"/>
                  <a:gd name="T3" fmla="*/ 22 h 30"/>
                  <a:gd name="T4" fmla="*/ 32 w 54"/>
                  <a:gd name="T5" fmla="*/ 30 h 30"/>
                  <a:gd name="T6" fmla="*/ 54 w 54"/>
                  <a:gd name="T7" fmla="*/ 6 h 30"/>
                  <a:gd name="T8" fmla="*/ 22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2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4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76" name="Freeform 160"/>
              <p:cNvSpPr>
                <a:spLocks/>
              </p:cNvSpPr>
              <p:nvPr/>
            </p:nvSpPr>
            <p:spPr bwMode="auto">
              <a:xfrm>
                <a:off x="2072" y="2652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77" name="Freeform 161"/>
              <p:cNvSpPr>
                <a:spLocks/>
              </p:cNvSpPr>
              <p:nvPr/>
            </p:nvSpPr>
            <p:spPr bwMode="auto">
              <a:xfrm>
                <a:off x="2072" y="2652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78" name="Freeform 162"/>
              <p:cNvSpPr>
                <a:spLocks/>
              </p:cNvSpPr>
              <p:nvPr/>
            </p:nvSpPr>
            <p:spPr bwMode="auto">
              <a:xfrm>
                <a:off x="2104" y="2660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79" name="Freeform 163"/>
              <p:cNvSpPr>
                <a:spLocks/>
              </p:cNvSpPr>
              <p:nvPr/>
            </p:nvSpPr>
            <p:spPr bwMode="auto">
              <a:xfrm>
                <a:off x="2104" y="2660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80" name="Freeform 164"/>
              <p:cNvSpPr>
                <a:spLocks/>
              </p:cNvSpPr>
              <p:nvPr/>
            </p:nvSpPr>
            <p:spPr bwMode="auto">
              <a:xfrm>
                <a:off x="2138" y="2668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81" name="Freeform 165"/>
              <p:cNvSpPr>
                <a:spLocks/>
              </p:cNvSpPr>
              <p:nvPr/>
            </p:nvSpPr>
            <p:spPr bwMode="auto">
              <a:xfrm>
                <a:off x="2138" y="2668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82" name="Freeform 166"/>
              <p:cNvSpPr>
                <a:spLocks/>
              </p:cNvSpPr>
              <p:nvPr/>
            </p:nvSpPr>
            <p:spPr bwMode="auto">
              <a:xfrm>
                <a:off x="2170" y="2676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83" name="Freeform 167"/>
              <p:cNvSpPr>
                <a:spLocks/>
              </p:cNvSpPr>
              <p:nvPr/>
            </p:nvSpPr>
            <p:spPr bwMode="auto">
              <a:xfrm>
                <a:off x="2170" y="2676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84" name="Freeform 168"/>
              <p:cNvSpPr>
                <a:spLocks/>
              </p:cNvSpPr>
              <p:nvPr/>
            </p:nvSpPr>
            <p:spPr bwMode="auto">
              <a:xfrm>
                <a:off x="2202" y="2684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85" name="Freeform 169"/>
              <p:cNvSpPr>
                <a:spLocks/>
              </p:cNvSpPr>
              <p:nvPr/>
            </p:nvSpPr>
            <p:spPr bwMode="auto">
              <a:xfrm>
                <a:off x="2202" y="2684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86" name="Freeform 170"/>
              <p:cNvSpPr>
                <a:spLocks/>
              </p:cNvSpPr>
              <p:nvPr/>
            </p:nvSpPr>
            <p:spPr bwMode="auto">
              <a:xfrm>
                <a:off x="2236" y="2694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87" name="Freeform 171"/>
              <p:cNvSpPr>
                <a:spLocks/>
              </p:cNvSpPr>
              <p:nvPr/>
            </p:nvSpPr>
            <p:spPr bwMode="auto">
              <a:xfrm>
                <a:off x="2236" y="2694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88" name="Freeform 172"/>
              <p:cNvSpPr>
                <a:spLocks/>
              </p:cNvSpPr>
              <p:nvPr/>
            </p:nvSpPr>
            <p:spPr bwMode="auto">
              <a:xfrm>
                <a:off x="2270" y="2702"/>
                <a:ext cx="52" cy="34"/>
              </a:xfrm>
              <a:custGeom>
                <a:avLst/>
                <a:gdLst>
                  <a:gd name="T0" fmla="*/ 20 w 52"/>
                  <a:gd name="T1" fmla="*/ 0 h 34"/>
                  <a:gd name="T2" fmla="*/ 0 w 52"/>
                  <a:gd name="T3" fmla="*/ 24 h 34"/>
                  <a:gd name="T4" fmla="*/ 32 w 52"/>
                  <a:gd name="T5" fmla="*/ 34 h 34"/>
                  <a:gd name="T6" fmla="*/ 52 w 52"/>
                  <a:gd name="T7" fmla="*/ 10 h 34"/>
                  <a:gd name="T8" fmla="*/ 2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20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2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89" name="Freeform 173"/>
              <p:cNvSpPr>
                <a:spLocks/>
              </p:cNvSpPr>
              <p:nvPr/>
            </p:nvSpPr>
            <p:spPr bwMode="auto">
              <a:xfrm>
                <a:off x="2270" y="2702"/>
                <a:ext cx="52" cy="34"/>
              </a:xfrm>
              <a:custGeom>
                <a:avLst/>
                <a:gdLst>
                  <a:gd name="T0" fmla="*/ 20 w 52"/>
                  <a:gd name="T1" fmla="*/ 0 h 34"/>
                  <a:gd name="T2" fmla="*/ 0 w 52"/>
                  <a:gd name="T3" fmla="*/ 24 h 34"/>
                  <a:gd name="T4" fmla="*/ 32 w 52"/>
                  <a:gd name="T5" fmla="*/ 34 h 34"/>
                  <a:gd name="T6" fmla="*/ 52 w 52"/>
                  <a:gd name="T7" fmla="*/ 10 h 34"/>
                  <a:gd name="T8" fmla="*/ 2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20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2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90" name="Freeform 174"/>
              <p:cNvSpPr>
                <a:spLocks/>
              </p:cNvSpPr>
              <p:nvPr/>
            </p:nvSpPr>
            <p:spPr bwMode="auto">
              <a:xfrm>
                <a:off x="2302" y="2712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91" name="Freeform 175"/>
              <p:cNvSpPr>
                <a:spLocks/>
              </p:cNvSpPr>
              <p:nvPr/>
            </p:nvSpPr>
            <p:spPr bwMode="auto">
              <a:xfrm>
                <a:off x="2302" y="2712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92" name="Freeform 176"/>
              <p:cNvSpPr>
                <a:spLocks/>
              </p:cNvSpPr>
              <p:nvPr/>
            </p:nvSpPr>
            <p:spPr bwMode="auto">
              <a:xfrm>
                <a:off x="2336" y="2720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93" name="Freeform 177"/>
              <p:cNvSpPr>
                <a:spLocks/>
              </p:cNvSpPr>
              <p:nvPr/>
            </p:nvSpPr>
            <p:spPr bwMode="auto">
              <a:xfrm>
                <a:off x="2336" y="2720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94" name="Freeform 178"/>
              <p:cNvSpPr>
                <a:spLocks/>
              </p:cNvSpPr>
              <p:nvPr/>
            </p:nvSpPr>
            <p:spPr bwMode="auto">
              <a:xfrm>
                <a:off x="2370" y="272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95" name="Freeform 179"/>
              <p:cNvSpPr>
                <a:spLocks/>
              </p:cNvSpPr>
              <p:nvPr/>
            </p:nvSpPr>
            <p:spPr bwMode="auto">
              <a:xfrm>
                <a:off x="2370" y="272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96" name="Freeform 180"/>
              <p:cNvSpPr>
                <a:spLocks/>
              </p:cNvSpPr>
              <p:nvPr/>
            </p:nvSpPr>
            <p:spPr bwMode="auto">
              <a:xfrm>
                <a:off x="2404" y="273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97" name="Freeform 181"/>
              <p:cNvSpPr>
                <a:spLocks/>
              </p:cNvSpPr>
              <p:nvPr/>
            </p:nvSpPr>
            <p:spPr bwMode="auto">
              <a:xfrm>
                <a:off x="2404" y="273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98" name="Freeform 182"/>
              <p:cNvSpPr>
                <a:spLocks/>
              </p:cNvSpPr>
              <p:nvPr/>
            </p:nvSpPr>
            <p:spPr bwMode="auto">
              <a:xfrm>
                <a:off x="2438" y="2746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99" name="Freeform 183"/>
              <p:cNvSpPr>
                <a:spLocks/>
              </p:cNvSpPr>
              <p:nvPr/>
            </p:nvSpPr>
            <p:spPr bwMode="auto">
              <a:xfrm>
                <a:off x="2438" y="2746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00" name="Freeform 184"/>
              <p:cNvSpPr>
                <a:spLocks/>
              </p:cNvSpPr>
              <p:nvPr/>
            </p:nvSpPr>
            <p:spPr bwMode="auto">
              <a:xfrm>
                <a:off x="2472" y="2756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01" name="Freeform 185"/>
              <p:cNvSpPr>
                <a:spLocks/>
              </p:cNvSpPr>
              <p:nvPr/>
            </p:nvSpPr>
            <p:spPr bwMode="auto">
              <a:xfrm>
                <a:off x="2472" y="2756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02" name="Freeform 186"/>
              <p:cNvSpPr>
                <a:spLocks/>
              </p:cNvSpPr>
              <p:nvPr/>
            </p:nvSpPr>
            <p:spPr bwMode="auto">
              <a:xfrm>
                <a:off x="2506" y="2766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BFF2"/>
              </a:solidFill>
              <a:ln w="0">
                <a:solidFill>
                  <a:srgbClr val="9E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03" name="Freeform 187"/>
              <p:cNvSpPr>
                <a:spLocks/>
              </p:cNvSpPr>
              <p:nvPr/>
            </p:nvSpPr>
            <p:spPr bwMode="auto">
              <a:xfrm>
                <a:off x="2506" y="2766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04" name="Freeform 188"/>
              <p:cNvSpPr>
                <a:spLocks/>
              </p:cNvSpPr>
              <p:nvPr/>
            </p:nvSpPr>
            <p:spPr bwMode="auto">
              <a:xfrm>
                <a:off x="2542" y="2776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FF0"/>
              </a:solidFill>
              <a:ln w="0">
                <a:solidFill>
                  <a:srgbClr val="9E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05" name="Freeform 189"/>
              <p:cNvSpPr>
                <a:spLocks/>
              </p:cNvSpPr>
              <p:nvPr/>
            </p:nvSpPr>
            <p:spPr bwMode="auto">
              <a:xfrm>
                <a:off x="2542" y="2776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06" name="Freeform 190"/>
              <p:cNvSpPr>
                <a:spLocks/>
              </p:cNvSpPr>
              <p:nvPr/>
            </p:nvSpPr>
            <p:spPr bwMode="auto">
              <a:xfrm>
                <a:off x="2576" y="2786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6 w 54"/>
                  <a:gd name="T5" fmla="*/ 36 h 36"/>
                  <a:gd name="T6" fmla="*/ 54 w 54"/>
                  <a:gd name="T7" fmla="*/ 12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07" name="Freeform 191"/>
              <p:cNvSpPr>
                <a:spLocks/>
              </p:cNvSpPr>
              <p:nvPr/>
            </p:nvSpPr>
            <p:spPr bwMode="auto">
              <a:xfrm>
                <a:off x="2576" y="2786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6 w 54"/>
                  <a:gd name="T5" fmla="*/ 36 h 36"/>
                  <a:gd name="T6" fmla="*/ 54 w 54"/>
                  <a:gd name="T7" fmla="*/ 12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4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08" name="Freeform 192"/>
              <p:cNvSpPr>
                <a:spLocks/>
              </p:cNvSpPr>
              <p:nvPr/>
            </p:nvSpPr>
            <p:spPr bwMode="auto">
              <a:xfrm>
                <a:off x="2612" y="279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09" name="Freeform 193"/>
              <p:cNvSpPr>
                <a:spLocks/>
              </p:cNvSpPr>
              <p:nvPr/>
            </p:nvSpPr>
            <p:spPr bwMode="auto">
              <a:xfrm>
                <a:off x="2612" y="279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10" name="Freeform 194"/>
              <p:cNvSpPr>
                <a:spLocks/>
              </p:cNvSpPr>
              <p:nvPr/>
            </p:nvSpPr>
            <p:spPr bwMode="auto">
              <a:xfrm>
                <a:off x="2648" y="2810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4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4" y="38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4F0"/>
              </a:solidFill>
              <a:ln w="0">
                <a:solidFill>
                  <a:srgbClr val="A6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11" name="Freeform 195"/>
              <p:cNvSpPr>
                <a:spLocks/>
              </p:cNvSpPr>
              <p:nvPr/>
            </p:nvSpPr>
            <p:spPr bwMode="auto">
              <a:xfrm>
                <a:off x="2648" y="2810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4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4" y="38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12" name="Freeform 196"/>
              <p:cNvSpPr>
                <a:spLocks/>
              </p:cNvSpPr>
              <p:nvPr/>
            </p:nvSpPr>
            <p:spPr bwMode="auto">
              <a:xfrm>
                <a:off x="2682" y="2822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4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13" name="Freeform 197"/>
              <p:cNvSpPr>
                <a:spLocks/>
              </p:cNvSpPr>
              <p:nvPr/>
            </p:nvSpPr>
            <p:spPr bwMode="auto">
              <a:xfrm>
                <a:off x="2682" y="2822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4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14" name="Freeform 198"/>
              <p:cNvSpPr>
                <a:spLocks/>
              </p:cNvSpPr>
              <p:nvPr/>
            </p:nvSpPr>
            <p:spPr bwMode="auto">
              <a:xfrm>
                <a:off x="2718" y="2836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4 h 38"/>
                  <a:gd name="T4" fmla="*/ 36 w 56"/>
                  <a:gd name="T5" fmla="*/ 38 h 38"/>
                  <a:gd name="T6" fmla="*/ 56 w 56"/>
                  <a:gd name="T7" fmla="*/ 14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15" name="Freeform 199"/>
              <p:cNvSpPr>
                <a:spLocks/>
              </p:cNvSpPr>
              <p:nvPr/>
            </p:nvSpPr>
            <p:spPr bwMode="auto">
              <a:xfrm>
                <a:off x="2718" y="2836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4 h 38"/>
                  <a:gd name="T4" fmla="*/ 36 w 56"/>
                  <a:gd name="T5" fmla="*/ 38 h 38"/>
                  <a:gd name="T6" fmla="*/ 56 w 56"/>
                  <a:gd name="T7" fmla="*/ 14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16" name="Freeform 200"/>
              <p:cNvSpPr>
                <a:spLocks/>
              </p:cNvSpPr>
              <p:nvPr/>
            </p:nvSpPr>
            <p:spPr bwMode="auto">
              <a:xfrm>
                <a:off x="2754" y="2850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17" name="Freeform 201"/>
              <p:cNvSpPr>
                <a:spLocks/>
              </p:cNvSpPr>
              <p:nvPr/>
            </p:nvSpPr>
            <p:spPr bwMode="auto">
              <a:xfrm>
                <a:off x="2754" y="2850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4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18" name="Freeform 202"/>
              <p:cNvSpPr>
                <a:spLocks/>
              </p:cNvSpPr>
              <p:nvPr/>
            </p:nvSpPr>
            <p:spPr bwMode="auto">
              <a:xfrm>
                <a:off x="2790" y="2864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4 h 38"/>
                  <a:gd name="T4" fmla="*/ 36 w 56"/>
                  <a:gd name="T5" fmla="*/ 38 h 38"/>
                  <a:gd name="T6" fmla="*/ 56 w 56"/>
                  <a:gd name="T7" fmla="*/ 14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F0"/>
              </a:solidFill>
              <a:ln w="0">
                <a:solidFill>
                  <a:srgbClr val="AB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19" name="Freeform 203"/>
              <p:cNvSpPr>
                <a:spLocks/>
              </p:cNvSpPr>
              <p:nvPr/>
            </p:nvSpPr>
            <p:spPr bwMode="auto">
              <a:xfrm>
                <a:off x="2790" y="2864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4 h 38"/>
                  <a:gd name="T4" fmla="*/ 36 w 56"/>
                  <a:gd name="T5" fmla="*/ 38 h 38"/>
                  <a:gd name="T6" fmla="*/ 56 w 56"/>
                  <a:gd name="T7" fmla="*/ 14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20" name="Freeform 204"/>
              <p:cNvSpPr>
                <a:spLocks/>
              </p:cNvSpPr>
              <p:nvPr/>
            </p:nvSpPr>
            <p:spPr bwMode="auto">
              <a:xfrm>
                <a:off x="2826" y="2878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4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4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BC7F0"/>
              </a:solidFill>
              <a:ln w="0">
                <a:solidFill>
                  <a:srgbClr val="AB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21" name="Freeform 205"/>
              <p:cNvSpPr>
                <a:spLocks/>
              </p:cNvSpPr>
              <p:nvPr/>
            </p:nvSpPr>
            <p:spPr bwMode="auto">
              <a:xfrm>
                <a:off x="2826" y="2878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4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4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22" name="Freeform 206"/>
              <p:cNvSpPr>
                <a:spLocks/>
              </p:cNvSpPr>
              <p:nvPr/>
            </p:nvSpPr>
            <p:spPr bwMode="auto">
              <a:xfrm>
                <a:off x="2864" y="2892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23" name="Freeform 207"/>
              <p:cNvSpPr>
                <a:spLocks/>
              </p:cNvSpPr>
              <p:nvPr/>
            </p:nvSpPr>
            <p:spPr bwMode="auto">
              <a:xfrm>
                <a:off x="2864" y="2892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24" name="Freeform 208"/>
              <p:cNvSpPr>
                <a:spLocks/>
              </p:cNvSpPr>
              <p:nvPr/>
            </p:nvSpPr>
            <p:spPr bwMode="auto">
              <a:xfrm>
                <a:off x="2900" y="2906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25" name="Freeform 209"/>
              <p:cNvSpPr>
                <a:spLocks/>
              </p:cNvSpPr>
              <p:nvPr/>
            </p:nvSpPr>
            <p:spPr bwMode="auto">
              <a:xfrm>
                <a:off x="2900" y="2906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4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26" name="Freeform 210"/>
              <p:cNvSpPr>
                <a:spLocks/>
              </p:cNvSpPr>
              <p:nvPr/>
            </p:nvSpPr>
            <p:spPr bwMode="auto">
              <a:xfrm>
                <a:off x="2936" y="2920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4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27" name="Freeform 211"/>
              <p:cNvSpPr>
                <a:spLocks/>
              </p:cNvSpPr>
              <p:nvPr/>
            </p:nvSpPr>
            <p:spPr bwMode="auto">
              <a:xfrm>
                <a:off x="2936" y="2920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4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28" name="Freeform 212"/>
              <p:cNvSpPr>
                <a:spLocks/>
              </p:cNvSpPr>
              <p:nvPr/>
            </p:nvSpPr>
            <p:spPr bwMode="auto">
              <a:xfrm>
                <a:off x="2974" y="2932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29" name="Freeform 213"/>
              <p:cNvSpPr>
                <a:spLocks/>
              </p:cNvSpPr>
              <p:nvPr/>
            </p:nvSpPr>
            <p:spPr bwMode="auto">
              <a:xfrm>
                <a:off x="2974" y="2932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30" name="Freeform 214"/>
              <p:cNvSpPr>
                <a:spLocks/>
              </p:cNvSpPr>
              <p:nvPr/>
            </p:nvSpPr>
            <p:spPr bwMode="auto">
              <a:xfrm>
                <a:off x="3010" y="2946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31" name="Freeform 215"/>
              <p:cNvSpPr>
                <a:spLocks/>
              </p:cNvSpPr>
              <p:nvPr/>
            </p:nvSpPr>
            <p:spPr bwMode="auto">
              <a:xfrm>
                <a:off x="3010" y="2946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32" name="Freeform 216"/>
              <p:cNvSpPr>
                <a:spLocks/>
              </p:cNvSpPr>
              <p:nvPr/>
            </p:nvSpPr>
            <p:spPr bwMode="auto">
              <a:xfrm>
                <a:off x="3048" y="295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33" name="Freeform 217"/>
              <p:cNvSpPr>
                <a:spLocks/>
              </p:cNvSpPr>
              <p:nvPr/>
            </p:nvSpPr>
            <p:spPr bwMode="auto">
              <a:xfrm>
                <a:off x="3048" y="295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34" name="Freeform 218"/>
              <p:cNvSpPr>
                <a:spLocks/>
              </p:cNvSpPr>
              <p:nvPr/>
            </p:nvSpPr>
            <p:spPr bwMode="auto">
              <a:xfrm>
                <a:off x="3086" y="2970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35" name="Freeform 219"/>
              <p:cNvSpPr>
                <a:spLocks/>
              </p:cNvSpPr>
              <p:nvPr/>
            </p:nvSpPr>
            <p:spPr bwMode="auto">
              <a:xfrm>
                <a:off x="3086" y="2970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36" name="Freeform 220"/>
              <p:cNvSpPr>
                <a:spLocks/>
              </p:cNvSpPr>
              <p:nvPr/>
            </p:nvSpPr>
            <p:spPr bwMode="auto">
              <a:xfrm>
                <a:off x="3124" y="2982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37" name="Freeform 221"/>
              <p:cNvSpPr>
                <a:spLocks/>
              </p:cNvSpPr>
              <p:nvPr/>
            </p:nvSpPr>
            <p:spPr bwMode="auto">
              <a:xfrm>
                <a:off x="3124" y="2982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8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38" name="Freeform 222"/>
              <p:cNvSpPr>
                <a:spLocks/>
              </p:cNvSpPr>
              <p:nvPr/>
            </p:nvSpPr>
            <p:spPr bwMode="auto">
              <a:xfrm>
                <a:off x="3162" y="2994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39" name="Freeform 223"/>
              <p:cNvSpPr>
                <a:spLocks/>
              </p:cNvSpPr>
              <p:nvPr/>
            </p:nvSpPr>
            <p:spPr bwMode="auto">
              <a:xfrm>
                <a:off x="3162" y="2994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40" name="Freeform 224"/>
              <p:cNvSpPr>
                <a:spLocks/>
              </p:cNvSpPr>
              <p:nvPr/>
            </p:nvSpPr>
            <p:spPr bwMode="auto">
              <a:xfrm>
                <a:off x="3200" y="3008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FF2"/>
              </a:solidFill>
              <a:ln w="0">
                <a:solidFill>
                  <a:srgbClr val="ADC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41" name="Freeform 225"/>
              <p:cNvSpPr>
                <a:spLocks/>
              </p:cNvSpPr>
              <p:nvPr/>
            </p:nvSpPr>
            <p:spPr bwMode="auto">
              <a:xfrm>
                <a:off x="3200" y="3008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42" name="Freeform 226"/>
              <p:cNvSpPr>
                <a:spLocks/>
              </p:cNvSpPr>
              <p:nvPr/>
            </p:nvSpPr>
            <p:spPr bwMode="auto">
              <a:xfrm>
                <a:off x="3238" y="3022"/>
                <a:ext cx="54" cy="44"/>
              </a:xfrm>
              <a:custGeom>
                <a:avLst/>
                <a:gdLst>
                  <a:gd name="T0" fmla="*/ 16 w 54"/>
                  <a:gd name="T1" fmla="*/ 0 h 44"/>
                  <a:gd name="T2" fmla="*/ 0 w 54"/>
                  <a:gd name="T3" fmla="*/ 26 h 44"/>
                  <a:gd name="T4" fmla="*/ 38 w 54"/>
                  <a:gd name="T5" fmla="*/ 44 h 44"/>
                  <a:gd name="T6" fmla="*/ 54 w 54"/>
                  <a:gd name="T7" fmla="*/ 20 h 44"/>
                  <a:gd name="T8" fmla="*/ 16 w 5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4">
                    <a:moveTo>
                      <a:pt x="16" y="0"/>
                    </a:moveTo>
                    <a:lnTo>
                      <a:pt x="0" y="26"/>
                    </a:lnTo>
                    <a:lnTo>
                      <a:pt x="38" y="44"/>
                    </a:lnTo>
                    <a:lnTo>
                      <a:pt x="54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8D9F0"/>
              </a:solidFill>
              <a:ln w="0">
                <a:solidFill>
                  <a:srgbClr val="B8D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43" name="Freeform 227"/>
              <p:cNvSpPr>
                <a:spLocks/>
              </p:cNvSpPr>
              <p:nvPr/>
            </p:nvSpPr>
            <p:spPr bwMode="auto">
              <a:xfrm>
                <a:off x="3238" y="3022"/>
                <a:ext cx="54" cy="44"/>
              </a:xfrm>
              <a:custGeom>
                <a:avLst/>
                <a:gdLst>
                  <a:gd name="T0" fmla="*/ 16 w 54"/>
                  <a:gd name="T1" fmla="*/ 0 h 44"/>
                  <a:gd name="T2" fmla="*/ 0 w 54"/>
                  <a:gd name="T3" fmla="*/ 26 h 44"/>
                  <a:gd name="T4" fmla="*/ 38 w 54"/>
                  <a:gd name="T5" fmla="*/ 44 h 44"/>
                  <a:gd name="T6" fmla="*/ 54 w 54"/>
                  <a:gd name="T7" fmla="*/ 20 h 44"/>
                  <a:gd name="T8" fmla="*/ 16 w 5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4">
                    <a:moveTo>
                      <a:pt x="16" y="0"/>
                    </a:moveTo>
                    <a:lnTo>
                      <a:pt x="0" y="26"/>
                    </a:lnTo>
                    <a:lnTo>
                      <a:pt x="38" y="44"/>
                    </a:lnTo>
                    <a:lnTo>
                      <a:pt x="54" y="2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44" name="Freeform 228"/>
              <p:cNvSpPr>
                <a:spLocks/>
              </p:cNvSpPr>
              <p:nvPr/>
            </p:nvSpPr>
            <p:spPr bwMode="auto">
              <a:xfrm>
                <a:off x="3276" y="3042"/>
                <a:ext cx="54" cy="46"/>
              </a:xfrm>
              <a:custGeom>
                <a:avLst/>
                <a:gdLst>
                  <a:gd name="T0" fmla="*/ 16 w 54"/>
                  <a:gd name="T1" fmla="*/ 0 h 46"/>
                  <a:gd name="T2" fmla="*/ 0 w 54"/>
                  <a:gd name="T3" fmla="*/ 24 h 46"/>
                  <a:gd name="T4" fmla="*/ 38 w 54"/>
                  <a:gd name="T5" fmla="*/ 46 h 46"/>
                  <a:gd name="T6" fmla="*/ 54 w 54"/>
                  <a:gd name="T7" fmla="*/ 26 h 46"/>
                  <a:gd name="T8" fmla="*/ 16 w 5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6">
                    <a:moveTo>
                      <a:pt x="16" y="0"/>
                    </a:moveTo>
                    <a:lnTo>
                      <a:pt x="0" y="24"/>
                    </a:lnTo>
                    <a:lnTo>
                      <a:pt x="38" y="46"/>
                    </a:lnTo>
                    <a:lnTo>
                      <a:pt x="54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9E3EB"/>
              </a:solidFill>
              <a:ln w="0">
                <a:solidFill>
                  <a:srgbClr val="C9E3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45" name="Freeform 229"/>
              <p:cNvSpPr>
                <a:spLocks/>
              </p:cNvSpPr>
              <p:nvPr/>
            </p:nvSpPr>
            <p:spPr bwMode="auto">
              <a:xfrm>
                <a:off x="3276" y="3042"/>
                <a:ext cx="54" cy="46"/>
              </a:xfrm>
              <a:custGeom>
                <a:avLst/>
                <a:gdLst>
                  <a:gd name="T0" fmla="*/ 16 w 54"/>
                  <a:gd name="T1" fmla="*/ 0 h 46"/>
                  <a:gd name="T2" fmla="*/ 0 w 54"/>
                  <a:gd name="T3" fmla="*/ 24 h 46"/>
                  <a:gd name="T4" fmla="*/ 38 w 54"/>
                  <a:gd name="T5" fmla="*/ 46 h 46"/>
                  <a:gd name="T6" fmla="*/ 54 w 54"/>
                  <a:gd name="T7" fmla="*/ 26 h 46"/>
                  <a:gd name="T8" fmla="*/ 16 w 5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6">
                    <a:moveTo>
                      <a:pt x="16" y="0"/>
                    </a:moveTo>
                    <a:lnTo>
                      <a:pt x="0" y="24"/>
                    </a:lnTo>
                    <a:lnTo>
                      <a:pt x="38" y="46"/>
                    </a:lnTo>
                    <a:lnTo>
                      <a:pt x="54" y="2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46" name="Freeform 230"/>
              <p:cNvSpPr>
                <a:spLocks/>
              </p:cNvSpPr>
              <p:nvPr/>
            </p:nvSpPr>
            <p:spPr bwMode="auto">
              <a:xfrm>
                <a:off x="3314" y="3068"/>
                <a:ext cx="54" cy="50"/>
              </a:xfrm>
              <a:custGeom>
                <a:avLst/>
                <a:gdLst>
                  <a:gd name="T0" fmla="*/ 16 w 54"/>
                  <a:gd name="T1" fmla="*/ 0 h 50"/>
                  <a:gd name="T2" fmla="*/ 0 w 54"/>
                  <a:gd name="T3" fmla="*/ 20 h 50"/>
                  <a:gd name="T4" fmla="*/ 38 w 54"/>
                  <a:gd name="T5" fmla="*/ 50 h 50"/>
                  <a:gd name="T6" fmla="*/ 54 w 54"/>
                  <a:gd name="T7" fmla="*/ 34 h 50"/>
                  <a:gd name="T8" fmla="*/ 16 w 5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0">
                    <a:moveTo>
                      <a:pt x="16" y="0"/>
                    </a:moveTo>
                    <a:lnTo>
                      <a:pt x="0" y="20"/>
                    </a:lnTo>
                    <a:lnTo>
                      <a:pt x="38" y="50"/>
                    </a:lnTo>
                    <a:lnTo>
                      <a:pt x="54" y="3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BF2DE"/>
              </a:solidFill>
              <a:ln w="0">
                <a:solidFill>
                  <a:srgbClr val="DBF2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47" name="Freeform 231"/>
              <p:cNvSpPr>
                <a:spLocks/>
              </p:cNvSpPr>
              <p:nvPr/>
            </p:nvSpPr>
            <p:spPr bwMode="auto">
              <a:xfrm>
                <a:off x="3314" y="3068"/>
                <a:ext cx="54" cy="50"/>
              </a:xfrm>
              <a:custGeom>
                <a:avLst/>
                <a:gdLst>
                  <a:gd name="T0" fmla="*/ 16 w 54"/>
                  <a:gd name="T1" fmla="*/ 0 h 50"/>
                  <a:gd name="T2" fmla="*/ 0 w 54"/>
                  <a:gd name="T3" fmla="*/ 20 h 50"/>
                  <a:gd name="T4" fmla="*/ 38 w 54"/>
                  <a:gd name="T5" fmla="*/ 50 h 50"/>
                  <a:gd name="T6" fmla="*/ 54 w 54"/>
                  <a:gd name="T7" fmla="*/ 34 h 50"/>
                  <a:gd name="T8" fmla="*/ 16 w 5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0">
                    <a:moveTo>
                      <a:pt x="16" y="0"/>
                    </a:moveTo>
                    <a:lnTo>
                      <a:pt x="0" y="20"/>
                    </a:lnTo>
                    <a:lnTo>
                      <a:pt x="38" y="50"/>
                    </a:lnTo>
                    <a:lnTo>
                      <a:pt x="54" y="3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48" name="Freeform 232"/>
              <p:cNvSpPr>
                <a:spLocks/>
              </p:cNvSpPr>
              <p:nvPr/>
            </p:nvSpPr>
            <p:spPr bwMode="auto">
              <a:xfrm>
                <a:off x="3352" y="3102"/>
                <a:ext cx="52" cy="58"/>
              </a:xfrm>
              <a:custGeom>
                <a:avLst/>
                <a:gdLst>
                  <a:gd name="T0" fmla="*/ 16 w 52"/>
                  <a:gd name="T1" fmla="*/ 0 h 58"/>
                  <a:gd name="T2" fmla="*/ 0 w 52"/>
                  <a:gd name="T3" fmla="*/ 16 h 58"/>
                  <a:gd name="T4" fmla="*/ 38 w 52"/>
                  <a:gd name="T5" fmla="*/ 58 h 58"/>
                  <a:gd name="T6" fmla="*/ 52 w 52"/>
                  <a:gd name="T7" fmla="*/ 48 h 58"/>
                  <a:gd name="T8" fmla="*/ 16 w 5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8">
                    <a:moveTo>
                      <a:pt x="16" y="0"/>
                    </a:moveTo>
                    <a:lnTo>
                      <a:pt x="0" y="16"/>
                    </a:lnTo>
                    <a:lnTo>
                      <a:pt x="38" y="58"/>
                    </a:lnTo>
                    <a:lnTo>
                      <a:pt x="52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BFAC7"/>
              </a:solidFill>
              <a:ln w="0">
                <a:solidFill>
                  <a:srgbClr val="EBFA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49" name="Freeform 233"/>
              <p:cNvSpPr>
                <a:spLocks/>
              </p:cNvSpPr>
              <p:nvPr/>
            </p:nvSpPr>
            <p:spPr bwMode="auto">
              <a:xfrm>
                <a:off x="3352" y="3102"/>
                <a:ext cx="52" cy="58"/>
              </a:xfrm>
              <a:custGeom>
                <a:avLst/>
                <a:gdLst>
                  <a:gd name="T0" fmla="*/ 16 w 52"/>
                  <a:gd name="T1" fmla="*/ 0 h 58"/>
                  <a:gd name="T2" fmla="*/ 0 w 52"/>
                  <a:gd name="T3" fmla="*/ 16 h 58"/>
                  <a:gd name="T4" fmla="*/ 38 w 52"/>
                  <a:gd name="T5" fmla="*/ 58 h 58"/>
                  <a:gd name="T6" fmla="*/ 52 w 52"/>
                  <a:gd name="T7" fmla="*/ 48 h 58"/>
                  <a:gd name="T8" fmla="*/ 16 w 5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8">
                    <a:moveTo>
                      <a:pt x="16" y="0"/>
                    </a:moveTo>
                    <a:lnTo>
                      <a:pt x="0" y="16"/>
                    </a:lnTo>
                    <a:lnTo>
                      <a:pt x="38" y="58"/>
                    </a:lnTo>
                    <a:lnTo>
                      <a:pt x="52" y="4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50" name="Freeform 234"/>
              <p:cNvSpPr>
                <a:spLocks/>
              </p:cNvSpPr>
              <p:nvPr/>
            </p:nvSpPr>
            <p:spPr bwMode="auto">
              <a:xfrm>
                <a:off x="3390" y="3150"/>
                <a:ext cx="52" cy="56"/>
              </a:xfrm>
              <a:custGeom>
                <a:avLst/>
                <a:gdLst>
                  <a:gd name="T0" fmla="*/ 14 w 52"/>
                  <a:gd name="T1" fmla="*/ 0 h 56"/>
                  <a:gd name="T2" fmla="*/ 0 w 52"/>
                  <a:gd name="T3" fmla="*/ 10 h 56"/>
                  <a:gd name="T4" fmla="*/ 36 w 52"/>
                  <a:gd name="T5" fmla="*/ 56 h 56"/>
                  <a:gd name="T6" fmla="*/ 52 w 52"/>
                  <a:gd name="T7" fmla="*/ 30 h 56"/>
                  <a:gd name="T8" fmla="*/ 14 w 5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6">
                    <a:moveTo>
                      <a:pt x="14" y="0"/>
                    </a:moveTo>
                    <a:lnTo>
                      <a:pt x="0" y="10"/>
                    </a:lnTo>
                    <a:lnTo>
                      <a:pt x="36" y="56"/>
                    </a:lnTo>
                    <a:lnTo>
                      <a:pt x="52" y="3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1D6DE"/>
              </a:solidFill>
              <a:ln w="0">
                <a:solidFill>
                  <a:srgbClr val="D1D6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51" name="Freeform 235"/>
              <p:cNvSpPr>
                <a:spLocks/>
              </p:cNvSpPr>
              <p:nvPr/>
            </p:nvSpPr>
            <p:spPr bwMode="auto">
              <a:xfrm>
                <a:off x="3390" y="3150"/>
                <a:ext cx="52" cy="56"/>
              </a:xfrm>
              <a:custGeom>
                <a:avLst/>
                <a:gdLst>
                  <a:gd name="T0" fmla="*/ 14 w 52"/>
                  <a:gd name="T1" fmla="*/ 0 h 56"/>
                  <a:gd name="T2" fmla="*/ 0 w 52"/>
                  <a:gd name="T3" fmla="*/ 10 h 56"/>
                  <a:gd name="T4" fmla="*/ 36 w 52"/>
                  <a:gd name="T5" fmla="*/ 56 h 56"/>
                  <a:gd name="T6" fmla="*/ 52 w 52"/>
                  <a:gd name="T7" fmla="*/ 30 h 56"/>
                  <a:gd name="T8" fmla="*/ 14 w 5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6">
                    <a:moveTo>
                      <a:pt x="14" y="0"/>
                    </a:moveTo>
                    <a:lnTo>
                      <a:pt x="0" y="10"/>
                    </a:lnTo>
                    <a:lnTo>
                      <a:pt x="36" y="56"/>
                    </a:lnTo>
                    <a:lnTo>
                      <a:pt x="52" y="3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52" name="Freeform 236"/>
              <p:cNvSpPr>
                <a:spLocks/>
              </p:cNvSpPr>
              <p:nvPr/>
            </p:nvSpPr>
            <p:spPr bwMode="auto">
              <a:xfrm>
                <a:off x="3426" y="3180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53" name="Freeform 237"/>
              <p:cNvSpPr>
                <a:spLocks/>
              </p:cNvSpPr>
              <p:nvPr/>
            </p:nvSpPr>
            <p:spPr bwMode="auto">
              <a:xfrm>
                <a:off x="3426" y="3180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54" name="Freeform 238"/>
              <p:cNvSpPr>
                <a:spLocks/>
              </p:cNvSpPr>
              <p:nvPr/>
            </p:nvSpPr>
            <p:spPr bwMode="auto">
              <a:xfrm>
                <a:off x="3464" y="3194"/>
                <a:ext cx="56" cy="40"/>
              </a:xfrm>
              <a:custGeom>
                <a:avLst/>
                <a:gdLst>
                  <a:gd name="T0" fmla="*/ 16 w 56"/>
                  <a:gd name="T1" fmla="*/ 0 h 40"/>
                  <a:gd name="T2" fmla="*/ 0 w 56"/>
                  <a:gd name="T3" fmla="*/ 26 h 40"/>
                  <a:gd name="T4" fmla="*/ 40 w 56"/>
                  <a:gd name="T5" fmla="*/ 40 h 40"/>
                  <a:gd name="T6" fmla="*/ 56 w 56"/>
                  <a:gd name="T7" fmla="*/ 12 h 40"/>
                  <a:gd name="T8" fmla="*/ 16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6" y="0"/>
                    </a:moveTo>
                    <a:lnTo>
                      <a:pt x="0" y="26"/>
                    </a:lnTo>
                    <a:lnTo>
                      <a:pt x="40" y="40"/>
                    </a:lnTo>
                    <a:lnTo>
                      <a:pt x="56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55" name="Freeform 239"/>
              <p:cNvSpPr>
                <a:spLocks/>
              </p:cNvSpPr>
              <p:nvPr/>
            </p:nvSpPr>
            <p:spPr bwMode="auto">
              <a:xfrm>
                <a:off x="3464" y="3194"/>
                <a:ext cx="56" cy="40"/>
              </a:xfrm>
              <a:custGeom>
                <a:avLst/>
                <a:gdLst>
                  <a:gd name="T0" fmla="*/ 16 w 56"/>
                  <a:gd name="T1" fmla="*/ 0 h 40"/>
                  <a:gd name="T2" fmla="*/ 0 w 56"/>
                  <a:gd name="T3" fmla="*/ 26 h 40"/>
                  <a:gd name="T4" fmla="*/ 40 w 56"/>
                  <a:gd name="T5" fmla="*/ 40 h 40"/>
                  <a:gd name="T6" fmla="*/ 56 w 56"/>
                  <a:gd name="T7" fmla="*/ 12 h 40"/>
                  <a:gd name="T8" fmla="*/ 16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6" y="0"/>
                    </a:moveTo>
                    <a:lnTo>
                      <a:pt x="0" y="26"/>
                    </a:lnTo>
                    <a:lnTo>
                      <a:pt x="40" y="40"/>
                    </a:lnTo>
                    <a:lnTo>
                      <a:pt x="56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56" name="Freeform 240"/>
              <p:cNvSpPr>
                <a:spLocks/>
              </p:cNvSpPr>
              <p:nvPr/>
            </p:nvSpPr>
            <p:spPr bwMode="auto">
              <a:xfrm>
                <a:off x="3504" y="3206"/>
                <a:ext cx="54" cy="42"/>
              </a:xfrm>
              <a:custGeom>
                <a:avLst/>
                <a:gdLst>
                  <a:gd name="T0" fmla="*/ 16 w 54"/>
                  <a:gd name="T1" fmla="*/ 0 h 42"/>
                  <a:gd name="T2" fmla="*/ 0 w 54"/>
                  <a:gd name="T3" fmla="*/ 28 h 42"/>
                  <a:gd name="T4" fmla="*/ 40 w 54"/>
                  <a:gd name="T5" fmla="*/ 42 h 42"/>
                  <a:gd name="T6" fmla="*/ 54 w 54"/>
                  <a:gd name="T7" fmla="*/ 14 h 42"/>
                  <a:gd name="T8" fmla="*/ 16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6" y="0"/>
                    </a:moveTo>
                    <a:lnTo>
                      <a:pt x="0" y="28"/>
                    </a:lnTo>
                    <a:lnTo>
                      <a:pt x="40" y="42"/>
                    </a:lnTo>
                    <a:lnTo>
                      <a:pt x="54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57" name="Freeform 241"/>
              <p:cNvSpPr>
                <a:spLocks/>
              </p:cNvSpPr>
              <p:nvPr/>
            </p:nvSpPr>
            <p:spPr bwMode="auto">
              <a:xfrm>
                <a:off x="3504" y="3206"/>
                <a:ext cx="54" cy="42"/>
              </a:xfrm>
              <a:custGeom>
                <a:avLst/>
                <a:gdLst>
                  <a:gd name="T0" fmla="*/ 16 w 54"/>
                  <a:gd name="T1" fmla="*/ 0 h 42"/>
                  <a:gd name="T2" fmla="*/ 0 w 54"/>
                  <a:gd name="T3" fmla="*/ 28 h 42"/>
                  <a:gd name="T4" fmla="*/ 40 w 54"/>
                  <a:gd name="T5" fmla="*/ 42 h 42"/>
                  <a:gd name="T6" fmla="*/ 54 w 54"/>
                  <a:gd name="T7" fmla="*/ 14 h 42"/>
                  <a:gd name="T8" fmla="*/ 16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6" y="0"/>
                    </a:moveTo>
                    <a:lnTo>
                      <a:pt x="0" y="28"/>
                    </a:lnTo>
                    <a:lnTo>
                      <a:pt x="40" y="42"/>
                    </a:lnTo>
                    <a:lnTo>
                      <a:pt x="54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58" name="Freeform 242"/>
              <p:cNvSpPr>
                <a:spLocks/>
              </p:cNvSpPr>
              <p:nvPr/>
            </p:nvSpPr>
            <p:spPr bwMode="auto">
              <a:xfrm>
                <a:off x="1498" y="2538"/>
                <a:ext cx="54" cy="30"/>
              </a:xfrm>
              <a:custGeom>
                <a:avLst/>
                <a:gdLst>
                  <a:gd name="T0" fmla="*/ 24 w 54"/>
                  <a:gd name="T1" fmla="*/ 0 h 30"/>
                  <a:gd name="T2" fmla="*/ 0 w 54"/>
                  <a:gd name="T3" fmla="*/ 20 h 30"/>
                  <a:gd name="T4" fmla="*/ 30 w 54"/>
                  <a:gd name="T5" fmla="*/ 30 h 30"/>
                  <a:gd name="T6" fmla="*/ 54 w 54"/>
                  <a:gd name="T7" fmla="*/ 10 h 30"/>
                  <a:gd name="T8" fmla="*/ 24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4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54" y="1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59" name="Freeform 243"/>
              <p:cNvSpPr>
                <a:spLocks/>
              </p:cNvSpPr>
              <p:nvPr/>
            </p:nvSpPr>
            <p:spPr bwMode="auto">
              <a:xfrm>
                <a:off x="1498" y="2538"/>
                <a:ext cx="54" cy="30"/>
              </a:xfrm>
              <a:custGeom>
                <a:avLst/>
                <a:gdLst>
                  <a:gd name="T0" fmla="*/ 24 w 54"/>
                  <a:gd name="T1" fmla="*/ 0 h 30"/>
                  <a:gd name="T2" fmla="*/ 0 w 54"/>
                  <a:gd name="T3" fmla="*/ 20 h 30"/>
                  <a:gd name="T4" fmla="*/ 30 w 54"/>
                  <a:gd name="T5" fmla="*/ 30 h 30"/>
                  <a:gd name="T6" fmla="*/ 54 w 54"/>
                  <a:gd name="T7" fmla="*/ 10 h 30"/>
                  <a:gd name="T8" fmla="*/ 24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4" y="0"/>
                    </a:moveTo>
                    <a:lnTo>
                      <a:pt x="0" y="20"/>
                    </a:lnTo>
                    <a:lnTo>
                      <a:pt x="30" y="30"/>
                    </a:lnTo>
                    <a:lnTo>
                      <a:pt x="54" y="10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60" name="Freeform 244"/>
              <p:cNvSpPr>
                <a:spLocks/>
              </p:cNvSpPr>
              <p:nvPr/>
            </p:nvSpPr>
            <p:spPr bwMode="auto">
              <a:xfrm>
                <a:off x="1528" y="2548"/>
                <a:ext cx="52" cy="26"/>
              </a:xfrm>
              <a:custGeom>
                <a:avLst/>
                <a:gdLst>
                  <a:gd name="T0" fmla="*/ 24 w 52"/>
                  <a:gd name="T1" fmla="*/ 0 h 26"/>
                  <a:gd name="T2" fmla="*/ 0 w 52"/>
                  <a:gd name="T3" fmla="*/ 20 h 26"/>
                  <a:gd name="T4" fmla="*/ 30 w 52"/>
                  <a:gd name="T5" fmla="*/ 26 h 26"/>
                  <a:gd name="T6" fmla="*/ 52 w 52"/>
                  <a:gd name="T7" fmla="*/ 6 h 26"/>
                  <a:gd name="T8" fmla="*/ 24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4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2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4C2F5"/>
              </a:solidFill>
              <a:ln w="0">
                <a:solidFill>
                  <a:srgbClr val="94C2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61" name="Freeform 245"/>
              <p:cNvSpPr>
                <a:spLocks/>
              </p:cNvSpPr>
              <p:nvPr/>
            </p:nvSpPr>
            <p:spPr bwMode="auto">
              <a:xfrm>
                <a:off x="1528" y="2548"/>
                <a:ext cx="52" cy="26"/>
              </a:xfrm>
              <a:custGeom>
                <a:avLst/>
                <a:gdLst>
                  <a:gd name="T0" fmla="*/ 24 w 52"/>
                  <a:gd name="T1" fmla="*/ 0 h 26"/>
                  <a:gd name="T2" fmla="*/ 0 w 52"/>
                  <a:gd name="T3" fmla="*/ 20 h 26"/>
                  <a:gd name="T4" fmla="*/ 30 w 52"/>
                  <a:gd name="T5" fmla="*/ 26 h 26"/>
                  <a:gd name="T6" fmla="*/ 52 w 52"/>
                  <a:gd name="T7" fmla="*/ 6 h 26"/>
                  <a:gd name="T8" fmla="*/ 24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4" y="0"/>
                    </a:moveTo>
                    <a:lnTo>
                      <a:pt x="0" y="20"/>
                    </a:lnTo>
                    <a:lnTo>
                      <a:pt x="30" y="26"/>
                    </a:lnTo>
                    <a:lnTo>
                      <a:pt x="52" y="6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62" name="Freeform 246"/>
              <p:cNvSpPr>
                <a:spLocks/>
              </p:cNvSpPr>
              <p:nvPr/>
            </p:nvSpPr>
            <p:spPr bwMode="auto">
              <a:xfrm>
                <a:off x="1558" y="2554"/>
                <a:ext cx="52" cy="36"/>
              </a:xfrm>
              <a:custGeom>
                <a:avLst/>
                <a:gdLst>
                  <a:gd name="T0" fmla="*/ 22 w 52"/>
                  <a:gd name="T1" fmla="*/ 0 h 36"/>
                  <a:gd name="T2" fmla="*/ 0 w 52"/>
                  <a:gd name="T3" fmla="*/ 20 h 36"/>
                  <a:gd name="T4" fmla="*/ 30 w 52"/>
                  <a:gd name="T5" fmla="*/ 36 h 36"/>
                  <a:gd name="T6" fmla="*/ 52 w 52"/>
                  <a:gd name="T7" fmla="*/ 4 h 36"/>
                  <a:gd name="T8" fmla="*/ 22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22" y="0"/>
                    </a:moveTo>
                    <a:lnTo>
                      <a:pt x="0" y="20"/>
                    </a:lnTo>
                    <a:lnTo>
                      <a:pt x="30" y="36"/>
                    </a:lnTo>
                    <a:lnTo>
                      <a:pt x="5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59EE3"/>
              </a:solidFill>
              <a:ln w="0">
                <a:solidFill>
                  <a:srgbClr val="859E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63" name="Freeform 247"/>
              <p:cNvSpPr>
                <a:spLocks/>
              </p:cNvSpPr>
              <p:nvPr/>
            </p:nvSpPr>
            <p:spPr bwMode="auto">
              <a:xfrm>
                <a:off x="1558" y="2554"/>
                <a:ext cx="52" cy="36"/>
              </a:xfrm>
              <a:custGeom>
                <a:avLst/>
                <a:gdLst>
                  <a:gd name="T0" fmla="*/ 22 w 52"/>
                  <a:gd name="T1" fmla="*/ 0 h 36"/>
                  <a:gd name="T2" fmla="*/ 0 w 52"/>
                  <a:gd name="T3" fmla="*/ 20 h 36"/>
                  <a:gd name="T4" fmla="*/ 30 w 52"/>
                  <a:gd name="T5" fmla="*/ 36 h 36"/>
                  <a:gd name="T6" fmla="*/ 52 w 52"/>
                  <a:gd name="T7" fmla="*/ 4 h 36"/>
                  <a:gd name="T8" fmla="*/ 22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22" y="0"/>
                    </a:moveTo>
                    <a:lnTo>
                      <a:pt x="0" y="20"/>
                    </a:lnTo>
                    <a:lnTo>
                      <a:pt x="30" y="36"/>
                    </a:lnTo>
                    <a:lnTo>
                      <a:pt x="52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64" name="Freeform 248"/>
              <p:cNvSpPr>
                <a:spLocks/>
              </p:cNvSpPr>
              <p:nvPr/>
            </p:nvSpPr>
            <p:spPr bwMode="auto">
              <a:xfrm>
                <a:off x="1588" y="2558"/>
                <a:ext cx="54" cy="62"/>
              </a:xfrm>
              <a:custGeom>
                <a:avLst/>
                <a:gdLst>
                  <a:gd name="T0" fmla="*/ 22 w 54"/>
                  <a:gd name="T1" fmla="*/ 0 h 62"/>
                  <a:gd name="T2" fmla="*/ 0 w 54"/>
                  <a:gd name="T3" fmla="*/ 32 h 62"/>
                  <a:gd name="T4" fmla="*/ 34 w 54"/>
                  <a:gd name="T5" fmla="*/ 62 h 62"/>
                  <a:gd name="T6" fmla="*/ 54 w 54"/>
                  <a:gd name="T7" fmla="*/ 32 h 62"/>
                  <a:gd name="T8" fmla="*/ 22 w 5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2">
                    <a:moveTo>
                      <a:pt x="22" y="0"/>
                    </a:moveTo>
                    <a:lnTo>
                      <a:pt x="0" y="32"/>
                    </a:lnTo>
                    <a:lnTo>
                      <a:pt x="34" y="62"/>
                    </a:lnTo>
                    <a:lnTo>
                      <a:pt x="54" y="3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CBAC7"/>
              </a:solidFill>
              <a:ln w="0">
                <a:solidFill>
                  <a:srgbClr val="CCBA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65" name="Freeform 249"/>
              <p:cNvSpPr>
                <a:spLocks/>
              </p:cNvSpPr>
              <p:nvPr/>
            </p:nvSpPr>
            <p:spPr bwMode="auto">
              <a:xfrm>
                <a:off x="1588" y="2558"/>
                <a:ext cx="54" cy="62"/>
              </a:xfrm>
              <a:custGeom>
                <a:avLst/>
                <a:gdLst>
                  <a:gd name="T0" fmla="*/ 22 w 54"/>
                  <a:gd name="T1" fmla="*/ 0 h 62"/>
                  <a:gd name="T2" fmla="*/ 0 w 54"/>
                  <a:gd name="T3" fmla="*/ 32 h 62"/>
                  <a:gd name="T4" fmla="*/ 34 w 54"/>
                  <a:gd name="T5" fmla="*/ 62 h 62"/>
                  <a:gd name="T6" fmla="*/ 54 w 54"/>
                  <a:gd name="T7" fmla="*/ 32 h 62"/>
                  <a:gd name="T8" fmla="*/ 22 w 5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2">
                    <a:moveTo>
                      <a:pt x="22" y="0"/>
                    </a:moveTo>
                    <a:lnTo>
                      <a:pt x="0" y="32"/>
                    </a:lnTo>
                    <a:lnTo>
                      <a:pt x="34" y="62"/>
                    </a:lnTo>
                    <a:lnTo>
                      <a:pt x="54" y="3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66" name="Freeform 250"/>
              <p:cNvSpPr>
                <a:spLocks/>
              </p:cNvSpPr>
              <p:nvPr/>
            </p:nvSpPr>
            <p:spPr bwMode="auto">
              <a:xfrm>
                <a:off x="1622" y="2590"/>
                <a:ext cx="54" cy="50"/>
              </a:xfrm>
              <a:custGeom>
                <a:avLst/>
                <a:gdLst>
                  <a:gd name="T0" fmla="*/ 20 w 54"/>
                  <a:gd name="T1" fmla="*/ 0 h 50"/>
                  <a:gd name="T2" fmla="*/ 0 w 54"/>
                  <a:gd name="T3" fmla="*/ 30 h 50"/>
                  <a:gd name="T4" fmla="*/ 32 w 54"/>
                  <a:gd name="T5" fmla="*/ 50 h 50"/>
                  <a:gd name="T6" fmla="*/ 54 w 54"/>
                  <a:gd name="T7" fmla="*/ 24 h 50"/>
                  <a:gd name="T8" fmla="*/ 20 w 5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0">
                    <a:moveTo>
                      <a:pt x="20" y="0"/>
                    </a:moveTo>
                    <a:lnTo>
                      <a:pt x="0" y="30"/>
                    </a:lnTo>
                    <a:lnTo>
                      <a:pt x="32" y="50"/>
                    </a:lnTo>
                    <a:lnTo>
                      <a:pt x="54" y="2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7C2D6"/>
              </a:solidFill>
              <a:ln w="0">
                <a:solidFill>
                  <a:srgbClr val="C7C2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67" name="Freeform 251"/>
              <p:cNvSpPr>
                <a:spLocks/>
              </p:cNvSpPr>
              <p:nvPr/>
            </p:nvSpPr>
            <p:spPr bwMode="auto">
              <a:xfrm>
                <a:off x="1622" y="2590"/>
                <a:ext cx="54" cy="50"/>
              </a:xfrm>
              <a:custGeom>
                <a:avLst/>
                <a:gdLst>
                  <a:gd name="T0" fmla="*/ 20 w 54"/>
                  <a:gd name="T1" fmla="*/ 0 h 50"/>
                  <a:gd name="T2" fmla="*/ 0 w 54"/>
                  <a:gd name="T3" fmla="*/ 30 h 50"/>
                  <a:gd name="T4" fmla="*/ 32 w 54"/>
                  <a:gd name="T5" fmla="*/ 50 h 50"/>
                  <a:gd name="T6" fmla="*/ 54 w 54"/>
                  <a:gd name="T7" fmla="*/ 24 h 50"/>
                  <a:gd name="T8" fmla="*/ 20 w 5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0">
                    <a:moveTo>
                      <a:pt x="20" y="0"/>
                    </a:moveTo>
                    <a:lnTo>
                      <a:pt x="0" y="30"/>
                    </a:lnTo>
                    <a:lnTo>
                      <a:pt x="32" y="50"/>
                    </a:lnTo>
                    <a:lnTo>
                      <a:pt x="54" y="2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68" name="Freeform 252"/>
              <p:cNvSpPr>
                <a:spLocks/>
              </p:cNvSpPr>
              <p:nvPr/>
            </p:nvSpPr>
            <p:spPr bwMode="auto">
              <a:xfrm>
                <a:off x="1654" y="2614"/>
                <a:ext cx="52" cy="40"/>
              </a:xfrm>
              <a:custGeom>
                <a:avLst/>
                <a:gdLst>
                  <a:gd name="T0" fmla="*/ 22 w 52"/>
                  <a:gd name="T1" fmla="*/ 0 h 40"/>
                  <a:gd name="T2" fmla="*/ 0 w 52"/>
                  <a:gd name="T3" fmla="*/ 26 h 40"/>
                  <a:gd name="T4" fmla="*/ 30 w 52"/>
                  <a:gd name="T5" fmla="*/ 40 h 40"/>
                  <a:gd name="T6" fmla="*/ 52 w 52"/>
                  <a:gd name="T7" fmla="*/ 16 h 40"/>
                  <a:gd name="T8" fmla="*/ 22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22" y="0"/>
                    </a:moveTo>
                    <a:lnTo>
                      <a:pt x="0" y="26"/>
                    </a:lnTo>
                    <a:lnTo>
                      <a:pt x="30" y="40"/>
                    </a:lnTo>
                    <a:lnTo>
                      <a:pt x="52" y="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5C4E5"/>
              </a:solidFill>
              <a:ln w="0">
                <a:solidFill>
                  <a:srgbClr val="B5C4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69" name="Freeform 253"/>
              <p:cNvSpPr>
                <a:spLocks/>
              </p:cNvSpPr>
              <p:nvPr/>
            </p:nvSpPr>
            <p:spPr bwMode="auto">
              <a:xfrm>
                <a:off x="1654" y="2614"/>
                <a:ext cx="52" cy="40"/>
              </a:xfrm>
              <a:custGeom>
                <a:avLst/>
                <a:gdLst>
                  <a:gd name="T0" fmla="*/ 22 w 52"/>
                  <a:gd name="T1" fmla="*/ 0 h 40"/>
                  <a:gd name="T2" fmla="*/ 0 w 52"/>
                  <a:gd name="T3" fmla="*/ 26 h 40"/>
                  <a:gd name="T4" fmla="*/ 30 w 52"/>
                  <a:gd name="T5" fmla="*/ 40 h 40"/>
                  <a:gd name="T6" fmla="*/ 52 w 52"/>
                  <a:gd name="T7" fmla="*/ 16 h 40"/>
                  <a:gd name="T8" fmla="*/ 22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22" y="0"/>
                    </a:moveTo>
                    <a:lnTo>
                      <a:pt x="0" y="26"/>
                    </a:lnTo>
                    <a:lnTo>
                      <a:pt x="30" y="40"/>
                    </a:lnTo>
                    <a:lnTo>
                      <a:pt x="52" y="1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70" name="Freeform 254"/>
              <p:cNvSpPr>
                <a:spLocks/>
              </p:cNvSpPr>
              <p:nvPr/>
            </p:nvSpPr>
            <p:spPr bwMode="auto">
              <a:xfrm>
                <a:off x="1684" y="2630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4 h 30"/>
                  <a:gd name="T4" fmla="*/ 30 w 52"/>
                  <a:gd name="T5" fmla="*/ 30 h 30"/>
                  <a:gd name="T6" fmla="*/ 52 w 52"/>
                  <a:gd name="T7" fmla="*/ 8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2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71" name="Freeform 255"/>
              <p:cNvSpPr>
                <a:spLocks/>
              </p:cNvSpPr>
              <p:nvPr/>
            </p:nvSpPr>
            <p:spPr bwMode="auto">
              <a:xfrm>
                <a:off x="1684" y="2630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4 h 30"/>
                  <a:gd name="T4" fmla="*/ 30 w 52"/>
                  <a:gd name="T5" fmla="*/ 30 h 30"/>
                  <a:gd name="T6" fmla="*/ 52 w 52"/>
                  <a:gd name="T7" fmla="*/ 8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2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72" name="Freeform 256"/>
              <p:cNvSpPr>
                <a:spLocks/>
              </p:cNvSpPr>
              <p:nvPr/>
            </p:nvSpPr>
            <p:spPr bwMode="auto">
              <a:xfrm>
                <a:off x="1714" y="2638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6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5BAF7"/>
              </a:solidFill>
              <a:ln w="0">
                <a:solidFill>
                  <a:srgbClr val="85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73" name="Freeform 257"/>
              <p:cNvSpPr>
                <a:spLocks/>
              </p:cNvSpPr>
              <p:nvPr/>
            </p:nvSpPr>
            <p:spPr bwMode="auto">
              <a:xfrm>
                <a:off x="1714" y="2638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6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74" name="Freeform 258"/>
              <p:cNvSpPr>
                <a:spLocks/>
              </p:cNvSpPr>
              <p:nvPr/>
            </p:nvSpPr>
            <p:spPr bwMode="auto">
              <a:xfrm>
                <a:off x="1744" y="2644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5B5FA"/>
              </a:solidFill>
              <a:ln w="0">
                <a:solidFill>
                  <a:srgbClr val="75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75" name="Freeform 259"/>
              <p:cNvSpPr>
                <a:spLocks/>
              </p:cNvSpPr>
              <p:nvPr/>
            </p:nvSpPr>
            <p:spPr bwMode="auto">
              <a:xfrm>
                <a:off x="1744" y="2644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76" name="Freeform 260"/>
              <p:cNvSpPr>
                <a:spLocks/>
              </p:cNvSpPr>
              <p:nvPr/>
            </p:nvSpPr>
            <p:spPr bwMode="auto">
              <a:xfrm>
                <a:off x="1774" y="264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BB0FA"/>
              </a:solidFill>
              <a:ln w="0">
                <a:solidFill>
                  <a:srgbClr val="6B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77" name="Freeform 261"/>
              <p:cNvSpPr>
                <a:spLocks/>
              </p:cNvSpPr>
              <p:nvPr/>
            </p:nvSpPr>
            <p:spPr bwMode="auto">
              <a:xfrm>
                <a:off x="1774" y="264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78" name="Freeform 262"/>
              <p:cNvSpPr>
                <a:spLocks/>
              </p:cNvSpPr>
              <p:nvPr/>
            </p:nvSpPr>
            <p:spPr bwMode="auto">
              <a:xfrm>
                <a:off x="1804" y="2648"/>
                <a:ext cx="52" cy="20"/>
              </a:xfrm>
              <a:custGeom>
                <a:avLst/>
                <a:gdLst>
                  <a:gd name="T0" fmla="*/ 22 w 52"/>
                  <a:gd name="T1" fmla="*/ 0 h 20"/>
                  <a:gd name="T2" fmla="*/ 0 w 52"/>
                  <a:gd name="T3" fmla="*/ 20 h 20"/>
                  <a:gd name="T4" fmla="*/ 30 w 52"/>
                  <a:gd name="T5" fmla="*/ 20 h 20"/>
                  <a:gd name="T6" fmla="*/ 52 w 52"/>
                  <a:gd name="T7" fmla="*/ 0 h 20"/>
                  <a:gd name="T8" fmla="*/ 22 w 5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0">
                    <a:moveTo>
                      <a:pt x="22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9ADF7"/>
              </a:solidFill>
              <a:ln w="0">
                <a:solidFill>
                  <a:srgbClr val="69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79" name="Freeform 263"/>
              <p:cNvSpPr>
                <a:spLocks/>
              </p:cNvSpPr>
              <p:nvPr/>
            </p:nvSpPr>
            <p:spPr bwMode="auto">
              <a:xfrm>
                <a:off x="1804" y="2648"/>
                <a:ext cx="52" cy="20"/>
              </a:xfrm>
              <a:custGeom>
                <a:avLst/>
                <a:gdLst>
                  <a:gd name="T0" fmla="*/ 22 w 52"/>
                  <a:gd name="T1" fmla="*/ 0 h 20"/>
                  <a:gd name="T2" fmla="*/ 0 w 52"/>
                  <a:gd name="T3" fmla="*/ 20 h 20"/>
                  <a:gd name="T4" fmla="*/ 30 w 52"/>
                  <a:gd name="T5" fmla="*/ 20 h 20"/>
                  <a:gd name="T6" fmla="*/ 52 w 52"/>
                  <a:gd name="T7" fmla="*/ 0 h 20"/>
                  <a:gd name="T8" fmla="*/ 22 w 5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0">
                    <a:moveTo>
                      <a:pt x="22" y="0"/>
                    </a:moveTo>
                    <a:lnTo>
                      <a:pt x="0" y="20"/>
                    </a:lnTo>
                    <a:lnTo>
                      <a:pt x="30" y="20"/>
                    </a:lnTo>
                    <a:lnTo>
                      <a:pt x="52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80" name="Freeform 264"/>
              <p:cNvSpPr>
                <a:spLocks/>
              </p:cNvSpPr>
              <p:nvPr/>
            </p:nvSpPr>
            <p:spPr bwMode="auto">
              <a:xfrm>
                <a:off x="1834" y="2648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BADF7"/>
              </a:solidFill>
              <a:ln w="0">
                <a:solidFill>
                  <a:srgbClr val="6B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81" name="Freeform 265"/>
              <p:cNvSpPr>
                <a:spLocks/>
              </p:cNvSpPr>
              <p:nvPr/>
            </p:nvSpPr>
            <p:spPr bwMode="auto">
              <a:xfrm>
                <a:off x="1834" y="2648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82" name="Freeform 266"/>
              <p:cNvSpPr>
                <a:spLocks/>
              </p:cNvSpPr>
              <p:nvPr/>
            </p:nvSpPr>
            <p:spPr bwMode="auto">
              <a:xfrm>
                <a:off x="1864" y="2650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0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3B2F7"/>
              </a:solidFill>
              <a:ln w="0">
                <a:solidFill>
                  <a:srgbClr val="73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83" name="Freeform 267"/>
              <p:cNvSpPr>
                <a:spLocks/>
              </p:cNvSpPr>
              <p:nvPr/>
            </p:nvSpPr>
            <p:spPr bwMode="auto">
              <a:xfrm>
                <a:off x="1864" y="2650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0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84" name="Freeform 268"/>
              <p:cNvSpPr>
                <a:spLocks/>
              </p:cNvSpPr>
              <p:nvPr/>
            </p:nvSpPr>
            <p:spPr bwMode="auto">
              <a:xfrm>
                <a:off x="1894" y="2650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4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AB2F7"/>
              </a:solidFill>
              <a:ln w="0">
                <a:solidFill>
                  <a:srgbClr val="7A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85" name="Freeform 269"/>
              <p:cNvSpPr>
                <a:spLocks/>
              </p:cNvSpPr>
              <p:nvPr/>
            </p:nvSpPr>
            <p:spPr bwMode="auto">
              <a:xfrm>
                <a:off x="1894" y="2650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4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86" name="Freeform 270"/>
              <p:cNvSpPr>
                <a:spLocks/>
              </p:cNvSpPr>
              <p:nvPr/>
            </p:nvSpPr>
            <p:spPr bwMode="auto">
              <a:xfrm>
                <a:off x="1924" y="2654"/>
                <a:ext cx="54" cy="26"/>
              </a:xfrm>
              <a:custGeom>
                <a:avLst/>
                <a:gdLst>
                  <a:gd name="T0" fmla="*/ 22 w 54"/>
                  <a:gd name="T1" fmla="*/ 0 h 26"/>
                  <a:gd name="T2" fmla="*/ 0 w 54"/>
                  <a:gd name="T3" fmla="*/ 22 h 26"/>
                  <a:gd name="T4" fmla="*/ 32 w 54"/>
                  <a:gd name="T5" fmla="*/ 26 h 26"/>
                  <a:gd name="T6" fmla="*/ 54 w 54"/>
                  <a:gd name="T7" fmla="*/ 4 h 26"/>
                  <a:gd name="T8" fmla="*/ 22 w 5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6">
                    <a:moveTo>
                      <a:pt x="22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4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0B5F5"/>
              </a:solidFill>
              <a:ln w="0">
                <a:solidFill>
                  <a:srgbClr val="80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87" name="Freeform 271"/>
              <p:cNvSpPr>
                <a:spLocks/>
              </p:cNvSpPr>
              <p:nvPr/>
            </p:nvSpPr>
            <p:spPr bwMode="auto">
              <a:xfrm>
                <a:off x="1924" y="2654"/>
                <a:ext cx="54" cy="26"/>
              </a:xfrm>
              <a:custGeom>
                <a:avLst/>
                <a:gdLst>
                  <a:gd name="T0" fmla="*/ 22 w 54"/>
                  <a:gd name="T1" fmla="*/ 0 h 26"/>
                  <a:gd name="T2" fmla="*/ 0 w 54"/>
                  <a:gd name="T3" fmla="*/ 22 h 26"/>
                  <a:gd name="T4" fmla="*/ 32 w 54"/>
                  <a:gd name="T5" fmla="*/ 26 h 26"/>
                  <a:gd name="T6" fmla="*/ 54 w 54"/>
                  <a:gd name="T7" fmla="*/ 4 h 26"/>
                  <a:gd name="T8" fmla="*/ 22 w 5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6">
                    <a:moveTo>
                      <a:pt x="22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4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88" name="Freeform 272"/>
              <p:cNvSpPr>
                <a:spLocks/>
              </p:cNvSpPr>
              <p:nvPr/>
            </p:nvSpPr>
            <p:spPr bwMode="auto">
              <a:xfrm>
                <a:off x="1956" y="2658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4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7B8F5"/>
              </a:solidFill>
              <a:ln w="0">
                <a:solidFill>
                  <a:srgbClr val="87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89" name="Freeform 273"/>
              <p:cNvSpPr>
                <a:spLocks/>
              </p:cNvSpPr>
              <p:nvPr/>
            </p:nvSpPr>
            <p:spPr bwMode="auto">
              <a:xfrm>
                <a:off x="1956" y="2658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4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90" name="Freeform 274"/>
              <p:cNvSpPr>
                <a:spLocks/>
              </p:cNvSpPr>
              <p:nvPr/>
            </p:nvSpPr>
            <p:spPr bwMode="auto">
              <a:xfrm>
                <a:off x="1988" y="2662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CBAF5"/>
              </a:solidFill>
              <a:ln w="0">
                <a:solidFill>
                  <a:srgbClr val="8C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91" name="Freeform 275"/>
              <p:cNvSpPr>
                <a:spLocks/>
              </p:cNvSpPr>
              <p:nvPr/>
            </p:nvSpPr>
            <p:spPr bwMode="auto">
              <a:xfrm>
                <a:off x="1988" y="2662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92" name="Freeform 276"/>
              <p:cNvSpPr>
                <a:spLocks/>
              </p:cNvSpPr>
              <p:nvPr/>
            </p:nvSpPr>
            <p:spPr bwMode="auto">
              <a:xfrm>
                <a:off x="2020" y="2668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FBAF2"/>
              </a:solidFill>
              <a:ln w="0">
                <a:solidFill>
                  <a:srgbClr val="8F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93" name="Freeform 277"/>
              <p:cNvSpPr>
                <a:spLocks/>
              </p:cNvSpPr>
              <p:nvPr/>
            </p:nvSpPr>
            <p:spPr bwMode="auto">
              <a:xfrm>
                <a:off x="2020" y="2668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94" name="Freeform 278"/>
              <p:cNvSpPr>
                <a:spLocks/>
              </p:cNvSpPr>
              <p:nvPr/>
            </p:nvSpPr>
            <p:spPr bwMode="auto">
              <a:xfrm>
                <a:off x="2052" y="267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4BAF2"/>
              </a:solidFill>
              <a:ln w="0">
                <a:solidFill>
                  <a:srgbClr val="94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95" name="Freeform 279"/>
              <p:cNvSpPr>
                <a:spLocks/>
              </p:cNvSpPr>
              <p:nvPr/>
            </p:nvSpPr>
            <p:spPr bwMode="auto">
              <a:xfrm>
                <a:off x="2052" y="267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96" name="Freeform 280"/>
              <p:cNvSpPr>
                <a:spLocks/>
              </p:cNvSpPr>
              <p:nvPr/>
            </p:nvSpPr>
            <p:spPr bwMode="auto">
              <a:xfrm>
                <a:off x="2084" y="2684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97" name="Freeform 281"/>
              <p:cNvSpPr>
                <a:spLocks/>
              </p:cNvSpPr>
              <p:nvPr/>
            </p:nvSpPr>
            <p:spPr bwMode="auto">
              <a:xfrm>
                <a:off x="2084" y="2684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98" name="Freeform 282"/>
              <p:cNvSpPr>
                <a:spLocks/>
              </p:cNvSpPr>
              <p:nvPr/>
            </p:nvSpPr>
            <p:spPr bwMode="auto">
              <a:xfrm>
                <a:off x="2116" y="2692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99" name="Freeform 283"/>
              <p:cNvSpPr>
                <a:spLocks/>
              </p:cNvSpPr>
              <p:nvPr/>
            </p:nvSpPr>
            <p:spPr bwMode="auto">
              <a:xfrm>
                <a:off x="2116" y="2692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00" name="Freeform 284"/>
              <p:cNvSpPr>
                <a:spLocks/>
              </p:cNvSpPr>
              <p:nvPr/>
            </p:nvSpPr>
            <p:spPr bwMode="auto">
              <a:xfrm>
                <a:off x="2148" y="2700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01" name="Freeform 285"/>
              <p:cNvSpPr>
                <a:spLocks/>
              </p:cNvSpPr>
              <p:nvPr/>
            </p:nvSpPr>
            <p:spPr bwMode="auto">
              <a:xfrm>
                <a:off x="2148" y="2700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02" name="Freeform 286"/>
              <p:cNvSpPr>
                <a:spLocks/>
              </p:cNvSpPr>
              <p:nvPr/>
            </p:nvSpPr>
            <p:spPr bwMode="auto">
              <a:xfrm>
                <a:off x="2182" y="270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03" name="Freeform 287"/>
              <p:cNvSpPr>
                <a:spLocks/>
              </p:cNvSpPr>
              <p:nvPr/>
            </p:nvSpPr>
            <p:spPr bwMode="auto">
              <a:xfrm>
                <a:off x="2182" y="270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04" name="Freeform 288"/>
              <p:cNvSpPr>
                <a:spLocks/>
              </p:cNvSpPr>
              <p:nvPr/>
            </p:nvSpPr>
            <p:spPr bwMode="auto">
              <a:xfrm>
                <a:off x="2216" y="271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2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05" name="Freeform 289"/>
              <p:cNvSpPr>
                <a:spLocks/>
              </p:cNvSpPr>
              <p:nvPr/>
            </p:nvSpPr>
            <p:spPr bwMode="auto">
              <a:xfrm>
                <a:off x="2216" y="271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2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06" name="Freeform 290"/>
              <p:cNvSpPr>
                <a:spLocks/>
              </p:cNvSpPr>
              <p:nvPr/>
            </p:nvSpPr>
            <p:spPr bwMode="auto">
              <a:xfrm>
                <a:off x="2248" y="2726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07" name="Freeform 291"/>
              <p:cNvSpPr>
                <a:spLocks/>
              </p:cNvSpPr>
              <p:nvPr/>
            </p:nvSpPr>
            <p:spPr bwMode="auto">
              <a:xfrm>
                <a:off x="2248" y="2726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7108" name="Group 292"/>
            <p:cNvGrpSpPr>
              <a:grpSpLocks/>
            </p:cNvGrpSpPr>
            <p:nvPr/>
          </p:nvGrpSpPr>
          <p:grpSpPr bwMode="auto">
            <a:xfrm>
              <a:off x="1454" y="2558"/>
              <a:ext cx="2090" cy="746"/>
              <a:chOff x="1454" y="2558"/>
              <a:chExt cx="2090" cy="746"/>
            </a:xfrm>
          </p:grpSpPr>
          <p:sp>
            <p:nvSpPr>
              <p:cNvPr id="547109" name="Freeform 293"/>
              <p:cNvSpPr>
                <a:spLocks/>
              </p:cNvSpPr>
              <p:nvPr/>
            </p:nvSpPr>
            <p:spPr bwMode="auto">
              <a:xfrm>
                <a:off x="2282" y="2736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10" name="Freeform 294"/>
              <p:cNvSpPr>
                <a:spLocks/>
              </p:cNvSpPr>
              <p:nvPr/>
            </p:nvSpPr>
            <p:spPr bwMode="auto">
              <a:xfrm>
                <a:off x="2282" y="2736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11" name="Freeform 295"/>
              <p:cNvSpPr>
                <a:spLocks/>
              </p:cNvSpPr>
              <p:nvPr/>
            </p:nvSpPr>
            <p:spPr bwMode="auto">
              <a:xfrm>
                <a:off x="2316" y="2744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12" name="Freeform 296"/>
              <p:cNvSpPr>
                <a:spLocks/>
              </p:cNvSpPr>
              <p:nvPr/>
            </p:nvSpPr>
            <p:spPr bwMode="auto">
              <a:xfrm>
                <a:off x="2316" y="2744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13" name="Freeform 297"/>
              <p:cNvSpPr>
                <a:spLocks/>
              </p:cNvSpPr>
              <p:nvPr/>
            </p:nvSpPr>
            <p:spPr bwMode="auto">
              <a:xfrm>
                <a:off x="2350" y="2754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14" name="Freeform 298"/>
              <p:cNvSpPr>
                <a:spLocks/>
              </p:cNvSpPr>
              <p:nvPr/>
            </p:nvSpPr>
            <p:spPr bwMode="auto">
              <a:xfrm>
                <a:off x="2350" y="2754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15" name="Freeform 299"/>
              <p:cNvSpPr>
                <a:spLocks/>
              </p:cNvSpPr>
              <p:nvPr/>
            </p:nvSpPr>
            <p:spPr bwMode="auto">
              <a:xfrm>
                <a:off x="2384" y="276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16" name="Freeform 300"/>
              <p:cNvSpPr>
                <a:spLocks/>
              </p:cNvSpPr>
              <p:nvPr/>
            </p:nvSpPr>
            <p:spPr bwMode="auto">
              <a:xfrm>
                <a:off x="2384" y="276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17" name="Freeform 301"/>
              <p:cNvSpPr>
                <a:spLocks/>
              </p:cNvSpPr>
              <p:nvPr/>
            </p:nvSpPr>
            <p:spPr bwMode="auto">
              <a:xfrm>
                <a:off x="2418" y="277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18" name="Freeform 302"/>
              <p:cNvSpPr>
                <a:spLocks/>
              </p:cNvSpPr>
              <p:nvPr/>
            </p:nvSpPr>
            <p:spPr bwMode="auto">
              <a:xfrm>
                <a:off x="2418" y="277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19" name="Freeform 303"/>
              <p:cNvSpPr>
                <a:spLocks/>
              </p:cNvSpPr>
              <p:nvPr/>
            </p:nvSpPr>
            <p:spPr bwMode="auto">
              <a:xfrm>
                <a:off x="2452" y="278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6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20" name="Freeform 304"/>
              <p:cNvSpPr>
                <a:spLocks/>
              </p:cNvSpPr>
              <p:nvPr/>
            </p:nvSpPr>
            <p:spPr bwMode="auto">
              <a:xfrm>
                <a:off x="2452" y="278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6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21" name="Freeform 305"/>
              <p:cNvSpPr>
                <a:spLocks/>
              </p:cNvSpPr>
              <p:nvPr/>
            </p:nvSpPr>
            <p:spPr bwMode="auto">
              <a:xfrm>
                <a:off x="2488" y="2790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BFF2"/>
              </a:solidFill>
              <a:ln w="0">
                <a:solidFill>
                  <a:srgbClr val="9E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22" name="Freeform 306"/>
              <p:cNvSpPr>
                <a:spLocks/>
              </p:cNvSpPr>
              <p:nvPr/>
            </p:nvSpPr>
            <p:spPr bwMode="auto">
              <a:xfrm>
                <a:off x="2488" y="2790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2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23" name="Freeform 307"/>
              <p:cNvSpPr>
                <a:spLocks/>
              </p:cNvSpPr>
              <p:nvPr/>
            </p:nvSpPr>
            <p:spPr bwMode="auto">
              <a:xfrm>
                <a:off x="2522" y="2802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24" name="Freeform 308"/>
              <p:cNvSpPr>
                <a:spLocks/>
              </p:cNvSpPr>
              <p:nvPr/>
            </p:nvSpPr>
            <p:spPr bwMode="auto">
              <a:xfrm>
                <a:off x="2522" y="2802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4 h 36"/>
                  <a:gd name="T4" fmla="*/ 36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25" name="Freeform 309"/>
              <p:cNvSpPr>
                <a:spLocks/>
              </p:cNvSpPr>
              <p:nvPr/>
            </p:nvSpPr>
            <p:spPr bwMode="auto">
              <a:xfrm>
                <a:off x="2558" y="2812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26" name="Freeform 310"/>
              <p:cNvSpPr>
                <a:spLocks/>
              </p:cNvSpPr>
              <p:nvPr/>
            </p:nvSpPr>
            <p:spPr bwMode="auto">
              <a:xfrm>
                <a:off x="2558" y="2812"/>
                <a:ext cx="54" cy="36"/>
              </a:xfrm>
              <a:custGeom>
                <a:avLst/>
                <a:gdLst>
                  <a:gd name="T0" fmla="*/ 18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18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8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27" name="Freeform 311"/>
              <p:cNvSpPr>
                <a:spLocks/>
              </p:cNvSpPr>
              <p:nvPr/>
            </p:nvSpPr>
            <p:spPr bwMode="auto">
              <a:xfrm>
                <a:off x="2592" y="2822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4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28" name="Freeform 312"/>
              <p:cNvSpPr>
                <a:spLocks/>
              </p:cNvSpPr>
              <p:nvPr/>
            </p:nvSpPr>
            <p:spPr bwMode="auto">
              <a:xfrm>
                <a:off x="2592" y="2822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4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29" name="Freeform 313"/>
              <p:cNvSpPr>
                <a:spLocks/>
              </p:cNvSpPr>
              <p:nvPr/>
            </p:nvSpPr>
            <p:spPr bwMode="auto">
              <a:xfrm>
                <a:off x="2628" y="2836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30" name="Freeform 314"/>
              <p:cNvSpPr>
                <a:spLocks/>
              </p:cNvSpPr>
              <p:nvPr/>
            </p:nvSpPr>
            <p:spPr bwMode="auto">
              <a:xfrm>
                <a:off x="2628" y="2836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31" name="Freeform 315"/>
              <p:cNvSpPr>
                <a:spLocks/>
              </p:cNvSpPr>
              <p:nvPr/>
            </p:nvSpPr>
            <p:spPr bwMode="auto">
              <a:xfrm>
                <a:off x="2664" y="284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32" name="Freeform 316"/>
              <p:cNvSpPr>
                <a:spLocks/>
              </p:cNvSpPr>
              <p:nvPr/>
            </p:nvSpPr>
            <p:spPr bwMode="auto">
              <a:xfrm>
                <a:off x="2664" y="2848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33" name="Freeform 317"/>
              <p:cNvSpPr>
                <a:spLocks/>
              </p:cNvSpPr>
              <p:nvPr/>
            </p:nvSpPr>
            <p:spPr bwMode="auto">
              <a:xfrm>
                <a:off x="2700" y="2860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34" name="Freeform 318"/>
              <p:cNvSpPr>
                <a:spLocks/>
              </p:cNvSpPr>
              <p:nvPr/>
            </p:nvSpPr>
            <p:spPr bwMode="auto">
              <a:xfrm>
                <a:off x="2700" y="2860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35" name="Freeform 319"/>
              <p:cNvSpPr>
                <a:spLocks/>
              </p:cNvSpPr>
              <p:nvPr/>
            </p:nvSpPr>
            <p:spPr bwMode="auto">
              <a:xfrm>
                <a:off x="2736" y="2874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36" name="Freeform 320"/>
              <p:cNvSpPr>
                <a:spLocks/>
              </p:cNvSpPr>
              <p:nvPr/>
            </p:nvSpPr>
            <p:spPr bwMode="auto">
              <a:xfrm>
                <a:off x="2736" y="2874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37" name="Freeform 321"/>
              <p:cNvSpPr>
                <a:spLocks/>
              </p:cNvSpPr>
              <p:nvPr/>
            </p:nvSpPr>
            <p:spPr bwMode="auto">
              <a:xfrm>
                <a:off x="2772" y="2888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F0"/>
              </a:solidFill>
              <a:ln w="0">
                <a:solidFill>
                  <a:srgbClr val="AB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38" name="Freeform 322"/>
              <p:cNvSpPr>
                <a:spLocks/>
              </p:cNvSpPr>
              <p:nvPr/>
            </p:nvSpPr>
            <p:spPr bwMode="auto">
              <a:xfrm>
                <a:off x="2772" y="2888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39" name="Freeform 323"/>
              <p:cNvSpPr>
                <a:spLocks/>
              </p:cNvSpPr>
              <p:nvPr/>
            </p:nvSpPr>
            <p:spPr bwMode="auto">
              <a:xfrm>
                <a:off x="2808" y="2902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6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7F0"/>
              </a:solidFill>
              <a:ln w="0">
                <a:solidFill>
                  <a:srgbClr val="AB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40" name="Freeform 324"/>
              <p:cNvSpPr>
                <a:spLocks/>
              </p:cNvSpPr>
              <p:nvPr/>
            </p:nvSpPr>
            <p:spPr bwMode="auto">
              <a:xfrm>
                <a:off x="2808" y="2902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6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41" name="Freeform 325"/>
              <p:cNvSpPr>
                <a:spLocks/>
              </p:cNvSpPr>
              <p:nvPr/>
            </p:nvSpPr>
            <p:spPr bwMode="auto">
              <a:xfrm>
                <a:off x="2844" y="2918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4 h 38"/>
                  <a:gd name="T4" fmla="*/ 38 w 56"/>
                  <a:gd name="T5" fmla="*/ 38 h 38"/>
                  <a:gd name="T6" fmla="*/ 56 w 56"/>
                  <a:gd name="T7" fmla="*/ 14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42" name="Freeform 326"/>
              <p:cNvSpPr>
                <a:spLocks/>
              </p:cNvSpPr>
              <p:nvPr/>
            </p:nvSpPr>
            <p:spPr bwMode="auto">
              <a:xfrm>
                <a:off x="2844" y="2918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4 h 38"/>
                  <a:gd name="T4" fmla="*/ 38 w 56"/>
                  <a:gd name="T5" fmla="*/ 38 h 38"/>
                  <a:gd name="T6" fmla="*/ 56 w 56"/>
                  <a:gd name="T7" fmla="*/ 14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4"/>
                    </a:lnTo>
                    <a:lnTo>
                      <a:pt x="38" y="38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43" name="Freeform 327"/>
              <p:cNvSpPr>
                <a:spLocks/>
              </p:cNvSpPr>
              <p:nvPr/>
            </p:nvSpPr>
            <p:spPr bwMode="auto">
              <a:xfrm>
                <a:off x="2882" y="2932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44" name="Freeform 328"/>
              <p:cNvSpPr>
                <a:spLocks/>
              </p:cNvSpPr>
              <p:nvPr/>
            </p:nvSpPr>
            <p:spPr bwMode="auto">
              <a:xfrm>
                <a:off x="2882" y="2932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4 h 38"/>
                  <a:gd name="T4" fmla="*/ 36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45" name="Freeform 329"/>
              <p:cNvSpPr>
                <a:spLocks/>
              </p:cNvSpPr>
              <p:nvPr/>
            </p:nvSpPr>
            <p:spPr bwMode="auto">
              <a:xfrm>
                <a:off x="2918" y="294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46" name="Freeform 330"/>
              <p:cNvSpPr>
                <a:spLocks/>
              </p:cNvSpPr>
              <p:nvPr/>
            </p:nvSpPr>
            <p:spPr bwMode="auto">
              <a:xfrm>
                <a:off x="2918" y="294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47" name="Freeform 331"/>
              <p:cNvSpPr>
                <a:spLocks/>
              </p:cNvSpPr>
              <p:nvPr/>
            </p:nvSpPr>
            <p:spPr bwMode="auto">
              <a:xfrm>
                <a:off x="2956" y="2958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48" name="Freeform 332"/>
              <p:cNvSpPr>
                <a:spLocks/>
              </p:cNvSpPr>
              <p:nvPr/>
            </p:nvSpPr>
            <p:spPr bwMode="auto">
              <a:xfrm>
                <a:off x="2956" y="2958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8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49" name="Freeform 333"/>
              <p:cNvSpPr>
                <a:spLocks/>
              </p:cNvSpPr>
              <p:nvPr/>
            </p:nvSpPr>
            <p:spPr bwMode="auto">
              <a:xfrm>
                <a:off x="2994" y="2972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50" name="Freeform 334"/>
              <p:cNvSpPr>
                <a:spLocks/>
              </p:cNvSpPr>
              <p:nvPr/>
            </p:nvSpPr>
            <p:spPr bwMode="auto">
              <a:xfrm>
                <a:off x="2994" y="2972"/>
                <a:ext cx="54" cy="38"/>
              </a:xfrm>
              <a:custGeom>
                <a:avLst/>
                <a:gdLst>
                  <a:gd name="T0" fmla="*/ 16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2 h 38"/>
                  <a:gd name="T8" fmla="*/ 16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6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51" name="Freeform 335"/>
              <p:cNvSpPr>
                <a:spLocks/>
              </p:cNvSpPr>
              <p:nvPr/>
            </p:nvSpPr>
            <p:spPr bwMode="auto">
              <a:xfrm>
                <a:off x="3030" y="2984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52" name="Freeform 336"/>
              <p:cNvSpPr>
                <a:spLocks/>
              </p:cNvSpPr>
              <p:nvPr/>
            </p:nvSpPr>
            <p:spPr bwMode="auto">
              <a:xfrm>
                <a:off x="3030" y="2984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53" name="Freeform 337"/>
              <p:cNvSpPr>
                <a:spLocks/>
              </p:cNvSpPr>
              <p:nvPr/>
            </p:nvSpPr>
            <p:spPr bwMode="auto">
              <a:xfrm>
                <a:off x="3068" y="2996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54" name="Freeform 338"/>
              <p:cNvSpPr>
                <a:spLocks/>
              </p:cNvSpPr>
              <p:nvPr/>
            </p:nvSpPr>
            <p:spPr bwMode="auto">
              <a:xfrm>
                <a:off x="3068" y="2996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55" name="Freeform 339"/>
              <p:cNvSpPr>
                <a:spLocks/>
              </p:cNvSpPr>
              <p:nvPr/>
            </p:nvSpPr>
            <p:spPr bwMode="auto">
              <a:xfrm>
                <a:off x="3106" y="3008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56" name="Freeform 340"/>
              <p:cNvSpPr>
                <a:spLocks/>
              </p:cNvSpPr>
              <p:nvPr/>
            </p:nvSpPr>
            <p:spPr bwMode="auto">
              <a:xfrm>
                <a:off x="3106" y="3008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57" name="Freeform 341"/>
              <p:cNvSpPr>
                <a:spLocks/>
              </p:cNvSpPr>
              <p:nvPr/>
            </p:nvSpPr>
            <p:spPr bwMode="auto">
              <a:xfrm>
                <a:off x="3144" y="302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58" name="Freeform 342"/>
              <p:cNvSpPr>
                <a:spLocks/>
              </p:cNvSpPr>
              <p:nvPr/>
            </p:nvSpPr>
            <p:spPr bwMode="auto">
              <a:xfrm>
                <a:off x="3144" y="302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59" name="Freeform 343"/>
              <p:cNvSpPr>
                <a:spLocks/>
              </p:cNvSpPr>
              <p:nvPr/>
            </p:nvSpPr>
            <p:spPr bwMode="auto">
              <a:xfrm>
                <a:off x="3182" y="303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40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40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9F2"/>
              </a:solidFill>
              <a:ln w="0">
                <a:solidFill>
                  <a:srgbClr val="A8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60" name="Freeform 344"/>
              <p:cNvSpPr>
                <a:spLocks/>
              </p:cNvSpPr>
              <p:nvPr/>
            </p:nvSpPr>
            <p:spPr bwMode="auto">
              <a:xfrm>
                <a:off x="3182" y="303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40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40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61" name="Freeform 345"/>
              <p:cNvSpPr>
                <a:spLocks/>
              </p:cNvSpPr>
              <p:nvPr/>
            </p:nvSpPr>
            <p:spPr bwMode="auto">
              <a:xfrm>
                <a:off x="3222" y="3048"/>
                <a:ext cx="54" cy="42"/>
              </a:xfrm>
              <a:custGeom>
                <a:avLst/>
                <a:gdLst>
                  <a:gd name="T0" fmla="*/ 16 w 54"/>
                  <a:gd name="T1" fmla="*/ 0 h 42"/>
                  <a:gd name="T2" fmla="*/ 0 w 54"/>
                  <a:gd name="T3" fmla="*/ 26 h 42"/>
                  <a:gd name="T4" fmla="*/ 38 w 54"/>
                  <a:gd name="T5" fmla="*/ 42 h 42"/>
                  <a:gd name="T6" fmla="*/ 54 w 54"/>
                  <a:gd name="T7" fmla="*/ 18 h 42"/>
                  <a:gd name="T8" fmla="*/ 16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6" y="0"/>
                    </a:moveTo>
                    <a:lnTo>
                      <a:pt x="0" y="26"/>
                    </a:lnTo>
                    <a:lnTo>
                      <a:pt x="38" y="42"/>
                    </a:lnTo>
                    <a:lnTo>
                      <a:pt x="54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D1F0"/>
              </a:solidFill>
              <a:ln w="0">
                <a:solidFill>
                  <a:srgbClr val="B2D1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62" name="Freeform 346"/>
              <p:cNvSpPr>
                <a:spLocks/>
              </p:cNvSpPr>
              <p:nvPr/>
            </p:nvSpPr>
            <p:spPr bwMode="auto">
              <a:xfrm>
                <a:off x="3222" y="3048"/>
                <a:ext cx="54" cy="42"/>
              </a:xfrm>
              <a:custGeom>
                <a:avLst/>
                <a:gdLst>
                  <a:gd name="T0" fmla="*/ 16 w 54"/>
                  <a:gd name="T1" fmla="*/ 0 h 42"/>
                  <a:gd name="T2" fmla="*/ 0 w 54"/>
                  <a:gd name="T3" fmla="*/ 26 h 42"/>
                  <a:gd name="T4" fmla="*/ 38 w 54"/>
                  <a:gd name="T5" fmla="*/ 42 h 42"/>
                  <a:gd name="T6" fmla="*/ 54 w 54"/>
                  <a:gd name="T7" fmla="*/ 18 h 42"/>
                  <a:gd name="T8" fmla="*/ 16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6" y="0"/>
                    </a:moveTo>
                    <a:lnTo>
                      <a:pt x="0" y="26"/>
                    </a:lnTo>
                    <a:lnTo>
                      <a:pt x="38" y="42"/>
                    </a:lnTo>
                    <a:lnTo>
                      <a:pt x="54" y="1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63" name="Freeform 347"/>
              <p:cNvSpPr>
                <a:spLocks/>
              </p:cNvSpPr>
              <p:nvPr/>
            </p:nvSpPr>
            <p:spPr bwMode="auto">
              <a:xfrm>
                <a:off x="3260" y="3066"/>
                <a:ext cx="54" cy="44"/>
              </a:xfrm>
              <a:custGeom>
                <a:avLst/>
                <a:gdLst>
                  <a:gd name="T0" fmla="*/ 16 w 54"/>
                  <a:gd name="T1" fmla="*/ 0 h 44"/>
                  <a:gd name="T2" fmla="*/ 0 w 54"/>
                  <a:gd name="T3" fmla="*/ 24 h 44"/>
                  <a:gd name="T4" fmla="*/ 38 w 54"/>
                  <a:gd name="T5" fmla="*/ 44 h 44"/>
                  <a:gd name="T6" fmla="*/ 54 w 54"/>
                  <a:gd name="T7" fmla="*/ 22 h 44"/>
                  <a:gd name="T8" fmla="*/ 16 w 5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4">
                    <a:moveTo>
                      <a:pt x="16" y="0"/>
                    </a:moveTo>
                    <a:lnTo>
                      <a:pt x="0" y="24"/>
                    </a:lnTo>
                    <a:lnTo>
                      <a:pt x="38" y="44"/>
                    </a:lnTo>
                    <a:lnTo>
                      <a:pt x="54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2DEED"/>
              </a:solidFill>
              <a:ln w="0">
                <a:solidFill>
                  <a:srgbClr val="C2DE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64" name="Freeform 348"/>
              <p:cNvSpPr>
                <a:spLocks/>
              </p:cNvSpPr>
              <p:nvPr/>
            </p:nvSpPr>
            <p:spPr bwMode="auto">
              <a:xfrm>
                <a:off x="3260" y="3066"/>
                <a:ext cx="54" cy="44"/>
              </a:xfrm>
              <a:custGeom>
                <a:avLst/>
                <a:gdLst>
                  <a:gd name="T0" fmla="*/ 16 w 54"/>
                  <a:gd name="T1" fmla="*/ 0 h 44"/>
                  <a:gd name="T2" fmla="*/ 0 w 54"/>
                  <a:gd name="T3" fmla="*/ 24 h 44"/>
                  <a:gd name="T4" fmla="*/ 38 w 54"/>
                  <a:gd name="T5" fmla="*/ 44 h 44"/>
                  <a:gd name="T6" fmla="*/ 54 w 54"/>
                  <a:gd name="T7" fmla="*/ 22 h 44"/>
                  <a:gd name="T8" fmla="*/ 16 w 5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4">
                    <a:moveTo>
                      <a:pt x="16" y="0"/>
                    </a:moveTo>
                    <a:lnTo>
                      <a:pt x="0" y="24"/>
                    </a:lnTo>
                    <a:lnTo>
                      <a:pt x="38" y="44"/>
                    </a:lnTo>
                    <a:lnTo>
                      <a:pt x="54" y="2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65" name="Freeform 349"/>
              <p:cNvSpPr>
                <a:spLocks/>
              </p:cNvSpPr>
              <p:nvPr/>
            </p:nvSpPr>
            <p:spPr bwMode="auto">
              <a:xfrm>
                <a:off x="3298" y="3088"/>
                <a:ext cx="54" cy="50"/>
              </a:xfrm>
              <a:custGeom>
                <a:avLst/>
                <a:gdLst>
                  <a:gd name="T0" fmla="*/ 16 w 54"/>
                  <a:gd name="T1" fmla="*/ 0 h 50"/>
                  <a:gd name="T2" fmla="*/ 0 w 54"/>
                  <a:gd name="T3" fmla="*/ 22 h 50"/>
                  <a:gd name="T4" fmla="*/ 38 w 54"/>
                  <a:gd name="T5" fmla="*/ 50 h 50"/>
                  <a:gd name="T6" fmla="*/ 54 w 54"/>
                  <a:gd name="T7" fmla="*/ 30 h 50"/>
                  <a:gd name="T8" fmla="*/ 16 w 5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0">
                    <a:moveTo>
                      <a:pt x="16" y="0"/>
                    </a:moveTo>
                    <a:lnTo>
                      <a:pt x="0" y="22"/>
                    </a:lnTo>
                    <a:lnTo>
                      <a:pt x="38" y="50"/>
                    </a:lnTo>
                    <a:lnTo>
                      <a:pt x="54" y="3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4EDE5"/>
              </a:solidFill>
              <a:ln w="0">
                <a:solidFill>
                  <a:srgbClr val="D4ED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66" name="Freeform 350"/>
              <p:cNvSpPr>
                <a:spLocks/>
              </p:cNvSpPr>
              <p:nvPr/>
            </p:nvSpPr>
            <p:spPr bwMode="auto">
              <a:xfrm>
                <a:off x="3298" y="3088"/>
                <a:ext cx="54" cy="50"/>
              </a:xfrm>
              <a:custGeom>
                <a:avLst/>
                <a:gdLst>
                  <a:gd name="T0" fmla="*/ 16 w 54"/>
                  <a:gd name="T1" fmla="*/ 0 h 50"/>
                  <a:gd name="T2" fmla="*/ 0 w 54"/>
                  <a:gd name="T3" fmla="*/ 22 h 50"/>
                  <a:gd name="T4" fmla="*/ 38 w 54"/>
                  <a:gd name="T5" fmla="*/ 50 h 50"/>
                  <a:gd name="T6" fmla="*/ 54 w 54"/>
                  <a:gd name="T7" fmla="*/ 30 h 50"/>
                  <a:gd name="T8" fmla="*/ 16 w 5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0">
                    <a:moveTo>
                      <a:pt x="16" y="0"/>
                    </a:moveTo>
                    <a:lnTo>
                      <a:pt x="0" y="22"/>
                    </a:lnTo>
                    <a:lnTo>
                      <a:pt x="38" y="50"/>
                    </a:lnTo>
                    <a:lnTo>
                      <a:pt x="54" y="3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67" name="Freeform 351"/>
              <p:cNvSpPr>
                <a:spLocks/>
              </p:cNvSpPr>
              <p:nvPr/>
            </p:nvSpPr>
            <p:spPr bwMode="auto">
              <a:xfrm>
                <a:off x="3336" y="3118"/>
                <a:ext cx="54" cy="56"/>
              </a:xfrm>
              <a:custGeom>
                <a:avLst/>
                <a:gdLst>
                  <a:gd name="T0" fmla="*/ 16 w 54"/>
                  <a:gd name="T1" fmla="*/ 0 h 56"/>
                  <a:gd name="T2" fmla="*/ 0 w 54"/>
                  <a:gd name="T3" fmla="*/ 20 h 56"/>
                  <a:gd name="T4" fmla="*/ 38 w 54"/>
                  <a:gd name="T5" fmla="*/ 56 h 56"/>
                  <a:gd name="T6" fmla="*/ 54 w 54"/>
                  <a:gd name="T7" fmla="*/ 42 h 56"/>
                  <a:gd name="T8" fmla="*/ 16 w 54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6">
                    <a:moveTo>
                      <a:pt x="16" y="0"/>
                    </a:moveTo>
                    <a:lnTo>
                      <a:pt x="0" y="20"/>
                    </a:lnTo>
                    <a:lnTo>
                      <a:pt x="38" y="56"/>
                    </a:lnTo>
                    <a:lnTo>
                      <a:pt x="54" y="4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5F7D4"/>
              </a:solidFill>
              <a:ln w="0">
                <a:solidFill>
                  <a:srgbClr val="E5F7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68" name="Freeform 352"/>
              <p:cNvSpPr>
                <a:spLocks/>
              </p:cNvSpPr>
              <p:nvPr/>
            </p:nvSpPr>
            <p:spPr bwMode="auto">
              <a:xfrm>
                <a:off x="3336" y="3118"/>
                <a:ext cx="54" cy="56"/>
              </a:xfrm>
              <a:custGeom>
                <a:avLst/>
                <a:gdLst>
                  <a:gd name="T0" fmla="*/ 16 w 54"/>
                  <a:gd name="T1" fmla="*/ 0 h 56"/>
                  <a:gd name="T2" fmla="*/ 0 w 54"/>
                  <a:gd name="T3" fmla="*/ 20 h 56"/>
                  <a:gd name="T4" fmla="*/ 38 w 54"/>
                  <a:gd name="T5" fmla="*/ 56 h 56"/>
                  <a:gd name="T6" fmla="*/ 54 w 54"/>
                  <a:gd name="T7" fmla="*/ 42 h 56"/>
                  <a:gd name="T8" fmla="*/ 16 w 54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6">
                    <a:moveTo>
                      <a:pt x="16" y="0"/>
                    </a:moveTo>
                    <a:lnTo>
                      <a:pt x="0" y="20"/>
                    </a:lnTo>
                    <a:lnTo>
                      <a:pt x="38" y="56"/>
                    </a:lnTo>
                    <a:lnTo>
                      <a:pt x="54" y="4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69" name="Freeform 353"/>
              <p:cNvSpPr>
                <a:spLocks/>
              </p:cNvSpPr>
              <p:nvPr/>
            </p:nvSpPr>
            <p:spPr bwMode="auto">
              <a:xfrm>
                <a:off x="3374" y="3160"/>
                <a:ext cx="52" cy="60"/>
              </a:xfrm>
              <a:custGeom>
                <a:avLst/>
                <a:gdLst>
                  <a:gd name="T0" fmla="*/ 16 w 52"/>
                  <a:gd name="T1" fmla="*/ 0 h 60"/>
                  <a:gd name="T2" fmla="*/ 0 w 52"/>
                  <a:gd name="T3" fmla="*/ 14 h 60"/>
                  <a:gd name="T4" fmla="*/ 36 w 52"/>
                  <a:gd name="T5" fmla="*/ 60 h 60"/>
                  <a:gd name="T6" fmla="*/ 52 w 52"/>
                  <a:gd name="T7" fmla="*/ 46 h 60"/>
                  <a:gd name="T8" fmla="*/ 16 w 5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0">
                    <a:moveTo>
                      <a:pt x="16" y="0"/>
                    </a:moveTo>
                    <a:lnTo>
                      <a:pt x="0" y="14"/>
                    </a:lnTo>
                    <a:lnTo>
                      <a:pt x="36" y="60"/>
                    </a:lnTo>
                    <a:lnTo>
                      <a:pt x="52" y="4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BF5C4"/>
              </a:solidFill>
              <a:ln w="0">
                <a:solidFill>
                  <a:srgbClr val="EBF5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70" name="Freeform 354"/>
              <p:cNvSpPr>
                <a:spLocks/>
              </p:cNvSpPr>
              <p:nvPr/>
            </p:nvSpPr>
            <p:spPr bwMode="auto">
              <a:xfrm>
                <a:off x="3374" y="3160"/>
                <a:ext cx="52" cy="60"/>
              </a:xfrm>
              <a:custGeom>
                <a:avLst/>
                <a:gdLst>
                  <a:gd name="T0" fmla="*/ 16 w 52"/>
                  <a:gd name="T1" fmla="*/ 0 h 60"/>
                  <a:gd name="T2" fmla="*/ 0 w 52"/>
                  <a:gd name="T3" fmla="*/ 14 h 60"/>
                  <a:gd name="T4" fmla="*/ 36 w 52"/>
                  <a:gd name="T5" fmla="*/ 60 h 60"/>
                  <a:gd name="T6" fmla="*/ 52 w 52"/>
                  <a:gd name="T7" fmla="*/ 46 h 60"/>
                  <a:gd name="T8" fmla="*/ 16 w 5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0">
                    <a:moveTo>
                      <a:pt x="16" y="0"/>
                    </a:moveTo>
                    <a:lnTo>
                      <a:pt x="0" y="14"/>
                    </a:lnTo>
                    <a:lnTo>
                      <a:pt x="36" y="60"/>
                    </a:lnTo>
                    <a:lnTo>
                      <a:pt x="52" y="4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71" name="Freeform 355"/>
              <p:cNvSpPr>
                <a:spLocks/>
              </p:cNvSpPr>
              <p:nvPr/>
            </p:nvSpPr>
            <p:spPr bwMode="auto">
              <a:xfrm>
                <a:off x="3410" y="3206"/>
                <a:ext cx="54" cy="42"/>
              </a:xfrm>
              <a:custGeom>
                <a:avLst/>
                <a:gdLst>
                  <a:gd name="T0" fmla="*/ 16 w 54"/>
                  <a:gd name="T1" fmla="*/ 0 h 42"/>
                  <a:gd name="T2" fmla="*/ 0 w 54"/>
                  <a:gd name="T3" fmla="*/ 14 h 42"/>
                  <a:gd name="T4" fmla="*/ 38 w 54"/>
                  <a:gd name="T5" fmla="*/ 42 h 42"/>
                  <a:gd name="T6" fmla="*/ 54 w 54"/>
                  <a:gd name="T7" fmla="*/ 14 h 42"/>
                  <a:gd name="T8" fmla="*/ 16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6" y="0"/>
                    </a:moveTo>
                    <a:lnTo>
                      <a:pt x="0" y="14"/>
                    </a:lnTo>
                    <a:lnTo>
                      <a:pt x="38" y="42"/>
                    </a:lnTo>
                    <a:lnTo>
                      <a:pt x="54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72" name="Freeform 356"/>
              <p:cNvSpPr>
                <a:spLocks/>
              </p:cNvSpPr>
              <p:nvPr/>
            </p:nvSpPr>
            <p:spPr bwMode="auto">
              <a:xfrm>
                <a:off x="3410" y="3206"/>
                <a:ext cx="54" cy="42"/>
              </a:xfrm>
              <a:custGeom>
                <a:avLst/>
                <a:gdLst>
                  <a:gd name="T0" fmla="*/ 16 w 54"/>
                  <a:gd name="T1" fmla="*/ 0 h 42"/>
                  <a:gd name="T2" fmla="*/ 0 w 54"/>
                  <a:gd name="T3" fmla="*/ 14 h 42"/>
                  <a:gd name="T4" fmla="*/ 38 w 54"/>
                  <a:gd name="T5" fmla="*/ 42 h 42"/>
                  <a:gd name="T6" fmla="*/ 54 w 54"/>
                  <a:gd name="T7" fmla="*/ 14 h 42"/>
                  <a:gd name="T8" fmla="*/ 16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6" y="0"/>
                    </a:moveTo>
                    <a:lnTo>
                      <a:pt x="0" y="14"/>
                    </a:lnTo>
                    <a:lnTo>
                      <a:pt x="38" y="42"/>
                    </a:lnTo>
                    <a:lnTo>
                      <a:pt x="54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73" name="Freeform 357"/>
              <p:cNvSpPr>
                <a:spLocks/>
              </p:cNvSpPr>
              <p:nvPr/>
            </p:nvSpPr>
            <p:spPr bwMode="auto">
              <a:xfrm>
                <a:off x="3448" y="3220"/>
                <a:ext cx="56" cy="42"/>
              </a:xfrm>
              <a:custGeom>
                <a:avLst/>
                <a:gdLst>
                  <a:gd name="T0" fmla="*/ 16 w 56"/>
                  <a:gd name="T1" fmla="*/ 0 h 42"/>
                  <a:gd name="T2" fmla="*/ 0 w 56"/>
                  <a:gd name="T3" fmla="*/ 28 h 42"/>
                  <a:gd name="T4" fmla="*/ 40 w 56"/>
                  <a:gd name="T5" fmla="*/ 42 h 42"/>
                  <a:gd name="T6" fmla="*/ 56 w 56"/>
                  <a:gd name="T7" fmla="*/ 14 h 42"/>
                  <a:gd name="T8" fmla="*/ 16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6" y="0"/>
                    </a:moveTo>
                    <a:lnTo>
                      <a:pt x="0" y="28"/>
                    </a:lnTo>
                    <a:lnTo>
                      <a:pt x="40" y="42"/>
                    </a:lnTo>
                    <a:lnTo>
                      <a:pt x="5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74" name="Freeform 358"/>
              <p:cNvSpPr>
                <a:spLocks/>
              </p:cNvSpPr>
              <p:nvPr/>
            </p:nvSpPr>
            <p:spPr bwMode="auto">
              <a:xfrm>
                <a:off x="3448" y="3220"/>
                <a:ext cx="56" cy="42"/>
              </a:xfrm>
              <a:custGeom>
                <a:avLst/>
                <a:gdLst>
                  <a:gd name="T0" fmla="*/ 16 w 56"/>
                  <a:gd name="T1" fmla="*/ 0 h 42"/>
                  <a:gd name="T2" fmla="*/ 0 w 56"/>
                  <a:gd name="T3" fmla="*/ 28 h 42"/>
                  <a:gd name="T4" fmla="*/ 40 w 56"/>
                  <a:gd name="T5" fmla="*/ 42 h 42"/>
                  <a:gd name="T6" fmla="*/ 56 w 56"/>
                  <a:gd name="T7" fmla="*/ 14 h 42"/>
                  <a:gd name="T8" fmla="*/ 16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6" y="0"/>
                    </a:moveTo>
                    <a:lnTo>
                      <a:pt x="0" y="28"/>
                    </a:lnTo>
                    <a:lnTo>
                      <a:pt x="40" y="42"/>
                    </a:lnTo>
                    <a:lnTo>
                      <a:pt x="5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75" name="Freeform 359"/>
              <p:cNvSpPr>
                <a:spLocks/>
              </p:cNvSpPr>
              <p:nvPr/>
            </p:nvSpPr>
            <p:spPr bwMode="auto">
              <a:xfrm>
                <a:off x="3488" y="3234"/>
                <a:ext cx="56" cy="42"/>
              </a:xfrm>
              <a:custGeom>
                <a:avLst/>
                <a:gdLst>
                  <a:gd name="T0" fmla="*/ 16 w 56"/>
                  <a:gd name="T1" fmla="*/ 0 h 42"/>
                  <a:gd name="T2" fmla="*/ 0 w 56"/>
                  <a:gd name="T3" fmla="*/ 28 h 42"/>
                  <a:gd name="T4" fmla="*/ 40 w 56"/>
                  <a:gd name="T5" fmla="*/ 42 h 42"/>
                  <a:gd name="T6" fmla="*/ 56 w 56"/>
                  <a:gd name="T7" fmla="*/ 14 h 42"/>
                  <a:gd name="T8" fmla="*/ 16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6" y="0"/>
                    </a:moveTo>
                    <a:lnTo>
                      <a:pt x="0" y="28"/>
                    </a:lnTo>
                    <a:lnTo>
                      <a:pt x="40" y="42"/>
                    </a:lnTo>
                    <a:lnTo>
                      <a:pt x="5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76" name="Freeform 360"/>
              <p:cNvSpPr>
                <a:spLocks/>
              </p:cNvSpPr>
              <p:nvPr/>
            </p:nvSpPr>
            <p:spPr bwMode="auto">
              <a:xfrm>
                <a:off x="3488" y="3234"/>
                <a:ext cx="56" cy="42"/>
              </a:xfrm>
              <a:custGeom>
                <a:avLst/>
                <a:gdLst>
                  <a:gd name="T0" fmla="*/ 16 w 56"/>
                  <a:gd name="T1" fmla="*/ 0 h 42"/>
                  <a:gd name="T2" fmla="*/ 0 w 56"/>
                  <a:gd name="T3" fmla="*/ 28 h 42"/>
                  <a:gd name="T4" fmla="*/ 40 w 56"/>
                  <a:gd name="T5" fmla="*/ 42 h 42"/>
                  <a:gd name="T6" fmla="*/ 56 w 56"/>
                  <a:gd name="T7" fmla="*/ 14 h 42"/>
                  <a:gd name="T8" fmla="*/ 16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6" y="0"/>
                    </a:moveTo>
                    <a:lnTo>
                      <a:pt x="0" y="28"/>
                    </a:lnTo>
                    <a:lnTo>
                      <a:pt x="40" y="42"/>
                    </a:lnTo>
                    <a:lnTo>
                      <a:pt x="5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77" name="Freeform 361"/>
              <p:cNvSpPr>
                <a:spLocks/>
              </p:cNvSpPr>
              <p:nvPr/>
            </p:nvSpPr>
            <p:spPr bwMode="auto">
              <a:xfrm>
                <a:off x="1476" y="2558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2 h 30"/>
                  <a:gd name="T4" fmla="*/ 30 w 52"/>
                  <a:gd name="T5" fmla="*/ 30 h 30"/>
                  <a:gd name="T6" fmla="*/ 52 w 52"/>
                  <a:gd name="T7" fmla="*/ 10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52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78" name="Freeform 362"/>
              <p:cNvSpPr>
                <a:spLocks/>
              </p:cNvSpPr>
              <p:nvPr/>
            </p:nvSpPr>
            <p:spPr bwMode="auto">
              <a:xfrm>
                <a:off x="1476" y="2558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2 h 30"/>
                  <a:gd name="T4" fmla="*/ 30 w 52"/>
                  <a:gd name="T5" fmla="*/ 30 h 30"/>
                  <a:gd name="T6" fmla="*/ 52 w 52"/>
                  <a:gd name="T7" fmla="*/ 10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52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79" name="Freeform 363"/>
              <p:cNvSpPr>
                <a:spLocks/>
              </p:cNvSpPr>
              <p:nvPr/>
            </p:nvSpPr>
            <p:spPr bwMode="auto">
              <a:xfrm>
                <a:off x="1506" y="2568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0 h 26"/>
                  <a:gd name="T4" fmla="*/ 28 w 52"/>
                  <a:gd name="T5" fmla="*/ 26 h 26"/>
                  <a:gd name="T6" fmla="*/ 52 w 52"/>
                  <a:gd name="T7" fmla="*/ 6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0"/>
                    </a:lnTo>
                    <a:lnTo>
                      <a:pt x="28" y="26"/>
                    </a:lnTo>
                    <a:lnTo>
                      <a:pt x="52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FC2F7"/>
              </a:solidFill>
              <a:ln w="0">
                <a:solidFill>
                  <a:srgbClr val="8FC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80" name="Freeform 364"/>
              <p:cNvSpPr>
                <a:spLocks/>
              </p:cNvSpPr>
              <p:nvPr/>
            </p:nvSpPr>
            <p:spPr bwMode="auto">
              <a:xfrm>
                <a:off x="1506" y="2568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0 h 26"/>
                  <a:gd name="T4" fmla="*/ 28 w 52"/>
                  <a:gd name="T5" fmla="*/ 26 h 26"/>
                  <a:gd name="T6" fmla="*/ 52 w 52"/>
                  <a:gd name="T7" fmla="*/ 6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0"/>
                    </a:lnTo>
                    <a:lnTo>
                      <a:pt x="28" y="26"/>
                    </a:lnTo>
                    <a:lnTo>
                      <a:pt x="52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81" name="Freeform 365"/>
              <p:cNvSpPr>
                <a:spLocks/>
              </p:cNvSpPr>
              <p:nvPr/>
            </p:nvSpPr>
            <p:spPr bwMode="auto">
              <a:xfrm>
                <a:off x="1534" y="2574"/>
                <a:ext cx="54" cy="50"/>
              </a:xfrm>
              <a:custGeom>
                <a:avLst/>
                <a:gdLst>
                  <a:gd name="T0" fmla="*/ 24 w 54"/>
                  <a:gd name="T1" fmla="*/ 0 h 50"/>
                  <a:gd name="T2" fmla="*/ 0 w 54"/>
                  <a:gd name="T3" fmla="*/ 20 h 50"/>
                  <a:gd name="T4" fmla="*/ 34 w 54"/>
                  <a:gd name="T5" fmla="*/ 50 h 50"/>
                  <a:gd name="T6" fmla="*/ 54 w 54"/>
                  <a:gd name="T7" fmla="*/ 16 h 50"/>
                  <a:gd name="T8" fmla="*/ 24 w 5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0">
                    <a:moveTo>
                      <a:pt x="24" y="0"/>
                    </a:moveTo>
                    <a:lnTo>
                      <a:pt x="0" y="20"/>
                    </a:lnTo>
                    <a:lnTo>
                      <a:pt x="34" y="50"/>
                    </a:lnTo>
                    <a:lnTo>
                      <a:pt x="54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ADABD6"/>
              </a:solidFill>
              <a:ln w="0">
                <a:solidFill>
                  <a:srgbClr val="ADAB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82" name="Freeform 366"/>
              <p:cNvSpPr>
                <a:spLocks/>
              </p:cNvSpPr>
              <p:nvPr/>
            </p:nvSpPr>
            <p:spPr bwMode="auto">
              <a:xfrm>
                <a:off x="1534" y="2574"/>
                <a:ext cx="54" cy="50"/>
              </a:xfrm>
              <a:custGeom>
                <a:avLst/>
                <a:gdLst>
                  <a:gd name="T0" fmla="*/ 24 w 54"/>
                  <a:gd name="T1" fmla="*/ 0 h 50"/>
                  <a:gd name="T2" fmla="*/ 0 w 54"/>
                  <a:gd name="T3" fmla="*/ 20 h 50"/>
                  <a:gd name="T4" fmla="*/ 34 w 54"/>
                  <a:gd name="T5" fmla="*/ 50 h 50"/>
                  <a:gd name="T6" fmla="*/ 54 w 54"/>
                  <a:gd name="T7" fmla="*/ 16 h 50"/>
                  <a:gd name="T8" fmla="*/ 24 w 5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0">
                    <a:moveTo>
                      <a:pt x="24" y="0"/>
                    </a:moveTo>
                    <a:lnTo>
                      <a:pt x="0" y="20"/>
                    </a:lnTo>
                    <a:lnTo>
                      <a:pt x="34" y="50"/>
                    </a:lnTo>
                    <a:lnTo>
                      <a:pt x="54" y="16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83" name="Freeform 367"/>
              <p:cNvSpPr>
                <a:spLocks/>
              </p:cNvSpPr>
              <p:nvPr/>
            </p:nvSpPr>
            <p:spPr bwMode="auto">
              <a:xfrm>
                <a:off x="1568" y="2590"/>
                <a:ext cx="54" cy="60"/>
              </a:xfrm>
              <a:custGeom>
                <a:avLst/>
                <a:gdLst>
                  <a:gd name="T0" fmla="*/ 20 w 54"/>
                  <a:gd name="T1" fmla="*/ 0 h 60"/>
                  <a:gd name="T2" fmla="*/ 0 w 54"/>
                  <a:gd name="T3" fmla="*/ 34 h 60"/>
                  <a:gd name="T4" fmla="*/ 34 w 54"/>
                  <a:gd name="T5" fmla="*/ 60 h 60"/>
                  <a:gd name="T6" fmla="*/ 54 w 54"/>
                  <a:gd name="T7" fmla="*/ 30 h 60"/>
                  <a:gd name="T8" fmla="*/ 20 w 5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0">
                    <a:moveTo>
                      <a:pt x="20" y="0"/>
                    </a:moveTo>
                    <a:lnTo>
                      <a:pt x="0" y="34"/>
                    </a:lnTo>
                    <a:lnTo>
                      <a:pt x="34" y="60"/>
                    </a:lnTo>
                    <a:lnTo>
                      <a:pt x="54" y="3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BDC9"/>
              </a:solidFill>
              <a:ln w="0">
                <a:solidFill>
                  <a:srgbClr val="CCBD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84" name="Freeform 368"/>
              <p:cNvSpPr>
                <a:spLocks/>
              </p:cNvSpPr>
              <p:nvPr/>
            </p:nvSpPr>
            <p:spPr bwMode="auto">
              <a:xfrm>
                <a:off x="1568" y="2590"/>
                <a:ext cx="54" cy="60"/>
              </a:xfrm>
              <a:custGeom>
                <a:avLst/>
                <a:gdLst>
                  <a:gd name="T0" fmla="*/ 20 w 54"/>
                  <a:gd name="T1" fmla="*/ 0 h 60"/>
                  <a:gd name="T2" fmla="*/ 0 w 54"/>
                  <a:gd name="T3" fmla="*/ 34 h 60"/>
                  <a:gd name="T4" fmla="*/ 34 w 54"/>
                  <a:gd name="T5" fmla="*/ 60 h 60"/>
                  <a:gd name="T6" fmla="*/ 54 w 54"/>
                  <a:gd name="T7" fmla="*/ 30 h 60"/>
                  <a:gd name="T8" fmla="*/ 20 w 5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0">
                    <a:moveTo>
                      <a:pt x="20" y="0"/>
                    </a:moveTo>
                    <a:lnTo>
                      <a:pt x="0" y="34"/>
                    </a:lnTo>
                    <a:lnTo>
                      <a:pt x="34" y="60"/>
                    </a:lnTo>
                    <a:lnTo>
                      <a:pt x="54" y="3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85" name="Freeform 369"/>
              <p:cNvSpPr>
                <a:spLocks/>
              </p:cNvSpPr>
              <p:nvPr/>
            </p:nvSpPr>
            <p:spPr bwMode="auto">
              <a:xfrm>
                <a:off x="1602" y="2620"/>
                <a:ext cx="52" cy="46"/>
              </a:xfrm>
              <a:custGeom>
                <a:avLst/>
                <a:gdLst>
                  <a:gd name="T0" fmla="*/ 20 w 52"/>
                  <a:gd name="T1" fmla="*/ 0 h 46"/>
                  <a:gd name="T2" fmla="*/ 0 w 52"/>
                  <a:gd name="T3" fmla="*/ 30 h 46"/>
                  <a:gd name="T4" fmla="*/ 30 w 52"/>
                  <a:gd name="T5" fmla="*/ 46 h 46"/>
                  <a:gd name="T6" fmla="*/ 52 w 52"/>
                  <a:gd name="T7" fmla="*/ 20 h 46"/>
                  <a:gd name="T8" fmla="*/ 20 w 5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6">
                    <a:moveTo>
                      <a:pt x="20" y="0"/>
                    </a:moveTo>
                    <a:lnTo>
                      <a:pt x="0" y="30"/>
                    </a:lnTo>
                    <a:lnTo>
                      <a:pt x="30" y="46"/>
                    </a:lnTo>
                    <a:lnTo>
                      <a:pt x="52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FC2DE"/>
              </a:solidFill>
              <a:ln w="0">
                <a:solidFill>
                  <a:srgbClr val="BFC2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86" name="Freeform 370"/>
              <p:cNvSpPr>
                <a:spLocks/>
              </p:cNvSpPr>
              <p:nvPr/>
            </p:nvSpPr>
            <p:spPr bwMode="auto">
              <a:xfrm>
                <a:off x="1602" y="2620"/>
                <a:ext cx="52" cy="46"/>
              </a:xfrm>
              <a:custGeom>
                <a:avLst/>
                <a:gdLst>
                  <a:gd name="T0" fmla="*/ 20 w 52"/>
                  <a:gd name="T1" fmla="*/ 0 h 46"/>
                  <a:gd name="T2" fmla="*/ 0 w 52"/>
                  <a:gd name="T3" fmla="*/ 30 h 46"/>
                  <a:gd name="T4" fmla="*/ 30 w 52"/>
                  <a:gd name="T5" fmla="*/ 46 h 46"/>
                  <a:gd name="T6" fmla="*/ 52 w 52"/>
                  <a:gd name="T7" fmla="*/ 20 h 46"/>
                  <a:gd name="T8" fmla="*/ 20 w 52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6">
                    <a:moveTo>
                      <a:pt x="20" y="0"/>
                    </a:moveTo>
                    <a:lnTo>
                      <a:pt x="0" y="30"/>
                    </a:lnTo>
                    <a:lnTo>
                      <a:pt x="30" y="46"/>
                    </a:lnTo>
                    <a:lnTo>
                      <a:pt x="52" y="2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87" name="Freeform 371"/>
              <p:cNvSpPr>
                <a:spLocks/>
              </p:cNvSpPr>
              <p:nvPr/>
            </p:nvSpPr>
            <p:spPr bwMode="auto">
              <a:xfrm>
                <a:off x="1632" y="2640"/>
                <a:ext cx="52" cy="36"/>
              </a:xfrm>
              <a:custGeom>
                <a:avLst/>
                <a:gdLst>
                  <a:gd name="T0" fmla="*/ 22 w 52"/>
                  <a:gd name="T1" fmla="*/ 0 h 36"/>
                  <a:gd name="T2" fmla="*/ 0 w 52"/>
                  <a:gd name="T3" fmla="*/ 26 h 36"/>
                  <a:gd name="T4" fmla="*/ 30 w 52"/>
                  <a:gd name="T5" fmla="*/ 36 h 36"/>
                  <a:gd name="T6" fmla="*/ 52 w 52"/>
                  <a:gd name="T7" fmla="*/ 14 h 36"/>
                  <a:gd name="T8" fmla="*/ 22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22" y="0"/>
                    </a:moveTo>
                    <a:lnTo>
                      <a:pt x="0" y="26"/>
                    </a:lnTo>
                    <a:lnTo>
                      <a:pt x="30" y="36"/>
                    </a:lnTo>
                    <a:lnTo>
                      <a:pt x="52" y="1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BC2EB"/>
              </a:solidFill>
              <a:ln w="0">
                <a:solidFill>
                  <a:srgbClr val="ABC2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88" name="Freeform 372"/>
              <p:cNvSpPr>
                <a:spLocks/>
              </p:cNvSpPr>
              <p:nvPr/>
            </p:nvSpPr>
            <p:spPr bwMode="auto">
              <a:xfrm>
                <a:off x="1632" y="2640"/>
                <a:ext cx="52" cy="36"/>
              </a:xfrm>
              <a:custGeom>
                <a:avLst/>
                <a:gdLst>
                  <a:gd name="T0" fmla="*/ 22 w 52"/>
                  <a:gd name="T1" fmla="*/ 0 h 36"/>
                  <a:gd name="T2" fmla="*/ 0 w 52"/>
                  <a:gd name="T3" fmla="*/ 26 h 36"/>
                  <a:gd name="T4" fmla="*/ 30 w 52"/>
                  <a:gd name="T5" fmla="*/ 36 h 36"/>
                  <a:gd name="T6" fmla="*/ 52 w 52"/>
                  <a:gd name="T7" fmla="*/ 14 h 36"/>
                  <a:gd name="T8" fmla="*/ 22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22" y="0"/>
                    </a:moveTo>
                    <a:lnTo>
                      <a:pt x="0" y="26"/>
                    </a:lnTo>
                    <a:lnTo>
                      <a:pt x="30" y="36"/>
                    </a:lnTo>
                    <a:lnTo>
                      <a:pt x="52" y="1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89" name="Freeform 373"/>
              <p:cNvSpPr>
                <a:spLocks/>
              </p:cNvSpPr>
              <p:nvPr/>
            </p:nvSpPr>
            <p:spPr bwMode="auto">
              <a:xfrm>
                <a:off x="1662" y="2654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0 w 52"/>
                  <a:gd name="T5" fmla="*/ 28 h 28"/>
                  <a:gd name="T6" fmla="*/ 52 w 52"/>
                  <a:gd name="T7" fmla="*/ 6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2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4BFF5"/>
              </a:solidFill>
              <a:ln w="0">
                <a:solidFill>
                  <a:srgbClr val="94BF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90" name="Freeform 374"/>
              <p:cNvSpPr>
                <a:spLocks/>
              </p:cNvSpPr>
              <p:nvPr/>
            </p:nvSpPr>
            <p:spPr bwMode="auto">
              <a:xfrm>
                <a:off x="1662" y="2654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0 w 52"/>
                  <a:gd name="T5" fmla="*/ 28 h 28"/>
                  <a:gd name="T6" fmla="*/ 52 w 52"/>
                  <a:gd name="T7" fmla="*/ 6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2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91" name="Freeform 375"/>
              <p:cNvSpPr>
                <a:spLocks/>
              </p:cNvSpPr>
              <p:nvPr/>
            </p:nvSpPr>
            <p:spPr bwMode="auto">
              <a:xfrm>
                <a:off x="1692" y="2660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4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DB8F7"/>
              </a:solidFill>
              <a:ln w="0">
                <a:solidFill>
                  <a:srgbClr val="7D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92" name="Freeform 376"/>
              <p:cNvSpPr>
                <a:spLocks/>
              </p:cNvSpPr>
              <p:nvPr/>
            </p:nvSpPr>
            <p:spPr bwMode="auto">
              <a:xfrm>
                <a:off x="1692" y="2660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4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93" name="Freeform 377"/>
              <p:cNvSpPr>
                <a:spLocks/>
              </p:cNvSpPr>
              <p:nvPr/>
            </p:nvSpPr>
            <p:spPr bwMode="auto">
              <a:xfrm>
                <a:off x="1722" y="2664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3B5FA"/>
              </a:solidFill>
              <a:ln w="0">
                <a:solidFill>
                  <a:srgbClr val="73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94" name="Freeform 378"/>
              <p:cNvSpPr>
                <a:spLocks/>
              </p:cNvSpPr>
              <p:nvPr/>
            </p:nvSpPr>
            <p:spPr bwMode="auto">
              <a:xfrm>
                <a:off x="1722" y="2664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95" name="Freeform 379"/>
              <p:cNvSpPr>
                <a:spLocks/>
              </p:cNvSpPr>
              <p:nvPr/>
            </p:nvSpPr>
            <p:spPr bwMode="auto">
              <a:xfrm>
                <a:off x="1752" y="266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2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BB0FA"/>
              </a:solidFill>
              <a:ln w="0">
                <a:solidFill>
                  <a:srgbClr val="6B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96" name="Freeform 380"/>
              <p:cNvSpPr>
                <a:spLocks/>
              </p:cNvSpPr>
              <p:nvPr/>
            </p:nvSpPr>
            <p:spPr bwMode="auto">
              <a:xfrm>
                <a:off x="1752" y="266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2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2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97" name="Freeform 381"/>
              <p:cNvSpPr>
                <a:spLocks/>
              </p:cNvSpPr>
              <p:nvPr/>
            </p:nvSpPr>
            <p:spPr bwMode="auto">
              <a:xfrm>
                <a:off x="1782" y="2668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0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BADF7"/>
              </a:solidFill>
              <a:ln w="0">
                <a:solidFill>
                  <a:srgbClr val="6BA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98" name="Freeform 382"/>
              <p:cNvSpPr>
                <a:spLocks/>
              </p:cNvSpPr>
              <p:nvPr/>
            </p:nvSpPr>
            <p:spPr bwMode="auto">
              <a:xfrm>
                <a:off x="1782" y="2668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0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99" name="Freeform 383"/>
              <p:cNvSpPr>
                <a:spLocks/>
              </p:cNvSpPr>
              <p:nvPr/>
            </p:nvSpPr>
            <p:spPr bwMode="auto">
              <a:xfrm>
                <a:off x="1812" y="2668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EB0F7"/>
              </a:solidFill>
              <a:ln w="0">
                <a:solidFill>
                  <a:srgbClr val="6EB0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00" name="Freeform 384"/>
              <p:cNvSpPr>
                <a:spLocks/>
              </p:cNvSpPr>
              <p:nvPr/>
            </p:nvSpPr>
            <p:spPr bwMode="auto">
              <a:xfrm>
                <a:off x="1812" y="2668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01" name="Freeform 385"/>
              <p:cNvSpPr>
                <a:spLocks/>
              </p:cNvSpPr>
              <p:nvPr/>
            </p:nvSpPr>
            <p:spPr bwMode="auto">
              <a:xfrm>
                <a:off x="1842" y="2670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5B2F7"/>
              </a:solidFill>
              <a:ln w="0">
                <a:solidFill>
                  <a:srgbClr val="75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02" name="Freeform 386"/>
              <p:cNvSpPr>
                <a:spLocks/>
              </p:cNvSpPr>
              <p:nvPr/>
            </p:nvSpPr>
            <p:spPr bwMode="auto">
              <a:xfrm>
                <a:off x="1842" y="2670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03" name="Freeform 387"/>
              <p:cNvSpPr>
                <a:spLocks/>
              </p:cNvSpPr>
              <p:nvPr/>
            </p:nvSpPr>
            <p:spPr bwMode="auto">
              <a:xfrm>
                <a:off x="1872" y="2672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4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DB5F7"/>
              </a:solidFill>
              <a:ln w="0">
                <a:solidFill>
                  <a:srgbClr val="7D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04" name="Freeform 388"/>
              <p:cNvSpPr>
                <a:spLocks/>
              </p:cNvSpPr>
              <p:nvPr/>
            </p:nvSpPr>
            <p:spPr bwMode="auto">
              <a:xfrm>
                <a:off x="1872" y="2672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2 w 52"/>
                  <a:gd name="T5" fmla="*/ 26 h 26"/>
                  <a:gd name="T6" fmla="*/ 52 w 52"/>
                  <a:gd name="T7" fmla="*/ 4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2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05" name="Freeform 389"/>
              <p:cNvSpPr>
                <a:spLocks/>
              </p:cNvSpPr>
              <p:nvPr/>
            </p:nvSpPr>
            <p:spPr bwMode="auto">
              <a:xfrm>
                <a:off x="1904" y="2676"/>
                <a:ext cx="52" cy="28"/>
              </a:xfrm>
              <a:custGeom>
                <a:avLst/>
                <a:gdLst>
                  <a:gd name="T0" fmla="*/ 20 w 52"/>
                  <a:gd name="T1" fmla="*/ 0 h 28"/>
                  <a:gd name="T2" fmla="*/ 0 w 52"/>
                  <a:gd name="T3" fmla="*/ 22 h 28"/>
                  <a:gd name="T4" fmla="*/ 30 w 52"/>
                  <a:gd name="T5" fmla="*/ 28 h 28"/>
                  <a:gd name="T6" fmla="*/ 52 w 52"/>
                  <a:gd name="T7" fmla="*/ 4 h 28"/>
                  <a:gd name="T8" fmla="*/ 20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0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2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2B5F5"/>
              </a:solidFill>
              <a:ln w="0">
                <a:solidFill>
                  <a:srgbClr val="82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06" name="Freeform 390"/>
              <p:cNvSpPr>
                <a:spLocks/>
              </p:cNvSpPr>
              <p:nvPr/>
            </p:nvSpPr>
            <p:spPr bwMode="auto">
              <a:xfrm>
                <a:off x="1904" y="2676"/>
                <a:ext cx="52" cy="28"/>
              </a:xfrm>
              <a:custGeom>
                <a:avLst/>
                <a:gdLst>
                  <a:gd name="T0" fmla="*/ 20 w 52"/>
                  <a:gd name="T1" fmla="*/ 0 h 28"/>
                  <a:gd name="T2" fmla="*/ 0 w 52"/>
                  <a:gd name="T3" fmla="*/ 22 h 28"/>
                  <a:gd name="T4" fmla="*/ 30 w 52"/>
                  <a:gd name="T5" fmla="*/ 28 h 28"/>
                  <a:gd name="T6" fmla="*/ 52 w 52"/>
                  <a:gd name="T7" fmla="*/ 4 h 28"/>
                  <a:gd name="T8" fmla="*/ 20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0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2" y="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07" name="Freeform 391"/>
              <p:cNvSpPr>
                <a:spLocks/>
              </p:cNvSpPr>
              <p:nvPr/>
            </p:nvSpPr>
            <p:spPr bwMode="auto">
              <a:xfrm>
                <a:off x="1934" y="2680"/>
                <a:ext cx="54" cy="30"/>
              </a:xfrm>
              <a:custGeom>
                <a:avLst/>
                <a:gdLst>
                  <a:gd name="T0" fmla="*/ 22 w 54"/>
                  <a:gd name="T1" fmla="*/ 0 h 30"/>
                  <a:gd name="T2" fmla="*/ 0 w 54"/>
                  <a:gd name="T3" fmla="*/ 24 h 30"/>
                  <a:gd name="T4" fmla="*/ 32 w 54"/>
                  <a:gd name="T5" fmla="*/ 30 h 30"/>
                  <a:gd name="T6" fmla="*/ 54 w 54"/>
                  <a:gd name="T7" fmla="*/ 6 h 30"/>
                  <a:gd name="T8" fmla="*/ 22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2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4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7B8F5"/>
              </a:solidFill>
              <a:ln w="0">
                <a:solidFill>
                  <a:srgbClr val="87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08" name="Freeform 392"/>
              <p:cNvSpPr>
                <a:spLocks/>
              </p:cNvSpPr>
              <p:nvPr/>
            </p:nvSpPr>
            <p:spPr bwMode="auto">
              <a:xfrm>
                <a:off x="1934" y="2680"/>
                <a:ext cx="54" cy="30"/>
              </a:xfrm>
              <a:custGeom>
                <a:avLst/>
                <a:gdLst>
                  <a:gd name="T0" fmla="*/ 22 w 54"/>
                  <a:gd name="T1" fmla="*/ 0 h 30"/>
                  <a:gd name="T2" fmla="*/ 0 w 54"/>
                  <a:gd name="T3" fmla="*/ 24 h 30"/>
                  <a:gd name="T4" fmla="*/ 32 w 54"/>
                  <a:gd name="T5" fmla="*/ 30 h 30"/>
                  <a:gd name="T6" fmla="*/ 54 w 54"/>
                  <a:gd name="T7" fmla="*/ 6 h 30"/>
                  <a:gd name="T8" fmla="*/ 22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2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4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09" name="Freeform 393"/>
              <p:cNvSpPr>
                <a:spLocks/>
              </p:cNvSpPr>
              <p:nvPr/>
            </p:nvSpPr>
            <p:spPr bwMode="auto">
              <a:xfrm>
                <a:off x="1966" y="2686"/>
                <a:ext cx="54" cy="30"/>
              </a:xfrm>
              <a:custGeom>
                <a:avLst/>
                <a:gdLst>
                  <a:gd name="T0" fmla="*/ 22 w 54"/>
                  <a:gd name="T1" fmla="*/ 0 h 30"/>
                  <a:gd name="T2" fmla="*/ 0 w 54"/>
                  <a:gd name="T3" fmla="*/ 24 h 30"/>
                  <a:gd name="T4" fmla="*/ 32 w 54"/>
                  <a:gd name="T5" fmla="*/ 30 h 30"/>
                  <a:gd name="T6" fmla="*/ 54 w 54"/>
                  <a:gd name="T7" fmla="*/ 6 h 30"/>
                  <a:gd name="T8" fmla="*/ 22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2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4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FBAF5"/>
              </a:solidFill>
              <a:ln w="0">
                <a:solidFill>
                  <a:srgbClr val="8F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10" name="Freeform 394"/>
              <p:cNvSpPr>
                <a:spLocks/>
              </p:cNvSpPr>
              <p:nvPr/>
            </p:nvSpPr>
            <p:spPr bwMode="auto">
              <a:xfrm>
                <a:off x="1966" y="2686"/>
                <a:ext cx="54" cy="30"/>
              </a:xfrm>
              <a:custGeom>
                <a:avLst/>
                <a:gdLst>
                  <a:gd name="T0" fmla="*/ 22 w 54"/>
                  <a:gd name="T1" fmla="*/ 0 h 30"/>
                  <a:gd name="T2" fmla="*/ 0 w 54"/>
                  <a:gd name="T3" fmla="*/ 24 h 30"/>
                  <a:gd name="T4" fmla="*/ 32 w 54"/>
                  <a:gd name="T5" fmla="*/ 30 h 30"/>
                  <a:gd name="T6" fmla="*/ 54 w 54"/>
                  <a:gd name="T7" fmla="*/ 6 h 30"/>
                  <a:gd name="T8" fmla="*/ 22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2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4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11" name="Freeform 395"/>
              <p:cNvSpPr>
                <a:spLocks/>
              </p:cNvSpPr>
              <p:nvPr/>
            </p:nvSpPr>
            <p:spPr bwMode="auto">
              <a:xfrm>
                <a:off x="1998" y="2692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12" name="Freeform 396"/>
              <p:cNvSpPr>
                <a:spLocks/>
              </p:cNvSpPr>
              <p:nvPr/>
            </p:nvSpPr>
            <p:spPr bwMode="auto">
              <a:xfrm>
                <a:off x="1998" y="2692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13" name="Freeform 397"/>
              <p:cNvSpPr>
                <a:spLocks/>
              </p:cNvSpPr>
              <p:nvPr/>
            </p:nvSpPr>
            <p:spPr bwMode="auto">
              <a:xfrm>
                <a:off x="2030" y="2700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4BAF2"/>
              </a:solidFill>
              <a:ln w="0">
                <a:solidFill>
                  <a:srgbClr val="94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14" name="Freeform 398"/>
              <p:cNvSpPr>
                <a:spLocks/>
              </p:cNvSpPr>
              <p:nvPr/>
            </p:nvSpPr>
            <p:spPr bwMode="auto">
              <a:xfrm>
                <a:off x="2030" y="2700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15" name="Freeform 399"/>
              <p:cNvSpPr>
                <a:spLocks/>
              </p:cNvSpPr>
              <p:nvPr/>
            </p:nvSpPr>
            <p:spPr bwMode="auto">
              <a:xfrm>
                <a:off x="2062" y="2708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16" name="Freeform 400"/>
              <p:cNvSpPr>
                <a:spLocks/>
              </p:cNvSpPr>
              <p:nvPr/>
            </p:nvSpPr>
            <p:spPr bwMode="auto">
              <a:xfrm>
                <a:off x="2062" y="2708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17" name="Freeform 401"/>
              <p:cNvSpPr>
                <a:spLocks/>
              </p:cNvSpPr>
              <p:nvPr/>
            </p:nvSpPr>
            <p:spPr bwMode="auto">
              <a:xfrm>
                <a:off x="2096" y="271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DF2"/>
              </a:solidFill>
              <a:ln w="0">
                <a:solidFill>
                  <a:srgbClr val="99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18" name="Freeform 402"/>
              <p:cNvSpPr>
                <a:spLocks/>
              </p:cNvSpPr>
              <p:nvPr/>
            </p:nvSpPr>
            <p:spPr bwMode="auto">
              <a:xfrm>
                <a:off x="2096" y="2716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19" name="Freeform 403"/>
              <p:cNvSpPr>
                <a:spLocks/>
              </p:cNvSpPr>
              <p:nvPr/>
            </p:nvSpPr>
            <p:spPr bwMode="auto">
              <a:xfrm>
                <a:off x="2128" y="2724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20" name="Freeform 404"/>
              <p:cNvSpPr>
                <a:spLocks/>
              </p:cNvSpPr>
              <p:nvPr/>
            </p:nvSpPr>
            <p:spPr bwMode="auto">
              <a:xfrm>
                <a:off x="2128" y="2724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21" name="Freeform 405"/>
              <p:cNvSpPr>
                <a:spLocks/>
              </p:cNvSpPr>
              <p:nvPr/>
            </p:nvSpPr>
            <p:spPr bwMode="auto">
              <a:xfrm>
                <a:off x="2162" y="2734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22" name="Freeform 406"/>
              <p:cNvSpPr>
                <a:spLocks/>
              </p:cNvSpPr>
              <p:nvPr/>
            </p:nvSpPr>
            <p:spPr bwMode="auto">
              <a:xfrm>
                <a:off x="2162" y="2734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23" name="Freeform 407"/>
              <p:cNvSpPr>
                <a:spLocks/>
              </p:cNvSpPr>
              <p:nvPr/>
            </p:nvSpPr>
            <p:spPr bwMode="auto">
              <a:xfrm>
                <a:off x="2194" y="2742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24" name="Freeform 408"/>
              <p:cNvSpPr>
                <a:spLocks/>
              </p:cNvSpPr>
              <p:nvPr/>
            </p:nvSpPr>
            <p:spPr bwMode="auto">
              <a:xfrm>
                <a:off x="2194" y="2742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25" name="Freeform 409"/>
              <p:cNvSpPr>
                <a:spLocks/>
              </p:cNvSpPr>
              <p:nvPr/>
            </p:nvSpPr>
            <p:spPr bwMode="auto">
              <a:xfrm>
                <a:off x="2228" y="2752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26" name="Freeform 410"/>
              <p:cNvSpPr>
                <a:spLocks/>
              </p:cNvSpPr>
              <p:nvPr/>
            </p:nvSpPr>
            <p:spPr bwMode="auto">
              <a:xfrm>
                <a:off x="2228" y="2752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27" name="Freeform 411"/>
              <p:cNvSpPr>
                <a:spLocks/>
              </p:cNvSpPr>
              <p:nvPr/>
            </p:nvSpPr>
            <p:spPr bwMode="auto">
              <a:xfrm>
                <a:off x="2262" y="2760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28" name="Freeform 412"/>
              <p:cNvSpPr>
                <a:spLocks/>
              </p:cNvSpPr>
              <p:nvPr/>
            </p:nvSpPr>
            <p:spPr bwMode="auto">
              <a:xfrm>
                <a:off x="2262" y="2760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29" name="Freeform 413"/>
              <p:cNvSpPr>
                <a:spLocks/>
              </p:cNvSpPr>
              <p:nvPr/>
            </p:nvSpPr>
            <p:spPr bwMode="auto">
              <a:xfrm>
                <a:off x="2296" y="2770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30" name="Freeform 414"/>
              <p:cNvSpPr>
                <a:spLocks/>
              </p:cNvSpPr>
              <p:nvPr/>
            </p:nvSpPr>
            <p:spPr bwMode="auto">
              <a:xfrm>
                <a:off x="2296" y="2770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31" name="Freeform 415"/>
              <p:cNvSpPr>
                <a:spLocks/>
              </p:cNvSpPr>
              <p:nvPr/>
            </p:nvSpPr>
            <p:spPr bwMode="auto">
              <a:xfrm>
                <a:off x="2330" y="277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32" name="Freeform 416"/>
              <p:cNvSpPr>
                <a:spLocks/>
              </p:cNvSpPr>
              <p:nvPr/>
            </p:nvSpPr>
            <p:spPr bwMode="auto">
              <a:xfrm>
                <a:off x="2330" y="277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33" name="Freeform 417"/>
              <p:cNvSpPr>
                <a:spLocks/>
              </p:cNvSpPr>
              <p:nvPr/>
            </p:nvSpPr>
            <p:spPr bwMode="auto">
              <a:xfrm>
                <a:off x="2364" y="278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34" name="Freeform 418"/>
              <p:cNvSpPr>
                <a:spLocks/>
              </p:cNvSpPr>
              <p:nvPr/>
            </p:nvSpPr>
            <p:spPr bwMode="auto">
              <a:xfrm>
                <a:off x="2364" y="278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35" name="Freeform 419"/>
              <p:cNvSpPr>
                <a:spLocks/>
              </p:cNvSpPr>
              <p:nvPr/>
            </p:nvSpPr>
            <p:spPr bwMode="auto">
              <a:xfrm>
                <a:off x="2398" y="2796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36" name="Freeform 420"/>
              <p:cNvSpPr>
                <a:spLocks/>
              </p:cNvSpPr>
              <p:nvPr/>
            </p:nvSpPr>
            <p:spPr bwMode="auto">
              <a:xfrm>
                <a:off x="2398" y="2796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37" name="Freeform 421"/>
              <p:cNvSpPr>
                <a:spLocks/>
              </p:cNvSpPr>
              <p:nvPr/>
            </p:nvSpPr>
            <p:spPr bwMode="auto">
              <a:xfrm>
                <a:off x="2432" y="2806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6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38" name="Freeform 422"/>
              <p:cNvSpPr>
                <a:spLocks/>
              </p:cNvSpPr>
              <p:nvPr/>
            </p:nvSpPr>
            <p:spPr bwMode="auto">
              <a:xfrm>
                <a:off x="2432" y="2806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6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39" name="Freeform 423"/>
              <p:cNvSpPr>
                <a:spLocks/>
              </p:cNvSpPr>
              <p:nvPr/>
            </p:nvSpPr>
            <p:spPr bwMode="auto">
              <a:xfrm>
                <a:off x="2468" y="2816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40" name="Freeform 424"/>
              <p:cNvSpPr>
                <a:spLocks/>
              </p:cNvSpPr>
              <p:nvPr/>
            </p:nvSpPr>
            <p:spPr bwMode="auto">
              <a:xfrm>
                <a:off x="2468" y="2816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41" name="Freeform 425"/>
              <p:cNvSpPr>
                <a:spLocks/>
              </p:cNvSpPr>
              <p:nvPr/>
            </p:nvSpPr>
            <p:spPr bwMode="auto">
              <a:xfrm>
                <a:off x="2502" y="2826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6 w 56"/>
                  <a:gd name="T5" fmla="*/ 36 h 36"/>
                  <a:gd name="T6" fmla="*/ 56 w 56"/>
                  <a:gd name="T7" fmla="*/ 12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6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42" name="Freeform 426"/>
              <p:cNvSpPr>
                <a:spLocks/>
              </p:cNvSpPr>
              <p:nvPr/>
            </p:nvSpPr>
            <p:spPr bwMode="auto">
              <a:xfrm>
                <a:off x="2502" y="2826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6 w 56"/>
                  <a:gd name="T5" fmla="*/ 36 h 36"/>
                  <a:gd name="T6" fmla="*/ 56 w 56"/>
                  <a:gd name="T7" fmla="*/ 12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6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43" name="Freeform 427"/>
              <p:cNvSpPr>
                <a:spLocks/>
              </p:cNvSpPr>
              <p:nvPr/>
            </p:nvSpPr>
            <p:spPr bwMode="auto">
              <a:xfrm>
                <a:off x="2538" y="2838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4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44" name="Freeform 428"/>
              <p:cNvSpPr>
                <a:spLocks/>
              </p:cNvSpPr>
              <p:nvPr/>
            </p:nvSpPr>
            <p:spPr bwMode="auto">
              <a:xfrm>
                <a:off x="2538" y="2838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4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45" name="Freeform 429"/>
              <p:cNvSpPr>
                <a:spLocks/>
              </p:cNvSpPr>
              <p:nvPr/>
            </p:nvSpPr>
            <p:spPr bwMode="auto">
              <a:xfrm>
                <a:off x="2572" y="2848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2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46" name="Freeform 430"/>
              <p:cNvSpPr>
                <a:spLocks/>
              </p:cNvSpPr>
              <p:nvPr/>
            </p:nvSpPr>
            <p:spPr bwMode="auto">
              <a:xfrm>
                <a:off x="2572" y="2848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2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47" name="Freeform 431"/>
              <p:cNvSpPr>
                <a:spLocks/>
              </p:cNvSpPr>
              <p:nvPr/>
            </p:nvSpPr>
            <p:spPr bwMode="auto">
              <a:xfrm>
                <a:off x="2608" y="2860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4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2F0"/>
              </a:solidFill>
              <a:ln w="0">
                <a:solidFill>
                  <a:srgbClr val="A3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48" name="Freeform 432"/>
              <p:cNvSpPr>
                <a:spLocks/>
              </p:cNvSpPr>
              <p:nvPr/>
            </p:nvSpPr>
            <p:spPr bwMode="auto">
              <a:xfrm>
                <a:off x="2608" y="2860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4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49" name="Freeform 433"/>
              <p:cNvSpPr>
                <a:spLocks/>
              </p:cNvSpPr>
              <p:nvPr/>
            </p:nvSpPr>
            <p:spPr bwMode="auto">
              <a:xfrm>
                <a:off x="2644" y="2874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4 h 38"/>
                  <a:gd name="T4" fmla="*/ 36 w 56"/>
                  <a:gd name="T5" fmla="*/ 38 h 38"/>
                  <a:gd name="T6" fmla="*/ 56 w 56"/>
                  <a:gd name="T7" fmla="*/ 12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6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6C4F0"/>
              </a:solidFill>
              <a:ln w="0">
                <a:solidFill>
                  <a:srgbClr val="A6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50" name="Freeform 434"/>
              <p:cNvSpPr>
                <a:spLocks/>
              </p:cNvSpPr>
              <p:nvPr/>
            </p:nvSpPr>
            <p:spPr bwMode="auto">
              <a:xfrm>
                <a:off x="2644" y="2874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4 h 38"/>
                  <a:gd name="T4" fmla="*/ 36 w 56"/>
                  <a:gd name="T5" fmla="*/ 38 h 38"/>
                  <a:gd name="T6" fmla="*/ 56 w 56"/>
                  <a:gd name="T7" fmla="*/ 12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4"/>
                    </a:lnTo>
                    <a:lnTo>
                      <a:pt x="36" y="38"/>
                    </a:lnTo>
                    <a:lnTo>
                      <a:pt x="56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51" name="Freeform 435"/>
              <p:cNvSpPr>
                <a:spLocks/>
              </p:cNvSpPr>
              <p:nvPr/>
            </p:nvSpPr>
            <p:spPr bwMode="auto">
              <a:xfrm>
                <a:off x="2680" y="2886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4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52" name="Freeform 436"/>
              <p:cNvSpPr>
                <a:spLocks/>
              </p:cNvSpPr>
              <p:nvPr/>
            </p:nvSpPr>
            <p:spPr bwMode="auto">
              <a:xfrm>
                <a:off x="2680" y="2886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4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53" name="Freeform 437"/>
              <p:cNvSpPr>
                <a:spLocks/>
              </p:cNvSpPr>
              <p:nvPr/>
            </p:nvSpPr>
            <p:spPr bwMode="auto">
              <a:xfrm>
                <a:off x="2716" y="2900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4 h 40"/>
                  <a:gd name="T4" fmla="*/ 36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4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54" name="Freeform 438"/>
              <p:cNvSpPr>
                <a:spLocks/>
              </p:cNvSpPr>
              <p:nvPr/>
            </p:nvSpPr>
            <p:spPr bwMode="auto">
              <a:xfrm>
                <a:off x="2716" y="2900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4 h 40"/>
                  <a:gd name="T4" fmla="*/ 36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4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55" name="Freeform 439"/>
              <p:cNvSpPr>
                <a:spLocks/>
              </p:cNvSpPr>
              <p:nvPr/>
            </p:nvSpPr>
            <p:spPr bwMode="auto">
              <a:xfrm>
                <a:off x="2752" y="2914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56" name="Freeform 440"/>
              <p:cNvSpPr>
                <a:spLocks/>
              </p:cNvSpPr>
              <p:nvPr/>
            </p:nvSpPr>
            <p:spPr bwMode="auto">
              <a:xfrm>
                <a:off x="2752" y="2914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57" name="Freeform 441"/>
              <p:cNvSpPr>
                <a:spLocks/>
              </p:cNvSpPr>
              <p:nvPr/>
            </p:nvSpPr>
            <p:spPr bwMode="auto">
              <a:xfrm>
                <a:off x="2790" y="2928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58" name="Freeform 442"/>
              <p:cNvSpPr>
                <a:spLocks/>
              </p:cNvSpPr>
              <p:nvPr/>
            </p:nvSpPr>
            <p:spPr bwMode="auto">
              <a:xfrm>
                <a:off x="2790" y="2928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59" name="Freeform 443"/>
              <p:cNvSpPr>
                <a:spLocks/>
              </p:cNvSpPr>
              <p:nvPr/>
            </p:nvSpPr>
            <p:spPr bwMode="auto">
              <a:xfrm>
                <a:off x="2826" y="2942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60" name="Freeform 444"/>
              <p:cNvSpPr>
                <a:spLocks/>
              </p:cNvSpPr>
              <p:nvPr/>
            </p:nvSpPr>
            <p:spPr bwMode="auto">
              <a:xfrm>
                <a:off x="2826" y="2942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61" name="Freeform 445"/>
              <p:cNvSpPr>
                <a:spLocks/>
              </p:cNvSpPr>
              <p:nvPr/>
            </p:nvSpPr>
            <p:spPr bwMode="auto">
              <a:xfrm>
                <a:off x="2864" y="2956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62" name="Freeform 446"/>
              <p:cNvSpPr>
                <a:spLocks/>
              </p:cNvSpPr>
              <p:nvPr/>
            </p:nvSpPr>
            <p:spPr bwMode="auto">
              <a:xfrm>
                <a:off x="2864" y="2956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63" name="Freeform 447"/>
              <p:cNvSpPr>
                <a:spLocks/>
              </p:cNvSpPr>
              <p:nvPr/>
            </p:nvSpPr>
            <p:spPr bwMode="auto">
              <a:xfrm>
                <a:off x="2900" y="297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64" name="Freeform 448"/>
              <p:cNvSpPr>
                <a:spLocks/>
              </p:cNvSpPr>
              <p:nvPr/>
            </p:nvSpPr>
            <p:spPr bwMode="auto">
              <a:xfrm>
                <a:off x="2900" y="297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65" name="Freeform 449"/>
              <p:cNvSpPr>
                <a:spLocks/>
              </p:cNvSpPr>
              <p:nvPr/>
            </p:nvSpPr>
            <p:spPr bwMode="auto">
              <a:xfrm>
                <a:off x="2938" y="298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66" name="Freeform 450"/>
              <p:cNvSpPr>
                <a:spLocks/>
              </p:cNvSpPr>
              <p:nvPr/>
            </p:nvSpPr>
            <p:spPr bwMode="auto">
              <a:xfrm>
                <a:off x="2938" y="298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67" name="Freeform 451"/>
              <p:cNvSpPr>
                <a:spLocks/>
              </p:cNvSpPr>
              <p:nvPr/>
            </p:nvSpPr>
            <p:spPr bwMode="auto">
              <a:xfrm>
                <a:off x="2974" y="2998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2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68" name="Freeform 452"/>
              <p:cNvSpPr>
                <a:spLocks/>
              </p:cNvSpPr>
              <p:nvPr/>
            </p:nvSpPr>
            <p:spPr bwMode="auto">
              <a:xfrm>
                <a:off x="2974" y="2998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2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69" name="Freeform 453"/>
              <p:cNvSpPr>
                <a:spLocks/>
              </p:cNvSpPr>
              <p:nvPr/>
            </p:nvSpPr>
            <p:spPr bwMode="auto">
              <a:xfrm>
                <a:off x="3012" y="301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38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70" name="Freeform 454"/>
              <p:cNvSpPr>
                <a:spLocks/>
              </p:cNvSpPr>
              <p:nvPr/>
            </p:nvSpPr>
            <p:spPr bwMode="auto">
              <a:xfrm>
                <a:off x="3012" y="301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38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71" name="Freeform 455"/>
              <p:cNvSpPr>
                <a:spLocks/>
              </p:cNvSpPr>
              <p:nvPr/>
            </p:nvSpPr>
            <p:spPr bwMode="auto">
              <a:xfrm>
                <a:off x="3050" y="3022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38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72" name="Freeform 456"/>
              <p:cNvSpPr>
                <a:spLocks/>
              </p:cNvSpPr>
              <p:nvPr/>
            </p:nvSpPr>
            <p:spPr bwMode="auto">
              <a:xfrm>
                <a:off x="3050" y="3022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38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73" name="Freeform 457"/>
              <p:cNvSpPr>
                <a:spLocks/>
              </p:cNvSpPr>
              <p:nvPr/>
            </p:nvSpPr>
            <p:spPr bwMode="auto">
              <a:xfrm>
                <a:off x="3088" y="303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40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40" y="40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74" name="Freeform 458"/>
              <p:cNvSpPr>
                <a:spLocks/>
              </p:cNvSpPr>
              <p:nvPr/>
            </p:nvSpPr>
            <p:spPr bwMode="auto">
              <a:xfrm>
                <a:off x="3088" y="303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40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40" y="40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75" name="Freeform 459"/>
              <p:cNvSpPr>
                <a:spLocks/>
              </p:cNvSpPr>
              <p:nvPr/>
            </p:nvSpPr>
            <p:spPr bwMode="auto">
              <a:xfrm>
                <a:off x="3128" y="3046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8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76" name="Freeform 460"/>
              <p:cNvSpPr>
                <a:spLocks/>
              </p:cNvSpPr>
              <p:nvPr/>
            </p:nvSpPr>
            <p:spPr bwMode="auto">
              <a:xfrm>
                <a:off x="3128" y="3046"/>
                <a:ext cx="54" cy="40"/>
              </a:xfrm>
              <a:custGeom>
                <a:avLst/>
                <a:gdLst>
                  <a:gd name="T0" fmla="*/ 16 w 54"/>
                  <a:gd name="T1" fmla="*/ 0 h 40"/>
                  <a:gd name="T2" fmla="*/ 0 w 54"/>
                  <a:gd name="T3" fmla="*/ 28 h 40"/>
                  <a:gd name="T4" fmla="*/ 38 w 54"/>
                  <a:gd name="T5" fmla="*/ 40 h 40"/>
                  <a:gd name="T6" fmla="*/ 54 w 54"/>
                  <a:gd name="T7" fmla="*/ 14 h 40"/>
                  <a:gd name="T8" fmla="*/ 16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6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4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77" name="Freeform 461"/>
              <p:cNvSpPr>
                <a:spLocks/>
              </p:cNvSpPr>
              <p:nvPr/>
            </p:nvSpPr>
            <p:spPr bwMode="auto">
              <a:xfrm>
                <a:off x="3166" y="3060"/>
                <a:ext cx="56" cy="40"/>
              </a:xfrm>
              <a:custGeom>
                <a:avLst/>
                <a:gdLst>
                  <a:gd name="T0" fmla="*/ 16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6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6C9F2"/>
              </a:solidFill>
              <a:ln w="0">
                <a:solidFill>
                  <a:srgbClr val="A6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78" name="Freeform 462"/>
              <p:cNvSpPr>
                <a:spLocks/>
              </p:cNvSpPr>
              <p:nvPr/>
            </p:nvSpPr>
            <p:spPr bwMode="auto">
              <a:xfrm>
                <a:off x="3166" y="3060"/>
                <a:ext cx="56" cy="40"/>
              </a:xfrm>
              <a:custGeom>
                <a:avLst/>
                <a:gdLst>
                  <a:gd name="T0" fmla="*/ 16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6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6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79" name="Freeform 463"/>
              <p:cNvSpPr>
                <a:spLocks/>
              </p:cNvSpPr>
              <p:nvPr/>
            </p:nvSpPr>
            <p:spPr bwMode="auto">
              <a:xfrm>
                <a:off x="3204" y="3074"/>
                <a:ext cx="56" cy="42"/>
              </a:xfrm>
              <a:custGeom>
                <a:avLst/>
                <a:gdLst>
                  <a:gd name="T0" fmla="*/ 18 w 56"/>
                  <a:gd name="T1" fmla="*/ 0 h 42"/>
                  <a:gd name="T2" fmla="*/ 0 w 56"/>
                  <a:gd name="T3" fmla="*/ 26 h 42"/>
                  <a:gd name="T4" fmla="*/ 38 w 56"/>
                  <a:gd name="T5" fmla="*/ 42 h 42"/>
                  <a:gd name="T6" fmla="*/ 56 w 56"/>
                  <a:gd name="T7" fmla="*/ 16 h 42"/>
                  <a:gd name="T8" fmla="*/ 18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8" y="0"/>
                    </a:moveTo>
                    <a:lnTo>
                      <a:pt x="0" y="26"/>
                    </a:lnTo>
                    <a:lnTo>
                      <a:pt x="38" y="42"/>
                    </a:lnTo>
                    <a:lnTo>
                      <a:pt x="56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DCFF2"/>
              </a:solidFill>
              <a:ln w="0">
                <a:solidFill>
                  <a:srgbClr val="ADC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80" name="Freeform 464"/>
              <p:cNvSpPr>
                <a:spLocks/>
              </p:cNvSpPr>
              <p:nvPr/>
            </p:nvSpPr>
            <p:spPr bwMode="auto">
              <a:xfrm>
                <a:off x="3204" y="3074"/>
                <a:ext cx="56" cy="42"/>
              </a:xfrm>
              <a:custGeom>
                <a:avLst/>
                <a:gdLst>
                  <a:gd name="T0" fmla="*/ 18 w 56"/>
                  <a:gd name="T1" fmla="*/ 0 h 42"/>
                  <a:gd name="T2" fmla="*/ 0 w 56"/>
                  <a:gd name="T3" fmla="*/ 26 h 42"/>
                  <a:gd name="T4" fmla="*/ 38 w 56"/>
                  <a:gd name="T5" fmla="*/ 42 h 42"/>
                  <a:gd name="T6" fmla="*/ 56 w 56"/>
                  <a:gd name="T7" fmla="*/ 16 h 42"/>
                  <a:gd name="T8" fmla="*/ 18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8" y="0"/>
                    </a:moveTo>
                    <a:lnTo>
                      <a:pt x="0" y="26"/>
                    </a:lnTo>
                    <a:lnTo>
                      <a:pt x="38" y="42"/>
                    </a:lnTo>
                    <a:lnTo>
                      <a:pt x="56" y="1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81" name="Freeform 465"/>
              <p:cNvSpPr>
                <a:spLocks/>
              </p:cNvSpPr>
              <p:nvPr/>
            </p:nvSpPr>
            <p:spPr bwMode="auto">
              <a:xfrm>
                <a:off x="3242" y="3090"/>
                <a:ext cx="56" cy="44"/>
              </a:xfrm>
              <a:custGeom>
                <a:avLst/>
                <a:gdLst>
                  <a:gd name="T0" fmla="*/ 18 w 56"/>
                  <a:gd name="T1" fmla="*/ 0 h 44"/>
                  <a:gd name="T2" fmla="*/ 0 w 56"/>
                  <a:gd name="T3" fmla="*/ 26 h 44"/>
                  <a:gd name="T4" fmla="*/ 40 w 56"/>
                  <a:gd name="T5" fmla="*/ 44 h 44"/>
                  <a:gd name="T6" fmla="*/ 56 w 56"/>
                  <a:gd name="T7" fmla="*/ 20 h 44"/>
                  <a:gd name="T8" fmla="*/ 18 w 5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4">
                    <a:moveTo>
                      <a:pt x="18" y="0"/>
                    </a:moveTo>
                    <a:lnTo>
                      <a:pt x="0" y="26"/>
                    </a:lnTo>
                    <a:lnTo>
                      <a:pt x="40" y="44"/>
                    </a:lnTo>
                    <a:lnTo>
                      <a:pt x="56" y="2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AD9F0"/>
              </a:solidFill>
              <a:ln w="0">
                <a:solidFill>
                  <a:srgbClr val="BAD9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82" name="Freeform 466"/>
              <p:cNvSpPr>
                <a:spLocks/>
              </p:cNvSpPr>
              <p:nvPr/>
            </p:nvSpPr>
            <p:spPr bwMode="auto">
              <a:xfrm>
                <a:off x="3242" y="3090"/>
                <a:ext cx="56" cy="44"/>
              </a:xfrm>
              <a:custGeom>
                <a:avLst/>
                <a:gdLst>
                  <a:gd name="T0" fmla="*/ 18 w 56"/>
                  <a:gd name="T1" fmla="*/ 0 h 44"/>
                  <a:gd name="T2" fmla="*/ 0 w 56"/>
                  <a:gd name="T3" fmla="*/ 26 h 44"/>
                  <a:gd name="T4" fmla="*/ 40 w 56"/>
                  <a:gd name="T5" fmla="*/ 44 h 44"/>
                  <a:gd name="T6" fmla="*/ 56 w 56"/>
                  <a:gd name="T7" fmla="*/ 20 h 44"/>
                  <a:gd name="T8" fmla="*/ 18 w 5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4">
                    <a:moveTo>
                      <a:pt x="18" y="0"/>
                    </a:moveTo>
                    <a:lnTo>
                      <a:pt x="0" y="26"/>
                    </a:lnTo>
                    <a:lnTo>
                      <a:pt x="40" y="44"/>
                    </a:lnTo>
                    <a:lnTo>
                      <a:pt x="56" y="2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83" name="Freeform 467"/>
              <p:cNvSpPr>
                <a:spLocks/>
              </p:cNvSpPr>
              <p:nvPr/>
            </p:nvSpPr>
            <p:spPr bwMode="auto">
              <a:xfrm>
                <a:off x="3282" y="3110"/>
                <a:ext cx="54" cy="48"/>
              </a:xfrm>
              <a:custGeom>
                <a:avLst/>
                <a:gdLst>
                  <a:gd name="T0" fmla="*/ 16 w 54"/>
                  <a:gd name="T1" fmla="*/ 0 h 48"/>
                  <a:gd name="T2" fmla="*/ 0 w 54"/>
                  <a:gd name="T3" fmla="*/ 24 h 48"/>
                  <a:gd name="T4" fmla="*/ 38 w 54"/>
                  <a:gd name="T5" fmla="*/ 48 h 48"/>
                  <a:gd name="T6" fmla="*/ 54 w 54"/>
                  <a:gd name="T7" fmla="*/ 28 h 48"/>
                  <a:gd name="T8" fmla="*/ 16 w 5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6" y="0"/>
                    </a:moveTo>
                    <a:lnTo>
                      <a:pt x="0" y="24"/>
                    </a:lnTo>
                    <a:lnTo>
                      <a:pt x="38" y="48"/>
                    </a:lnTo>
                    <a:lnTo>
                      <a:pt x="54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CE5EB"/>
              </a:solidFill>
              <a:ln w="0">
                <a:solidFill>
                  <a:srgbClr val="CCE5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84" name="Freeform 468"/>
              <p:cNvSpPr>
                <a:spLocks/>
              </p:cNvSpPr>
              <p:nvPr/>
            </p:nvSpPr>
            <p:spPr bwMode="auto">
              <a:xfrm>
                <a:off x="3282" y="3110"/>
                <a:ext cx="54" cy="48"/>
              </a:xfrm>
              <a:custGeom>
                <a:avLst/>
                <a:gdLst>
                  <a:gd name="T0" fmla="*/ 16 w 54"/>
                  <a:gd name="T1" fmla="*/ 0 h 48"/>
                  <a:gd name="T2" fmla="*/ 0 w 54"/>
                  <a:gd name="T3" fmla="*/ 24 h 48"/>
                  <a:gd name="T4" fmla="*/ 38 w 54"/>
                  <a:gd name="T5" fmla="*/ 48 h 48"/>
                  <a:gd name="T6" fmla="*/ 54 w 54"/>
                  <a:gd name="T7" fmla="*/ 28 h 48"/>
                  <a:gd name="T8" fmla="*/ 16 w 5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6" y="0"/>
                    </a:moveTo>
                    <a:lnTo>
                      <a:pt x="0" y="24"/>
                    </a:lnTo>
                    <a:lnTo>
                      <a:pt x="38" y="48"/>
                    </a:lnTo>
                    <a:lnTo>
                      <a:pt x="54" y="2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85" name="Freeform 469"/>
              <p:cNvSpPr>
                <a:spLocks/>
              </p:cNvSpPr>
              <p:nvPr/>
            </p:nvSpPr>
            <p:spPr bwMode="auto">
              <a:xfrm>
                <a:off x="3320" y="3138"/>
                <a:ext cx="54" cy="52"/>
              </a:xfrm>
              <a:custGeom>
                <a:avLst/>
                <a:gdLst>
                  <a:gd name="T0" fmla="*/ 16 w 54"/>
                  <a:gd name="T1" fmla="*/ 0 h 52"/>
                  <a:gd name="T2" fmla="*/ 0 w 54"/>
                  <a:gd name="T3" fmla="*/ 20 h 52"/>
                  <a:gd name="T4" fmla="*/ 38 w 54"/>
                  <a:gd name="T5" fmla="*/ 52 h 52"/>
                  <a:gd name="T6" fmla="*/ 54 w 54"/>
                  <a:gd name="T7" fmla="*/ 36 h 52"/>
                  <a:gd name="T8" fmla="*/ 16 w 5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2">
                    <a:moveTo>
                      <a:pt x="16" y="0"/>
                    </a:moveTo>
                    <a:lnTo>
                      <a:pt x="0" y="20"/>
                    </a:lnTo>
                    <a:lnTo>
                      <a:pt x="38" y="52"/>
                    </a:lnTo>
                    <a:lnTo>
                      <a:pt x="54" y="3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EF2DE"/>
              </a:solidFill>
              <a:ln w="0">
                <a:solidFill>
                  <a:srgbClr val="DEF2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86" name="Freeform 470"/>
              <p:cNvSpPr>
                <a:spLocks/>
              </p:cNvSpPr>
              <p:nvPr/>
            </p:nvSpPr>
            <p:spPr bwMode="auto">
              <a:xfrm>
                <a:off x="3320" y="3138"/>
                <a:ext cx="54" cy="52"/>
              </a:xfrm>
              <a:custGeom>
                <a:avLst/>
                <a:gdLst>
                  <a:gd name="T0" fmla="*/ 16 w 54"/>
                  <a:gd name="T1" fmla="*/ 0 h 52"/>
                  <a:gd name="T2" fmla="*/ 0 w 54"/>
                  <a:gd name="T3" fmla="*/ 20 h 52"/>
                  <a:gd name="T4" fmla="*/ 38 w 54"/>
                  <a:gd name="T5" fmla="*/ 52 h 52"/>
                  <a:gd name="T6" fmla="*/ 54 w 54"/>
                  <a:gd name="T7" fmla="*/ 36 h 52"/>
                  <a:gd name="T8" fmla="*/ 16 w 5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2">
                    <a:moveTo>
                      <a:pt x="16" y="0"/>
                    </a:moveTo>
                    <a:lnTo>
                      <a:pt x="0" y="20"/>
                    </a:lnTo>
                    <a:lnTo>
                      <a:pt x="38" y="52"/>
                    </a:lnTo>
                    <a:lnTo>
                      <a:pt x="54" y="3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87" name="Freeform 471"/>
              <p:cNvSpPr>
                <a:spLocks/>
              </p:cNvSpPr>
              <p:nvPr/>
            </p:nvSpPr>
            <p:spPr bwMode="auto">
              <a:xfrm>
                <a:off x="3358" y="3174"/>
                <a:ext cx="52" cy="58"/>
              </a:xfrm>
              <a:custGeom>
                <a:avLst/>
                <a:gdLst>
                  <a:gd name="T0" fmla="*/ 16 w 52"/>
                  <a:gd name="T1" fmla="*/ 0 h 58"/>
                  <a:gd name="T2" fmla="*/ 0 w 52"/>
                  <a:gd name="T3" fmla="*/ 16 h 58"/>
                  <a:gd name="T4" fmla="*/ 38 w 52"/>
                  <a:gd name="T5" fmla="*/ 58 h 58"/>
                  <a:gd name="T6" fmla="*/ 52 w 52"/>
                  <a:gd name="T7" fmla="*/ 46 h 58"/>
                  <a:gd name="T8" fmla="*/ 16 w 5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8">
                    <a:moveTo>
                      <a:pt x="16" y="0"/>
                    </a:moveTo>
                    <a:lnTo>
                      <a:pt x="0" y="16"/>
                    </a:lnTo>
                    <a:lnTo>
                      <a:pt x="38" y="58"/>
                    </a:lnTo>
                    <a:lnTo>
                      <a:pt x="52" y="4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BFAC7"/>
              </a:solidFill>
              <a:ln w="0">
                <a:solidFill>
                  <a:srgbClr val="EBFA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88" name="Freeform 472"/>
              <p:cNvSpPr>
                <a:spLocks/>
              </p:cNvSpPr>
              <p:nvPr/>
            </p:nvSpPr>
            <p:spPr bwMode="auto">
              <a:xfrm>
                <a:off x="3358" y="3174"/>
                <a:ext cx="52" cy="58"/>
              </a:xfrm>
              <a:custGeom>
                <a:avLst/>
                <a:gdLst>
                  <a:gd name="T0" fmla="*/ 16 w 52"/>
                  <a:gd name="T1" fmla="*/ 0 h 58"/>
                  <a:gd name="T2" fmla="*/ 0 w 52"/>
                  <a:gd name="T3" fmla="*/ 16 h 58"/>
                  <a:gd name="T4" fmla="*/ 38 w 52"/>
                  <a:gd name="T5" fmla="*/ 58 h 58"/>
                  <a:gd name="T6" fmla="*/ 52 w 52"/>
                  <a:gd name="T7" fmla="*/ 46 h 58"/>
                  <a:gd name="T8" fmla="*/ 16 w 5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8">
                    <a:moveTo>
                      <a:pt x="16" y="0"/>
                    </a:moveTo>
                    <a:lnTo>
                      <a:pt x="0" y="16"/>
                    </a:lnTo>
                    <a:lnTo>
                      <a:pt x="38" y="58"/>
                    </a:lnTo>
                    <a:lnTo>
                      <a:pt x="52" y="4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89" name="Freeform 473"/>
              <p:cNvSpPr>
                <a:spLocks/>
              </p:cNvSpPr>
              <p:nvPr/>
            </p:nvSpPr>
            <p:spPr bwMode="auto">
              <a:xfrm>
                <a:off x="3396" y="3220"/>
                <a:ext cx="52" cy="56"/>
              </a:xfrm>
              <a:custGeom>
                <a:avLst/>
                <a:gdLst>
                  <a:gd name="T0" fmla="*/ 14 w 52"/>
                  <a:gd name="T1" fmla="*/ 0 h 56"/>
                  <a:gd name="T2" fmla="*/ 0 w 52"/>
                  <a:gd name="T3" fmla="*/ 12 h 56"/>
                  <a:gd name="T4" fmla="*/ 36 w 52"/>
                  <a:gd name="T5" fmla="*/ 56 h 56"/>
                  <a:gd name="T6" fmla="*/ 52 w 52"/>
                  <a:gd name="T7" fmla="*/ 28 h 56"/>
                  <a:gd name="T8" fmla="*/ 14 w 5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6">
                    <a:moveTo>
                      <a:pt x="14" y="0"/>
                    </a:moveTo>
                    <a:lnTo>
                      <a:pt x="0" y="12"/>
                    </a:lnTo>
                    <a:lnTo>
                      <a:pt x="36" y="56"/>
                    </a:lnTo>
                    <a:lnTo>
                      <a:pt x="52" y="2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9D4E0"/>
              </a:solidFill>
              <a:ln w="0">
                <a:solidFill>
                  <a:srgbClr val="C9D4E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90" name="Freeform 474"/>
              <p:cNvSpPr>
                <a:spLocks/>
              </p:cNvSpPr>
              <p:nvPr/>
            </p:nvSpPr>
            <p:spPr bwMode="auto">
              <a:xfrm>
                <a:off x="3396" y="3220"/>
                <a:ext cx="52" cy="56"/>
              </a:xfrm>
              <a:custGeom>
                <a:avLst/>
                <a:gdLst>
                  <a:gd name="T0" fmla="*/ 14 w 52"/>
                  <a:gd name="T1" fmla="*/ 0 h 56"/>
                  <a:gd name="T2" fmla="*/ 0 w 52"/>
                  <a:gd name="T3" fmla="*/ 12 h 56"/>
                  <a:gd name="T4" fmla="*/ 36 w 52"/>
                  <a:gd name="T5" fmla="*/ 56 h 56"/>
                  <a:gd name="T6" fmla="*/ 52 w 52"/>
                  <a:gd name="T7" fmla="*/ 28 h 56"/>
                  <a:gd name="T8" fmla="*/ 14 w 52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6">
                    <a:moveTo>
                      <a:pt x="14" y="0"/>
                    </a:moveTo>
                    <a:lnTo>
                      <a:pt x="0" y="12"/>
                    </a:lnTo>
                    <a:lnTo>
                      <a:pt x="36" y="56"/>
                    </a:lnTo>
                    <a:lnTo>
                      <a:pt x="52" y="28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91" name="Freeform 475"/>
              <p:cNvSpPr>
                <a:spLocks/>
              </p:cNvSpPr>
              <p:nvPr/>
            </p:nvSpPr>
            <p:spPr bwMode="auto">
              <a:xfrm>
                <a:off x="3432" y="3248"/>
                <a:ext cx="56" cy="42"/>
              </a:xfrm>
              <a:custGeom>
                <a:avLst/>
                <a:gdLst>
                  <a:gd name="T0" fmla="*/ 16 w 56"/>
                  <a:gd name="T1" fmla="*/ 0 h 42"/>
                  <a:gd name="T2" fmla="*/ 0 w 56"/>
                  <a:gd name="T3" fmla="*/ 28 h 42"/>
                  <a:gd name="T4" fmla="*/ 40 w 56"/>
                  <a:gd name="T5" fmla="*/ 42 h 42"/>
                  <a:gd name="T6" fmla="*/ 56 w 56"/>
                  <a:gd name="T7" fmla="*/ 14 h 42"/>
                  <a:gd name="T8" fmla="*/ 16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6" y="0"/>
                    </a:moveTo>
                    <a:lnTo>
                      <a:pt x="0" y="28"/>
                    </a:lnTo>
                    <a:lnTo>
                      <a:pt x="40" y="42"/>
                    </a:lnTo>
                    <a:lnTo>
                      <a:pt x="5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92" name="Freeform 476"/>
              <p:cNvSpPr>
                <a:spLocks/>
              </p:cNvSpPr>
              <p:nvPr/>
            </p:nvSpPr>
            <p:spPr bwMode="auto">
              <a:xfrm>
                <a:off x="3432" y="3248"/>
                <a:ext cx="56" cy="42"/>
              </a:xfrm>
              <a:custGeom>
                <a:avLst/>
                <a:gdLst>
                  <a:gd name="T0" fmla="*/ 16 w 56"/>
                  <a:gd name="T1" fmla="*/ 0 h 42"/>
                  <a:gd name="T2" fmla="*/ 0 w 56"/>
                  <a:gd name="T3" fmla="*/ 28 h 42"/>
                  <a:gd name="T4" fmla="*/ 40 w 56"/>
                  <a:gd name="T5" fmla="*/ 42 h 42"/>
                  <a:gd name="T6" fmla="*/ 56 w 56"/>
                  <a:gd name="T7" fmla="*/ 14 h 42"/>
                  <a:gd name="T8" fmla="*/ 16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6" y="0"/>
                    </a:moveTo>
                    <a:lnTo>
                      <a:pt x="0" y="28"/>
                    </a:lnTo>
                    <a:lnTo>
                      <a:pt x="40" y="42"/>
                    </a:lnTo>
                    <a:lnTo>
                      <a:pt x="5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93" name="Freeform 477"/>
              <p:cNvSpPr>
                <a:spLocks/>
              </p:cNvSpPr>
              <p:nvPr/>
            </p:nvSpPr>
            <p:spPr bwMode="auto">
              <a:xfrm>
                <a:off x="3472" y="3262"/>
                <a:ext cx="56" cy="42"/>
              </a:xfrm>
              <a:custGeom>
                <a:avLst/>
                <a:gdLst>
                  <a:gd name="T0" fmla="*/ 16 w 56"/>
                  <a:gd name="T1" fmla="*/ 0 h 42"/>
                  <a:gd name="T2" fmla="*/ 0 w 56"/>
                  <a:gd name="T3" fmla="*/ 28 h 42"/>
                  <a:gd name="T4" fmla="*/ 40 w 56"/>
                  <a:gd name="T5" fmla="*/ 42 h 42"/>
                  <a:gd name="T6" fmla="*/ 56 w 56"/>
                  <a:gd name="T7" fmla="*/ 14 h 42"/>
                  <a:gd name="T8" fmla="*/ 16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6" y="0"/>
                    </a:moveTo>
                    <a:lnTo>
                      <a:pt x="0" y="28"/>
                    </a:lnTo>
                    <a:lnTo>
                      <a:pt x="40" y="42"/>
                    </a:lnTo>
                    <a:lnTo>
                      <a:pt x="5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94" name="Freeform 478"/>
              <p:cNvSpPr>
                <a:spLocks/>
              </p:cNvSpPr>
              <p:nvPr/>
            </p:nvSpPr>
            <p:spPr bwMode="auto">
              <a:xfrm>
                <a:off x="3472" y="3262"/>
                <a:ext cx="56" cy="42"/>
              </a:xfrm>
              <a:custGeom>
                <a:avLst/>
                <a:gdLst>
                  <a:gd name="T0" fmla="*/ 16 w 56"/>
                  <a:gd name="T1" fmla="*/ 0 h 42"/>
                  <a:gd name="T2" fmla="*/ 0 w 56"/>
                  <a:gd name="T3" fmla="*/ 28 h 42"/>
                  <a:gd name="T4" fmla="*/ 40 w 56"/>
                  <a:gd name="T5" fmla="*/ 42 h 42"/>
                  <a:gd name="T6" fmla="*/ 56 w 56"/>
                  <a:gd name="T7" fmla="*/ 14 h 42"/>
                  <a:gd name="T8" fmla="*/ 16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6" y="0"/>
                    </a:moveTo>
                    <a:lnTo>
                      <a:pt x="0" y="28"/>
                    </a:lnTo>
                    <a:lnTo>
                      <a:pt x="40" y="42"/>
                    </a:lnTo>
                    <a:lnTo>
                      <a:pt x="5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95" name="Freeform 479"/>
              <p:cNvSpPr>
                <a:spLocks/>
              </p:cNvSpPr>
              <p:nvPr/>
            </p:nvSpPr>
            <p:spPr bwMode="auto">
              <a:xfrm>
                <a:off x="1454" y="2580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0 h 30"/>
                  <a:gd name="T4" fmla="*/ 28 w 52"/>
                  <a:gd name="T5" fmla="*/ 30 h 30"/>
                  <a:gd name="T6" fmla="*/ 52 w 52"/>
                  <a:gd name="T7" fmla="*/ 8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0"/>
                    </a:lnTo>
                    <a:lnTo>
                      <a:pt x="28" y="30"/>
                    </a:lnTo>
                    <a:lnTo>
                      <a:pt x="52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96" name="Freeform 480"/>
              <p:cNvSpPr>
                <a:spLocks/>
              </p:cNvSpPr>
              <p:nvPr/>
            </p:nvSpPr>
            <p:spPr bwMode="auto">
              <a:xfrm>
                <a:off x="1454" y="2580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0 h 30"/>
                  <a:gd name="T4" fmla="*/ 28 w 52"/>
                  <a:gd name="T5" fmla="*/ 30 h 30"/>
                  <a:gd name="T6" fmla="*/ 52 w 52"/>
                  <a:gd name="T7" fmla="*/ 8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0"/>
                    </a:lnTo>
                    <a:lnTo>
                      <a:pt x="28" y="30"/>
                    </a:lnTo>
                    <a:lnTo>
                      <a:pt x="52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97" name="Freeform 481"/>
              <p:cNvSpPr>
                <a:spLocks/>
              </p:cNvSpPr>
              <p:nvPr/>
            </p:nvSpPr>
            <p:spPr bwMode="auto">
              <a:xfrm>
                <a:off x="1482" y="2588"/>
                <a:ext cx="52" cy="36"/>
              </a:xfrm>
              <a:custGeom>
                <a:avLst/>
                <a:gdLst>
                  <a:gd name="T0" fmla="*/ 24 w 52"/>
                  <a:gd name="T1" fmla="*/ 0 h 36"/>
                  <a:gd name="T2" fmla="*/ 0 w 52"/>
                  <a:gd name="T3" fmla="*/ 22 h 36"/>
                  <a:gd name="T4" fmla="*/ 32 w 52"/>
                  <a:gd name="T5" fmla="*/ 36 h 36"/>
                  <a:gd name="T6" fmla="*/ 52 w 52"/>
                  <a:gd name="T7" fmla="*/ 6 h 36"/>
                  <a:gd name="T8" fmla="*/ 2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24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52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CA6E5"/>
              </a:solidFill>
              <a:ln w="0">
                <a:solidFill>
                  <a:srgbClr val="8CA6E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98" name="Freeform 482"/>
              <p:cNvSpPr>
                <a:spLocks/>
              </p:cNvSpPr>
              <p:nvPr/>
            </p:nvSpPr>
            <p:spPr bwMode="auto">
              <a:xfrm>
                <a:off x="1482" y="2588"/>
                <a:ext cx="52" cy="36"/>
              </a:xfrm>
              <a:custGeom>
                <a:avLst/>
                <a:gdLst>
                  <a:gd name="T0" fmla="*/ 24 w 52"/>
                  <a:gd name="T1" fmla="*/ 0 h 36"/>
                  <a:gd name="T2" fmla="*/ 0 w 52"/>
                  <a:gd name="T3" fmla="*/ 22 h 36"/>
                  <a:gd name="T4" fmla="*/ 32 w 52"/>
                  <a:gd name="T5" fmla="*/ 36 h 36"/>
                  <a:gd name="T6" fmla="*/ 52 w 52"/>
                  <a:gd name="T7" fmla="*/ 6 h 36"/>
                  <a:gd name="T8" fmla="*/ 24 w 5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6">
                    <a:moveTo>
                      <a:pt x="24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52" y="6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99" name="Freeform 483"/>
              <p:cNvSpPr>
                <a:spLocks/>
              </p:cNvSpPr>
              <p:nvPr/>
            </p:nvSpPr>
            <p:spPr bwMode="auto">
              <a:xfrm>
                <a:off x="1514" y="2594"/>
                <a:ext cx="54" cy="62"/>
              </a:xfrm>
              <a:custGeom>
                <a:avLst/>
                <a:gdLst>
                  <a:gd name="T0" fmla="*/ 20 w 54"/>
                  <a:gd name="T1" fmla="*/ 0 h 62"/>
                  <a:gd name="T2" fmla="*/ 0 w 54"/>
                  <a:gd name="T3" fmla="*/ 30 h 62"/>
                  <a:gd name="T4" fmla="*/ 34 w 54"/>
                  <a:gd name="T5" fmla="*/ 62 h 62"/>
                  <a:gd name="T6" fmla="*/ 54 w 54"/>
                  <a:gd name="T7" fmla="*/ 30 h 62"/>
                  <a:gd name="T8" fmla="*/ 20 w 5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2">
                    <a:moveTo>
                      <a:pt x="20" y="0"/>
                    </a:moveTo>
                    <a:lnTo>
                      <a:pt x="0" y="30"/>
                    </a:lnTo>
                    <a:lnTo>
                      <a:pt x="34" y="62"/>
                    </a:lnTo>
                    <a:lnTo>
                      <a:pt x="54" y="3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9B8C9"/>
              </a:solidFill>
              <a:ln w="0">
                <a:solidFill>
                  <a:srgbClr val="C9B8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00" name="Freeform 484"/>
              <p:cNvSpPr>
                <a:spLocks/>
              </p:cNvSpPr>
              <p:nvPr/>
            </p:nvSpPr>
            <p:spPr bwMode="auto">
              <a:xfrm>
                <a:off x="1514" y="2594"/>
                <a:ext cx="54" cy="62"/>
              </a:xfrm>
              <a:custGeom>
                <a:avLst/>
                <a:gdLst>
                  <a:gd name="T0" fmla="*/ 20 w 54"/>
                  <a:gd name="T1" fmla="*/ 0 h 62"/>
                  <a:gd name="T2" fmla="*/ 0 w 54"/>
                  <a:gd name="T3" fmla="*/ 30 h 62"/>
                  <a:gd name="T4" fmla="*/ 34 w 54"/>
                  <a:gd name="T5" fmla="*/ 62 h 62"/>
                  <a:gd name="T6" fmla="*/ 54 w 54"/>
                  <a:gd name="T7" fmla="*/ 30 h 62"/>
                  <a:gd name="T8" fmla="*/ 20 w 5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2">
                    <a:moveTo>
                      <a:pt x="20" y="0"/>
                    </a:moveTo>
                    <a:lnTo>
                      <a:pt x="0" y="30"/>
                    </a:lnTo>
                    <a:lnTo>
                      <a:pt x="34" y="62"/>
                    </a:lnTo>
                    <a:lnTo>
                      <a:pt x="54" y="3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01" name="Freeform 485"/>
              <p:cNvSpPr>
                <a:spLocks/>
              </p:cNvSpPr>
              <p:nvPr/>
            </p:nvSpPr>
            <p:spPr bwMode="auto">
              <a:xfrm>
                <a:off x="1548" y="2624"/>
                <a:ext cx="54" cy="52"/>
              </a:xfrm>
              <a:custGeom>
                <a:avLst/>
                <a:gdLst>
                  <a:gd name="T0" fmla="*/ 20 w 54"/>
                  <a:gd name="T1" fmla="*/ 0 h 52"/>
                  <a:gd name="T2" fmla="*/ 0 w 54"/>
                  <a:gd name="T3" fmla="*/ 32 h 52"/>
                  <a:gd name="T4" fmla="*/ 32 w 54"/>
                  <a:gd name="T5" fmla="*/ 52 h 52"/>
                  <a:gd name="T6" fmla="*/ 54 w 54"/>
                  <a:gd name="T7" fmla="*/ 26 h 52"/>
                  <a:gd name="T8" fmla="*/ 20 w 5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2">
                    <a:moveTo>
                      <a:pt x="20" y="0"/>
                    </a:moveTo>
                    <a:lnTo>
                      <a:pt x="0" y="32"/>
                    </a:lnTo>
                    <a:lnTo>
                      <a:pt x="32" y="52"/>
                    </a:lnTo>
                    <a:lnTo>
                      <a:pt x="54" y="2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7C2D4"/>
              </a:solidFill>
              <a:ln w="0">
                <a:solidFill>
                  <a:srgbClr val="C7C2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02" name="Freeform 486"/>
              <p:cNvSpPr>
                <a:spLocks/>
              </p:cNvSpPr>
              <p:nvPr/>
            </p:nvSpPr>
            <p:spPr bwMode="auto">
              <a:xfrm>
                <a:off x="1548" y="2624"/>
                <a:ext cx="54" cy="52"/>
              </a:xfrm>
              <a:custGeom>
                <a:avLst/>
                <a:gdLst>
                  <a:gd name="T0" fmla="*/ 20 w 54"/>
                  <a:gd name="T1" fmla="*/ 0 h 52"/>
                  <a:gd name="T2" fmla="*/ 0 w 54"/>
                  <a:gd name="T3" fmla="*/ 32 h 52"/>
                  <a:gd name="T4" fmla="*/ 32 w 54"/>
                  <a:gd name="T5" fmla="*/ 52 h 52"/>
                  <a:gd name="T6" fmla="*/ 54 w 54"/>
                  <a:gd name="T7" fmla="*/ 26 h 52"/>
                  <a:gd name="T8" fmla="*/ 20 w 5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2">
                    <a:moveTo>
                      <a:pt x="20" y="0"/>
                    </a:moveTo>
                    <a:lnTo>
                      <a:pt x="0" y="32"/>
                    </a:lnTo>
                    <a:lnTo>
                      <a:pt x="32" y="52"/>
                    </a:lnTo>
                    <a:lnTo>
                      <a:pt x="54" y="2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03" name="Freeform 487"/>
              <p:cNvSpPr>
                <a:spLocks/>
              </p:cNvSpPr>
              <p:nvPr/>
            </p:nvSpPr>
            <p:spPr bwMode="auto">
              <a:xfrm>
                <a:off x="1580" y="2650"/>
                <a:ext cx="52" cy="40"/>
              </a:xfrm>
              <a:custGeom>
                <a:avLst/>
                <a:gdLst>
                  <a:gd name="T0" fmla="*/ 22 w 52"/>
                  <a:gd name="T1" fmla="*/ 0 h 40"/>
                  <a:gd name="T2" fmla="*/ 0 w 52"/>
                  <a:gd name="T3" fmla="*/ 26 h 40"/>
                  <a:gd name="T4" fmla="*/ 30 w 52"/>
                  <a:gd name="T5" fmla="*/ 40 h 40"/>
                  <a:gd name="T6" fmla="*/ 52 w 52"/>
                  <a:gd name="T7" fmla="*/ 16 h 40"/>
                  <a:gd name="T8" fmla="*/ 22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22" y="0"/>
                    </a:moveTo>
                    <a:lnTo>
                      <a:pt x="0" y="26"/>
                    </a:lnTo>
                    <a:lnTo>
                      <a:pt x="30" y="40"/>
                    </a:lnTo>
                    <a:lnTo>
                      <a:pt x="52" y="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5C2E3"/>
              </a:solidFill>
              <a:ln w="0">
                <a:solidFill>
                  <a:srgbClr val="B5C2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04" name="Freeform 488"/>
              <p:cNvSpPr>
                <a:spLocks/>
              </p:cNvSpPr>
              <p:nvPr/>
            </p:nvSpPr>
            <p:spPr bwMode="auto">
              <a:xfrm>
                <a:off x="1580" y="2650"/>
                <a:ext cx="52" cy="40"/>
              </a:xfrm>
              <a:custGeom>
                <a:avLst/>
                <a:gdLst>
                  <a:gd name="T0" fmla="*/ 22 w 52"/>
                  <a:gd name="T1" fmla="*/ 0 h 40"/>
                  <a:gd name="T2" fmla="*/ 0 w 52"/>
                  <a:gd name="T3" fmla="*/ 26 h 40"/>
                  <a:gd name="T4" fmla="*/ 30 w 52"/>
                  <a:gd name="T5" fmla="*/ 40 h 40"/>
                  <a:gd name="T6" fmla="*/ 52 w 52"/>
                  <a:gd name="T7" fmla="*/ 16 h 40"/>
                  <a:gd name="T8" fmla="*/ 22 w 52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0">
                    <a:moveTo>
                      <a:pt x="22" y="0"/>
                    </a:moveTo>
                    <a:lnTo>
                      <a:pt x="0" y="26"/>
                    </a:lnTo>
                    <a:lnTo>
                      <a:pt x="30" y="40"/>
                    </a:lnTo>
                    <a:lnTo>
                      <a:pt x="52" y="1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05" name="Freeform 489"/>
              <p:cNvSpPr>
                <a:spLocks/>
              </p:cNvSpPr>
              <p:nvPr/>
            </p:nvSpPr>
            <p:spPr bwMode="auto">
              <a:xfrm>
                <a:off x="1610" y="2666"/>
                <a:ext cx="52" cy="32"/>
              </a:xfrm>
              <a:custGeom>
                <a:avLst/>
                <a:gdLst>
                  <a:gd name="T0" fmla="*/ 22 w 52"/>
                  <a:gd name="T1" fmla="*/ 0 h 32"/>
                  <a:gd name="T2" fmla="*/ 0 w 52"/>
                  <a:gd name="T3" fmla="*/ 24 h 32"/>
                  <a:gd name="T4" fmla="*/ 30 w 52"/>
                  <a:gd name="T5" fmla="*/ 32 h 32"/>
                  <a:gd name="T6" fmla="*/ 52 w 52"/>
                  <a:gd name="T7" fmla="*/ 10 h 32"/>
                  <a:gd name="T8" fmla="*/ 22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2" y="0"/>
                    </a:moveTo>
                    <a:lnTo>
                      <a:pt x="0" y="24"/>
                    </a:lnTo>
                    <a:lnTo>
                      <a:pt x="30" y="32"/>
                    </a:lnTo>
                    <a:lnTo>
                      <a:pt x="52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06" name="Freeform 490"/>
              <p:cNvSpPr>
                <a:spLocks/>
              </p:cNvSpPr>
              <p:nvPr/>
            </p:nvSpPr>
            <p:spPr bwMode="auto">
              <a:xfrm>
                <a:off x="1610" y="2666"/>
                <a:ext cx="52" cy="32"/>
              </a:xfrm>
              <a:custGeom>
                <a:avLst/>
                <a:gdLst>
                  <a:gd name="T0" fmla="*/ 22 w 52"/>
                  <a:gd name="T1" fmla="*/ 0 h 32"/>
                  <a:gd name="T2" fmla="*/ 0 w 52"/>
                  <a:gd name="T3" fmla="*/ 24 h 32"/>
                  <a:gd name="T4" fmla="*/ 30 w 52"/>
                  <a:gd name="T5" fmla="*/ 32 h 32"/>
                  <a:gd name="T6" fmla="*/ 52 w 52"/>
                  <a:gd name="T7" fmla="*/ 10 h 32"/>
                  <a:gd name="T8" fmla="*/ 22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2" y="0"/>
                    </a:moveTo>
                    <a:lnTo>
                      <a:pt x="0" y="24"/>
                    </a:lnTo>
                    <a:lnTo>
                      <a:pt x="30" y="32"/>
                    </a:lnTo>
                    <a:lnTo>
                      <a:pt x="52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07" name="Freeform 491"/>
              <p:cNvSpPr>
                <a:spLocks/>
              </p:cNvSpPr>
              <p:nvPr/>
            </p:nvSpPr>
            <p:spPr bwMode="auto">
              <a:xfrm>
                <a:off x="1640" y="2676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0 w 52"/>
                  <a:gd name="T5" fmla="*/ 28 h 28"/>
                  <a:gd name="T6" fmla="*/ 52 w 52"/>
                  <a:gd name="T7" fmla="*/ 6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2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ABDF5"/>
              </a:solidFill>
              <a:ln w="0">
                <a:solidFill>
                  <a:srgbClr val="8A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08" name="Freeform 492"/>
              <p:cNvSpPr>
                <a:spLocks/>
              </p:cNvSpPr>
              <p:nvPr/>
            </p:nvSpPr>
            <p:spPr bwMode="auto">
              <a:xfrm>
                <a:off x="1640" y="2676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0 w 52"/>
                  <a:gd name="T5" fmla="*/ 28 h 28"/>
                  <a:gd name="T6" fmla="*/ 52 w 52"/>
                  <a:gd name="T7" fmla="*/ 6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2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7309" name="Group 493"/>
            <p:cNvGrpSpPr>
              <a:grpSpLocks/>
            </p:cNvGrpSpPr>
            <p:nvPr/>
          </p:nvGrpSpPr>
          <p:grpSpPr bwMode="auto">
            <a:xfrm>
              <a:off x="1430" y="2600"/>
              <a:ext cx="2082" cy="734"/>
              <a:chOff x="1430" y="2600"/>
              <a:chExt cx="2082" cy="734"/>
            </a:xfrm>
          </p:grpSpPr>
          <p:sp>
            <p:nvSpPr>
              <p:cNvPr id="547310" name="Freeform 494"/>
              <p:cNvSpPr>
                <a:spLocks/>
              </p:cNvSpPr>
              <p:nvPr/>
            </p:nvSpPr>
            <p:spPr bwMode="auto">
              <a:xfrm>
                <a:off x="1670" y="2682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4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AB8FA"/>
              </a:solidFill>
              <a:ln w="0">
                <a:solidFill>
                  <a:srgbClr val="7AB8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11" name="Freeform 495"/>
              <p:cNvSpPr>
                <a:spLocks/>
              </p:cNvSpPr>
              <p:nvPr/>
            </p:nvSpPr>
            <p:spPr bwMode="auto">
              <a:xfrm>
                <a:off x="1670" y="2682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4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12" name="Freeform 496"/>
              <p:cNvSpPr>
                <a:spLocks/>
              </p:cNvSpPr>
              <p:nvPr/>
            </p:nvSpPr>
            <p:spPr bwMode="auto">
              <a:xfrm>
                <a:off x="1700" y="268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0B2FA"/>
              </a:solidFill>
              <a:ln w="0">
                <a:solidFill>
                  <a:srgbClr val="70B2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13" name="Freeform 497"/>
              <p:cNvSpPr>
                <a:spLocks/>
              </p:cNvSpPr>
              <p:nvPr/>
            </p:nvSpPr>
            <p:spPr bwMode="auto">
              <a:xfrm>
                <a:off x="1700" y="268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14" name="Freeform 498"/>
              <p:cNvSpPr>
                <a:spLocks/>
              </p:cNvSpPr>
              <p:nvPr/>
            </p:nvSpPr>
            <p:spPr bwMode="auto">
              <a:xfrm>
                <a:off x="1730" y="2688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0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BB0FA"/>
              </a:solidFill>
              <a:ln w="0">
                <a:solidFill>
                  <a:srgbClr val="6BB0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15" name="Freeform 499"/>
              <p:cNvSpPr>
                <a:spLocks/>
              </p:cNvSpPr>
              <p:nvPr/>
            </p:nvSpPr>
            <p:spPr bwMode="auto">
              <a:xfrm>
                <a:off x="1730" y="2688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0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16" name="Freeform 500"/>
              <p:cNvSpPr>
                <a:spLocks/>
              </p:cNvSpPr>
              <p:nvPr/>
            </p:nvSpPr>
            <p:spPr bwMode="auto">
              <a:xfrm>
                <a:off x="1760" y="2688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BB0F7"/>
              </a:solidFill>
              <a:ln w="0">
                <a:solidFill>
                  <a:srgbClr val="6BB0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17" name="Freeform 501"/>
              <p:cNvSpPr>
                <a:spLocks/>
              </p:cNvSpPr>
              <p:nvPr/>
            </p:nvSpPr>
            <p:spPr bwMode="auto">
              <a:xfrm>
                <a:off x="1760" y="2688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18" name="Freeform 502"/>
              <p:cNvSpPr>
                <a:spLocks/>
              </p:cNvSpPr>
              <p:nvPr/>
            </p:nvSpPr>
            <p:spPr bwMode="auto">
              <a:xfrm>
                <a:off x="1790" y="2690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0B0F7"/>
              </a:solidFill>
              <a:ln w="0">
                <a:solidFill>
                  <a:srgbClr val="70B0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19" name="Freeform 503"/>
              <p:cNvSpPr>
                <a:spLocks/>
              </p:cNvSpPr>
              <p:nvPr/>
            </p:nvSpPr>
            <p:spPr bwMode="auto">
              <a:xfrm>
                <a:off x="1790" y="2690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20" name="Freeform 504"/>
              <p:cNvSpPr>
                <a:spLocks/>
              </p:cNvSpPr>
              <p:nvPr/>
            </p:nvSpPr>
            <p:spPr bwMode="auto">
              <a:xfrm>
                <a:off x="1820" y="2692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2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8B2F7"/>
              </a:solidFill>
              <a:ln w="0">
                <a:solidFill>
                  <a:srgbClr val="78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21" name="Freeform 505"/>
              <p:cNvSpPr>
                <a:spLocks/>
              </p:cNvSpPr>
              <p:nvPr/>
            </p:nvSpPr>
            <p:spPr bwMode="auto">
              <a:xfrm>
                <a:off x="1820" y="2692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2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22" name="Freeform 506"/>
              <p:cNvSpPr>
                <a:spLocks/>
              </p:cNvSpPr>
              <p:nvPr/>
            </p:nvSpPr>
            <p:spPr bwMode="auto">
              <a:xfrm>
                <a:off x="1850" y="2694"/>
                <a:ext cx="54" cy="28"/>
              </a:xfrm>
              <a:custGeom>
                <a:avLst/>
                <a:gdLst>
                  <a:gd name="T0" fmla="*/ 22 w 54"/>
                  <a:gd name="T1" fmla="*/ 0 h 28"/>
                  <a:gd name="T2" fmla="*/ 0 w 54"/>
                  <a:gd name="T3" fmla="*/ 24 h 28"/>
                  <a:gd name="T4" fmla="*/ 32 w 54"/>
                  <a:gd name="T5" fmla="*/ 28 h 28"/>
                  <a:gd name="T6" fmla="*/ 54 w 54"/>
                  <a:gd name="T7" fmla="*/ 4 h 28"/>
                  <a:gd name="T8" fmla="*/ 2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2" y="0"/>
                    </a:moveTo>
                    <a:lnTo>
                      <a:pt x="0" y="24"/>
                    </a:lnTo>
                    <a:lnTo>
                      <a:pt x="32" y="28"/>
                    </a:lnTo>
                    <a:lnTo>
                      <a:pt x="54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DB5F5"/>
              </a:solidFill>
              <a:ln w="0">
                <a:solidFill>
                  <a:srgbClr val="7D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23" name="Freeform 507"/>
              <p:cNvSpPr>
                <a:spLocks/>
              </p:cNvSpPr>
              <p:nvPr/>
            </p:nvSpPr>
            <p:spPr bwMode="auto">
              <a:xfrm>
                <a:off x="1850" y="2694"/>
                <a:ext cx="54" cy="28"/>
              </a:xfrm>
              <a:custGeom>
                <a:avLst/>
                <a:gdLst>
                  <a:gd name="T0" fmla="*/ 22 w 54"/>
                  <a:gd name="T1" fmla="*/ 0 h 28"/>
                  <a:gd name="T2" fmla="*/ 0 w 54"/>
                  <a:gd name="T3" fmla="*/ 24 h 28"/>
                  <a:gd name="T4" fmla="*/ 32 w 54"/>
                  <a:gd name="T5" fmla="*/ 28 h 28"/>
                  <a:gd name="T6" fmla="*/ 54 w 54"/>
                  <a:gd name="T7" fmla="*/ 4 h 28"/>
                  <a:gd name="T8" fmla="*/ 2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2" y="0"/>
                    </a:moveTo>
                    <a:lnTo>
                      <a:pt x="0" y="24"/>
                    </a:lnTo>
                    <a:lnTo>
                      <a:pt x="32" y="28"/>
                    </a:lnTo>
                    <a:lnTo>
                      <a:pt x="54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24" name="Freeform 508"/>
              <p:cNvSpPr>
                <a:spLocks/>
              </p:cNvSpPr>
              <p:nvPr/>
            </p:nvSpPr>
            <p:spPr bwMode="auto">
              <a:xfrm>
                <a:off x="1882" y="2698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4 h 28"/>
                  <a:gd name="T4" fmla="*/ 30 w 52"/>
                  <a:gd name="T5" fmla="*/ 28 h 28"/>
                  <a:gd name="T6" fmla="*/ 52 w 52"/>
                  <a:gd name="T7" fmla="*/ 6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4"/>
                    </a:lnTo>
                    <a:lnTo>
                      <a:pt x="30" y="28"/>
                    </a:lnTo>
                    <a:lnTo>
                      <a:pt x="52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5B8F5"/>
              </a:solidFill>
              <a:ln w="0">
                <a:solidFill>
                  <a:srgbClr val="85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25" name="Freeform 509"/>
              <p:cNvSpPr>
                <a:spLocks/>
              </p:cNvSpPr>
              <p:nvPr/>
            </p:nvSpPr>
            <p:spPr bwMode="auto">
              <a:xfrm>
                <a:off x="1882" y="2698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4 h 28"/>
                  <a:gd name="T4" fmla="*/ 30 w 52"/>
                  <a:gd name="T5" fmla="*/ 28 h 28"/>
                  <a:gd name="T6" fmla="*/ 52 w 52"/>
                  <a:gd name="T7" fmla="*/ 6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4"/>
                    </a:lnTo>
                    <a:lnTo>
                      <a:pt x="30" y="28"/>
                    </a:lnTo>
                    <a:lnTo>
                      <a:pt x="52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26" name="Freeform 510"/>
              <p:cNvSpPr>
                <a:spLocks/>
              </p:cNvSpPr>
              <p:nvPr/>
            </p:nvSpPr>
            <p:spPr bwMode="auto">
              <a:xfrm>
                <a:off x="1912" y="2704"/>
                <a:ext cx="54" cy="28"/>
              </a:xfrm>
              <a:custGeom>
                <a:avLst/>
                <a:gdLst>
                  <a:gd name="T0" fmla="*/ 22 w 54"/>
                  <a:gd name="T1" fmla="*/ 0 h 28"/>
                  <a:gd name="T2" fmla="*/ 0 w 54"/>
                  <a:gd name="T3" fmla="*/ 22 h 28"/>
                  <a:gd name="T4" fmla="*/ 32 w 54"/>
                  <a:gd name="T5" fmla="*/ 28 h 28"/>
                  <a:gd name="T6" fmla="*/ 54 w 54"/>
                  <a:gd name="T7" fmla="*/ 6 h 28"/>
                  <a:gd name="T8" fmla="*/ 2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2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4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AB8F5"/>
              </a:solidFill>
              <a:ln w="0">
                <a:solidFill>
                  <a:srgbClr val="8A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27" name="Freeform 511"/>
              <p:cNvSpPr>
                <a:spLocks/>
              </p:cNvSpPr>
              <p:nvPr/>
            </p:nvSpPr>
            <p:spPr bwMode="auto">
              <a:xfrm>
                <a:off x="1912" y="2704"/>
                <a:ext cx="54" cy="28"/>
              </a:xfrm>
              <a:custGeom>
                <a:avLst/>
                <a:gdLst>
                  <a:gd name="T0" fmla="*/ 22 w 54"/>
                  <a:gd name="T1" fmla="*/ 0 h 28"/>
                  <a:gd name="T2" fmla="*/ 0 w 54"/>
                  <a:gd name="T3" fmla="*/ 22 h 28"/>
                  <a:gd name="T4" fmla="*/ 32 w 54"/>
                  <a:gd name="T5" fmla="*/ 28 h 28"/>
                  <a:gd name="T6" fmla="*/ 54 w 54"/>
                  <a:gd name="T7" fmla="*/ 6 h 28"/>
                  <a:gd name="T8" fmla="*/ 2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2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4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28" name="Freeform 512"/>
              <p:cNvSpPr>
                <a:spLocks/>
              </p:cNvSpPr>
              <p:nvPr/>
            </p:nvSpPr>
            <p:spPr bwMode="auto">
              <a:xfrm>
                <a:off x="1944" y="2710"/>
                <a:ext cx="54" cy="30"/>
              </a:xfrm>
              <a:custGeom>
                <a:avLst/>
                <a:gdLst>
                  <a:gd name="T0" fmla="*/ 22 w 54"/>
                  <a:gd name="T1" fmla="*/ 0 h 30"/>
                  <a:gd name="T2" fmla="*/ 0 w 54"/>
                  <a:gd name="T3" fmla="*/ 22 h 30"/>
                  <a:gd name="T4" fmla="*/ 32 w 54"/>
                  <a:gd name="T5" fmla="*/ 30 h 30"/>
                  <a:gd name="T6" fmla="*/ 54 w 54"/>
                  <a:gd name="T7" fmla="*/ 6 h 30"/>
                  <a:gd name="T8" fmla="*/ 22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2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4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FBAF5"/>
              </a:solidFill>
              <a:ln w="0">
                <a:solidFill>
                  <a:srgbClr val="8F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29" name="Freeform 513"/>
              <p:cNvSpPr>
                <a:spLocks/>
              </p:cNvSpPr>
              <p:nvPr/>
            </p:nvSpPr>
            <p:spPr bwMode="auto">
              <a:xfrm>
                <a:off x="1944" y="2710"/>
                <a:ext cx="54" cy="30"/>
              </a:xfrm>
              <a:custGeom>
                <a:avLst/>
                <a:gdLst>
                  <a:gd name="T0" fmla="*/ 22 w 54"/>
                  <a:gd name="T1" fmla="*/ 0 h 30"/>
                  <a:gd name="T2" fmla="*/ 0 w 54"/>
                  <a:gd name="T3" fmla="*/ 22 h 30"/>
                  <a:gd name="T4" fmla="*/ 32 w 54"/>
                  <a:gd name="T5" fmla="*/ 30 h 30"/>
                  <a:gd name="T6" fmla="*/ 54 w 54"/>
                  <a:gd name="T7" fmla="*/ 6 h 30"/>
                  <a:gd name="T8" fmla="*/ 22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2" y="0"/>
                    </a:moveTo>
                    <a:lnTo>
                      <a:pt x="0" y="22"/>
                    </a:lnTo>
                    <a:lnTo>
                      <a:pt x="32" y="30"/>
                    </a:lnTo>
                    <a:lnTo>
                      <a:pt x="54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30" name="Freeform 514"/>
              <p:cNvSpPr>
                <a:spLocks/>
              </p:cNvSpPr>
              <p:nvPr/>
            </p:nvSpPr>
            <p:spPr bwMode="auto">
              <a:xfrm>
                <a:off x="1976" y="2716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31" name="Freeform 515"/>
              <p:cNvSpPr>
                <a:spLocks/>
              </p:cNvSpPr>
              <p:nvPr/>
            </p:nvSpPr>
            <p:spPr bwMode="auto">
              <a:xfrm>
                <a:off x="1976" y="2716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32" name="Freeform 516"/>
              <p:cNvSpPr>
                <a:spLocks/>
              </p:cNvSpPr>
              <p:nvPr/>
            </p:nvSpPr>
            <p:spPr bwMode="auto">
              <a:xfrm>
                <a:off x="2008" y="2724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4BDF2"/>
              </a:solidFill>
              <a:ln w="0">
                <a:solidFill>
                  <a:srgbClr val="94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33" name="Freeform 517"/>
              <p:cNvSpPr>
                <a:spLocks/>
              </p:cNvSpPr>
              <p:nvPr/>
            </p:nvSpPr>
            <p:spPr bwMode="auto">
              <a:xfrm>
                <a:off x="2008" y="2724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4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34" name="Freeform 518"/>
              <p:cNvSpPr>
                <a:spLocks/>
              </p:cNvSpPr>
              <p:nvPr/>
            </p:nvSpPr>
            <p:spPr bwMode="auto">
              <a:xfrm>
                <a:off x="2042" y="2732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35" name="Freeform 519"/>
              <p:cNvSpPr>
                <a:spLocks/>
              </p:cNvSpPr>
              <p:nvPr/>
            </p:nvSpPr>
            <p:spPr bwMode="auto">
              <a:xfrm>
                <a:off x="2042" y="2732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36" name="Freeform 520"/>
              <p:cNvSpPr>
                <a:spLocks/>
              </p:cNvSpPr>
              <p:nvPr/>
            </p:nvSpPr>
            <p:spPr bwMode="auto">
              <a:xfrm>
                <a:off x="2074" y="2740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37" name="Freeform 521"/>
              <p:cNvSpPr>
                <a:spLocks/>
              </p:cNvSpPr>
              <p:nvPr/>
            </p:nvSpPr>
            <p:spPr bwMode="auto">
              <a:xfrm>
                <a:off x="2074" y="2740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38" name="Freeform 522"/>
              <p:cNvSpPr>
                <a:spLocks/>
              </p:cNvSpPr>
              <p:nvPr/>
            </p:nvSpPr>
            <p:spPr bwMode="auto">
              <a:xfrm>
                <a:off x="2108" y="274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2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2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39" name="Freeform 523"/>
              <p:cNvSpPr>
                <a:spLocks/>
              </p:cNvSpPr>
              <p:nvPr/>
            </p:nvSpPr>
            <p:spPr bwMode="auto">
              <a:xfrm>
                <a:off x="2108" y="274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2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2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40" name="Freeform 524"/>
              <p:cNvSpPr>
                <a:spLocks/>
              </p:cNvSpPr>
              <p:nvPr/>
            </p:nvSpPr>
            <p:spPr bwMode="auto">
              <a:xfrm>
                <a:off x="2140" y="2758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41" name="Freeform 525"/>
              <p:cNvSpPr>
                <a:spLocks/>
              </p:cNvSpPr>
              <p:nvPr/>
            </p:nvSpPr>
            <p:spPr bwMode="auto">
              <a:xfrm>
                <a:off x="2140" y="2758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42" name="Freeform 526"/>
              <p:cNvSpPr>
                <a:spLocks/>
              </p:cNvSpPr>
              <p:nvPr/>
            </p:nvSpPr>
            <p:spPr bwMode="auto">
              <a:xfrm>
                <a:off x="2174" y="2766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2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2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43" name="Freeform 527"/>
              <p:cNvSpPr>
                <a:spLocks/>
              </p:cNvSpPr>
              <p:nvPr/>
            </p:nvSpPr>
            <p:spPr bwMode="auto">
              <a:xfrm>
                <a:off x="2174" y="2766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2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2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44" name="Freeform 528"/>
              <p:cNvSpPr>
                <a:spLocks/>
              </p:cNvSpPr>
              <p:nvPr/>
            </p:nvSpPr>
            <p:spPr bwMode="auto">
              <a:xfrm>
                <a:off x="2206" y="2776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4 h 34"/>
                  <a:gd name="T4" fmla="*/ 34 w 56"/>
                  <a:gd name="T5" fmla="*/ 34 h 34"/>
                  <a:gd name="T6" fmla="*/ 56 w 56"/>
                  <a:gd name="T7" fmla="*/ 8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6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45" name="Freeform 529"/>
              <p:cNvSpPr>
                <a:spLocks/>
              </p:cNvSpPr>
              <p:nvPr/>
            </p:nvSpPr>
            <p:spPr bwMode="auto">
              <a:xfrm>
                <a:off x="2206" y="2776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4 h 34"/>
                  <a:gd name="T4" fmla="*/ 34 w 56"/>
                  <a:gd name="T5" fmla="*/ 34 h 34"/>
                  <a:gd name="T6" fmla="*/ 56 w 56"/>
                  <a:gd name="T7" fmla="*/ 8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6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46" name="Freeform 530"/>
              <p:cNvSpPr>
                <a:spLocks/>
              </p:cNvSpPr>
              <p:nvPr/>
            </p:nvSpPr>
            <p:spPr bwMode="auto">
              <a:xfrm>
                <a:off x="2240" y="2784"/>
                <a:ext cx="56" cy="36"/>
              </a:xfrm>
              <a:custGeom>
                <a:avLst/>
                <a:gdLst>
                  <a:gd name="T0" fmla="*/ 22 w 56"/>
                  <a:gd name="T1" fmla="*/ 0 h 36"/>
                  <a:gd name="T2" fmla="*/ 0 w 56"/>
                  <a:gd name="T3" fmla="*/ 26 h 36"/>
                  <a:gd name="T4" fmla="*/ 34 w 56"/>
                  <a:gd name="T5" fmla="*/ 36 h 36"/>
                  <a:gd name="T6" fmla="*/ 56 w 56"/>
                  <a:gd name="T7" fmla="*/ 10 h 36"/>
                  <a:gd name="T8" fmla="*/ 22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2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6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47" name="Freeform 531"/>
              <p:cNvSpPr>
                <a:spLocks/>
              </p:cNvSpPr>
              <p:nvPr/>
            </p:nvSpPr>
            <p:spPr bwMode="auto">
              <a:xfrm>
                <a:off x="2240" y="2784"/>
                <a:ext cx="56" cy="36"/>
              </a:xfrm>
              <a:custGeom>
                <a:avLst/>
                <a:gdLst>
                  <a:gd name="T0" fmla="*/ 22 w 56"/>
                  <a:gd name="T1" fmla="*/ 0 h 36"/>
                  <a:gd name="T2" fmla="*/ 0 w 56"/>
                  <a:gd name="T3" fmla="*/ 26 h 36"/>
                  <a:gd name="T4" fmla="*/ 34 w 56"/>
                  <a:gd name="T5" fmla="*/ 36 h 36"/>
                  <a:gd name="T6" fmla="*/ 56 w 56"/>
                  <a:gd name="T7" fmla="*/ 10 h 36"/>
                  <a:gd name="T8" fmla="*/ 22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2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6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48" name="Freeform 532"/>
              <p:cNvSpPr>
                <a:spLocks/>
              </p:cNvSpPr>
              <p:nvPr/>
            </p:nvSpPr>
            <p:spPr bwMode="auto">
              <a:xfrm>
                <a:off x="2274" y="2794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6 h 34"/>
                  <a:gd name="T4" fmla="*/ 34 w 56"/>
                  <a:gd name="T5" fmla="*/ 34 h 34"/>
                  <a:gd name="T6" fmla="*/ 56 w 56"/>
                  <a:gd name="T7" fmla="*/ 10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6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49" name="Freeform 533"/>
              <p:cNvSpPr>
                <a:spLocks/>
              </p:cNvSpPr>
              <p:nvPr/>
            </p:nvSpPr>
            <p:spPr bwMode="auto">
              <a:xfrm>
                <a:off x="2274" y="2794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6 h 34"/>
                  <a:gd name="T4" fmla="*/ 34 w 56"/>
                  <a:gd name="T5" fmla="*/ 34 h 34"/>
                  <a:gd name="T6" fmla="*/ 56 w 56"/>
                  <a:gd name="T7" fmla="*/ 10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6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50" name="Freeform 534"/>
              <p:cNvSpPr>
                <a:spLocks/>
              </p:cNvSpPr>
              <p:nvPr/>
            </p:nvSpPr>
            <p:spPr bwMode="auto">
              <a:xfrm>
                <a:off x="2308" y="2804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4 h 34"/>
                  <a:gd name="T4" fmla="*/ 36 w 56"/>
                  <a:gd name="T5" fmla="*/ 34 h 34"/>
                  <a:gd name="T6" fmla="*/ 56 w 56"/>
                  <a:gd name="T7" fmla="*/ 8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6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51" name="Freeform 535"/>
              <p:cNvSpPr>
                <a:spLocks/>
              </p:cNvSpPr>
              <p:nvPr/>
            </p:nvSpPr>
            <p:spPr bwMode="auto">
              <a:xfrm>
                <a:off x="2308" y="2804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4 h 34"/>
                  <a:gd name="T4" fmla="*/ 36 w 56"/>
                  <a:gd name="T5" fmla="*/ 34 h 34"/>
                  <a:gd name="T6" fmla="*/ 56 w 56"/>
                  <a:gd name="T7" fmla="*/ 8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4"/>
                    </a:lnTo>
                    <a:lnTo>
                      <a:pt x="36" y="34"/>
                    </a:lnTo>
                    <a:lnTo>
                      <a:pt x="56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52" name="Freeform 536"/>
              <p:cNvSpPr>
                <a:spLocks/>
              </p:cNvSpPr>
              <p:nvPr/>
            </p:nvSpPr>
            <p:spPr bwMode="auto">
              <a:xfrm>
                <a:off x="2344" y="2812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53" name="Freeform 537"/>
              <p:cNvSpPr>
                <a:spLocks/>
              </p:cNvSpPr>
              <p:nvPr/>
            </p:nvSpPr>
            <p:spPr bwMode="auto">
              <a:xfrm>
                <a:off x="2344" y="2812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54" name="Freeform 538"/>
              <p:cNvSpPr>
                <a:spLocks/>
              </p:cNvSpPr>
              <p:nvPr/>
            </p:nvSpPr>
            <p:spPr bwMode="auto">
              <a:xfrm>
                <a:off x="2378" y="282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55" name="Freeform 539"/>
              <p:cNvSpPr>
                <a:spLocks/>
              </p:cNvSpPr>
              <p:nvPr/>
            </p:nvSpPr>
            <p:spPr bwMode="auto">
              <a:xfrm>
                <a:off x="2378" y="282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56" name="Freeform 540"/>
              <p:cNvSpPr>
                <a:spLocks/>
              </p:cNvSpPr>
              <p:nvPr/>
            </p:nvSpPr>
            <p:spPr bwMode="auto">
              <a:xfrm>
                <a:off x="2412" y="2832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4 h 36"/>
                  <a:gd name="T4" fmla="*/ 36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57" name="Freeform 541"/>
              <p:cNvSpPr>
                <a:spLocks/>
              </p:cNvSpPr>
              <p:nvPr/>
            </p:nvSpPr>
            <p:spPr bwMode="auto">
              <a:xfrm>
                <a:off x="2412" y="2832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4 h 36"/>
                  <a:gd name="T4" fmla="*/ 36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58" name="Freeform 542"/>
              <p:cNvSpPr>
                <a:spLocks/>
              </p:cNvSpPr>
              <p:nvPr/>
            </p:nvSpPr>
            <p:spPr bwMode="auto">
              <a:xfrm>
                <a:off x="2448" y="2842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59" name="Freeform 543"/>
              <p:cNvSpPr>
                <a:spLocks/>
              </p:cNvSpPr>
              <p:nvPr/>
            </p:nvSpPr>
            <p:spPr bwMode="auto">
              <a:xfrm>
                <a:off x="2448" y="2842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60" name="Freeform 544"/>
              <p:cNvSpPr>
                <a:spLocks/>
              </p:cNvSpPr>
              <p:nvPr/>
            </p:nvSpPr>
            <p:spPr bwMode="auto">
              <a:xfrm>
                <a:off x="2482" y="2852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6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0"/>
              </a:solidFill>
              <a:ln w="0">
                <a:solidFill>
                  <a:srgbClr val="9CBF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61" name="Freeform 545"/>
              <p:cNvSpPr>
                <a:spLocks/>
              </p:cNvSpPr>
              <p:nvPr/>
            </p:nvSpPr>
            <p:spPr bwMode="auto">
              <a:xfrm>
                <a:off x="2482" y="2852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6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62" name="Freeform 546"/>
              <p:cNvSpPr>
                <a:spLocks/>
              </p:cNvSpPr>
              <p:nvPr/>
            </p:nvSpPr>
            <p:spPr bwMode="auto">
              <a:xfrm>
                <a:off x="2518" y="2862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6 h 38"/>
                  <a:gd name="T4" fmla="*/ 34 w 54"/>
                  <a:gd name="T5" fmla="*/ 38 h 38"/>
                  <a:gd name="T6" fmla="*/ 54 w 54"/>
                  <a:gd name="T7" fmla="*/ 12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6"/>
                    </a:lnTo>
                    <a:lnTo>
                      <a:pt x="34" y="38"/>
                    </a:lnTo>
                    <a:lnTo>
                      <a:pt x="54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63" name="Freeform 547"/>
              <p:cNvSpPr>
                <a:spLocks/>
              </p:cNvSpPr>
              <p:nvPr/>
            </p:nvSpPr>
            <p:spPr bwMode="auto">
              <a:xfrm>
                <a:off x="2518" y="2862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6 h 38"/>
                  <a:gd name="T4" fmla="*/ 34 w 54"/>
                  <a:gd name="T5" fmla="*/ 38 h 38"/>
                  <a:gd name="T6" fmla="*/ 54 w 54"/>
                  <a:gd name="T7" fmla="*/ 12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6"/>
                    </a:lnTo>
                    <a:lnTo>
                      <a:pt x="34" y="38"/>
                    </a:lnTo>
                    <a:lnTo>
                      <a:pt x="54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64" name="Freeform 548"/>
              <p:cNvSpPr>
                <a:spLocks/>
              </p:cNvSpPr>
              <p:nvPr/>
            </p:nvSpPr>
            <p:spPr bwMode="auto">
              <a:xfrm>
                <a:off x="2552" y="2874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65" name="Freeform 549"/>
              <p:cNvSpPr>
                <a:spLocks/>
              </p:cNvSpPr>
              <p:nvPr/>
            </p:nvSpPr>
            <p:spPr bwMode="auto">
              <a:xfrm>
                <a:off x="2552" y="2874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66" name="Freeform 550"/>
              <p:cNvSpPr>
                <a:spLocks/>
              </p:cNvSpPr>
              <p:nvPr/>
            </p:nvSpPr>
            <p:spPr bwMode="auto">
              <a:xfrm>
                <a:off x="2590" y="2886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4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4" y="38"/>
                    </a:lnTo>
                    <a:lnTo>
                      <a:pt x="54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67" name="Freeform 551"/>
              <p:cNvSpPr>
                <a:spLocks/>
              </p:cNvSpPr>
              <p:nvPr/>
            </p:nvSpPr>
            <p:spPr bwMode="auto">
              <a:xfrm>
                <a:off x="2590" y="2886"/>
                <a:ext cx="54" cy="38"/>
              </a:xfrm>
              <a:custGeom>
                <a:avLst/>
                <a:gdLst>
                  <a:gd name="T0" fmla="*/ 18 w 54"/>
                  <a:gd name="T1" fmla="*/ 0 h 38"/>
                  <a:gd name="T2" fmla="*/ 0 w 54"/>
                  <a:gd name="T3" fmla="*/ 26 h 38"/>
                  <a:gd name="T4" fmla="*/ 34 w 54"/>
                  <a:gd name="T5" fmla="*/ 38 h 38"/>
                  <a:gd name="T6" fmla="*/ 54 w 54"/>
                  <a:gd name="T7" fmla="*/ 12 h 38"/>
                  <a:gd name="T8" fmla="*/ 18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18" y="0"/>
                    </a:moveTo>
                    <a:lnTo>
                      <a:pt x="0" y="26"/>
                    </a:lnTo>
                    <a:lnTo>
                      <a:pt x="34" y="38"/>
                    </a:lnTo>
                    <a:lnTo>
                      <a:pt x="54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68" name="Freeform 552"/>
              <p:cNvSpPr>
                <a:spLocks/>
              </p:cNvSpPr>
              <p:nvPr/>
            </p:nvSpPr>
            <p:spPr bwMode="auto">
              <a:xfrm>
                <a:off x="2624" y="2898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6C4F0"/>
              </a:solidFill>
              <a:ln w="0">
                <a:solidFill>
                  <a:srgbClr val="A6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69" name="Freeform 553"/>
              <p:cNvSpPr>
                <a:spLocks/>
              </p:cNvSpPr>
              <p:nvPr/>
            </p:nvSpPr>
            <p:spPr bwMode="auto">
              <a:xfrm>
                <a:off x="2624" y="2898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70" name="Freeform 554"/>
              <p:cNvSpPr>
                <a:spLocks/>
              </p:cNvSpPr>
              <p:nvPr/>
            </p:nvSpPr>
            <p:spPr bwMode="auto">
              <a:xfrm>
                <a:off x="2660" y="2912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71" name="Freeform 555"/>
              <p:cNvSpPr>
                <a:spLocks/>
              </p:cNvSpPr>
              <p:nvPr/>
            </p:nvSpPr>
            <p:spPr bwMode="auto">
              <a:xfrm>
                <a:off x="2660" y="2912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72" name="Freeform 556"/>
              <p:cNvSpPr>
                <a:spLocks/>
              </p:cNvSpPr>
              <p:nvPr/>
            </p:nvSpPr>
            <p:spPr bwMode="auto">
              <a:xfrm>
                <a:off x="2698" y="2924"/>
                <a:ext cx="54" cy="42"/>
              </a:xfrm>
              <a:custGeom>
                <a:avLst/>
                <a:gdLst>
                  <a:gd name="T0" fmla="*/ 18 w 54"/>
                  <a:gd name="T1" fmla="*/ 0 h 42"/>
                  <a:gd name="T2" fmla="*/ 0 w 54"/>
                  <a:gd name="T3" fmla="*/ 26 h 42"/>
                  <a:gd name="T4" fmla="*/ 36 w 54"/>
                  <a:gd name="T5" fmla="*/ 42 h 42"/>
                  <a:gd name="T6" fmla="*/ 54 w 54"/>
                  <a:gd name="T7" fmla="*/ 16 h 42"/>
                  <a:gd name="T8" fmla="*/ 18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8" y="0"/>
                    </a:moveTo>
                    <a:lnTo>
                      <a:pt x="0" y="26"/>
                    </a:lnTo>
                    <a:lnTo>
                      <a:pt x="36" y="42"/>
                    </a:lnTo>
                    <a:lnTo>
                      <a:pt x="54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73" name="Freeform 557"/>
              <p:cNvSpPr>
                <a:spLocks/>
              </p:cNvSpPr>
              <p:nvPr/>
            </p:nvSpPr>
            <p:spPr bwMode="auto">
              <a:xfrm>
                <a:off x="2698" y="2924"/>
                <a:ext cx="54" cy="42"/>
              </a:xfrm>
              <a:custGeom>
                <a:avLst/>
                <a:gdLst>
                  <a:gd name="T0" fmla="*/ 18 w 54"/>
                  <a:gd name="T1" fmla="*/ 0 h 42"/>
                  <a:gd name="T2" fmla="*/ 0 w 54"/>
                  <a:gd name="T3" fmla="*/ 26 h 42"/>
                  <a:gd name="T4" fmla="*/ 36 w 54"/>
                  <a:gd name="T5" fmla="*/ 42 h 42"/>
                  <a:gd name="T6" fmla="*/ 54 w 54"/>
                  <a:gd name="T7" fmla="*/ 16 h 42"/>
                  <a:gd name="T8" fmla="*/ 18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8" y="0"/>
                    </a:moveTo>
                    <a:lnTo>
                      <a:pt x="0" y="26"/>
                    </a:lnTo>
                    <a:lnTo>
                      <a:pt x="36" y="42"/>
                    </a:lnTo>
                    <a:lnTo>
                      <a:pt x="54" y="1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74" name="Freeform 558"/>
              <p:cNvSpPr>
                <a:spLocks/>
              </p:cNvSpPr>
              <p:nvPr/>
            </p:nvSpPr>
            <p:spPr bwMode="auto">
              <a:xfrm>
                <a:off x="2734" y="294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75" name="Freeform 559"/>
              <p:cNvSpPr>
                <a:spLocks/>
              </p:cNvSpPr>
              <p:nvPr/>
            </p:nvSpPr>
            <p:spPr bwMode="auto">
              <a:xfrm>
                <a:off x="2734" y="294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76" name="Freeform 560"/>
              <p:cNvSpPr>
                <a:spLocks/>
              </p:cNvSpPr>
              <p:nvPr/>
            </p:nvSpPr>
            <p:spPr bwMode="auto">
              <a:xfrm>
                <a:off x="2770" y="2954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77" name="Freeform 561"/>
              <p:cNvSpPr>
                <a:spLocks/>
              </p:cNvSpPr>
              <p:nvPr/>
            </p:nvSpPr>
            <p:spPr bwMode="auto">
              <a:xfrm>
                <a:off x="2770" y="2954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78" name="Freeform 562"/>
              <p:cNvSpPr>
                <a:spLocks/>
              </p:cNvSpPr>
              <p:nvPr/>
            </p:nvSpPr>
            <p:spPr bwMode="auto">
              <a:xfrm>
                <a:off x="2808" y="2968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79" name="Freeform 563"/>
              <p:cNvSpPr>
                <a:spLocks/>
              </p:cNvSpPr>
              <p:nvPr/>
            </p:nvSpPr>
            <p:spPr bwMode="auto">
              <a:xfrm>
                <a:off x="2808" y="2968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80" name="Freeform 564"/>
              <p:cNvSpPr>
                <a:spLocks/>
              </p:cNvSpPr>
              <p:nvPr/>
            </p:nvSpPr>
            <p:spPr bwMode="auto">
              <a:xfrm>
                <a:off x="2844" y="2982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81" name="Freeform 565"/>
              <p:cNvSpPr>
                <a:spLocks/>
              </p:cNvSpPr>
              <p:nvPr/>
            </p:nvSpPr>
            <p:spPr bwMode="auto">
              <a:xfrm>
                <a:off x="2844" y="2982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82" name="Freeform 566"/>
              <p:cNvSpPr>
                <a:spLocks/>
              </p:cNvSpPr>
              <p:nvPr/>
            </p:nvSpPr>
            <p:spPr bwMode="auto">
              <a:xfrm>
                <a:off x="2882" y="2996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83" name="Freeform 567"/>
              <p:cNvSpPr>
                <a:spLocks/>
              </p:cNvSpPr>
              <p:nvPr/>
            </p:nvSpPr>
            <p:spPr bwMode="auto">
              <a:xfrm>
                <a:off x="2882" y="2996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84" name="Freeform 568"/>
              <p:cNvSpPr>
                <a:spLocks/>
              </p:cNvSpPr>
              <p:nvPr/>
            </p:nvSpPr>
            <p:spPr bwMode="auto">
              <a:xfrm>
                <a:off x="2920" y="3010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85" name="Freeform 569"/>
              <p:cNvSpPr>
                <a:spLocks/>
              </p:cNvSpPr>
              <p:nvPr/>
            </p:nvSpPr>
            <p:spPr bwMode="auto">
              <a:xfrm>
                <a:off x="2920" y="3010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86" name="Freeform 570"/>
              <p:cNvSpPr>
                <a:spLocks/>
              </p:cNvSpPr>
              <p:nvPr/>
            </p:nvSpPr>
            <p:spPr bwMode="auto">
              <a:xfrm>
                <a:off x="2956" y="302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87" name="Freeform 571"/>
              <p:cNvSpPr>
                <a:spLocks/>
              </p:cNvSpPr>
              <p:nvPr/>
            </p:nvSpPr>
            <p:spPr bwMode="auto">
              <a:xfrm>
                <a:off x="2956" y="302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88" name="Freeform 572"/>
              <p:cNvSpPr>
                <a:spLocks/>
              </p:cNvSpPr>
              <p:nvPr/>
            </p:nvSpPr>
            <p:spPr bwMode="auto">
              <a:xfrm>
                <a:off x="2994" y="3038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89" name="Freeform 573"/>
              <p:cNvSpPr>
                <a:spLocks/>
              </p:cNvSpPr>
              <p:nvPr/>
            </p:nvSpPr>
            <p:spPr bwMode="auto">
              <a:xfrm>
                <a:off x="2994" y="3038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8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90" name="Freeform 574"/>
              <p:cNvSpPr>
                <a:spLocks/>
              </p:cNvSpPr>
              <p:nvPr/>
            </p:nvSpPr>
            <p:spPr bwMode="auto">
              <a:xfrm>
                <a:off x="3032" y="305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91" name="Freeform 575"/>
              <p:cNvSpPr>
                <a:spLocks/>
              </p:cNvSpPr>
              <p:nvPr/>
            </p:nvSpPr>
            <p:spPr bwMode="auto">
              <a:xfrm>
                <a:off x="3032" y="305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92" name="Freeform 576"/>
              <p:cNvSpPr>
                <a:spLocks/>
              </p:cNvSpPr>
              <p:nvPr/>
            </p:nvSpPr>
            <p:spPr bwMode="auto">
              <a:xfrm>
                <a:off x="3070" y="3062"/>
                <a:ext cx="58" cy="40"/>
              </a:xfrm>
              <a:custGeom>
                <a:avLst/>
                <a:gdLst>
                  <a:gd name="T0" fmla="*/ 18 w 58"/>
                  <a:gd name="T1" fmla="*/ 0 h 40"/>
                  <a:gd name="T2" fmla="*/ 0 w 58"/>
                  <a:gd name="T3" fmla="*/ 28 h 40"/>
                  <a:gd name="T4" fmla="*/ 38 w 58"/>
                  <a:gd name="T5" fmla="*/ 40 h 40"/>
                  <a:gd name="T6" fmla="*/ 58 w 58"/>
                  <a:gd name="T7" fmla="*/ 12 h 40"/>
                  <a:gd name="T8" fmla="*/ 18 w 5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0">
                    <a:moveTo>
                      <a:pt x="18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8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93" name="Freeform 577"/>
              <p:cNvSpPr>
                <a:spLocks/>
              </p:cNvSpPr>
              <p:nvPr/>
            </p:nvSpPr>
            <p:spPr bwMode="auto">
              <a:xfrm>
                <a:off x="3070" y="3062"/>
                <a:ext cx="58" cy="40"/>
              </a:xfrm>
              <a:custGeom>
                <a:avLst/>
                <a:gdLst>
                  <a:gd name="T0" fmla="*/ 18 w 58"/>
                  <a:gd name="T1" fmla="*/ 0 h 40"/>
                  <a:gd name="T2" fmla="*/ 0 w 58"/>
                  <a:gd name="T3" fmla="*/ 28 h 40"/>
                  <a:gd name="T4" fmla="*/ 38 w 58"/>
                  <a:gd name="T5" fmla="*/ 40 h 40"/>
                  <a:gd name="T6" fmla="*/ 58 w 58"/>
                  <a:gd name="T7" fmla="*/ 12 h 40"/>
                  <a:gd name="T8" fmla="*/ 18 w 5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0">
                    <a:moveTo>
                      <a:pt x="18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8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94" name="Freeform 578"/>
              <p:cNvSpPr>
                <a:spLocks/>
              </p:cNvSpPr>
              <p:nvPr/>
            </p:nvSpPr>
            <p:spPr bwMode="auto">
              <a:xfrm>
                <a:off x="3108" y="3074"/>
                <a:ext cx="58" cy="40"/>
              </a:xfrm>
              <a:custGeom>
                <a:avLst/>
                <a:gdLst>
                  <a:gd name="T0" fmla="*/ 20 w 58"/>
                  <a:gd name="T1" fmla="*/ 0 h 40"/>
                  <a:gd name="T2" fmla="*/ 0 w 58"/>
                  <a:gd name="T3" fmla="*/ 28 h 40"/>
                  <a:gd name="T4" fmla="*/ 40 w 58"/>
                  <a:gd name="T5" fmla="*/ 40 h 40"/>
                  <a:gd name="T6" fmla="*/ 58 w 58"/>
                  <a:gd name="T7" fmla="*/ 12 h 40"/>
                  <a:gd name="T8" fmla="*/ 20 w 5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0">
                    <a:moveTo>
                      <a:pt x="20" y="0"/>
                    </a:moveTo>
                    <a:lnTo>
                      <a:pt x="0" y="28"/>
                    </a:lnTo>
                    <a:lnTo>
                      <a:pt x="40" y="40"/>
                    </a:lnTo>
                    <a:lnTo>
                      <a:pt x="58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95" name="Freeform 579"/>
              <p:cNvSpPr>
                <a:spLocks/>
              </p:cNvSpPr>
              <p:nvPr/>
            </p:nvSpPr>
            <p:spPr bwMode="auto">
              <a:xfrm>
                <a:off x="3108" y="3074"/>
                <a:ext cx="58" cy="40"/>
              </a:xfrm>
              <a:custGeom>
                <a:avLst/>
                <a:gdLst>
                  <a:gd name="T0" fmla="*/ 20 w 58"/>
                  <a:gd name="T1" fmla="*/ 0 h 40"/>
                  <a:gd name="T2" fmla="*/ 0 w 58"/>
                  <a:gd name="T3" fmla="*/ 28 h 40"/>
                  <a:gd name="T4" fmla="*/ 40 w 58"/>
                  <a:gd name="T5" fmla="*/ 40 h 40"/>
                  <a:gd name="T6" fmla="*/ 58 w 58"/>
                  <a:gd name="T7" fmla="*/ 12 h 40"/>
                  <a:gd name="T8" fmla="*/ 20 w 5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0">
                    <a:moveTo>
                      <a:pt x="20" y="0"/>
                    </a:moveTo>
                    <a:lnTo>
                      <a:pt x="0" y="28"/>
                    </a:lnTo>
                    <a:lnTo>
                      <a:pt x="40" y="40"/>
                    </a:lnTo>
                    <a:lnTo>
                      <a:pt x="58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96" name="Freeform 580"/>
              <p:cNvSpPr>
                <a:spLocks/>
              </p:cNvSpPr>
              <p:nvPr/>
            </p:nvSpPr>
            <p:spPr bwMode="auto">
              <a:xfrm>
                <a:off x="3148" y="3086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97" name="Freeform 581"/>
              <p:cNvSpPr>
                <a:spLocks/>
              </p:cNvSpPr>
              <p:nvPr/>
            </p:nvSpPr>
            <p:spPr bwMode="auto">
              <a:xfrm>
                <a:off x="3148" y="3086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98" name="Freeform 582"/>
              <p:cNvSpPr>
                <a:spLocks/>
              </p:cNvSpPr>
              <p:nvPr/>
            </p:nvSpPr>
            <p:spPr bwMode="auto">
              <a:xfrm>
                <a:off x="3186" y="3100"/>
                <a:ext cx="56" cy="42"/>
              </a:xfrm>
              <a:custGeom>
                <a:avLst/>
                <a:gdLst>
                  <a:gd name="T0" fmla="*/ 18 w 56"/>
                  <a:gd name="T1" fmla="*/ 0 h 42"/>
                  <a:gd name="T2" fmla="*/ 0 w 56"/>
                  <a:gd name="T3" fmla="*/ 26 h 42"/>
                  <a:gd name="T4" fmla="*/ 40 w 56"/>
                  <a:gd name="T5" fmla="*/ 42 h 42"/>
                  <a:gd name="T6" fmla="*/ 56 w 56"/>
                  <a:gd name="T7" fmla="*/ 16 h 42"/>
                  <a:gd name="T8" fmla="*/ 18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8" y="0"/>
                    </a:moveTo>
                    <a:lnTo>
                      <a:pt x="0" y="26"/>
                    </a:lnTo>
                    <a:lnTo>
                      <a:pt x="40" y="42"/>
                    </a:lnTo>
                    <a:lnTo>
                      <a:pt x="56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BCCF2"/>
              </a:solidFill>
              <a:ln w="0">
                <a:solidFill>
                  <a:srgbClr val="ABCC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99" name="Freeform 583"/>
              <p:cNvSpPr>
                <a:spLocks/>
              </p:cNvSpPr>
              <p:nvPr/>
            </p:nvSpPr>
            <p:spPr bwMode="auto">
              <a:xfrm>
                <a:off x="3186" y="3100"/>
                <a:ext cx="56" cy="42"/>
              </a:xfrm>
              <a:custGeom>
                <a:avLst/>
                <a:gdLst>
                  <a:gd name="T0" fmla="*/ 18 w 56"/>
                  <a:gd name="T1" fmla="*/ 0 h 42"/>
                  <a:gd name="T2" fmla="*/ 0 w 56"/>
                  <a:gd name="T3" fmla="*/ 26 h 42"/>
                  <a:gd name="T4" fmla="*/ 40 w 56"/>
                  <a:gd name="T5" fmla="*/ 42 h 42"/>
                  <a:gd name="T6" fmla="*/ 56 w 56"/>
                  <a:gd name="T7" fmla="*/ 16 h 42"/>
                  <a:gd name="T8" fmla="*/ 18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8" y="0"/>
                    </a:moveTo>
                    <a:lnTo>
                      <a:pt x="0" y="26"/>
                    </a:lnTo>
                    <a:lnTo>
                      <a:pt x="40" y="42"/>
                    </a:lnTo>
                    <a:lnTo>
                      <a:pt x="56" y="16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00" name="Freeform 584"/>
              <p:cNvSpPr>
                <a:spLocks/>
              </p:cNvSpPr>
              <p:nvPr/>
            </p:nvSpPr>
            <p:spPr bwMode="auto">
              <a:xfrm>
                <a:off x="3226" y="3116"/>
                <a:ext cx="56" cy="44"/>
              </a:xfrm>
              <a:custGeom>
                <a:avLst/>
                <a:gdLst>
                  <a:gd name="T0" fmla="*/ 16 w 56"/>
                  <a:gd name="T1" fmla="*/ 0 h 44"/>
                  <a:gd name="T2" fmla="*/ 0 w 56"/>
                  <a:gd name="T3" fmla="*/ 26 h 44"/>
                  <a:gd name="T4" fmla="*/ 38 w 56"/>
                  <a:gd name="T5" fmla="*/ 44 h 44"/>
                  <a:gd name="T6" fmla="*/ 56 w 56"/>
                  <a:gd name="T7" fmla="*/ 18 h 44"/>
                  <a:gd name="T8" fmla="*/ 16 w 5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4">
                    <a:moveTo>
                      <a:pt x="16" y="0"/>
                    </a:moveTo>
                    <a:lnTo>
                      <a:pt x="0" y="26"/>
                    </a:lnTo>
                    <a:lnTo>
                      <a:pt x="38" y="44"/>
                    </a:lnTo>
                    <a:lnTo>
                      <a:pt x="56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2D4F0"/>
              </a:solidFill>
              <a:ln w="0">
                <a:solidFill>
                  <a:srgbClr val="B2D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01" name="Freeform 585"/>
              <p:cNvSpPr>
                <a:spLocks/>
              </p:cNvSpPr>
              <p:nvPr/>
            </p:nvSpPr>
            <p:spPr bwMode="auto">
              <a:xfrm>
                <a:off x="3226" y="3116"/>
                <a:ext cx="56" cy="44"/>
              </a:xfrm>
              <a:custGeom>
                <a:avLst/>
                <a:gdLst>
                  <a:gd name="T0" fmla="*/ 16 w 56"/>
                  <a:gd name="T1" fmla="*/ 0 h 44"/>
                  <a:gd name="T2" fmla="*/ 0 w 56"/>
                  <a:gd name="T3" fmla="*/ 26 h 44"/>
                  <a:gd name="T4" fmla="*/ 38 w 56"/>
                  <a:gd name="T5" fmla="*/ 44 h 44"/>
                  <a:gd name="T6" fmla="*/ 56 w 56"/>
                  <a:gd name="T7" fmla="*/ 18 h 44"/>
                  <a:gd name="T8" fmla="*/ 16 w 5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4">
                    <a:moveTo>
                      <a:pt x="16" y="0"/>
                    </a:moveTo>
                    <a:lnTo>
                      <a:pt x="0" y="26"/>
                    </a:lnTo>
                    <a:lnTo>
                      <a:pt x="38" y="44"/>
                    </a:lnTo>
                    <a:lnTo>
                      <a:pt x="56" y="1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02" name="Freeform 586"/>
              <p:cNvSpPr>
                <a:spLocks/>
              </p:cNvSpPr>
              <p:nvPr/>
            </p:nvSpPr>
            <p:spPr bwMode="auto">
              <a:xfrm>
                <a:off x="3264" y="3134"/>
                <a:ext cx="56" cy="48"/>
              </a:xfrm>
              <a:custGeom>
                <a:avLst/>
                <a:gdLst>
                  <a:gd name="T0" fmla="*/ 18 w 56"/>
                  <a:gd name="T1" fmla="*/ 0 h 48"/>
                  <a:gd name="T2" fmla="*/ 0 w 56"/>
                  <a:gd name="T3" fmla="*/ 26 h 48"/>
                  <a:gd name="T4" fmla="*/ 40 w 56"/>
                  <a:gd name="T5" fmla="*/ 48 h 48"/>
                  <a:gd name="T6" fmla="*/ 56 w 56"/>
                  <a:gd name="T7" fmla="*/ 24 h 48"/>
                  <a:gd name="T8" fmla="*/ 18 w 5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8">
                    <a:moveTo>
                      <a:pt x="18" y="0"/>
                    </a:moveTo>
                    <a:lnTo>
                      <a:pt x="0" y="26"/>
                    </a:lnTo>
                    <a:lnTo>
                      <a:pt x="40" y="48"/>
                    </a:lnTo>
                    <a:lnTo>
                      <a:pt x="56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4E0ED"/>
              </a:solidFill>
              <a:ln w="0">
                <a:solidFill>
                  <a:srgbClr val="C4E0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03" name="Freeform 587"/>
              <p:cNvSpPr>
                <a:spLocks/>
              </p:cNvSpPr>
              <p:nvPr/>
            </p:nvSpPr>
            <p:spPr bwMode="auto">
              <a:xfrm>
                <a:off x="3264" y="3134"/>
                <a:ext cx="56" cy="48"/>
              </a:xfrm>
              <a:custGeom>
                <a:avLst/>
                <a:gdLst>
                  <a:gd name="T0" fmla="*/ 18 w 56"/>
                  <a:gd name="T1" fmla="*/ 0 h 48"/>
                  <a:gd name="T2" fmla="*/ 0 w 56"/>
                  <a:gd name="T3" fmla="*/ 26 h 48"/>
                  <a:gd name="T4" fmla="*/ 40 w 56"/>
                  <a:gd name="T5" fmla="*/ 48 h 48"/>
                  <a:gd name="T6" fmla="*/ 56 w 56"/>
                  <a:gd name="T7" fmla="*/ 24 h 48"/>
                  <a:gd name="T8" fmla="*/ 18 w 5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8">
                    <a:moveTo>
                      <a:pt x="18" y="0"/>
                    </a:moveTo>
                    <a:lnTo>
                      <a:pt x="0" y="26"/>
                    </a:lnTo>
                    <a:lnTo>
                      <a:pt x="40" y="48"/>
                    </a:lnTo>
                    <a:lnTo>
                      <a:pt x="56" y="2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04" name="Freeform 588"/>
              <p:cNvSpPr>
                <a:spLocks/>
              </p:cNvSpPr>
              <p:nvPr/>
            </p:nvSpPr>
            <p:spPr bwMode="auto">
              <a:xfrm>
                <a:off x="3304" y="3158"/>
                <a:ext cx="54" cy="50"/>
              </a:xfrm>
              <a:custGeom>
                <a:avLst/>
                <a:gdLst>
                  <a:gd name="T0" fmla="*/ 16 w 54"/>
                  <a:gd name="T1" fmla="*/ 0 h 50"/>
                  <a:gd name="T2" fmla="*/ 0 w 54"/>
                  <a:gd name="T3" fmla="*/ 24 h 50"/>
                  <a:gd name="T4" fmla="*/ 38 w 54"/>
                  <a:gd name="T5" fmla="*/ 50 h 50"/>
                  <a:gd name="T6" fmla="*/ 54 w 54"/>
                  <a:gd name="T7" fmla="*/ 32 h 50"/>
                  <a:gd name="T8" fmla="*/ 16 w 5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0">
                    <a:moveTo>
                      <a:pt x="16" y="0"/>
                    </a:moveTo>
                    <a:lnTo>
                      <a:pt x="0" y="24"/>
                    </a:lnTo>
                    <a:lnTo>
                      <a:pt x="38" y="50"/>
                    </a:lnTo>
                    <a:lnTo>
                      <a:pt x="54" y="3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4EDE3"/>
              </a:solidFill>
              <a:ln w="0">
                <a:solidFill>
                  <a:srgbClr val="D4ED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05" name="Freeform 589"/>
              <p:cNvSpPr>
                <a:spLocks/>
              </p:cNvSpPr>
              <p:nvPr/>
            </p:nvSpPr>
            <p:spPr bwMode="auto">
              <a:xfrm>
                <a:off x="3304" y="3158"/>
                <a:ext cx="54" cy="50"/>
              </a:xfrm>
              <a:custGeom>
                <a:avLst/>
                <a:gdLst>
                  <a:gd name="T0" fmla="*/ 16 w 54"/>
                  <a:gd name="T1" fmla="*/ 0 h 50"/>
                  <a:gd name="T2" fmla="*/ 0 w 54"/>
                  <a:gd name="T3" fmla="*/ 24 h 50"/>
                  <a:gd name="T4" fmla="*/ 38 w 54"/>
                  <a:gd name="T5" fmla="*/ 50 h 50"/>
                  <a:gd name="T6" fmla="*/ 54 w 54"/>
                  <a:gd name="T7" fmla="*/ 32 h 50"/>
                  <a:gd name="T8" fmla="*/ 16 w 5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0">
                    <a:moveTo>
                      <a:pt x="16" y="0"/>
                    </a:moveTo>
                    <a:lnTo>
                      <a:pt x="0" y="24"/>
                    </a:lnTo>
                    <a:lnTo>
                      <a:pt x="38" y="50"/>
                    </a:lnTo>
                    <a:lnTo>
                      <a:pt x="54" y="3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06" name="Freeform 590"/>
              <p:cNvSpPr>
                <a:spLocks/>
              </p:cNvSpPr>
              <p:nvPr/>
            </p:nvSpPr>
            <p:spPr bwMode="auto">
              <a:xfrm>
                <a:off x="3342" y="3190"/>
                <a:ext cx="54" cy="56"/>
              </a:xfrm>
              <a:custGeom>
                <a:avLst/>
                <a:gdLst>
                  <a:gd name="T0" fmla="*/ 16 w 54"/>
                  <a:gd name="T1" fmla="*/ 0 h 56"/>
                  <a:gd name="T2" fmla="*/ 0 w 54"/>
                  <a:gd name="T3" fmla="*/ 18 h 56"/>
                  <a:gd name="T4" fmla="*/ 38 w 54"/>
                  <a:gd name="T5" fmla="*/ 56 h 56"/>
                  <a:gd name="T6" fmla="*/ 54 w 54"/>
                  <a:gd name="T7" fmla="*/ 42 h 56"/>
                  <a:gd name="T8" fmla="*/ 16 w 54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6">
                    <a:moveTo>
                      <a:pt x="16" y="0"/>
                    </a:moveTo>
                    <a:lnTo>
                      <a:pt x="0" y="18"/>
                    </a:lnTo>
                    <a:lnTo>
                      <a:pt x="38" y="56"/>
                    </a:lnTo>
                    <a:lnTo>
                      <a:pt x="54" y="4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5F7D1"/>
              </a:solidFill>
              <a:ln w="0">
                <a:solidFill>
                  <a:srgbClr val="E5F7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07" name="Freeform 591"/>
              <p:cNvSpPr>
                <a:spLocks/>
              </p:cNvSpPr>
              <p:nvPr/>
            </p:nvSpPr>
            <p:spPr bwMode="auto">
              <a:xfrm>
                <a:off x="3342" y="3190"/>
                <a:ext cx="54" cy="56"/>
              </a:xfrm>
              <a:custGeom>
                <a:avLst/>
                <a:gdLst>
                  <a:gd name="T0" fmla="*/ 16 w 54"/>
                  <a:gd name="T1" fmla="*/ 0 h 56"/>
                  <a:gd name="T2" fmla="*/ 0 w 54"/>
                  <a:gd name="T3" fmla="*/ 18 h 56"/>
                  <a:gd name="T4" fmla="*/ 38 w 54"/>
                  <a:gd name="T5" fmla="*/ 56 h 56"/>
                  <a:gd name="T6" fmla="*/ 54 w 54"/>
                  <a:gd name="T7" fmla="*/ 42 h 56"/>
                  <a:gd name="T8" fmla="*/ 16 w 54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6">
                    <a:moveTo>
                      <a:pt x="16" y="0"/>
                    </a:moveTo>
                    <a:lnTo>
                      <a:pt x="0" y="18"/>
                    </a:lnTo>
                    <a:lnTo>
                      <a:pt x="38" y="56"/>
                    </a:lnTo>
                    <a:lnTo>
                      <a:pt x="54" y="4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08" name="Freeform 592"/>
              <p:cNvSpPr>
                <a:spLocks/>
              </p:cNvSpPr>
              <p:nvPr/>
            </p:nvSpPr>
            <p:spPr bwMode="auto">
              <a:xfrm>
                <a:off x="3380" y="3232"/>
                <a:ext cx="52" cy="60"/>
              </a:xfrm>
              <a:custGeom>
                <a:avLst/>
                <a:gdLst>
                  <a:gd name="T0" fmla="*/ 16 w 52"/>
                  <a:gd name="T1" fmla="*/ 0 h 60"/>
                  <a:gd name="T2" fmla="*/ 0 w 52"/>
                  <a:gd name="T3" fmla="*/ 14 h 60"/>
                  <a:gd name="T4" fmla="*/ 38 w 52"/>
                  <a:gd name="T5" fmla="*/ 60 h 60"/>
                  <a:gd name="T6" fmla="*/ 52 w 52"/>
                  <a:gd name="T7" fmla="*/ 44 h 60"/>
                  <a:gd name="T8" fmla="*/ 16 w 5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0">
                    <a:moveTo>
                      <a:pt x="16" y="0"/>
                    </a:moveTo>
                    <a:lnTo>
                      <a:pt x="0" y="14"/>
                    </a:lnTo>
                    <a:lnTo>
                      <a:pt x="38" y="60"/>
                    </a:lnTo>
                    <a:lnTo>
                      <a:pt x="52" y="4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8F2CC"/>
              </a:solidFill>
              <a:ln w="0">
                <a:solidFill>
                  <a:srgbClr val="E8F2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09" name="Freeform 593"/>
              <p:cNvSpPr>
                <a:spLocks/>
              </p:cNvSpPr>
              <p:nvPr/>
            </p:nvSpPr>
            <p:spPr bwMode="auto">
              <a:xfrm>
                <a:off x="3380" y="3232"/>
                <a:ext cx="52" cy="60"/>
              </a:xfrm>
              <a:custGeom>
                <a:avLst/>
                <a:gdLst>
                  <a:gd name="T0" fmla="*/ 16 w 52"/>
                  <a:gd name="T1" fmla="*/ 0 h 60"/>
                  <a:gd name="T2" fmla="*/ 0 w 52"/>
                  <a:gd name="T3" fmla="*/ 14 h 60"/>
                  <a:gd name="T4" fmla="*/ 38 w 52"/>
                  <a:gd name="T5" fmla="*/ 60 h 60"/>
                  <a:gd name="T6" fmla="*/ 52 w 52"/>
                  <a:gd name="T7" fmla="*/ 44 h 60"/>
                  <a:gd name="T8" fmla="*/ 16 w 52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0">
                    <a:moveTo>
                      <a:pt x="16" y="0"/>
                    </a:moveTo>
                    <a:lnTo>
                      <a:pt x="0" y="14"/>
                    </a:lnTo>
                    <a:lnTo>
                      <a:pt x="38" y="60"/>
                    </a:lnTo>
                    <a:lnTo>
                      <a:pt x="52" y="4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10" name="Freeform 594"/>
              <p:cNvSpPr>
                <a:spLocks/>
              </p:cNvSpPr>
              <p:nvPr/>
            </p:nvSpPr>
            <p:spPr bwMode="auto">
              <a:xfrm>
                <a:off x="3418" y="3276"/>
                <a:ext cx="54" cy="42"/>
              </a:xfrm>
              <a:custGeom>
                <a:avLst/>
                <a:gdLst>
                  <a:gd name="T0" fmla="*/ 14 w 54"/>
                  <a:gd name="T1" fmla="*/ 0 h 42"/>
                  <a:gd name="T2" fmla="*/ 0 w 54"/>
                  <a:gd name="T3" fmla="*/ 16 h 42"/>
                  <a:gd name="T4" fmla="*/ 38 w 54"/>
                  <a:gd name="T5" fmla="*/ 42 h 42"/>
                  <a:gd name="T6" fmla="*/ 54 w 54"/>
                  <a:gd name="T7" fmla="*/ 14 h 42"/>
                  <a:gd name="T8" fmla="*/ 14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4" y="0"/>
                    </a:moveTo>
                    <a:lnTo>
                      <a:pt x="0" y="16"/>
                    </a:lnTo>
                    <a:lnTo>
                      <a:pt x="38" y="42"/>
                    </a:lnTo>
                    <a:lnTo>
                      <a:pt x="54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11" name="Freeform 595"/>
              <p:cNvSpPr>
                <a:spLocks/>
              </p:cNvSpPr>
              <p:nvPr/>
            </p:nvSpPr>
            <p:spPr bwMode="auto">
              <a:xfrm>
                <a:off x="3418" y="3276"/>
                <a:ext cx="54" cy="42"/>
              </a:xfrm>
              <a:custGeom>
                <a:avLst/>
                <a:gdLst>
                  <a:gd name="T0" fmla="*/ 14 w 54"/>
                  <a:gd name="T1" fmla="*/ 0 h 42"/>
                  <a:gd name="T2" fmla="*/ 0 w 54"/>
                  <a:gd name="T3" fmla="*/ 16 h 42"/>
                  <a:gd name="T4" fmla="*/ 38 w 54"/>
                  <a:gd name="T5" fmla="*/ 42 h 42"/>
                  <a:gd name="T6" fmla="*/ 54 w 54"/>
                  <a:gd name="T7" fmla="*/ 14 h 42"/>
                  <a:gd name="T8" fmla="*/ 14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14" y="0"/>
                    </a:moveTo>
                    <a:lnTo>
                      <a:pt x="0" y="16"/>
                    </a:lnTo>
                    <a:lnTo>
                      <a:pt x="38" y="42"/>
                    </a:lnTo>
                    <a:lnTo>
                      <a:pt x="54" y="1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12" name="Freeform 596"/>
              <p:cNvSpPr>
                <a:spLocks/>
              </p:cNvSpPr>
              <p:nvPr/>
            </p:nvSpPr>
            <p:spPr bwMode="auto">
              <a:xfrm>
                <a:off x="3456" y="3290"/>
                <a:ext cx="56" cy="44"/>
              </a:xfrm>
              <a:custGeom>
                <a:avLst/>
                <a:gdLst>
                  <a:gd name="T0" fmla="*/ 16 w 56"/>
                  <a:gd name="T1" fmla="*/ 0 h 44"/>
                  <a:gd name="T2" fmla="*/ 0 w 56"/>
                  <a:gd name="T3" fmla="*/ 28 h 44"/>
                  <a:gd name="T4" fmla="*/ 40 w 56"/>
                  <a:gd name="T5" fmla="*/ 44 h 44"/>
                  <a:gd name="T6" fmla="*/ 56 w 56"/>
                  <a:gd name="T7" fmla="*/ 14 h 44"/>
                  <a:gd name="T8" fmla="*/ 16 w 5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4">
                    <a:moveTo>
                      <a:pt x="16" y="0"/>
                    </a:moveTo>
                    <a:lnTo>
                      <a:pt x="0" y="28"/>
                    </a:lnTo>
                    <a:lnTo>
                      <a:pt x="40" y="44"/>
                    </a:lnTo>
                    <a:lnTo>
                      <a:pt x="5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13" name="Freeform 597"/>
              <p:cNvSpPr>
                <a:spLocks/>
              </p:cNvSpPr>
              <p:nvPr/>
            </p:nvSpPr>
            <p:spPr bwMode="auto">
              <a:xfrm>
                <a:off x="3456" y="3290"/>
                <a:ext cx="56" cy="44"/>
              </a:xfrm>
              <a:custGeom>
                <a:avLst/>
                <a:gdLst>
                  <a:gd name="T0" fmla="*/ 16 w 56"/>
                  <a:gd name="T1" fmla="*/ 0 h 44"/>
                  <a:gd name="T2" fmla="*/ 0 w 56"/>
                  <a:gd name="T3" fmla="*/ 28 h 44"/>
                  <a:gd name="T4" fmla="*/ 40 w 56"/>
                  <a:gd name="T5" fmla="*/ 44 h 44"/>
                  <a:gd name="T6" fmla="*/ 56 w 56"/>
                  <a:gd name="T7" fmla="*/ 14 h 44"/>
                  <a:gd name="T8" fmla="*/ 16 w 5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4">
                    <a:moveTo>
                      <a:pt x="16" y="0"/>
                    </a:moveTo>
                    <a:lnTo>
                      <a:pt x="0" y="28"/>
                    </a:lnTo>
                    <a:lnTo>
                      <a:pt x="40" y="44"/>
                    </a:lnTo>
                    <a:lnTo>
                      <a:pt x="5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14" name="Freeform 598"/>
              <p:cNvSpPr>
                <a:spLocks/>
              </p:cNvSpPr>
              <p:nvPr/>
            </p:nvSpPr>
            <p:spPr bwMode="auto">
              <a:xfrm>
                <a:off x="1430" y="2600"/>
                <a:ext cx="52" cy="30"/>
              </a:xfrm>
              <a:custGeom>
                <a:avLst/>
                <a:gdLst>
                  <a:gd name="T0" fmla="*/ 24 w 52"/>
                  <a:gd name="T1" fmla="*/ 0 h 30"/>
                  <a:gd name="T2" fmla="*/ 0 w 52"/>
                  <a:gd name="T3" fmla="*/ 22 h 30"/>
                  <a:gd name="T4" fmla="*/ 30 w 52"/>
                  <a:gd name="T5" fmla="*/ 30 h 30"/>
                  <a:gd name="T6" fmla="*/ 52 w 52"/>
                  <a:gd name="T7" fmla="*/ 10 h 30"/>
                  <a:gd name="T8" fmla="*/ 24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4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52" y="1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CC7F5"/>
              </a:solidFill>
              <a:ln w="0">
                <a:solidFill>
                  <a:srgbClr val="9CC7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15" name="Freeform 599"/>
              <p:cNvSpPr>
                <a:spLocks/>
              </p:cNvSpPr>
              <p:nvPr/>
            </p:nvSpPr>
            <p:spPr bwMode="auto">
              <a:xfrm>
                <a:off x="1430" y="2600"/>
                <a:ext cx="52" cy="30"/>
              </a:xfrm>
              <a:custGeom>
                <a:avLst/>
                <a:gdLst>
                  <a:gd name="T0" fmla="*/ 24 w 52"/>
                  <a:gd name="T1" fmla="*/ 0 h 30"/>
                  <a:gd name="T2" fmla="*/ 0 w 52"/>
                  <a:gd name="T3" fmla="*/ 22 h 30"/>
                  <a:gd name="T4" fmla="*/ 30 w 52"/>
                  <a:gd name="T5" fmla="*/ 30 h 30"/>
                  <a:gd name="T6" fmla="*/ 52 w 52"/>
                  <a:gd name="T7" fmla="*/ 10 h 30"/>
                  <a:gd name="T8" fmla="*/ 24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4" y="0"/>
                    </a:moveTo>
                    <a:lnTo>
                      <a:pt x="0" y="22"/>
                    </a:lnTo>
                    <a:lnTo>
                      <a:pt x="30" y="30"/>
                    </a:lnTo>
                    <a:lnTo>
                      <a:pt x="52" y="10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16" name="Freeform 600"/>
              <p:cNvSpPr>
                <a:spLocks/>
              </p:cNvSpPr>
              <p:nvPr/>
            </p:nvSpPr>
            <p:spPr bwMode="auto">
              <a:xfrm>
                <a:off x="1460" y="2610"/>
                <a:ext cx="54" cy="48"/>
              </a:xfrm>
              <a:custGeom>
                <a:avLst/>
                <a:gdLst>
                  <a:gd name="T0" fmla="*/ 22 w 54"/>
                  <a:gd name="T1" fmla="*/ 0 h 48"/>
                  <a:gd name="T2" fmla="*/ 0 w 54"/>
                  <a:gd name="T3" fmla="*/ 20 h 48"/>
                  <a:gd name="T4" fmla="*/ 32 w 54"/>
                  <a:gd name="T5" fmla="*/ 48 h 48"/>
                  <a:gd name="T6" fmla="*/ 54 w 54"/>
                  <a:gd name="T7" fmla="*/ 14 h 48"/>
                  <a:gd name="T8" fmla="*/ 22 w 5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22" y="0"/>
                    </a:moveTo>
                    <a:lnTo>
                      <a:pt x="0" y="20"/>
                    </a:lnTo>
                    <a:lnTo>
                      <a:pt x="32" y="48"/>
                    </a:lnTo>
                    <a:lnTo>
                      <a:pt x="54" y="1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8A8D6"/>
              </a:solidFill>
              <a:ln w="0">
                <a:solidFill>
                  <a:srgbClr val="A8A8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17" name="Freeform 601"/>
              <p:cNvSpPr>
                <a:spLocks/>
              </p:cNvSpPr>
              <p:nvPr/>
            </p:nvSpPr>
            <p:spPr bwMode="auto">
              <a:xfrm>
                <a:off x="1460" y="2610"/>
                <a:ext cx="54" cy="48"/>
              </a:xfrm>
              <a:custGeom>
                <a:avLst/>
                <a:gdLst>
                  <a:gd name="T0" fmla="*/ 22 w 54"/>
                  <a:gd name="T1" fmla="*/ 0 h 48"/>
                  <a:gd name="T2" fmla="*/ 0 w 54"/>
                  <a:gd name="T3" fmla="*/ 20 h 48"/>
                  <a:gd name="T4" fmla="*/ 32 w 54"/>
                  <a:gd name="T5" fmla="*/ 48 h 48"/>
                  <a:gd name="T6" fmla="*/ 54 w 54"/>
                  <a:gd name="T7" fmla="*/ 14 h 48"/>
                  <a:gd name="T8" fmla="*/ 22 w 5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22" y="0"/>
                    </a:moveTo>
                    <a:lnTo>
                      <a:pt x="0" y="20"/>
                    </a:lnTo>
                    <a:lnTo>
                      <a:pt x="32" y="48"/>
                    </a:lnTo>
                    <a:lnTo>
                      <a:pt x="54" y="1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18" name="Freeform 602"/>
              <p:cNvSpPr>
                <a:spLocks/>
              </p:cNvSpPr>
              <p:nvPr/>
            </p:nvSpPr>
            <p:spPr bwMode="auto">
              <a:xfrm>
                <a:off x="1492" y="2624"/>
                <a:ext cx="56" cy="60"/>
              </a:xfrm>
              <a:custGeom>
                <a:avLst/>
                <a:gdLst>
                  <a:gd name="T0" fmla="*/ 22 w 56"/>
                  <a:gd name="T1" fmla="*/ 0 h 60"/>
                  <a:gd name="T2" fmla="*/ 0 w 56"/>
                  <a:gd name="T3" fmla="*/ 34 h 60"/>
                  <a:gd name="T4" fmla="*/ 34 w 56"/>
                  <a:gd name="T5" fmla="*/ 60 h 60"/>
                  <a:gd name="T6" fmla="*/ 56 w 56"/>
                  <a:gd name="T7" fmla="*/ 32 h 60"/>
                  <a:gd name="T8" fmla="*/ 22 w 56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0">
                    <a:moveTo>
                      <a:pt x="22" y="0"/>
                    </a:moveTo>
                    <a:lnTo>
                      <a:pt x="0" y="34"/>
                    </a:lnTo>
                    <a:lnTo>
                      <a:pt x="34" y="60"/>
                    </a:lnTo>
                    <a:lnTo>
                      <a:pt x="56" y="3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CBDC9"/>
              </a:solidFill>
              <a:ln w="0">
                <a:solidFill>
                  <a:srgbClr val="CCBD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19" name="Freeform 603"/>
              <p:cNvSpPr>
                <a:spLocks/>
              </p:cNvSpPr>
              <p:nvPr/>
            </p:nvSpPr>
            <p:spPr bwMode="auto">
              <a:xfrm>
                <a:off x="1492" y="2624"/>
                <a:ext cx="56" cy="60"/>
              </a:xfrm>
              <a:custGeom>
                <a:avLst/>
                <a:gdLst>
                  <a:gd name="T0" fmla="*/ 22 w 56"/>
                  <a:gd name="T1" fmla="*/ 0 h 60"/>
                  <a:gd name="T2" fmla="*/ 0 w 56"/>
                  <a:gd name="T3" fmla="*/ 34 h 60"/>
                  <a:gd name="T4" fmla="*/ 34 w 56"/>
                  <a:gd name="T5" fmla="*/ 60 h 60"/>
                  <a:gd name="T6" fmla="*/ 56 w 56"/>
                  <a:gd name="T7" fmla="*/ 32 h 60"/>
                  <a:gd name="T8" fmla="*/ 22 w 56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0">
                    <a:moveTo>
                      <a:pt x="22" y="0"/>
                    </a:moveTo>
                    <a:lnTo>
                      <a:pt x="0" y="34"/>
                    </a:lnTo>
                    <a:lnTo>
                      <a:pt x="34" y="60"/>
                    </a:lnTo>
                    <a:lnTo>
                      <a:pt x="56" y="3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20" name="Freeform 604"/>
              <p:cNvSpPr>
                <a:spLocks/>
              </p:cNvSpPr>
              <p:nvPr/>
            </p:nvSpPr>
            <p:spPr bwMode="auto">
              <a:xfrm>
                <a:off x="1526" y="2656"/>
                <a:ext cx="54" cy="46"/>
              </a:xfrm>
              <a:custGeom>
                <a:avLst/>
                <a:gdLst>
                  <a:gd name="T0" fmla="*/ 22 w 54"/>
                  <a:gd name="T1" fmla="*/ 0 h 46"/>
                  <a:gd name="T2" fmla="*/ 0 w 54"/>
                  <a:gd name="T3" fmla="*/ 28 h 46"/>
                  <a:gd name="T4" fmla="*/ 32 w 54"/>
                  <a:gd name="T5" fmla="*/ 46 h 46"/>
                  <a:gd name="T6" fmla="*/ 54 w 54"/>
                  <a:gd name="T7" fmla="*/ 20 h 46"/>
                  <a:gd name="T8" fmla="*/ 22 w 5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6">
                    <a:moveTo>
                      <a:pt x="22" y="0"/>
                    </a:moveTo>
                    <a:lnTo>
                      <a:pt x="0" y="28"/>
                    </a:lnTo>
                    <a:lnTo>
                      <a:pt x="32" y="46"/>
                    </a:lnTo>
                    <a:lnTo>
                      <a:pt x="54" y="2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FC2DB"/>
              </a:solidFill>
              <a:ln w="0">
                <a:solidFill>
                  <a:srgbClr val="BFC2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21" name="Freeform 605"/>
              <p:cNvSpPr>
                <a:spLocks/>
              </p:cNvSpPr>
              <p:nvPr/>
            </p:nvSpPr>
            <p:spPr bwMode="auto">
              <a:xfrm>
                <a:off x="1526" y="2656"/>
                <a:ext cx="54" cy="46"/>
              </a:xfrm>
              <a:custGeom>
                <a:avLst/>
                <a:gdLst>
                  <a:gd name="T0" fmla="*/ 22 w 54"/>
                  <a:gd name="T1" fmla="*/ 0 h 46"/>
                  <a:gd name="T2" fmla="*/ 0 w 54"/>
                  <a:gd name="T3" fmla="*/ 28 h 46"/>
                  <a:gd name="T4" fmla="*/ 32 w 54"/>
                  <a:gd name="T5" fmla="*/ 46 h 46"/>
                  <a:gd name="T6" fmla="*/ 54 w 54"/>
                  <a:gd name="T7" fmla="*/ 20 h 46"/>
                  <a:gd name="T8" fmla="*/ 22 w 5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6">
                    <a:moveTo>
                      <a:pt x="22" y="0"/>
                    </a:moveTo>
                    <a:lnTo>
                      <a:pt x="0" y="28"/>
                    </a:lnTo>
                    <a:lnTo>
                      <a:pt x="32" y="46"/>
                    </a:lnTo>
                    <a:lnTo>
                      <a:pt x="54" y="2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22" name="Freeform 606"/>
              <p:cNvSpPr>
                <a:spLocks/>
              </p:cNvSpPr>
              <p:nvPr/>
            </p:nvSpPr>
            <p:spPr bwMode="auto">
              <a:xfrm>
                <a:off x="1558" y="2676"/>
                <a:ext cx="52" cy="38"/>
              </a:xfrm>
              <a:custGeom>
                <a:avLst/>
                <a:gdLst>
                  <a:gd name="T0" fmla="*/ 22 w 52"/>
                  <a:gd name="T1" fmla="*/ 0 h 38"/>
                  <a:gd name="T2" fmla="*/ 0 w 52"/>
                  <a:gd name="T3" fmla="*/ 26 h 38"/>
                  <a:gd name="T4" fmla="*/ 30 w 52"/>
                  <a:gd name="T5" fmla="*/ 38 h 38"/>
                  <a:gd name="T6" fmla="*/ 52 w 52"/>
                  <a:gd name="T7" fmla="*/ 14 h 38"/>
                  <a:gd name="T8" fmla="*/ 22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22" y="0"/>
                    </a:moveTo>
                    <a:lnTo>
                      <a:pt x="0" y="26"/>
                    </a:lnTo>
                    <a:lnTo>
                      <a:pt x="30" y="38"/>
                    </a:lnTo>
                    <a:lnTo>
                      <a:pt x="52" y="1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BC2E8"/>
              </a:solidFill>
              <a:ln w="0">
                <a:solidFill>
                  <a:srgbClr val="ABC2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23" name="Freeform 607"/>
              <p:cNvSpPr>
                <a:spLocks/>
              </p:cNvSpPr>
              <p:nvPr/>
            </p:nvSpPr>
            <p:spPr bwMode="auto">
              <a:xfrm>
                <a:off x="1558" y="2676"/>
                <a:ext cx="52" cy="38"/>
              </a:xfrm>
              <a:custGeom>
                <a:avLst/>
                <a:gdLst>
                  <a:gd name="T0" fmla="*/ 22 w 52"/>
                  <a:gd name="T1" fmla="*/ 0 h 38"/>
                  <a:gd name="T2" fmla="*/ 0 w 52"/>
                  <a:gd name="T3" fmla="*/ 26 h 38"/>
                  <a:gd name="T4" fmla="*/ 30 w 52"/>
                  <a:gd name="T5" fmla="*/ 38 h 38"/>
                  <a:gd name="T6" fmla="*/ 52 w 52"/>
                  <a:gd name="T7" fmla="*/ 14 h 38"/>
                  <a:gd name="T8" fmla="*/ 22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22" y="0"/>
                    </a:moveTo>
                    <a:lnTo>
                      <a:pt x="0" y="26"/>
                    </a:lnTo>
                    <a:lnTo>
                      <a:pt x="30" y="38"/>
                    </a:lnTo>
                    <a:lnTo>
                      <a:pt x="52" y="1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24" name="Freeform 608"/>
              <p:cNvSpPr>
                <a:spLocks/>
              </p:cNvSpPr>
              <p:nvPr/>
            </p:nvSpPr>
            <p:spPr bwMode="auto">
              <a:xfrm>
                <a:off x="1588" y="2690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4 h 30"/>
                  <a:gd name="T4" fmla="*/ 30 w 52"/>
                  <a:gd name="T5" fmla="*/ 30 h 30"/>
                  <a:gd name="T6" fmla="*/ 52 w 52"/>
                  <a:gd name="T7" fmla="*/ 8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2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6BFF2"/>
              </a:solidFill>
              <a:ln w="0">
                <a:solidFill>
                  <a:srgbClr val="96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25" name="Freeform 609"/>
              <p:cNvSpPr>
                <a:spLocks/>
              </p:cNvSpPr>
              <p:nvPr/>
            </p:nvSpPr>
            <p:spPr bwMode="auto">
              <a:xfrm>
                <a:off x="1588" y="2690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4 h 30"/>
                  <a:gd name="T4" fmla="*/ 30 w 52"/>
                  <a:gd name="T5" fmla="*/ 30 h 30"/>
                  <a:gd name="T6" fmla="*/ 52 w 52"/>
                  <a:gd name="T7" fmla="*/ 8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2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26" name="Freeform 610"/>
              <p:cNvSpPr>
                <a:spLocks/>
              </p:cNvSpPr>
              <p:nvPr/>
            </p:nvSpPr>
            <p:spPr bwMode="auto">
              <a:xfrm>
                <a:off x="1618" y="2698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6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5BAF7"/>
              </a:solidFill>
              <a:ln w="0">
                <a:solidFill>
                  <a:srgbClr val="85BA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27" name="Freeform 611"/>
              <p:cNvSpPr>
                <a:spLocks/>
              </p:cNvSpPr>
              <p:nvPr/>
            </p:nvSpPr>
            <p:spPr bwMode="auto">
              <a:xfrm>
                <a:off x="1618" y="2698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6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28" name="Freeform 612"/>
              <p:cNvSpPr>
                <a:spLocks/>
              </p:cNvSpPr>
              <p:nvPr/>
            </p:nvSpPr>
            <p:spPr bwMode="auto">
              <a:xfrm>
                <a:off x="1648" y="2704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5B5FA"/>
              </a:solidFill>
              <a:ln w="0">
                <a:solidFill>
                  <a:srgbClr val="75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29" name="Freeform 613"/>
              <p:cNvSpPr>
                <a:spLocks/>
              </p:cNvSpPr>
              <p:nvPr/>
            </p:nvSpPr>
            <p:spPr bwMode="auto">
              <a:xfrm>
                <a:off x="1648" y="2704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30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30" name="Freeform 614"/>
              <p:cNvSpPr>
                <a:spLocks/>
              </p:cNvSpPr>
              <p:nvPr/>
            </p:nvSpPr>
            <p:spPr bwMode="auto">
              <a:xfrm>
                <a:off x="1678" y="270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28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28" y="22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EB2FA"/>
              </a:solidFill>
              <a:ln w="0">
                <a:solidFill>
                  <a:srgbClr val="6EB2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31" name="Freeform 615"/>
              <p:cNvSpPr>
                <a:spLocks/>
              </p:cNvSpPr>
              <p:nvPr/>
            </p:nvSpPr>
            <p:spPr bwMode="auto">
              <a:xfrm>
                <a:off x="1678" y="2706"/>
                <a:ext cx="52" cy="22"/>
              </a:xfrm>
              <a:custGeom>
                <a:avLst/>
                <a:gdLst>
                  <a:gd name="T0" fmla="*/ 22 w 52"/>
                  <a:gd name="T1" fmla="*/ 0 h 22"/>
                  <a:gd name="T2" fmla="*/ 0 w 52"/>
                  <a:gd name="T3" fmla="*/ 20 h 22"/>
                  <a:gd name="T4" fmla="*/ 28 w 52"/>
                  <a:gd name="T5" fmla="*/ 22 h 22"/>
                  <a:gd name="T6" fmla="*/ 52 w 52"/>
                  <a:gd name="T7" fmla="*/ 2 h 22"/>
                  <a:gd name="T8" fmla="*/ 22 w 5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22" y="0"/>
                    </a:moveTo>
                    <a:lnTo>
                      <a:pt x="0" y="20"/>
                    </a:lnTo>
                    <a:lnTo>
                      <a:pt x="28" y="22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32" name="Freeform 616"/>
              <p:cNvSpPr>
                <a:spLocks/>
              </p:cNvSpPr>
              <p:nvPr/>
            </p:nvSpPr>
            <p:spPr bwMode="auto">
              <a:xfrm>
                <a:off x="1706" y="2708"/>
                <a:ext cx="54" cy="22"/>
              </a:xfrm>
              <a:custGeom>
                <a:avLst/>
                <a:gdLst>
                  <a:gd name="T0" fmla="*/ 24 w 54"/>
                  <a:gd name="T1" fmla="*/ 0 h 22"/>
                  <a:gd name="T2" fmla="*/ 0 w 54"/>
                  <a:gd name="T3" fmla="*/ 20 h 22"/>
                  <a:gd name="T4" fmla="*/ 30 w 54"/>
                  <a:gd name="T5" fmla="*/ 22 h 22"/>
                  <a:gd name="T6" fmla="*/ 54 w 54"/>
                  <a:gd name="T7" fmla="*/ 2 h 22"/>
                  <a:gd name="T8" fmla="*/ 24 w 5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2">
                    <a:moveTo>
                      <a:pt x="24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BB0F7"/>
              </a:solidFill>
              <a:ln w="0">
                <a:solidFill>
                  <a:srgbClr val="6BB0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33" name="Freeform 617"/>
              <p:cNvSpPr>
                <a:spLocks/>
              </p:cNvSpPr>
              <p:nvPr/>
            </p:nvSpPr>
            <p:spPr bwMode="auto">
              <a:xfrm>
                <a:off x="1706" y="2708"/>
                <a:ext cx="54" cy="22"/>
              </a:xfrm>
              <a:custGeom>
                <a:avLst/>
                <a:gdLst>
                  <a:gd name="T0" fmla="*/ 24 w 54"/>
                  <a:gd name="T1" fmla="*/ 0 h 22"/>
                  <a:gd name="T2" fmla="*/ 0 w 54"/>
                  <a:gd name="T3" fmla="*/ 20 h 22"/>
                  <a:gd name="T4" fmla="*/ 30 w 54"/>
                  <a:gd name="T5" fmla="*/ 22 h 22"/>
                  <a:gd name="T6" fmla="*/ 54 w 54"/>
                  <a:gd name="T7" fmla="*/ 2 h 22"/>
                  <a:gd name="T8" fmla="*/ 24 w 5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2">
                    <a:moveTo>
                      <a:pt x="24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4" y="2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34" name="Freeform 618"/>
              <p:cNvSpPr>
                <a:spLocks/>
              </p:cNvSpPr>
              <p:nvPr/>
            </p:nvSpPr>
            <p:spPr bwMode="auto">
              <a:xfrm>
                <a:off x="1736" y="2710"/>
                <a:ext cx="54" cy="22"/>
              </a:xfrm>
              <a:custGeom>
                <a:avLst/>
                <a:gdLst>
                  <a:gd name="T0" fmla="*/ 24 w 54"/>
                  <a:gd name="T1" fmla="*/ 0 h 22"/>
                  <a:gd name="T2" fmla="*/ 0 w 54"/>
                  <a:gd name="T3" fmla="*/ 20 h 22"/>
                  <a:gd name="T4" fmla="*/ 30 w 54"/>
                  <a:gd name="T5" fmla="*/ 22 h 22"/>
                  <a:gd name="T6" fmla="*/ 54 w 54"/>
                  <a:gd name="T7" fmla="*/ 2 h 22"/>
                  <a:gd name="T8" fmla="*/ 24 w 5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2">
                    <a:moveTo>
                      <a:pt x="24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EB0F7"/>
              </a:solidFill>
              <a:ln w="0">
                <a:solidFill>
                  <a:srgbClr val="6EB0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35" name="Freeform 619"/>
              <p:cNvSpPr>
                <a:spLocks/>
              </p:cNvSpPr>
              <p:nvPr/>
            </p:nvSpPr>
            <p:spPr bwMode="auto">
              <a:xfrm>
                <a:off x="1736" y="2710"/>
                <a:ext cx="54" cy="22"/>
              </a:xfrm>
              <a:custGeom>
                <a:avLst/>
                <a:gdLst>
                  <a:gd name="T0" fmla="*/ 24 w 54"/>
                  <a:gd name="T1" fmla="*/ 0 h 22"/>
                  <a:gd name="T2" fmla="*/ 0 w 54"/>
                  <a:gd name="T3" fmla="*/ 20 h 22"/>
                  <a:gd name="T4" fmla="*/ 30 w 54"/>
                  <a:gd name="T5" fmla="*/ 22 h 22"/>
                  <a:gd name="T6" fmla="*/ 54 w 54"/>
                  <a:gd name="T7" fmla="*/ 2 h 22"/>
                  <a:gd name="T8" fmla="*/ 24 w 5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2">
                    <a:moveTo>
                      <a:pt x="24" y="0"/>
                    </a:moveTo>
                    <a:lnTo>
                      <a:pt x="0" y="20"/>
                    </a:lnTo>
                    <a:lnTo>
                      <a:pt x="30" y="22"/>
                    </a:lnTo>
                    <a:lnTo>
                      <a:pt x="54" y="2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36" name="Freeform 620"/>
              <p:cNvSpPr>
                <a:spLocks/>
              </p:cNvSpPr>
              <p:nvPr/>
            </p:nvSpPr>
            <p:spPr bwMode="auto">
              <a:xfrm>
                <a:off x="1766" y="2712"/>
                <a:ext cx="54" cy="24"/>
              </a:xfrm>
              <a:custGeom>
                <a:avLst/>
                <a:gdLst>
                  <a:gd name="T0" fmla="*/ 24 w 54"/>
                  <a:gd name="T1" fmla="*/ 0 h 24"/>
                  <a:gd name="T2" fmla="*/ 0 w 54"/>
                  <a:gd name="T3" fmla="*/ 20 h 24"/>
                  <a:gd name="T4" fmla="*/ 32 w 54"/>
                  <a:gd name="T5" fmla="*/ 24 h 24"/>
                  <a:gd name="T6" fmla="*/ 54 w 54"/>
                  <a:gd name="T7" fmla="*/ 2 h 24"/>
                  <a:gd name="T8" fmla="*/ 24 w 5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4">
                    <a:moveTo>
                      <a:pt x="24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5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3B2F7"/>
              </a:solidFill>
              <a:ln w="0">
                <a:solidFill>
                  <a:srgbClr val="73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37" name="Freeform 621"/>
              <p:cNvSpPr>
                <a:spLocks/>
              </p:cNvSpPr>
              <p:nvPr/>
            </p:nvSpPr>
            <p:spPr bwMode="auto">
              <a:xfrm>
                <a:off x="1766" y="2712"/>
                <a:ext cx="54" cy="24"/>
              </a:xfrm>
              <a:custGeom>
                <a:avLst/>
                <a:gdLst>
                  <a:gd name="T0" fmla="*/ 24 w 54"/>
                  <a:gd name="T1" fmla="*/ 0 h 24"/>
                  <a:gd name="T2" fmla="*/ 0 w 54"/>
                  <a:gd name="T3" fmla="*/ 20 h 24"/>
                  <a:gd name="T4" fmla="*/ 32 w 54"/>
                  <a:gd name="T5" fmla="*/ 24 h 24"/>
                  <a:gd name="T6" fmla="*/ 54 w 54"/>
                  <a:gd name="T7" fmla="*/ 2 h 24"/>
                  <a:gd name="T8" fmla="*/ 24 w 5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4">
                    <a:moveTo>
                      <a:pt x="24" y="0"/>
                    </a:moveTo>
                    <a:lnTo>
                      <a:pt x="0" y="20"/>
                    </a:lnTo>
                    <a:lnTo>
                      <a:pt x="32" y="24"/>
                    </a:lnTo>
                    <a:lnTo>
                      <a:pt x="54" y="2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38" name="Freeform 622"/>
              <p:cNvSpPr>
                <a:spLocks/>
              </p:cNvSpPr>
              <p:nvPr/>
            </p:nvSpPr>
            <p:spPr bwMode="auto">
              <a:xfrm>
                <a:off x="1798" y="2714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4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AB5F7"/>
              </a:solidFill>
              <a:ln w="0">
                <a:solidFill>
                  <a:srgbClr val="7A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39" name="Freeform 623"/>
              <p:cNvSpPr>
                <a:spLocks/>
              </p:cNvSpPr>
              <p:nvPr/>
            </p:nvSpPr>
            <p:spPr bwMode="auto">
              <a:xfrm>
                <a:off x="1798" y="2714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4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40" name="Freeform 624"/>
              <p:cNvSpPr>
                <a:spLocks/>
              </p:cNvSpPr>
              <p:nvPr/>
            </p:nvSpPr>
            <p:spPr bwMode="auto">
              <a:xfrm>
                <a:off x="1828" y="2718"/>
                <a:ext cx="54" cy="26"/>
              </a:xfrm>
              <a:custGeom>
                <a:avLst/>
                <a:gdLst>
                  <a:gd name="T0" fmla="*/ 22 w 54"/>
                  <a:gd name="T1" fmla="*/ 0 h 26"/>
                  <a:gd name="T2" fmla="*/ 0 w 54"/>
                  <a:gd name="T3" fmla="*/ 22 h 26"/>
                  <a:gd name="T4" fmla="*/ 32 w 54"/>
                  <a:gd name="T5" fmla="*/ 26 h 26"/>
                  <a:gd name="T6" fmla="*/ 54 w 54"/>
                  <a:gd name="T7" fmla="*/ 4 h 26"/>
                  <a:gd name="T8" fmla="*/ 22 w 5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6">
                    <a:moveTo>
                      <a:pt x="22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4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0B5F5"/>
              </a:solidFill>
              <a:ln w="0">
                <a:solidFill>
                  <a:srgbClr val="80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41" name="Freeform 625"/>
              <p:cNvSpPr>
                <a:spLocks/>
              </p:cNvSpPr>
              <p:nvPr/>
            </p:nvSpPr>
            <p:spPr bwMode="auto">
              <a:xfrm>
                <a:off x="1828" y="2718"/>
                <a:ext cx="54" cy="26"/>
              </a:xfrm>
              <a:custGeom>
                <a:avLst/>
                <a:gdLst>
                  <a:gd name="T0" fmla="*/ 22 w 54"/>
                  <a:gd name="T1" fmla="*/ 0 h 26"/>
                  <a:gd name="T2" fmla="*/ 0 w 54"/>
                  <a:gd name="T3" fmla="*/ 22 h 26"/>
                  <a:gd name="T4" fmla="*/ 32 w 54"/>
                  <a:gd name="T5" fmla="*/ 26 h 26"/>
                  <a:gd name="T6" fmla="*/ 54 w 54"/>
                  <a:gd name="T7" fmla="*/ 4 h 26"/>
                  <a:gd name="T8" fmla="*/ 22 w 5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6">
                    <a:moveTo>
                      <a:pt x="22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4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42" name="Freeform 626"/>
              <p:cNvSpPr>
                <a:spLocks/>
              </p:cNvSpPr>
              <p:nvPr/>
            </p:nvSpPr>
            <p:spPr bwMode="auto">
              <a:xfrm>
                <a:off x="1860" y="2722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4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5B8F5"/>
              </a:solidFill>
              <a:ln w="0">
                <a:solidFill>
                  <a:srgbClr val="85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43" name="Freeform 627"/>
              <p:cNvSpPr>
                <a:spLocks/>
              </p:cNvSpPr>
              <p:nvPr/>
            </p:nvSpPr>
            <p:spPr bwMode="auto">
              <a:xfrm>
                <a:off x="1860" y="2722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32 w 52"/>
                  <a:gd name="T5" fmla="*/ 28 h 28"/>
                  <a:gd name="T6" fmla="*/ 52 w 52"/>
                  <a:gd name="T7" fmla="*/ 4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2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44" name="Freeform 628"/>
              <p:cNvSpPr>
                <a:spLocks/>
              </p:cNvSpPr>
              <p:nvPr/>
            </p:nvSpPr>
            <p:spPr bwMode="auto">
              <a:xfrm>
                <a:off x="1892" y="2726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CBAF5"/>
              </a:solidFill>
              <a:ln w="0">
                <a:solidFill>
                  <a:srgbClr val="8C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45" name="Freeform 629"/>
              <p:cNvSpPr>
                <a:spLocks/>
              </p:cNvSpPr>
              <p:nvPr/>
            </p:nvSpPr>
            <p:spPr bwMode="auto">
              <a:xfrm>
                <a:off x="1892" y="2726"/>
                <a:ext cx="52" cy="30"/>
              </a:xfrm>
              <a:custGeom>
                <a:avLst/>
                <a:gdLst>
                  <a:gd name="T0" fmla="*/ 20 w 52"/>
                  <a:gd name="T1" fmla="*/ 0 h 30"/>
                  <a:gd name="T2" fmla="*/ 0 w 52"/>
                  <a:gd name="T3" fmla="*/ 24 h 30"/>
                  <a:gd name="T4" fmla="*/ 32 w 52"/>
                  <a:gd name="T5" fmla="*/ 30 h 30"/>
                  <a:gd name="T6" fmla="*/ 52 w 52"/>
                  <a:gd name="T7" fmla="*/ 6 h 30"/>
                  <a:gd name="T8" fmla="*/ 20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0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2" y="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46" name="Freeform 630"/>
              <p:cNvSpPr>
                <a:spLocks/>
              </p:cNvSpPr>
              <p:nvPr/>
            </p:nvSpPr>
            <p:spPr bwMode="auto">
              <a:xfrm>
                <a:off x="1924" y="2732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FBAF2"/>
              </a:solidFill>
              <a:ln w="0">
                <a:solidFill>
                  <a:srgbClr val="8F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47" name="Freeform 631"/>
              <p:cNvSpPr>
                <a:spLocks/>
              </p:cNvSpPr>
              <p:nvPr/>
            </p:nvSpPr>
            <p:spPr bwMode="auto">
              <a:xfrm>
                <a:off x="1924" y="2732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48" name="Freeform 632"/>
              <p:cNvSpPr>
                <a:spLocks/>
              </p:cNvSpPr>
              <p:nvPr/>
            </p:nvSpPr>
            <p:spPr bwMode="auto">
              <a:xfrm>
                <a:off x="1956" y="2740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49" name="Freeform 633"/>
              <p:cNvSpPr>
                <a:spLocks/>
              </p:cNvSpPr>
              <p:nvPr/>
            </p:nvSpPr>
            <p:spPr bwMode="auto">
              <a:xfrm>
                <a:off x="1956" y="2740"/>
                <a:ext cx="52" cy="32"/>
              </a:xfrm>
              <a:custGeom>
                <a:avLst/>
                <a:gdLst>
                  <a:gd name="T0" fmla="*/ 20 w 52"/>
                  <a:gd name="T1" fmla="*/ 0 h 32"/>
                  <a:gd name="T2" fmla="*/ 0 w 52"/>
                  <a:gd name="T3" fmla="*/ 24 h 32"/>
                  <a:gd name="T4" fmla="*/ 32 w 52"/>
                  <a:gd name="T5" fmla="*/ 32 h 32"/>
                  <a:gd name="T6" fmla="*/ 52 w 52"/>
                  <a:gd name="T7" fmla="*/ 8 h 32"/>
                  <a:gd name="T8" fmla="*/ 20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2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50" name="Freeform 634"/>
              <p:cNvSpPr>
                <a:spLocks/>
              </p:cNvSpPr>
              <p:nvPr/>
            </p:nvSpPr>
            <p:spPr bwMode="auto">
              <a:xfrm>
                <a:off x="1988" y="2748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4BDF2"/>
              </a:solidFill>
              <a:ln w="0">
                <a:solidFill>
                  <a:srgbClr val="94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51" name="Freeform 635"/>
              <p:cNvSpPr>
                <a:spLocks/>
              </p:cNvSpPr>
              <p:nvPr/>
            </p:nvSpPr>
            <p:spPr bwMode="auto">
              <a:xfrm>
                <a:off x="1988" y="2748"/>
                <a:ext cx="54" cy="32"/>
              </a:xfrm>
              <a:custGeom>
                <a:avLst/>
                <a:gdLst>
                  <a:gd name="T0" fmla="*/ 20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0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0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52" name="Freeform 636"/>
              <p:cNvSpPr>
                <a:spLocks/>
              </p:cNvSpPr>
              <p:nvPr/>
            </p:nvSpPr>
            <p:spPr bwMode="auto">
              <a:xfrm>
                <a:off x="2020" y="2756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2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53" name="Freeform 637"/>
              <p:cNvSpPr>
                <a:spLocks/>
              </p:cNvSpPr>
              <p:nvPr/>
            </p:nvSpPr>
            <p:spPr bwMode="auto">
              <a:xfrm>
                <a:off x="2020" y="2756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2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54" name="Freeform 638"/>
              <p:cNvSpPr>
                <a:spLocks/>
              </p:cNvSpPr>
              <p:nvPr/>
            </p:nvSpPr>
            <p:spPr bwMode="auto">
              <a:xfrm>
                <a:off x="2052" y="2764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6 h 34"/>
                  <a:gd name="T4" fmla="*/ 34 w 56"/>
                  <a:gd name="T5" fmla="*/ 34 h 34"/>
                  <a:gd name="T6" fmla="*/ 56 w 56"/>
                  <a:gd name="T7" fmla="*/ 10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6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55" name="Freeform 639"/>
              <p:cNvSpPr>
                <a:spLocks/>
              </p:cNvSpPr>
              <p:nvPr/>
            </p:nvSpPr>
            <p:spPr bwMode="auto">
              <a:xfrm>
                <a:off x="2052" y="2764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6 h 34"/>
                  <a:gd name="T4" fmla="*/ 34 w 56"/>
                  <a:gd name="T5" fmla="*/ 34 h 34"/>
                  <a:gd name="T6" fmla="*/ 56 w 56"/>
                  <a:gd name="T7" fmla="*/ 10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6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56" name="Freeform 640"/>
              <p:cNvSpPr>
                <a:spLocks/>
              </p:cNvSpPr>
              <p:nvPr/>
            </p:nvSpPr>
            <p:spPr bwMode="auto">
              <a:xfrm>
                <a:off x="2086" y="2774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57" name="Freeform 641"/>
              <p:cNvSpPr>
                <a:spLocks/>
              </p:cNvSpPr>
              <p:nvPr/>
            </p:nvSpPr>
            <p:spPr bwMode="auto">
              <a:xfrm>
                <a:off x="2086" y="2774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58" name="Freeform 642"/>
              <p:cNvSpPr>
                <a:spLocks/>
              </p:cNvSpPr>
              <p:nvPr/>
            </p:nvSpPr>
            <p:spPr bwMode="auto">
              <a:xfrm>
                <a:off x="2120" y="278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2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2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59" name="Freeform 643"/>
              <p:cNvSpPr>
                <a:spLocks/>
              </p:cNvSpPr>
              <p:nvPr/>
            </p:nvSpPr>
            <p:spPr bwMode="auto">
              <a:xfrm>
                <a:off x="2120" y="2782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2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2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60" name="Freeform 644"/>
              <p:cNvSpPr>
                <a:spLocks/>
              </p:cNvSpPr>
              <p:nvPr/>
            </p:nvSpPr>
            <p:spPr bwMode="auto">
              <a:xfrm>
                <a:off x="2152" y="2792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61" name="Freeform 645"/>
              <p:cNvSpPr>
                <a:spLocks/>
              </p:cNvSpPr>
              <p:nvPr/>
            </p:nvSpPr>
            <p:spPr bwMode="auto">
              <a:xfrm>
                <a:off x="2152" y="2792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62" name="Freeform 646"/>
              <p:cNvSpPr>
                <a:spLocks/>
              </p:cNvSpPr>
              <p:nvPr/>
            </p:nvSpPr>
            <p:spPr bwMode="auto">
              <a:xfrm>
                <a:off x="2186" y="2800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63" name="Freeform 647"/>
              <p:cNvSpPr>
                <a:spLocks/>
              </p:cNvSpPr>
              <p:nvPr/>
            </p:nvSpPr>
            <p:spPr bwMode="auto">
              <a:xfrm>
                <a:off x="2186" y="2800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64" name="Freeform 648"/>
              <p:cNvSpPr>
                <a:spLocks/>
              </p:cNvSpPr>
              <p:nvPr/>
            </p:nvSpPr>
            <p:spPr bwMode="auto">
              <a:xfrm>
                <a:off x="2220" y="2810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65" name="Freeform 649"/>
              <p:cNvSpPr>
                <a:spLocks/>
              </p:cNvSpPr>
              <p:nvPr/>
            </p:nvSpPr>
            <p:spPr bwMode="auto">
              <a:xfrm>
                <a:off x="2220" y="2810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66" name="Freeform 650"/>
              <p:cNvSpPr>
                <a:spLocks/>
              </p:cNvSpPr>
              <p:nvPr/>
            </p:nvSpPr>
            <p:spPr bwMode="auto">
              <a:xfrm>
                <a:off x="2254" y="2820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67" name="Freeform 651"/>
              <p:cNvSpPr>
                <a:spLocks/>
              </p:cNvSpPr>
              <p:nvPr/>
            </p:nvSpPr>
            <p:spPr bwMode="auto">
              <a:xfrm>
                <a:off x="2254" y="2820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68" name="Freeform 652"/>
              <p:cNvSpPr>
                <a:spLocks/>
              </p:cNvSpPr>
              <p:nvPr/>
            </p:nvSpPr>
            <p:spPr bwMode="auto">
              <a:xfrm>
                <a:off x="2288" y="2828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4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6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69" name="Freeform 653"/>
              <p:cNvSpPr>
                <a:spLocks/>
              </p:cNvSpPr>
              <p:nvPr/>
            </p:nvSpPr>
            <p:spPr bwMode="auto">
              <a:xfrm>
                <a:off x="2288" y="2828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4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6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70" name="Freeform 654"/>
              <p:cNvSpPr>
                <a:spLocks/>
              </p:cNvSpPr>
              <p:nvPr/>
            </p:nvSpPr>
            <p:spPr bwMode="auto">
              <a:xfrm>
                <a:off x="2322" y="2838"/>
                <a:ext cx="56" cy="36"/>
              </a:xfrm>
              <a:custGeom>
                <a:avLst/>
                <a:gdLst>
                  <a:gd name="T0" fmla="*/ 22 w 56"/>
                  <a:gd name="T1" fmla="*/ 0 h 36"/>
                  <a:gd name="T2" fmla="*/ 0 w 56"/>
                  <a:gd name="T3" fmla="*/ 26 h 36"/>
                  <a:gd name="T4" fmla="*/ 36 w 56"/>
                  <a:gd name="T5" fmla="*/ 36 h 36"/>
                  <a:gd name="T6" fmla="*/ 56 w 56"/>
                  <a:gd name="T7" fmla="*/ 10 h 36"/>
                  <a:gd name="T8" fmla="*/ 22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2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71" name="Freeform 655"/>
              <p:cNvSpPr>
                <a:spLocks/>
              </p:cNvSpPr>
              <p:nvPr/>
            </p:nvSpPr>
            <p:spPr bwMode="auto">
              <a:xfrm>
                <a:off x="2322" y="2838"/>
                <a:ext cx="56" cy="36"/>
              </a:xfrm>
              <a:custGeom>
                <a:avLst/>
                <a:gdLst>
                  <a:gd name="T0" fmla="*/ 22 w 56"/>
                  <a:gd name="T1" fmla="*/ 0 h 36"/>
                  <a:gd name="T2" fmla="*/ 0 w 56"/>
                  <a:gd name="T3" fmla="*/ 26 h 36"/>
                  <a:gd name="T4" fmla="*/ 36 w 56"/>
                  <a:gd name="T5" fmla="*/ 36 h 36"/>
                  <a:gd name="T6" fmla="*/ 56 w 56"/>
                  <a:gd name="T7" fmla="*/ 10 h 36"/>
                  <a:gd name="T8" fmla="*/ 22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2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72" name="Freeform 656"/>
              <p:cNvSpPr>
                <a:spLocks/>
              </p:cNvSpPr>
              <p:nvPr/>
            </p:nvSpPr>
            <p:spPr bwMode="auto">
              <a:xfrm>
                <a:off x="2358" y="284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73" name="Freeform 657"/>
              <p:cNvSpPr>
                <a:spLocks/>
              </p:cNvSpPr>
              <p:nvPr/>
            </p:nvSpPr>
            <p:spPr bwMode="auto">
              <a:xfrm>
                <a:off x="2358" y="2848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74" name="Freeform 658"/>
              <p:cNvSpPr>
                <a:spLocks/>
              </p:cNvSpPr>
              <p:nvPr/>
            </p:nvSpPr>
            <p:spPr bwMode="auto">
              <a:xfrm>
                <a:off x="2392" y="2856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4 w 56"/>
                  <a:gd name="T5" fmla="*/ 36 h 36"/>
                  <a:gd name="T6" fmla="*/ 56 w 56"/>
                  <a:gd name="T7" fmla="*/ 12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6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75" name="Freeform 659"/>
              <p:cNvSpPr>
                <a:spLocks/>
              </p:cNvSpPr>
              <p:nvPr/>
            </p:nvSpPr>
            <p:spPr bwMode="auto">
              <a:xfrm>
                <a:off x="2392" y="2856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4 w 56"/>
                  <a:gd name="T5" fmla="*/ 36 h 36"/>
                  <a:gd name="T6" fmla="*/ 56 w 56"/>
                  <a:gd name="T7" fmla="*/ 12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6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76" name="Freeform 660"/>
              <p:cNvSpPr>
                <a:spLocks/>
              </p:cNvSpPr>
              <p:nvPr/>
            </p:nvSpPr>
            <p:spPr bwMode="auto">
              <a:xfrm>
                <a:off x="2426" y="2868"/>
                <a:ext cx="56" cy="36"/>
              </a:xfrm>
              <a:custGeom>
                <a:avLst/>
                <a:gdLst>
                  <a:gd name="T0" fmla="*/ 22 w 56"/>
                  <a:gd name="T1" fmla="*/ 0 h 36"/>
                  <a:gd name="T2" fmla="*/ 0 w 56"/>
                  <a:gd name="T3" fmla="*/ 24 h 36"/>
                  <a:gd name="T4" fmla="*/ 36 w 56"/>
                  <a:gd name="T5" fmla="*/ 36 h 36"/>
                  <a:gd name="T6" fmla="*/ 56 w 56"/>
                  <a:gd name="T7" fmla="*/ 10 h 36"/>
                  <a:gd name="T8" fmla="*/ 22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2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77" name="Freeform 661"/>
              <p:cNvSpPr>
                <a:spLocks/>
              </p:cNvSpPr>
              <p:nvPr/>
            </p:nvSpPr>
            <p:spPr bwMode="auto">
              <a:xfrm>
                <a:off x="2426" y="2868"/>
                <a:ext cx="56" cy="36"/>
              </a:xfrm>
              <a:custGeom>
                <a:avLst/>
                <a:gdLst>
                  <a:gd name="T0" fmla="*/ 22 w 56"/>
                  <a:gd name="T1" fmla="*/ 0 h 36"/>
                  <a:gd name="T2" fmla="*/ 0 w 56"/>
                  <a:gd name="T3" fmla="*/ 24 h 36"/>
                  <a:gd name="T4" fmla="*/ 36 w 56"/>
                  <a:gd name="T5" fmla="*/ 36 h 36"/>
                  <a:gd name="T6" fmla="*/ 56 w 56"/>
                  <a:gd name="T7" fmla="*/ 10 h 36"/>
                  <a:gd name="T8" fmla="*/ 22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2" y="0"/>
                    </a:moveTo>
                    <a:lnTo>
                      <a:pt x="0" y="24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78" name="Freeform 662"/>
              <p:cNvSpPr>
                <a:spLocks/>
              </p:cNvSpPr>
              <p:nvPr/>
            </p:nvSpPr>
            <p:spPr bwMode="auto">
              <a:xfrm>
                <a:off x="2462" y="2878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6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79" name="Freeform 663"/>
              <p:cNvSpPr>
                <a:spLocks/>
              </p:cNvSpPr>
              <p:nvPr/>
            </p:nvSpPr>
            <p:spPr bwMode="auto">
              <a:xfrm>
                <a:off x="2462" y="2878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6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80" name="Freeform 664"/>
              <p:cNvSpPr>
                <a:spLocks/>
              </p:cNvSpPr>
              <p:nvPr/>
            </p:nvSpPr>
            <p:spPr bwMode="auto">
              <a:xfrm>
                <a:off x="2498" y="2888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6 h 38"/>
                  <a:gd name="T4" fmla="*/ 34 w 54"/>
                  <a:gd name="T5" fmla="*/ 38 h 38"/>
                  <a:gd name="T6" fmla="*/ 54 w 54"/>
                  <a:gd name="T7" fmla="*/ 12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6"/>
                    </a:lnTo>
                    <a:lnTo>
                      <a:pt x="34" y="38"/>
                    </a:lnTo>
                    <a:lnTo>
                      <a:pt x="54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81" name="Freeform 665"/>
              <p:cNvSpPr>
                <a:spLocks/>
              </p:cNvSpPr>
              <p:nvPr/>
            </p:nvSpPr>
            <p:spPr bwMode="auto">
              <a:xfrm>
                <a:off x="2498" y="2888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6 h 38"/>
                  <a:gd name="T4" fmla="*/ 34 w 54"/>
                  <a:gd name="T5" fmla="*/ 38 h 38"/>
                  <a:gd name="T6" fmla="*/ 54 w 54"/>
                  <a:gd name="T7" fmla="*/ 12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6"/>
                    </a:lnTo>
                    <a:lnTo>
                      <a:pt x="34" y="38"/>
                    </a:lnTo>
                    <a:lnTo>
                      <a:pt x="54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82" name="Freeform 666"/>
              <p:cNvSpPr>
                <a:spLocks/>
              </p:cNvSpPr>
              <p:nvPr/>
            </p:nvSpPr>
            <p:spPr bwMode="auto">
              <a:xfrm>
                <a:off x="2532" y="2900"/>
                <a:ext cx="58" cy="38"/>
              </a:xfrm>
              <a:custGeom>
                <a:avLst/>
                <a:gdLst>
                  <a:gd name="T0" fmla="*/ 20 w 58"/>
                  <a:gd name="T1" fmla="*/ 0 h 38"/>
                  <a:gd name="T2" fmla="*/ 0 w 58"/>
                  <a:gd name="T3" fmla="*/ 26 h 38"/>
                  <a:gd name="T4" fmla="*/ 38 w 58"/>
                  <a:gd name="T5" fmla="*/ 38 h 38"/>
                  <a:gd name="T6" fmla="*/ 58 w 58"/>
                  <a:gd name="T7" fmla="*/ 12 h 38"/>
                  <a:gd name="T8" fmla="*/ 20 w 5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8">
                    <a:moveTo>
                      <a:pt x="20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8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83" name="Freeform 667"/>
              <p:cNvSpPr>
                <a:spLocks/>
              </p:cNvSpPr>
              <p:nvPr/>
            </p:nvSpPr>
            <p:spPr bwMode="auto">
              <a:xfrm>
                <a:off x="2532" y="2900"/>
                <a:ext cx="58" cy="38"/>
              </a:xfrm>
              <a:custGeom>
                <a:avLst/>
                <a:gdLst>
                  <a:gd name="T0" fmla="*/ 20 w 58"/>
                  <a:gd name="T1" fmla="*/ 0 h 38"/>
                  <a:gd name="T2" fmla="*/ 0 w 58"/>
                  <a:gd name="T3" fmla="*/ 26 h 38"/>
                  <a:gd name="T4" fmla="*/ 38 w 58"/>
                  <a:gd name="T5" fmla="*/ 38 h 38"/>
                  <a:gd name="T6" fmla="*/ 58 w 58"/>
                  <a:gd name="T7" fmla="*/ 12 h 38"/>
                  <a:gd name="T8" fmla="*/ 20 w 5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8">
                    <a:moveTo>
                      <a:pt x="20" y="0"/>
                    </a:moveTo>
                    <a:lnTo>
                      <a:pt x="0" y="26"/>
                    </a:lnTo>
                    <a:lnTo>
                      <a:pt x="38" y="38"/>
                    </a:lnTo>
                    <a:lnTo>
                      <a:pt x="58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84" name="Freeform 668"/>
              <p:cNvSpPr>
                <a:spLocks/>
              </p:cNvSpPr>
              <p:nvPr/>
            </p:nvSpPr>
            <p:spPr bwMode="auto">
              <a:xfrm>
                <a:off x="2570" y="2912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2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85" name="Freeform 669"/>
              <p:cNvSpPr>
                <a:spLocks/>
              </p:cNvSpPr>
              <p:nvPr/>
            </p:nvSpPr>
            <p:spPr bwMode="auto">
              <a:xfrm>
                <a:off x="2570" y="2912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2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86" name="Freeform 670"/>
              <p:cNvSpPr>
                <a:spLocks/>
              </p:cNvSpPr>
              <p:nvPr/>
            </p:nvSpPr>
            <p:spPr bwMode="auto">
              <a:xfrm>
                <a:off x="2606" y="2924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87" name="Freeform 671"/>
              <p:cNvSpPr>
                <a:spLocks/>
              </p:cNvSpPr>
              <p:nvPr/>
            </p:nvSpPr>
            <p:spPr bwMode="auto">
              <a:xfrm>
                <a:off x="2606" y="2924"/>
                <a:ext cx="54" cy="40"/>
              </a:xfrm>
              <a:custGeom>
                <a:avLst/>
                <a:gdLst>
                  <a:gd name="T0" fmla="*/ 18 w 54"/>
                  <a:gd name="T1" fmla="*/ 0 h 40"/>
                  <a:gd name="T2" fmla="*/ 0 w 54"/>
                  <a:gd name="T3" fmla="*/ 26 h 40"/>
                  <a:gd name="T4" fmla="*/ 36 w 54"/>
                  <a:gd name="T5" fmla="*/ 40 h 40"/>
                  <a:gd name="T6" fmla="*/ 54 w 54"/>
                  <a:gd name="T7" fmla="*/ 14 h 40"/>
                  <a:gd name="T8" fmla="*/ 18 w 5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4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88" name="Freeform 672"/>
              <p:cNvSpPr>
                <a:spLocks/>
              </p:cNvSpPr>
              <p:nvPr/>
            </p:nvSpPr>
            <p:spPr bwMode="auto">
              <a:xfrm>
                <a:off x="2642" y="2938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89" name="Freeform 673"/>
              <p:cNvSpPr>
                <a:spLocks/>
              </p:cNvSpPr>
              <p:nvPr/>
            </p:nvSpPr>
            <p:spPr bwMode="auto">
              <a:xfrm>
                <a:off x="2642" y="2938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90" name="Freeform 674"/>
              <p:cNvSpPr>
                <a:spLocks/>
              </p:cNvSpPr>
              <p:nvPr/>
            </p:nvSpPr>
            <p:spPr bwMode="auto">
              <a:xfrm>
                <a:off x="2678" y="2950"/>
                <a:ext cx="56" cy="42"/>
              </a:xfrm>
              <a:custGeom>
                <a:avLst/>
                <a:gdLst>
                  <a:gd name="T0" fmla="*/ 20 w 56"/>
                  <a:gd name="T1" fmla="*/ 0 h 42"/>
                  <a:gd name="T2" fmla="*/ 0 w 56"/>
                  <a:gd name="T3" fmla="*/ 28 h 42"/>
                  <a:gd name="T4" fmla="*/ 36 w 56"/>
                  <a:gd name="T5" fmla="*/ 42 h 42"/>
                  <a:gd name="T6" fmla="*/ 56 w 56"/>
                  <a:gd name="T7" fmla="*/ 16 h 42"/>
                  <a:gd name="T8" fmla="*/ 20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20" y="0"/>
                    </a:moveTo>
                    <a:lnTo>
                      <a:pt x="0" y="28"/>
                    </a:lnTo>
                    <a:lnTo>
                      <a:pt x="36" y="42"/>
                    </a:lnTo>
                    <a:lnTo>
                      <a:pt x="56" y="1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91" name="Freeform 675"/>
              <p:cNvSpPr>
                <a:spLocks/>
              </p:cNvSpPr>
              <p:nvPr/>
            </p:nvSpPr>
            <p:spPr bwMode="auto">
              <a:xfrm>
                <a:off x="2678" y="2950"/>
                <a:ext cx="56" cy="42"/>
              </a:xfrm>
              <a:custGeom>
                <a:avLst/>
                <a:gdLst>
                  <a:gd name="T0" fmla="*/ 20 w 56"/>
                  <a:gd name="T1" fmla="*/ 0 h 42"/>
                  <a:gd name="T2" fmla="*/ 0 w 56"/>
                  <a:gd name="T3" fmla="*/ 28 h 42"/>
                  <a:gd name="T4" fmla="*/ 36 w 56"/>
                  <a:gd name="T5" fmla="*/ 42 h 42"/>
                  <a:gd name="T6" fmla="*/ 56 w 56"/>
                  <a:gd name="T7" fmla="*/ 16 h 42"/>
                  <a:gd name="T8" fmla="*/ 20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20" y="0"/>
                    </a:moveTo>
                    <a:lnTo>
                      <a:pt x="0" y="28"/>
                    </a:lnTo>
                    <a:lnTo>
                      <a:pt x="36" y="42"/>
                    </a:lnTo>
                    <a:lnTo>
                      <a:pt x="56" y="1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92" name="Freeform 676"/>
              <p:cNvSpPr>
                <a:spLocks/>
              </p:cNvSpPr>
              <p:nvPr/>
            </p:nvSpPr>
            <p:spPr bwMode="auto">
              <a:xfrm>
                <a:off x="2714" y="2966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93" name="Freeform 677"/>
              <p:cNvSpPr>
                <a:spLocks/>
              </p:cNvSpPr>
              <p:nvPr/>
            </p:nvSpPr>
            <p:spPr bwMode="auto">
              <a:xfrm>
                <a:off x="2714" y="2966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94" name="Freeform 678"/>
              <p:cNvSpPr>
                <a:spLocks/>
              </p:cNvSpPr>
              <p:nvPr/>
            </p:nvSpPr>
            <p:spPr bwMode="auto">
              <a:xfrm>
                <a:off x="2752" y="298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95" name="Freeform 679"/>
              <p:cNvSpPr>
                <a:spLocks/>
              </p:cNvSpPr>
              <p:nvPr/>
            </p:nvSpPr>
            <p:spPr bwMode="auto">
              <a:xfrm>
                <a:off x="2752" y="298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96" name="Freeform 680"/>
              <p:cNvSpPr>
                <a:spLocks/>
              </p:cNvSpPr>
              <p:nvPr/>
            </p:nvSpPr>
            <p:spPr bwMode="auto">
              <a:xfrm>
                <a:off x="2788" y="2994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97" name="Freeform 681"/>
              <p:cNvSpPr>
                <a:spLocks/>
              </p:cNvSpPr>
              <p:nvPr/>
            </p:nvSpPr>
            <p:spPr bwMode="auto">
              <a:xfrm>
                <a:off x="2788" y="2994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98" name="Freeform 682"/>
              <p:cNvSpPr>
                <a:spLocks/>
              </p:cNvSpPr>
              <p:nvPr/>
            </p:nvSpPr>
            <p:spPr bwMode="auto">
              <a:xfrm>
                <a:off x="2826" y="3008"/>
                <a:ext cx="56" cy="42"/>
              </a:xfrm>
              <a:custGeom>
                <a:avLst/>
                <a:gdLst>
                  <a:gd name="T0" fmla="*/ 18 w 56"/>
                  <a:gd name="T1" fmla="*/ 0 h 42"/>
                  <a:gd name="T2" fmla="*/ 0 w 56"/>
                  <a:gd name="T3" fmla="*/ 26 h 42"/>
                  <a:gd name="T4" fmla="*/ 38 w 56"/>
                  <a:gd name="T5" fmla="*/ 42 h 42"/>
                  <a:gd name="T6" fmla="*/ 56 w 56"/>
                  <a:gd name="T7" fmla="*/ 14 h 42"/>
                  <a:gd name="T8" fmla="*/ 18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8" y="0"/>
                    </a:moveTo>
                    <a:lnTo>
                      <a:pt x="0" y="26"/>
                    </a:lnTo>
                    <a:lnTo>
                      <a:pt x="38" y="42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99" name="Freeform 683"/>
              <p:cNvSpPr>
                <a:spLocks/>
              </p:cNvSpPr>
              <p:nvPr/>
            </p:nvSpPr>
            <p:spPr bwMode="auto">
              <a:xfrm>
                <a:off x="2826" y="3008"/>
                <a:ext cx="56" cy="42"/>
              </a:xfrm>
              <a:custGeom>
                <a:avLst/>
                <a:gdLst>
                  <a:gd name="T0" fmla="*/ 18 w 56"/>
                  <a:gd name="T1" fmla="*/ 0 h 42"/>
                  <a:gd name="T2" fmla="*/ 0 w 56"/>
                  <a:gd name="T3" fmla="*/ 26 h 42"/>
                  <a:gd name="T4" fmla="*/ 38 w 56"/>
                  <a:gd name="T5" fmla="*/ 42 h 42"/>
                  <a:gd name="T6" fmla="*/ 56 w 56"/>
                  <a:gd name="T7" fmla="*/ 14 h 42"/>
                  <a:gd name="T8" fmla="*/ 18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8" y="0"/>
                    </a:moveTo>
                    <a:lnTo>
                      <a:pt x="0" y="26"/>
                    </a:lnTo>
                    <a:lnTo>
                      <a:pt x="38" y="42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00" name="Freeform 684"/>
              <p:cNvSpPr>
                <a:spLocks/>
              </p:cNvSpPr>
              <p:nvPr/>
            </p:nvSpPr>
            <p:spPr bwMode="auto">
              <a:xfrm>
                <a:off x="2864" y="3022"/>
                <a:ext cx="56" cy="42"/>
              </a:xfrm>
              <a:custGeom>
                <a:avLst/>
                <a:gdLst>
                  <a:gd name="T0" fmla="*/ 18 w 56"/>
                  <a:gd name="T1" fmla="*/ 0 h 42"/>
                  <a:gd name="T2" fmla="*/ 0 w 56"/>
                  <a:gd name="T3" fmla="*/ 28 h 42"/>
                  <a:gd name="T4" fmla="*/ 36 w 56"/>
                  <a:gd name="T5" fmla="*/ 42 h 42"/>
                  <a:gd name="T6" fmla="*/ 56 w 56"/>
                  <a:gd name="T7" fmla="*/ 14 h 42"/>
                  <a:gd name="T8" fmla="*/ 18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8" y="0"/>
                    </a:moveTo>
                    <a:lnTo>
                      <a:pt x="0" y="28"/>
                    </a:lnTo>
                    <a:lnTo>
                      <a:pt x="36" y="42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01" name="Freeform 685"/>
              <p:cNvSpPr>
                <a:spLocks/>
              </p:cNvSpPr>
              <p:nvPr/>
            </p:nvSpPr>
            <p:spPr bwMode="auto">
              <a:xfrm>
                <a:off x="2864" y="3022"/>
                <a:ext cx="56" cy="42"/>
              </a:xfrm>
              <a:custGeom>
                <a:avLst/>
                <a:gdLst>
                  <a:gd name="T0" fmla="*/ 18 w 56"/>
                  <a:gd name="T1" fmla="*/ 0 h 42"/>
                  <a:gd name="T2" fmla="*/ 0 w 56"/>
                  <a:gd name="T3" fmla="*/ 28 h 42"/>
                  <a:gd name="T4" fmla="*/ 36 w 56"/>
                  <a:gd name="T5" fmla="*/ 42 h 42"/>
                  <a:gd name="T6" fmla="*/ 56 w 56"/>
                  <a:gd name="T7" fmla="*/ 14 h 42"/>
                  <a:gd name="T8" fmla="*/ 18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8" y="0"/>
                    </a:moveTo>
                    <a:lnTo>
                      <a:pt x="0" y="28"/>
                    </a:lnTo>
                    <a:lnTo>
                      <a:pt x="36" y="42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02" name="Freeform 686"/>
              <p:cNvSpPr>
                <a:spLocks/>
              </p:cNvSpPr>
              <p:nvPr/>
            </p:nvSpPr>
            <p:spPr bwMode="auto">
              <a:xfrm>
                <a:off x="2900" y="3036"/>
                <a:ext cx="56" cy="42"/>
              </a:xfrm>
              <a:custGeom>
                <a:avLst/>
                <a:gdLst>
                  <a:gd name="T0" fmla="*/ 20 w 56"/>
                  <a:gd name="T1" fmla="*/ 0 h 42"/>
                  <a:gd name="T2" fmla="*/ 0 w 56"/>
                  <a:gd name="T3" fmla="*/ 28 h 42"/>
                  <a:gd name="T4" fmla="*/ 38 w 56"/>
                  <a:gd name="T5" fmla="*/ 42 h 42"/>
                  <a:gd name="T6" fmla="*/ 56 w 56"/>
                  <a:gd name="T7" fmla="*/ 14 h 42"/>
                  <a:gd name="T8" fmla="*/ 20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20" y="0"/>
                    </a:moveTo>
                    <a:lnTo>
                      <a:pt x="0" y="28"/>
                    </a:lnTo>
                    <a:lnTo>
                      <a:pt x="38" y="42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03" name="Freeform 687"/>
              <p:cNvSpPr>
                <a:spLocks/>
              </p:cNvSpPr>
              <p:nvPr/>
            </p:nvSpPr>
            <p:spPr bwMode="auto">
              <a:xfrm>
                <a:off x="2900" y="3036"/>
                <a:ext cx="56" cy="42"/>
              </a:xfrm>
              <a:custGeom>
                <a:avLst/>
                <a:gdLst>
                  <a:gd name="T0" fmla="*/ 20 w 56"/>
                  <a:gd name="T1" fmla="*/ 0 h 42"/>
                  <a:gd name="T2" fmla="*/ 0 w 56"/>
                  <a:gd name="T3" fmla="*/ 28 h 42"/>
                  <a:gd name="T4" fmla="*/ 38 w 56"/>
                  <a:gd name="T5" fmla="*/ 42 h 42"/>
                  <a:gd name="T6" fmla="*/ 56 w 56"/>
                  <a:gd name="T7" fmla="*/ 14 h 42"/>
                  <a:gd name="T8" fmla="*/ 20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20" y="0"/>
                    </a:moveTo>
                    <a:lnTo>
                      <a:pt x="0" y="28"/>
                    </a:lnTo>
                    <a:lnTo>
                      <a:pt x="38" y="42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04" name="Freeform 688"/>
              <p:cNvSpPr>
                <a:spLocks/>
              </p:cNvSpPr>
              <p:nvPr/>
            </p:nvSpPr>
            <p:spPr bwMode="auto">
              <a:xfrm>
                <a:off x="2938" y="3050"/>
                <a:ext cx="56" cy="42"/>
              </a:xfrm>
              <a:custGeom>
                <a:avLst/>
                <a:gdLst>
                  <a:gd name="T0" fmla="*/ 18 w 56"/>
                  <a:gd name="T1" fmla="*/ 0 h 42"/>
                  <a:gd name="T2" fmla="*/ 0 w 56"/>
                  <a:gd name="T3" fmla="*/ 28 h 42"/>
                  <a:gd name="T4" fmla="*/ 38 w 56"/>
                  <a:gd name="T5" fmla="*/ 42 h 42"/>
                  <a:gd name="T6" fmla="*/ 56 w 56"/>
                  <a:gd name="T7" fmla="*/ 14 h 42"/>
                  <a:gd name="T8" fmla="*/ 18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8" y="0"/>
                    </a:moveTo>
                    <a:lnTo>
                      <a:pt x="0" y="28"/>
                    </a:lnTo>
                    <a:lnTo>
                      <a:pt x="38" y="42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05" name="Freeform 689"/>
              <p:cNvSpPr>
                <a:spLocks/>
              </p:cNvSpPr>
              <p:nvPr/>
            </p:nvSpPr>
            <p:spPr bwMode="auto">
              <a:xfrm>
                <a:off x="2938" y="3050"/>
                <a:ext cx="56" cy="42"/>
              </a:xfrm>
              <a:custGeom>
                <a:avLst/>
                <a:gdLst>
                  <a:gd name="T0" fmla="*/ 18 w 56"/>
                  <a:gd name="T1" fmla="*/ 0 h 42"/>
                  <a:gd name="T2" fmla="*/ 0 w 56"/>
                  <a:gd name="T3" fmla="*/ 28 h 42"/>
                  <a:gd name="T4" fmla="*/ 38 w 56"/>
                  <a:gd name="T5" fmla="*/ 42 h 42"/>
                  <a:gd name="T6" fmla="*/ 56 w 56"/>
                  <a:gd name="T7" fmla="*/ 14 h 42"/>
                  <a:gd name="T8" fmla="*/ 18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8" y="0"/>
                    </a:moveTo>
                    <a:lnTo>
                      <a:pt x="0" y="28"/>
                    </a:lnTo>
                    <a:lnTo>
                      <a:pt x="38" y="42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06" name="Freeform 690"/>
              <p:cNvSpPr>
                <a:spLocks/>
              </p:cNvSpPr>
              <p:nvPr/>
            </p:nvSpPr>
            <p:spPr bwMode="auto">
              <a:xfrm>
                <a:off x="2976" y="306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38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07" name="Freeform 691"/>
              <p:cNvSpPr>
                <a:spLocks/>
              </p:cNvSpPr>
              <p:nvPr/>
            </p:nvSpPr>
            <p:spPr bwMode="auto">
              <a:xfrm>
                <a:off x="2976" y="306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38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08" name="Freeform 692"/>
              <p:cNvSpPr>
                <a:spLocks/>
              </p:cNvSpPr>
              <p:nvPr/>
            </p:nvSpPr>
            <p:spPr bwMode="auto">
              <a:xfrm>
                <a:off x="3014" y="3076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09" name="Freeform 693"/>
              <p:cNvSpPr>
                <a:spLocks/>
              </p:cNvSpPr>
              <p:nvPr/>
            </p:nvSpPr>
            <p:spPr bwMode="auto">
              <a:xfrm>
                <a:off x="3014" y="3076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7510" name="Group 694"/>
            <p:cNvGrpSpPr>
              <a:grpSpLocks/>
            </p:cNvGrpSpPr>
            <p:nvPr/>
          </p:nvGrpSpPr>
          <p:grpSpPr bwMode="auto">
            <a:xfrm>
              <a:off x="1382" y="2622"/>
              <a:ext cx="2114" cy="770"/>
              <a:chOff x="1382" y="2622"/>
              <a:chExt cx="2114" cy="770"/>
            </a:xfrm>
          </p:grpSpPr>
          <p:sp>
            <p:nvSpPr>
              <p:cNvPr id="547511" name="Freeform 695"/>
              <p:cNvSpPr>
                <a:spLocks/>
              </p:cNvSpPr>
              <p:nvPr/>
            </p:nvSpPr>
            <p:spPr bwMode="auto">
              <a:xfrm>
                <a:off x="3052" y="309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40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40" y="40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12" name="Freeform 696"/>
              <p:cNvSpPr>
                <a:spLocks/>
              </p:cNvSpPr>
              <p:nvPr/>
            </p:nvSpPr>
            <p:spPr bwMode="auto">
              <a:xfrm>
                <a:off x="3052" y="309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40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40" y="40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13" name="Freeform 697"/>
              <p:cNvSpPr>
                <a:spLocks/>
              </p:cNvSpPr>
              <p:nvPr/>
            </p:nvSpPr>
            <p:spPr bwMode="auto">
              <a:xfrm>
                <a:off x="3092" y="3102"/>
                <a:ext cx="56" cy="40"/>
              </a:xfrm>
              <a:custGeom>
                <a:avLst/>
                <a:gdLst>
                  <a:gd name="T0" fmla="*/ 16 w 56"/>
                  <a:gd name="T1" fmla="*/ 0 h 40"/>
                  <a:gd name="T2" fmla="*/ 0 w 56"/>
                  <a:gd name="T3" fmla="*/ 28 h 40"/>
                  <a:gd name="T4" fmla="*/ 38 w 56"/>
                  <a:gd name="T5" fmla="*/ 40 h 40"/>
                  <a:gd name="T6" fmla="*/ 56 w 56"/>
                  <a:gd name="T7" fmla="*/ 12 h 40"/>
                  <a:gd name="T8" fmla="*/ 16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6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EC4F2"/>
              </a:solidFill>
              <a:ln w="0">
                <a:solidFill>
                  <a:srgbClr val="9E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14" name="Freeform 698"/>
              <p:cNvSpPr>
                <a:spLocks/>
              </p:cNvSpPr>
              <p:nvPr/>
            </p:nvSpPr>
            <p:spPr bwMode="auto">
              <a:xfrm>
                <a:off x="3092" y="3102"/>
                <a:ext cx="56" cy="40"/>
              </a:xfrm>
              <a:custGeom>
                <a:avLst/>
                <a:gdLst>
                  <a:gd name="T0" fmla="*/ 16 w 56"/>
                  <a:gd name="T1" fmla="*/ 0 h 40"/>
                  <a:gd name="T2" fmla="*/ 0 w 56"/>
                  <a:gd name="T3" fmla="*/ 28 h 40"/>
                  <a:gd name="T4" fmla="*/ 38 w 56"/>
                  <a:gd name="T5" fmla="*/ 40 h 40"/>
                  <a:gd name="T6" fmla="*/ 56 w 56"/>
                  <a:gd name="T7" fmla="*/ 12 h 40"/>
                  <a:gd name="T8" fmla="*/ 16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6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15" name="Freeform 699"/>
              <p:cNvSpPr>
                <a:spLocks/>
              </p:cNvSpPr>
              <p:nvPr/>
            </p:nvSpPr>
            <p:spPr bwMode="auto">
              <a:xfrm>
                <a:off x="3130" y="311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40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40" y="40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16" name="Freeform 700"/>
              <p:cNvSpPr>
                <a:spLocks/>
              </p:cNvSpPr>
              <p:nvPr/>
            </p:nvSpPr>
            <p:spPr bwMode="auto">
              <a:xfrm>
                <a:off x="3130" y="311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40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40" y="40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17" name="Freeform 701"/>
              <p:cNvSpPr>
                <a:spLocks/>
              </p:cNvSpPr>
              <p:nvPr/>
            </p:nvSpPr>
            <p:spPr bwMode="auto">
              <a:xfrm>
                <a:off x="3170" y="3126"/>
                <a:ext cx="56" cy="42"/>
              </a:xfrm>
              <a:custGeom>
                <a:avLst/>
                <a:gdLst>
                  <a:gd name="T0" fmla="*/ 16 w 56"/>
                  <a:gd name="T1" fmla="*/ 0 h 42"/>
                  <a:gd name="T2" fmla="*/ 0 w 56"/>
                  <a:gd name="T3" fmla="*/ 28 h 42"/>
                  <a:gd name="T4" fmla="*/ 38 w 56"/>
                  <a:gd name="T5" fmla="*/ 42 h 42"/>
                  <a:gd name="T6" fmla="*/ 56 w 56"/>
                  <a:gd name="T7" fmla="*/ 16 h 42"/>
                  <a:gd name="T8" fmla="*/ 16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6" y="0"/>
                    </a:moveTo>
                    <a:lnTo>
                      <a:pt x="0" y="28"/>
                    </a:lnTo>
                    <a:lnTo>
                      <a:pt x="38" y="42"/>
                    </a:lnTo>
                    <a:lnTo>
                      <a:pt x="56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C9F2"/>
              </a:solidFill>
              <a:ln w="0">
                <a:solidFill>
                  <a:srgbClr val="A8C9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18" name="Freeform 702"/>
              <p:cNvSpPr>
                <a:spLocks/>
              </p:cNvSpPr>
              <p:nvPr/>
            </p:nvSpPr>
            <p:spPr bwMode="auto">
              <a:xfrm>
                <a:off x="3170" y="3126"/>
                <a:ext cx="56" cy="42"/>
              </a:xfrm>
              <a:custGeom>
                <a:avLst/>
                <a:gdLst>
                  <a:gd name="T0" fmla="*/ 16 w 56"/>
                  <a:gd name="T1" fmla="*/ 0 h 42"/>
                  <a:gd name="T2" fmla="*/ 0 w 56"/>
                  <a:gd name="T3" fmla="*/ 28 h 42"/>
                  <a:gd name="T4" fmla="*/ 38 w 56"/>
                  <a:gd name="T5" fmla="*/ 42 h 42"/>
                  <a:gd name="T6" fmla="*/ 56 w 56"/>
                  <a:gd name="T7" fmla="*/ 16 h 42"/>
                  <a:gd name="T8" fmla="*/ 16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6" y="0"/>
                    </a:moveTo>
                    <a:lnTo>
                      <a:pt x="0" y="28"/>
                    </a:lnTo>
                    <a:lnTo>
                      <a:pt x="38" y="42"/>
                    </a:lnTo>
                    <a:lnTo>
                      <a:pt x="56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19" name="Freeform 703"/>
              <p:cNvSpPr>
                <a:spLocks/>
              </p:cNvSpPr>
              <p:nvPr/>
            </p:nvSpPr>
            <p:spPr bwMode="auto">
              <a:xfrm>
                <a:off x="3208" y="3142"/>
                <a:ext cx="56" cy="44"/>
              </a:xfrm>
              <a:custGeom>
                <a:avLst/>
                <a:gdLst>
                  <a:gd name="T0" fmla="*/ 18 w 56"/>
                  <a:gd name="T1" fmla="*/ 0 h 44"/>
                  <a:gd name="T2" fmla="*/ 0 w 56"/>
                  <a:gd name="T3" fmla="*/ 26 h 44"/>
                  <a:gd name="T4" fmla="*/ 40 w 56"/>
                  <a:gd name="T5" fmla="*/ 44 h 44"/>
                  <a:gd name="T6" fmla="*/ 56 w 56"/>
                  <a:gd name="T7" fmla="*/ 18 h 44"/>
                  <a:gd name="T8" fmla="*/ 18 w 5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4">
                    <a:moveTo>
                      <a:pt x="18" y="0"/>
                    </a:moveTo>
                    <a:lnTo>
                      <a:pt x="0" y="26"/>
                    </a:lnTo>
                    <a:lnTo>
                      <a:pt x="40" y="44"/>
                    </a:lnTo>
                    <a:lnTo>
                      <a:pt x="56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0D1F2"/>
              </a:solidFill>
              <a:ln w="0">
                <a:solidFill>
                  <a:srgbClr val="B0D1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20" name="Freeform 704"/>
              <p:cNvSpPr>
                <a:spLocks/>
              </p:cNvSpPr>
              <p:nvPr/>
            </p:nvSpPr>
            <p:spPr bwMode="auto">
              <a:xfrm>
                <a:off x="3208" y="3142"/>
                <a:ext cx="56" cy="44"/>
              </a:xfrm>
              <a:custGeom>
                <a:avLst/>
                <a:gdLst>
                  <a:gd name="T0" fmla="*/ 18 w 56"/>
                  <a:gd name="T1" fmla="*/ 0 h 44"/>
                  <a:gd name="T2" fmla="*/ 0 w 56"/>
                  <a:gd name="T3" fmla="*/ 26 h 44"/>
                  <a:gd name="T4" fmla="*/ 40 w 56"/>
                  <a:gd name="T5" fmla="*/ 44 h 44"/>
                  <a:gd name="T6" fmla="*/ 56 w 56"/>
                  <a:gd name="T7" fmla="*/ 18 h 44"/>
                  <a:gd name="T8" fmla="*/ 18 w 5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4">
                    <a:moveTo>
                      <a:pt x="18" y="0"/>
                    </a:moveTo>
                    <a:lnTo>
                      <a:pt x="0" y="26"/>
                    </a:lnTo>
                    <a:lnTo>
                      <a:pt x="40" y="44"/>
                    </a:lnTo>
                    <a:lnTo>
                      <a:pt x="56" y="18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21" name="Freeform 705"/>
              <p:cNvSpPr>
                <a:spLocks/>
              </p:cNvSpPr>
              <p:nvPr/>
            </p:nvSpPr>
            <p:spPr bwMode="auto">
              <a:xfrm>
                <a:off x="3248" y="3160"/>
                <a:ext cx="56" cy="46"/>
              </a:xfrm>
              <a:custGeom>
                <a:avLst/>
                <a:gdLst>
                  <a:gd name="T0" fmla="*/ 16 w 56"/>
                  <a:gd name="T1" fmla="*/ 0 h 46"/>
                  <a:gd name="T2" fmla="*/ 0 w 56"/>
                  <a:gd name="T3" fmla="*/ 26 h 46"/>
                  <a:gd name="T4" fmla="*/ 40 w 56"/>
                  <a:gd name="T5" fmla="*/ 46 h 46"/>
                  <a:gd name="T6" fmla="*/ 56 w 56"/>
                  <a:gd name="T7" fmla="*/ 22 h 46"/>
                  <a:gd name="T8" fmla="*/ 16 w 56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16" y="0"/>
                    </a:moveTo>
                    <a:lnTo>
                      <a:pt x="0" y="26"/>
                    </a:lnTo>
                    <a:lnTo>
                      <a:pt x="40" y="46"/>
                    </a:lnTo>
                    <a:lnTo>
                      <a:pt x="56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DDBF0"/>
              </a:solidFill>
              <a:ln w="0">
                <a:solidFill>
                  <a:srgbClr val="BDDB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22" name="Freeform 706"/>
              <p:cNvSpPr>
                <a:spLocks/>
              </p:cNvSpPr>
              <p:nvPr/>
            </p:nvSpPr>
            <p:spPr bwMode="auto">
              <a:xfrm>
                <a:off x="3248" y="3160"/>
                <a:ext cx="56" cy="46"/>
              </a:xfrm>
              <a:custGeom>
                <a:avLst/>
                <a:gdLst>
                  <a:gd name="T0" fmla="*/ 16 w 56"/>
                  <a:gd name="T1" fmla="*/ 0 h 46"/>
                  <a:gd name="T2" fmla="*/ 0 w 56"/>
                  <a:gd name="T3" fmla="*/ 26 h 46"/>
                  <a:gd name="T4" fmla="*/ 40 w 56"/>
                  <a:gd name="T5" fmla="*/ 46 h 46"/>
                  <a:gd name="T6" fmla="*/ 56 w 56"/>
                  <a:gd name="T7" fmla="*/ 22 h 46"/>
                  <a:gd name="T8" fmla="*/ 16 w 56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16" y="0"/>
                    </a:moveTo>
                    <a:lnTo>
                      <a:pt x="0" y="26"/>
                    </a:lnTo>
                    <a:lnTo>
                      <a:pt x="40" y="46"/>
                    </a:lnTo>
                    <a:lnTo>
                      <a:pt x="56" y="2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23" name="Freeform 707"/>
              <p:cNvSpPr>
                <a:spLocks/>
              </p:cNvSpPr>
              <p:nvPr/>
            </p:nvSpPr>
            <p:spPr bwMode="auto">
              <a:xfrm>
                <a:off x="3288" y="3182"/>
                <a:ext cx="54" cy="48"/>
              </a:xfrm>
              <a:custGeom>
                <a:avLst/>
                <a:gdLst>
                  <a:gd name="T0" fmla="*/ 16 w 54"/>
                  <a:gd name="T1" fmla="*/ 0 h 48"/>
                  <a:gd name="T2" fmla="*/ 0 w 54"/>
                  <a:gd name="T3" fmla="*/ 24 h 48"/>
                  <a:gd name="T4" fmla="*/ 38 w 54"/>
                  <a:gd name="T5" fmla="*/ 48 h 48"/>
                  <a:gd name="T6" fmla="*/ 54 w 54"/>
                  <a:gd name="T7" fmla="*/ 26 h 48"/>
                  <a:gd name="T8" fmla="*/ 16 w 5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6" y="0"/>
                    </a:moveTo>
                    <a:lnTo>
                      <a:pt x="0" y="24"/>
                    </a:lnTo>
                    <a:lnTo>
                      <a:pt x="38" y="48"/>
                    </a:lnTo>
                    <a:lnTo>
                      <a:pt x="54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CE5E8"/>
              </a:solidFill>
              <a:ln w="0">
                <a:solidFill>
                  <a:srgbClr val="CCE5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24" name="Freeform 708"/>
              <p:cNvSpPr>
                <a:spLocks/>
              </p:cNvSpPr>
              <p:nvPr/>
            </p:nvSpPr>
            <p:spPr bwMode="auto">
              <a:xfrm>
                <a:off x="3288" y="3182"/>
                <a:ext cx="54" cy="48"/>
              </a:xfrm>
              <a:custGeom>
                <a:avLst/>
                <a:gdLst>
                  <a:gd name="T0" fmla="*/ 16 w 54"/>
                  <a:gd name="T1" fmla="*/ 0 h 48"/>
                  <a:gd name="T2" fmla="*/ 0 w 54"/>
                  <a:gd name="T3" fmla="*/ 24 h 48"/>
                  <a:gd name="T4" fmla="*/ 38 w 54"/>
                  <a:gd name="T5" fmla="*/ 48 h 48"/>
                  <a:gd name="T6" fmla="*/ 54 w 54"/>
                  <a:gd name="T7" fmla="*/ 26 h 48"/>
                  <a:gd name="T8" fmla="*/ 16 w 5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6" y="0"/>
                    </a:moveTo>
                    <a:lnTo>
                      <a:pt x="0" y="24"/>
                    </a:lnTo>
                    <a:lnTo>
                      <a:pt x="38" y="48"/>
                    </a:lnTo>
                    <a:lnTo>
                      <a:pt x="54" y="2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25" name="Freeform 709"/>
              <p:cNvSpPr>
                <a:spLocks/>
              </p:cNvSpPr>
              <p:nvPr/>
            </p:nvSpPr>
            <p:spPr bwMode="auto">
              <a:xfrm>
                <a:off x="3326" y="3208"/>
                <a:ext cx="54" cy="54"/>
              </a:xfrm>
              <a:custGeom>
                <a:avLst/>
                <a:gdLst>
                  <a:gd name="T0" fmla="*/ 16 w 54"/>
                  <a:gd name="T1" fmla="*/ 0 h 54"/>
                  <a:gd name="T2" fmla="*/ 0 w 54"/>
                  <a:gd name="T3" fmla="*/ 22 h 54"/>
                  <a:gd name="T4" fmla="*/ 38 w 54"/>
                  <a:gd name="T5" fmla="*/ 54 h 54"/>
                  <a:gd name="T6" fmla="*/ 54 w 54"/>
                  <a:gd name="T7" fmla="*/ 38 h 54"/>
                  <a:gd name="T8" fmla="*/ 16 w 5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16" y="0"/>
                    </a:moveTo>
                    <a:lnTo>
                      <a:pt x="0" y="22"/>
                    </a:lnTo>
                    <a:lnTo>
                      <a:pt x="38" y="54"/>
                    </a:lnTo>
                    <a:lnTo>
                      <a:pt x="54" y="3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BF2DB"/>
              </a:solidFill>
              <a:ln w="0">
                <a:solidFill>
                  <a:srgbClr val="DBF2D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26" name="Freeform 710"/>
              <p:cNvSpPr>
                <a:spLocks/>
              </p:cNvSpPr>
              <p:nvPr/>
            </p:nvSpPr>
            <p:spPr bwMode="auto">
              <a:xfrm>
                <a:off x="3326" y="3208"/>
                <a:ext cx="54" cy="54"/>
              </a:xfrm>
              <a:custGeom>
                <a:avLst/>
                <a:gdLst>
                  <a:gd name="T0" fmla="*/ 16 w 54"/>
                  <a:gd name="T1" fmla="*/ 0 h 54"/>
                  <a:gd name="T2" fmla="*/ 0 w 54"/>
                  <a:gd name="T3" fmla="*/ 22 h 54"/>
                  <a:gd name="T4" fmla="*/ 38 w 54"/>
                  <a:gd name="T5" fmla="*/ 54 h 54"/>
                  <a:gd name="T6" fmla="*/ 54 w 54"/>
                  <a:gd name="T7" fmla="*/ 38 h 54"/>
                  <a:gd name="T8" fmla="*/ 16 w 5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16" y="0"/>
                    </a:moveTo>
                    <a:lnTo>
                      <a:pt x="0" y="22"/>
                    </a:lnTo>
                    <a:lnTo>
                      <a:pt x="38" y="54"/>
                    </a:lnTo>
                    <a:lnTo>
                      <a:pt x="54" y="3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27" name="Freeform 711"/>
              <p:cNvSpPr>
                <a:spLocks/>
              </p:cNvSpPr>
              <p:nvPr/>
            </p:nvSpPr>
            <p:spPr bwMode="auto">
              <a:xfrm>
                <a:off x="3364" y="3246"/>
                <a:ext cx="54" cy="58"/>
              </a:xfrm>
              <a:custGeom>
                <a:avLst/>
                <a:gdLst>
                  <a:gd name="T0" fmla="*/ 16 w 54"/>
                  <a:gd name="T1" fmla="*/ 0 h 58"/>
                  <a:gd name="T2" fmla="*/ 0 w 54"/>
                  <a:gd name="T3" fmla="*/ 16 h 58"/>
                  <a:gd name="T4" fmla="*/ 38 w 54"/>
                  <a:gd name="T5" fmla="*/ 58 h 58"/>
                  <a:gd name="T6" fmla="*/ 54 w 54"/>
                  <a:gd name="T7" fmla="*/ 46 h 58"/>
                  <a:gd name="T8" fmla="*/ 16 w 5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8">
                    <a:moveTo>
                      <a:pt x="16" y="0"/>
                    </a:moveTo>
                    <a:lnTo>
                      <a:pt x="0" y="16"/>
                    </a:lnTo>
                    <a:lnTo>
                      <a:pt x="38" y="58"/>
                    </a:lnTo>
                    <a:lnTo>
                      <a:pt x="54" y="4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BFAC7"/>
              </a:solidFill>
              <a:ln w="0">
                <a:solidFill>
                  <a:srgbClr val="EBFA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28" name="Freeform 712"/>
              <p:cNvSpPr>
                <a:spLocks/>
              </p:cNvSpPr>
              <p:nvPr/>
            </p:nvSpPr>
            <p:spPr bwMode="auto">
              <a:xfrm>
                <a:off x="3364" y="3246"/>
                <a:ext cx="54" cy="58"/>
              </a:xfrm>
              <a:custGeom>
                <a:avLst/>
                <a:gdLst>
                  <a:gd name="T0" fmla="*/ 16 w 54"/>
                  <a:gd name="T1" fmla="*/ 0 h 58"/>
                  <a:gd name="T2" fmla="*/ 0 w 54"/>
                  <a:gd name="T3" fmla="*/ 16 h 58"/>
                  <a:gd name="T4" fmla="*/ 38 w 54"/>
                  <a:gd name="T5" fmla="*/ 58 h 58"/>
                  <a:gd name="T6" fmla="*/ 54 w 54"/>
                  <a:gd name="T7" fmla="*/ 46 h 58"/>
                  <a:gd name="T8" fmla="*/ 16 w 5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8">
                    <a:moveTo>
                      <a:pt x="16" y="0"/>
                    </a:moveTo>
                    <a:lnTo>
                      <a:pt x="0" y="16"/>
                    </a:lnTo>
                    <a:lnTo>
                      <a:pt x="38" y="58"/>
                    </a:lnTo>
                    <a:lnTo>
                      <a:pt x="54" y="4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29" name="Freeform 713"/>
              <p:cNvSpPr>
                <a:spLocks/>
              </p:cNvSpPr>
              <p:nvPr/>
            </p:nvSpPr>
            <p:spPr bwMode="auto">
              <a:xfrm>
                <a:off x="3402" y="3292"/>
                <a:ext cx="54" cy="56"/>
              </a:xfrm>
              <a:custGeom>
                <a:avLst/>
                <a:gdLst>
                  <a:gd name="T0" fmla="*/ 16 w 54"/>
                  <a:gd name="T1" fmla="*/ 0 h 56"/>
                  <a:gd name="T2" fmla="*/ 0 w 54"/>
                  <a:gd name="T3" fmla="*/ 12 h 56"/>
                  <a:gd name="T4" fmla="*/ 38 w 54"/>
                  <a:gd name="T5" fmla="*/ 56 h 56"/>
                  <a:gd name="T6" fmla="*/ 54 w 54"/>
                  <a:gd name="T7" fmla="*/ 26 h 56"/>
                  <a:gd name="T8" fmla="*/ 16 w 54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6">
                    <a:moveTo>
                      <a:pt x="16" y="0"/>
                    </a:moveTo>
                    <a:lnTo>
                      <a:pt x="0" y="12"/>
                    </a:lnTo>
                    <a:lnTo>
                      <a:pt x="38" y="56"/>
                    </a:lnTo>
                    <a:lnTo>
                      <a:pt x="54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4D1E3"/>
              </a:solidFill>
              <a:ln w="0">
                <a:solidFill>
                  <a:srgbClr val="C4D1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30" name="Freeform 714"/>
              <p:cNvSpPr>
                <a:spLocks/>
              </p:cNvSpPr>
              <p:nvPr/>
            </p:nvSpPr>
            <p:spPr bwMode="auto">
              <a:xfrm>
                <a:off x="3402" y="3292"/>
                <a:ext cx="54" cy="56"/>
              </a:xfrm>
              <a:custGeom>
                <a:avLst/>
                <a:gdLst>
                  <a:gd name="T0" fmla="*/ 16 w 54"/>
                  <a:gd name="T1" fmla="*/ 0 h 56"/>
                  <a:gd name="T2" fmla="*/ 0 w 54"/>
                  <a:gd name="T3" fmla="*/ 12 h 56"/>
                  <a:gd name="T4" fmla="*/ 38 w 54"/>
                  <a:gd name="T5" fmla="*/ 56 h 56"/>
                  <a:gd name="T6" fmla="*/ 54 w 54"/>
                  <a:gd name="T7" fmla="*/ 26 h 56"/>
                  <a:gd name="T8" fmla="*/ 16 w 54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6">
                    <a:moveTo>
                      <a:pt x="16" y="0"/>
                    </a:moveTo>
                    <a:lnTo>
                      <a:pt x="0" y="12"/>
                    </a:lnTo>
                    <a:lnTo>
                      <a:pt x="38" y="56"/>
                    </a:lnTo>
                    <a:lnTo>
                      <a:pt x="54" y="2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31" name="Freeform 715"/>
              <p:cNvSpPr>
                <a:spLocks/>
              </p:cNvSpPr>
              <p:nvPr/>
            </p:nvSpPr>
            <p:spPr bwMode="auto">
              <a:xfrm>
                <a:off x="3440" y="3318"/>
                <a:ext cx="56" cy="44"/>
              </a:xfrm>
              <a:custGeom>
                <a:avLst/>
                <a:gdLst>
                  <a:gd name="T0" fmla="*/ 16 w 56"/>
                  <a:gd name="T1" fmla="*/ 0 h 44"/>
                  <a:gd name="T2" fmla="*/ 0 w 56"/>
                  <a:gd name="T3" fmla="*/ 30 h 44"/>
                  <a:gd name="T4" fmla="*/ 40 w 56"/>
                  <a:gd name="T5" fmla="*/ 44 h 44"/>
                  <a:gd name="T6" fmla="*/ 56 w 56"/>
                  <a:gd name="T7" fmla="*/ 16 h 44"/>
                  <a:gd name="T8" fmla="*/ 16 w 5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4">
                    <a:moveTo>
                      <a:pt x="16" y="0"/>
                    </a:moveTo>
                    <a:lnTo>
                      <a:pt x="0" y="30"/>
                    </a:lnTo>
                    <a:lnTo>
                      <a:pt x="40" y="44"/>
                    </a:lnTo>
                    <a:lnTo>
                      <a:pt x="56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32" name="Freeform 716"/>
              <p:cNvSpPr>
                <a:spLocks/>
              </p:cNvSpPr>
              <p:nvPr/>
            </p:nvSpPr>
            <p:spPr bwMode="auto">
              <a:xfrm>
                <a:off x="3440" y="3318"/>
                <a:ext cx="56" cy="44"/>
              </a:xfrm>
              <a:custGeom>
                <a:avLst/>
                <a:gdLst>
                  <a:gd name="T0" fmla="*/ 16 w 56"/>
                  <a:gd name="T1" fmla="*/ 0 h 44"/>
                  <a:gd name="T2" fmla="*/ 0 w 56"/>
                  <a:gd name="T3" fmla="*/ 30 h 44"/>
                  <a:gd name="T4" fmla="*/ 40 w 56"/>
                  <a:gd name="T5" fmla="*/ 44 h 44"/>
                  <a:gd name="T6" fmla="*/ 56 w 56"/>
                  <a:gd name="T7" fmla="*/ 16 h 44"/>
                  <a:gd name="T8" fmla="*/ 16 w 5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4">
                    <a:moveTo>
                      <a:pt x="16" y="0"/>
                    </a:moveTo>
                    <a:lnTo>
                      <a:pt x="0" y="30"/>
                    </a:lnTo>
                    <a:lnTo>
                      <a:pt x="40" y="44"/>
                    </a:lnTo>
                    <a:lnTo>
                      <a:pt x="56" y="16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33" name="Freeform 717"/>
              <p:cNvSpPr>
                <a:spLocks/>
              </p:cNvSpPr>
              <p:nvPr/>
            </p:nvSpPr>
            <p:spPr bwMode="auto">
              <a:xfrm>
                <a:off x="1406" y="2622"/>
                <a:ext cx="54" cy="36"/>
              </a:xfrm>
              <a:custGeom>
                <a:avLst/>
                <a:gdLst>
                  <a:gd name="T0" fmla="*/ 24 w 54"/>
                  <a:gd name="T1" fmla="*/ 0 h 36"/>
                  <a:gd name="T2" fmla="*/ 0 w 54"/>
                  <a:gd name="T3" fmla="*/ 22 h 36"/>
                  <a:gd name="T4" fmla="*/ 32 w 54"/>
                  <a:gd name="T5" fmla="*/ 36 h 36"/>
                  <a:gd name="T6" fmla="*/ 54 w 54"/>
                  <a:gd name="T7" fmla="*/ 8 h 36"/>
                  <a:gd name="T8" fmla="*/ 24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4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54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6B0E8"/>
              </a:solidFill>
              <a:ln w="0">
                <a:solidFill>
                  <a:srgbClr val="96B0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34" name="Freeform 718"/>
              <p:cNvSpPr>
                <a:spLocks/>
              </p:cNvSpPr>
              <p:nvPr/>
            </p:nvSpPr>
            <p:spPr bwMode="auto">
              <a:xfrm>
                <a:off x="1406" y="2622"/>
                <a:ext cx="54" cy="36"/>
              </a:xfrm>
              <a:custGeom>
                <a:avLst/>
                <a:gdLst>
                  <a:gd name="T0" fmla="*/ 24 w 54"/>
                  <a:gd name="T1" fmla="*/ 0 h 36"/>
                  <a:gd name="T2" fmla="*/ 0 w 54"/>
                  <a:gd name="T3" fmla="*/ 22 h 36"/>
                  <a:gd name="T4" fmla="*/ 32 w 54"/>
                  <a:gd name="T5" fmla="*/ 36 h 36"/>
                  <a:gd name="T6" fmla="*/ 54 w 54"/>
                  <a:gd name="T7" fmla="*/ 8 h 36"/>
                  <a:gd name="T8" fmla="*/ 24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4" y="0"/>
                    </a:moveTo>
                    <a:lnTo>
                      <a:pt x="0" y="22"/>
                    </a:lnTo>
                    <a:lnTo>
                      <a:pt x="32" y="36"/>
                    </a:lnTo>
                    <a:lnTo>
                      <a:pt x="54" y="8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35" name="Freeform 719"/>
              <p:cNvSpPr>
                <a:spLocks/>
              </p:cNvSpPr>
              <p:nvPr/>
            </p:nvSpPr>
            <p:spPr bwMode="auto">
              <a:xfrm>
                <a:off x="1438" y="2630"/>
                <a:ext cx="54" cy="60"/>
              </a:xfrm>
              <a:custGeom>
                <a:avLst/>
                <a:gdLst>
                  <a:gd name="T0" fmla="*/ 22 w 54"/>
                  <a:gd name="T1" fmla="*/ 0 h 60"/>
                  <a:gd name="T2" fmla="*/ 0 w 54"/>
                  <a:gd name="T3" fmla="*/ 28 h 60"/>
                  <a:gd name="T4" fmla="*/ 34 w 54"/>
                  <a:gd name="T5" fmla="*/ 60 h 60"/>
                  <a:gd name="T6" fmla="*/ 54 w 54"/>
                  <a:gd name="T7" fmla="*/ 28 h 60"/>
                  <a:gd name="T8" fmla="*/ 22 w 5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0">
                    <a:moveTo>
                      <a:pt x="22" y="0"/>
                    </a:moveTo>
                    <a:lnTo>
                      <a:pt x="0" y="28"/>
                    </a:lnTo>
                    <a:lnTo>
                      <a:pt x="34" y="60"/>
                    </a:lnTo>
                    <a:lnTo>
                      <a:pt x="54" y="2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7B8CC"/>
              </a:solidFill>
              <a:ln w="0">
                <a:solidFill>
                  <a:srgbClr val="C7B8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36" name="Freeform 720"/>
              <p:cNvSpPr>
                <a:spLocks/>
              </p:cNvSpPr>
              <p:nvPr/>
            </p:nvSpPr>
            <p:spPr bwMode="auto">
              <a:xfrm>
                <a:off x="1438" y="2630"/>
                <a:ext cx="54" cy="60"/>
              </a:xfrm>
              <a:custGeom>
                <a:avLst/>
                <a:gdLst>
                  <a:gd name="T0" fmla="*/ 22 w 54"/>
                  <a:gd name="T1" fmla="*/ 0 h 60"/>
                  <a:gd name="T2" fmla="*/ 0 w 54"/>
                  <a:gd name="T3" fmla="*/ 28 h 60"/>
                  <a:gd name="T4" fmla="*/ 34 w 54"/>
                  <a:gd name="T5" fmla="*/ 60 h 60"/>
                  <a:gd name="T6" fmla="*/ 54 w 54"/>
                  <a:gd name="T7" fmla="*/ 28 h 60"/>
                  <a:gd name="T8" fmla="*/ 22 w 5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0">
                    <a:moveTo>
                      <a:pt x="22" y="0"/>
                    </a:moveTo>
                    <a:lnTo>
                      <a:pt x="0" y="28"/>
                    </a:lnTo>
                    <a:lnTo>
                      <a:pt x="34" y="60"/>
                    </a:lnTo>
                    <a:lnTo>
                      <a:pt x="54" y="2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37" name="Freeform 721"/>
              <p:cNvSpPr>
                <a:spLocks/>
              </p:cNvSpPr>
              <p:nvPr/>
            </p:nvSpPr>
            <p:spPr bwMode="auto">
              <a:xfrm>
                <a:off x="1472" y="2658"/>
                <a:ext cx="54" cy="54"/>
              </a:xfrm>
              <a:custGeom>
                <a:avLst/>
                <a:gdLst>
                  <a:gd name="T0" fmla="*/ 20 w 54"/>
                  <a:gd name="T1" fmla="*/ 0 h 54"/>
                  <a:gd name="T2" fmla="*/ 0 w 54"/>
                  <a:gd name="T3" fmla="*/ 32 h 54"/>
                  <a:gd name="T4" fmla="*/ 32 w 54"/>
                  <a:gd name="T5" fmla="*/ 54 h 54"/>
                  <a:gd name="T6" fmla="*/ 54 w 54"/>
                  <a:gd name="T7" fmla="*/ 26 h 54"/>
                  <a:gd name="T8" fmla="*/ 20 w 5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20" y="0"/>
                    </a:moveTo>
                    <a:lnTo>
                      <a:pt x="0" y="32"/>
                    </a:lnTo>
                    <a:lnTo>
                      <a:pt x="32" y="54"/>
                    </a:lnTo>
                    <a:lnTo>
                      <a:pt x="54" y="2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7BFD1"/>
              </a:solidFill>
              <a:ln w="0">
                <a:solidFill>
                  <a:srgbClr val="C7BF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38" name="Freeform 722"/>
              <p:cNvSpPr>
                <a:spLocks/>
              </p:cNvSpPr>
              <p:nvPr/>
            </p:nvSpPr>
            <p:spPr bwMode="auto">
              <a:xfrm>
                <a:off x="1472" y="2658"/>
                <a:ext cx="54" cy="54"/>
              </a:xfrm>
              <a:custGeom>
                <a:avLst/>
                <a:gdLst>
                  <a:gd name="T0" fmla="*/ 20 w 54"/>
                  <a:gd name="T1" fmla="*/ 0 h 54"/>
                  <a:gd name="T2" fmla="*/ 0 w 54"/>
                  <a:gd name="T3" fmla="*/ 32 h 54"/>
                  <a:gd name="T4" fmla="*/ 32 w 54"/>
                  <a:gd name="T5" fmla="*/ 54 h 54"/>
                  <a:gd name="T6" fmla="*/ 54 w 54"/>
                  <a:gd name="T7" fmla="*/ 26 h 54"/>
                  <a:gd name="T8" fmla="*/ 20 w 54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20" y="0"/>
                    </a:moveTo>
                    <a:lnTo>
                      <a:pt x="0" y="32"/>
                    </a:lnTo>
                    <a:lnTo>
                      <a:pt x="32" y="54"/>
                    </a:lnTo>
                    <a:lnTo>
                      <a:pt x="54" y="2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39" name="Freeform 723"/>
              <p:cNvSpPr>
                <a:spLocks/>
              </p:cNvSpPr>
              <p:nvPr/>
            </p:nvSpPr>
            <p:spPr bwMode="auto">
              <a:xfrm>
                <a:off x="1504" y="2684"/>
                <a:ext cx="54" cy="42"/>
              </a:xfrm>
              <a:custGeom>
                <a:avLst/>
                <a:gdLst>
                  <a:gd name="T0" fmla="*/ 22 w 54"/>
                  <a:gd name="T1" fmla="*/ 0 h 42"/>
                  <a:gd name="T2" fmla="*/ 0 w 54"/>
                  <a:gd name="T3" fmla="*/ 28 h 42"/>
                  <a:gd name="T4" fmla="*/ 30 w 54"/>
                  <a:gd name="T5" fmla="*/ 42 h 42"/>
                  <a:gd name="T6" fmla="*/ 54 w 54"/>
                  <a:gd name="T7" fmla="*/ 18 h 42"/>
                  <a:gd name="T8" fmla="*/ 22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22" y="0"/>
                    </a:moveTo>
                    <a:lnTo>
                      <a:pt x="0" y="28"/>
                    </a:lnTo>
                    <a:lnTo>
                      <a:pt x="30" y="42"/>
                    </a:lnTo>
                    <a:lnTo>
                      <a:pt x="54" y="1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AC4E3"/>
              </a:solidFill>
              <a:ln w="0">
                <a:solidFill>
                  <a:srgbClr val="BAC4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40" name="Freeform 724"/>
              <p:cNvSpPr>
                <a:spLocks/>
              </p:cNvSpPr>
              <p:nvPr/>
            </p:nvSpPr>
            <p:spPr bwMode="auto">
              <a:xfrm>
                <a:off x="1504" y="2684"/>
                <a:ext cx="54" cy="42"/>
              </a:xfrm>
              <a:custGeom>
                <a:avLst/>
                <a:gdLst>
                  <a:gd name="T0" fmla="*/ 22 w 54"/>
                  <a:gd name="T1" fmla="*/ 0 h 42"/>
                  <a:gd name="T2" fmla="*/ 0 w 54"/>
                  <a:gd name="T3" fmla="*/ 28 h 42"/>
                  <a:gd name="T4" fmla="*/ 30 w 54"/>
                  <a:gd name="T5" fmla="*/ 42 h 42"/>
                  <a:gd name="T6" fmla="*/ 54 w 54"/>
                  <a:gd name="T7" fmla="*/ 18 h 42"/>
                  <a:gd name="T8" fmla="*/ 22 w 54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22" y="0"/>
                    </a:moveTo>
                    <a:lnTo>
                      <a:pt x="0" y="28"/>
                    </a:lnTo>
                    <a:lnTo>
                      <a:pt x="30" y="42"/>
                    </a:lnTo>
                    <a:lnTo>
                      <a:pt x="54" y="1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41" name="Freeform 725"/>
              <p:cNvSpPr>
                <a:spLocks/>
              </p:cNvSpPr>
              <p:nvPr/>
            </p:nvSpPr>
            <p:spPr bwMode="auto">
              <a:xfrm>
                <a:off x="1534" y="2702"/>
                <a:ext cx="54" cy="34"/>
              </a:xfrm>
              <a:custGeom>
                <a:avLst/>
                <a:gdLst>
                  <a:gd name="T0" fmla="*/ 24 w 54"/>
                  <a:gd name="T1" fmla="*/ 0 h 34"/>
                  <a:gd name="T2" fmla="*/ 0 w 54"/>
                  <a:gd name="T3" fmla="*/ 24 h 34"/>
                  <a:gd name="T4" fmla="*/ 32 w 54"/>
                  <a:gd name="T5" fmla="*/ 34 h 34"/>
                  <a:gd name="T6" fmla="*/ 54 w 54"/>
                  <a:gd name="T7" fmla="*/ 12 h 34"/>
                  <a:gd name="T8" fmla="*/ 24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4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4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A3C2ED"/>
              </a:solidFill>
              <a:ln w="0">
                <a:solidFill>
                  <a:srgbClr val="A3C2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42" name="Freeform 726"/>
              <p:cNvSpPr>
                <a:spLocks/>
              </p:cNvSpPr>
              <p:nvPr/>
            </p:nvSpPr>
            <p:spPr bwMode="auto">
              <a:xfrm>
                <a:off x="1534" y="2702"/>
                <a:ext cx="54" cy="34"/>
              </a:xfrm>
              <a:custGeom>
                <a:avLst/>
                <a:gdLst>
                  <a:gd name="T0" fmla="*/ 24 w 54"/>
                  <a:gd name="T1" fmla="*/ 0 h 34"/>
                  <a:gd name="T2" fmla="*/ 0 w 54"/>
                  <a:gd name="T3" fmla="*/ 24 h 34"/>
                  <a:gd name="T4" fmla="*/ 32 w 54"/>
                  <a:gd name="T5" fmla="*/ 34 h 34"/>
                  <a:gd name="T6" fmla="*/ 54 w 54"/>
                  <a:gd name="T7" fmla="*/ 12 h 34"/>
                  <a:gd name="T8" fmla="*/ 24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4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4" y="12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43" name="Freeform 727"/>
              <p:cNvSpPr>
                <a:spLocks/>
              </p:cNvSpPr>
              <p:nvPr/>
            </p:nvSpPr>
            <p:spPr bwMode="auto">
              <a:xfrm>
                <a:off x="1566" y="2714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28 w 52"/>
                  <a:gd name="T5" fmla="*/ 28 h 28"/>
                  <a:gd name="T6" fmla="*/ 52 w 52"/>
                  <a:gd name="T7" fmla="*/ 6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28" y="28"/>
                    </a:lnTo>
                    <a:lnTo>
                      <a:pt x="52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FBDF5"/>
              </a:solidFill>
              <a:ln w="0">
                <a:solidFill>
                  <a:srgbClr val="8FBD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44" name="Freeform 728"/>
              <p:cNvSpPr>
                <a:spLocks/>
              </p:cNvSpPr>
              <p:nvPr/>
            </p:nvSpPr>
            <p:spPr bwMode="auto">
              <a:xfrm>
                <a:off x="1566" y="2714"/>
                <a:ext cx="52" cy="28"/>
              </a:xfrm>
              <a:custGeom>
                <a:avLst/>
                <a:gdLst>
                  <a:gd name="T0" fmla="*/ 22 w 52"/>
                  <a:gd name="T1" fmla="*/ 0 h 28"/>
                  <a:gd name="T2" fmla="*/ 0 w 52"/>
                  <a:gd name="T3" fmla="*/ 22 h 28"/>
                  <a:gd name="T4" fmla="*/ 28 w 52"/>
                  <a:gd name="T5" fmla="*/ 28 h 28"/>
                  <a:gd name="T6" fmla="*/ 52 w 52"/>
                  <a:gd name="T7" fmla="*/ 6 h 28"/>
                  <a:gd name="T8" fmla="*/ 22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2" y="0"/>
                    </a:moveTo>
                    <a:lnTo>
                      <a:pt x="0" y="22"/>
                    </a:lnTo>
                    <a:lnTo>
                      <a:pt x="28" y="28"/>
                    </a:lnTo>
                    <a:lnTo>
                      <a:pt x="52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45" name="Freeform 729"/>
              <p:cNvSpPr>
                <a:spLocks/>
              </p:cNvSpPr>
              <p:nvPr/>
            </p:nvSpPr>
            <p:spPr bwMode="auto">
              <a:xfrm>
                <a:off x="1594" y="2720"/>
                <a:ext cx="54" cy="26"/>
              </a:xfrm>
              <a:custGeom>
                <a:avLst/>
                <a:gdLst>
                  <a:gd name="T0" fmla="*/ 24 w 54"/>
                  <a:gd name="T1" fmla="*/ 0 h 26"/>
                  <a:gd name="T2" fmla="*/ 0 w 54"/>
                  <a:gd name="T3" fmla="*/ 22 h 26"/>
                  <a:gd name="T4" fmla="*/ 30 w 54"/>
                  <a:gd name="T5" fmla="*/ 26 h 26"/>
                  <a:gd name="T6" fmla="*/ 54 w 54"/>
                  <a:gd name="T7" fmla="*/ 4 h 26"/>
                  <a:gd name="T8" fmla="*/ 24 w 5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6">
                    <a:moveTo>
                      <a:pt x="24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4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DB8F7"/>
              </a:solidFill>
              <a:ln w="0">
                <a:solidFill>
                  <a:srgbClr val="7D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46" name="Freeform 730"/>
              <p:cNvSpPr>
                <a:spLocks/>
              </p:cNvSpPr>
              <p:nvPr/>
            </p:nvSpPr>
            <p:spPr bwMode="auto">
              <a:xfrm>
                <a:off x="1594" y="2720"/>
                <a:ext cx="54" cy="26"/>
              </a:xfrm>
              <a:custGeom>
                <a:avLst/>
                <a:gdLst>
                  <a:gd name="T0" fmla="*/ 24 w 54"/>
                  <a:gd name="T1" fmla="*/ 0 h 26"/>
                  <a:gd name="T2" fmla="*/ 0 w 54"/>
                  <a:gd name="T3" fmla="*/ 22 h 26"/>
                  <a:gd name="T4" fmla="*/ 30 w 54"/>
                  <a:gd name="T5" fmla="*/ 26 h 26"/>
                  <a:gd name="T6" fmla="*/ 54 w 54"/>
                  <a:gd name="T7" fmla="*/ 4 h 26"/>
                  <a:gd name="T8" fmla="*/ 24 w 5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6">
                    <a:moveTo>
                      <a:pt x="24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4" y="4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47" name="Freeform 731"/>
              <p:cNvSpPr>
                <a:spLocks/>
              </p:cNvSpPr>
              <p:nvPr/>
            </p:nvSpPr>
            <p:spPr bwMode="auto">
              <a:xfrm>
                <a:off x="1624" y="2724"/>
                <a:ext cx="54" cy="24"/>
              </a:xfrm>
              <a:custGeom>
                <a:avLst/>
                <a:gdLst>
                  <a:gd name="T0" fmla="*/ 24 w 54"/>
                  <a:gd name="T1" fmla="*/ 0 h 24"/>
                  <a:gd name="T2" fmla="*/ 0 w 54"/>
                  <a:gd name="T3" fmla="*/ 22 h 24"/>
                  <a:gd name="T4" fmla="*/ 30 w 54"/>
                  <a:gd name="T5" fmla="*/ 24 h 24"/>
                  <a:gd name="T6" fmla="*/ 54 w 54"/>
                  <a:gd name="T7" fmla="*/ 2 h 24"/>
                  <a:gd name="T8" fmla="*/ 24 w 5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4">
                    <a:moveTo>
                      <a:pt x="24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3B5FA"/>
              </a:solidFill>
              <a:ln w="0">
                <a:solidFill>
                  <a:srgbClr val="73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48" name="Freeform 732"/>
              <p:cNvSpPr>
                <a:spLocks/>
              </p:cNvSpPr>
              <p:nvPr/>
            </p:nvSpPr>
            <p:spPr bwMode="auto">
              <a:xfrm>
                <a:off x="1624" y="2724"/>
                <a:ext cx="54" cy="24"/>
              </a:xfrm>
              <a:custGeom>
                <a:avLst/>
                <a:gdLst>
                  <a:gd name="T0" fmla="*/ 24 w 54"/>
                  <a:gd name="T1" fmla="*/ 0 h 24"/>
                  <a:gd name="T2" fmla="*/ 0 w 54"/>
                  <a:gd name="T3" fmla="*/ 22 h 24"/>
                  <a:gd name="T4" fmla="*/ 30 w 54"/>
                  <a:gd name="T5" fmla="*/ 24 h 24"/>
                  <a:gd name="T6" fmla="*/ 54 w 54"/>
                  <a:gd name="T7" fmla="*/ 2 h 24"/>
                  <a:gd name="T8" fmla="*/ 24 w 5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4">
                    <a:moveTo>
                      <a:pt x="24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4" y="2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49" name="Freeform 733"/>
              <p:cNvSpPr>
                <a:spLocks/>
              </p:cNvSpPr>
              <p:nvPr/>
            </p:nvSpPr>
            <p:spPr bwMode="auto">
              <a:xfrm>
                <a:off x="1654" y="2726"/>
                <a:ext cx="52" cy="24"/>
              </a:xfrm>
              <a:custGeom>
                <a:avLst/>
                <a:gdLst>
                  <a:gd name="T0" fmla="*/ 24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4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4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EB2FA"/>
              </a:solidFill>
              <a:ln w="0">
                <a:solidFill>
                  <a:srgbClr val="6EB2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50" name="Freeform 734"/>
              <p:cNvSpPr>
                <a:spLocks/>
              </p:cNvSpPr>
              <p:nvPr/>
            </p:nvSpPr>
            <p:spPr bwMode="auto">
              <a:xfrm>
                <a:off x="1654" y="2726"/>
                <a:ext cx="52" cy="24"/>
              </a:xfrm>
              <a:custGeom>
                <a:avLst/>
                <a:gdLst>
                  <a:gd name="T0" fmla="*/ 24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4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4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51" name="Freeform 735"/>
              <p:cNvSpPr>
                <a:spLocks/>
              </p:cNvSpPr>
              <p:nvPr/>
            </p:nvSpPr>
            <p:spPr bwMode="auto">
              <a:xfrm>
                <a:off x="1684" y="2728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EB0F7"/>
              </a:solidFill>
              <a:ln w="0">
                <a:solidFill>
                  <a:srgbClr val="6EB0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52" name="Freeform 736"/>
              <p:cNvSpPr>
                <a:spLocks/>
              </p:cNvSpPr>
              <p:nvPr/>
            </p:nvSpPr>
            <p:spPr bwMode="auto">
              <a:xfrm>
                <a:off x="1684" y="2728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53" name="Freeform 737"/>
              <p:cNvSpPr>
                <a:spLocks/>
              </p:cNvSpPr>
              <p:nvPr/>
            </p:nvSpPr>
            <p:spPr bwMode="auto">
              <a:xfrm>
                <a:off x="1714" y="2730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0B0F7"/>
              </a:solidFill>
              <a:ln w="0">
                <a:solidFill>
                  <a:srgbClr val="70B0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54" name="Freeform 738"/>
              <p:cNvSpPr>
                <a:spLocks/>
              </p:cNvSpPr>
              <p:nvPr/>
            </p:nvSpPr>
            <p:spPr bwMode="auto">
              <a:xfrm>
                <a:off x="1714" y="2730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55" name="Freeform 739"/>
              <p:cNvSpPr>
                <a:spLocks/>
              </p:cNvSpPr>
              <p:nvPr/>
            </p:nvSpPr>
            <p:spPr bwMode="auto">
              <a:xfrm>
                <a:off x="1744" y="2732"/>
                <a:ext cx="54" cy="26"/>
              </a:xfrm>
              <a:custGeom>
                <a:avLst/>
                <a:gdLst>
                  <a:gd name="T0" fmla="*/ 22 w 54"/>
                  <a:gd name="T1" fmla="*/ 0 h 26"/>
                  <a:gd name="T2" fmla="*/ 0 w 54"/>
                  <a:gd name="T3" fmla="*/ 22 h 26"/>
                  <a:gd name="T4" fmla="*/ 32 w 54"/>
                  <a:gd name="T5" fmla="*/ 26 h 26"/>
                  <a:gd name="T6" fmla="*/ 54 w 54"/>
                  <a:gd name="T7" fmla="*/ 4 h 26"/>
                  <a:gd name="T8" fmla="*/ 22 w 5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6">
                    <a:moveTo>
                      <a:pt x="22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4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5B2F7"/>
              </a:solidFill>
              <a:ln w="0">
                <a:solidFill>
                  <a:srgbClr val="75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56" name="Freeform 740"/>
              <p:cNvSpPr>
                <a:spLocks/>
              </p:cNvSpPr>
              <p:nvPr/>
            </p:nvSpPr>
            <p:spPr bwMode="auto">
              <a:xfrm>
                <a:off x="1744" y="2732"/>
                <a:ext cx="54" cy="26"/>
              </a:xfrm>
              <a:custGeom>
                <a:avLst/>
                <a:gdLst>
                  <a:gd name="T0" fmla="*/ 22 w 54"/>
                  <a:gd name="T1" fmla="*/ 0 h 26"/>
                  <a:gd name="T2" fmla="*/ 0 w 54"/>
                  <a:gd name="T3" fmla="*/ 22 h 26"/>
                  <a:gd name="T4" fmla="*/ 32 w 54"/>
                  <a:gd name="T5" fmla="*/ 26 h 26"/>
                  <a:gd name="T6" fmla="*/ 54 w 54"/>
                  <a:gd name="T7" fmla="*/ 4 h 26"/>
                  <a:gd name="T8" fmla="*/ 22 w 5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6">
                    <a:moveTo>
                      <a:pt x="22" y="0"/>
                    </a:moveTo>
                    <a:lnTo>
                      <a:pt x="0" y="22"/>
                    </a:lnTo>
                    <a:lnTo>
                      <a:pt x="32" y="26"/>
                    </a:lnTo>
                    <a:lnTo>
                      <a:pt x="54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57" name="Freeform 741"/>
              <p:cNvSpPr>
                <a:spLocks/>
              </p:cNvSpPr>
              <p:nvPr/>
            </p:nvSpPr>
            <p:spPr bwMode="auto">
              <a:xfrm>
                <a:off x="1776" y="2736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4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DB5F7"/>
              </a:solidFill>
              <a:ln w="0">
                <a:solidFill>
                  <a:srgbClr val="7D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58" name="Freeform 742"/>
              <p:cNvSpPr>
                <a:spLocks/>
              </p:cNvSpPr>
              <p:nvPr/>
            </p:nvSpPr>
            <p:spPr bwMode="auto">
              <a:xfrm>
                <a:off x="1776" y="2736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4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59" name="Freeform 743"/>
              <p:cNvSpPr>
                <a:spLocks/>
              </p:cNvSpPr>
              <p:nvPr/>
            </p:nvSpPr>
            <p:spPr bwMode="auto">
              <a:xfrm>
                <a:off x="1806" y="2740"/>
                <a:ext cx="54" cy="28"/>
              </a:xfrm>
              <a:custGeom>
                <a:avLst/>
                <a:gdLst>
                  <a:gd name="T0" fmla="*/ 22 w 54"/>
                  <a:gd name="T1" fmla="*/ 0 h 28"/>
                  <a:gd name="T2" fmla="*/ 0 w 54"/>
                  <a:gd name="T3" fmla="*/ 22 h 28"/>
                  <a:gd name="T4" fmla="*/ 32 w 54"/>
                  <a:gd name="T5" fmla="*/ 28 h 28"/>
                  <a:gd name="T6" fmla="*/ 54 w 54"/>
                  <a:gd name="T7" fmla="*/ 4 h 28"/>
                  <a:gd name="T8" fmla="*/ 2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2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4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2B5F5"/>
              </a:solidFill>
              <a:ln w="0">
                <a:solidFill>
                  <a:srgbClr val="82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60" name="Freeform 744"/>
              <p:cNvSpPr>
                <a:spLocks/>
              </p:cNvSpPr>
              <p:nvPr/>
            </p:nvSpPr>
            <p:spPr bwMode="auto">
              <a:xfrm>
                <a:off x="1806" y="2740"/>
                <a:ext cx="54" cy="28"/>
              </a:xfrm>
              <a:custGeom>
                <a:avLst/>
                <a:gdLst>
                  <a:gd name="T0" fmla="*/ 22 w 54"/>
                  <a:gd name="T1" fmla="*/ 0 h 28"/>
                  <a:gd name="T2" fmla="*/ 0 w 54"/>
                  <a:gd name="T3" fmla="*/ 22 h 28"/>
                  <a:gd name="T4" fmla="*/ 32 w 54"/>
                  <a:gd name="T5" fmla="*/ 28 h 28"/>
                  <a:gd name="T6" fmla="*/ 54 w 54"/>
                  <a:gd name="T7" fmla="*/ 4 h 28"/>
                  <a:gd name="T8" fmla="*/ 2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2" y="0"/>
                    </a:moveTo>
                    <a:lnTo>
                      <a:pt x="0" y="22"/>
                    </a:lnTo>
                    <a:lnTo>
                      <a:pt x="32" y="28"/>
                    </a:lnTo>
                    <a:lnTo>
                      <a:pt x="54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61" name="Freeform 745"/>
              <p:cNvSpPr>
                <a:spLocks/>
              </p:cNvSpPr>
              <p:nvPr/>
            </p:nvSpPr>
            <p:spPr bwMode="auto">
              <a:xfrm>
                <a:off x="1838" y="2744"/>
                <a:ext cx="54" cy="30"/>
              </a:xfrm>
              <a:custGeom>
                <a:avLst/>
                <a:gdLst>
                  <a:gd name="T0" fmla="*/ 22 w 54"/>
                  <a:gd name="T1" fmla="*/ 0 h 30"/>
                  <a:gd name="T2" fmla="*/ 0 w 54"/>
                  <a:gd name="T3" fmla="*/ 24 h 30"/>
                  <a:gd name="T4" fmla="*/ 30 w 54"/>
                  <a:gd name="T5" fmla="*/ 30 h 30"/>
                  <a:gd name="T6" fmla="*/ 54 w 54"/>
                  <a:gd name="T7" fmla="*/ 6 h 30"/>
                  <a:gd name="T8" fmla="*/ 22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2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4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7B8F5"/>
              </a:solidFill>
              <a:ln w="0">
                <a:solidFill>
                  <a:srgbClr val="87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62" name="Freeform 746"/>
              <p:cNvSpPr>
                <a:spLocks/>
              </p:cNvSpPr>
              <p:nvPr/>
            </p:nvSpPr>
            <p:spPr bwMode="auto">
              <a:xfrm>
                <a:off x="1838" y="2744"/>
                <a:ext cx="54" cy="30"/>
              </a:xfrm>
              <a:custGeom>
                <a:avLst/>
                <a:gdLst>
                  <a:gd name="T0" fmla="*/ 22 w 54"/>
                  <a:gd name="T1" fmla="*/ 0 h 30"/>
                  <a:gd name="T2" fmla="*/ 0 w 54"/>
                  <a:gd name="T3" fmla="*/ 24 h 30"/>
                  <a:gd name="T4" fmla="*/ 30 w 54"/>
                  <a:gd name="T5" fmla="*/ 30 h 30"/>
                  <a:gd name="T6" fmla="*/ 54 w 54"/>
                  <a:gd name="T7" fmla="*/ 6 h 30"/>
                  <a:gd name="T8" fmla="*/ 22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2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4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63" name="Freeform 747"/>
              <p:cNvSpPr>
                <a:spLocks/>
              </p:cNvSpPr>
              <p:nvPr/>
            </p:nvSpPr>
            <p:spPr bwMode="auto">
              <a:xfrm>
                <a:off x="1868" y="2750"/>
                <a:ext cx="56" cy="30"/>
              </a:xfrm>
              <a:custGeom>
                <a:avLst/>
                <a:gdLst>
                  <a:gd name="T0" fmla="*/ 24 w 56"/>
                  <a:gd name="T1" fmla="*/ 0 h 30"/>
                  <a:gd name="T2" fmla="*/ 0 w 56"/>
                  <a:gd name="T3" fmla="*/ 24 h 30"/>
                  <a:gd name="T4" fmla="*/ 32 w 56"/>
                  <a:gd name="T5" fmla="*/ 30 h 30"/>
                  <a:gd name="T6" fmla="*/ 56 w 56"/>
                  <a:gd name="T7" fmla="*/ 6 h 30"/>
                  <a:gd name="T8" fmla="*/ 24 w 5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0">
                    <a:moveTo>
                      <a:pt x="24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6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CBAF5"/>
              </a:solidFill>
              <a:ln w="0">
                <a:solidFill>
                  <a:srgbClr val="8C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64" name="Freeform 748"/>
              <p:cNvSpPr>
                <a:spLocks/>
              </p:cNvSpPr>
              <p:nvPr/>
            </p:nvSpPr>
            <p:spPr bwMode="auto">
              <a:xfrm>
                <a:off x="1868" y="2750"/>
                <a:ext cx="56" cy="30"/>
              </a:xfrm>
              <a:custGeom>
                <a:avLst/>
                <a:gdLst>
                  <a:gd name="T0" fmla="*/ 24 w 56"/>
                  <a:gd name="T1" fmla="*/ 0 h 30"/>
                  <a:gd name="T2" fmla="*/ 0 w 56"/>
                  <a:gd name="T3" fmla="*/ 24 h 30"/>
                  <a:gd name="T4" fmla="*/ 32 w 56"/>
                  <a:gd name="T5" fmla="*/ 30 h 30"/>
                  <a:gd name="T6" fmla="*/ 56 w 56"/>
                  <a:gd name="T7" fmla="*/ 6 h 30"/>
                  <a:gd name="T8" fmla="*/ 24 w 5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0">
                    <a:moveTo>
                      <a:pt x="24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6" y="6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65" name="Freeform 749"/>
              <p:cNvSpPr>
                <a:spLocks/>
              </p:cNvSpPr>
              <p:nvPr/>
            </p:nvSpPr>
            <p:spPr bwMode="auto">
              <a:xfrm>
                <a:off x="1900" y="2756"/>
                <a:ext cx="56" cy="32"/>
              </a:xfrm>
              <a:custGeom>
                <a:avLst/>
                <a:gdLst>
                  <a:gd name="T0" fmla="*/ 24 w 56"/>
                  <a:gd name="T1" fmla="*/ 0 h 32"/>
                  <a:gd name="T2" fmla="*/ 0 w 56"/>
                  <a:gd name="T3" fmla="*/ 24 h 32"/>
                  <a:gd name="T4" fmla="*/ 34 w 56"/>
                  <a:gd name="T5" fmla="*/ 32 h 32"/>
                  <a:gd name="T6" fmla="*/ 56 w 56"/>
                  <a:gd name="T7" fmla="*/ 8 h 32"/>
                  <a:gd name="T8" fmla="*/ 24 w 5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2">
                    <a:moveTo>
                      <a:pt x="24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6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FBAF2"/>
              </a:solidFill>
              <a:ln w="0">
                <a:solidFill>
                  <a:srgbClr val="8F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66" name="Freeform 750"/>
              <p:cNvSpPr>
                <a:spLocks/>
              </p:cNvSpPr>
              <p:nvPr/>
            </p:nvSpPr>
            <p:spPr bwMode="auto">
              <a:xfrm>
                <a:off x="1900" y="2756"/>
                <a:ext cx="56" cy="32"/>
              </a:xfrm>
              <a:custGeom>
                <a:avLst/>
                <a:gdLst>
                  <a:gd name="T0" fmla="*/ 24 w 56"/>
                  <a:gd name="T1" fmla="*/ 0 h 32"/>
                  <a:gd name="T2" fmla="*/ 0 w 56"/>
                  <a:gd name="T3" fmla="*/ 24 h 32"/>
                  <a:gd name="T4" fmla="*/ 34 w 56"/>
                  <a:gd name="T5" fmla="*/ 32 h 32"/>
                  <a:gd name="T6" fmla="*/ 56 w 56"/>
                  <a:gd name="T7" fmla="*/ 8 h 32"/>
                  <a:gd name="T8" fmla="*/ 24 w 5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2">
                    <a:moveTo>
                      <a:pt x="24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6" y="8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67" name="Freeform 751"/>
              <p:cNvSpPr>
                <a:spLocks/>
              </p:cNvSpPr>
              <p:nvPr/>
            </p:nvSpPr>
            <p:spPr bwMode="auto">
              <a:xfrm>
                <a:off x="1934" y="2764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68" name="Freeform 752"/>
              <p:cNvSpPr>
                <a:spLocks/>
              </p:cNvSpPr>
              <p:nvPr/>
            </p:nvSpPr>
            <p:spPr bwMode="auto">
              <a:xfrm>
                <a:off x="1934" y="2764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2 w 54"/>
                  <a:gd name="T5" fmla="*/ 32 h 32"/>
                  <a:gd name="T6" fmla="*/ 54 w 54"/>
                  <a:gd name="T7" fmla="*/ 8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2" y="32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69" name="Freeform 753"/>
              <p:cNvSpPr>
                <a:spLocks/>
              </p:cNvSpPr>
              <p:nvPr/>
            </p:nvSpPr>
            <p:spPr bwMode="auto">
              <a:xfrm>
                <a:off x="1966" y="2772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2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70" name="Freeform 754"/>
              <p:cNvSpPr>
                <a:spLocks/>
              </p:cNvSpPr>
              <p:nvPr/>
            </p:nvSpPr>
            <p:spPr bwMode="auto">
              <a:xfrm>
                <a:off x="1966" y="2772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2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71" name="Freeform 755"/>
              <p:cNvSpPr>
                <a:spLocks/>
              </p:cNvSpPr>
              <p:nvPr/>
            </p:nvSpPr>
            <p:spPr bwMode="auto">
              <a:xfrm>
                <a:off x="1998" y="2780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72" name="Freeform 756"/>
              <p:cNvSpPr>
                <a:spLocks/>
              </p:cNvSpPr>
              <p:nvPr/>
            </p:nvSpPr>
            <p:spPr bwMode="auto">
              <a:xfrm>
                <a:off x="1998" y="2780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73" name="Freeform 757"/>
              <p:cNvSpPr>
                <a:spLocks/>
              </p:cNvSpPr>
              <p:nvPr/>
            </p:nvSpPr>
            <p:spPr bwMode="auto">
              <a:xfrm>
                <a:off x="2032" y="2790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2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74" name="Freeform 758"/>
              <p:cNvSpPr>
                <a:spLocks/>
              </p:cNvSpPr>
              <p:nvPr/>
            </p:nvSpPr>
            <p:spPr bwMode="auto">
              <a:xfrm>
                <a:off x="2032" y="2790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2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75" name="Freeform 759"/>
              <p:cNvSpPr>
                <a:spLocks/>
              </p:cNvSpPr>
              <p:nvPr/>
            </p:nvSpPr>
            <p:spPr bwMode="auto">
              <a:xfrm>
                <a:off x="2064" y="2798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6 h 34"/>
                  <a:gd name="T4" fmla="*/ 34 w 56"/>
                  <a:gd name="T5" fmla="*/ 34 h 34"/>
                  <a:gd name="T6" fmla="*/ 56 w 56"/>
                  <a:gd name="T7" fmla="*/ 10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6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76" name="Freeform 760"/>
              <p:cNvSpPr>
                <a:spLocks/>
              </p:cNvSpPr>
              <p:nvPr/>
            </p:nvSpPr>
            <p:spPr bwMode="auto">
              <a:xfrm>
                <a:off x="2064" y="2798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6 h 34"/>
                  <a:gd name="T4" fmla="*/ 34 w 56"/>
                  <a:gd name="T5" fmla="*/ 34 h 34"/>
                  <a:gd name="T6" fmla="*/ 56 w 56"/>
                  <a:gd name="T7" fmla="*/ 10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6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77" name="Freeform 761"/>
              <p:cNvSpPr>
                <a:spLocks/>
              </p:cNvSpPr>
              <p:nvPr/>
            </p:nvSpPr>
            <p:spPr bwMode="auto">
              <a:xfrm>
                <a:off x="2098" y="2808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78" name="Freeform 762"/>
              <p:cNvSpPr>
                <a:spLocks/>
              </p:cNvSpPr>
              <p:nvPr/>
            </p:nvSpPr>
            <p:spPr bwMode="auto">
              <a:xfrm>
                <a:off x="2098" y="2808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4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79" name="Freeform 763"/>
              <p:cNvSpPr>
                <a:spLocks/>
              </p:cNvSpPr>
              <p:nvPr/>
            </p:nvSpPr>
            <p:spPr bwMode="auto">
              <a:xfrm>
                <a:off x="2132" y="2816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2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2" y="36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80" name="Freeform 764"/>
              <p:cNvSpPr>
                <a:spLocks/>
              </p:cNvSpPr>
              <p:nvPr/>
            </p:nvSpPr>
            <p:spPr bwMode="auto">
              <a:xfrm>
                <a:off x="2132" y="2816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2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2" y="36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81" name="Freeform 765"/>
              <p:cNvSpPr>
                <a:spLocks/>
              </p:cNvSpPr>
              <p:nvPr/>
            </p:nvSpPr>
            <p:spPr bwMode="auto">
              <a:xfrm>
                <a:off x="2164" y="2826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6 h 34"/>
                  <a:gd name="T4" fmla="*/ 36 w 56"/>
                  <a:gd name="T5" fmla="*/ 34 h 34"/>
                  <a:gd name="T6" fmla="*/ 56 w 56"/>
                  <a:gd name="T7" fmla="*/ 10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6"/>
                    </a:lnTo>
                    <a:lnTo>
                      <a:pt x="36" y="34"/>
                    </a:lnTo>
                    <a:lnTo>
                      <a:pt x="56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82" name="Freeform 766"/>
              <p:cNvSpPr>
                <a:spLocks/>
              </p:cNvSpPr>
              <p:nvPr/>
            </p:nvSpPr>
            <p:spPr bwMode="auto">
              <a:xfrm>
                <a:off x="2164" y="2826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6 h 34"/>
                  <a:gd name="T4" fmla="*/ 36 w 56"/>
                  <a:gd name="T5" fmla="*/ 34 h 34"/>
                  <a:gd name="T6" fmla="*/ 56 w 56"/>
                  <a:gd name="T7" fmla="*/ 10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6"/>
                    </a:lnTo>
                    <a:lnTo>
                      <a:pt x="36" y="34"/>
                    </a:lnTo>
                    <a:lnTo>
                      <a:pt x="56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83" name="Freeform 767"/>
              <p:cNvSpPr>
                <a:spLocks/>
              </p:cNvSpPr>
              <p:nvPr/>
            </p:nvSpPr>
            <p:spPr bwMode="auto">
              <a:xfrm>
                <a:off x="2200" y="2836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2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4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84" name="Freeform 768"/>
              <p:cNvSpPr>
                <a:spLocks/>
              </p:cNvSpPr>
              <p:nvPr/>
            </p:nvSpPr>
            <p:spPr bwMode="auto">
              <a:xfrm>
                <a:off x="2200" y="2836"/>
                <a:ext cx="54" cy="34"/>
              </a:xfrm>
              <a:custGeom>
                <a:avLst/>
                <a:gdLst>
                  <a:gd name="T0" fmla="*/ 20 w 54"/>
                  <a:gd name="T1" fmla="*/ 0 h 34"/>
                  <a:gd name="T2" fmla="*/ 0 w 54"/>
                  <a:gd name="T3" fmla="*/ 24 h 34"/>
                  <a:gd name="T4" fmla="*/ 32 w 54"/>
                  <a:gd name="T5" fmla="*/ 34 h 34"/>
                  <a:gd name="T6" fmla="*/ 54 w 54"/>
                  <a:gd name="T7" fmla="*/ 8 h 34"/>
                  <a:gd name="T8" fmla="*/ 20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0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4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85" name="Freeform 769"/>
              <p:cNvSpPr>
                <a:spLocks/>
              </p:cNvSpPr>
              <p:nvPr/>
            </p:nvSpPr>
            <p:spPr bwMode="auto">
              <a:xfrm>
                <a:off x="2232" y="2844"/>
                <a:ext cx="56" cy="36"/>
              </a:xfrm>
              <a:custGeom>
                <a:avLst/>
                <a:gdLst>
                  <a:gd name="T0" fmla="*/ 22 w 56"/>
                  <a:gd name="T1" fmla="*/ 0 h 36"/>
                  <a:gd name="T2" fmla="*/ 0 w 56"/>
                  <a:gd name="T3" fmla="*/ 26 h 36"/>
                  <a:gd name="T4" fmla="*/ 36 w 56"/>
                  <a:gd name="T5" fmla="*/ 36 h 36"/>
                  <a:gd name="T6" fmla="*/ 56 w 56"/>
                  <a:gd name="T7" fmla="*/ 10 h 36"/>
                  <a:gd name="T8" fmla="*/ 22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2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86" name="Freeform 770"/>
              <p:cNvSpPr>
                <a:spLocks/>
              </p:cNvSpPr>
              <p:nvPr/>
            </p:nvSpPr>
            <p:spPr bwMode="auto">
              <a:xfrm>
                <a:off x="2232" y="2844"/>
                <a:ext cx="56" cy="36"/>
              </a:xfrm>
              <a:custGeom>
                <a:avLst/>
                <a:gdLst>
                  <a:gd name="T0" fmla="*/ 22 w 56"/>
                  <a:gd name="T1" fmla="*/ 0 h 36"/>
                  <a:gd name="T2" fmla="*/ 0 w 56"/>
                  <a:gd name="T3" fmla="*/ 26 h 36"/>
                  <a:gd name="T4" fmla="*/ 36 w 56"/>
                  <a:gd name="T5" fmla="*/ 36 h 36"/>
                  <a:gd name="T6" fmla="*/ 56 w 56"/>
                  <a:gd name="T7" fmla="*/ 10 h 36"/>
                  <a:gd name="T8" fmla="*/ 22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2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87" name="Freeform 771"/>
              <p:cNvSpPr>
                <a:spLocks/>
              </p:cNvSpPr>
              <p:nvPr/>
            </p:nvSpPr>
            <p:spPr bwMode="auto">
              <a:xfrm>
                <a:off x="2268" y="2854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88" name="Freeform 772"/>
              <p:cNvSpPr>
                <a:spLocks/>
              </p:cNvSpPr>
              <p:nvPr/>
            </p:nvSpPr>
            <p:spPr bwMode="auto">
              <a:xfrm>
                <a:off x="2268" y="2854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89" name="Freeform 773"/>
              <p:cNvSpPr>
                <a:spLocks/>
              </p:cNvSpPr>
              <p:nvPr/>
            </p:nvSpPr>
            <p:spPr bwMode="auto">
              <a:xfrm>
                <a:off x="2302" y="2864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4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6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90" name="Freeform 774"/>
              <p:cNvSpPr>
                <a:spLocks/>
              </p:cNvSpPr>
              <p:nvPr/>
            </p:nvSpPr>
            <p:spPr bwMode="auto">
              <a:xfrm>
                <a:off x="2302" y="2864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4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6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91" name="Freeform 775"/>
              <p:cNvSpPr>
                <a:spLocks/>
              </p:cNvSpPr>
              <p:nvPr/>
            </p:nvSpPr>
            <p:spPr bwMode="auto">
              <a:xfrm>
                <a:off x="2336" y="2874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6 h 34"/>
                  <a:gd name="T4" fmla="*/ 36 w 56"/>
                  <a:gd name="T5" fmla="*/ 34 h 34"/>
                  <a:gd name="T6" fmla="*/ 56 w 56"/>
                  <a:gd name="T7" fmla="*/ 8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6"/>
                    </a:lnTo>
                    <a:lnTo>
                      <a:pt x="36" y="34"/>
                    </a:lnTo>
                    <a:lnTo>
                      <a:pt x="56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92" name="Freeform 776"/>
              <p:cNvSpPr>
                <a:spLocks/>
              </p:cNvSpPr>
              <p:nvPr/>
            </p:nvSpPr>
            <p:spPr bwMode="auto">
              <a:xfrm>
                <a:off x="2336" y="2874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6 h 34"/>
                  <a:gd name="T4" fmla="*/ 36 w 56"/>
                  <a:gd name="T5" fmla="*/ 34 h 34"/>
                  <a:gd name="T6" fmla="*/ 56 w 56"/>
                  <a:gd name="T7" fmla="*/ 8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6"/>
                    </a:lnTo>
                    <a:lnTo>
                      <a:pt x="36" y="34"/>
                    </a:lnTo>
                    <a:lnTo>
                      <a:pt x="56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93" name="Freeform 777"/>
              <p:cNvSpPr>
                <a:spLocks/>
              </p:cNvSpPr>
              <p:nvPr/>
            </p:nvSpPr>
            <p:spPr bwMode="auto">
              <a:xfrm>
                <a:off x="2372" y="2882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94" name="Freeform 778"/>
              <p:cNvSpPr>
                <a:spLocks/>
              </p:cNvSpPr>
              <p:nvPr/>
            </p:nvSpPr>
            <p:spPr bwMode="auto">
              <a:xfrm>
                <a:off x="2372" y="2882"/>
                <a:ext cx="54" cy="36"/>
              </a:xfrm>
              <a:custGeom>
                <a:avLst/>
                <a:gdLst>
                  <a:gd name="T0" fmla="*/ 20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0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95" name="Freeform 779"/>
              <p:cNvSpPr>
                <a:spLocks/>
              </p:cNvSpPr>
              <p:nvPr/>
            </p:nvSpPr>
            <p:spPr bwMode="auto">
              <a:xfrm>
                <a:off x="2406" y="2892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2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CBFF2"/>
              </a:solidFill>
              <a:ln w="0">
                <a:solidFill>
                  <a:srgbClr val="9C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96" name="Freeform 780"/>
              <p:cNvSpPr>
                <a:spLocks/>
              </p:cNvSpPr>
              <p:nvPr/>
            </p:nvSpPr>
            <p:spPr bwMode="auto">
              <a:xfrm>
                <a:off x="2406" y="2892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2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97" name="Freeform 781"/>
              <p:cNvSpPr>
                <a:spLocks/>
              </p:cNvSpPr>
              <p:nvPr/>
            </p:nvSpPr>
            <p:spPr bwMode="auto">
              <a:xfrm>
                <a:off x="2442" y="2904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6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98" name="Freeform 782"/>
              <p:cNvSpPr>
                <a:spLocks/>
              </p:cNvSpPr>
              <p:nvPr/>
            </p:nvSpPr>
            <p:spPr bwMode="auto">
              <a:xfrm>
                <a:off x="2442" y="2904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6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6" y="36"/>
                    </a:lnTo>
                    <a:lnTo>
                      <a:pt x="56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99" name="Freeform 783"/>
              <p:cNvSpPr>
                <a:spLocks/>
              </p:cNvSpPr>
              <p:nvPr/>
            </p:nvSpPr>
            <p:spPr bwMode="auto">
              <a:xfrm>
                <a:off x="2478" y="2914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2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EC2F0"/>
              </a:solidFill>
              <a:ln w="0">
                <a:solidFill>
                  <a:srgbClr val="9E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00" name="Freeform 784"/>
              <p:cNvSpPr>
                <a:spLocks/>
              </p:cNvSpPr>
              <p:nvPr/>
            </p:nvSpPr>
            <p:spPr bwMode="auto">
              <a:xfrm>
                <a:off x="2478" y="2914"/>
                <a:ext cx="54" cy="38"/>
              </a:xfrm>
              <a:custGeom>
                <a:avLst/>
                <a:gdLst>
                  <a:gd name="T0" fmla="*/ 20 w 54"/>
                  <a:gd name="T1" fmla="*/ 0 h 38"/>
                  <a:gd name="T2" fmla="*/ 0 w 54"/>
                  <a:gd name="T3" fmla="*/ 26 h 38"/>
                  <a:gd name="T4" fmla="*/ 36 w 54"/>
                  <a:gd name="T5" fmla="*/ 38 h 38"/>
                  <a:gd name="T6" fmla="*/ 54 w 54"/>
                  <a:gd name="T7" fmla="*/ 12 h 38"/>
                  <a:gd name="T8" fmla="*/ 2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4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01" name="Freeform 785"/>
              <p:cNvSpPr>
                <a:spLocks/>
              </p:cNvSpPr>
              <p:nvPr/>
            </p:nvSpPr>
            <p:spPr bwMode="auto">
              <a:xfrm>
                <a:off x="2514" y="2926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02" name="Freeform 786"/>
              <p:cNvSpPr>
                <a:spLocks/>
              </p:cNvSpPr>
              <p:nvPr/>
            </p:nvSpPr>
            <p:spPr bwMode="auto">
              <a:xfrm>
                <a:off x="2514" y="2926"/>
                <a:ext cx="56" cy="38"/>
              </a:xfrm>
              <a:custGeom>
                <a:avLst/>
                <a:gdLst>
                  <a:gd name="T0" fmla="*/ 18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2 h 38"/>
                  <a:gd name="T8" fmla="*/ 18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18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03" name="Freeform 787"/>
              <p:cNvSpPr>
                <a:spLocks/>
              </p:cNvSpPr>
              <p:nvPr/>
            </p:nvSpPr>
            <p:spPr bwMode="auto">
              <a:xfrm>
                <a:off x="2550" y="2938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2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1C2F0"/>
              </a:solidFill>
              <a:ln w="0">
                <a:solidFill>
                  <a:srgbClr val="A1C2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04" name="Freeform 788"/>
              <p:cNvSpPr>
                <a:spLocks/>
              </p:cNvSpPr>
              <p:nvPr/>
            </p:nvSpPr>
            <p:spPr bwMode="auto">
              <a:xfrm>
                <a:off x="2550" y="2938"/>
                <a:ext cx="56" cy="38"/>
              </a:xfrm>
              <a:custGeom>
                <a:avLst/>
                <a:gdLst>
                  <a:gd name="T0" fmla="*/ 20 w 56"/>
                  <a:gd name="T1" fmla="*/ 0 h 38"/>
                  <a:gd name="T2" fmla="*/ 0 w 56"/>
                  <a:gd name="T3" fmla="*/ 26 h 38"/>
                  <a:gd name="T4" fmla="*/ 36 w 56"/>
                  <a:gd name="T5" fmla="*/ 38 h 38"/>
                  <a:gd name="T6" fmla="*/ 56 w 56"/>
                  <a:gd name="T7" fmla="*/ 12 h 38"/>
                  <a:gd name="T8" fmla="*/ 20 w 5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8">
                    <a:moveTo>
                      <a:pt x="20" y="0"/>
                    </a:moveTo>
                    <a:lnTo>
                      <a:pt x="0" y="26"/>
                    </a:lnTo>
                    <a:lnTo>
                      <a:pt x="36" y="38"/>
                    </a:lnTo>
                    <a:lnTo>
                      <a:pt x="56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05" name="Freeform 789"/>
              <p:cNvSpPr>
                <a:spLocks/>
              </p:cNvSpPr>
              <p:nvPr/>
            </p:nvSpPr>
            <p:spPr bwMode="auto">
              <a:xfrm>
                <a:off x="2586" y="2950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06" name="Freeform 790"/>
              <p:cNvSpPr>
                <a:spLocks/>
              </p:cNvSpPr>
              <p:nvPr/>
            </p:nvSpPr>
            <p:spPr bwMode="auto">
              <a:xfrm>
                <a:off x="2586" y="2950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07" name="Freeform 791"/>
              <p:cNvSpPr>
                <a:spLocks/>
              </p:cNvSpPr>
              <p:nvPr/>
            </p:nvSpPr>
            <p:spPr bwMode="auto">
              <a:xfrm>
                <a:off x="2622" y="2964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08" name="Freeform 792"/>
              <p:cNvSpPr>
                <a:spLocks/>
              </p:cNvSpPr>
              <p:nvPr/>
            </p:nvSpPr>
            <p:spPr bwMode="auto">
              <a:xfrm>
                <a:off x="2622" y="2964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09" name="Freeform 793"/>
              <p:cNvSpPr>
                <a:spLocks/>
              </p:cNvSpPr>
              <p:nvPr/>
            </p:nvSpPr>
            <p:spPr bwMode="auto">
              <a:xfrm>
                <a:off x="2658" y="2978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10" name="Freeform 794"/>
              <p:cNvSpPr>
                <a:spLocks/>
              </p:cNvSpPr>
              <p:nvPr/>
            </p:nvSpPr>
            <p:spPr bwMode="auto">
              <a:xfrm>
                <a:off x="2658" y="2978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6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6" y="40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11" name="Freeform 795"/>
              <p:cNvSpPr>
                <a:spLocks/>
              </p:cNvSpPr>
              <p:nvPr/>
            </p:nvSpPr>
            <p:spPr bwMode="auto">
              <a:xfrm>
                <a:off x="2694" y="2992"/>
                <a:ext cx="58" cy="40"/>
              </a:xfrm>
              <a:custGeom>
                <a:avLst/>
                <a:gdLst>
                  <a:gd name="T0" fmla="*/ 20 w 58"/>
                  <a:gd name="T1" fmla="*/ 0 h 40"/>
                  <a:gd name="T2" fmla="*/ 0 w 58"/>
                  <a:gd name="T3" fmla="*/ 26 h 40"/>
                  <a:gd name="T4" fmla="*/ 38 w 58"/>
                  <a:gd name="T5" fmla="*/ 40 h 40"/>
                  <a:gd name="T6" fmla="*/ 58 w 58"/>
                  <a:gd name="T7" fmla="*/ 14 h 40"/>
                  <a:gd name="T8" fmla="*/ 20 w 5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8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12" name="Freeform 796"/>
              <p:cNvSpPr>
                <a:spLocks/>
              </p:cNvSpPr>
              <p:nvPr/>
            </p:nvSpPr>
            <p:spPr bwMode="auto">
              <a:xfrm>
                <a:off x="2694" y="2992"/>
                <a:ext cx="58" cy="40"/>
              </a:xfrm>
              <a:custGeom>
                <a:avLst/>
                <a:gdLst>
                  <a:gd name="T0" fmla="*/ 20 w 58"/>
                  <a:gd name="T1" fmla="*/ 0 h 40"/>
                  <a:gd name="T2" fmla="*/ 0 w 58"/>
                  <a:gd name="T3" fmla="*/ 26 h 40"/>
                  <a:gd name="T4" fmla="*/ 38 w 58"/>
                  <a:gd name="T5" fmla="*/ 40 h 40"/>
                  <a:gd name="T6" fmla="*/ 58 w 58"/>
                  <a:gd name="T7" fmla="*/ 14 h 40"/>
                  <a:gd name="T8" fmla="*/ 20 w 5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8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13" name="Freeform 797"/>
              <p:cNvSpPr>
                <a:spLocks/>
              </p:cNvSpPr>
              <p:nvPr/>
            </p:nvSpPr>
            <p:spPr bwMode="auto">
              <a:xfrm>
                <a:off x="2732" y="3006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14" name="Freeform 798"/>
              <p:cNvSpPr>
                <a:spLocks/>
              </p:cNvSpPr>
              <p:nvPr/>
            </p:nvSpPr>
            <p:spPr bwMode="auto">
              <a:xfrm>
                <a:off x="2732" y="3006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15" name="Freeform 799"/>
              <p:cNvSpPr>
                <a:spLocks/>
              </p:cNvSpPr>
              <p:nvPr/>
            </p:nvSpPr>
            <p:spPr bwMode="auto">
              <a:xfrm>
                <a:off x="2770" y="3020"/>
                <a:ext cx="56" cy="42"/>
              </a:xfrm>
              <a:custGeom>
                <a:avLst/>
                <a:gdLst>
                  <a:gd name="T0" fmla="*/ 18 w 56"/>
                  <a:gd name="T1" fmla="*/ 0 h 42"/>
                  <a:gd name="T2" fmla="*/ 0 w 56"/>
                  <a:gd name="T3" fmla="*/ 26 h 42"/>
                  <a:gd name="T4" fmla="*/ 36 w 56"/>
                  <a:gd name="T5" fmla="*/ 42 h 42"/>
                  <a:gd name="T6" fmla="*/ 56 w 56"/>
                  <a:gd name="T7" fmla="*/ 14 h 42"/>
                  <a:gd name="T8" fmla="*/ 18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8" y="0"/>
                    </a:moveTo>
                    <a:lnTo>
                      <a:pt x="0" y="26"/>
                    </a:lnTo>
                    <a:lnTo>
                      <a:pt x="36" y="42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8C7F0"/>
              </a:solidFill>
              <a:ln w="0">
                <a:solidFill>
                  <a:srgbClr val="A8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16" name="Freeform 800"/>
              <p:cNvSpPr>
                <a:spLocks/>
              </p:cNvSpPr>
              <p:nvPr/>
            </p:nvSpPr>
            <p:spPr bwMode="auto">
              <a:xfrm>
                <a:off x="2770" y="3020"/>
                <a:ext cx="56" cy="42"/>
              </a:xfrm>
              <a:custGeom>
                <a:avLst/>
                <a:gdLst>
                  <a:gd name="T0" fmla="*/ 18 w 56"/>
                  <a:gd name="T1" fmla="*/ 0 h 42"/>
                  <a:gd name="T2" fmla="*/ 0 w 56"/>
                  <a:gd name="T3" fmla="*/ 26 h 42"/>
                  <a:gd name="T4" fmla="*/ 36 w 56"/>
                  <a:gd name="T5" fmla="*/ 42 h 42"/>
                  <a:gd name="T6" fmla="*/ 56 w 56"/>
                  <a:gd name="T7" fmla="*/ 14 h 42"/>
                  <a:gd name="T8" fmla="*/ 18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8" y="0"/>
                    </a:moveTo>
                    <a:lnTo>
                      <a:pt x="0" y="26"/>
                    </a:lnTo>
                    <a:lnTo>
                      <a:pt x="36" y="42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17" name="Freeform 801"/>
              <p:cNvSpPr>
                <a:spLocks/>
              </p:cNvSpPr>
              <p:nvPr/>
            </p:nvSpPr>
            <p:spPr bwMode="auto">
              <a:xfrm>
                <a:off x="2806" y="3034"/>
                <a:ext cx="58" cy="42"/>
              </a:xfrm>
              <a:custGeom>
                <a:avLst/>
                <a:gdLst>
                  <a:gd name="T0" fmla="*/ 20 w 58"/>
                  <a:gd name="T1" fmla="*/ 0 h 42"/>
                  <a:gd name="T2" fmla="*/ 0 w 58"/>
                  <a:gd name="T3" fmla="*/ 28 h 42"/>
                  <a:gd name="T4" fmla="*/ 38 w 58"/>
                  <a:gd name="T5" fmla="*/ 42 h 42"/>
                  <a:gd name="T6" fmla="*/ 58 w 58"/>
                  <a:gd name="T7" fmla="*/ 16 h 42"/>
                  <a:gd name="T8" fmla="*/ 20 w 5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2">
                    <a:moveTo>
                      <a:pt x="20" y="0"/>
                    </a:moveTo>
                    <a:lnTo>
                      <a:pt x="0" y="28"/>
                    </a:lnTo>
                    <a:lnTo>
                      <a:pt x="38" y="42"/>
                    </a:lnTo>
                    <a:lnTo>
                      <a:pt x="58" y="1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18" name="Freeform 802"/>
              <p:cNvSpPr>
                <a:spLocks/>
              </p:cNvSpPr>
              <p:nvPr/>
            </p:nvSpPr>
            <p:spPr bwMode="auto">
              <a:xfrm>
                <a:off x="2806" y="3034"/>
                <a:ext cx="58" cy="42"/>
              </a:xfrm>
              <a:custGeom>
                <a:avLst/>
                <a:gdLst>
                  <a:gd name="T0" fmla="*/ 20 w 58"/>
                  <a:gd name="T1" fmla="*/ 0 h 42"/>
                  <a:gd name="T2" fmla="*/ 0 w 58"/>
                  <a:gd name="T3" fmla="*/ 28 h 42"/>
                  <a:gd name="T4" fmla="*/ 38 w 58"/>
                  <a:gd name="T5" fmla="*/ 42 h 42"/>
                  <a:gd name="T6" fmla="*/ 58 w 58"/>
                  <a:gd name="T7" fmla="*/ 16 h 42"/>
                  <a:gd name="T8" fmla="*/ 20 w 5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2">
                    <a:moveTo>
                      <a:pt x="20" y="0"/>
                    </a:moveTo>
                    <a:lnTo>
                      <a:pt x="0" y="28"/>
                    </a:lnTo>
                    <a:lnTo>
                      <a:pt x="38" y="42"/>
                    </a:lnTo>
                    <a:lnTo>
                      <a:pt x="58" y="16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19" name="Freeform 803"/>
              <p:cNvSpPr>
                <a:spLocks/>
              </p:cNvSpPr>
              <p:nvPr/>
            </p:nvSpPr>
            <p:spPr bwMode="auto">
              <a:xfrm>
                <a:off x="2844" y="3050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6C7F0"/>
              </a:solidFill>
              <a:ln w="0">
                <a:solidFill>
                  <a:srgbClr val="A6C7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20" name="Freeform 804"/>
              <p:cNvSpPr>
                <a:spLocks/>
              </p:cNvSpPr>
              <p:nvPr/>
            </p:nvSpPr>
            <p:spPr bwMode="auto">
              <a:xfrm>
                <a:off x="2844" y="3050"/>
                <a:ext cx="56" cy="40"/>
              </a:xfrm>
              <a:custGeom>
                <a:avLst/>
                <a:gdLst>
                  <a:gd name="T0" fmla="*/ 20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20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20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21" name="Freeform 805"/>
              <p:cNvSpPr>
                <a:spLocks/>
              </p:cNvSpPr>
              <p:nvPr/>
            </p:nvSpPr>
            <p:spPr bwMode="auto">
              <a:xfrm>
                <a:off x="2882" y="306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22" name="Freeform 806"/>
              <p:cNvSpPr>
                <a:spLocks/>
              </p:cNvSpPr>
              <p:nvPr/>
            </p:nvSpPr>
            <p:spPr bwMode="auto">
              <a:xfrm>
                <a:off x="2882" y="306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23" name="Freeform 807"/>
              <p:cNvSpPr>
                <a:spLocks/>
              </p:cNvSpPr>
              <p:nvPr/>
            </p:nvSpPr>
            <p:spPr bwMode="auto">
              <a:xfrm>
                <a:off x="2920" y="3078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0"/>
              </a:solidFill>
              <a:ln w="0">
                <a:solidFill>
                  <a:srgbClr val="A1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24" name="Freeform 808"/>
              <p:cNvSpPr>
                <a:spLocks/>
              </p:cNvSpPr>
              <p:nvPr/>
            </p:nvSpPr>
            <p:spPr bwMode="auto">
              <a:xfrm>
                <a:off x="2920" y="3078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4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25" name="Freeform 809"/>
              <p:cNvSpPr>
                <a:spLocks/>
              </p:cNvSpPr>
              <p:nvPr/>
            </p:nvSpPr>
            <p:spPr bwMode="auto">
              <a:xfrm>
                <a:off x="2958" y="3092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4F2"/>
              </a:solidFill>
              <a:ln w="0">
                <a:solidFill>
                  <a:srgbClr val="A3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26" name="Freeform 810"/>
              <p:cNvSpPr>
                <a:spLocks/>
              </p:cNvSpPr>
              <p:nvPr/>
            </p:nvSpPr>
            <p:spPr bwMode="auto">
              <a:xfrm>
                <a:off x="2958" y="3092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27" name="Freeform 811"/>
              <p:cNvSpPr>
                <a:spLocks/>
              </p:cNvSpPr>
              <p:nvPr/>
            </p:nvSpPr>
            <p:spPr bwMode="auto">
              <a:xfrm>
                <a:off x="2996" y="310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38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28" name="Freeform 812"/>
              <p:cNvSpPr>
                <a:spLocks/>
              </p:cNvSpPr>
              <p:nvPr/>
            </p:nvSpPr>
            <p:spPr bwMode="auto">
              <a:xfrm>
                <a:off x="2996" y="3104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8 h 40"/>
                  <a:gd name="T4" fmla="*/ 38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8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29" name="Freeform 813"/>
              <p:cNvSpPr>
                <a:spLocks/>
              </p:cNvSpPr>
              <p:nvPr/>
            </p:nvSpPr>
            <p:spPr bwMode="auto">
              <a:xfrm>
                <a:off x="3034" y="3116"/>
                <a:ext cx="58" cy="40"/>
              </a:xfrm>
              <a:custGeom>
                <a:avLst/>
                <a:gdLst>
                  <a:gd name="T0" fmla="*/ 18 w 58"/>
                  <a:gd name="T1" fmla="*/ 0 h 40"/>
                  <a:gd name="T2" fmla="*/ 0 w 58"/>
                  <a:gd name="T3" fmla="*/ 28 h 40"/>
                  <a:gd name="T4" fmla="*/ 40 w 58"/>
                  <a:gd name="T5" fmla="*/ 40 h 40"/>
                  <a:gd name="T6" fmla="*/ 58 w 58"/>
                  <a:gd name="T7" fmla="*/ 14 h 40"/>
                  <a:gd name="T8" fmla="*/ 18 w 5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0">
                    <a:moveTo>
                      <a:pt x="18" y="0"/>
                    </a:moveTo>
                    <a:lnTo>
                      <a:pt x="0" y="28"/>
                    </a:lnTo>
                    <a:lnTo>
                      <a:pt x="40" y="40"/>
                    </a:lnTo>
                    <a:lnTo>
                      <a:pt x="58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30" name="Freeform 814"/>
              <p:cNvSpPr>
                <a:spLocks/>
              </p:cNvSpPr>
              <p:nvPr/>
            </p:nvSpPr>
            <p:spPr bwMode="auto">
              <a:xfrm>
                <a:off x="3034" y="3116"/>
                <a:ext cx="58" cy="40"/>
              </a:xfrm>
              <a:custGeom>
                <a:avLst/>
                <a:gdLst>
                  <a:gd name="T0" fmla="*/ 18 w 58"/>
                  <a:gd name="T1" fmla="*/ 0 h 40"/>
                  <a:gd name="T2" fmla="*/ 0 w 58"/>
                  <a:gd name="T3" fmla="*/ 28 h 40"/>
                  <a:gd name="T4" fmla="*/ 40 w 58"/>
                  <a:gd name="T5" fmla="*/ 40 h 40"/>
                  <a:gd name="T6" fmla="*/ 58 w 58"/>
                  <a:gd name="T7" fmla="*/ 14 h 40"/>
                  <a:gd name="T8" fmla="*/ 18 w 5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0">
                    <a:moveTo>
                      <a:pt x="18" y="0"/>
                    </a:moveTo>
                    <a:lnTo>
                      <a:pt x="0" y="28"/>
                    </a:lnTo>
                    <a:lnTo>
                      <a:pt x="40" y="40"/>
                    </a:lnTo>
                    <a:lnTo>
                      <a:pt x="58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31" name="Freeform 815"/>
              <p:cNvSpPr>
                <a:spLocks/>
              </p:cNvSpPr>
              <p:nvPr/>
            </p:nvSpPr>
            <p:spPr bwMode="auto">
              <a:xfrm>
                <a:off x="3074" y="313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EC2F2"/>
              </a:solidFill>
              <a:ln w="0">
                <a:solidFill>
                  <a:srgbClr val="9E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32" name="Freeform 816"/>
              <p:cNvSpPr>
                <a:spLocks/>
              </p:cNvSpPr>
              <p:nvPr/>
            </p:nvSpPr>
            <p:spPr bwMode="auto">
              <a:xfrm>
                <a:off x="3074" y="3130"/>
                <a:ext cx="56" cy="40"/>
              </a:xfrm>
              <a:custGeom>
                <a:avLst/>
                <a:gdLst>
                  <a:gd name="T0" fmla="*/ 18 w 56"/>
                  <a:gd name="T1" fmla="*/ 0 h 40"/>
                  <a:gd name="T2" fmla="*/ 0 w 56"/>
                  <a:gd name="T3" fmla="*/ 26 h 40"/>
                  <a:gd name="T4" fmla="*/ 38 w 56"/>
                  <a:gd name="T5" fmla="*/ 40 h 40"/>
                  <a:gd name="T6" fmla="*/ 56 w 56"/>
                  <a:gd name="T7" fmla="*/ 12 h 40"/>
                  <a:gd name="T8" fmla="*/ 18 w 5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18" y="0"/>
                    </a:moveTo>
                    <a:lnTo>
                      <a:pt x="0" y="26"/>
                    </a:lnTo>
                    <a:lnTo>
                      <a:pt x="38" y="40"/>
                    </a:lnTo>
                    <a:lnTo>
                      <a:pt x="56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33" name="Freeform 817"/>
              <p:cNvSpPr>
                <a:spLocks/>
              </p:cNvSpPr>
              <p:nvPr/>
            </p:nvSpPr>
            <p:spPr bwMode="auto">
              <a:xfrm>
                <a:off x="3112" y="3142"/>
                <a:ext cx="58" cy="40"/>
              </a:xfrm>
              <a:custGeom>
                <a:avLst/>
                <a:gdLst>
                  <a:gd name="T0" fmla="*/ 18 w 58"/>
                  <a:gd name="T1" fmla="*/ 0 h 40"/>
                  <a:gd name="T2" fmla="*/ 0 w 58"/>
                  <a:gd name="T3" fmla="*/ 28 h 40"/>
                  <a:gd name="T4" fmla="*/ 40 w 58"/>
                  <a:gd name="T5" fmla="*/ 40 h 40"/>
                  <a:gd name="T6" fmla="*/ 58 w 58"/>
                  <a:gd name="T7" fmla="*/ 12 h 40"/>
                  <a:gd name="T8" fmla="*/ 18 w 5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0">
                    <a:moveTo>
                      <a:pt x="18" y="0"/>
                    </a:moveTo>
                    <a:lnTo>
                      <a:pt x="0" y="28"/>
                    </a:lnTo>
                    <a:lnTo>
                      <a:pt x="40" y="40"/>
                    </a:lnTo>
                    <a:lnTo>
                      <a:pt x="58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1C4F2"/>
              </a:solidFill>
              <a:ln w="0">
                <a:solidFill>
                  <a:srgbClr val="A1C4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34" name="Freeform 818"/>
              <p:cNvSpPr>
                <a:spLocks/>
              </p:cNvSpPr>
              <p:nvPr/>
            </p:nvSpPr>
            <p:spPr bwMode="auto">
              <a:xfrm>
                <a:off x="3112" y="3142"/>
                <a:ext cx="58" cy="40"/>
              </a:xfrm>
              <a:custGeom>
                <a:avLst/>
                <a:gdLst>
                  <a:gd name="T0" fmla="*/ 18 w 58"/>
                  <a:gd name="T1" fmla="*/ 0 h 40"/>
                  <a:gd name="T2" fmla="*/ 0 w 58"/>
                  <a:gd name="T3" fmla="*/ 28 h 40"/>
                  <a:gd name="T4" fmla="*/ 40 w 58"/>
                  <a:gd name="T5" fmla="*/ 40 h 40"/>
                  <a:gd name="T6" fmla="*/ 58 w 58"/>
                  <a:gd name="T7" fmla="*/ 12 h 40"/>
                  <a:gd name="T8" fmla="*/ 18 w 5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0">
                    <a:moveTo>
                      <a:pt x="18" y="0"/>
                    </a:moveTo>
                    <a:lnTo>
                      <a:pt x="0" y="28"/>
                    </a:lnTo>
                    <a:lnTo>
                      <a:pt x="40" y="40"/>
                    </a:lnTo>
                    <a:lnTo>
                      <a:pt x="58" y="12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35" name="Freeform 819"/>
              <p:cNvSpPr>
                <a:spLocks/>
              </p:cNvSpPr>
              <p:nvPr/>
            </p:nvSpPr>
            <p:spPr bwMode="auto">
              <a:xfrm>
                <a:off x="3152" y="3154"/>
                <a:ext cx="56" cy="42"/>
              </a:xfrm>
              <a:custGeom>
                <a:avLst/>
                <a:gdLst>
                  <a:gd name="T0" fmla="*/ 18 w 56"/>
                  <a:gd name="T1" fmla="*/ 0 h 42"/>
                  <a:gd name="T2" fmla="*/ 0 w 56"/>
                  <a:gd name="T3" fmla="*/ 28 h 42"/>
                  <a:gd name="T4" fmla="*/ 40 w 56"/>
                  <a:gd name="T5" fmla="*/ 42 h 42"/>
                  <a:gd name="T6" fmla="*/ 56 w 56"/>
                  <a:gd name="T7" fmla="*/ 14 h 42"/>
                  <a:gd name="T8" fmla="*/ 18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8" y="0"/>
                    </a:moveTo>
                    <a:lnTo>
                      <a:pt x="0" y="28"/>
                    </a:lnTo>
                    <a:lnTo>
                      <a:pt x="40" y="42"/>
                    </a:lnTo>
                    <a:lnTo>
                      <a:pt x="5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3C7F2"/>
              </a:solidFill>
              <a:ln w="0">
                <a:solidFill>
                  <a:srgbClr val="A3C7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36" name="Freeform 820"/>
              <p:cNvSpPr>
                <a:spLocks/>
              </p:cNvSpPr>
              <p:nvPr/>
            </p:nvSpPr>
            <p:spPr bwMode="auto">
              <a:xfrm>
                <a:off x="3152" y="3154"/>
                <a:ext cx="56" cy="42"/>
              </a:xfrm>
              <a:custGeom>
                <a:avLst/>
                <a:gdLst>
                  <a:gd name="T0" fmla="*/ 18 w 56"/>
                  <a:gd name="T1" fmla="*/ 0 h 42"/>
                  <a:gd name="T2" fmla="*/ 0 w 56"/>
                  <a:gd name="T3" fmla="*/ 28 h 42"/>
                  <a:gd name="T4" fmla="*/ 40 w 56"/>
                  <a:gd name="T5" fmla="*/ 42 h 42"/>
                  <a:gd name="T6" fmla="*/ 56 w 56"/>
                  <a:gd name="T7" fmla="*/ 14 h 42"/>
                  <a:gd name="T8" fmla="*/ 18 w 5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2">
                    <a:moveTo>
                      <a:pt x="18" y="0"/>
                    </a:moveTo>
                    <a:lnTo>
                      <a:pt x="0" y="28"/>
                    </a:lnTo>
                    <a:lnTo>
                      <a:pt x="40" y="42"/>
                    </a:lnTo>
                    <a:lnTo>
                      <a:pt x="56" y="1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37" name="Freeform 821"/>
              <p:cNvSpPr>
                <a:spLocks/>
              </p:cNvSpPr>
              <p:nvPr/>
            </p:nvSpPr>
            <p:spPr bwMode="auto">
              <a:xfrm>
                <a:off x="3192" y="3168"/>
                <a:ext cx="56" cy="44"/>
              </a:xfrm>
              <a:custGeom>
                <a:avLst/>
                <a:gdLst>
                  <a:gd name="T0" fmla="*/ 16 w 56"/>
                  <a:gd name="T1" fmla="*/ 0 h 44"/>
                  <a:gd name="T2" fmla="*/ 0 w 56"/>
                  <a:gd name="T3" fmla="*/ 28 h 44"/>
                  <a:gd name="T4" fmla="*/ 38 w 56"/>
                  <a:gd name="T5" fmla="*/ 44 h 44"/>
                  <a:gd name="T6" fmla="*/ 56 w 56"/>
                  <a:gd name="T7" fmla="*/ 18 h 44"/>
                  <a:gd name="T8" fmla="*/ 16 w 5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4">
                    <a:moveTo>
                      <a:pt x="16" y="0"/>
                    </a:moveTo>
                    <a:lnTo>
                      <a:pt x="0" y="28"/>
                    </a:lnTo>
                    <a:lnTo>
                      <a:pt x="38" y="44"/>
                    </a:lnTo>
                    <a:lnTo>
                      <a:pt x="56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DCCF2"/>
              </a:solidFill>
              <a:ln w="0">
                <a:solidFill>
                  <a:srgbClr val="ADCC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38" name="Freeform 822"/>
              <p:cNvSpPr>
                <a:spLocks/>
              </p:cNvSpPr>
              <p:nvPr/>
            </p:nvSpPr>
            <p:spPr bwMode="auto">
              <a:xfrm>
                <a:off x="3192" y="3168"/>
                <a:ext cx="56" cy="44"/>
              </a:xfrm>
              <a:custGeom>
                <a:avLst/>
                <a:gdLst>
                  <a:gd name="T0" fmla="*/ 16 w 56"/>
                  <a:gd name="T1" fmla="*/ 0 h 44"/>
                  <a:gd name="T2" fmla="*/ 0 w 56"/>
                  <a:gd name="T3" fmla="*/ 28 h 44"/>
                  <a:gd name="T4" fmla="*/ 38 w 56"/>
                  <a:gd name="T5" fmla="*/ 44 h 44"/>
                  <a:gd name="T6" fmla="*/ 56 w 56"/>
                  <a:gd name="T7" fmla="*/ 18 h 44"/>
                  <a:gd name="T8" fmla="*/ 16 w 5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4">
                    <a:moveTo>
                      <a:pt x="16" y="0"/>
                    </a:moveTo>
                    <a:lnTo>
                      <a:pt x="0" y="28"/>
                    </a:lnTo>
                    <a:lnTo>
                      <a:pt x="38" y="44"/>
                    </a:lnTo>
                    <a:lnTo>
                      <a:pt x="56" y="18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39" name="Freeform 823"/>
              <p:cNvSpPr>
                <a:spLocks/>
              </p:cNvSpPr>
              <p:nvPr/>
            </p:nvSpPr>
            <p:spPr bwMode="auto">
              <a:xfrm>
                <a:off x="3230" y="3186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0 w 58"/>
                  <a:gd name="T3" fmla="*/ 26 h 44"/>
                  <a:gd name="T4" fmla="*/ 40 w 58"/>
                  <a:gd name="T5" fmla="*/ 44 h 44"/>
                  <a:gd name="T6" fmla="*/ 58 w 58"/>
                  <a:gd name="T7" fmla="*/ 20 h 44"/>
                  <a:gd name="T8" fmla="*/ 18 w 58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0" y="26"/>
                    </a:lnTo>
                    <a:lnTo>
                      <a:pt x="40" y="44"/>
                    </a:lnTo>
                    <a:lnTo>
                      <a:pt x="58" y="2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5D4F0"/>
              </a:solidFill>
              <a:ln w="0">
                <a:solidFill>
                  <a:srgbClr val="B5D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40" name="Freeform 824"/>
              <p:cNvSpPr>
                <a:spLocks/>
              </p:cNvSpPr>
              <p:nvPr/>
            </p:nvSpPr>
            <p:spPr bwMode="auto">
              <a:xfrm>
                <a:off x="3230" y="3186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0 w 58"/>
                  <a:gd name="T3" fmla="*/ 26 h 44"/>
                  <a:gd name="T4" fmla="*/ 40 w 58"/>
                  <a:gd name="T5" fmla="*/ 44 h 44"/>
                  <a:gd name="T6" fmla="*/ 58 w 58"/>
                  <a:gd name="T7" fmla="*/ 20 h 44"/>
                  <a:gd name="T8" fmla="*/ 18 w 58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0" y="26"/>
                    </a:lnTo>
                    <a:lnTo>
                      <a:pt x="40" y="44"/>
                    </a:lnTo>
                    <a:lnTo>
                      <a:pt x="58" y="20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41" name="Freeform 825"/>
              <p:cNvSpPr>
                <a:spLocks/>
              </p:cNvSpPr>
              <p:nvPr/>
            </p:nvSpPr>
            <p:spPr bwMode="auto">
              <a:xfrm>
                <a:off x="3270" y="3206"/>
                <a:ext cx="56" cy="48"/>
              </a:xfrm>
              <a:custGeom>
                <a:avLst/>
                <a:gdLst>
                  <a:gd name="T0" fmla="*/ 18 w 56"/>
                  <a:gd name="T1" fmla="*/ 0 h 48"/>
                  <a:gd name="T2" fmla="*/ 0 w 56"/>
                  <a:gd name="T3" fmla="*/ 24 h 48"/>
                  <a:gd name="T4" fmla="*/ 40 w 56"/>
                  <a:gd name="T5" fmla="*/ 48 h 48"/>
                  <a:gd name="T6" fmla="*/ 56 w 56"/>
                  <a:gd name="T7" fmla="*/ 24 h 48"/>
                  <a:gd name="T8" fmla="*/ 18 w 5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8">
                    <a:moveTo>
                      <a:pt x="18" y="0"/>
                    </a:moveTo>
                    <a:lnTo>
                      <a:pt x="0" y="24"/>
                    </a:lnTo>
                    <a:lnTo>
                      <a:pt x="40" y="48"/>
                    </a:lnTo>
                    <a:lnTo>
                      <a:pt x="56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7E3ED"/>
              </a:solidFill>
              <a:ln w="0">
                <a:solidFill>
                  <a:srgbClr val="C7E3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42" name="Freeform 826"/>
              <p:cNvSpPr>
                <a:spLocks/>
              </p:cNvSpPr>
              <p:nvPr/>
            </p:nvSpPr>
            <p:spPr bwMode="auto">
              <a:xfrm>
                <a:off x="3270" y="3206"/>
                <a:ext cx="56" cy="48"/>
              </a:xfrm>
              <a:custGeom>
                <a:avLst/>
                <a:gdLst>
                  <a:gd name="T0" fmla="*/ 18 w 56"/>
                  <a:gd name="T1" fmla="*/ 0 h 48"/>
                  <a:gd name="T2" fmla="*/ 0 w 56"/>
                  <a:gd name="T3" fmla="*/ 24 h 48"/>
                  <a:gd name="T4" fmla="*/ 40 w 56"/>
                  <a:gd name="T5" fmla="*/ 48 h 48"/>
                  <a:gd name="T6" fmla="*/ 56 w 56"/>
                  <a:gd name="T7" fmla="*/ 24 h 48"/>
                  <a:gd name="T8" fmla="*/ 18 w 5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8">
                    <a:moveTo>
                      <a:pt x="18" y="0"/>
                    </a:moveTo>
                    <a:lnTo>
                      <a:pt x="0" y="24"/>
                    </a:lnTo>
                    <a:lnTo>
                      <a:pt x="40" y="48"/>
                    </a:lnTo>
                    <a:lnTo>
                      <a:pt x="56" y="24"/>
                    </a:lnTo>
                    <a:lnTo>
                      <a:pt x="18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43" name="Freeform 827"/>
              <p:cNvSpPr>
                <a:spLocks/>
              </p:cNvSpPr>
              <p:nvPr/>
            </p:nvSpPr>
            <p:spPr bwMode="auto">
              <a:xfrm>
                <a:off x="3310" y="3230"/>
                <a:ext cx="54" cy="52"/>
              </a:xfrm>
              <a:custGeom>
                <a:avLst/>
                <a:gdLst>
                  <a:gd name="T0" fmla="*/ 16 w 54"/>
                  <a:gd name="T1" fmla="*/ 0 h 52"/>
                  <a:gd name="T2" fmla="*/ 0 w 54"/>
                  <a:gd name="T3" fmla="*/ 24 h 52"/>
                  <a:gd name="T4" fmla="*/ 38 w 54"/>
                  <a:gd name="T5" fmla="*/ 52 h 52"/>
                  <a:gd name="T6" fmla="*/ 54 w 54"/>
                  <a:gd name="T7" fmla="*/ 32 h 52"/>
                  <a:gd name="T8" fmla="*/ 16 w 5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2">
                    <a:moveTo>
                      <a:pt x="16" y="0"/>
                    </a:moveTo>
                    <a:lnTo>
                      <a:pt x="0" y="24"/>
                    </a:lnTo>
                    <a:lnTo>
                      <a:pt x="38" y="52"/>
                    </a:lnTo>
                    <a:lnTo>
                      <a:pt x="54" y="3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EDE3"/>
              </a:solidFill>
              <a:ln w="0">
                <a:solidFill>
                  <a:srgbClr val="D6EDE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44" name="Freeform 828"/>
              <p:cNvSpPr>
                <a:spLocks/>
              </p:cNvSpPr>
              <p:nvPr/>
            </p:nvSpPr>
            <p:spPr bwMode="auto">
              <a:xfrm>
                <a:off x="3310" y="3230"/>
                <a:ext cx="54" cy="52"/>
              </a:xfrm>
              <a:custGeom>
                <a:avLst/>
                <a:gdLst>
                  <a:gd name="T0" fmla="*/ 16 w 54"/>
                  <a:gd name="T1" fmla="*/ 0 h 52"/>
                  <a:gd name="T2" fmla="*/ 0 w 54"/>
                  <a:gd name="T3" fmla="*/ 24 h 52"/>
                  <a:gd name="T4" fmla="*/ 38 w 54"/>
                  <a:gd name="T5" fmla="*/ 52 h 52"/>
                  <a:gd name="T6" fmla="*/ 54 w 54"/>
                  <a:gd name="T7" fmla="*/ 32 h 52"/>
                  <a:gd name="T8" fmla="*/ 16 w 5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2">
                    <a:moveTo>
                      <a:pt x="16" y="0"/>
                    </a:moveTo>
                    <a:lnTo>
                      <a:pt x="0" y="24"/>
                    </a:lnTo>
                    <a:lnTo>
                      <a:pt x="38" y="52"/>
                    </a:lnTo>
                    <a:lnTo>
                      <a:pt x="54" y="3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45" name="Freeform 829"/>
              <p:cNvSpPr>
                <a:spLocks/>
              </p:cNvSpPr>
              <p:nvPr/>
            </p:nvSpPr>
            <p:spPr bwMode="auto">
              <a:xfrm>
                <a:off x="3348" y="3262"/>
                <a:ext cx="54" cy="58"/>
              </a:xfrm>
              <a:custGeom>
                <a:avLst/>
                <a:gdLst>
                  <a:gd name="T0" fmla="*/ 16 w 54"/>
                  <a:gd name="T1" fmla="*/ 0 h 58"/>
                  <a:gd name="T2" fmla="*/ 0 w 54"/>
                  <a:gd name="T3" fmla="*/ 20 h 58"/>
                  <a:gd name="T4" fmla="*/ 40 w 54"/>
                  <a:gd name="T5" fmla="*/ 58 h 58"/>
                  <a:gd name="T6" fmla="*/ 54 w 54"/>
                  <a:gd name="T7" fmla="*/ 42 h 58"/>
                  <a:gd name="T8" fmla="*/ 16 w 5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8">
                    <a:moveTo>
                      <a:pt x="16" y="0"/>
                    </a:moveTo>
                    <a:lnTo>
                      <a:pt x="0" y="20"/>
                    </a:lnTo>
                    <a:lnTo>
                      <a:pt x="40" y="58"/>
                    </a:lnTo>
                    <a:lnTo>
                      <a:pt x="54" y="4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5F7D1"/>
              </a:solidFill>
              <a:ln w="0">
                <a:solidFill>
                  <a:srgbClr val="E5F7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46" name="Freeform 830"/>
              <p:cNvSpPr>
                <a:spLocks/>
              </p:cNvSpPr>
              <p:nvPr/>
            </p:nvSpPr>
            <p:spPr bwMode="auto">
              <a:xfrm>
                <a:off x="3348" y="3262"/>
                <a:ext cx="54" cy="58"/>
              </a:xfrm>
              <a:custGeom>
                <a:avLst/>
                <a:gdLst>
                  <a:gd name="T0" fmla="*/ 16 w 54"/>
                  <a:gd name="T1" fmla="*/ 0 h 58"/>
                  <a:gd name="T2" fmla="*/ 0 w 54"/>
                  <a:gd name="T3" fmla="*/ 20 h 58"/>
                  <a:gd name="T4" fmla="*/ 40 w 54"/>
                  <a:gd name="T5" fmla="*/ 58 h 58"/>
                  <a:gd name="T6" fmla="*/ 54 w 54"/>
                  <a:gd name="T7" fmla="*/ 42 h 58"/>
                  <a:gd name="T8" fmla="*/ 16 w 5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8">
                    <a:moveTo>
                      <a:pt x="16" y="0"/>
                    </a:moveTo>
                    <a:lnTo>
                      <a:pt x="0" y="20"/>
                    </a:lnTo>
                    <a:lnTo>
                      <a:pt x="40" y="58"/>
                    </a:lnTo>
                    <a:lnTo>
                      <a:pt x="54" y="42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47" name="Freeform 831"/>
              <p:cNvSpPr>
                <a:spLocks/>
              </p:cNvSpPr>
              <p:nvPr/>
            </p:nvSpPr>
            <p:spPr bwMode="auto">
              <a:xfrm>
                <a:off x="3388" y="3304"/>
                <a:ext cx="52" cy="62"/>
              </a:xfrm>
              <a:custGeom>
                <a:avLst/>
                <a:gdLst>
                  <a:gd name="T0" fmla="*/ 14 w 52"/>
                  <a:gd name="T1" fmla="*/ 0 h 62"/>
                  <a:gd name="T2" fmla="*/ 0 w 52"/>
                  <a:gd name="T3" fmla="*/ 16 h 62"/>
                  <a:gd name="T4" fmla="*/ 36 w 52"/>
                  <a:gd name="T5" fmla="*/ 62 h 62"/>
                  <a:gd name="T6" fmla="*/ 52 w 52"/>
                  <a:gd name="T7" fmla="*/ 44 h 62"/>
                  <a:gd name="T8" fmla="*/ 14 w 5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2">
                    <a:moveTo>
                      <a:pt x="14" y="0"/>
                    </a:moveTo>
                    <a:lnTo>
                      <a:pt x="0" y="16"/>
                    </a:lnTo>
                    <a:lnTo>
                      <a:pt x="36" y="62"/>
                    </a:lnTo>
                    <a:lnTo>
                      <a:pt x="52" y="4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5EDD1"/>
              </a:solidFill>
              <a:ln w="0">
                <a:solidFill>
                  <a:srgbClr val="E5ED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48" name="Freeform 832"/>
              <p:cNvSpPr>
                <a:spLocks/>
              </p:cNvSpPr>
              <p:nvPr/>
            </p:nvSpPr>
            <p:spPr bwMode="auto">
              <a:xfrm>
                <a:off x="3388" y="3304"/>
                <a:ext cx="52" cy="62"/>
              </a:xfrm>
              <a:custGeom>
                <a:avLst/>
                <a:gdLst>
                  <a:gd name="T0" fmla="*/ 14 w 52"/>
                  <a:gd name="T1" fmla="*/ 0 h 62"/>
                  <a:gd name="T2" fmla="*/ 0 w 52"/>
                  <a:gd name="T3" fmla="*/ 16 h 62"/>
                  <a:gd name="T4" fmla="*/ 36 w 52"/>
                  <a:gd name="T5" fmla="*/ 62 h 62"/>
                  <a:gd name="T6" fmla="*/ 52 w 52"/>
                  <a:gd name="T7" fmla="*/ 44 h 62"/>
                  <a:gd name="T8" fmla="*/ 14 w 52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2">
                    <a:moveTo>
                      <a:pt x="14" y="0"/>
                    </a:moveTo>
                    <a:lnTo>
                      <a:pt x="0" y="16"/>
                    </a:lnTo>
                    <a:lnTo>
                      <a:pt x="36" y="62"/>
                    </a:lnTo>
                    <a:lnTo>
                      <a:pt x="52" y="44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49" name="Freeform 833"/>
              <p:cNvSpPr>
                <a:spLocks/>
              </p:cNvSpPr>
              <p:nvPr/>
            </p:nvSpPr>
            <p:spPr bwMode="auto">
              <a:xfrm>
                <a:off x="3424" y="3348"/>
                <a:ext cx="56" cy="44"/>
              </a:xfrm>
              <a:custGeom>
                <a:avLst/>
                <a:gdLst>
                  <a:gd name="T0" fmla="*/ 16 w 56"/>
                  <a:gd name="T1" fmla="*/ 0 h 44"/>
                  <a:gd name="T2" fmla="*/ 0 w 56"/>
                  <a:gd name="T3" fmla="*/ 18 h 44"/>
                  <a:gd name="T4" fmla="*/ 40 w 56"/>
                  <a:gd name="T5" fmla="*/ 44 h 44"/>
                  <a:gd name="T6" fmla="*/ 56 w 56"/>
                  <a:gd name="T7" fmla="*/ 14 h 44"/>
                  <a:gd name="T8" fmla="*/ 16 w 5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4">
                    <a:moveTo>
                      <a:pt x="16" y="0"/>
                    </a:moveTo>
                    <a:lnTo>
                      <a:pt x="0" y="18"/>
                    </a:lnTo>
                    <a:lnTo>
                      <a:pt x="40" y="44"/>
                    </a:lnTo>
                    <a:lnTo>
                      <a:pt x="56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C4F0"/>
              </a:solidFill>
              <a:ln w="0">
                <a:solidFill>
                  <a:srgbClr val="A3C4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50" name="Freeform 834"/>
              <p:cNvSpPr>
                <a:spLocks/>
              </p:cNvSpPr>
              <p:nvPr/>
            </p:nvSpPr>
            <p:spPr bwMode="auto">
              <a:xfrm>
                <a:off x="3424" y="3348"/>
                <a:ext cx="56" cy="44"/>
              </a:xfrm>
              <a:custGeom>
                <a:avLst/>
                <a:gdLst>
                  <a:gd name="T0" fmla="*/ 16 w 56"/>
                  <a:gd name="T1" fmla="*/ 0 h 44"/>
                  <a:gd name="T2" fmla="*/ 0 w 56"/>
                  <a:gd name="T3" fmla="*/ 18 h 44"/>
                  <a:gd name="T4" fmla="*/ 40 w 56"/>
                  <a:gd name="T5" fmla="*/ 44 h 44"/>
                  <a:gd name="T6" fmla="*/ 56 w 56"/>
                  <a:gd name="T7" fmla="*/ 14 h 44"/>
                  <a:gd name="T8" fmla="*/ 16 w 5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4">
                    <a:moveTo>
                      <a:pt x="16" y="0"/>
                    </a:moveTo>
                    <a:lnTo>
                      <a:pt x="0" y="18"/>
                    </a:lnTo>
                    <a:lnTo>
                      <a:pt x="40" y="44"/>
                    </a:lnTo>
                    <a:lnTo>
                      <a:pt x="56" y="1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51" name="Freeform 835"/>
              <p:cNvSpPr>
                <a:spLocks/>
              </p:cNvSpPr>
              <p:nvPr/>
            </p:nvSpPr>
            <p:spPr bwMode="auto">
              <a:xfrm>
                <a:off x="1382" y="2644"/>
                <a:ext cx="56" cy="48"/>
              </a:xfrm>
              <a:custGeom>
                <a:avLst/>
                <a:gdLst>
                  <a:gd name="T0" fmla="*/ 24 w 56"/>
                  <a:gd name="T1" fmla="*/ 0 h 48"/>
                  <a:gd name="T2" fmla="*/ 0 w 56"/>
                  <a:gd name="T3" fmla="*/ 22 h 48"/>
                  <a:gd name="T4" fmla="*/ 34 w 56"/>
                  <a:gd name="T5" fmla="*/ 48 h 48"/>
                  <a:gd name="T6" fmla="*/ 56 w 56"/>
                  <a:gd name="T7" fmla="*/ 14 h 48"/>
                  <a:gd name="T8" fmla="*/ 24 w 5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8">
                    <a:moveTo>
                      <a:pt x="24" y="0"/>
                    </a:moveTo>
                    <a:lnTo>
                      <a:pt x="0" y="22"/>
                    </a:lnTo>
                    <a:lnTo>
                      <a:pt x="34" y="48"/>
                    </a:lnTo>
                    <a:lnTo>
                      <a:pt x="56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A8A8D6"/>
              </a:solidFill>
              <a:ln w="0">
                <a:solidFill>
                  <a:srgbClr val="A8A8D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52" name="Freeform 836"/>
              <p:cNvSpPr>
                <a:spLocks/>
              </p:cNvSpPr>
              <p:nvPr/>
            </p:nvSpPr>
            <p:spPr bwMode="auto">
              <a:xfrm>
                <a:off x="1382" y="2644"/>
                <a:ext cx="56" cy="48"/>
              </a:xfrm>
              <a:custGeom>
                <a:avLst/>
                <a:gdLst>
                  <a:gd name="T0" fmla="*/ 24 w 56"/>
                  <a:gd name="T1" fmla="*/ 0 h 48"/>
                  <a:gd name="T2" fmla="*/ 0 w 56"/>
                  <a:gd name="T3" fmla="*/ 22 h 48"/>
                  <a:gd name="T4" fmla="*/ 34 w 56"/>
                  <a:gd name="T5" fmla="*/ 48 h 48"/>
                  <a:gd name="T6" fmla="*/ 56 w 56"/>
                  <a:gd name="T7" fmla="*/ 14 h 48"/>
                  <a:gd name="T8" fmla="*/ 24 w 5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8">
                    <a:moveTo>
                      <a:pt x="24" y="0"/>
                    </a:moveTo>
                    <a:lnTo>
                      <a:pt x="0" y="22"/>
                    </a:lnTo>
                    <a:lnTo>
                      <a:pt x="34" y="48"/>
                    </a:lnTo>
                    <a:lnTo>
                      <a:pt x="56" y="14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53" name="Freeform 837"/>
              <p:cNvSpPr>
                <a:spLocks/>
              </p:cNvSpPr>
              <p:nvPr/>
            </p:nvSpPr>
            <p:spPr bwMode="auto">
              <a:xfrm>
                <a:off x="1416" y="2658"/>
                <a:ext cx="56" cy="62"/>
              </a:xfrm>
              <a:custGeom>
                <a:avLst/>
                <a:gdLst>
                  <a:gd name="T0" fmla="*/ 22 w 56"/>
                  <a:gd name="T1" fmla="*/ 0 h 62"/>
                  <a:gd name="T2" fmla="*/ 0 w 56"/>
                  <a:gd name="T3" fmla="*/ 34 h 62"/>
                  <a:gd name="T4" fmla="*/ 34 w 56"/>
                  <a:gd name="T5" fmla="*/ 62 h 62"/>
                  <a:gd name="T6" fmla="*/ 56 w 56"/>
                  <a:gd name="T7" fmla="*/ 32 h 62"/>
                  <a:gd name="T8" fmla="*/ 22 w 5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2">
                    <a:moveTo>
                      <a:pt x="22" y="0"/>
                    </a:moveTo>
                    <a:lnTo>
                      <a:pt x="0" y="34"/>
                    </a:lnTo>
                    <a:lnTo>
                      <a:pt x="34" y="62"/>
                    </a:lnTo>
                    <a:lnTo>
                      <a:pt x="56" y="3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CBDC9"/>
              </a:solidFill>
              <a:ln w="0">
                <a:solidFill>
                  <a:srgbClr val="CCBD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54" name="Freeform 838"/>
              <p:cNvSpPr>
                <a:spLocks/>
              </p:cNvSpPr>
              <p:nvPr/>
            </p:nvSpPr>
            <p:spPr bwMode="auto">
              <a:xfrm>
                <a:off x="1416" y="2658"/>
                <a:ext cx="56" cy="62"/>
              </a:xfrm>
              <a:custGeom>
                <a:avLst/>
                <a:gdLst>
                  <a:gd name="T0" fmla="*/ 22 w 56"/>
                  <a:gd name="T1" fmla="*/ 0 h 62"/>
                  <a:gd name="T2" fmla="*/ 0 w 56"/>
                  <a:gd name="T3" fmla="*/ 34 h 62"/>
                  <a:gd name="T4" fmla="*/ 34 w 56"/>
                  <a:gd name="T5" fmla="*/ 62 h 62"/>
                  <a:gd name="T6" fmla="*/ 56 w 56"/>
                  <a:gd name="T7" fmla="*/ 32 h 62"/>
                  <a:gd name="T8" fmla="*/ 22 w 56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2">
                    <a:moveTo>
                      <a:pt x="22" y="0"/>
                    </a:moveTo>
                    <a:lnTo>
                      <a:pt x="0" y="34"/>
                    </a:lnTo>
                    <a:lnTo>
                      <a:pt x="34" y="62"/>
                    </a:lnTo>
                    <a:lnTo>
                      <a:pt x="56" y="3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55" name="Freeform 839"/>
              <p:cNvSpPr>
                <a:spLocks/>
              </p:cNvSpPr>
              <p:nvPr/>
            </p:nvSpPr>
            <p:spPr bwMode="auto">
              <a:xfrm>
                <a:off x="1450" y="2690"/>
                <a:ext cx="54" cy="48"/>
              </a:xfrm>
              <a:custGeom>
                <a:avLst/>
                <a:gdLst>
                  <a:gd name="T0" fmla="*/ 22 w 54"/>
                  <a:gd name="T1" fmla="*/ 0 h 48"/>
                  <a:gd name="T2" fmla="*/ 0 w 54"/>
                  <a:gd name="T3" fmla="*/ 30 h 48"/>
                  <a:gd name="T4" fmla="*/ 32 w 54"/>
                  <a:gd name="T5" fmla="*/ 48 h 48"/>
                  <a:gd name="T6" fmla="*/ 54 w 54"/>
                  <a:gd name="T7" fmla="*/ 22 h 48"/>
                  <a:gd name="T8" fmla="*/ 22 w 5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22" y="0"/>
                    </a:moveTo>
                    <a:lnTo>
                      <a:pt x="0" y="30"/>
                    </a:lnTo>
                    <a:lnTo>
                      <a:pt x="32" y="48"/>
                    </a:lnTo>
                    <a:lnTo>
                      <a:pt x="54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FC2D9"/>
              </a:solidFill>
              <a:ln w="0">
                <a:solidFill>
                  <a:srgbClr val="BFC2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56" name="Freeform 840"/>
              <p:cNvSpPr>
                <a:spLocks/>
              </p:cNvSpPr>
              <p:nvPr/>
            </p:nvSpPr>
            <p:spPr bwMode="auto">
              <a:xfrm>
                <a:off x="1450" y="2690"/>
                <a:ext cx="54" cy="48"/>
              </a:xfrm>
              <a:custGeom>
                <a:avLst/>
                <a:gdLst>
                  <a:gd name="T0" fmla="*/ 22 w 54"/>
                  <a:gd name="T1" fmla="*/ 0 h 48"/>
                  <a:gd name="T2" fmla="*/ 0 w 54"/>
                  <a:gd name="T3" fmla="*/ 30 h 48"/>
                  <a:gd name="T4" fmla="*/ 32 w 54"/>
                  <a:gd name="T5" fmla="*/ 48 h 48"/>
                  <a:gd name="T6" fmla="*/ 54 w 54"/>
                  <a:gd name="T7" fmla="*/ 22 h 48"/>
                  <a:gd name="T8" fmla="*/ 22 w 5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22" y="0"/>
                    </a:moveTo>
                    <a:lnTo>
                      <a:pt x="0" y="30"/>
                    </a:lnTo>
                    <a:lnTo>
                      <a:pt x="32" y="48"/>
                    </a:lnTo>
                    <a:lnTo>
                      <a:pt x="54" y="2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57" name="Freeform 841"/>
              <p:cNvSpPr>
                <a:spLocks/>
              </p:cNvSpPr>
              <p:nvPr/>
            </p:nvSpPr>
            <p:spPr bwMode="auto">
              <a:xfrm>
                <a:off x="1482" y="2712"/>
                <a:ext cx="52" cy="38"/>
              </a:xfrm>
              <a:custGeom>
                <a:avLst/>
                <a:gdLst>
                  <a:gd name="T0" fmla="*/ 22 w 52"/>
                  <a:gd name="T1" fmla="*/ 0 h 38"/>
                  <a:gd name="T2" fmla="*/ 0 w 52"/>
                  <a:gd name="T3" fmla="*/ 26 h 38"/>
                  <a:gd name="T4" fmla="*/ 30 w 52"/>
                  <a:gd name="T5" fmla="*/ 38 h 38"/>
                  <a:gd name="T6" fmla="*/ 52 w 52"/>
                  <a:gd name="T7" fmla="*/ 14 h 38"/>
                  <a:gd name="T8" fmla="*/ 22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22" y="0"/>
                    </a:moveTo>
                    <a:lnTo>
                      <a:pt x="0" y="26"/>
                    </a:lnTo>
                    <a:lnTo>
                      <a:pt x="30" y="38"/>
                    </a:lnTo>
                    <a:lnTo>
                      <a:pt x="52" y="1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0C2E8"/>
              </a:solidFill>
              <a:ln w="0">
                <a:solidFill>
                  <a:srgbClr val="B0C2E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58" name="Freeform 842"/>
              <p:cNvSpPr>
                <a:spLocks/>
              </p:cNvSpPr>
              <p:nvPr/>
            </p:nvSpPr>
            <p:spPr bwMode="auto">
              <a:xfrm>
                <a:off x="1482" y="2712"/>
                <a:ext cx="52" cy="38"/>
              </a:xfrm>
              <a:custGeom>
                <a:avLst/>
                <a:gdLst>
                  <a:gd name="T0" fmla="*/ 22 w 52"/>
                  <a:gd name="T1" fmla="*/ 0 h 38"/>
                  <a:gd name="T2" fmla="*/ 0 w 52"/>
                  <a:gd name="T3" fmla="*/ 26 h 38"/>
                  <a:gd name="T4" fmla="*/ 30 w 52"/>
                  <a:gd name="T5" fmla="*/ 38 h 38"/>
                  <a:gd name="T6" fmla="*/ 52 w 52"/>
                  <a:gd name="T7" fmla="*/ 14 h 38"/>
                  <a:gd name="T8" fmla="*/ 22 w 5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8">
                    <a:moveTo>
                      <a:pt x="22" y="0"/>
                    </a:moveTo>
                    <a:lnTo>
                      <a:pt x="0" y="26"/>
                    </a:lnTo>
                    <a:lnTo>
                      <a:pt x="30" y="38"/>
                    </a:lnTo>
                    <a:lnTo>
                      <a:pt x="52" y="1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59" name="Freeform 843"/>
              <p:cNvSpPr>
                <a:spLocks/>
              </p:cNvSpPr>
              <p:nvPr/>
            </p:nvSpPr>
            <p:spPr bwMode="auto">
              <a:xfrm>
                <a:off x="1512" y="2726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0 w 54"/>
                  <a:gd name="T5" fmla="*/ 32 h 32"/>
                  <a:gd name="T6" fmla="*/ 54 w 54"/>
                  <a:gd name="T7" fmla="*/ 10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0" y="32"/>
                    </a:lnTo>
                    <a:lnTo>
                      <a:pt x="54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CC2F2"/>
              </a:solidFill>
              <a:ln w="0">
                <a:solidFill>
                  <a:srgbClr val="9CC2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60" name="Freeform 844"/>
              <p:cNvSpPr>
                <a:spLocks/>
              </p:cNvSpPr>
              <p:nvPr/>
            </p:nvSpPr>
            <p:spPr bwMode="auto">
              <a:xfrm>
                <a:off x="1512" y="2726"/>
                <a:ext cx="54" cy="32"/>
              </a:xfrm>
              <a:custGeom>
                <a:avLst/>
                <a:gdLst>
                  <a:gd name="T0" fmla="*/ 22 w 54"/>
                  <a:gd name="T1" fmla="*/ 0 h 32"/>
                  <a:gd name="T2" fmla="*/ 0 w 54"/>
                  <a:gd name="T3" fmla="*/ 24 h 32"/>
                  <a:gd name="T4" fmla="*/ 30 w 54"/>
                  <a:gd name="T5" fmla="*/ 32 h 32"/>
                  <a:gd name="T6" fmla="*/ 54 w 54"/>
                  <a:gd name="T7" fmla="*/ 10 h 32"/>
                  <a:gd name="T8" fmla="*/ 22 w 5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2" y="0"/>
                    </a:moveTo>
                    <a:lnTo>
                      <a:pt x="0" y="24"/>
                    </a:lnTo>
                    <a:lnTo>
                      <a:pt x="30" y="32"/>
                    </a:lnTo>
                    <a:lnTo>
                      <a:pt x="54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61" name="Freeform 845"/>
              <p:cNvSpPr>
                <a:spLocks/>
              </p:cNvSpPr>
              <p:nvPr/>
            </p:nvSpPr>
            <p:spPr bwMode="auto">
              <a:xfrm>
                <a:off x="1542" y="2736"/>
                <a:ext cx="52" cy="28"/>
              </a:xfrm>
              <a:custGeom>
                <a:avLst/>
                <a:gdLst>
                  <a:gd name="T0" fmla="*/ 24 w 52"/>
                  <a:gd name="T1" fmla="*/ 0 h 28"/>
                  <a:gd name="T2" fmla="*/ 0 w 52"/>
                  <a:gd name="T3" fmla="*/ 22 h 28"/>
                  <a:gd name="T4" fmla="*/ 30 w 52"/>
                  <a:gd name="T5" fmla="*/ 28 h 28"/>
                  <a:gd name="T6" fmla="*/ 52 w 52"/>
                  <a:gd name="T7" fmla="*/ 6 h 28"/>
                  <a:gd name="T8" fmla="*/ 24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4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2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ABDF7"/>
              </a:solidFill>
              <a:ln w="0">
                <a:solidFill>
                  <a:srgbClr val="8ABD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62" name="Freeform 846"/>
              <p:cNvSpPr>
                <a:spLocks/>
              </p:cNvSpPr>
              <p:nvPr/>
            </p:nvSpPr>
            <p:spPr bwMode="auto">
              <a:xfrm>
                <a:off x="1542" y="2736"/>
                <a:ext cx="52" cy="28"/>
              </a:xfrm>
              <a:custGeom>
                <a:avLst/>
                <a:gdLst>
                  <a:gd name="T0" fmla="*/ 24 w 52"/>
                  <a:gd name="T1" fmla="*/ 0 h 28"/>
                  <a:gd name="T2" fmla="*/ 0 w 52"/>
                  <a:gd name="T3" fmla="*/ 22 h 28"/>
                  <a:gd name="T4" fmla="*/ 30 w 52"/>
                  <a:gd name="T5" fmla="*/ 28 h 28"/>
                  <a:gd name="T6" fmla="*/ 52 w 52"/>
                  <a:gd name="T7" fmla="*/ 6 h 28"/>
                  <a:gd name="T8" fmla="*/ 24 w 5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4" y="0"/>
                    </a:moveTo>
                    <a:lnTo>
                      <a:pt x="0" y="22"/>
                    </a:lnTo>
                    <a:lnTo>
                      <a:pt x="30" y="28"/>
                    </a:lnTo>
                    <a:lnTo>
                      <a:pt x="52" y="6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63" name="Freeform 847"/>
              <p:cNvSpPr>
                <a:spLocks/>
              </p:cNvSpPr>
              <p:nvPr/>
            </p:nvSpPr>
            <p:spPr bwMode="auto">
              <a:xfrm>
                <a:off x="1572" y="2742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4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AB8FA"/>
              </a:solidFill>
              <a:ln w="0">
                <a:solidFill>
                  <a:srgbClr val="7AB8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64" name="Freeform 848"/>
              <p:cNvSpPr>
                <a:spLocks/>
              </p:cNvSpPr>
              <p:nvPr/>
            </p:nvSpPr>
            <p:spPr bwMode="auto">
              <a:xfrm>
                <a:off x="1572" y="2742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4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65" name="Freeform 849"/>
              <p:cNvSpPr>
                <a:spLocks/>
              </p:cNvSpPr>
              <p:nvPr/>
            </p:nvSpPr>
            <p:spPr bwMode="auto">
              <a:xfrm>
                <a:off x="1602" y="2746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0 h 24"/>
                  <a:gd name="T4" fmla="*/ 28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0"/>
                    </a:lnTo>
                    <a:lnTo>
                      <a:pt x="28" y="24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3B5FA"/>
              </a:solidFill>
              <a:ln w="0">
                <a:solidFill>
                  <a:srgbClr val="73B5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66" name="Freeform 850"/>
              <p:cNvSpPr>
                <a:spLocks/>
              </p:cNvSpPr>
              <p:nvPr/>
            </p:nvSpPr>
            <p:spPr bwMode="auto">
              <a:xfrm>
                <a:off x="1602" y="2746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0 h 24"/>
                  <a:gd name="T4" fmla="*/ 28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0"/>
                    </a:lnTo>
                    <a:lnTo>
                      <a:pt x="28" y="24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67" name="Freeform 851"/>
              <p:cNvSpPr>
                <a:spLocks/>
              </p:cNvSpPr>
              <p:nvPr/>
            </p:nvSpPr>
            <p:spPr bwMode="auto">
              <a:xfrm>
                <a:off x="1630" y="2748"/>
                <a:ext cx="54" cy="24"/>
              </a:xfrm>
              <a:custGeom>
                <a:avLst/>
                <a:gdLst>
                  <a:gd name="T0" fmla="*/ 24 w 54"/>
                  <a:gd name="T1" fmla="*/ 0 h 24"/>
                  <a:gd name="T2" fmla="*/ 0 w 54"/>
                  <a:gd name="T3" fmla="*/ 22 h 24"/>
                  <a:gd name="T4" fmla="*/ 32 w 54"/>
                  <a:gd name="T5" fmla="*/ 24 h 24"/>
                  <a:gd name="T6" fmla="*/ 54 w 54"/>
                  <a:gd name="T7" fmla="*/ 2 h 24"/>
                  <a:gd name="T8" fmla="*/ 24 w 5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4">
                    <a:moveTo>
                      <a:pt x="24" y="0"/>
                    </a:moveTo>
                    <a:lnTo>
                      <a:pt x="0" y="22"/>
                    </a:lnTo>
                    <a:lnTo>
                      <a:pt x="32" y="24"/>
                    </a:lnTo>
                    <a:lnTo>
                      <a:pt x="5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EB2FA"/>
              </a:solidFill>
              <a:ln w="0">
                <a:solidFill>
                  <a:srgbClr val="6EB2F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68" name="Freeform 852"/>
              <p:cNvSpPr>
                <a:spLocks/>
              </p:cNvSpPr>
              <p:nvPr/>
            </p:nvSpPr>
            <p:spPr bwMode="auto">
              <a:xfrm>
                <a:off x="1630" y="2748"/>
                <a:ext cx="54" cy="24"/>
              </a:xfrm>
              <a:custGeom>
                <a:avLst/>
                <a:gdLst>
                  <a:gd name="T0" fmla="*/ 24 w 54"/>
                  <a:gd name="T1" fmla="*/ 0 h 24"/>
                  <a:gd name="T2" fmla="*/ 0 w 54"/>
                  <a:gd name="T3" fmla="*/ 22 h 24"/>
                  <a:gd name="T4" fmla="*/ 32 w 54"/>
                  <a:gd name="T5" fmla="*/ 24 h 24"/>
                  <a:gd name="T6" fmla="*/ 54 w 54"/>
                  <a:gd name="T7" fmla="*/ 2 h 24"/>
                  <a:gd name="T8" fmla="*/ 24 w 5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4">
                    <a:moveTo>
                      <a:pt x="24" y="0"/>
                    </a:moveTo>
                    <a:lnTo>
                      <a:pt x="0" y="22"/>
                    </a:lnTo>
                    <a:lnTo>
                      <a:pt x="32" y="24"/>
                    </a:lnTo>
                    <a:lnTo>
                      <a:pt x="54" y="2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69" name="Freeform 853"/>
              <p:cNvSpPr>
                <a:spLocks/>
              </p:cNvSpPr>
              <p:nvPr/>
            </p:nvSpPr>
            <p:spPr bwMode="auto">
              <a:xfrm>
                <a:off x="1662" y="2750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0B0F7"/>
              </a:solidFill>
              <a:ln w="0">
                <a:solidFill>
                  <a:srgbClr val="70B0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70" name="Freeform 854"/>
              <p:cNvSpPr>
                <a:spLocks/>
              </p:cNvSpPr>
              <p:nvPr/>
            </p:nvSpPr>
            <p:spPr bwMode="auto">
              <a:xfrm>
                <a:off x="1662" y="2750"/>
                <a:ext cx="52" cy="24"/>
              </a:xfrm>
              <a:custGeom>
                <a:avLst/>
                <a:gdLst>
                  <a:gd name="T0" fmla="*/ 22 w 52"/>
                  <a:gd name="T1" fmla="*/ 0 h 24"/>
                  <a:gd name="T2" fmla="*/ 0 w 52"/>
                  <a:gd name="T3" fmla="*/ 22 h 24"/>
                  <a:gd name="T4" fmla="*/ 30 w 52"/>
                  <a:gd name="T5" fmla="*/ 24 h 24"/>
                  <a:gd name="T6" fmla="*/ 52 w 52"/>
                  <a:gd name="T7" fmla="*/ 2 h 24"/>
                  <a:gd name="T8" fmla="*/ 22 w 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4">
                    <a:moveTo>
                      <a:pt x="22" y="0"/>
                    </a:moveTo>
                    <a:lnTo>
                      <a:pt x="0" y="22"/>
                    </a:lnTo>
                    <a:lnTo>
                      <a:pt x="30" y="24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71" name="Freeform 855"/>
              <p:cNvSpPr>
                <a:spLocks/>
              </p:cNvSpPr>
              <p:nvPr/>
            </p:nvSpPr>
            <p:spPr bwMode="auto">
              <a:xfrm>
                <a:off x="1692" y="2752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2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3B2F7"/>
              </a:solidFill>
              <a:ln w="0">
                <a:solidFill>
                  <a:srgbClr val="73B2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72" name="Freeform 856"/>
              <p:cNvSpPr>
                <a:spLocks/>
              </p:cNvSpPr>
              <p:nvPr/>
            </p:nvSpPr>
            <p:spPr bwMode="auto">
              <a:xfrm>
                <a:off x="1692" y="2752"/>
                <a:ext cx="52" cy="26"/>
              </a:xfrm>
              <a:custGeom>
                <a:avLst/>
                <a:gdLst>
                  <a:gd name="T0" fmla="*/ 22 w 52"/>
                  <a:gd name="T1" fmla="*/ 0 h 26"/>
                  <a:gd name="T2" fmla="*/ 0 w 52"/>
                  <a:gd name="T3" fmla="*/ 22 h 26"/>
                  <a:gd name="T4" fmla="*/ 30 w 52"/>
                  <a:gd name="T5" fmla="*/ 26 h 26"/>
                  <a:gd name="T6" fmla="*/ 52 w 52"/>
                  <a:gd name="T7" fmla="*/ 2 h 26"/>
                  <a:gd name="T8" fmla="*/ 2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2" y="0"/>
                    </a:moveTo>
                    <a:lnTo>
                      <a:pt x="0" y="22"/>
                    </a:lnTo>
                    <a:lnTo>
                      <a:pt x="30" y="26"/>
                    </a:lnTo>
                    <a:lnTo>
                      <a:pt x="52" y="2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73" name="Freeform 857"/>
              <p:cNvSpPr>
                <a:spLocks/>
              </p:cNvSpPr>
              <p:nvPr/>
            </p:nvSpPr>
            <p:spPr bwMode="auto">
              <a:xfrm>
                <a:off x="1722" y="2754"/>
                <a:ext cx="54" cy="28"/>
              </a:xfrm>
              <a:custGeom>
                <a:avLst/>
                <a:gdLst>
                  <a:gd name="T0" fmla="*/ 22 w 54"/>
                  <a:gd name="T1" fmla="*/ 0 h 28"/>
                  <a:gd name="T2" fmla="*/ 0 w 54"/>
                  <a:gd name="T3" fmla="*/ 24 h 28"/>
                  <a:gd name="T4" fmla="*/ 30 w 54"/>
                  <a:gd name="T5" fmla="*/ 28 h 28"/>
                  <a:gd name="T6" fmla="*/ 54 w 54"/>
                  <a:gd name="T7" fmla="*/ 4 h 28"/>
                  <a:gd name="T8" fmla="*/ 2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2" y="0"/>
                    </a:moveTo>
                    <a:lnTo>
                      <a:pt x="0" y="24"/>
                    </a:lnTo>
                    <a:lnTo>
                      <a:pt x="30" y="28"/>
                    </a:lnTo>
                    <a:lnTo>
                      <a:pt x="54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AB5F7"/>
              </a:solidFill>
              <a:ln w="0">
                <a:solidFill>
                  <a:srgbClr val="7AB5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74" name="Freeform 858"/>
              <p:cNvSpPr>
                <a:spLocks/>
              </p:cNvSpPr>
              <p:nvPr/>
            </p:nvSpPr>
            <p:spPr bwMode="auto">
              <a:xfrm>
                <a:off x="1722" y="2754"/>
                <a:ext cx="54" cy="28"/>
              </a:xfrm>
              <a:custGeom>
                <a:avLst/>
                <a:gdLst>
                  <a:gd name="T0" fmla="*/ 22 w 54"/>
                  <a:gd name="T1" fmla="*/ 0 h 28"/>
                  <a:gd name="T2" fmla="*/ 0 w 54"/>
                  <a:gd name="T3" fmla="*/ 24 h 28"/>
                  <a:gd name="T4" fmla="*/ 30 w 54"/>
                  <a:gd name="T5" fmla="*/ 28 h 28"/>
                  <a:gd name="T6" fmla="*/ 54 w 54"/>
                  <a:gd name="T7" fmla="*/ 4 h 28"/>
                  <a:gd name="T8" fmla="*/ 2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2" y="0"/>
                    </a:moveTo>
                    <a:lnTo>
                      <a:pt x="0" y="24"/>
                    </a:lnTo>
                    <a:lnTo>
                      <a:pt x="30" y="28"/>
                    </a:lnTo>
                    <a:lnTo>
                      <a:pt x="54" y="4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75" name="Freeform 859"/>
              <p:cNvSpPr>
                <a:spLocks/>
              </p:cNvSpPr>
              <p:nvPr/>
            </p:nvSpPr>
            <p:spPr bwMode="auto">
              <a:xfrm>
                <a:off x="1752" y="2758"/>
                <a:ext cx="54" cy="28"/>
              </a:xfrm>
              <a:custGeom>
                <a:avLst/>
                <a:gdLst>
                  <a:gd name="T0" fmla="*/ 24 w 54"/>
                  <a:gd name="T1" fmla="*/ 0 h 28"/>
                  <a:gd name="T2" fmla="*/ 0 w 54"/>
                  <a:gd name="T3" fmla="*/ 24 h 28"/>
                  <a:gd name="T4" fmla="*/ 32 w 54"/>
                  <a:gd name="T5" fmla="*/ 28 h 28"/>
                  <a:gd name="T6" fmla="*/ 54 w 54"/>
                  <a:gd name="T7" fmla="*/ 4 h 28"/>
                  <a:gd name="T8" fmla="*/ 24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4" y="0"/>
                    </a:moveTo>
                    <a:lnTo>
                      <a:pt x="0" y="24"/>
                    </a:lnTo>
                    <a:lnTo>
                      <a:pt x="32" y="28"/>
                    </a:lnTo>
                    <a:lnTo>
                      <a:pt x="54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0B8F7"/>
              </a:solidFill>
              <a:ln w="0">
                <a:solidFill>
                  <a:srgbClr val="80B8F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76" name="Freeform 860"/>
              <p:cNvSpPr>
                <a:spLocks/>
              </p:cNvSpPr>
              <p:nvPr/>
            </p:nvSpPr>
            <p:spPr bwMode="auto">
              <a:xfrm>
                <a:off x="1752" y="2758"/>
                <a:ext cx="54" cy="28"/>
              </a:xfrm>
              <a:custGeom>
                <a:avLst/>
                <a:gdLst>
                  <a:gd name="T0" fmla="*/ 24 w 54"/>
                  <a:gd name="T1" fmla="*/ 0 h 28"/>
                  <a:gd name="T2" fmla="*/ 0 w 54"/>
                  <a:gd name="T3" fmla="*/ 24 h 28"/>
                  <a:gd name="T4" fmla="*/ 32 w 54"/>
                  <a:gd name="T5" fmla="*/ 28 h 28"/>
                  <a:gd name="T6" fmla="*/ 54 w 54"/>
                  <a:gd name="T7" fmla="*/ 4 h 28"/>
                  <a:gd name="T8" fmla="*/ 24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4" y="0"/>
                    </a:moveTo>
                    <a:lnTo>
                      <a:pt x="0" y="24"/>
                    </a:lnTo>
                    <a:lnTo>
                      <a:pt x="32" y="28"/>
                    </a:lnTo>
                    <a:lnTo>
                      <a:pt x="54" y="4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77" name="Freeform 861"/>
              <p:cNvSpPr>
                <a:spLocks/>
              </p:cNvSpPr>
              <p:nvPr/>
            </p:nvSpPr>
            <p:spPr bwMode="auto">
              <a:xfrm>
                <a:off x="1784" y="2762"/>
                <a:ext cx="54" cy="30"/>
              </a:xfrm>
              <a:custGeom>
                <a:avLst/>
                <a:gdLst>
                  <a:gd name="T0" fmla="*/ 22 w 54"/>
                  <a:gd name="T1" fmla="*/ 0 h 30"/>
                  <a:gd name="T2" fmla="*/ 0 w 54"/>
                  <a:gd name="T3" fmla="*/ 24 h 30"/>
                  <a:gd name="T4" fmla="*/ 32 w 54"/>
                  <a:gd name="T5" fmla="*/ 30 h 30"/>
                  <a:gd name="T6" fmla="*/ 54 w 54"/>
                  <a:gd name="T7" fmla="*/ 6 h 30"/>
                  <a:gd name="T8" fmla="*/ 22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2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4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2B5F5"/>
              </a:solidFill>
              <a:ln w="0">
                <a:solidFill>
                  <a:srgbClr val="82B5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78" name="Freeform 862"/>
              <p:cNvSpPr>
                <a:spLocks/>
              </p:cNvSpPr>
              <p:nvPr/>
            </p:nvSpPr>
            <p:spPr bwMode="auto">
              <a:xfrm>
                <a:off x="1784" y="2762"/>
                <a:ext cx="54" cy="30"/>
              </a:xfrm>
              <a:custGeom>
                <a:avLst/>
                <a:gdLst>
                  <a:gd name="T0" fmla="*/ 22 w 54"/>
                  <a:gd name="T1" fmla="*/ 0 h 30"/>
                  <a:gd name="T2" fmla="*/ 0 w 54"/>
                  <a:gd name="T3" fmla="*/ 24 h 30"/>
                  <a:gd name="T4" fmla="*/ 32 w 54"/>
                  <a:gd name="T5" fmla="*/ 30 h 30"/>
                  <a:gd name="T6" fmla="*/ 54 w 54"/>
                  <a:gd name="T7" fmla="*/ 6 h 30"/>
                  <a:gd name="T8" fmla="*/ 22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2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4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79" name="Freeform 863"/>
              <p:cNvSpPr>
                <a:spLocks/>
              </p:cNvSpPr>
              <p:nvPr/>
            </p:nvSpPr>
            <p:spPr bwMode="auto">
              <a:xfrm>
                <a:off x="1816" y="2768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4 h 30"/>
                  <a:gd name="T4" fmla="*/ 30 w 52"/>
                  <a:gd name="T5" fmla="*/ 30 h 30"/>
                  <a:gd name="T6" fmla="*/ 52 w 52"/>
                  <a:gd name="T7" fmla="*/ 6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2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AB8F5"/>
              </a:solidFill>
              <a:ln w="0">
                <a:solidFill>
                  <a:srgbClr val="8AB8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80" name="Freeform 864"/>
              <p:cNvSpPr>
                <a:spLocks/>
              </p:cNvSpPr>
              <p:nvPr/>
            </p:nvSpPr>
            <p:spPr bwMode="auto">
              <a:xfrm>
                <a:off x="1816" y="2768"/>
                <a:ext cx="52" cy="30"/>
              </a:xfrm>
              <a:custGeom>
                <a:avLst/>
                <a:gdLst>
                  <a:gd name="T0" fmla="*/ 22 w 52"/>
                  <a:gd name="T1" fmla="*/ 0 h 30"/>
                  <a:gd name="T2" fmla="*/ 0 w 52"/>
                  <a:gd name="T3" fmla="*/ 24 h 30"/>
                  <a:gd name="T4" fmla="*/ 30 w 52"/>
                  <a:gd name="T5" fmla="*/ 30 h 30"/>
                  <a:gd name="T6" fmla="*/ 52 w 52"/>
                  <a:gd name="T7" fmla="*/ 6 h 30"/>
                  <a:gd name="T8" fmla="*/ 22 w 5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0">
                    <a:moveTo>
                      <a:pt x="22" y="0"/>
                    </a:moveTo>
                    <a:lnTo>
                      <a:pt x="0" y="24"/>
                    </a:lnTo>
                    <a:lnTo>
                      <a:pt x="30" y="30"/>
                    </a:lnTo>
                    <a:lnTo>
                      <a:pt x="52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81" name="Freeform 865"/>
              <p:cNvSpPr>
                <a:spLocks/>
              </p:cNvSpPr>
              <p:nvPr/>
            </p:nvSpPr>
            <p:spPr bwMode="auto">
              <a:xfrm>
                <a:off x="1846" y="2774"/>
                <a:ext cx="54" cy="30"/>
              </a:xfrm>
              <a:custGeom>
                <a:avLst/>
                <a:gdLst>
                  <a:gd name="T0" fmla="*/ 22 w 54"/>
                  <a:gd name="T1" fmla="*/ 0 h 30"/>
                  <a:gd name="T2" fmla="*/ 0 w 54"/>
                  <a:gd name="T3" fmla="*/ 24 h 30"/>
                  <a:gd name="T4" fmla="*/ 32 w 54"/>
                  <a:gd name="T5" fmla="*/ 30 h 30"/>
                  <a:gd name="T6" fmla="*/ 54 w 54"/>
                  <a:gd name="T7" fmla="*/ 6 h 30"/>
                  <a:gd name="T8" fmla="*/ 22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2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4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FBAF5"/>
              </a:solidFill>
              <a:ln w="0">
                <a:solidFill>
                  <a:srgbClr val="8FBAF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82" name="Freeform 866"/>
              <p:cNvSpPr>
                <a:spLocks/>
              </p:cNvSpPr>
              <p:nvPr/>
            </p:nvSpPr>
            <p:spPr bwMode="auto">
              <a:xfrm>
                <a:off x="1846" y="2774"/>
                <a:ext cx="54" cy="30"/>
              </a:xfrm>
              <a:custGeom>
                <a:avLst/>
                <a:gdLst>
                  <a:gd name="T0" fmla="*/ 22 w 54"/>
                  <a:gd name="T1" fmla="*/ 0 h 30"/>
                  <a:gd name="T2" fmla="*/ 0 w 54"/>
                  <a:gd name="T3" fmla="*/ 24 h 30"/>
                  <a:gd name="T4" fmla="*/ 32 w 54"/>
                  <a:gd name="T5" fmla="*/ 30 h 30"/>
                  <a:gd name="T6" fmla="*/ 54 w 54"/>
                  <a:gd name="T7" fmla="*/ 6 h 30"/>
                  <a:gd name="T8" fmla="*/ 22 w 5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22" y="0"/>
                    </a:moveTo>
                    <a:lnTo>
                      <a:pt x="0" y="24"/>
                    </a:lnTo>
                    <a:lnTo>
                      <a:pt x="32" y="30"/>
                    </a:lnTo>
                    <a:lnTo>
                      <a:pt x="54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83" name="Freeform 867"/>
              <p:cNvSpPr>
                <a:spLocks/>
              </p:cNvSpPr>
              <p:nvPr/>
            </p:nvSpPr>
            <p:spPr bwMode="auto">
              <a:xfrm>
                <a:off x="1878" y="2780"/>
                <a:ext cx="56" cy="32"/>
              </a:xfrm>
              <a:custGeom>
                <a:avLst/>
                <a:gdLst>
                  <a:gd name="T0" fmla="*/ 22 w 56"/>
                  <a:gd name="T1" fmla="*/ 0 h 32"/>
                  <a:gd name="T2" fmla="*/ 0 w 56"/>
                  <a:gd name="T3" fmla="*/ 24 h 32"/>
                  <a:gd name="T4" fmla="*/ 34 w 56"/>
                  <a:gd name="T5" fmla="*/ 32 h 32"/>
                  <a:gd name="T6" fmla="*/ 56 w 56"/>
                  <a:gd name="T7" fmla="*/ 8 h 32"/>
                  <a:gd name="T8" fmla="*/ 22 w 5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2">
                    <a:moveTo>
                      <a:pt x="22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6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84" name="Freeform 868"/>
              <p:cNvSpPr>
                <a:spLocks/>
              </p:cNvSpPr>
              <p:nvPr/>
            </p:nvSpPr>
            <p:spPr bwMode="auto">
              <a:xfrm>
                <a:off x="1878" y="2780"/>
                <a:ext cx="56" cy="32"/>
              </a:xfrm>
              <a:custGeom>
                <a:avLst/>
                <a:gdLst>
                  <a:gd name="T0" fmla="*/ 22 w 56"/>
                  <a:gd name="T1" fmla="*/ 0 h 32"/>
                  <a:gd name="T2" fmla="*/ 0 w 56"/>
                  <a:gd name="T3" fmla="*/ 24 h 32"/>
                  <a:gd name="T4" fmla="*/ 34 w 56"/>
                  <a:gd name="T5" fmla="*/ 32 h 32"/>
                  <a:gd name="T6" fmla="*/ 56 w 56"/>
                  <a:gd name="T7" fmla="*/ 8 h 32"/>
                  <a:gd name="T8" fmla="*/ 22 w 5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2">
                    <a:moveTo>
                      <a:pt x="22" y="0"/>
                    </a:moveTo>
                    <a:lnTo>
                      <a:pt x="0" y="24"/>
                    </a:lnTo>
                    <a:lnTo>
                      <a:pt x="34" y="32"/>
                    </a:lnTo>
                    <a:lnTo>
                      <a:pt x="56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85" name="Freeform 869"/>
              <p:cNvSpPr>
                <a:spLocks/>
              </p:cNvSpPr>
              <p:nvPr/>
            </p:nvSpPr>
            <p:spPr bwMode="auto">
              <a:xfrm>
                <a:off x="1912" y="2788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2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4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1BAF2"/>
              </a:solidFill>
              <a:ln w="0">
                <a:solidFill>
                  <a:srgbClr val="91BA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86" name="Freeform 870"/>
              <p:cNvSpPr>
                <a:spLocks/>
              </p:cNvSpPr>
              <p:nvPr/>
            </p:nvSpPr>
            <p:spPr bwMode="auto">
              <a:xfrm>
                <a:off x="1912" y="2788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4 h 34"/>
                  <a:gd name="T4" fmla="*/ 32 w 54"/>
                  <a:gd name="T5" fmla="*/ 34 h 34"/>
                  <a:gd name="T6" fmla="*/ 54 w 54"/>
                  <a:gd name="T7" fmla="*/ 8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4"/>
                    </a:lnTo>
                    <a:lnTo>
                      <a:pt x="32" y="34"/>
                    </a:lnTo>
                    <a:lnTo>
                      <a:pt x="54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87" name="Freeform 871"/>
              <p:cNvSpPr>
                <a:spLocks/>
              </p:cNvSpPr>
              <p:nvPr/>
            </p:nvSpPr>
            <p:spPr bwMode="auto">
              <a:xfrm>
                <a:off x="1944" y="2796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6 h 34"/>
                  <a:gd name="T4" fmla="*/ 32 w 54"/>
                  <a:gd name="T5" fmla="*/ 34 h 34"/>
                  <a:gd name="T6" fmla="*/ 54 w 54"/>
                  <a:gd name="T7" fmla="*/ 10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6"/>
                    </a:lnTo>
                    <a:lnTo>
                      <a:pt x="32" y="34"/>
                    </a:lnTo>
                    <a:lnTo>
                      <a:pt x="54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88" name="Freeform 872"/>
              <p:cNvSpPr>
                <a:spLocks/>
              </p:cNvSpPr>
              <p:nvPr/>
            </p:nvSpPr>
            <p:spPr bwMode="auto">
              <a:xfrm>
                <a:off x="1944" y="2796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6 h 34"/>
                  <a:gd name="T4" fmla="*/ 32 w 54"/>
                  <a:gd name="T5" fmla="*/ 34 h 34"/>
                  <a:gd name="T6" fmla="*/ 54 w 54"/>
                  <a:gd name="T7" fmla="*/ 10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6"/>
                    </a:lnTo>
                    <a:lnTo>
                      <a:pt x="32" y="34"/>
                    </a:lnTo>
                    <a:lnTo>
                      <a:pt x="54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89" name="Freeform 873"/>
              <p:cNvSpPr>
                <a:spLocks/>
              </p:cNvSpPr>
              <p:nvPr/>
            </p:nvSpPr>
            <p:spPr bwMode="auto">
              <a:xfrm>
                <a:off x="1976" y="2806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4 h 34"/>
                  <a:gd name="T4" fmla="*/ 34 w 56"/>
                  <a:gd name="T5" fmla="*/ 34 h 34"/>
                  <a:gd name="T6" fmla="*/ 56 w 56"/>
                  <a:gd name="T7" fmla="*/ 8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6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6BDF2"/>
              </a:solidFill>
              <a:ln w="0">
                <a:solidFill>
                  <a:srgbClr val="96BD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90" name="Freeform 874"/>
              <p:cNvSpPr>
                <a:spLocks/>
              </p:cNvSpPr>
              <p:nvPr/>
            </p:nvSpPr>
            <p:spPr bwMode="auto">
              <a:xfrm>
                <a:off x="1976" y="2806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4 h 34"/>
                  <a:gd name="T4" fmla="*/ 34 w 56"/>
                  <a:gd name="T5" fmla="*/ 34 h 34"/>
                  <a:gd name="T6" fmla="*/ 56 w 56"/>
                  <a:gd name="T7" fmla="*/ 8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6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91" name="Freeform 875"/>
              <p:cNvSpPr>
                <a:spLocks/>
              </p:cNvSpPr>
              <p:nvPr/>
            </p:nvSpPr>
            <p:spPr bwMode="auto">
              <a:xfrm>
                <a:off x="2010" y="2814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6 h 34"/>
                  <a:gd name="T4" fmla="*/ 32 w 54"/>
                  <a:gd name="T5" fmla="*/ 34 h 34"/>
                  <a:gd name="T6" fmla="*/ 54 w 54"/>
                  <a:gd name="T7" fmla="*/ 10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6"/>
                    </a:lnTo>
                    <a:lnTo>
                      <a:pt x="32" y="34"/>
                    </a:lnTo>
                    <a:lnTo>
                      <a:pt x="54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92" name="Freeform 876"/>
              <p:cNvSpPr>
                <a:spLocks/>
              </p:cNvSpPr>
              <p:nvPr/>
            </p:nvSpPr>
            <p:spPr bwMode="auto">
              <a:xfrm>
                <a:off x="2010" y="2814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6 h 34"/>
                  <a:gd name="T4" fmla="*/ 32 w 54"/>
                  <a:gd name="T5" fmla="*/ 34 h 34"/>
                  <a:gd name="T6" fmla="*/ 54 w 54"/>
                  <a:gd name="T7" fmla="*/ 10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6"/>
                    </a:lnTo>
                    <a:lnTo>
                      <a:pt x="32" y="34"/>
                    </a:lnTo>
                    <a:lnTo>
                      <a:pt x="54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93" name="Freeform 877"/>
              <p:cNvSpPr>
                <a:spLocks/>
              </p:cNvSpPr>
              <p:nvPr/>
            </p:nvSpPr>
            <p:spPr bwMode="auto">
              <a:xfrm>
                <a:off x="2042" y="2824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4 h 34"/>
                  <a:gd name="T4" fmla="*/ 34 w 56"/>
                  <a:gd name="T5" fmla="*/ 34 h 34"/>
                  <a:gd name="T6" fmla="*/ 56 w 56"/>
                  <a:gd name="T7" fmla="*/ 8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6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94" name="Freeform 878"/>
              <p:cNvSpPr>
                <a:spLocks/>
              </p:cNvSpPr>
              <p:nvPr/>
            </p:nvSpPr>
            <p:spPr bwMode="auto">
              <a:xfrm>
                <a:off x="2042" y="2824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4 h 34"/>
                  <a:gd name="T4" fmla="*/ 34 w 56"/>
                  <a:gd name="T5" fmla="*/ 34 h 34"/>
                  <a:gd name="T6" fmla="*/ 56 w 56"/>
                  <a:gd name="T7" fmla="*/ 8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6" y="8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95" name="Freeform 879"/>
              <p:cNvSpPr>
                <a:spLocks/>
              </p:cNvSpPr>
              <p:nvPr/>
            </p:nvSpPr>
            <p:spPr bwMode="auto">
              <a:xfrm>
                <a:off x="2076" y="2832"/>
                <a:ext cx="56" cy="36"/>
              </a:xfrm>
              <a:custGeom>
                <a:avLst/>
                <a:gdLst>
                  <a:gd name="T0" fmla="*/ 22 w 56"/>
                  <a:gd name="T1" fmla="*/ 0 h 36"/>
                  <a:gd name="T2" fmla="*/ 0 w 56"/>
                  <a:gd name="T3" fmla="*/ 26 h 36"/>
                  <a:gd name="T4" fmla="*/ 34 w 56"/>
                  <a:gd name="T5" fmla="*/ 36 h 36"/>
                  <a:gd name="T6" fmla="*/ 56 w 56"/>
                  <a:gd name="T7" fmla="*/ 10 h 36"/>
                  <a:gd name="T8" fmla="*/ 22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2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6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96" name="Freeform 880"/>
              <p:cNvSpPr>
                <a:spLocks/>
              </p:cNvSpPr>
              <p:nvPr/>
            </p:nvSpPr>
            <p:spPr bwMode="auto">
              <a:xfrm>
                <a:off x="2076" y="2832"/>
                <a:ext cx="56" cy="36"/>
              </a:xfrm>
              <a:custGeom>
                <a:avLst/>
                <a:gdLst>
                  <a:gd name="T0" fmla="*/ 22 w 56"/>
                  <a:gd name="T1" fmla="*/ 0 h 36"/>
                  <a:gd name="T2" fmla="*/ 0 w 56"/>
                  <a:gd name="T3" fmla="*/ 26 h 36"/>
                  <a:gd name="T4" fmla="*/ 34 w 56"/>
                  <a:gd name="T5" fmla="*/ 36 h 36"/>
                  <a:gd name="T6" fmla="*/ 56 w 56"/>
                  <a:gd name="T7" fmla="*/ 10 h 36"/>
                  <a:gd name="T8" fmla="*/ 22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2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6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97" name="Freeform 881"/>
              <p:cNvSpPr>
                <a:spLocks/>
              </p:cNvSpPr>
              <p:nvPr/>
            </p:nvSpPr>
            <p:spPr bwMode="auto">
              <a:xfrm>
                <a:off x="2110" y="2842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98" name="Freeform 882"/>
              <p:cNvSpPr>
                <a:spLocks/>
              </p:cNvSpPr>
              <p:nvPr/>
            </p:nvSpPr>
            <p:spPr bwMode="auto">
              <a:xfrm>
                <a:off x="2110" y="2842"/>
                <a:ext cx="54" cy="34"/>
              </a:xfrm>
              <a:custGeom>
                <a:avLst/>
                <a:gdLst>
                  <a:gd name="T0" fmla="*/ 22 w 54"/>
                  <a:gd name="T1" fmla="*/ 0 h 34"/>
                  <a:gd name="T2" fmla="*/ 0 w 54"/>
                  <a:gd name="T3" fmla="*/ 26 h 34"/>
                  <a:gd name="T4" fmla="*/ 34 w 54"/>
                  <a:gd name="T5" fmla="*/ 34 h 34"/>
                  <a:gd name="T6" fmla="*/ 54 w 54"/>
                  <a:gd name="T7" fmla="*/ 10 h 34"/>
                  <a:gd name="T8" fmla="*/ 22 w 5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4">
                    <a:moveTo>
                      <a:pt x="22" y="0"/>
                    </a:moveTo>
                    <a:lnTo>
                      <a:pt x="0" y="26"/>
                    </a:lnTo>
                    <a:lnTo>
                      <a:pt x="34" y="34"/>
                    </a:lnTo>
                    <a:lnTo>
                      <a:pt x="54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99" name="Freeform 883"/>
              <p:cNvSpPr>
                <a:spLocks/>
              </p:cNvSpPr>
              <p:nvPr/>
            </p:nvSpPr>
            <p:spPr bwMode="auto">
              <a:xfrm>
                <a:off x="2144" y="2852"/>
                <a:ext cx="56" cy="34"/>
              </a:xfrm>
              <a:custGeom>
                <a:avLst/>
                <a:gdLst>
                  <a:gd name="T0" fmla="*/ 20 w 56"/>
                  <a:gd name="T1" fmla="*/ 0 h 34"/>
                  <a:gd name="T2" fmla="*/ 0 w 56"/>
                  <a:gd name="T3" fmla="*/ 24 h 34"/>
                  <a:gd name="T4" fmla="*/ 34 w 56"/>
                  <a:gd name="T5" fmla="*/ 34 h 34"/>
                  <a:gd name="T6" fmla="*/ 56 w 56"/>
                  <a:gd name="T7" fmla="*/ 8 h 34"/>
                  <a:gd name="T8" fmla="*/ 20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6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700" name="Freeform 884"/>
              <p:cNvSpPr>
                <a:spLocks/>
              </p:cNvSpPr>
              <p:nvPr/>
            </p:nvSpPr>
            <p:spPr bwMode="auto">
              <a:xfrm>
                <a:off x="2144" y="2852"/>
                <a:ext cx="56" cy="34"/>
              </a:xfrm>
              <a:custGeom>
                <a:avLst/>
                <a:gdLst>
                  <a:gd name="T0" fmla="*/ 20 w 56"/>
                  <a:gd name="T1" fmla="*/ 0 h 34"/>
                  <a:gd name="T2" fmla="*/ 0 w 56"/>
                  <a:gd name="T3" fmla="*/ 24 h 34"/>
                  <a:gd name="T4" fmla="*/ 34 w 56"/>
                  <a:gd name="T5" fmla="*/ 34 h 34"/>
                  <a:gd name="T6" fmla="*/ 56 w 56"/>
                  <a:gd name="T7" fmla="*/ 8 h 34"/>
                  <a:gd name="T8" fmla="*/ 20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0" y="0"/>
                    </a:moveTo>
                    <a:lnTo>
                      <a:pt x="0" y="24"/>
                    </a:lnTo>
                    <a:lnTo>
                      <a:pt x="34" y="34"/>
                    </a:lnTo>
                    <a:lnTo>
                      <a:pt x="56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701" name="Freeform 885"/>
              <p:cNvSpPr>
                <a:spLocks/>
              </p:cNvSpPr>
              <p:nvPr/>
            </p:nvSpPr>
            <p:spPr bwMode="auto">
              <a:xfrm>
                <a:off x="2178" y="2860"/>
                <a:ext cx="54" cy="36"/>
              </a:xfrm>
              <a:custGeom>
                <a:avLst/>
                <a:gdLst>
                  <a:gd name="T0" fmla="*/ 22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2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2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702" name="Freeform 886"/>
              <p:cNvSpPr>
                <a:spLocks/>
              </p:cNvSpPr>
              <p:nvPr/>
            </p:nvSpPr>
            <p:spPr bwMode="auto">
              <a:xfrm>
                <a:off x="2178" y="2860"/>
                <a:ext cx="54" cy="36"/>
              </a:xfrm>
              <a:custGeom>
                <a:avLst/>
                <a:gdLst>
                  <a:gd name="T0" fmla="*/ 22 w 54"/>
                  <a:gd name="T1" fmla="*/ 0 h 36"/>
                  <a:gd name="T2" fmla="*/ 0 w 54"/>
                  <a:gd name="T3" fmla="*/ 26 h 36"/>
                  <a:gd name="T4" fmla="*/ 34 w 54"/>
                  <a:gd name="T5" fmla="*/ 36 h 36"/>
                  <a:gd name="T6" fmla="*/ 54 w 54"/>
                  <a:gd name="T7" fmla="*/ 10 h 36"/>
                  <a:gd name="T8" fmla="*/ 22 w 5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22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4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703" name="Freeform 887"/>
              <p:cNvSpPr>
                <a:spLocks/>
              </p:cNvSpPr>
              <p:nvPr/>
            </p:nvSpPr>
            <p:spPr bwMode="auto">
              <a:xfrm>
                <a:off x="2212" y="2870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4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6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704" name="Freeform 888"/>
              <p:cNvSpPr>
                <a:spLocks/>
              </p:cNvSpPr>
              <p:nvPr/>
            </p:nvSpPr>
            <p:spPr bwMode="auto">
              <a:xfrm>
                <a:off x="2212" y="2870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6 h 36"/>
                  <a:gd name="T4" fmla="*/ 34 w 56"/>
                  <a:gd name="T5" fmla="*/ 36 h 36"/>
                  <a:gd name="T6" fmla="*/ 56 w 56"/>
                  <a:gd name="T7" fmla="*/ 10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6" y="1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705" name="Freeform 889"/>
              <p:cNvSpPr>
                <a:spLocks/>
              </p:cNvSpPr>
              <p:nvPr/>
            </p:nvSpPr>
            <p:spPr bwMode="auto">
              <a:xfrm>
                <a:off x="2246" y="2880"/>
                <a:ext cx="56" cy="36"/>
              </a:xfrm>
              <a:custGeom>
                <a:avLst/>
                <a:gdLst>
                  <a:gd name="T0" fmla="*/ 22 w 56"/>
                  <a:gd name="T1" fmla="*/ 0 h 36"/>
                  <a:gd name="T2" fmla="*/ 0 w 56"/>
                  <a:gd name="T3" fmla="*/ 26 h 36"/>
                  <a:gd name="T4" fmla="*/ 34 w 56"/>
                  <a:gd name="T5" fmla="*/ 36 h 36"/>
                  <a:gd name="T6" fmla="*/ 56 w 56"/>
                  <a:gd name="T7" fmla="*/ 10 h 36"/>
                  <a:gd name="T8" fmla="*/ 22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2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6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706" name="Freeform 890"/>
              <p:cNvSpPr>
                <a:spLocks/>
              </p:cNvSpPr>
              <p:nvPr/>
            </p:nvSpPr>
            <p:spPr bwMode="auto">
              <a:xfrm>
                <a:off x="2246" y="2880"/>
                <a:ext cx="56" cy="36"/>
              </a:xfrm>
              <a:custGeom>
                <a:avLst/>
                <a:gdLst>
                  <a:gd name="T0" fmla="*/ 22 w 56"/>
                  <a:gd name="T1" fmla="*/ 0 h 36"/>
                  <a:gd name="T2" fmla="*/ 0 w 56"/>
                  <a:gd name="T3" fmla="*/ 26 h 36"/>
                  <a:gd name="T4" fmla="*/ 34 w 56"/>
                  <a:gd name="T5" fmla="*/ 36 h 36"/>
                  <a:gd name="T6" fmla="*/ 56 w 56"/>
                  <a:gd name="T7" fmla="*/ 10 h 36"/>
                  <a:gd name="T8" fmla="*/ 22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2" y="0"/>
                    </a:moveTo>
                    <a:lnTo>
                      <a:pt x="0" y="26"/>
                    </a:lnTo>
                    <a:lnTo>
                      <a:pt x="34" y="36"/>
                    </a:lnTo>
                    <a:lnTo>
                      <a:pt x="56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707" name="Freeform 891"/>
              <p:cNvSpPr>
                <a:spLocks/>
              </p:cNvSpPr>
              <p:nvPr/>
            </p:nvSpPr>
            <p:spPr bwMode="auto">
              <a:xfrm>
                <a:off x="2280" y="2890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6 h 34"/>
                  <a:gd name="T4" fmla="*/ 36 w 56"/>
                  <a:gd name="T5" fmla="*/ 34 h 34"/>
                  <a:gd name="T6" fmla="*/ 56 w 56"/>
                  <a:gd name="T7" fmla="*/ 10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6"/>
                    </a:lnTo>
                    <a:lnTo>
                      <a:pt x="36" y="34"/>
                    </a:lnTo>
                    <a:lnTo>
                      <a:pt x="56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708" name="Freeform 892"/>
              <p:cNvSpPr>
                <a:spLocks/>
              </p:cNvSpPr>
              <p:nvPr/>
            </p:nvSpPr>
            <p:spPr bwMode="auto">
              <a:xfrm>
                <a:off x="2280" y="2890"/>
                <a:ext cx="56" cy="34"/>
              </a:xfrm>
              <a:custGeom>
                <a:avLst/>
                <a:gdLst>
                  <a:gd name="T0" fmla="*/ 22 w 56"/>
                  <a:gd name="T1" fmla="*/ 0 h 34"/>
                  <a:gd name="T2" fmla="*/ 0 w 56"/>
                  <a:gd name="T3" fmla="*/ 26 h 34"/>
                  <a:gd name="T4" fmla="*/ 36 w 56"/>
                  <a:gd name="T5" fmla="*/ 34 h 34"/>
                  <a:gd name="T6" fmla="*/ 56 w 56"/>
                  <a:gd name="T7" fmla="*/ 10 h 34"/>
                  <a:gd name="T8" fmla="*/ 22 w 5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4">
                    <a:moveTo>
                      <a:pt x="22" y="0"/>
                    </a:moveTo>
                    <a:lnTo>
                      <a:pt x="0" y="26"/>
                    </a:lnTo>
                    <a:lnTo>
                      <a:pt x="36" y="34"/>
                    </a:lnTo>
                    <a:lnTo>
                      <a:pt x="56" y="10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709" name="Freeform 893"/>
              <p:cNvSpPr>
                <a:spLocks/>
              </p:cNvSpPr>
              <p:nvPr/>
            </p:nvSpPr>
            <p:spPr bwMode="auto">
              <a:xfrm>
                <a:off x="2316" y="2900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4 h 36"/>
                  <a:gd name="T4" fmla="*/ 34 w 56"/>
                  <a:gd name="T5" fmla="*/ 36 h 36"/>
                  <a:gd name="T6" fmla="*/ 56 w 56"/>
                  <a:gd name="T7" fmla="*/ 8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6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9BFF2"/>
              </a:solidFill>
              <a:ln w="0">
                <a:solidFill>
                  <a:srgbClr val="99BFF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710" name="Freeform 894"/>
              <p:cNvSpPr>
                <a:spLocks/>
              </p:cNvSpPr>
              <p:nvPr/>
            </p:nvSpPr>
            <p:spPr bwMode="auto">
              <a:xfrm>
                <a:off x="2316" y="2900"/>
                <a:ext cx="56" cy="36"/>
              </a:xfrm>
              <a:custGeom>
                <a:avLst/>
                <a:gdLst>
                  <a:gd name="T0" fmla="*/ 20 w 56"/>
                  <a:gd name="T1" fmla="*/ 0 h 36"/>
                  <a:gd name="T2" fmla="*/ 0 w 56"/>
                  <a:gd name="T3" fmla="*/ 24 h 36"/>
                  <a:gd name="T4" fmla="*/ 34 w 56"/>
                  <a:gd name="T5" fmla="*/ 36 h 36"/>
                  <a:gd name="T6" fmla="*/ 56 w 56"/>
                  <a:gd name="T7" fmla="*/ 8 h 36"/>
                  <a:gd name="T8" fmla="*/ 20 w 5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20" y="0"/>
                    </a:moveTo>
                    <a:lnTo>
                      <a:pt x="0" y="24"/>
                    </a:lnTo>
                    <a:lnTo>
                      <a:pt x="34" y="36"/>
                    </a:lnTo>
                    <a:lnTo>
                      <a:pt x="56" y="8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7711" name="Freeform 895"/>
            <p:cNvSpPr>
              <a:spLocks/>
            </p:cNvSpPr>
            <p:nvPr/>
          </p:nvSpPr>
          <p:spPr bwMode="auto">
            <a:xfrm>
              <a:off x="2350" y="2908"/>
              <a:ext cx="56" cy="38"/>
            </a:xfrm>
            <a:custGeom>
              <a:avLst/>
              <a:gdLst>
                <a:gd name="T0" fmla="*/ 22 w 56"/>
                <a:gd name="T1" fmla="*/ 0 h 38"/>
                <a:gd name="T2" fmla="*/ 0 w 56"/>
                <a:gd name="T3" fmla="*/ 28 h 38"/>
                <a:gd name="T4" fmla="*/ 36 w 56"/>
                <a:gd name="T5" fmla="*/ 38 h 38"/>
                <a:gd name="T6" fmla="*/ 56 w 56"/>
                <a:gd name="T7" fmla="*/ 10 h 38"/>
                <a:gd name="T8" fmla="*/ 22 w 5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8">
                  <a:moveTo>
                    <a:pt x="22" y="0"/>
                  </a:moveTo>
                  <a:lnTo>
                    <a:pt x="0" y="28"/>
                  </a:lnTo>
                  <a:lnTo>
                    <a:pt x="36" y="38"/>
                  </a:lnTo>
                  <a:lnTo>
                    <a:pt x="56" y="1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CBFF2"/>
            </a:solidFill>
            <a:ln w="0">
              <a:solidFill>
                <a:srgbClr val="9CBFF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12" name="Freeform 896"/>
            <p:cNvSpPr>
              <a:spLocks/>
            </p:cNvSpPr>
            <p:nvPr/>
          </p:nvSpPr>
          <p:spPr bwMode="auto">
            <a:xfrm>
              <a:off x="2350" y="2908"/>
              <a:ext cx="56" cy="38"/>
            </a:xfrm>
            <a:custGeom>
              <a:avLst/>
              <a:gdLst>
                <a:gd name="T0" fmla="*/ 22 w 56"/>
                <a:gd name="T1" fmla="*/ 0 h 38"/>
                <a:gd name="T2" fmla="*/ 0 w 56"/>
                <a:gd name="T3" fmla="*/ 28 h 38"/>
                <a:gd name="T4" fmla="*/ 36 w 56"/>
                <a:gd name="T5" fmla="*/ 38 h 38"/>
                <a:gd name="T6" fmla="*/ 56 w 56"/>
                <a:gd name="T7" fmla="*/ 10 h 38"/>
                <a:gd name="T8" fmla="*/ 22 w 5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8">
                  <a:moveTo>
                    <a:pt x="22" y="0"/>
                  </a:moveTo>
                  <a:lnTo>
                    <a:pt x="0" y="28"/>
                  </a:lnTo>
                  <a:lnTo>
                    <a:pt x="36" y="38"/>
                  </a:lnTo>
                  <a:lnTo>
                    <a:pt x="56" y="10"/>
                  </a:ln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13" name="Freeform 897"/>
            <p:cNvSpPr>
              <a:spLocks/>
            </p:cNvSpPr>
            <p:nvPr/>
          </p:nvSpPr>
          <p:spPr bwMode="auto">
            <a:xfrm>
              <a:off x="2386" y="2918"/>
              <a:ext cx="56" cy="38"/>
            </a:xfrm>
            <a:custGeom>
              <a:avLst/>
              <a:gdLst>
                <a:gd name="T0" fmla="*/ 20 w 56"/>
                <a:gd name="T1" fmla="*/ 0 h 38"/>
                <a:gd name="T2" fmla="*/ 0 w 56"/>
                <a:gd name="T3" fmla="*/ 28 h 38"/>
                <a:gd name="T4" fmla="*/ 36 w 56"/>
                <a:gd name="T5" fmla="*/ 38 h 38"/>
                <a:gd name="T6" fmla="*/ 56 w 56"/>
                <a:gd name="T7" fmla="*/ 12 h 38"/>
                <a:gd name="T8" fmla="*/ 20 w 5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8">
                  <a:moveTo>
                    <a:pt x="20" y="0"/>
                  </a:moveTo>
                  <a:lnTo>
                    <a:pt x="0" y="28"/>
                  </a:lnTo>
                  <a:lnTo>
                    <a:pt x="36" y="38"/>
                  </a:lnTo>
                  <a:lnTo>
                    <a:pt x="56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CBFF2"/>
            </a:solidFill>
            <a:ln w="0">
              <a:solidFill>
                <a:srgbClr val="9CBFF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14" name="Freeform 898"/>
            <p:cNvSpPr>
              <a:spLocks/>
            </p:cNvSpPr>
            <p:nvPr/>
          </p:nvSpPr>
          <p:spPr bwMode="auto">
            <a:xfrm>
              <a:off x="2386" y="2918"/>
              <a:ext cx="56" cy="38"/>
            </a:xfrm>
            <a:custGeom>
              <a:avLst/>
              <a:gdLst>
                <a:gd name="T0" fmla="*/ 20 w 56"/>
                <a:gd name="T1" fmla="*/ 0 h 38"/>
                <a:gd name="T2" fmla="*/ 0 w 56"/>
                <a:gd name="T3" fmla="*/ 28 h 38"/>
                <a:gd name="T4" fmla="*/ 36 w 56"/>
                <a:gd name="T5" fmla="*/ 38 h 38"/>
                <a:gd name="T6" fmla="*/ 56 w 56"/>
                <a:gd name="T7" fmla="*/ 12 h 38"/>
                <a:gd name="T8" fmla="*/ 20 w 5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8">
                  <a:moveTo>
                    <a:pt x="20" y="0"/>
                  </a:moveTo>
                  <a:lnTo>
                    <a:pt x="0" y="28"/>
                  </a:lnTo>
                  <a:lnTo>
                    <a:pt x="36" y="38"/>
                  </a:lnTo>
                  <a:lnTo>
                    <a:pt x="56" y="12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15" name="Freeform 899"/>
            <p:cNvSpPr>
              <a:spLocks/>
            </p:cNvSpPr>
            <p:nvPr/>
          </p:nvSpPr>
          <p:spPr bwMode="auto">
            <a:xfrm>
              <a:off x="2422" y="2930"/>
              <a:ext cx="56" cy="38"/>
            </a:xfrm>
            <a:custGeom>
              <a:avLst/>
              <a:gdLst>
                <a:gd name="T0" fmla="*/ 20 w 56"/>
                <a:gd name="T1" fmla="*/ 0 h 38"/>
                <a:gd name="T2" fmla="*/ 0 w 56"/>
                <a:gd name="T3" fmla="*/ 26 h 38"/>
                <a:gd name="T4" fmla="*/ 34 w 56"/>
                <a:gd name="T5" fmla="*/ 38 h 38"/>
                <a:gd name="T6" fmla="*/ 56 w 56"/>
                <a:gd name="T7" fmla="*/ 10 h 38"/>
                <a:gd name="T8" fmla="*/ 20 w 5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8">
                  <a:moveTo>
                    <a:pt x="20" y="0"/>
                  </a:moveTo>
                  <a:lnTo>
                    <a:pt x="0" y="26"/>
                  </a:lnTo>
                  <a:lnTo>
                    <a:pt x="34" y="38"/>
                  </a:lnTo>
                  <a:lnTo>
                    <a:pt x="56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EC2F2"/>
            </a:solidFill>
            <a:ln w="0">
              <a:solidFill>
                <a:srgbClr val="9EC2F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16" name="Freeform 900"/>
            <p:cNvSpPr>
              <a:spLocks/>
            </p:cNvSpPr>
            <p:nvPr/>
          </p:nvSpPr>
          <p:spPr bwMode="auto">
            <a:xfrm>
              <a:off x="2422" y="2930"/>
              <a:ext cx="56" cy="38"/>
            </a:xfrm>
            <a:custGeom>
              <a:avLst/>
              <a:gdLst>
                <a:gd name="T0" fmla="*/ 20 w 56"/>
                <a:gd name="T1" fmla="*/ 0 h 38"/>
                <a:gd name="T2" fmla="*/ 0 w 56"/>
                <a:gd name="T3" fmla="*/ 26 h 38"/>
                <a:gd name="T4" fmla="*/ 34 w 56"/>
                <a:gd name="T5" fmla="*/ 38 h 38"/>
                <a:gd name="T6" fmla="*/ 56 w 56"/>
                <a:gd name="T7" fmla="*/ 10 h 38"/>
                <a:gd name="T8" fmla="*/ 20 w 5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8">
                  <a:moveTo>
                    <a:pt x="20" y="0"/>
                  </a:moveTo>
                  <a:lnTo>
                    <a:pt x="0" y="26"/>
                  </a:lnTo>
                  <a:lnTo>
                    <a:pt x="34" y="38"/>
                  </a:lnTo>
                  <a:lnTo>
                    <a:pt x="56" y="1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17" name="Freeform 901"/>
            <p:cNvSpPr>
              <a:spLocks/>
            </p:cNvSpPr>
            <p:nvPr/>
          </p:nvSpPr>
          <p:spPr bwMode="auto">
            <a:xfrm>
              <a:off x="2456" y="2940"/>
              <a:ext cx="58" cy="38"/>
            </a:xfrm>
            <a:custGeom>
              <a:avLst/>
              <a:gdLst>
                <a:gd name="T0" fmla="*/ 22 w 58"/>
                <a:gd name="T1" fmla="*/ 0 h 38"/>
                <a:gd name="T2" fmla="*/ 0 w 58"/>
                <a:gd name="T3" fmla="*/ 28 h 38"/>
                <a:gd name="T4" fmla="*/ 36 w 58"/>
                <a:gd name="T5" fmla="*/ 38 h 38"/>
                <a:gd name="T6" fmla="*/ 58 w 58"/>
                <a:gd name="T7" fmla="*/ 12 h 38"/>
                <a:gd name="T8" fmla="*/ 22 w 5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8">
                  <a:moveTo>
                    <a:pt x="22" y="0"/>
                  </a:moveTo>
                  <a:lnTo>
                    <a:pt x="0" y="28"/>
                  </a:lnTo>
                  <a:lnTo>
                    <a:pt x="36" y="38"/>
                  </a:lnTo>
                  <a:lnTo>
                    <a:pt x="58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EC2F0"/>
            </a:solidFill>
            <a:ln w="0">
              <a:solidFill>
                <a:srgbClr val="9EC2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18" name="Freeform 902"/>
            <p:cNvSpPr>
              <a:spLocks/>
            </p:cNvSpPr>
            <p:nvPr/>
          </p:nvSpPr>
          <p:spPr bwMode="auto">
            <a:xfrm>
              <a:off x="2456" y="2940"/>
              <a:ext cx="58" cy="38"/>
            </a:xfrm>
            <a:custGeom>
              <a:avLst/>
              <a:gdLst>
                <a:gd name="T0" fmla="*/ 22 w 58"/>
                <a:gd name="T1" fmla="*/ 0 h 38"/>
                <a:gd name="T2" fmla="*/ 0 w 58"/>
                <a:gd name="T3" fmla="*/ 28 h 38"/>
                <a:gd name="T4" fmla="*/ 36 w 58"/>
                <a:gd name="T5" fmla="*/ 38 h 38"/>
                <a:gd name="T6" fmla="*/ 58 w 58"/>
                <a:gd name="T7" fmla="*/ 12 h 38"/>
                <a:gd name="T8" fmla="*/ 22 w 5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8">
                  <a:moveTo>
                    <a:pt x="22" y="0"/>
                  </a:moveTo>
                  <a:lnTo>
                    <a:pt x="0" y="28"/>
                  </a:lnTo>
                  <a:lnTo>
                    <a:pt x="36" y="38"/>
                  </a:lnTo>
                  <a:lnTo>
                    <a:pt x="58" y="12"/>
                  </a:ln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19" name="Freeform 903"/>
            <p:cNvSpPr>
              <a:spLocks/>
            </p:cNvSpPr>
            <p:nvPr/>
          </p:nvSpPr>
          <p:spPr bwMode="auto">
            <a:xfrm>
              <a:off x="2492" y="2952"/>
              <a:ext cx="58" cy="38"/>
            </a:xfrm>
            <a:custGeom>
              <a:avLst/>
              <a:gdLst>
                <a:gd name="T0" fmla="*/ 22 w 58"/>
                <a:gd name="T1" fmla="*/ 0 h 38"/>
                <a:gd name="T2" fmla="*/ 0 w 58"/>
                <a:gd name="T3" fmla="*/ 26 h 38"/>
                <a:gd name="T4" fmla="*/ 36 w 58"/>
                <a:gd name="T5" fmla="*/ 38 h 38"/>
                <a:gd name="T6" fmla="*/ 58 w 58"/>
                <a:gd name="T7" fmla="*/ 12 h 38"/>
                <a:gd name="T8" fmla="*/ 22 w 5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8">
                  <a:moveTo>
                    <a:pt x="22" y="0"/>
                  </a:moveTo>
                  <a:lnTo>
                    <a:pt x="0" y="26"/>
                  </a:lnTo>
                  <a:lnTo>
                    <a:pt x="36" y="38"/>
                  </a:lnTo>
                  <a:lnTo>
                    <a:pt x="58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1C2F0"/>
            </a:solidFill>
            <a:ln w="0">
              <a:solidFill>
                <a:srgbClr val="A1C2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20" name="Freeform 904"/>
            <p:cNvSpPr>
              <a:spLocks/>
            </p:cNvSpPr>
            <p:nvPr/>
          </p:nvSpPr>
          <p:spPr bwMode="auto">
            <a:xfrm>
              <a:off x="2492" y="2952"/>
              <a:ext cx="58" cy="38"/>
            </a:xfrm>
            <a:custGeom>
              <a:avLst/>
              <a:gdLst>
                <a:gd name="T0" fmla="*/ 22 w 58"/>
                <a:gd name="T1" fmla="*/ 0 h 38"/>
                <a:gd name="T2" fmla="*/ 0 w 58"/>
                <a:gd name="T3" fmla="*/ 26 h 38"/>
                <a:gd name="T4" fmla="*/ 36 w 58"/>
                <a:gd name="T5" fmla="*/ 38 h 38"/>
                <a:gd name="T6" fmla="*/ 58 w 58"/>
                <a:gd name="T7" fmla="*/ 12 h 38"/>
                <a:gd name="T8" fmla="*/ 22 w 5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8">
                  <a:moveTo>
                    <a:pt x="22" y="0"/>
                  </a:moveTo>
                  <a:lnTo>
                    <a:pt x="0" y="26"/>
                  </a:lnTo>
                  <a:lnTo>
                    <a:pt x="36" y="38"/>
                  </a:lnTo>
                  <a:lnTo>
                    <a:pt x="58" y="12"/>
                  </a:ln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21" name="Freeform 905"/>
            <p:cNvSpPr>
              <a:spLocks/>
            </p:cNvSpPr>
            <p:nvPr/>
          </p:nvSpPr>
          <p:spPr bwMode="auto">
            <a:xfrm>
              <a:off x="2528" y="2964"/>
              <a:ext cx="58" cy="40"/>
            </a:xfrm>
            <a:custGeom>
              <a:avLst/>
              <a:gdLst>
                <a:gd name="T0" fmla="*/ 22 w 58"/>
                <a:gd name="T1" fmla="*/ 0 h 40"/>
                <a:gd name="T2" fmla="*/ 0 w 58"/>
                <a:gd name="T3" fmla="*/ 26 h 40"/>
                <a:gd name="T4" fmla="*/ 36 w 58"/>
                <a:gd name="T5" fmla="*/ 40 h 40"/>
                <a:gd name="T6" fmla="*/ 58 w 58"/>
                <a:gd name="T7" fmla="*/ 12 h 40"/>
                <a:gd name="T8" fmla="*/ 22 w 5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22" y="0"/>
                  </a:moveTo>
                  <a:lnTo>
                    <a:pt x="0" y="26"/>
                  </a:lnTo>
                  <a:lnTo>
                    <a:pt x="36" y="40"/>
                  </a:lnTo>
                  <a:lnTo>
                    <a:pt x="58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1C2F0"/>
            </a:solidFill>
            <a:ln w="0">
              <a:solidFill>
                <a:srgbClr val="A1C2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22" name="Freeform 906"/>
            <p:cNvSpPr>
              <a:spLocks/>
            </p:cNvSpPr>
            <p:nvPr/>
          </p:nvSpPr>
          <p:spPr bwMode="auto">
            <a:xfrm>
              <a:off x="2528" y="2964"/>
              <a:ext cx="58" cy="40"/>
            </a:xfrm>
            <a:custGeom>
              <a:avLst/>
              <a:gdLst>
                <a:gd name="T0" fmla="*/ 22 w 58"/>
                <a:gd name="T1" fmla="*/ 0 h 40"/>
                <a:gd name="T2" fmla="*/ 0 w 58"/>
                <a:gd name="T3" fmla="*/ 26 h 40"/>
                <a:gd name="T4" fmla="*/ 36 w 58"/>
                <a:gd name="T5" fmla="*/ 40 h 40"/>
                <a:gd name="T6" fmla="*/ 58 w 58"/>
                <a:gd name="T7" fmla="*/ 12 h 40"/>
                <a:gd name="T8" fmla="*/ 22 w 5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22" y="0"/>
                  </a:moveTo>
                  <a:lnTo>
                    <a:pt x="0" y="26"/>
                  </a:lnTo>
                  <a:lnTo>
                    <a:pt x="36" y="40"/>
                  </a:lnTo>
                  <a:lnTo>
                    <a:pt x="58" y="12"/>
                  </a:ln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23" name="Freeform 907"/>
            <p:cNvSpPr>
              <a:spLocks/>
            </p:cNvSpPr>
            <p:nvPr/>
          </p:nvSpPr>
          <p:spPr bwMode="auto">
            <a:xfrm>
              <a:off x="2564" y="2976"/>
              <a:ext cx="58" cy="40"/>
            </a:xfrm>
            <a:custGeom>
              <a:avLst/>
              <a:gdLst>
                <a:gd name="T0" fmla="*/ 22 w 58"/>
                <a:gd name="T1" fmla="*/ 0 h 40"/>
                <a:gd name="T2" fmla="*/ 0 w 58"/>
                <a:gd name="T3" fmla="*/ 28 h 40"/>
                <a:gd name="T4" fmla="*/ 38 w 58"/>
                <a:gd name="T5" fmla="*/ 40 h 40"/>
                <a:gd name="T6" fmla="*/ 58 w 58"/>
                <a:gd name="T7" fmla="*/ 14 h 40"/>
                <a:gd name="T8" fmla="*/ 22 w 5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22" y="0"/>
                  </a:moveTo>
                  <a:lnTo>
                    <a:pt x="0" y="28"/>
                  </a:lnTo>
                  <a:lnTo>
                    <a:pt x="38" y="40"/>
                  </a:lnTo>
                  <a:lnTo>
                    <a:pt x="58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3C4F0"/>
            </a:solidFill>
            <a:ln w="0">
              <a:solidFill>
                <a:srgbClr val="A3C4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24" name="Freeform 908"/>
            <p:cNvSpPr>
              <a:spLocks/>
            </p:cNvSpPr>
            <p:nvPr/>
          </p:nvSpPr>
          <p:spPr bwMode="auto">
            <a:xfrm>
              <a:off x="2564" y="2976"/>
              <a:ext cx="58" cy="40"/>
            </a:xfrm>
            <a:custGeom>
              <a:avLst/>
              <a:gdLst>
                <a:gd name="T0" fmla="*/ 22 w 58"/>
                <a:gd name="T1" fmla="*/ 0 h 40"/>
                <a:gd name="T2" fmla="*/ 0 w 58"/>
                <a:gd name="T3" fmla="*/ 28 h 40"/>
                <a:gd name="T4" fmla="*/ 38 w 58"/>
                <a:gd name="T5" fmla="*/ 40 h 40"/>
                <a:gd name="T6" fmla="*/ 58 w 58"/>
                <a:gd name="T7" fmla="*/ 14 h 40"/>
                <a:gd name="T8" fmla="*/ 22 w 5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22" y="0"/>
                  </a:moveTo>
                  <a:lnTo>
                    <a:pt x="0" y="28"/>
                  </a:lnTo>
                  <a:lnTo>
                    <a:pt x="38" y="40"/>
                  </a:lnTo>
                  <a:lnTo>
                    <a:pt x="58" y="14"/>
                  </a:ln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25" name="Freeform 909"/>
            <p:cNvSpPr>
              <a:spLocks/>
            </p:cNvSpPr>
            <p:nvPr/>
          </p:nvSpPr>
          <p:spPr bwMode="auto">
            <a:xfrm>
              <a:off x="2602" y="2990"/>
              <a:ext cx="56" cy="40"/>
            </a:xfrm>
            <a:custGeom>
              <a:avLst/>
              <a:gdLst>
                <a:gd name="T0" fmla="*/ 20 w 56"/>
                <a:gd name="T1" fmla="*/ 0 h 40"/>
                <a:gd name="T2" fmla="*/ 0 w 56"/>
                <a:gd name="T3" fmla="*/ 26 h 40"/>
                <a:gd name="T4" fmla="*/ 36 w 56"/>
                <a:gd name="T5" fmla="*/ 40 h 40"/>
                <a:gd name="T6" fmla="*/ 56 w 56"/>
                <a:gd name="T7" fmla="*/ 14 h 40"/>
                <a:gd name="T8" fmla="*/ 20 w 5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0">
                  <a:moveTo>
                    <a:pt x="20" y="0"/>
                  </a:moveTo>
                  <a:lnTo>
                    <a:pt x="0" y="26"/>
                  </a:lnTo>
                  <a:lnTo>
                    <a:pt x="36" y="40"/>
                  </a:lnTo>
                  <a:lnTo>
                    <a:pt x="56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3C4F0"/>
            </a:solidFill>
            <a:ln w="0">
              <a:solidFill>
                <a:srgbClr val="A3C4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26" name="Freeform 910"/>
            <p:cNvSpPr>
              <a:spLocks/>
            </p:cNvSpPr>
            <p:nvPr/>
          </p:nvSpPr>
          <p:spPr bwMode="auto">
            <a:xfrm>
              <a:off x="2602" y="2990"/>
              <a:ext cx="56" cy="40"/>
            </a:xfrm>
            <a:custGeom>
              <a:avLst/>
              <a:gdLst>
                <a:gd name="T0" fmla="*/ 20 w 56"/>
                <a:gd name="T1" fmla="*/ 0 h 40"/>
                <a:gd name="T2" fmla="*/ 0 w 56"/>
                <a:gd name="T3" fmla="*/ 26 h 40"/>
                <a:gd name="T4" fmla="*/ 36 w 56"/>
                <a:gd name="T5" fmla="*/ 40 h 40"/>
                <a:gd name="T6" fmla="*/ 56 w 56"/>
                <a:gd name="T7" fmla="*/ 14 h 40"/>
                <a:gd name="T8" fmla="*/ 20 w 5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0">
                  <a:moveTo>
                    <a:pt x="20" y="0"/>
                  </a:moveTo>
                  <a:lnTo>
                    <a:pt x="0" y="26"/>
                  </a:lnTo>
                  <a:lnTo>
                    <a:pt x="36" y="40"/>
                  </a:lnTo>
                  <a:lnTo>
                    <a:pt x="56" y="1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27" name="Freeform 911"/>
            <p:cNvSpPr>
              <a:spLocks/>
            </p:cNvSpPr>
            <p:nvPr/>
          </p:nvSpPr>
          <p:spPr bwMode="auto">
            <a:xfrm>
              <a:off x="2638" y="3004"/>
              <a:ext cx="56" cy="40"/>
            </a:xfrm>
            <a:custGeom>
              <a:avLst/>
              <a:gdLst>
                <a:gd name="T0" fmla="*/ 20 w 56"/>
                <a:gd name="T1" fmla="*/ 0 h 40"/>
                <a:gd name="T2" fmla="*/ 0 w 56"/>
                <a:gd name="T3" fmla="*/ 26 h 40"/>
                <a:gd name="T4" fmla="*/ 38 w 56"/>
                <a:gd name="T5" fmla="*/ 40 h 40"/>
                <a:gd name="T6" fmla="*/ 56 w 56"/>
                <a:gd name="T7" fmla="*/ 14 h 40"/>
                <a:gd name="T8" fmla="*/ 20 w 5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0">
                  <a:moveTo>
                    <a:pt x="20" y="0"/>
                  </a:moveTo>
                  <a:lnTo>
                    <a:pt x="0" y="26"/>
                  </a:lnTo>
                  <a:lnTo>
                    <a:pt x="38" y="40"/>
                  </a:lnTo>
                  <a:lnTo>
                    <a:pt x="56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6C7F0"/>
            </a:solidFill>
            <a:ln w="0">
              <a:solidFill>
                <a:srgbClr val="A6C7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28" name="Freeform 912"/>
            <p:cNvSpPr>
              <a:spLocks/>
            </p:cNvSpPr>
            <p:nvPr/>
          </p:nvSpPr>
          <p:spPr bwMode="auto">
            <a:xfrm>
              <a:off x="2638" y="3004"/>
              <a:ext cx="56" cy="40"/>
            </a:xfrm>
            <a:custGeom>
              <a:avLst/>
              <a:gdLst>
                <a:gd name="T0" fmla="*/ 20 w 56"/>
                <a:gd name="T1" fmla="*/ 0 h 40"/>
                <a:gd name="T2" fmla="*/ 0 w 56"/>
                <a:gd name="T3" fmla="*/ 26 h 40"/>
                <a:gd name="T4" fmla="*/ 38 w 56"/>
                <a:gd name="T5" fmla="*/ 40 h 40"/>
                <a:gd name="T6" fmla="*/ 56 w 56"/>
                <a:gd name="T7" fmla="*/ 14 h 40"/>
                <a:gd name="T8" fmla="*/ 20 w 5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0">
                  <a:moveTo>
                    <a:pt x="20" y="0"/>
                  </a:moveTo>
                  <a:lnTo>
                    <a:pt x="0" y="26"/>
                  </a:lnTo>
                  <a:lnTo>
                    <a:pt x="38" y="40"/>
                  </a:lnTo>
                  <a:lnTo>
                    <a:pt x="56" y="1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29" name="Freeform 913"/>
            <p:cNvSpPr>
              <a:spLocks/>
            </p:cNvSpPr>
            <p:nvPr/>
          </p:nvSpPr>
          <p:spPr bwMode="auto">
            <a:xfrm>
              <a:off x="2676" y="3018"/>
              <a:ext cx="56" cy="42"/>
            </a:xfrm>
            <a:custGeom>
              <a:avLst/>
              <a:gdLst>
                <a:gd name="T0" fmla="*/ 18 w 56"/>
                <a:gd name="T1" fmla="*/ 0 h 42"/>
                <a:gd name="T2" fmla="*/ 0 w 56"/>
                <a:gd name="T3" fmla="*/ 26 h 42"/>
                <a:gd name="T4" fmla="*/ 36 w 56"/>
                <a:gd name="T5" fmla="*/ 42 h 42"/>
                <a:gd name="T6" fmla="*/ 56 w 56"/>
                <a:gd name="T7" fmla="*/ 14 h 42"/>
                <a:gd name="T8" fmla="*/ 18 w 5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2">
                  <a:moveTo>
                    <a:pt x="18" y="0"/>
                  </a:moveTo>
                  <a:lnTo>
                    <a:pt x="0" y="26"/>
                  </a:lnTo>
                  <a:lnTo>
                    <a:pt x="36" y="42"/>
                  </a:lnTo>
                  <a:lnTo>
                    <a:pt x="56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8C7F0"/>
            </a:solidFill>
            <a:ln w="0">
              <a:solidFill>
                <a:srgbClr val="A8C7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30" name="Freeform 914"/>
            <p:cNvSpPr>
              <a:spLocks/>
            </p:cNvSpPr>
            <p:nvPr/>
          </p:nvSpPr>
          <p:spPr bwMode="auto">
            <a:xfrm>
              <a:off x="2676" y="3018"/>
              <a:ext cx="56" cy="42"/>
            </a:xfrm>
            <a:custGeom>
              <a:avLst/>
              <a:gdLst>
                <a:gd name="T0" fmla="*/ 18 w 56"/>
                <a:gd name="T1" fmla="*/ 0 h 42"/>
                <a:gd name="T2" fmla="*/ 0 w 56"/>
                <a:gd name="T3" fmla="*/ 26 h 42"/>
                <a:gd name="T4" fmla="*/ 36 w 56"/>
                <a:gd name="T5" fmla="*/ 42 h 42"/>
                <a:gd name="T6" fmla="*/ 56 w 56"/>
                <a:gd name="T7" fmla="*/ 14 h 42"/>
                <a:gd name="T8" fmla="*/ 18 w 5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2">
                  <a:moveTo>
                    <a:pt x="18" y="0"/>
                  </a:moveTo>
                  <a:lnTo>
                    <a:pt x="0" y="26"/>
                  </a:lnTo>
                  <a:lnTo>
                    <a:pt x="36" y="42"/>
                  </a:lnTo>
                  <a:lnTo>
                    <a:pt x="56" y="14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31" name="Freeform 915"/>
            <p:cNvSpPr>
              <a:spLocks/>
            </p:cNvSpPr>
            <p:nvPr/>
          </p:nvSpPr>
          <p:spPr bwMode="auto">
            <a:xfrm>
              <a:off x="2712" y="3032"/>
              <a:ext cx="58" cy="42"/>
            </a:xfrm>
            <a:custGeom>
              <a:avLst/>
              <a:gdLst>
                <a:gd name="T0" fmla="*/ 20 w 58"/>
                <a:gd name="T1" fmla="*/ 0 h 42"/>
                <a:gd name="T2" fmla="*/ 0 w 58"/>
                <a:gd name="T3" fmla="*/ 28 h 42"/>
                <a:gd name="T4" fmla="*/ 38 w 58"/>
                <a:gd name="T5" fmla="*/ 42 h 42"/>
                <a:gd name="T6" fmla="*/ 58 w 58"/>
                <a:gd name="T7" fmla="*/ 14 h 42"/>
                <a:gd name="T8" fmla="*/ 20 w 5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2">
                  <a:moveTo>
                    <a:pt x="20" y="0"/>
                  </a:moveTo>
                  <a:lnTo>
                    <a:pt x="0" y="28"/>
                  </a:lnTo>
                  <a:lnTo>
                    <a:pt x="38" y="42"/>
                  </a:lnTo>
                  <a:lnTo>
                    <a:pt x="58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8C7F0"/>
            </a:solidFill>
            <a:ln w="0">
              <a:solidFill>
                <a:srgbClr val="A8C7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32" name="Freeform 916"/>
            <p:cNvSpPr>
              <a:spLocks/>
            </p:cNvSpPr>
            <p:nvPr/>
          </p:nvSpPr>
          <p:spPr bwMode="auto">
            <a:xfrm>
              <a:off x="2712" y="3032"/>
              <a:ext cx="58" cy="42"/>
            </a:xfrm>
            <a:custGeom>
              <a:avLst/>
              <a:gdLst>
                <a:gd name="T0" fmla="*/ 20 w 58"/>
                <a:gd name="T1" fmla="*/ 0 h 42"/>
                <a:gd name="T2" fmla="*/ 0 w 58"/>
                <a:gd name="T3" fmla="*/ 28 h 42"/>
                <a:gd name="T4" fmla="*/ 38 w 58"/>
                <a:gd name="T5" fmla="*/ 42 h 42"/>
                <a:gd name="T6" fmla="*/ 58 w 58"/>
                <a:gd name="T7" fmla="*/ 14 h 42"/>
                <a:gd name="T8" fmla="*/ 20 w 5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2">
                  <a:moveTo>
                    <a:pt x="20" y="0"/>
                  </a:moveTo>
                  <a:lnTo>
                    <a:pt x="0" y="28"/>
                  </a:lnTo>
                  <a:lnTo>
                    <a:pt x="38" y="42"/>
                  </a:lnTo>
                  <a:lnTo>
                    <a:pt x="58" y="1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33" name="Freeform 917"/>
            <p:cNvSpPr>
              <a:spLocks/>
            </p:cNvSpPr>
            <p:nvPr/>
          </p:nvSpPr>
          <p:spPr bwMode="auto">
            <a:xfrm>
              <a:off x="2750" y="3046"/>
              <a:ext cx="56" cy="42"/>
            </a:xfrm>
            <a:custGeom>
              <a:avLst/>
              <a:gdLst>
                <a:gd name="T0" fmla="*/ 20 w 56"/>
                <a:gd name="T1" fmla="*/ 0 h 42"/>
                <a:gd name="T2" fmla="*/ 0 w 56"/>
                <a:gd name="T3" fmla="*/ 28 h 42"/>
                <a:gd name="T4" fmla="*/ 38 w 56"/>
                <a:gd name="T5" fmla="*/ 42 h 42"/>
                <a:gd name="T6" fmla="*/ 56 w 56"/>
                <a:gd name="T7" fmla="*/ 16 h 42"/>
                <a:gd name="T8" fmla="*/ 20 w 5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2">
                  <a:moveTo>
                    <a:pt x="20" y="0"/>
                  </a:moveTo>
                  <a:lnTo>
                    <a:pt x="0" y="28"/>
                  </a:lnTo>
                  <a:lnTo>
                    <a:pt x="38" y="42"/>
                  </a:lnTo>
                  <a:lnTo>
                    <a:pt x="56" y="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8C7F0"/>
            </a:solidFill>
            <a:ln w="0">
              <a:solidFill>
                <a:srgbClr val="A8C7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34" name="Freeform 918"/>
            <p:cNvSpPr>
              <a:spLocks/>
            </p:cNvSpPr>
            <p:nvPr/>
          </p:nvSpPr>
          <p:spPr bwMode="auto">
            <a:xfrm>
              <a:off x="2750" y="3046"/>
              <a:ext cx="56" cy="42"/>
            </a:xfrm>
            <a:custGeom>
              <a:avLst/>
              <a:gdLst>
                <a:gd name="T0" fmla="*/ 20 w 56"/>
                <a:gd name="T1" fmla="*/ 0 h 42"/>
                <a:gd name="T2" fmla="*/ 0 w 56"/>
                <a:gd name="T3" fmla="*/ 28 h 42"/>
                <a:gd name="T4" fmla="*/ 38 w 56"/>
                <a:gd name="T5" fmla="*/ 42 h 42"/>
                <a:gd name="T6" fmla="*/ 56 w 56"/>
                <a:gd name="T7" fmla="*/ 16 h 42"/>
                <a:gd name="T8" fmla="*/ 20 w 5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2">
                  <a:moveTo>
                    <a:pt x="20" y="0"/>
                  </a:moveTo>
                  <a:lnTo>
                    <a:pt x="0" y="28"/>
                  </a:lnTo>
                  <a:lnTo>
                    <a:pt x="38" y="42"/>
                  </a:lnTo>
                  <a:lnTo>
                    <a:pt x="56" y="16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35" name="Freeform 919"/>
            <p:cNvSpPr>
              <a:spLocks/>
            </p:cNvSpPr>
            <p:nvPr/>
          </p:nvSpPr>
          <p:spPr bwMode="auto">
            <a:xfrm>
              <a:off x="2788" y="3062"/>
              <a:ext cx="56" cy="42"/>
            </a:xfrm>
            <a:custGeom>
              <a:avLst/>
              <a:gdLst>
                <a:gd name="T0" fmla="*/ 18 w 56"/>
                <a:gd name="T1" fmla="*/ 0 h 42"/>
                <a:gd name="T2" fmla="*/ 0 w 56"/>
                <a:gd name="T3" fmla="*/ 26 h 42"/>
                <a:gd name="T4" fmla="*/ 38 w 56"/>
                <a:gd name="T5" fmla="*/ 42 h 42"/>
                <a:gd name="T6" fmla="*/ 56 w 56"/>
                <a:gd name="T7" fmla="*/ 14 h 42"/>
                <a:gd name="T8" fmla="*/ 18 w 5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2">
                  <a:moveTo>
                    <a:pt x="18" y="0"/>
                  </a:moveTo>
                  <a:lnTo>
                    <a:pt x="0" y="26"/>
                  </a:lnTo>
                  <a:lnTo>
                    <a:pt x="38" y="42"/>
                  </a:lnTo>
                  <a:lnTo>
                    <a:pt x="56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C7F0"/>
            </a:solidFill>
            <a:ln w="0">
              <a:solidFill>
                <a:srgbClr val="A6C7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36" name="Freeform 920"/>
            <p:cNvSpPr>
              <a:spLocks/>
            </p:cNvSpPr>
            <p:nvPr/>
          </p:nvSpPr>
          <p:spPr bwMode="auto">
            <a:xfrm>
              <a:off x="2788" y="3062"/>
              <a:ext cx="56" cy="42"/>
            </a:xfrm>
            <a:custGeom>
              <a:avLst/>
              <a:gdLst>
                <a:gd name="T0" fmla="*/ 18 w 56"/>
                <a:gd name="T1" fmla="*/ 0 h 42"/>
                <a:gd name="T2" fmla="*/ 0 w 56"/>
                <a:gd name="T3" fmla="*/ 26 h 42"/>
                <a:gd name="T4" fmla="*/ 38 w 56"/>
                <a:gd name="T5" fmla="*/ 42 h 42"/>
                <a:gd name="T6" fmla="*/ 56 w 56"/>
                <a:gd name="T7" fmla="*/ 14 h 42"/>
                <a:gd name="T8" fmla="*/ 18 w 5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2">
                  <a:moveTo>
                    <a:pt x="18" y="0"/>
                  </a:moveTo>
                  <a:lnTo>
                    <a:pt x="0" y="26"/>
                  </a:lnTo>
                  <a:lnTo>
                    <a:pt x="38" y="42"/>
                  </a:lnTo>
                  <a:lnTo>
                    <a:pt x="56" y="14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37" name="Freeform 921"/>
            <p:cNvSpPr>
              <a:spLocks/>
            </p:cNvSpPr>
            <p:nvPr/>
          </p:nvSpPr>
          <p:spPr bwMode="auto">
            <a:xfrm>
              <a:off x="2826" y="3076"/>
              <a:ext cx="56" cy="42"/>
            </a:xfrm>
            <a:custGeom>
              <a:avLst/>
              <a:gdLst>
                <a:gd name="T0" fmla="*/ 18 w 56"/>
                <a:gd name="T1" fmla="*/ 0 h 42"/>
                <a:gd name="T2" fmla="*/ 0 w 56"/>
                <a:gd name="T3" fmla="*/ 28 h 42"/>
                <a:gd name="T4" fmla="*/ 36 w 56"/>
                <a:gd name="T5" fmla="*/ 42 h 42"/>
                <a:gd name="T6" fmla="*/ 56 w 56"/>
                <a:gd name="T7" fmla="*/ 14 h 42"/>
                <a:gd name="T8" fmla="*/ 18 w 5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2">
                  <a:moveTo>
                    <a:pt x="18" y="0"/>
                  </a:moveTo>
                  <a:lnTo>
                    <a:pt x="0" y="28"/>
                  </a:lnTo>
                  <a:lnTo>
                    <a:pt x="36" y="42"/>
                  </a:lnTo>
                  <a:lnTo>
                    <a:pt x="56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C7F0"/>
            </a:solidFill>
            <a:ln w="0">
              <a:solidFill>
                <a:srgbClr val="A6C7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38" name="Freeform 922"/>
            <p:cNvSpPr>
              <a:spLocks/>
            </p:cNvSpPr>
            <p:nvPr/>
          </p:nvSpPr>
          <p:spPr bwMode="auto">
            <a:xfrm>
              <a:off x="2826" y="3076"/>
              <a:ext cx="56" cy="42"/>
            </a:xfrm>
            <a:custGeom>
              <a:avLst/>
              <a:gdLst>
                <a:gd name="T0" fmla="*/ 18 w 56"/>
                <a:gd name="T1" fmla="*/ 0 h 42"/>
                <a:gd name="T2" fmla="*/ 0 w 56"/>
                <a:gd name="T3" fmla="*/ 28 h 42"/>
                <a:gd name="T4" fmla="*/ 36 w 56"/>
                <a:gd name="T5" fmla="*/ 42 h 42"/>
                <a:gd name="T6" fmla="*/ 56 w 56"/>
                <a:gd name="T7" fmla="*/ 14 h 42"/>
                <a:gd name="T8" fmla="*/ 18 w 5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2">
                  <a:moveTo>
                    <a:pt x="18" y="0"/>
                  </a:moveTo>
                  <a:lnTo>
                    <a:pt x="0" y="28"/>
                  </a:lnTo>
                  <a:lnTo>
                    <a:pt x="36" y="42"/>
                  </a:lnTo>
                  <a:lnTo>
                    <a:pt x="56" y="14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39" name="Freeform 923"/>
            <p:cNvSpPr>
              <a:spLocks/>
            </p:cNvSpPr>
            <p:nvPr/>
          </p:nvSpPr>
          <p:spPr bwMode="auto">
            <a:xfrm>
              <a:off x="2862" y="3090"/>
              <a:ext cx="58" cy="42"/>
            </a:xfrm>
            <a:custGeom>
              <a:avLst/>
              <a:gdLst>
                <a:gd name="T0" fmla="*/ 20 w 58"/>
                <a:gd name="T1" fmla="*/ 0 h 42"/>
                <a:gd name="T2" fmla="*/ 0 w 58"/>
                <a:gd name="T3" fmla="*/ 28 h 42"/>
                <a:gd name="T4" fmla="*/ 38 w 58"/>
                <a:gd name="T5" fmla="*/ 42 h 42"/>
                <a:gd name="T6" fmla="*/ 58 w 58"/>
                <a:gd name="T7" fmla="*/ 14 h 42"/>
                <a:gd name="T8" fmla="*/ 20 w 5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2">
                  <a:moveTo>
                    <a:pt x="20" y="0"/>
                  </a:moveTo>
                  <a:lnTo>
                    <a:pt x="0" y="28"/>
                  </a:lnTo>
                  <a:lnTo>
                    <a:pt x="38" y="42"/>
                  </a:lnTo>
                  <a:lnTo>
                    <a:pt x="58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3C4F0"/>
            </a:solidFill>
            <a:ln w="0">
              <a:solidFill>
                <a:srgbClr val="A3C4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40" name="Freeform 924"/>
            <p:cNvSpPr>
              <a:spLocks/>
            </p:cNvSpPr>
            <p:nvPr/>
          </p:nvSpPr>
          <p:spPr bwMode="auto">
            <a:xfrm>
              <a:off x="2862" y="3090"/>
              <a:ext cx="58" cy="42"/>
            </a:xfrm>
            <a:custGeom>
              <a:avLst/>
              <a:gdLst>
                <a:gd name="T0" fmla="*/ 20 w 58"/>
                <a:gd name="T1" fmla="*/ 0 h 42"/>
                <a:gd name="T2" fmla="*/ 0 w 58"/>
                <a:gd name="T3" fmla="*/ 28 h 42"/>
                <a:gd name="T4" fmla="*/ 38 w 58"/>
                <a:gd name="T5" fmla="*/ 42 h 42"/>
                <a:gd name="T6" fmla="*/ 58 w 58"/>
                <a:gd name="T7" fmla="*/ 14 h 42"/>
                <a:gd name="T8" fmla="*/ 20 w 5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2">
                  <a:moveTo>
                    <a:pt x="20" y="0"/>
                  </a:moveTo>
                  <a:lnTo>
                    <a:pt x="0" y="28"/>
                  </a:lnTo>
                  <a:lnTo>
                    <a:pt x="38" y="42"/>
                  </a:lnTo>
                  <a:lnTo>
                    <a:pt x="58" y="1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41" name="Freeform 925"/>
            <p:cNvSpPr>
              <a:spLocks/>
            </p:cNvSpPr>
            <p:nvPr/>
          </p:nvSpPr>
          <p:spPr bwMode="auto">
            <a:xfrm>
              <a:off x="2900" y="3104"/>
              <a:ext cx="58" cy="42"/>
            </a:xfrm>
            <a:custGeom>
              <a:avLst/>
              <a:gdLst>
                <a:gd name="T0" fmla="*/ 20 w 58"/>
                <a:gd name="T1" fmla="*/ 0 h 42"/>
                <a:gd name="T2" fmla="*/ 0 w 58"/>
                <a:gd name="T3" fmla="*/ 28 h 42"/>
                <a:gd name="T4" fmla="*/ 40 w 58"/>
                <a:gd name="T5" fmla="*/ 42 h 42"/>
                <a:gd name="T6" fmla="*/ 58 w 58"/>
                <a:gd name="T7" fmla="*/ 14 h 42"/>
                <a:gd name="T8" fmla="*/ 20 w 5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2">
                  <a:moveTo>
                    <a:pt x="20" y="0"/>
                  </a:moveTo>
                  <a:lnTo>
                    <a:pt x="0" y="28"/>
                  </a:lnTo>
                  <a:lnTo>
                    <a:pt x="40" y="42"/>
                  </a:lnTo>
                  <a:lnTo>
                    <a:pt x="58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3C4F0"/>
            </a:solidFill>
            <a:ln w="0">
              <a:solidFill>
                <a:srgbClr val="A3C4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42" name="Freeform 926"/>
            <p:cNvSpPr>
              <a:spLocks/>
            </p:cNvSpPr>
            <p:nvPr/>
          </p:nvSpPr>
          <p:spPr bwMode="auto">
            <a:xfrm>
              <a:off x="2900" y="3104"/>
              <a:ext cx="58" cy="42"/>
            </a:xfrm>
            <a:custGeom>
              <a:avLst/>
              <a:gdLst>
                <a:gd name="T0" fmla="*/ 20 w 58"/>
                <a:gd name="T1" fmla="*/ 0 h 42"/>
                <a:gd name="T2" fmla="*/ 0 w 58"/>
                <a:gd name="T3" fmla="*/ 28 h 42"/>
                <a:gd name="T4" fmla="*/ 40 w 58"/>
                <a:gd name="T5" fmla="*/ 42 h 42"/>
                <a:gd name="T6" fmla="*/ 58 w 58"/>
                <a:gd name="T7" fmla="*/ 14 h 42"/>
                <a:gd name="T8" fmla="*/ 20 w 5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2">
                  <a:moveTo>
                    <a:pt x="20" y="0"/>
                  </a:moveTo>
                  <a:lnTo>
                    <a:pt x="0" y="28"/>
                  </a:lnTo>
                  <a:lnTo>
                    <a:pt x="40" y="42"/>
                  </a:lnTo>
                  <a:lnTo>
                    <a:pt x="58" y="1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43" name="Freeform 927"/>
            <p:cNvSpPr>
              <a:spLocks/>
            </p:cNvSpPr>
            <p:nvPr/>
          </p:nvSpPr>
          <p:spPr bwMode="auto">
            <a:xfrm>
              <a:off x="2940" y="3118"/>
              <a:ext cx="56" cy="42"/>
            </a:xfrm>
            <a:custGeom>
              <a:avLst/>
              <a:gdLst>
                <a:gd name="T0" fmla="*/ 18 w 56"/>
                <a:gd name="T1" fmla="*/ 0 h 42"/>
                <a:gd name="T2" fmla="*/ 0 w 56"/>
                <a:gd name="T3" fmla="*/ 28 h 42"/>
                <a:gd name="T4" fmla="*/ 38 w 56"/>
                <a:gd name="T5" fmla="*/ 42 h 42"/>
                <a:gd name="T6" fmla="*/ 56 w 56"/>
                <a:gd name="T7" fmla="*/ 14 h 42"/>
                <a:gd name="T8" fmla="*/ 18 w 5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2">
                  <a:moveTo>
                    <a:pt x="18" y="0"/>
                  </a:moveTo>
                  <a:lnTo>
                    <a:pt x="0" y="28"/>
                  </a:lnTo>
                  <a:lnTo>
                    <a:pt x="38" y="42"/>
                  </a:lnTo>
                  <a:lnTo>
                    <a:pt x="56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1C2F0"/>
            </a:solidFill>
            <a:ln w="0">
              <a:solidFill>
                <a:srgbClr val="A1C2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44" name="Freeform 928"/>
            <p:cNvSpPr>
              <a:spLocks/>
            </p:cNvSpPr>
            <p:nvPr/>
          </p:nvSpPr>
          <p:spPr bwMode="auto">
            <a:xfrm>
              <a:off x="2940" y="3118"/>
              <a:ext cx="56" cy="42"/>
            </a:xfrm>
            <a:custGeom>
              <a:avLst/>
              <a:gdLst>
                <a:gd name="T0" fmla="*/ 18 w 56"/>
                <a:gd name="T1" fmla="*/ 0 h 42"/>
                <a:gd name="T2" fmla="*/ 0 w 56"/>
                <a:gd name="T3" fmla="*/ 28 h 42"/>
                <a:gd name="T4" fmla="*/ 38 w 56"/>
                <a:gd name="T5" fmla="*/ 42 h 42"/>
                <a:gd name="T6" fmla="*/ 56 w 56"/>
                <a:gd name="T7" fmla="*/ 14 h 42"/>
                <a:gd name="T8" fmla="*/ 18 w 5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2">
                  <a:moveTo>
                    <a:pt x="18" y="0"/>
                  </a:moveTo>
                  <a:lnTo>
                    <a:pt x="0" y="28"/>
                  </a:lnTo>
                  <a:lnTo>
                    <a:pt x="38" y="42"/>
                  </a:lnTo>
                  <a:lnTo>
                    <a:pt x="56" y="14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45" name="Freeform 929"/>
            <p:cNvSpPr>
              <a:spLocks/>
            </p:cNvSpPr>
            <p:nvPr/>
          </p:nvSpPr>
          <p:spPr bwMode="auto">
            <a:xfrm>
              <a:off x="2978" y="3132"/>
              <a:ext cx="56" cy="40"/>
            </a:xfrm>
            <a:custGeom>
              <a:avLst/>
              <a:gdLst>
                <a:gd name="T0" fmla="*/ 18 w 56"/>
                <a:gd name="T1" fmla="*/ 0 h 40"/>
                <a:gd name="T2" fmla="*/ 0 w 56"/>
                <a:gd name="T3" fmla="*/ 28 h 40"/>
                <a:gd name="T4" fmla="*/ 38 w 56"/>
                <a:gd name="T5" fmla="*/ 40 h 40"/>
                <a:gd name="T6" fmla="*/ 56 w 56"/>
                <a:gd name="T7" fmla="*/ 12 h 40"/>
                <a:gd name="T8" fmla="*/ 18 w 5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0">
                  <a:moveTo>
                    <a:pt x="18" y="0"/>
                  </a:moveTo>
                  <a:lnTo>
                    <a:pt x="0" y="28"/>
                  </a:lnTo>
                  <a:lnTo>
                    <a:pt x="38" y="40"/>
                  </a:lnTo>
                  <a:lnTo>
                    <a:pt x="56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1C4F2"/>
            </a:solidFill>
            <a:ln w="0">
              <a:solidFill>
                <a:srgbClr val="A1C4F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46" name="Freeform 930"/>
            <p:cNvSpPr>
              <a:spLocks/>
            </p:cNvSpPr>
            <p:nvPr/>
          </p:nvSpPr>
          <p:spPr bwMode="auto">
            <a:xfrm>
              <a:off x="2978" y="3132"/>
              <a:ext cx="56" cy="40"/>
            </a:xfrm>
            <a:custGeom>
              <a:avLst/>
              <a:gdLst>
                <a:gd name="T0" fmla="*/ 18 w 56"/>
                <a:gd name="T1" fmla="*/ 0 h 40"/>
                <a:gd name="T2" fmla="*/ 0 w 56"/>
                <a:gd name="T3" fmla="*/ 28 h 40"/>
                <a:gd name="T4" fmla="*/ 38 w 56"/>
                <a:gd name="T5" fmla="*/ 40 h 40"/>
                <a:gd name="T6" fmla="*/ 56 w 56"/>
                <a:gd name="T7" fmla="*/ 12 h 40"/>
                <a:gd name="T8" fmla="*/ 18 w 5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0">
                  <a:moveTo>
                    <a:pt x="18" y="0"/>
                  </a:moveTo>
                  <a:lnTo>
                    <a:pt x="0" y="28"/>
                  </a:lnTo>
                  <a:lnTo>
                    <a:pt x="38" y="40"/>
                  </a:lnTo>
                  <a:lnTo>
                    <a:pt x="56" y="12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47" name="Freeform 931"/>
            <p:cNvSpPr>
              <a:spLocks/>
            </p:cNvSpPr>
            <p:nvPr/>
          </p:nvSpPr>
          <p:spPr bwMode="auto">
            <a:xfrm>
              <a:off x="3016" y="3144"/>
              <a:ext cx="58" cy="42"/>
            </a:xfrm>
            <a:custGeom>
              <a:avLst/>
              <a:gdLst>
                <a:gd name="T0" fmla="*/ 18 w 58"/>
                <a:gd name="T1" fmla="*/ 0 h 42"/>
                <a:gd name="T2" fmla="*/ 0 w 58"/>
                <a:gd name="T3" fmla="*/ 28 h 42"/>
                <a:gd name="T4" fmla="*/ 40 w 58"/>
                <a:gd name="T5" fmla="*/ 42 h 42"/>
                <a:gd name="T6" fmla="*/ 58 w 58"/>
                <a:gd name="T7" fmla="*/ 12 h 42"/>
                <a:gd name="T8" fmla="*/ 18 w 5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2">
                  <a:moveTo>
                    <a:pt x="18" y="0"/>
                  </a:moveTo>
                  <a:lnTo>
                    <a:pt x="0" y="28"/>
                  </a:lnTo>
                  <a:lnTo>
                    <a:pt x="40" y="42"/>
                  </a:lnTo>
                  <a:lnTo>
                    <a:pt x="58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EC2F2"/>
            </a:solidFill>
            <a:ln w="0">
              <a:solidFill>
                <a:srgbClr val="9EC2F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48" name="Freeform 932"/>
            <p:cNvSpPr>
              <a:spLocks/>
            </p:cNvSpPr>
            <p:nvPr/>
          </p:nvSpPr>
          <p:spPr bwMode="auto">
            <a:xfrm>
              <a:off x="3016" y="3144"/>
              <a:ext cx="58" cy="42"/>
            </a:xfrm>
            <a:custGeom>
              <a:avLst/>
              <a:gdLst>
                <a:gd name="T0" fmla="*/ 18 w 58"/>
                <a:gd name="T1" fmla="*/ 0 h 42"/>
                <a:gd name="T2" fmla="*/ 0 w 58"/>
                <a:gd name="T3" fmla="*/ 28 h 42"/>
                <a:gd name="T4" fmla="*/ 40 w 58"/>
                <a:gd name="T5" fmla="*/ 42 h 42"/>
                <a:gd name="T6" fmla="*/ 58 w 58"/>
                <a:gd name="T7" fmla="*/ 12 h 42"/>
                <a:gd name="T8" fmla="*/ 18 w 5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2">
                  <a:moveTo>
                    <a:pt x="18" y="0"/>
                  </a:moveTo>
                  <a:lnTo>
                    <a:pt x="0" y="28"/>
                  </a:lnTo>
                  <a:lnTo>
                    <a:pt x="40" y="42"/>
                  </a:lnTo>
                  <a:lnTo>
                    <a:pt x="58" y="12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49" name="Freeform 933"/>
            <p:cNvSpPr>
              <a:spLocks/>
            </p:cNvSpPr>
            <p:nvPr/>
          </p:nvSpPr>
          <p:spPr bwMode="auto">
            <a:xfrm>
              <a:off x="3056" y="3156"/>
              <a:ext cx="56" cy="42"/>
            </a:xfrm>
            <a:custGeom>
              <a:avLst/>
              <a:gdLst>
                <a:gd name="T0" fmla="*/ 18 w 56"/>
                <a:gd name="T1" fmla="*/ 0 h 42"/>
                <a:gd name="T2" fmla="*/ 0 w 56"/>
                <a:gd name="T3" fmla="*/ 30 h 42"/>
                <a:gd name="T4" fmla="*/ 38 w 56"/>
                <a:gd name="T5" fmla="*/ 42 h 42"/>
                <a:gd name="T6" fmla="*/ 56 w 56"/>
                <a:gd name="T7" fmla="*/ 14 h 42"/>
                <a:gd name="T8" fmla="*/ 18 w 5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2">
                  <a:moveTo>
                    <a:pt x="18" y="0"/>
                  </a:moveTo>
                  <a:lnTo>
                    <a:pt x="0" y="30"/>
                  </a:lnTo>
                  <a:lnTo>
                    <a:pt x="38" y="42"/>
                  </a:lnTo>
                  <a:lnTo>
                    <a:pt x="56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EC2F2"/>
            </a:solidFill>
            <a:ln w="0">
              <a:solidFill>
                <a:srgbClr val="9EC2F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50" name="Freeform 934"/>
            <p:cNvSpPr>
              <a:spLocks/>
            </p:cNvSpPr>
            <p:nvPr/>
          </p:nvSpPr>
          <p:spPr bwMode="auto">
            <a:xfrm>
              <a:off x="3056" y="3156"/>
              <a:ext cx="56" cy="42"/>
            </a:xfrm>
            <a:custGeom>
              <a:avLst/>
              <a:gdLst>
                <a:gd name="T0" fmla="*/ 18 w 56"/>
                <a:gd name="T1" fmla="*/ 0 h 42"/>
                <a:gd name="T2" fmla="*/ 0 w 56"/>
                <a:gd name="T3" fmla="*/ 30 h 42"/>
                <a:gd name="T4" fmla="*/ 38 w 56"/>
                <a:gd name="T5" fmla="*/ 42 h 42"/>
                <a:gd name="T6" fmla="*/ 56 w 56"/>
                <a:gd name="T7" fmla="*/ 14 h 42"/>
                <a:gd name="T8" fmla="*/ 18 w 5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2">
                  <a:moveTo>
                    <a:pt x="18" y="0"/>
                  </a:moveTo>
                  <a:lnTo>
                    <a:pt x="0" y="30"/>
                  </a:lnTo>
                  <a:lnTo>
                    <a:pt x="38" y="42"/>
                  </a:lnTo>
                  <a:lnTo>
                    <a:pt x="56" y="14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51" name="Freeform 935"/>
            <p:cNvSpPr>
              <a:spLocks/>
            </p:cNvSpPr>
            <p:nvPr/>
          </p:nvSpPr>
          <p:spPr bwMode="auto">
            <a:xfrm>
              <a:off x="3094" y="3170"/>
              <a:ext cx="58" cy="40"/>
            </a:xfrm>
            <a:custGeom>
              <a:avLst/>
              <a:gdLst>
                <a:gd name="T0" fmla="*/ 18 w 58"/>
                <a:gd name="T1" fmla="*/ 0 h 40"/>
                <a:gd name="T2" fmla="*/ 0 w 58"/>
                <a:gd name="T3" fmla="*/ 28 h 40"/>
                <a:gd name="T4" fmla="*/ 40 w 58"/>
                <a:gd name="T5" fmla="*/ 40 h 40"/>
                <a:gd name="T6" fmla="*/ 58 w 58"/>
                <a:gd name="T7" fmla="*/ 12 h 40"/>
                <a:gd name="T8" fmla="*/ 18 w 5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8" y="0"/>
                  </a:moveTo>
                  <a:lnTo>
                    <a:pt x="0" y="28"/>
                  </a:lnTo>
                  <a:lnTo>
                    <a:pt x="40" y="40"/>
                  </a:lnTo>
                  <a:lnTo>
                    <a:pt x="58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1C4F2"/>
            </a:solidFill>
            <a:ln w="0">
              <a:solidFill>
                <a:srgbClr val="A1C4F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52" name="Freeform 936"/>
            <p:cNvSpPr>
              <a:spLocks/>
            </p:cNvSpPr>
            <p:nvPr/>
          </p:nvSpPr>
          <p:spPr bwMode="auto">
            <a:xfrm>
              <a:off x="3094" y="3170"/>
              <a:ext cx="58" cy="40"/>
            </a:xfrm>
            <a:custGeom>
              <a:avLst/>
              <a:gdLst>
                <a:gd name="T0" fmla="*/ 18 w 58"/>
                <a:gd name="T1" fmla="*/ 0 h 40"/>
                <a:gd name="T2" fmla="*/ 0 w 58"/>
                <a:gd name="T3" fmla="*/ 28 h 40"/>
                <a:gd name="T4" fmla="*/ 40 w 58"/>
                <a:gd name="T5" fmla="*/ 40 h 40"/>
                <a:gd name="T6" fmla="*/ 58 w 58"/>
                <a:gd name="T7" fmla="*/ 12 h 40"/>
                <a:gd name="T8" fmla="*/ 18 w 5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0">
                  <a:moveTo>
                    <a:pt x="18" y="0"/>
                  </a:moveTo>
                  <a:lnTo>
                    <a:pt x="0" y="28"/>
                  </a:lnTo>
                  <a:lnTo>
                    <a:pt x="40" y="40"/>
                  </a:lnTo>
                  <a:lnTo>
                    <a:pt x="58" y="12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53" name="Freeform 937"/>
            <p:cNvSpPr>
              <a:spLocks/>
            </p:cNvSpPr>
            <p:nvPr/>
          </p:nvSpPr>
          <p:spPr bwMode="auto">
            <a:xfrm>
              <a:off x="3134" y="3182"/>
              <a:ext cx="58" cy="42"/>
            </a:xfrm>
            <a:custGeom>
              <a:avLst/>
              <a:gdLst>
                <a:gd name="T0" fmla="*/ 18 w 58"/>
                <a:gd name="T1" fmla="*/ 0 h 42"/>
                <a:gd name="T2" fmla="*/ 0 w 58"/>
                <a:gd name="T3" fmla="*/ 28 h 42"/>
                <a:gd name="T4" fmla="*/ 38 w 58"/>
                <a:gd name="T5" fmla="*/ 42 h 42"/>
                <a:gd name="T6" fmla="*/ 58 w 58"/>
                <a:gd name="T7" fmla="*/ 14 h 42"/>
                <a:gd name="T8" fmla="*/ 18 w 5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2">
                  <a:moveTo>
                    <a:pt x="18" y="0"/>
                  </a:moveTo>
                  <a:lnTo>
                    <a:pt x="0" y="28"/>
                  </a:lnTo>
                  <a:lnTo>
                    <a:pt x="38" y="42"/>
                  </a:lnTo>
                  <a:lnTo>
                    <a:pt x="58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3C7F2"/>
            </a:solidFill>
            <a:ln w="0">
              <a:solidFill>
                <a:srgbClr val="A3C7F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54" name="Freeform 938"/>
            <p:cNvSpPr>
              <a:spLocks/>
            </p:cNvSpPr>
            <p:nvPr/>
          </p:nvSpPr>
          <p:spPr bwMode="auto">
            <a:xfrm>
              <a:off x="3134" y="3182"/>
              <a:ext cx="58" cy="42"/>
            </a:xfrm>
            <a:custGeom>
              <a:avLst/>
              <a:gdLst>
                <a:gd name="T0" fmla="*/ 18 w 58"/>
                <a:gd name="T1" fmla="*/ 0 h 42"/>
                <a:gd name="T2" fmla="*/ 0 w 58"/>
                <a:gd name="T3" fmla="*/ 28 h 42"/>
                <a:gd name="T4" fmla="*/ 38 w 58"/>
                <a:gd name="T5" fmla="*/ 42 h 42"/>
                <a:gd name="T6" fmla="*/ 58 w 58"/>
                <a:gd name="T7" fmla="*/ 14 h 42"/>
                <a:gd name="T8" fmla="*/ 18 w 5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2">
                  <a:moveTo>
                    <a:pt x="18" y="0"/>
                  </a:moveTo>
                  <a:lnTo>
                    <a:pt x="0" y="28"/>
                  </a:lnTo>
                  <a:lnTo>
                    <a:pt x="38" y="42"/>
                  </a:lnTo>
                  <a:lnTo>
                    <a:pt x="58" y="14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55" name="Freeform 939"/>
            <p:cNvSpPr>
              <a:spLocks/>
            </p:cNvSpPr>
            <p:nvPr/>
          </p:nvSpPr>
          <p:spPr bwMode="auto">
            <a:xfrm>
              <a:off x="3172" y="3196"/>
              <a:ext cx="58" cy="44"/>
            </a:xfrm>
            <a:custGeom>
              <a:avLst/>
              <a:gdLst>
                <a:gd name="T0" fmla="*/ 20 w 58"/>
                <a:gd name="T1" fmla="*/ 0 h 44"/>
                <a:gd name="T2" fmla="*/ 0 w 58"/>
                <a:gd name="T3" fmla="*/ 28 h 44"/>
                <a:gd name="T4" fmla="*/ 40 w 58"/>
                <a:gd name="T5" fmla="*/ 44 h 44"/>
                <a:gd name="T6" fmla="*/ 58 w 58"/>
                <a:gd name="T7" fmla="*/ 16 h 44"/>
                <a:gd name="T8" fmla="*/ 20 w 5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20" y="0"/>
                  </a:moveTo>
                  <a:lnTo>
                    <a:pt x="0" y="28"/>
                  </a:lnTo>
                  <a:lnTo>
                    <a:pt x="40" y="44"/>
                  </a:lnTo>
                  <a:lnTo>
                    <a:pt x="58" y="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8C9F2"/>
            </a:solidFill>
            <a:ln w="0">
              <a:solidFill>
                <a:srgbClr val="A8C9F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56" name="Freeform 940"/>
            <p:cNvSpPr>
              <a:spLocks/>
            </p:cNvSpPr>
            <p:nvPr/>
          </p:nvSpPr>
          <p:spPr bwMode="auto">
            <a:xfrm>
              <a:off x="3172" y="3196"/>
              <a:ext cx="58" cy="44"/>
            </a:xfrm>
            <a:custGeom>
              <a:avLst/>
              <a:gdLst>
                <a:gd name="T0" fmla="*/ 20 w 58"/>
                <a:gd name="T1" fmla="*/ 0 h 44"/>
                <a:gd name="T2" fmla="*/ 0 w 58"/>
                <a:gd name="T3" fmla="*/ 28 h 44"/>
                <a:gd name="T4" fmla="*/ 40 w 58"/>
                <a:gd name="T5" fmla="*/ 44 h 44"/>
                <a:gd name="T6" fmla="*/ 58 w 58"/>
                <a:gd name="T7" fmla="*/ 16 h 44"/>
                <a:gd name="T8" fmla="*/ 20 w 5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20" y="0"/>
                  </a:moveTo>
                  <a:lnTo>
                    <a:pt x="0" y="28"/>
                  </a:lnTo>
                  <a:lnTo>
                    <a:pt x="40" y="44"/>
                  </a:lnTo>
                  <a:lnTo>
                    <a:pt x="58" y="16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57" name="Freeform 941"/>
            <p:cNvSpPr>
              <a:spLocks/>
            </p:cNvSpPr>
            <p:nvPr/>
          </p:nvSpPr>
          <p:spPr bwMode="auto">
            <a:xfrm>
              <a:off x="3212" y="3212"/>
              <a:ext cx="58" cy="44"/>
            </a:xfrm>
            <a:custGeom>
              <a:avLst/>
              <a:gdLst>
                <a:gd name="T0" fmla="*/ 18 w 58"/>
                <a:gd name="T1" fmla="*/ 0 h 44"/>
                <a:gd name="T2" fmla="*/ 0 w 58"/>
                <a:gd name="T3" fmla="*/ 28 h 44"/>
                <a:gd name="T4" fmla="*/ 40 w 58"/>
                <a:gd name="T5" fmla="*/ 44 h 44"/>
                <a:gd name="T6" fmla="*/ 58 w 58"/>
                <a:gd name="T7" fmla="*/ 18 h 44"/>
                <a:gd name="T8" fmla="*/ 18 w 5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18" y="0"/>
                  </a:moveTo>
                  <a:lnTo>
                    <a:pt x="0" y="28"/>
                  </a:lnTo>
                  <a:lnTo>
                    <a:pt x="40" y="44"/>
                  </a:lnTo>
                  <a:lnTo>
                    <a:pt x="58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0D1F0"/>
            </a:solidFill>
            <a:ln w="0">
              <a:solidFill>
                <a:srgbClr val="B0D1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58" name="Freeform 942"/>
            <p:cNvSpPr>
              <a:spLocks/>
            </p:cNvSpPr>
            <p:nvPr/>
          </p:nvSpPr>
          <p:spPr bwMode="auto">
            <a:xfrm>
              <a:off x="3212" y="3212"/>
              <a:ext cx="58" cy="44"/>
            </a:xfrm>
            <a:custGeom>
              <a:avLst/>
              <a:gdLst>
                <a:gd name="T0" fmla="*/ 18 w 58"/>
                <a:gd name="T1" fmla="*/ 0 h 44"/>
                <a:gd name="T2" fmla="*/ 0 w 58"/>
                <a:gd name="T3" fmla="*/ 28 h 44"/>
                <a:gd name="T4" fmla="*/ 40 w 58"/>
                <a:gd name="T5" fmla="*/ 44 h 44"/>
                <a:gd name="T6" fmla="*/ 58 w 58"/>
                <a:gd name="T7" fmla="*/ 18 h 44"/>
                <a:gd name="T8" fmla="*/ 18 w 5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18" y="0"/>
                  </a:moveTo>
                  <a:lnTo>
                    <a:pt x="0" y="28"/>
                  </a:lnTo>
                  <a:lnTo>
                    <a:pt x="40" y="44"/>
                  </a:lnTo>
                  <a:lnTo>
                    <a:pt x="58" y="18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59" name="Freeform 943"/>
            <p:cNvSpPr>
              <a:spLocks/>
            </p:cNvSpPr>
            <p:nvPr/>
          </p:nvSpPr>
          <p:spPr bwMode="auto">
            <a:xfrm>
              <a:off x="3252" y="3230"/>
              <a:ext cx="58" cy="48"/>
            </a:xfrm>
            <a:custGeom>
              <a:avLst/>
              <a:gdLst>
                <a:gd name="T0" fmla="*/ 18 w 58"/>
                <a:gd name="T1" fmla="*/ 0 h 48"/>
                <a:gd name="T2" fmla="*/ 0 w 58"/>
                <a:gd name="T3" fmla="*/ 26 h 48"/>
                <a:gd name="T4" fmla="*/ 40 w 58"/>
                <a:gd name="T5" fmla="*/ 48 h 48"/>
                <a:gd name="T6" fmla="*/ 58 w 58"/>
                <a:gd name="T7" fmla="*/ 24 h 48"/>
                <a:gd name="T8" fmla="*/ 18 w 5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8">
                  <a:moveTo>
                    <a:pt x="18" y="0"/>
                  </a:moveTo>
                  <a:lnTo>
                    <a:pt x="0" y="26"/>
                  </a:lnTo>
                  <a:lnTo>
                    <a:pt x="40" y="48"/>
                  </a:lnTo>
                  <a:lnTo>
                    <a:pt x="58" y="2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DDBED"/>
            </a:solidFill>
            <a:ln w="0">
              <a:solidFill>
                <a:srgbClr val="BDDBE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60" name="Freeform 944"/>
            <p:cNvSpPr>
              <a:spLocks/>
            </p:cNvSpPr>
            <p:nvPr/>
          </p:nvSpPr>
          <p:spPr bwMode="auto">
            <a:xfrm>
              <a:off x="3252" y="3230"/>
              <a:ext cx="58" cy="48"/>
            </a:xfrm>
            <a:custGeom>
              <a:avLst/>
              <a:gdLst>
                <a:gd name="T0" fmla="*/ 18 w 58"/>
                <a:gd name="T1" fmla="*/ 0 h 48"/>
                <a:gd name="T2" fmla="*/ 0 w 58"/>
                <a:gd name="T3" fmla="*/ 26 h 48"/>
                <a:gd name="T4" fmla="*/ 40 w 58"/>
                <a:gd name="T5" fmla="*/ 48 h 48"/>
                <a:gd name="T6" fmla="*/ 58 w 58"/>
                <a:gd name="T7" fmla="*/ 24 h 48"/>
                <a:gd name="T8" fmla="*/ 18 w 5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8">
                  <a:moveTo>
                    <a:pt x="18" y="0"/>
                  </a:moveTo>
                  <a:lnTo>
                    <a:pt x="0" y="26"/>
                  </a:lnTo>
                  <a:lnTo>
                    <a:pt x="40" y="48"/>
                  </a:lnTo>
                  <a:lnTo>
                    <a:pt x="58" y="24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61" name="Freeform 945"/>
            <p:cNvSpPr>
              <a:spLocks/>
            </p:cNvSpPr>
            <p:nvPr/>
          </p:nvSpPr>
          <p:spPr bwMode="auto">
            <a:xfrm>
              <a:off x="3292" y="3254"/>
              <a:ext cx="56" cy="50"/>
            </a:xfrm>
            <a:custGeom>
              <a:avLst/>
              <a:gdLst>
                <a:gd name="T0" fmla="*/ 18 w 56"/>
                <a:gd name="T1" fmla="*/ 0 h 50"/>
                <a:gd name="T2" fmla="*/ 0 w 56"/>
                <a:gd name="T3" fmla="*/ 24 h 50"/>
                <a:gd name="T4" fmla="*/ 40 w 56"/>
                <a:gd name="T5" fmla="*/ 50 h 50"/>
                <a:gd name="T6" fmla="*/ 56 w 56"/>
                <a:gd name="T7" fmla="*/ 28 h 50"/>
                <a:gd name="T8" fmla="*/ 18 w 5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0">
                  <a:moveTo>
                    <a:pt x="18" y="0"/>
                  </a:moveTo>
                  <a:lnTo>
                    <a:pt x="0" y="24"/>
                  </a:lnTo>
                  <a:lnTo>
                    <a:pt x="40" y="50"/>
                  </a:lnTo>
                  <a:lnTo>
                    <a:pt x="56" y="2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FE8E8"/>
            </a:solidFill>
            <a:ln w="0">
              <a:solidFill>
                <a:srgbClr val="CFE8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62" name="Freeform 946"/>
            <p:cNvSpPr>
              <a:spLocks/>
            </p:cNvSpPr>
            <p:nvPr/>
          </p:nvSpPr>
          <p:spPr bwMode="auto">
            <a:xfrm>
              <a:off x="3292" y="3254"/>
              <a:ext cx="56" cy="50"/>
            </a:xfrm>
            <a:custGeom>
              <a:avLst/>
              <a:gdLst>
                <a:gd name="T0" fmla="*/ 18 w 56"/>
                <a:gd name="T1" fmla="*/ 0 h 50"/>
                <a:gd name="T2" fmla="*/ 0 w 56"/>
                <a:gd name="T3" fmla="*/ 24 h 50"/>
                <a:gd name="T4" fmla="*/ 40 w 56"/>
                <a:gd name="T5" fmla="*/ 50 h 50"/>
                <a:gd name="T6" fmla="*/ 56 w 56"/>
                <a:gd name="T7" fmla="*/ 28 h 50"/>
                <a:gd name="T8" fmla="*/ 18 w 5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0">
                  <a:moveTo>
                    <a:pt x="18" y="0"/>
                  </a:moveTo>
                  <a:lnTo>
                    <a:pt x="0" y="24"/>
                  </a:lnTo>
                  <a:lnTo>
                    <a:pt x="40" y="50"/>
                  </a:lnTo>
                  <a:lnTo>
                    <a:pt x="56" y="28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63" name="Freeform 947"/>
            <p:cNvSpPr>
              <a:spLocks/>
            </p:cNvSpPr>
            <p:nvPr/>
          </p:nvSpPr>
          <p:spPr bwMode="auto">
            <a:xfrm>
              <a:off x="3332" y="3282"/>
              <a:ext cx="56" cy="56"/>
            </a:xfrm>
            <a:custGeom>
              <a:avLst/>
              <a:gdLst>
                <a:gd name="T0" fmla="*/ 16 w 56"/>
                <a:gd name="T1" fmla="*/ 0 h 56"/>
                <a:gd name="T2" fmla="*/ 0 w 56"/>
                <a:gd name="T3" fmla="*/ 22 h 56"/>
                <a:gd name="T4" fmla="*/ 38 w 56"/>
                <a:gd name="T5" fmla="*/ 56 h 56"/>
                <a:gd name="T6" fmla="*/ 56 w 56"/>
                <a:gd name="T7" fmla="*/ 38 h 56"/>
                <a:gd name="T8" fmla="*/ 16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0"/>
                  </a:moveTo>
                  <a:lnTo>
                    <a:pt x="0" y="22"/>
                  </a:lnTo>
                  <a:lnTo>
                    <a:pt x="38" y="56"/>
                  </a:lnTo>
                  <a:lnTo>
                    <a:pt x="56" y="3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EF2DB"/>
            </a:solidFill>
            <a:ln w="0">
              <a:solidFill>
                <a:srgbClr val="DEF2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64" name="Freeform 948"/>
            <p:cNvSpPr>
              <a:spLocks/>
            </p:cNvSpPr>
            <p:nvPr/>
          </p:nvSpPr>
          <p:spPr bwMode="auto">
            <a:xfrm>
              <a:off x="3332" y="3282"/>
              <a:ext cx="56" cy="56"/>
            </a:xfrm>
            <a:custGeom>
              <a:avLst/>
              <a:gdLst>
                <a:gd name="T0" fmla="*/ 16 w 56"/>
                <a:gd name="T1" fmla="*/ 0 h 56"/>
                <a:gd name="T2" fmla="*/ 0 w 56"/>
                <a:gd name="T3" fmla="*/ 22 h 56"/>
                <a:gd name="T4" fmla="*/ 38 w 56"/>
                <a:gd name="T5" fmla="*/ 56 h 56"/>
                <a:gd name="T6" fmla="*/ 56 w 56"/>
                <a:gd name="T7" fmla="*/ 38 h 56"/>
                <a:gd name="T8" fmla="*/ 16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0"/>
                  </a:moveTo>
                  <a:lnTo>
                    <a:pt x="0" y="22"/>
                  </a:lnTo>
                  <a:lnTo>
                    <a:pt x="38" y="56"/>
                  </a:lnTo>
                  <a:lnTo>
                    <a:pt x="56" y="38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65" name="Freeform 949"/>
            <p:cNvSpPr>
              <a:spLocks/>
            </p:cNvSpPr>
            <p:nvPr/>
          </p:nvSpPr>
          <p:spPr bwMode="auto">
            <a:xfrm>
              <a:off x="3370" y="3320"/>
              <a:ext cx="54" cy="60"/>
            </a:xfrm>
            <a:custGeom>
              <a:avLst/>
              <a:gdLst>
                <a:gd name="T0" fmla="*/ 18 w 54"/>
                <a:gd name="T1" fmla="*/ 0 h 60"/>
                <a:gd name="T2" fmla="*/ 0 w 54"/>
                <a:gd name="T3" fmla="*/ 18 h 60"/>
                <a:gd name="T4" fmla="*/ 40 w 54"/>
                <a:gd name="T5" fmla="*/ 60 h 60"/>
                <a:gd name="T6" fmla="*/ 54 w 54"/>
                <a:gd name="T7" fmla="*/ 46 h 60"/>
                <a:gd name="T8" fmla="*/ 18 w 5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0">
                  <a:moveTo>
                    <a:pt x="18" y="0"/>
                  </a:moveTo>
                  <a:lnTo>
                    <a:pt x="0" y="18"/>
                  </a:lnTo>
                  <a:lnTo>
                    <a:pt x="40" y="60"/>
                  </a:lnTo>
                  <a:lnTo>
                    <a:pt x="54" y="4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BFAC7"/>
            </a:solidFill>
            <a:ln w="0">
              <a:solidFill>
                <a:srgbClr val="EBFA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66" name="Freeform 950"/>
            <p:cNvSpPr>
              <a:spLocks/>
            </p:cNvSpPr>
            <p:nvPr/>
          </p:nvSpPr>
          <p:spPr bwMode="auto">
            <a:xfrm>
              <a:off x="3370" y="3320"/>
              <a:ext cx="54" cy="60"/>
            </a:xfrm>
            <a:custGeom>
              <a:avLst/>
              <a:gdLst>
                <a:gd name="T0" fmla="*/ 18 w 54"/>
                <a:gd name="T1" fmla="*/ 0 h 60"/>
                <a:gd name="T2" fmla="*/ 0 w 54"/>
                <a:gd name="T3" fmla="*/ 18 h 60"/>
                <a:gd name="T4" fmla="*/ 40 w 54"/>
                <a:gd name="T5" fmla="*/ 60 h 60"/>
                <a:gd name="T6" fmla="*/ 54 w 54"/>
                <a:gd name="T7" fmla="*/ 46 h 60"/>
                <a:gd name="T8" fmla="*/ 18 w 5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0">
                  <a:moveTo>
                    <a:pt x="18" y="0"/>
                  </a:moveTo>
                  <a:lnTo>
                    <a:pt x="0" y="18"/>
                  </a:lnTo>
                  <a:lnTo>
                    <a:pt x="40" y="60"/>
                  </a:lnTo>
                  <a:lnTo>
                    <a:pt x="54" y="46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67" name="Freeform 951"/>
            <p:cNvSpPr>
              <a:spLocks/>
            </p:cNvSpPr>
            <p:nvPr/>
          </p:nvSpPr>
          <p:spPr bwMode="auto">
            <a:xfrm>
              <a:off x="3410" y="3366"/>
              <a:ext cx="54" cy="54"/>
            </a:xfrm>
            <a:custGeom>
              <a:avLst/>
              <a:gdLst>
                <a:gd name="T0" fmla="*/ 14 w 54"/>
                <a:gd name="T1" fmla="*/ 0 h 54"/>
                <a:gd name="T2" fmla="*/ 0 w 54"/>
                <a:gd name="T3" fmla="*/ 14 h 54"/>
                <a:gd name="T4" fmla="*/ 38 w 54"/>
                <a:gd name="T5" fmla="*/ 54 h 54"/>
                <a:gd name="T6" fmla="*/ 54 w 54"/>
                <a:gd name="T7" fmla="*/ 26 h 54"/>
                <a:gd name="T8" fmla="*/ 14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14" y="0"/>
                  </a:moveTo>
                  <a:lnTo>
                    <a:pt x="0" y="14"/>
                  </a:lnTo>
                  <a:lnTo>
                    <a:pt x="38" y="54"/>
                  </a:lnTo>
                  <a:lnTo>
                    <a:pt x="54" y="2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FD1E8"/>
            </a:solidFill>
            <a:ln w="0">
              <a:solidFill>
                <a:srgbClr val="BFD1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68" name="Freeform 952"/>
            <p:cNvSpPr>
              <a:spLocks/>
            </p:cNvSpPr>
            <p:nvPr/>
          </p:nvSpPr>
          <p:spPr bwMode="auto">
            <a:xfrm>
              <a:off x="3410" y="3366"/>
              <a:ext cx="54" cy="54"/>
            </a:xfrm>
            <a:custGeom>
              <a:avLst/>
              <a:gdLst>
                <a:gd name="T0" fmla="*/ 14 w 54"/>
                <a:gd name="T1" fmla="*/ 0 h 54"/>
                <a:gd name="T2" fmla="*/ 0 w 54"/>
                <a:gd name="T3" fmla="*/ 14 h 54"/>
                <a:gd name="T4" fmla="*/ 38 w 54"/>
                <a:gd name="T5" fmla="*/ 54 h 54"/>
                <a:gd name="T6" fmla="*/ 54 w 54"/>
                <a:gd name="T7" fmla="*/ 26 h 54"/>
                <a:gd name="T8" fmla="*/ 14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14" y="0"/>
                  </a:moveTo>
                  <a:lnTo>
                    <a:pt x="0" y="14"/>
                  </a:lnTo>
                  <a:lnTo>
                    <a:pt x="38" y="54"/>
                  </a:lnTo>
                  <a:lnTo>
                    <a:pt x="54" y="26"/>
                  </a:lnTo>
                  <a:lnTo>
                    <a:pt x="1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69" name="Line 953"/>
            <p:cNvSpPr>
              <a:spLocks noChangeShapeType="1"/>
            </p:cNvSpPr>
            <p:nvPr/>
          </p:nvSpPr>
          <p:spPr bwMode="auto">
            <a:xfrm flipH="1" flipV="1">
              <a:off x="1404" y="2778"/>
              <a:ext cx="2034" cy="7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70" name="Line 954"/>
            <p:cNvSpPr>
              <a:spLocks noChangeShapeType="1"/>
            </p:cNvSpPr>
            <p:nvPr/>
          </p:nvSpPr>
          <p:spPr bwMode="auto">
            <a:xfrm flipV="1">
              <a:off x="2878" y="3310"/>
              <a:ext cx="12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71" name="Rectangle 955"/>
            <p:cNvSpPr>
              <a:spLocks noChangeArrowheads="1"/>
            </p:cNvSpPr>
            <p:nvPr/>
          </p:nvSpPr>
          <p:spPr bwMode="auto">
            <a:xfrm>
              <a:off x="2584" y="3446"/>
              <a:ext cx="32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72" name="Freeform 956"/>
            <p:cNvSpPr>
              <a:spLocks noEditPoints="1"/>
            </p:cNvSpPr>
            <p:nvPr/>
          </p:nvSpPr>
          <p:spPr bwMode="auto">
            <a:xfrm>
              <a:off x="2676" y="3400"/>
              <a:ext cx="48" cy="80"/>
            </a:xfrm>
            <a:custGeom>
              <a:avLst/>
              <a:gdLst>
                <a:gd name="T0" fmla="*/ 48 w 48"/>
                <a:gd name="T1" fmla="*/ 46 h 80"/>
                <a:gd name="T2" fmla="*/ 44 w 48"/>
                <a:gd name="T3" fmla="*/ 66 h 80"/>
                <a:gd name="T4" fmla="*/ 36 w 48"/>
                <a:gd name="T5" fmla="*/ 76 h 80"/>
                <a:gd name="T6" fmla="*/ 24 w 48"/>
                <a:gd name="T7" fmla="*/ 80 h 80"/>
                <a:gd name="T8" fmla="*/ 16 w 48"/>
                <a:gd name="T9" fmla="*/ 78 h 80"/>
                <a:gd name="T10" fmla="*/ 8 w 48"/>
                <a:gd name="T11" fmla="*/ 74 h 80"/>
                <a:gd name="T12" fmla="*/ 4 w 48"/>
                <a:gd name="T13" fmla="*/ 66 h 80"/>
                <a:gd name="T14" fmla="*/ 2 w 48"/>
                <a:gd name="T15" fmla="*/ 58 h 80"/>
                <a:gd name="T16" fmla="*/ 0 w 48"/>
                <a:gd name="T17" fmla="*/ 46 h 80"/>
                <a:gd name="T18" fmla="*/ 2 w 48"/>
                <a:gd name="T19" fmla="*/ 22 h 80"/>
                <a:gd name="T20" fmla="*/ 8 w 48"/>
                <a:gd name="T21" fmla="*/ 6 h 80"/>
                <a:gd name="T22" fmla="*/ 18 w 48"/>
                <a:gd name="T23" fmla="*/ 0 h 80"/>
                <a:gd name="T24" fmla="*/ 28 w 48"/>
                <a:gd name="T25" fmla="*/ 0 h 80"/>
                <a:gd name="T26" fmla="*/ 36 w 48"/>
                <a:gd name="T27" fmla="*/ 4 h 80"/>
                <a:gd name="T28" fmla="*/ 42 w 48"/>
                <a:gd name="T29" fmla="*/ 8 h 80"/>
                <a:gd name="T30" fmla="*/ 44 w 48"/>
                <a:gd name="T31" fmla="*/ 16 h 80"/>
                <a:gd name="T32" fmla="*/ 48 w 48"/>
                <a:gd name="T33" fmla="*/ 26 h 80"/>
                <a:gd name="T34" fmla="*/ 42 w 48"/>
                <a:gd name="T35" fmla="*/ 34 h 80"/>
                <a:gd name="T36" fmla="*/ 40 w 48"/>
                <a:gd name="T37" fmla="*/ 20 h 80"/>
                <a:gd name="T38" fmla="*/ 36 w 48"/>
                <a:gd name="T39" fmla="*/ 10 h 80"/>
                <a:gd name="T40" fmla="*/ 32 w 48"/>
                <a:gd name="T41" fmla="*/ 6 h 80"/>
                <a:gd name="T42" fmla="*/ 24 w 48"/>
                <a:gd name="T43" fmla="*/ 4 h 80"/>
                <a:gd name="T44" fmla="*/ 14 w 48"/>
                <a:gd name="T45" fmla="*/ 8 h 80"/>
                <a:gd name="T46" fmla="*/ 6 w 48"/>
                <a:gd name="T47" fmla="*/ 22 h 80"/>
                <a:gd name="T48" fmla="*/ 6 w 48"/>
                <a:gd name="T49" fmla="*/ 46 h 80"/>
                <a:gd name="T50" fmla="*/ 8 w 48"/>
                <a:gd name="T51" fmla="*/ 58 h 80"/>
                <a:gd name="T52" fmla="*/ 12 w 48"/>
                <a:gd name="T53" fmla="*/ 68 h 80"/>
                <a:gd name="T54" fmla="*/ 16 w 48"/>
                <a:gd name="T55" fmla="*/ 72 h 80"/>
                <a:gd name="T56" fmla="*/ 24 w 48"/>
                <a:gd name="T57" fmla="*/ 74 h 80"/>
                <a:gd name="T58" fmla="*/ 34 w 48"/>
                <a:gd name="T59" fmla="*/ 70 h 80"/>
                <a:gd name="T60" fmla="*/ 42 w 48"/>
                <a:gd name="T61" fmla="*/ 56 h 80"/>
                <a:gd name="T62" fmla="*/ 42 w 48"/>
                <a:gd name="T63" fmla="*/ 3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80">
                  <a:moveTo>
                    <a:pt x="48" y="34"/>
                  </a:moveTo>
                  <a:lnTo>
                    <a:pt x="48" y="46"/>
                  </a:lnTo>
                  <a:lnTo>
                    <a:pt x="46" y="56"/>
                  </a:lnTo>
                  <a:lnTo>
                    <a:pt x="44" y="66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30" y="80"/>
                  </a:lnTo>
                  <a:lnTo>
                    <a:pt x="24" y="80"/>
                  </a:lnTo>
                  <a:lnTo>
                    <a:pt x="20" y="80"/>
                  </a:lnTo>
                  <a:lnTo>
                    <a:pt x="16" y="78"/>
                  </a:lnTo>
                  <a:lnTo>
                    <a:pt x="12" y="76"/>
                  </a:lnTo>
                  <a:lnTo>
                    <a:pt x="8" y="74"/>
                  </a:lnTo>
                  <a:lnTo>
                    <a:pt x="6" y="70"/>
                  </a:lnTo>
                  <a:lnTo>
                    <a:pt x="4" y="66"/>
                  </a:lnTo>
                  <a:lnTo>
                    <a:pt x="2" y="62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2" y="2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46" y="20"/>
                  </a:lnTo>
                  <a:lnTo>
                    <a:pt x="48" y="26"/>
                  </a:lnTo>
                  <a:lnTo>
                    <a:pt x="48" y="34"/>
                  </a:lnTo>
                  <a:close/>
                  <a:moveTo>
                    <a:pt x="42" y="34"/>
                  </a:moveTo>
                  <a:lnTo>
                    <a:pt x="42" y="26"/>
                  </a:lnTo>
                  <a:lnTo>
                    <a:pt x="40" y="20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2" y="6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6" y="22"/>
                  </a:lnTo>
                  <a:lnTo>
                    <a:pt x="6" y="34"/>
                  </a:lnTo>
                  <a:lnTo>
                    <a:pt x="6" y="46"/>
                  </a:lnTo>
                  <a:lnTo>
                    <a:pt x="6" y="52"/>
                  </a:lnTo>
                  <a:lnTo>
                    <a:pt x="8" y="58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0" y="74"/>
                  </a:lnTo>
                  <a:lnTo>
                    <a:pt x="24" y="74"/>
                  </a:lnTo>
                  <a:lnTo>
                    <a:pt x="30" y="74"/>
                  </a:lnTo>
                  <a:lnTo>
                    <a:pt x="34" y="70"/>
                  </a:lnTo>
                  <a:lnTo>
                    <a:pt x="38" y="66"/>
                  </a:lnTo>
                  <a:lnTo>
                    <a:pt x="42" y="56"/>
                  </a:lnTo>
                  <a:lnTo>
                    <a:pt x="42" y="46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73" name="Freeform 957"/>
            <p:cNvSpPr>
              <a:spLocks/>
            </p:cNvSpPr>
            <p:nvPr/>
          </p:nvSpPr>
          <p:spPr bwMode="auto">
            <a:xfrm>
              <a:off x="2766" y="3464"/>
              <a:ext cx="18" cy="16"/>
            </a:xfrm>
            <a:custGeom>
              <a:avLst/>
              <a:gdLst>
                <a:gd name="T0" fmla="*/ 8 w 18"/>
                <a:gd name="T1" fmla="*/ 0 h 16"/>
                <a:gd name="T2" fmla="*/ 10 w 18"/>
                <a:gd name="T3" fmla="*/ 0 h 16"/>
                <a:gd name="T4" fmla="*/ 14 w 18"/>
                <a:gd name="T5" fmla="*/ 0 h 16"/>
                <a:gd name="T6" fmla="*/ 16 w 18"/>
                <a:gd name="T7" fmla="*/ 2 h 16"/>
                <a:gd name="T8" fmla="*/ 18 w 18"/>
                <a:gd name="T9" fmla="*/ 4 h 16"/>
                <a:gd name="T10" fmla="*/ 18 w 18"/>
                <a:gd name="T11" fmla="*/ 8 h 16"/>
                <a:gd name="T12" fmla="*/ 18 w 18"/>
                <a:gd name="T13" fmla="*/ 10 h 16"/>
                <a:gd name="T14" fmla="*/ 16 w 18"/>
                <a:gd name="T15" fmla="*/ 14 h 16"/>
                <a:gd name="T16" fmla="*/ 14 w 18"/>
                <a:gd name="T17" fmla="*/ 16 h 16"/>
                <a:gd name="T18" fmla="*/ 10 w 18"/>
                <a:gd name="T19" fmla="*/ 16 h 16"/>
                <a:gd name="T20" fmla="*/ 8 w 18"/>
                <a:gd name="T21" fmla="*/ 16 h 16"/>
                <a:gd name="T22" fmla="*/ 6 w 18"/>
                <a:gd name="T23" fmla="*/ 16 h 16"/>
                <a:gd name="T24" fmla="*/ 2 w 18"/>
                <a:gd name="T25" fmla="*/ 14 h 16"/>
                <a:gd name="T26" fmla="*/ 0 w 18"/>
                <a:gd name="T27" fmla="*/ 10 h 16"/>
                <a:gd name="T28" fmla="*/ 0 w 18"/>
                <a:gd name="T29" fmla="*/ 8 h 16"/>
                <a:gd name="T30" fmla="*/ 0 w 18"/>
                <a:gd name="T31" fmla="*/ 4 h 16"/>
                <a:gd name="T32" fmla="*/ 2 w 18"/>
                <a:gd name="T33" fmla="*/ 2 h 16"/>
                <a:gd name="T34" fmla="*/ 6 w 18"/>
                <a:gd name="T35" fmla="*/ 0 h 16"/>
                <a:gd name="T36" fmla="*/ 8 w 18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6">
                  <a:moveTo>
                    <a:pt x="8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74" name="Freeform 958"/>
            <p:cNvSpPr>
              <a:spLocks/>
            </p:cNvSpPr>
            <p:nvPr/>
          </p:nvSpPr>
          <p:spPr bwMode="auto">
            <a:xfrm>
              <a:off x="2826" y="3400"/>
              <a:ext cx="50" cy="80"/>
            </a:xfrm>
            <a:custGeom>
              <a:avLst/>
              <a:gdLst>
                <a:gd name="T0" fmla="*/ 10 w 50"/>
                <a:gd name="T1" fmla="*/ 32 h 80"/>
                <a:gd name="T2" fmla="*/ 20 w 50"/>
                <a:gd name="T3" fmla="*/ 28 h 80"/>
                <a:gd name="T4" fmla="*/ 28 w 50"/>
                <a:gd name="T5" fmla="*/ 28 h 80"/>
                <a:gd name="T6" fmla="*/ 38 w 50"/>
                <a:gd name="T7" fmla="*/ 30 h 80"/>
                <a:gd name="T8" fmla="*/ 48 w 50"/>
                <a:gd name="T9" fmla="*/ 40 h 80"/>
                <a:gd name="T10" fmla="*/ 50 w 50"/>
                <a:gd name="T11" fmla="*/ 52 h 80"/>
                <a:gd name="T12" fmla="*/ 46 w 50"/>
                <a:gd name="T13" fmla="*/ 66 h 80"/>
                <a:gd name="T14" fmla="*/ 38 w 50"/>
                <a:gd name="T15" fmla="*/ 76 h 80"/>
                <a:gd name="T16" fmla="*/ 24 w 50"/>
                <a:gd name="T17" fmla="*/ 80 h 80"/>
                <a:gd name="T18" fmla="*/ 10 w 50"/>
                <a:gd name="T19" fmla="*/ 76 h 80"/>
                <a:gd name="T20" fmla="*/ 2 w 50"/>
                <a:gd name="T21" fmla="*/ 70 h 80"/>
                <a:gd name="T22" fmla="*/ 0 w 50"/>
                <a:gd name="T23" fmla="*/ 68 h 80"/>
                <a:gd name="T24" fmla="*/ 0 w 50"/>
                <a:gd name="T25" fmla="*/ 66 h 80"/>
                <a:gd name="T26" fmla="*/ 2 w 50"/>
                <a:gd name="T27" fmla="*/ 64 h 80"/>
                <a:gd name="T28" fmla="*/ 4 w 50"/>
                <a:gd name="T29" fmla="*/ 66 h 80"/>
                <a:gd name="T30" fmla="*/ 16 w 50"/>
                <a:gd name="T31" fmla="*/ 74 h 80"/>
                <a:gd name="T32" fmla="*/ 30 w 50"/>
                <a:gd name="T33" fmla="*/ 74 h 80"/>
                <a:gd name="T34" fmla="*/ 38 w 50"/>
                <a:gd name="T35" fmla="*/ 68 h 80"/>
                <a:gd name="T36" fmla="*/ 44 w 50"/>
                <a:gd name="T37" fmla="*/ 58 h 80"/>
                <a:gd name="T38" fmla="*/ 44 w 50"/>
                <a:gd name="T39" fmla="*/ 46 h 80"/>
                <a:gd name="T40" fmla="*/ 40 w 50"/>
                <a:gd name="T41" fmla="*/ 38 h 80"/>
                <a:gd name="T42" fmla="*/ 32 w 50"/>
                <a:gd name="T43" fmla="*/ 34 h 80"/>
                <a:gd name="T44" fmla="*/ 18 w 50"/>
                <a:gd name="T45" fmla="*/ 34 h 80"/>
                <a:gd name="T46" fmla="*/ 10 w 50"/>
                <a:gd name="T47" fmla="*/ 38 h 80"/>
                <a:gd name="T48" fmla="*/ 6 w 50"/>
                <a:gd name="T49" fmla="*/ 38 h 80"/>
                <a:gd name="T50" fmla="*/ 6 w 50"/>
                <a:gd name="T51" fmla="*/ 36 h 80"/>
                <a:gd name="T52" fmla="*/ 6 w 50"/>
                <a:gd name="T53" fmla="*/ 0 h 80"/>
                <a:gd name="T54" fmla="*/ 44 w 50"/>
                <a:gd name="T55" fmla="*/ 2 h 80"/>
                <a:gd name="T56" fmla="*/ 44 w 50"/>
                <a:gd name="T57" fmla="*/ 2 h 80"/>
                <a:gd name="T58" fmla="*/ 44 w 50"/>
                <a:gd name="T59" fmla="*/ 4 h 80"/>
                <a:gd name="T60" fmla="*/ 44 w 50"/>
                <a:gd name="T61" fmla="*/ 6 h 80"/>
                <a:gd name="T62" fmla="*/ 10 w 50"/>
                <a:gd name="T63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80">
                  <a:moveTo>
                    <a:pt x="10" y="6"/>
                  </a:moveTo>
                  <a:lnTo>
                    <a:pt x="10" y="32"/>
                  </a:lnTo>
                  <a:lnTo>
                    <a:pt x="16" y="30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4" y="28"/>
                  </a:lnTo>
                  <a:lnTo>
                    <a:pt x="38" y="30"/>
                  </a:lnTo>
                  <a:lnTo>
                    <a:pt x="44" y="34"/>
                  </a:lnTo>
                  <a:lnTo>
                    <a:pt x="48" y="40"/>
                  </a:lnTo>
                  <a:lnTo>
                    <a:pt x="50" y="46"/>
                  </a:lnTo>
                  <a:lnTo>
                    <a:pt x="50" y="52"/>
                  </a:lnTo>
                  <a:lnTo>
                    <a:pt x="50" y="60"/>
                  </a:lnTo>
                  <a:lnTo>
                    <a:pt x="46" y="66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18" y="80"/>
                  </a:lnTo>
                  <a:lnTo>
                    <a:pt x="10" y="76"/>
                  </a:lnTo>
                  <a:lnTo>
                    <a:pt x="6" y="74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10" y="70"/>
                  </a:lnTo>
                  <a:lnTo>
                    <a:pt x="16" y="74"/>
                  </a:lnTo>
                  <a:lnTo>
                    <a:pt x="24" y="74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4"/>
                  </a:lnTo>
                  <a:lnTo>
                    <a:pt x="44" y="58"/>
                  </a:lnTo>
                  <a:lnTo>
                    <a:pt x="44" y="52"/>
                  </a:lnTo>
                  <a:lnTo>
                    <a:pt x="44" y="46"/>
                  </a:lnTo>
                  <a:lnTo>
                    <a:pt x="42" y="42"/>
                  </a:lnTo>
                  <a:lnTo>
                    <a:pt x="40" y="38"/>
                  </a:lnTo>
                  <a:lnTo>
                    <a:pt x="36" y="36"/>
                  </a:lnTo>
                  <a:lnTo>
                    <a:pt x="32" y="34"/>
                  </a:lnTo>
                  <a:lnTo>
                    <a:pt x="26" y="32"/>
                  </a:lnTo>
                  <a:lnTo>
                    <a:pt x="18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75" name="Line 959"/>
            <p:cNvSpPr>
              <a:spLocks noChangeShapeType="1"/>
            </p:cNvSpPr>
            <p:nvPr/>
          </p:nvSpPr>
          <p:spPr bwMode="auto">
            <a:xfrm flipV="1">
              <a:off x="2348" y="3114"/>
              <a:ext cx="12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76" name="Freeform 960"/>
            <p:cNvSpPr>
              <a:spLocks noEditPoints="1"/>
            </p:cNvSpPr>
            <p:nvPr/>
          </p:nvSpPr>
          <p:spPr bwMode="auto">
            <a:xfrm>
              <a:off x="2256" y="3198"/>
              <a:ext cx="46" cy="82"/>
            </a:xfrm>
            <a:custGeom>
              <a:avLst/>
              <a:gdLst>
                <a:gd name="T0" fmla="*/ 46 w 46"/>
                <a:gd name="T1" fmla="*/ 48 h 82"/>
                <a:gd name="T2" fmla="*/ 44 w 46"/>
                <a:gd name="T3" fmla="*/ 66 h 82"/>
                <a:gd name="T4" fmla="*/ 34 w 46"/>
                <a:gd name="T5" fmla="*/ 78 h 82"/>
                <a:gd name="T6" fmla="*/ 24 w 46"/>
                <a:gd name="T7" fmla="*/ 82 h 82"/>
                <a:gd name="T8" fmla="*/ 14 w 46"/>
                <a:gd name="T9" fmla="*/ 80 h 82"/>
                <a:gd name="T10" fmla="*/ 8 w 46"/>
                <a:gd name="T11" fmla="*/ 74 h 82"/>
                <a:gd name="T12" fmla="*/ 4 w 46"/>
                <a:gd name="T13" fmla="*/ 68 h 82"/>
                <a:gd name="T14" fmla="*/ 0 w 46"/>
                <a:gd name="T15" fmla="*/ 60 h 82"/>
                <a:gd name="T16" fmla="*/ 0 w 46"/>
                <a:gd name="T17" fmla="*/ 48 h 82"/>
                <a:gd name="T18" fmla="*/ 0 w 46"/>
                <a:gd name="T19" fmla="*/ 24 h 82"/>
                <a:gd name="T20" fmla="*/ 8 w 46"/>
                <a:gd name="T21" fmla="*/ 8 h 82"/>
                <a:gd name="T22" fmla="*/ 18 w 46"/>
                <a:gd name="T23" fmla="*/ 2 h 82"/>
                <a:gd name="T24" fmla="*/ 28 w 46"/>
                <a:gd name="T25" fmla="*/ 2 h 82"/>
                <a:gd name="T26" fmla="*/ 36 w 46"/>
                <a:gd name="T27" fmla="*/ 4 h 82"/>
                <a:gd name="T28" fmla="*/ 40 w 46"/>
                <a:gd name="T29" fmla="*/ 10 h 82"/>
                <a:gd name="T30" fmla="*/ 44 w 46"/>
                <a:gd name="T31" fmla="*/ 18 h 82"/>
                <a:gd name="T32" fmla="*/ 46 w 46"/>
                <a:gd name="T33" fmla="*/ 28 h 82"/>
                <a:gd name="T34" fmla="*/ 42 w 46"/>
                <a:gd name="T35" fmla="*/ 36 h 82"/>
                <a:gd name="T36" fmla="*/ 40 w 46"/>
                <a:gd name="T37" fmla="*/ 22 h 82"/>
                <a:gd name="T38" fmla="*/ 34 w 46"/>
                <a:gd name="T39" fmla="*/ 12 h 82"/>
                <a:gd name="T40" fmla="*/ 30 w 46"/>
                <a:gd name="T41" fmla="*/ 8 h 82"/>
                <a:gd name="T42" fmla="*/ 24 w 46"/>
                <a:gd name="T43" fmla="*/ 6 h 82"/>
                <a:gd name="T44" fmla="*/ 14 w 46"/>
                <a:gd name="T45" fmla="*/ 10 h 82"/>
                <a:gd name="T46" fmla="*/ 6 w 46"/>
                <a:gd name="T47" fmla="*/ 24 h 82"/>
                <a:gd name="T48" fmla="*/ 4 w 46"/>
                <a:gd name="T49" fmla="*/ 46 h 82"/>
                <a:gd name="T50" fmla="*/ 6 w 46"/>
                <a:gd name="T51" fmla="*/ 60 h 82"/>
                <a:gd name="T52" fmla="*/ 12 w 46"/>
                <a:gd name="T53" fmla="*/ 70 h 82"/>
                <a:gd name="T54" fmla="*/ 16 w 46"/>
                <a:gd name="T55" fmla="*/ 74 h 82"/>
                <a:gd name="T56" fmla="*/ 24 w 46"/>
                <a:gd name="T57" fmla="*/ 76 h 82"/>
                <a:gd name="T58" fmla="*/ 32 w 46"/>
                <a:gd name="T59" fmla="*/ 72 h 82"/>
                <a:gd name="T60" fmla="*/ 40 w 46"/>
                <a:gd name="T61" fmla="*/ 58 h 82"/>
                <a:gd name="T62" fmla="*/ 42 w 46"/>
                <a:gd name="T63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82">
                  <a:moveTo>
                    <a:pt x="46" y="34"/>
                  </a:moveTo>
                  <a:lnTo>
                    <a:pt x="46" y="48"/>
                  </a:lnTo>
                  <a:lnTo>
                    <a:pt x="46" y="58"/>
                  </a:lnTo>
                  <a:lnTo>
                    <a:pt x="44" y="66"/>
                  </a:lnTo>
                  <a:lnTo>
                    <a:pt x="38" y="74"/>
                  </a:lnTo>
                  <a:lnTo>
                    <a:pt x="34" y="78"/>
                  </a:lnTo>
                  <a:lnTo>
                    <a:pt x="30" y="80"/>
                  </a:lnTo>
                  <a:lnTo>
                    <a:pt x="24" y="82"/>
                  </a:lnTo>
                  <a:lnTo>
                    <a:pt x="18" y="80"/>
                  </a:lnTo>
                  <a:lnTo>
                    <a:pt x="14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6" y="72"/>
                  </a:lnTo>
                  <a:lnTo>
                    <a:pt x="4" y="68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4" y="18"/>
                  </a:lnTo>
                  <a:lnTo>
                    <a:pt x="46" y="22"/>
                  </a:lnTo>
                  <a:lnTo>
                    <a:pt x="46" y="28"/>
                  </a:lnTo>
                  <a:lnTo>
                    <a:pt x="46" y="34"/>
                  </a:lnTo>
                  <a:close/>
                  <a:moveTo>
                    <a:pt x="42" y="36"/>
                  </a:moveTo>
                  <a:lnTo>
                    <a:pt x="42" y="28"/>
                  </a:lnTo>
                  <a:lnTo>
                    <a:pt x="40" y="22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24"/>
                  </a:lnTo>
                  <a:lnTo>
                    <a:pt x="4" y="36"/>
                  </a:lnTo>
                  <a:lnTo>
                    <a:pt x="4" y="46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18" y="76"/>
                  </a:lnTo>
                  <a:lnTo>
                    <a:pt x="24" y="76"/>
                  </a:lnTo>
                  <a:lnTo>
                    <a:pt x="28" y="76"/>
                  </a:lnTo>
                  <a:lnTo>
                    <a:pt x="32" y="72"/>
                  </a:lnTo>
                  <a:lnTo>
                    <a:pt x="36" y="68"/>
                  </a:lnTo>
                  <a:lnTo>
                    <a:pt x="40" y="58"/>
                  </a:lnTo>
                  <a:lnTo>
                    <a:pt x="42" y="46"/>
                  </a:lnTo>
                  <a:lnTo>
                    <a:pt x="42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77" name="Line 961"/>
            <p:cNvSpPr>
              <a:spLocks noChangeShapeType="1"/>
            </p:cNvSpPr>
            <p:nvPr/>
          </p:nvSpPr>
          <p:spPr bwMode="auto">
            <a:xfrm flipV="1">
              <a:off x="1854" y="2930"/>
              <a:ext cx="14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78" name="Freeform 962"/>
            <p:cNvSpPr>
              <a:spLocks noEditPoints="1"/>
            </p:cNvSpPr>
            <p:nvPr/>
          </p:nvSpPr>
          <p:spPr bwMode="auto">
            <a:xfrm>
              <a:off x="1600" y="3014"/>
              <a:ext cx="48" cy="80"/>
            </a:xfrm>
            <a:custGeom>
              <a:avLst/>
              <a:gdLst>
                <a:gd name="T0" fmla="*/ 48 w 48"/>
                <a:gd name="T1" fmla="*/ 46 h 80"/>
                <a:gd name="T2" fmla="*/ 44 w 48"/>
                <a:gd name="T3" fmla="*/ 66 h 80"/>
                <a:gd name="T4" fmla="*/ 36 w 48"/>
                <a:gd name="T5" fmla="*/ 76 h 80"/>
                <a:gd name="T6" fmla="*/ 24 w 48"/>
                <a:gd name="T7" fmla="*/ 80 h 80"/>
                <a:gd name="T8" fmla="*/ 16 w 48"/>
                <a:gd name="T9" fmla="*/ 78 h 80"/>
                <a:gd name="T10" fmla="*/ 8 w 48"/>
                <a:gd name="T11" fmla="*/ 74 h 80"/>
                <a:gd name="T12" fmla="*/ 4 w 48"/>
                <a:gd name="T13" fmla="*/ 66 h 80"/>
                <a:gd name="T14" fmla="*/ 2 w 48"/>
                <a:gd name="T15" fmla="*/ 58 h 80"/>
                <a:gd name="T16" fmla="*/ 0 w 48"/>
                <a:gd name="T17" fmla="*/ 46 h 80"/>
                <a:gd name="T18" fmla="*/ 2 w 48"/>
                <a:gd name="T19" fmla="*/ 22 h 80"/>
                <a:gd name="T20" fmla="*/ 8 w 48"/>
                <a:gd name="T21" fmla="*/ 6 h 80"/>
                <a:gd name="T22" fmla="*/ 18 w 48"/>
                <a:gd name="T23" fmla="*/ 0 h 80"/>
                <a:gd name="T24" fmla="*/ 28 w 48"/>
                <a:gd name="T25" fmla="*/ 0 h 80"/>
                <a:gd name="T26" fmla="*/ 36 w 48"/>
                <a:gd name="T27" fmla="*/ 4 h 80"/>
                <a:gd name="T28" fmla="*/ 42 w 48"/>
                <a:gd name="T29" fmla="*/ 8 h 80"/>
                <a:gd name="T30" fmla="*/ 46 w 48"/>
                <a:gd name="T31" fmla="*/ 18 h 80"/>
                <a:gd name="T32" fmla="*/ 48 w 48"/>
                <a:gd name="T33" fmla="*/ 26 h 80"/>
                <a:gd name="T34" fmla="*/ 42 w 48"/>
                <a:gd name="T35" fmla="*/ 34 h 80"/>
                <a:gd name="T36" fmla="*/ 40 w 48"/>
                <a:gd name="T37" fmla="*/ 20 h 80"/>
                <a:gd name="T38" fmla="*/ 36 w 48"/>
                <a:gd name="T39" fmla="*/ 10 h 80"/>
                <a:gd name="T40" fmla="*/ 32 w 48"/>
                <a:gd name="T41" fmla="*/ 6 h 80"/>
                <a:gd name="T42" fmla="*/ 24 w 48"/>
                <a:gd name="T43" fmla="*/ 4 h 80"/>
                <a:gd name="T44" fmla="*/ 14 w 48"/>
                <a:gd name="T45" fmla="*/ 8 h 80"/>
                <a:gd name="T46" fmla="*/ 6 w 48"/>
                <a:gd name="T47" fmla="*/ 22 h 80"/>
                <a:gd name="T48" fmla="*/ 6 w 48"/>
                <a:gd name="T49" fmla="*/ 46 h 80"/>
                <a:gd name="T50" fmla="*/ 8 w 48"/>
                <a:gd name="T51" fmla="*/ 60 h 80"/>
                <a:gd name="T52" fmla="*/ 12 w 48"/>
                <a:gd name="T53" fmla="*/ 70 h 80"/>
                <a:gd name="T54" fmla="*/ 16 w 48"/>
                <a:gd name="T55" fmla="*/ 72 h 80"/>
                <a:gd name="T56" fmla="*/ 24 w 48"/>
                <a:gd name="T57" fmla="*/ 74 h 80"/>
                <a:gd name="T58" fmla="*/ 34 w 48"/>
                <a:gd name="T59" fmla="*/ 70 h 80"/>
                <a:gd name="T60" fmla="*/ 42 w 48"/>
                <a:gd name="T61" fmla="*/ 56 h 80"/>
                <a:gd name="T62" fmla="*/ 42 w 48"/>
                <a:gd name="T63" fmla="*/ 3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80">
                  <a:moveTo>
                    <a:pt x="48" y="34"/>
                  </a:moveTo>
                  <a:lnTo>
                    <a:pt x="48" y="46"/>
                  </a:lnTo>
                  <a:lnTo>
                    <a:pt x="46" y="56"/>
                  </a:lnTo>
                  <a:lnTo>
                    <a:pt x="44" y="66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30" y="80"/>
                  </a:lnTo>
                  <a:lnTo>
                    <a:pt x="24" y="80"/>
                  </a:lnTo>
                  <a:lnTo>
                    <a:pt x="20" y="80"/>
                  </a:lnTo>
                  <a:lnTo>
                    <a:pt x="16" y="78"/>
                  </a:lnTo>
                  <a:lnTo>
                    <a:pt x="12" y="76"/>
                  </a:lnTo>
                  <a:lnTo>
                    <a:pt x="8" y="74"/>
                  </a:lnTo>
                  <a:lnTo>
                    <a:pt x="6" y="70"/>
                  </a:lnTo>
                  <a:lnTo>
                    <a:pt x="4" y="66"/>
                  </a:lnTo>
                  <a:lnTo>
                    <a:pt x="2" y="62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2" y="2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8" y="26"/>
                  </a:lnTo>
                  <a:lnTo>
                    <a:pt x="48" y="34"/>
                  </a:lnTo>
                  <a:close/>
                  <a:moveTo>
                    <a:pt x="42" y="34"/>
                  </a:moveTo>
                  <a:lnTo>
                    <a:pt x="42" y="26"/>
                  </a:lnTo>
                  <a:lnTo>
                    <a:pt x="40" y="20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2" y="6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6" y="22"/>
                  </a:lnTo>
                  <a:lnTo>
                    <a:pt x="6" y="34"/>
                  </a:lnTo>
                  <a:lnTo>
                    <a:pt x="6" y="46"/>
                  </a:lnTo>
                  <a:lnTo>
                    <a:pt x="6" y="52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20" y="74"/>
                  </a:lnTo>
                  <a:lnTo>
                    <a:pt x="24" y="74"/>
                  </a:lnTo>
                  <a:lnTo>
                    <a:pt x="30" y="74"/>
                  </a:lnTo>
                  <a:lnTo>
                    <a:pt x="34" y="70"/>
                  </a:lnTo>
                  <a:lnTo>
                    <a:pt x="38" y="66"/>
                  </a:lnTo>
                  <a:lnTo>
                    <a:pt x="42" y="56"/>
                  </a:lnTo>
                  <a:lnTo>
                    <a:pt x="42" y="46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79" name="Freeform 963"/>
            <p:cNvSpPr>
              <a:spLocks/>
            </p:cNvSpPr>
            <p:nvPr/>
          </p:nvSpPr>
          <p:spPr bwMode="auto">
            <a:xfrm>
              <a:off x="1690" y="3078"/>
              <a:ext cx="18" cy="16"/>
            </a:xfrm>
            <a:custGeom>
              <a:avLst/>
              <a:gdLst>
                <a:gd name="T0" fmla="*/ 8 w 18"/>
                <a:gd name="T1" fmla="*/ 0 h 16"/>
                <a:gd name="T2" fmla="*/ 10 w 18"/>
                <a:gd name="T3" fmla="*/ 0 h 16"/>
                <a:gd name="T4" fmla="*/ 14 w 18"/>
                <a:gd name="T5" fmla="*/ 0 h 16"/>
                <a:gd name="T6" fmla="*/ 16 w 18"/>
                <a:gd name="T7" fmla="*/ 2 h 16"/>
                <a:gd name="T8" fmla="*/ 18 w 18"/>
                <a:gd name="T9" fmla="*/ 4 h 16"/>
                <a:gd name="T10" fmla="*/ 18 w 18"/>
                <a:gd name="T11" fmla="*/ 8 h 16"/>
                <a:gd name="T12" fmla="*/ 18 w 18"/>
                <a:gd name="T13" fmla="*/ 12 h 16"/>
                <a:gd name="T14" fmla="*/ 16 w 18"/>
                <a:gd name="T15" fmla="*/ 14 h 16"/>
                <a:gd name="T16" fmla="*/ 14 w 18"/>
                <a:gd name="T17" fmla="*/ 16 h 16"/>
                <a:gd name="T18" fmla="*/ 10 w 18"/>
                <a:gd name="T19" fmla="*/ 16 h 16"/>
                <a:gd name="T20" fmla="*/ 8 w 18"/>
                <a:gd name="T21" fmla="*/ 16 h 16"/>
                <a:gd name="T22" fmla="*/ 6 w 18"/>
                <a:gd name="T23" fmla="*/ 16 h 16"/>
                <a:gd name="T24" fmla="*/ 2 w 18"/>
                <a:gd name="T25" fmla="*/ 14 h 16"/>
                <a:gd name="T26" fmla="*/ 0 w 18"/>
                <a:gd name="T27" fmla="*/ 10 h 16"/>
                <a:gd name="T28" fmla="*/ 0 w 18"/>
                <a:gd name="T29" fmla="*/ 8 h 16"/>
                <a:gd name="T30" fmla="*/ 0 w 18"/>
                <a:gd name="T31" fmla="*/ 4 h 16"/>
                <a:gd name="T32" fmla="*/ 2 w 18"/>
                <a:gd name="T33" fmla="*/ 2 h 16"/>
                <a:gd name="T34" fmla="*/ 6 w 18"/>
                <a:gd name="T35" fmla="*/ 0 h 16"/>
                <a:gd name="T36" fmla="*/ 8 w 18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6">
                  <a:moveTo>
                    <a:pt x="8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80" name="Freeform 964"/>
            <p:cNvSpPr>
              <a:spLocks/>
            </p:cNvSpPr>
            <p:nvPr/>
          </p:nvSpPr>
          <p:spPr bwMode="auto">
            <a:xfrm>
              <a:off x="1750" y="3016"/>
              <a:ext cx="50" cy="78"/>
            </a:xfrm>
            <a:custGeom>
              <a:avLst/>
              <a:gdLst>
                <a:gd name="T0" fmla="*/ 10 w 50"/>
                <a:gd name="T1" fmla="*/ 30 h 78"/>
                <a:gd name="T2" fmla="*/ 20 w 50"/>
                <a:gd name="T3" fmla="*/ 26 h 78"/>
                <a:gd name="T4" fmla="*/ 28 w 50"/>
                <a:gd name="T5" fmla="*/ 26 h 78"/>
                <a:gd name="T6" fmla="*/ 38 w 50"/>
                <a:gd name="T7" fmla="*/ 28 h 78"/>
                <a:gd name="T8" fmla="*/ 48 w 50"/>
                <a:gd name="T9" fmla="*/ 38 h 78"/>
                <a:gd name="T10" fmla="*/ 50 w 50"/>
                <a:gd name="T11" fmla="*/ 50 h 78"/>
                <a:gd name="T12" fmla="*/ 46 w 50"/>
                <a:gd name="T13" fmla="*/ 64 h 78"/>
                <a:gd name="T14" fmla="*/ 38 w 50"/>
                <a:gd name="T15" fmla="*/ 74 h 78"/>
                <a:gd name="T16" fmla="*/ 24 w 50"/>
                <a:gd name="T17" fmla="*/ 78 h 78"/>
                <a:gd name="T18" fmla="*/ 10 w 50"/>
                <a:gd name="T19" fmla="*/ 74 h 78"/>
                <a:gd name="T20" fmla="*/ 2 w 50"/>
                <a:gd name="T21" fmla="*/ 70 h 78"/>
                <a:gd name="T22" fmla="*/ 0 w 50"/>
                <a:gd name="T23" fmla="*/ 66 h 78"/>
                <a:gd name="T24" fmla="*/ 0 w 50"/>
                <a:gd name="T25" fmla="*/ 64 h 78"/>
                <a:gd name="T26" fmla="*/ 2 w 50"/>
                <a:gd name="T27" fmla="*/ 64 h 78"/>
                <a:gd name="T28" fmla="*/ 4 w 50"/>
                <a:gd name="T29" fmla="*/ 64 h 78"/>
                <a:gd name="T30" fmla="*/ 16 w 50"/>
                <a:gd name="T31" fmla="*/ 72 h 78"/>
                <a:gd name="T32" fmla="*/ 30 w 50"/>
                <a:gd name="T33" fmla="*/ 72 h 78"/>
                <a:gd name="T34" fmla="*/ 40 w 50"/>
                <a:gd name="T35" fmla="*/ 66 h 78"/>
                <a:gd name="T36" fmla="*/ 44 w 50"/>
                <a:gd name="T37" fmla="*/ 56 h 78"/>
                <a:gd name="T38" fmla="*/ 44 w 50"/>
                <a:gd name="T39" fmla="*/ 44 h 78"/>
                <a:gd name="T40" fmla="*/ 40 w 50"/>
                <a:gd name="T41" fmla="*/ 36 h 78"/>
                <a:gd name="T42" fmla="*/ 32 w 50"/>
                <a:gd name="T43" fmla="*/ 32 h 78"/>
                <a:gd name="T44" fmla="*/ 18 w 50"/>
                <a:gd name="T45" fmla="*/ 32 h 78"/>
                <a:gd name="T46" fmla="*/ 10 w 50"/>
                <a:gd name="T47" fmla="*/ 36 h 78"/>
                <a:gd name="T48" fmla="*/ 6 w 50"/>
                <a:gd name="T49" fmla="*/ 36 h 78"/>
                <a:gd name="T50" fmla="*/ 6 w 50"/>
                <a:gd name="T51" fmla="*/ 34 h 78"/>
                <a:gd name="T52" fmla="*/ 6 w 50"/>
                <a:gd name="T53" fmla="*/ 0 h 78"/>
                <a:gd name="T54" fmla="*/ 44 w 50"/>
                <a:gd name="T55" fmla="*/ 0 h 78"/>
                <a:gd name="T56" fmla="*/ 44 w 50"/>
                <a:gd name="T57" fmla="*/ 0 h 78"/>
                <a:gd name="T58" fmla="*/ 44 w 50"/>
                <a:gd name="T59" fmla="*/ 2 h 78"/>
                <a:gd name="T60" fmla="*/ 44 w 50"/>
                <a:gd name="T61" fmla="*/ 4 h 78"/>
                <a:gd name="T62" fmla="*/ 10 w 50"/>
                <a:gd name="T6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78">
                  <a:moveTo>
                    <a:pt x="10" y="4"/>
                  </a:moveTo>
                  <a:lnTo>
                    <a:pt x="10" y="30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38" y="28"/>
                  </a:lnTo>
                  <a:lnTo>
                    <a:pt x="44" y="32"/>
                  </a:lnTo>
                  <a:lnTo>
                    <a:pt x="48" y="38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50" y="58"/>
                  </a:lnTo>
                  <a:lnTo>
                    <a:pt x="46" y="64"/>
                  </a:lnTo>
                  <a:lnTo>
                    <a:pt x="42" y="70"/>
                  </a:lnTo>
                  <a:lnTo>
                    <a:pt x="38" y="74"/>
                  </a:lnTo>
                  <a:lnTo>
                    <a:pt x="32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0" y="74"/>
                  </a:lnTo>
                  <a:lnTo>
                    <a:pt x="6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10" y="70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40" y="66"/>
                  </a:lnTo>
                  <a:lnTo>
                    <a:pt x="42" y="62"/>
                  </a:lnTo>
                  <a:lnTo>
                    <a:pt x="44" y="56"/>
                  </a:lnTo>
                  <a:lnTo>
                    <a:pt x="44" y="50"/>
                  </a:lnTo>
                  <a:lnTo>
                    <a:pt x="44" y="44"/>
                  </a:lnTo>
                  <a:lnTo>
                    <a:pt x="42" y="40"/>
                  </a:lnTo>
                  <a:lnTo>
                    <a:pt x="40" y="36"/>
                  </a:lnTo>
                  <a:lnTo>
                    <a:pt x="36" y="34"/>
                  </a:lnTo>
                  <a:lnTo>
                    <a:pt x="32" y="32"/>
                  </a:lnTo>
                  <a:lnTo>
                    <a:pt x="26" y="30"/>
                  </a:lnTo>
                  <a:lnTo>
                    <a:pt x="18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81" name="Line 965"/>
            <p:cNvSpPr>
              <a:spLocks noChangeShapeType="1"/>
            </p:cNvSpPr>
            <p:nvPr/>
          </p:nvSpPr>
          <p:spPr bwMode="auto">
            <a:xfrm flipV="1">
              <a:off x="3332" y="3486"/>
              <a:ext cx="6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82" name="Line 966"/>
            <p:cNvSpPr>
              <a:spLocks noChangeShapeType="1"/>
            </p:cNvSpPr>
            <p:nvPr/>
          </p:nvSpPr>
          <p:spPr bwMode="auto">
            <a:xfrm flipV="1">
              <a:off x="3216" y="3444"/>
              <a:ext cx="6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83" name="Line 967"/>
            <p:cNvSpPr>
              <a:spLocks noChangeShapeType="1"/>
            </p:cNvSpPr>
            <p:nvPr/>
          </p:nvSpPr>
          <p:spPr bwMode="auto">
            <a:xfrm flipV="1">
              <a:off x="3102" y="3400"/>
              <a:ext cx="6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84" name="Line 968"/>
            <p:cNvSpPr>
              <a:spLocks noChangeShapeType="1"/>
            </p:cNvSpPr>
            <p:nvPr/>
          </p:nvSpPr>
          <p:spPr bwMode="auto">
            <a:xfrm flipV="1">
              <a:off x="2988" y="3358"/>
              <a:ext cx="8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85" name="Line 969"/>
            <p:cNvSpPr>
              <a:spLocks noChangeShapeType="1"/>
            </p:cNvSpPr>
            <p:nvPr/>
          </p:nvSpPr>
          <p:spPr bwMode="auto">
            <a:xfrm flipV="1">
              <a:off x="2768" y="3276"/>
              <a:ext cx="8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86" name="Line 970"/>
            <p:cNvSpPr>
              <a:spLocks noChangeShapeType="1"/>
            </p:cNvSpPr>
            <p:nvPr/>
          </p:nvSpPr>
          <p:spPr bwMode="auto">
            <a:xfrm flipV="1">
              <a:off x="2660" y="3236"/>
              <a:ext cx="8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87" name="Line 971"/>
            <p:cNvSpPr>
              <a:spLocks noChangeShapeType="1"/>
            </p:cNvSpPr>
            <p:nvPr/>
          </p:nvSpPr>
          <p:spPr bwMode="auto">
            <a:xfrm flipV="1">
              <a:off x="2554" y="3196"/>
              <a:ext cx="8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88" name="Line 972"/>
            <p:cNvSpPr>
              <a:spLocks noChangeShapeType="1"/>
            </p:cNvSpPr>
            <p:nvPr/>
          </p:nvSpPr>
          <p:spPr bwMode="auto">
            <a:xfrm flipV="1">
              <a:off x="2450" y="3158"/>
              <a:ext cx="8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89" name="Line 973"/>
            <p:cNvSpPr>
              <a:spLocks noChangeShapeType="1"/>
            </p:cNvSpPr>
            <p:nvPr/>
          </p:nvSpPr>
          <p:spPr bwMode="auto">
            <a:xfrm flipV="1">
              <a:off x="2246" y="3082"/>
              <a:ext cx="8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90" name="Line 974"/>
            <p:cNvSpPr>
              <a:spLocks noChangeShapeType="1"/>
            </p:cNvSpPr>
            <p:nvPr/>
          </p:nvSpPr>
          <p:spPr bwMode="auto">
            <a:xfrm flipV="1">
              <a:off x="2146" y="3044"/>
              <a:ext cx="8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91" name="Line 975"/>
            <p:cNvSpPr>
              <a:spLocks noChangeShapeType="1"/>
            </p:cNvSpPr>
            <p:nvPr/>
          </p:nvSpPr>
          <p:spPr bwMode="auto">
            <a:xfrm flipV="1">
              <a:off x="2048" y="3008"/>
              <a:ext cx="8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92" name="Line 976"/>
            <p:cNvSpPr>
              <a:spLocks noChangeShapeType="1"/>
            </p:cNvSpPr>
            <p:nvPr/>
          </p:nvSpPr>
          <p:spPr bwMode="auto">
            <a:xfrm flipV="1">
              <a:off x="1950" y="2972"/>
              <a:ext cx="8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93" name="Line 977"/>
            <p:cNvSpPr>
              <a:spLocks noChangeShapeType="1"/>
            </p:cNvSpPr>
            <p:nvPr/>
          </p:nvSpPr>
          <p:spPr bwMode="auto">
            <a:xfrm flipV="1">
              <a:off x="1760" y="2900"/>
              <a:ext cx="8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94" name="Line 978"/>
            <p:cNvSpPr>
              <a:spLocks noChangeShapeType="1"/>
            </p:cNvSpPr>
            <p:nvPr/>
          </p:nvSpPr>
          <p:spPr bwMode="auto">
            <a:xfrm flipV="1">
              <a:off x="1668" y="2866"/>
              <a:ext cx="8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95" name="Line 979"/>
            <p:cNvSpPr>
              <a:spLocks noChangeShapeType="1"/>
            </p:cNvSpPr>
            <p:nvPr/>
          </p:nvSpPr>
          <p:spPr bwMode="auto">
            <a:xfrm flipV="1">
              <a:off x="1576" y="2832"/>
              <a:ext cx="8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96" name="Line 980"/>
            <p:cNvSpPr>
              <a:spLocks noChangeShapeType="1"/>
            </p:cNvSpPr>
            <p:nvPr/>
          </p:nvSpPr>
          <p:spPr bwMode="auto">
            <a:xfrm flipV="1">
              <a:off x="1484" y="2798"/>
              <a:ext cx="10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797" name="Freeform 981"/>
            <p:cNvSpPr>
              <a:spLocks/>
            </p:cNvSpPr>
            <p:nvPr/>
          </p:nvSpPr>
          <p:spPr bwMode="auto">
            <a:xfrm>
              <a:off x="4170" y="2790"/>
              <a:ext cx="80" cy="172"/>
            </a:xfrm>
            <a:custGeom>
              <a:avLst/>
              <a:gdLst>
                <a:gd name="T0" fmla="*/ 24 w 80"/>
                <a:gd name="T1" fmla="*/ 4 h 172"/>
                <a:gd name="T2" fmla="*/ 16 w 80"/>
                <a:gd name="T3" fmla="*/ 6 h 172"/>
                <a:gd name="T4" fmla="*/ 14 w 80"/>
                <a:gd name="T5" fmla="*/ 12 h 172"/>
                <a:gd name="T6" fmla="*/ 16 w 80"/>
                <a:gd name="T7" fmla="*/ 18 h 172"/>
                <a:gd name="T8" fmla="*/ 26 w 80"/>
                <a:gd name="T9" fmla="*/ 20 h 172"/>
                <a:gd name="T10" fmla="*/ 38 w 80"/>
                <a:gd name="T11" fmla="*/ 12 h 172"/>
                <a:gd name="T12" fmla="*/ 48 w 80"/>
                <a:gd name="T13" fmla="*/ 6 h 172"/>
                <a:gd name="T14" fmla="*/ 56 w 80"/>
                <a:gd name="T15" fmla="*/ 6 h 172"/>
                <a:gd name="T16" fmla="*/ 60 w 80"/>
                <a:gd name="T17" fmla="*/ 8 h 172"/>
                <a:gd name="T18" fmla="*/ 58 w 80"/>
                <a:gd name="T19" fmla="*/ 14 h 172"/>
                <a:gd name="T20" fmla="*/ 48 w 80"/>
                <a:gd name="T21" fmla="*/ 22 h 172"/>
                <a:gd name="T22" fmla="*/ 30 w 80"/>
                <a:gd name="T23" fmla="*/ 26 h 172"/>
                <a:gd name="T24" fmla="*/ 20 w 80"/>
                <a:gd name="T25" fmla="*/ 36 h 172"/>
                <a:gd name="T26" fmla="*/ 22 w 80"/>
                <a:gd name="T27" fmla="*/ 48 h 172"/>
                <a:gd name="T28" fmla="*/ 32 w 80"/>
                <a:gd name="T29" fmla="*/ 56 h 172"/>
                <a:gd name="T30" fmla="*/ 48 w 80"/>
                <a:gd name="T31" fmla="*/ 50 h 172"/>
                <a:gd name="T32" fmla="*/ 60 w 80"/>
                <a:gd name="T33" fmla="*/ 48 h 172"/>
                <a:gd name="T34" fmla="*/ 66 w 80"/>
                <a:gd name="T35" fmla="*/ 50 h 172"/>
                <a:gd name="T36" fmla="*/ 68 w 80"/>
                <a:gd name="T37" fmla="*/ 54 h 172"/>
                <a:gd name="T38" fmla="*/ 66 w 80"/>
                <a:gd name="T39" fmla="*/ 60 h 172"/>
                <a:gd name="T40" fmla="*/ 54 w 80"/>
                <a:gd name="T41" fmla="*/ 64 h 172"/>
                <a:gd name="T42" fmla="*/ 44 w 80"/>
                <a:gd name="T43" fmla="*/ 64 h 172"/>
                <a:gd name="T44" fmla="*/ 36 w 80"/>
                <a:gd name="T45" fmla="*/ 62 h 172"/>
                <a:gd name="T46" fmla="*/ 26 w 80"/>
                <a:gd name="T47" fmla="*/ 66 h 172"/>
                <a:gd name="T48" fmla="*/ 14 w 80"/>
                <a:gd name="T49" fmla="*/ 76 h 172"/>
                <a:gd name="T50" fmla="*/ 8 w 80"/>
                <a:gd name="T51" fmla="*/ 96 h 172"/>
                <a:gd name="T52" fmla="*/ 12 w 80"/>
                <a:gd name="T53" fmla="*/ 108 h 172"/>
                <a:gd name="T54" fmla="*/ 20 w 80"/>
                <a:gd name="T55" fmla="*/ 116 h 172"/>
                <a:gd name="T56" fmla="*/ 32 w 80"/>
                <a:gd name="T57" fmla="*/ 118 h 172"/>
                <a:gd name="T58" fmla="*/ 46 w 80"/>
                <a:gd name="T59" fmla="*/ 116 h 172"/>
                <a:gd name="T60" fmla="*/ 60 w 80"/>
                <a:gd name="T61" fmla="*/ 116 h 172"/>
                <a:gd name="T62" fmla="*/ 70 w 80"/>
                <a:gd name="T63" fmla="*/ 118 h 172"/>
                <a:gd name="T64" fmla="*/ 78 w 80"/>
                <a:gd name="T65" fmla="*/ 128 h 172"/>
                <a:gd name="T66" fmla="*/ 80 w 80"/>
                <a:gd name="T67" fmla="*/ 140 h 172"/>
                <a:gd name="T68" fmla="*/ 76 w 80"/>
                <a:gd name="T69" fmla="*/ 158 h 172"/>
                <a:gd name="T70" fmla="*/ 66 w 80"/>
                <a:gd name="T71" fmla="*/ 168 h 172"/>
                <a:gd name="T72" fmla="*/ 52 w 80"/>
                <a:gd name="T73" fmla="*/ 172 h 172"/>
                <a:gd name="T74" fmla="*/ 42 w 80"/>
                <a:gd name="T75" fmla="*/ 170 h 172"/>
                <a:gd name="T76" fmla="*/ 38 w 80"/>
                <a:gd name="T77" fmla="*/ 164 h 172"/>
                <a:gd name="T78" fmla="*/ 40 w 80"/>
                <a:gd name="T79" fmla="*/ 160 h 172"/>
                <a:gd name="T80" fmla="*/ 46 w 80"/>
                <a:gd name="T81" fmla="*/ 158 h 172"/>
                <a:gd name="T82" fmla="*/ 52 w 80"/>
                <a:gd name="T83" fmla="*/ 160 h 172"/>
                <a:gd name="T84" fmla="*/ 60 w 80"/>
                <a:gd name="T85" fmla="*/ 162 h 172"/>
                <a:gd name="T86" fmla="*/ 70 w 80"/>
                <a:gd name="T87" fmla="*/ 156 h 172"/>
                <a:gd name="T88" fmla="*/ 74 w 80"/>
                <a:gd name="T89" fmla="*/ 146 h 172"/>
                <a:gd name="T90" fmla="*/ 70 w 80"/>
                <a:gd name="T91" fmla="*/ 136 h 172"/>
                <a:gd name="T92" fmla="*/ 62 w 80"/>
                <a:gd name="T93" fmla="*/ 134 h 172"/>
                <a:gd name="T94" fmla="*/ 54 w 80"/>
                <a:gd name="T95" fmla="*/ 134 h 172"/>
                <a:gd name="T96" fmla="*/ 40 w 80"/>
                <a:gd name="T97" fmla="*/ 134 h 172"/>
                <a:gd name="T98" fmla="*/ 24 w 80"/>
                <a:gd name="T99" fmla="*/ 134 h 172"/>
                <a:gd name="T100" fmla="*/ 12 w 80"/>
                <a:gd name="T101" fmla="*/ 126 h 172"/>
                <a:gd name="T102" fmla="*/ 2 w 80"/>
                <a:gd name="T103" fmla="*/ 110 h 172"/>
                <a:gd name="T104" fmla="*/ 2 w 80"/>
                <a:gd name="T105" fmla="*/ 88 h 172"/>
                <a:gd name="T106" fmla="*/ 10 w 80"/>
                <a:gd name="T107" fmla="*/ 70 h 172"/>
                <a:gd name="T108" fmla="*/ 26 w 80"/>
                <a:gd name="T109" fmla="*/ 60 h 172"/>
                <a:gd name="T110" fmla="*/ 14 w 80"/>
                <a:gd name="T111" fmla="*/ 48 h 172"/>
                <a:gd name="T112" fmla="*/ 14 w 80"/>
                <a:gd name="T113" fmla="*/ 36 h 172"/>
                <a:gd name="T114" fmla="*/ 22 w 80"/>
                <a:gd name="T115" fmla="*/ 26 h 172"/>
                <a:gd name="T116" fmla="*/ 10 w 80"/>
                <a:gd name="T117" fmla="*/ 20 h 172"/>
                <a:gd name="T118" fmla="*/ 8 w 80"/>
                <a:gd name="T119" fmla="*/ 12 h 172"/>
                <a:gd name="T120" fmla="*/ 10 w 80"/>
                <a:gd name="T121" fmla="*/ 4 h 172"/>
                <a:gd name="T122" fmla="*/ 18 w 80"/>
                <a:gd name="T12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" h="172">
                  <a:moveTo>
                    <a:pt x="24" y="0"/>
                  </a:move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6" y="20"/>
                  </a:lnTo>
                  <a:lnTo>
                    <a:pt x="32" y="16"/>
                  </a:lnTo>
                  <a:lnTo>
                    <a:pt x="38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48" y="22"/>
                  </a:lnTo>
                  <a:lnTo>
                    <a:pt x="40" y="24"/>
                  </a:lnTo>
                  <a:lnTo>
                    <a:pt x="30" y="26"/>
                  </a:lnTo>
                  <a:lnTo>
                    <a:pt x="24" y="30"/>
                  </a:lnTo>
                  <a:lnTo>
                    <a:pt x="20" y="36"/>
                  </a:lnTo>
                  <a:lnTo>
                    <a:pt x="20" y="42"/>
                  </a:lnTo>
                  <a:lnTo>
                    <a:pt x="22" y="48"/>
                  </a:lnTo>
                  <a:lnTo>
                    <a:pt x="26" y="52"/>
                  </a:lnTo>
                  <a:lnTo>
                    <a:pt x="32" y="56"/>
                  </a:lnTo>
                  <a:lnTo>
                    <a:pt x="40" y="52"/>
                  </a:lnTo>
                  <a:lnTo>
                    <a:pt x="48" y="50"/>
                  </a:lnTo>
                  <a:lnTo>
                    <a:pt x="54" y="50"/>
                  </a:lnTo>
                  <a:lnTo>
                    <a:pt x="60" y="48"/>
                  </a:lnTo>
                  <a:lnTo>
                    <a:pt x="64" y="50"/>
                  </a:lnTo>
                  <a:lnTo>
                    <a:pt x="66" y="50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8" y="58"/>
                  </a:lnTo>
                  <a:lnTo>
                    <a:pt x="66" y="60"/>
                  </a:lnTo>
                  <a:lnTo>
                    <a:pt x="60" y="62"/>
                  </a:lnTo>
                  <a:lnTo>
                    <a:pt x="54" y="64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26" y="66"/>
                  </a:lnTo>
                  <a:lnTo>
                    <a:pt x="20" y="70"/>
                  </a:lnTo>
                  <a:lnTo>
                    <a:pt x="14" y="76"/>
                  </a:lnTo>
                  <a:lnTo>
                    <a:pt x="10" y="86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12" y="108"/>
                  </a:lnTo>
                  <a:lnTo>
                    <a:pt x="16" y="114"/>
                  </a:lnTo>
                  <a:lnTo>
                    <a:pt x="20" y="116"/>
                  </a:lnTo>
                  <a:lnTo>
                    <a:pt x="26" y="116"/>
                  </a:lnTo>
                  <a:lnTo>
                    <a:pt x="32" y="118"/>
                  </a:lnTo>
                  <a:lnTo>
                    <a:pt x="38" y="116"/>
                  </a:lnTo>
                  <a:lnTo>
                    <a:pt x="46" y="116"/>
                  </a:lnTo>
                  <a:lnTo>
                    <a:pt x="54" y="116"/>
                  </a:lnTo>
                  <a:lnTo>
                    <a:pt x="60" y="116"/>
                  </a:lnTo>
                  <a:lnTo>
                    <a:pt x="64" y="116"/>
                  </a:lnTo>
                  <a:lnTo>
                    <a:pt x="70" y="118"/>
                  </a:lnTo>
                  <a:lnTo>
                    <a:pt x="74" y="122"/>
                  </a:lnTo>
                  <a:lnTo>
                    <a:pt x="78" y="128"/>
                  </a:lnTo>
                  <a:lnTo>
                    <a:pt x="80" y="134"/>
                  </a:lnTo>
                  <a:lnTo>
                    <a:pt x="80" y="140"/>
                  </a:lnTo>
                  <a:lnTo>
                    <a:pt x="80" y="150"/>
                  </a:lnTo>
                  <a:lnTo>
                    <a:pt x="76" y="158"/>
                  </a:lnTo>
                  <a:lnTo>
                    <a:pt x="72" y="164"/>
                  </a:lnTo>
                  <a:lnTo>
                    <a:pt x="66" y="168"/>
                  </a:lnTo>
                  <a:lnTo>
                    <a:pt x="60" y="172"/>
                  </a:lnTo>
                  <a:lnTo>
                    <a:pt x="52" y="172"/>
                  </a:lnTo>
                  <a:lnTo>
                    <a:pt x="46" y="172"/>
                  </a:lnTo>
                  <a:lnTo>
                    <a:pt x="42" y="170"/>
                  </a:lnTo>
                  <a:lnTo>
                    <a:pt x="40" y="168"/>
                  </a:lnTo>
                  <a:lnTo>
                    <a:pt x="38" y="164"/>
                  </a:lnTo>
                  <a:lnTo>
                    <a:pt x="40" y="162"/>
                  </a:lnTo>
                  <a:lnTo>
                    <a:pt x="40" y="160"/>
                  </a:lnTo>
                  <a:lnTo>
                    <a:pt x="42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6" y="160"/>
                  </a:lnTo>
                  <a:lnTo>
                    <a:pt x="60" y="162"/>
                  </a:lnTo>
                  <a:lnTo>
                    <a:pt x="64" y="160"/>
                  </a:lnTo>
                  <a:lnTo>
                    <a:pt x="70" y="156"/>
                  </a:lnTo>
                  <a:lnTo>
                    <a:pt x="72" y="152"/>
                  </a:lnTo>
                  <a:lnTo>
                    <a:pt x="74" y="146"/>
                  </a:lnTo>
                  <a:lnTo>
                    <a:pt x="72" y="140"/>
                  </a:lnTo>
                  <a:lnTo>
                    <a:pt x="70" y="136"/>
                  </a:lnTo>
                  <a:lnTo>
                    <a:pt x="66" y="134"/>
                  </a:lnTo>
                  <a:lnTo>
                    <a:pt x="62" y="134"/>
                  </a:lnTo>
                  <a:lnTo>
                    <a:pt x="58" y="134"/>
                  </a:lnTo>
                  <a:lnTo>
                    <a:pt x="54" y="134"/>
                  </a:lnTo>
                  <a:lnTo>
                    <a:pt x="48" y="134"/>
                  </a:lnTo>
                  <a:lnTo>
                    <a:pt x="40" y="134"/>
                  </a:lnTo>
                  <a:lnTo>
                    <a:pt x="32" y="134"/>
                  </a:lnTo>
                  <a:lnTo>
                    <a:pt x="24" y="134"/>
                  </a:lnTo>
                  <a:lnTo>
                    <a:pt x="18" y="132"/>
                  </a:lnTo>
                  <a:lnTo>
                    <a:pt x="12" y="126"/>
                  </a:lnTo>
                  <a:lnTo>
                    <a:pt x="6" y="120"/>
                  </a:lnTo>
                  <a:lnTo>
                    <a:pt x="2" y="110"/>
                  </a:lnTo>
                  <a:lnTo>
                    <a:pt x="0" y="100"/>
                  </a:lnTo>
                  <a:lnTo>
                    <a:pt x="2" y="88"/>
                  </a:lnTo>
                  <a:lnTo>
                    <a:pt x="6" y="78"/>
                  </a:lnTo>
                  <a:lnTo>
                    <a:pt x="10" y="70"/>
                  </a:lnTo>
                  <a:lnTo>
                    <a:pt x="18" y="64"/>
                  </a:lnTo>
                  <a:lnTo>
                    <a:pt x="26" y="60"/>
                  </a:lnTo>
                  <a:lnTo>
                    <a:pt x="18" y="54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14" y="36"/>
                  </a:lnTo>
                  <a:lnTo>
                    <a:pt x="16" y="32"/>
                  </a:lnTo>
                  <a:lnTo>
                    <a:pt x="22" y="26"/>
                  </a:lnTo>
                  <a:lnTo>
                    <a:pt x="16" y="24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98" name="Freeform 982"/>
            <p:cNvSpPr>
              <a:spLocks/>
            </p:cNvSpPr>
            <p:nvPr/>
          </p:nvSpPr>
          <p:spPr bwMode="auto">
            <a:xfrm>
              <a:off x="2142" y="3324"/>
              <a:ext cx="84" cy="104"/>
            </a:xfrm>
            <a:custGeom>
              <a:avLst/>
              <a:gdLst>
                <a:gd name="T0" fmla="*/ 20 w 84"/>
                <a:gd name="T1" fmla="*/ 0 h 104"/>
                <a:gd name="T2" fmla="*/ 44 w 84"/>
                <a:gd name="T3" fmla="*/ 40 h 104"/>
                <a:gd name="T4" fmla="*/ 70 w 84"/>
                <a:gd name="T5" fmla="*/ 0 h 104"/>
                <a:gd name="T6" fmla="*/ 84 w 84"/>
                <a:gd name="T7" fmla="*/ 0 h 104"/>
                <a:gd name="T8" fmla="*/ 52 w 84"/>
                <a:gd name="T9" fmla="*/ 50 h 104"/>
                <a:gd name="T10" fmla="*/ 84 w 84"/>
                <a:gd name="T11" fmla="*/ 104 h 104"/>
                <a:gd name="T12" fmla="*/ 70 w 84"/>
                <a:gd name="T13" fmla="*/ 104 h 104"/>
                <a:gd name="T14" fmla="*/ 44 w 84"/>
                <a:gd name="T15" fmla="*/ 60 h 104"/>
                <a:gd name="T16" fmla="*/ 16 w 84"/>
                <a:gd name="T17" fmla="*/ 104 h 104"/>
                <a:gd name="T18" fmla="*/ 0 w 84"/>
                <a:gd name="T19" fmla="*/ 104 h 104"/>
                <a:gd name="T20" fmla="*/ 36 w 84"/>
                <a:gd name="T21" fmla="*/ 50 h 104"/>
                <a:gd name="T22" fmla="*/ 6 w 84"/>
                <a:gd name="T23" fmla="*/ 0 h 104"/>
                <a:gd name="T24" fmla="*/ 20 w 84"/>
                <a:gd name="T2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4">
                  <a:moveTo>
                    <a:pt x="20" y="0"/>
                  </a:moveTo>
                  <a:lnTo>
                    <a:pt x="44" y="40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52" y="50"/>
                  </a:lnTo>
                  <a:lnTo>
                    <a:pt x="84" y="104"/>
                  </a:lnTo>
                  <a:lnTo>
                    <a:pt x="70" y="104"/>
                  </a:lnTo>
                  <a:lnTo>
                    <a:pt x="44" y="60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36" y="50"/>
                  </a:lnTo>
                  <a:lnTo>
                    <a:pt x="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7799" name="Text Box 983"/>
          <p:cNvSpPr txBox="1">
            <a:spLocks noChangeArrowheads="1"/>
          </p:cNvSpPr>
          <p:nvPr/>
        </p:nvSpPr>
        <p:spPr bwMode="auto">
          <a:xfrm>
            <a:off x="990600" y="14478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32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H</a:t>
            </a:r>
            <a:r>
              <a:rPr lang="en-US" altLang="en-US" sz="3200" baseline="300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u </a:t>
            </a:r>
            <a:r>
              <a:rPr lang="en-US" altLang="en-US" sz="32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(x,</a:t>
            </a:r>
            <a:r>
              <a:rPr lang="el-GR" altLang="en-US" sz="3200">
                <a:solidFill>
                  <a:schemeClr val="bg2"/>
                </a:solidFill>
                <a:latin typeface="Lucida Grande" pitchFamily="116" charset="0"/>
                <a:cs typeface="Arial" charset="0"/>
              </a:rPr>
              <a:t>ξ</a:t>
            </a:r>
            <a:r>
              <a:rPr lang="en-US" altLang="en-US" sz="32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,0)</a:t>
            </a:r>
          </a:p>
        </p:txBody>
      </p:sp>
      <p:grpSp>
        <p:nvGrpSpPr>
          <p:cNvPr id="547800" name="Group 984"/>
          <p:cNvGrpSpPr>
            <a:grpSpLocks/>
          </p:cNvGrpSpPr>
          <p:nvPr/>
        </p:nvGrpSpPr>
        <p:grpSpPr bwMode="auto">
          <a:xfrm>
            <a:off x="152400" y="2362200"/>
            <a:ext cx="2251075" cy="1168400"/>
            <a:chOff x="3552" y="1920"/>
            <a:chExt cx="1130" cy="400"/>
          </a:xfrm>
        </p:grpSpPr>
        <p:sp>
          <p:nvSpPr>
            <p:cNvPr id="547801" name="AutoShape 985"/>
            <p:cNvSpPr>
              <a:spLocks noChangeAspect="1" noChangeArrowheads="1" noTextEdit="1"/>
            </p:cNvSpPr>
            <p:nvPr/>
          </p:nvSpPr>
          <p:spPr bwMode="auto">
            <a:xfrm>
              <a:off x="3552" y="1920"/>
              <a:ext cx="1128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802" name="Freeform 986"/>
            <p:cNvSpPr>
              <a:spLocks/>
            </p:cNvSpPr>
            <p:nvPr/>
          </p:nvSpPr>
          <p:spPr bwMode="auto">
            <a:xfrm>
              <a:off x="3898" y="2126"/>
              <a:ext cx="468" cy="186"/>
            </a:xfrm>
            <a:custGeom>
              <a:avLst/>
              <a:gdLst>
                <a:gd name="T0" fmla="*/ 468 w 468"/>
                <a:gd name="T1" fmla="*/ 94 h 186"/>
                <a:gd name="T2" fmla="*/ 462 w 468"/>
                <a:gd name="T3" fmla="*/ 114 h 186"/>
                <a:gd name="T4" fmla="*/ 444 w 468"/>
                <a:gd name="T5" fmla="*/ 134 h 186"/>
                <a:gd name="T6" fmla="*/ 416 w 468"/>
                <a:gd name="T7" fmla="*/ 152 h 186"/>
                <a:gd name="T8" fmla="*/ 380 w 468"/>
                <a:gd name="T9" fmla="*/ 166 h 186"/>
                <a:gd name="T10" fmla="*/ 336 w 468"/>
                <a:gd name="T11" fmla="*/ 178 h 186"/>
                <a:gd name="T12" fmla="*/ 288 w 468"/>
                <a:gd name="T13" fmla="*/ 184 h 186"/>
                <a:gd name="T14" fmla="*/ 234 w 468"/>
                <a:gd name="T15" fmla="*/ 186 h 186"/>
                <a:gd name="T16" fmla="*/ 180 w 468"/>
                <a:gd name="T17" fmla="*/ 184 h 186"/>
                <a:gd name="T18" fmla="*/ 132 w 468"/>
                <a:gd name="T19" fmla="*/ 178 h 186"/>
                <a:gd name="T20" fmla="*/ 88 w 468"/>
                <a:gd name="T21" fmla="*/ 166 h 186"/>
                <a:gd name="T22" fmla="*/ 52 w 468"/>
                <a:gd name="T23" fmla="*/ 152 h 186"/>
                <a:gd name="T24" fmla="*/ 24 w 468"/>
                <a:gd name="T25" fmla="*/ 134 h 186"/>
                <a:gd name="T26" fmla="*/ 8 w 468"/>
                <a:gd name="T27" fmla="*/ 114 h 186"/>
                <a:gd name="T28" fmla="*/ 0 w 468"/>
                <a:gd name="T29" fmla="*/ 94 h 186"/>
                <a:gd name="T30" fmla="*/ 8 w 468"/>
                <a:gd name="T31" fmla="*/ 72 h 186"/>
                <a:gd name="T32" fmla="*/ 24 w 468"/>
                <a:gd name="T33" fmla="*/ 52 h 186"/>
                <a:gd name="T34" fmla="*/ 52 w 468"/>
                <a:gd name="T35" fmla="*/ 36 h 186"/>
                <a:gd name="T36" fmla="*/ 88 w 468"/>
                <a:gd name="T37" fmla="*/ 20 h 186"/>
                <a:gd name="T38" fmla="*/ 132 w 468"/>
                <a:gd name="T39" fmla="*/ 10 h 186"/>
                <a:gd name="T40" fmla="*/ 180 w 468"/>
                <a:gd name="T41" fmla="*/ 2 h 186"/>
                <a:gd name="T42" fmla="*/ 234 w 468"/>
                <a:gd name="T43" fmla="*/ 0 h 186"/>
                <a:gd name="T44" fmla="*/ 288 w 468"/>
                <a:gd name="T45" fmla="*/ 2 h 186"/>
                <a:gd name="T46" fmla="*/ 336 w 468"/>
                <a:gd name="T47" fmla="*/ 10 h 186"/>
                <a:gd name="T48" fmla="*/ 380 w 468"/>
                <a:gd name="T49" fmla="*/ 20 h 186"/>
                <a:gd name="T50" fmla="*/ 416 w 468"/>
                <a:gd name="T51" fmla="*/ 36 h 186"/>
                <a:gd name="T52" fmla="*/ 444 w 468"/>
                <a:gd name="T53" fmla="*/ 52 h 186"/>
                <a:gd name="T54" fmla="*/ 462 w 468"/>
                <a:gd name="T55" fmla="*/ 72 h 186"/>
                <a:gd name="T56" fmla="*/ 468 w 468"/>
                <a:gd name="T57" fmla="*/ 9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8" h="186">
                  <a:moveTo>
                    <a:pt x="468" y="94"/>
                  </a:moveTo>
                  <a:lnTo>
                    <a:pt x="462" y="114"/>
                  </a:lnTo>
                  <a:lnTo>
                    <a:pt x="444" y="134"/>
                  </a:lnTo>
                  <a:lnTo>
                    <a:pt x="416" y="152"/>
                  </a:lnTo>
                  <a:lnTo>
                    <a:pt x="380" y="166"/>
                  </a:lnTo>
                  <a:lnTo>
                    <a:pt x="336" y="178"/>
                  </a:lnTo>
                  <a:lnTo>
                    <a:pt x="288" y="184"/>
                  </a:lnTo>
                  <a:lnTo>
                    <a:pt x="234" y="186"/>
                  </a:lnTo>
                  <a:lnTo>
                    <a:pt x="180" y="184"/>
                  </a:lnTo>
                  <a:lnTo>
                    <a:pt x="132" y="178"/>
                  </a:lnTo>
                  <a:lnTo>
                    <a:pt x="88" y="166"/>
                  </a:lnTo>
                  <a:lnTo>
                    <a:pt x="52" y="152"/>
                  </a:lnTo>
                  <a:lnTo>
                    <a:pt x="24" y="134"/>
                  </a:lnTo>
                  <a:lnTo>
                    <a:pt x="8" y="114"/>
                  </a:lnTo>
                  <a:lnTo>
                    <a:pt x="0" y="94"/>
                  </a:lnTo>
                  <a:lnTo>
                    <a:pt x="8" y="72"/>
                  </a:lnTo>
                  <a:lnTo>
                    <a:pt x="24" y="52"/>
                  </a:lnTo>
                  <a:lnTo>
                    <a:pt x="52" y="36"/>
                  </a:lnTo>
                  <a:lnTo>
                    <a:pt x="88" y="20"/>
                  </a:lnTo>
                  <a:lnTo>
                    <a:pt x="132" y="10"/>
                  </a:lnTo>
                  <a:lnTo>
                    <a:pt x="180" y="2"/>
                  </a:lnTo>
                  <a:lnTo>
                    <a:pt x="234" y="0"/>
                  </a:lnTo>
                  <a:lnTo>
                    <a:pt x="288" y="2"/>
                  </a:lnTo>
                  <a:lnTo>
                    <a:pt x="336" y="10"/>
                  </a:lnTo>
                  <a:lnTo>
                    <a:pt x="380" y="20"/>
                  </a:lnTo>
                  <a:lnTo>
                    <a:pt x="416" y="36"/>
                  </a:lnTo>
                  <a:lnTo>
                    <a:pt x="444" y="52"/>
                  </a:lnTo>
                  <a:lnTo>
                    <a:pt x="462" y="72"/>
                  </a:lnTo>
                  <a:lnTo>
                    <a:pt x="468" y="94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03" name="Freeform 987"/>
            <p:cNvSpPr>
              <a:spLocks noEditPoints="1"/>
            </p:cNvSpPr>
            <p:nvPr/>
          </p:nvSpPr>
          <p:spPr bwMode="auto">
            <a:xfrm>
              <a:off x="3896" y="2124"/>
              <a:ext cx="472" cy="192"/>
            </a:xfrm>
            <a:custGeom>
              <a:avLst/>
              <a:gdLst>
                <a:gd name="T0" fmla="*/ 468 w 472"/>
                <a:gd name="T1" fmla="*/ 96 h 192"/>
                <a:gd name="T2" fmla="*/ 462 w 472"/>
                <a:gd name="T3" fmla="*/ 114 h 192"/>
                <a:gd name="T4" fmla="*/ 450 w 472"/>
                <a:gd name="T5" fmla="*/ 130 h 192"/>
                <a:gd name="T6" fmla="*/ 428 w 472"/>
                <a:gd name="T7" fmla="*/ 146 h 192"/>
                <a:gd name="T8" fmla="*/ 400 w 472"/>
                <a:gd name="T9" fmla="*/ 160 h 192"/>
                <a:gd name="T10" fmla="*/ 354 w 472"/>
                <a:gd name="T11" fmla="*/ 174 h 192"/>
                <a:gd name="T12" fmla="*/ 298 w 472"/>
                <a:gd name="T13" fmla="*/ 184 h 192"/>
                <a:gd name="T14" fmla="*/ 236 w 472"/>
                <a:gd name="T15" fmla="*/ 186 h 192"/>
                <a:gd name="T16" fmla="*/ 174 w 472"/>
                <a:gd name="T17" fmla="*/ 184 h 192"/>
                <a:gd name="T18" fmla="*/ 120 w 472"/>
                <a:gd name="T19" fmla="*/ 174 h 192"/>
                <a:gd name="T20" fmla="*/ 72 w 472"/>
                <a:gd name="T21" fmla="*/ 160 h 192"/>
                <a:gd name="T22" fmla="*/ 44 w 472"/>
                <a:gd name="T23" fmla="*/ 146 h 192"/>
                <a:gd name="T24" fmla="*/ 22 w 472"/>
                <a:gd name="T25" fmla="*/ 130 h 192"/>
                <a:gd name="T26" fmla="*/ 10 w 472"/>
                <a:gd name="T27" fmla="*/ 114 h 192"/>
                <a:gd name="T28" fmla="*/ 6 w 472"/>
                <a:gd name="T29" fmla="*/ 96 h 192"/>
                <a:gd name="T30" fmla="*/ 10 w 472"/>
                <a:gd name="T31" fmla="*/ 78 h 192"/>
                <a:gd name="T32" fmla="*/ 22 w 472"/>
                <a:gd name="T33" fmla="*/ 60 h 192"/>
                <a:gd name="T34" fmla="*/ 44 w 472"/>
                <a:gd name="T35" fmla="*/ 46 h 192"/>
                <a:gd name="T36" fmla="*/ 72 w 472"/>
                <a:gd name="T37" fmla="*/ 32 h 192"/>
                <a:gd name="T38" fmla="*/ 120 w 472"/>
                <a:gd name="T39" fmla="*/ 18 h 192"/>
                <a:gd name="T40" fmla="*/ 174 w 472"/>
                <a:gd name="T41" fmla="*/ 8 h 192"/>
                <a:gd name="T42" fmla="*/ 236 w 472"/>
                <a:gd name="T43" fmla="*/ 4 h 192"/>
                <a:gd name="T44" fmla="*/ 298 w 472"/>
                <a:gd name="T45" fmla="*/ 8 h 192"/>
                <a:gd name="T46" fmla="*/ 354 w 472"/>
                <a:gd name="T47" fmla="*/ 18 h 192"/>
                <a:gd name="T48" fmla="*/ 400 w 472"/>
                <a:gd name="T49" fmla="*/ 32 h 192"/>
                <a:gd name="T50" fmla="*/ 428 w 472"/>
                <a:gd name="T51" fmla="*/ 46 h 192"/>
                <a:gd name="T52" fmla="*/ 450 w 472"/>
                <a:gd name="T53" fmla="*/ 60 h 192"/>
                <a:gd name="T54" fmla="*/ 462 w 472"/>
                <a:gd name="T55" fmla="*/ 78 h 192"/>
                <a:gd name="T56" fmla="*/ 468 w 472"/>
                <a:gd name="T57" fmla="*/ 96 h 192"/>
                <a:gd name="T58" fmla="*/ 472 w 472"/>
                <a:gd name="T59" fmla="*/ 96 h 192"/>
                <a:gd name="T60" fmla="*/ 468 w 472"/>
                <a:gd name="T61" fmla="*/ 76 h 192"/>
                <a:gd name="T62" fmla="*/ 454 w 472"/>
                <a:gd name="T63" fmla="*/ 58 h 192"/>
                <a:gd name="T64" fmla="*/ 432 w 472"/>
                <a:gd name="T65" fmla="*/ 42 h 192"/>
                <a:gd name="T66" fmla="*/ 402 w 472"/>
                <a:gd name="T67" fmla="*/ 28 h 192"/>
                <a:gd name="T68" fmla="*/ 354 w 472"/>
                <a:gd name="T69" fmla="*/ 12 h 192"/>
                <a:gd name="T70" fmla="*/ 298 w 472"/>
                <a:gd name="T71" fmla="*/ 4 h 192"/>
                <a:gd name="T72" fmla="*/ 236 w 472"/>
                <a:gd name="T73" fmla="*/ 0 h 192"/>
                <a:gd name="T74" fmla="*/ 174 w 472"/>
                <a:gd name="T75" fmla="*/ 4 h 192"/>
                <a:gd name="T76" fmla="*/ 118 w 472"/>
                <a:gd name="T77" fmla="*/ 12 h 192"/>
                <a:gd name="T78" fmla="*/ 70 w 472"/>
                <a:gd name="T79" fmla="*/ 28 h 192"/>
                <a:gd name="T80" fmla="*/ 42 w 472"/>
                <a:gd name="T81" fmla="*/ 42 h 192"/>
                <a:gd name="T82" fmla="*/ 20 w 472"/>
                <a:gd name="T83" fmla="*/ 58 h 192"/>
                <a:gd name="T84" fmla="*/ 6 w 472"/>
                <a:gd name="T85" fmla="*/ 76 h 192"/>
                <a:gd name="T86" fmla="*/ 0 w 472"/>
                <a:gd name="T87" fmla="*/ 96 h 192"/>
                <a:gd name="T88" fmla="*/ 6 w 472"/>
                <a:gd name="T89" fmla="*/ 116 h 192"/>
                <a:gd name="T90" fmla="*/ 20 w 472"/>
                <a:gd name="T91" fmla="*/ 134 h 192"/>
                <a:gd name="T92" fmla="*/ 42 w 472"/>
                <a:gd name="T93" fmla="*/ 150 h 192"/>
                <a:gd name="T94" fmla="*/ 70 w 472"/>
                <a:gd name="T95" fmla="*/ 164 h 192"/>
                <a:gd name="T96" fmla="*/ 118 w 472"/>
                <a:gd name="T97" fmla="*/ 178 h 192"/>
                <a:gd name="T98" fmla="*/ 174 w 472"/>
                <a:gd name="T99" fmla="*/ 188 h 192"/>
                <a:gd name="T100" fmla="*/ 236 w 472"/>
                <a:gd name="T101" fmla="*/ 192 h 192"/>
                <a:gd name="T102" fmla="*/ 298 w 472"/>
                <a:gd name="T103" fmla="*/ 188 h 192"/>
                <a:gd name="T104" fmla="*/ 354 w 472"/>
                <a:gd name="T105" fmla="*/ 178 h 192"/>
                <a:gd name="T106" fmla="*/ 402 w 472"/>
                <a:gd name="T107" fmla="*/ 164 h 192"/>
                <a:gd name="T108" fmla="*/ 432 w 472"/>
                <a:gd name="T109" fmla="*/ 150 h 192"/>
                <a:gd name="T110" fmla="*/ 454 w 472"/>
                <a:gd name="T111" fmla="*/ 134 h 192"/>
                <a:gd name="T112" fmla="*/ 468 w 472"/>
                <a:gd name="T113" fmla="*/ 116 h 192"/>
                <a:gd name="T114" fmla="*/ 472 w 472"/>
                <a:gd name="T115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" h="192">
                  <a:moveTo>
                    <a:pt x="468" y="96"/>
                  </a:moveTo>
                  <a:lnTo>
                    <a:pt x="462" y="114"/>
                  </a:lnTo>
                  <a:lnTo>
                    <a:pt x="450" y="130"/>
                  </a:lnTo>
                  <a:lnTo>
                    <a:pt x="428" y="146"/>
                  </a:lnTo>
                  <a:lnTo>
                    <a:pt x="400" y="160"/>
                  </a:lnTo>
                  <a:lnTo>
                    <a:pt x="354" y="174"/>
                  </a:lnTo>
                  <a:lnTo>
                    <a:pt x="298" y="184"/>
                  </a:lnTo>
                  <a:lnTo>
                    <a:pt x="236" y="186"/>
                  </a:lnTo>
                  <a:lnTo>
                    <a:pt x="174" y="184"/>
                  </a:lnTo>
                  <a:lnTo>
                    <a:pt x="120" y="174"/>
                  </a:lnTo>
                  <a:lnTo>
                    <a:pt x="72" y="160"/>
                  </a:lnTo>
                  <a:lnTo>
                    <a:pt x="44" y="146"/>
                  </a:lnTo>
                  <a:lnTo>
                    <a:pt x="22" y="130"/>
                  </a:lnTo>
                  <a:lnTo>
                    <a:pt x="10" y="114"/>
                  </a:lnTo>
                  <a:lnTo>
                    <a:pt x="6" y="96"/>
                  </a:lnTo>
                  <a:lnTo>
                    <a:pt x="10" y="78"/>
                  </a:lnTo>
                  <a:lnTo>
                    <a:pt x="22" y="60"/>
                  </a:lnTo>
                  <a:lnTo>
                    <a:pt x="44" y="46"/>
                  </a:lnTo>
                  <a:lnTo>
                    <a:pt x="72" y="32"/>
                  </a:lnTo>
                  <a:lnTo>
                    <a:pt x="120" y="18"/>
                  </a:lnTo>
                  <a:lnTo>
                    <a:pt x="174" y="8"/>
                  </a:lnTo>
                  <a:lnTo>
                    <a:pt x="236" y="4"/>
                  </a:lnTo>
                  <a:lnTo>
                    <a:pt x="298" y="8"/>
                  </a:lnTo>
                  <a:lnTo>
                    <a:pt x="354" y="18"/>
                  </a:lnTo>
                  <a:lnTo>
                    <a:pt x="400" y="32"/>
                  </a:lnTo>
                  <a:lnTo>
                    <a:pt x="428" y="46"/>
                  </a:lnTo>
                  <a:lnTo>
                    <a:pt x="450" y="60"/>
                  </a:lnTo>
                  <a:lnTo>
                    <a:pt x="462" y="78"/>
                  </a:lnTo>
                  <a:lnTo>
                    <a:pt x="468" y="96"/>
                  </a:lnTo>
                  <a:close/>
                  <a:moveTo>
                    <a:pt x="472" y="96"/>
                  </a:moveTo>
                  <a:lnTo>
                    <a:pt x="468" y="76"/>
                  </a:lnTo>
                  <a:lnTo>
                    <a:pt x="454" y="58"/>
                  </a:lnTo>
                  <a:lnTo>
                    <a:pt x="432" y="42"/>
                  </a:lnTo>
                  <a:lnTo>
                    <a:pt x="402" y="28"/>
                  </a:lnTo>
                  <a:lnTo>
                    <a:pt x="354" y="12"/>
                  </a:lnTo>
                  <a:lnTo>
                    <a:pt x="298" y="4"/>
                  </a:lnTo>
                  <a:lnTo>
                    <a:pt x="236" y="0"/>
                  </a:lnTo>
                  <a:lnTo>
                    <a:pt x="174" y="4"/>
                  </a:lnTo>
                  <a:lnTo>
                    <a:pt x="118" y="12"/>
                  </a:lnTo>
                  <a:lnTo>
                    <a:pt x="70" y="28"/>
                  </a:lnTo>
                  <a:lnTo>
                    <a:pt x="42" y="42"/>
                  </a:lnTo>
                  <a:lnTo>
                    <a:pt x="20" y="58"/>
                  </a:lnTo>
                  <a:lnTo>
                    <a:pt x="6" y="76"/>
                  </a:lnTo>
                  <a:lnTo>
                    <a:pt x="0" y="96"/>
                  </a:lnTo>
                  <a:lnTo>
                    <a:pt x="6" y="116"/>
                  </a:lnTo>
                  <a:lnTo>
                    <a:pt x="20" y="134"/>
                  </a:lnTo>
                  <a:lnTo>
                    <a:pt x="42" y="150"/>
                  </a:lnTo>
                  <a:lnTo>
                    <a:pt x="70" y="164"/>
                  </a:lnTo>
                  <a:lnTo>
                    <a:pt x="118" y="178"/>
                  </a:lnTo>
                  <a:lnTo>
                    <a:pt x="174" y="188"/>
                  </a:lnTo>
                  <a:lnTo>
                    <a:pt x="236" y="192"/>
                  </a:lnTo>
                  <a:lnTo>
                    <a:pt x="298" y="188"/>
                  </a:lnTo>
                  <a:lnTo>
                    <a:pt x="354" y="178"/>
                  </a:lnTo>
                  <a:lnTo>
                    <a:pt x="402" y="164"/>
                  </a:lnTo>
                  <a:lnTo>
                    <a:pt x="432" y="150"/>
                  </a:lnTo>
                  <a:lnTo>
                    <a:pt x="454" y="134"/>
                  </a:lnTo>
                  <a:lnTo>
                    <a:pt x="468" y="116"/>
                  </a:lnTo>
                  <a:lnTo>
                    <a:pt x="472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04" name="Freeform 988"/>
            <p:cNvSpPr>
              <a:spLocks/>
            </p:cNvSpPr>
            <p:nvPr/>
          </p:nvSpPr>
          <p:spPr bwMode="auto">
            <a:xfrm>
              <a:off x="4506" y="2222"/>
              <a:ext cx="26" cy="14"/>
            </a:xfrm>
            <a:custGeom>
              <a:avLst/>
              <a:gdLst>
                <a:gd name="T0" fmla="*/ 26 w 26"/>
                <a:gd name="T1" fmla="*/ 12 h 14"/>
                <a:gd name="T2" fmla="*/ 0 w 26"/>
                <a:gd name="T3" fmla="*/ 14 h 14"/>
                <a:gd name="T4" fmla="*/ 6 w 26"/>
                <a:gd name="T5" fmla="*/ 8 h 14"/>
                <a:gd name="T6" fmla="*/ 4 w 26"/>
                <a:gd name="T7" fmla="*/ 0 h 14"/>
                <a:gd name="T8" fmla="*/ 26 w 26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6" y="12"/>
                  </a:moveTo>
                  <a:lnTo>
                    <a:pt x="0" y="14"/>
                  </a:lnTo>
                  <a:lnTo>
                    <a:pt x="6" y="8"/>
                  </a:lnTo>
                  <a:lnTo>
                    <a:pt x="4" y="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05" name="Freeform 989"/>
            <p:cNvSpPr>
              <a:spLocks noEditPoints="1"/>
            </p:cNvSpPr>
            <p:nvPr/>
          </p:nvSpPr>
          <p:spPr bwMode="auto">
            <a:xfrm>
              <a:off x="4496" y="2212"/>
              <a:ext cx="50" cy="30"/>
            </a:xfrm>
            <a:custGeom>
              <a:avLst/>
              <a:gdLst>
                <a:gd name="T0" fmla="*/ 34 w 50"/>
                <a:gd name="T1" fmla="*/ 18 h 30"/>
                <a:gd name="T2" fmla="*/ 10 w 50"/>
                <a:gd name="T3" fmla="*/ 20 h 30"/>
                <a:gd name="T4" fmla="*/ 10 w 50"/>
                <a:gd name="T5" fmla="*/ 24 h 30"/>
                <a:gd name="T6" fmla="*/ 14 w 50"/>
                <a:gd name="T7" fmla="*/ 28 h 30"/>
                <a:gd name="T8" fmla="*/ 20 w 50"/>
                <a:gd name="T9" fmla="*/ 20 h 30"/>
                <a:gd name="T10" fmla="*/ 22 w 50"/>
                <a:gd name="T11" fmla="*/ 18 h 30"/>
                <a:gd name="T12" fmla="*/ 20 w 50"/>
                <a:gd name="T13" fmla="*/ 16 h 30"/>
                <a:gd name="T14" fmla="*/ 18 w 50"/>
                <a:gd name="T15" fmla="*/ 8 h 30"/>
                <a:gd name="T16" fmla="*/ 14 w 50"/>
                <a:gd name="T17" fmla="*/ 10 h 30"/>
                <a:gd name="T18" fmla="*/ 12 w 50"/>
                <a:gd name="T19" fmla="*/ 14 h 30"/>
                <a:gd name="T20" fmla="*/ 32 w 50"/>
                <a:gd name="T21" fmla="*/ 26 h 30"/>
                <a:gd name="T22" fmla="*/ 36 w 50"/>
                <a:gd name="T23" fmla="*/ 22 h 30"/>
                <a:gd name="T24" fmla="*/ 34 w 50"/>
                <a:gd name="T25" fmla="*/ 18 h 30"/>
                <a:gd name="T26" fmla="*/ 38 w 50"/>
                <a:gd name="T27" fmla="*/ 18 h 30"/>
                <a:gd name="T28" fmla="*/ 16 w 50"/>
                <a:gd name="T29" fmla="*/ 6 h 30"/>
                <a:gd name="T30" fmla="*/ 6 w 50"/>
                <a:gd name="T31" fmla="*/ 0 h 30"/>
                <a:gd name="T32" fmla="*/ 10 w 50"/>
                <a:gd name="T33" fmla="*/ 10 h 30"/>
                <a:gd name="T34" fmla="*/ 12 w 50"/>
                <a:gd name="T35" fmla="*/ 18 h 30"/>
                <a:gd name="T36" fmla="*/ 16 w 50"/>
                <a:gd name="T37" fmla="*/ 18 h 30"/>
                <a:gd name="T38" fmla="*/ 12 w 50"/>
                <a:gd name="T39" fmla="*/ 14 h 30"/>
                <a:gd name="T40" fmla="*/ 8 w 50"/>
                <a:gd name="T41" fmla="*/ 22 h 30"/>
                <a:gd name="T42" fmla="*/ 0 w 50"/>
                <a:gd name="T43" fmla="*/ 30 h 30"/>
                <a:gd name="T44" fmla="*/ 12 w 50"/>
                <a:gd name="T45" fmla="*/ 28 h 30"/>
                <a:gd name="T46" fmla="*/ 36 w 50"/>
                <a:gd name="T47" fmla="*/ 26 h 30"/>
                <a:gd name="T48" fmla="*/ 50 w 50"/>
                <a:gd name="T49" fmla="*/ 24 h 30"/>
                <a:gd name="T50" fmla="*/ 38 w 50"/>
                <a:gd name="T5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0">
                  <a:moveTo>
                    <a:pt x="34" y="18"/>
                  </a:moveTo>
                  <a:lnTo>
                    <a:pt x="10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32" y="26"/>
                  </a:lnTo>
                  <a:lnTo>
                    <a:pt x="36" y="22"/>
                  </a:lnTo>
                  <a:lnTo>
                    <a:pt x="34" y="18"/>
                  </a:lnTo>
                  <a:close/>
                  <a:moveTo>
                    <a:pt x="38" y="18"/>
                  </a:moveTo>
                  <a:lnTo>
                    <a:pt x="16" y="6"/>
                  </a:lnTo>
                  <a:lnTo>
                    <a:pt x="6" y="0"/>
                  </a:lnTo>
                  <a:lnTo>
                    <a:pt x="10" y="1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2" y="14"/>
                  </a:lnTo>
                  <a:lnTo>
                    <a:pt x="8" y="22"/>
                  </a:lnTo>
                  <a:lnTo>
                    <a:pt x="0" y="30"/>
                  </a:lnTo>
                  <a:lnTo>
                    <a:pt x="12" y="28"/>
                  </a:lnTo>
                  <a:lnTo>
                    <a:pt x="36" y="26"/>
                  </a:lnTo>
                  <a:lnTo>
                    <a:pt x="50" y="24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06" name="Freeform 990"/>
            <p:cNvSpPr>
              <a:spLocks/>
            </p:cNvSpPr>
            <p:nvPr/>
          </p:nvSpPr>
          <p:spPr bwMode="auto">
            <a:xfrm>
              <a:off x="4358" y="2194"/>
              <a:ext cx="324" cy="74"/>
            </a:xfrm>
            <a:custGeom>
              <a:avLst/>
              <a:gdLst>
                <a:gd name="T0" fmla="*/ 2 w 324"/>
                <a:gd name="T1" fmla="*/ 4 h 74"/>
                <a:gd name="T2" fmla="*/ 320 w 324"/>
                <a:gd name="T3" fmla="*/ 74 h 74"/>
                <a:gd name="T4" fmla="*/ 322 w 324"/>
                <a:gd name="T5" fmla="*/ 74 h 74"/>
                <a:gd name="T6" fmla="*/ 324 w 324"/>
                <a:gd name="T7" fmla="*/ 70 h 74"/>
                <a:gd name="T8" fmla="*/ 322 w 324"/>
                <a:gd name="T9" fmla="*/ 70 h 74"/>
                <a:gd name="T10" fmla="*/ 4 w 324"/>
                <a:gd name="T11" fmla="*/ 0 h 74"/>
                <a:gd name="T12" fmla="*/ 2 w 324"/>
                <a:gd name="T13" fmla="*/ 0 h 74"/>
                <a:gd name="T14" fmla="*/ 0 w 324"/>
                <a:gd name="T15" fmla="*/ 4 h 74"/>
                <a:gd name="T16" fmla="*/ 2 w 324"/>
                <a:gd name="T17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74">
                  <a:moveTo>
                    <a:pt x="2" y="4"/>
                  </a:moveTo>
                  <a:lnTo>
                    <a:pt x="320" y="74"/>
                  </a:lnTo>
                  <a:lnTo>
                    <a:pt x="322" y="74"/>
                  </a:lnTo>
                  <a:lnTo>
                    <a:pt x="324" y="70"/>
                  </a:lnTo>
                  <a:lnTo>
                    <a:pt x="322" y="7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07" name="Freeform 991"/>
            <p:cNvSpPr>
              <a:spLocks/>
            </p:cNvSpPr>
            <p:nvPr/>
          </p:nvSpPr>
          <p:spPr bwMode="auto">
            <a:xfrm>
              <a:off x="4510" y="2242"/>
              <a:ext cx="24" cy="16"/>
            </a:xfrm>
            <a:custGeom>
              <a:avLst/>
              <a:gdLst>
                <a:gd name="T0" fmla="*/ 24 w 24"/>
                <a:gd name="T1" fmla="*/ 12 h 16"/>
                <a:gd name="T2" fmla="*/ 0 w 24"/>
                <a:gd name="T3" fmla="*/ 16 h 16"/>
                <a:gd name="T4" fmla="*/ 4 w 24"/>
                <a:gd name="T5" fmla="*/ 8 h 16"/>
                <a:gd name="T6" fmla="*/ 2 w 24"/>
                <a:gd name="T7" fmla="*/ 0 h 16"/>
                <a:gd name="T8" fmla="*/ 24 w 24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24" y="12"/>
                  </a:moveTo>
                  <a:lnTo>
                    <a:pt x="0" y="16"/>
                  </a:lnTo>
                  <a:lnTo>
                    <a:pt x="4" y="8"/>
                  </a:lnTo>
                  <a:lnTo>
                    <a:pt x="2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08" name="Freeform 992"/>
            <p:cNvSpPr>
              <a:spLocks noEditPoints="1"/>
            </p:cNvSpPr>
            <p:nvPr/>
          </p:nvSpPr>
          <p:spPr bwMode="auto">
            <a:xfrm>
              <a:off x="4498" y="2232"/>
              <a:ext cx="50" cy="32"/>
            </a:xfrm>
            <a:custGeom>
              <a:avLst/>
              <a:gdLst>
                <a:gd name="T0" fmla="*/ 36 w 50"/>
                <a:gd name="T1" fmla="*/ 18 h 32"/>
                <a:gd name="T2" fmla="*/ 10 w 50"/>
                <a:gd name="T3" fmla="*/ 20 h 32"/>
                <a:gd name="T4" fmla="*/ 12 w 50"/>
                <a:gd name="T5" fmla="*/ 26 h 32"/>
                <a:gd name="T6" fmla="*/ 14 w 50"/>
                <a:gd name="T7" fmla="*/ 28 h 32"/>
                <a:gd name="T8" fmla="*/ 20 w 50"/>
                <a:gd name="T9" fmla="*/ 22 h 32"/>
                <a:gd name="T10" fmla="*/ 22 w 50"/>
                <a:gd name="T11" fmla="*/ 20 h 32"/>
                <a:gd name="T12" fmla="*/ 22 w 50"/>
                <a:gd name="T13" fmla="*/ 18 h 32"/>
                <a:gd name="T14" fmla="*/ 18 w 50"/>
                <a:gd name="T15" fmla="*/ 10 h 32"/>
                <a:gd name="T16" fmla="*/ 14 w 50"/>
                <a:gd name="T17" fmla="*/ 10 h 32"/>
                <a:gd name="T18" fmla="*/ 12 w 50"/>
                <a:gd name="T19" fmla="*/ 14 h 32"/>
                <a:gd name="T20" fmla="*/ 34 w 50"/>
                <a:gd name="T21" fmla="*/ 26 h 32"/>
                <a:gd name="T22" fmla="*/ 36 w 50"/>
                <a:gd name="T23" fmla="*/ 22 h 32"/>
                <a:gd name="T24" fmla="*/ 36 w 50"/>
                <a:gd name="T25" fmla="*/ 18 h 32"/>
                <a:gd name="T26" fmla="*/ 38 w 50"/>
                <a:gd name="T27" fmla="*/ 18 h 32"/>
                <a:gd name="T28" fmla="*/ 16 w 50"/>
                <a:gd name="T29" fmla="*/ 6 h 32"/>
                <a:gd name="T30" fmla="*/ 6 w 50"/>
                <a:gd name="T31" fmla="*/ 0 h 32"/>
                <a:gd name="T32" fmla="*/ 10 w 50"/>
                <a:gd name="T33" fmla="*/ 12 h 32"/>
                <a:gd name="T34" fmla="*/ 12 w 50"/>
                <a:gd name="T35" fmla="*/ 20 h 32"/>
                <a:gd name="T36" fmla="*/ 16 w 50"/>
                <a:gd name="T37" fmla="*/ 18 h 32"/>
                <a:gd name="T38" fmla="*/ 12 w 50"/>
                <a:gd name="T39" fmla="*/ 16 h 32"/>
                <a:gd name="T40" fmla="*/ 8 w 50"/>
                <a:gd name="T41" fmla="*/ 22 h 32"/>
                <a:gd name="T42" fmla="*/ 0 w 50"/>
                <a:gd name="T43" fmla="*/ 32 h 32"/>
                <a:gd name="T44" fmla="*/ 12 w 50"/>
                <a:gd name="T45" fmla="*/ 30 h 32"/>
                <a:gd name="T46" fmla="*/ 36 w 50"/>
                <a:gd name="T47" fmla="*/ 28 h 32"/>
                <a:gd name="T48" fmla="*/ 50 w 50"/>
                <a:gd name="T49" fmla="*/ 26 h 32"/>
                <a:gd name="T50" fmla="*/ 38 w 50"/>
                <a:gd name="T5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2">
                  <a:moveTo>
                    <a:pt x="36" y="18"/>
                  </a:moveTo>
                  <a:lnTo>
                    <a:pt x="10" y="20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6" y="18"/>
                  </a:lnTo>
                  <a:close/>
                  <a:moveTo>
                    <a:pt x="38" y="18"/>
                  </a:moveTo>
                  <a:lnTo>
                    <a:pt x="16" y="6"/>
                  </a:lnTo>
                  <a:lnTo>
                    <a:pt x="6" y="0"/>
                  </a:lnTo>
                  <a:lnTo>
                    <a:pt x="10" y="12"/>
                  </a:lnTo>
                  <a:lnTo>
                    <a:pt x="12" y="20"/>
                  </a:lnTo>
                  <a:lnTo>
                    <a:pt x="16" y="18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12" y="30"/>
                  </a:lnTo>
                  <a:lnTo>
                    <a:pt x="36" y="28"/>
                  </a:lnTo>
                  <a:lnTo>
                    <a:pt x="50" y="26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09" name="Freeform 993"/>
            <p:cNvSpPr>
              <a:spLocks/>
            </p:cNvSpPr>
            <p:nvPr/>
          </p:nvSpPr>
          <p:spPr bwMode="auto">
            <a:xfrm>
              <a:off x="4364" y="2216"/>
              <a:ext cx="318" cy="72"/>
            </a:xfrm>
            <a:custGeom>
              <a:avLst/>
              <a:gdLst>
                <a:gd name="T0" fmla="*/ 2 w 318"/>
                <a:gd name="T1" fmla="*/ 6 h 72"/>
                <a:gd name="T2" fmla="*/ 314 w 318"/>
                <a:gd name="T3" fmla="*/ 72 h 72"/>
                <a:gd name="T4" fmla="*/ 316 w 318"/>
                <a:gd name="T5" fmla="*/ 72 h 72"/>
                <a:gd name="T6" fmla="*/ 318 w 318"/>
                <a:gd name="T7" fmla="*/ 68 h 72"/>
                <a:gd name="T8" fmla="*/ 316 w 318"/>
                <a:gd name="T9" fmla="*/ 66 h 72"/>
                <a:gd name="T10" fmla="*/ 2 w 318"/>
                <a:gd name="T11" fmla="*/ 2 h 72"/>
                <a:gd name="T12" fmla="*/ 0 w 318"/>
                <a:gd name="T13" fmla="*/ 0 h 72"/>
                <a:gd name="T14" fmla="*/ 0 w 318"/>
                <a:gd name="T15" fmla="*/ 6 h 72"/>
                <a:gd name="T16" fmla="*/ 2 w 318"/>
                <a:gd name="T17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72">
                  <a:moveTo>
                    <a:pt x="2" y="6"/>
                  </a:moveTo>
                  <a:lnTo>
                    <a:pt x="314" y="72"/>
                  </a:lnTo>
                  <a:lnTo>
                    <a:pt x="316" y="72"/>
                  </a:lnTo>
                  <a:lnTo>
                    <a:pt x="318" y="68"/>
                  </a:lnTo>
                  <a:lnTo>
                    <a:pt x="316" y="6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10" name="Freeform 994"/>
            <p:cNvSpPr>
              <a:spLocks/>
            </p:cNvSpPr>
            <p:nvPr/>
          </p:nvSpPr>
          <p:spPr bwMode="auto">
            <a:xfrm>
              <a:off x="4510" y="2266"/>
              <a:ext cx="24" cy="14"/>
            </a:xfrm>
            <a:custGeom>
              <a:avLst/>
              <a:gdLst>
                <a:gd name="T0" fmla="*/ 24 w 24"/>
                <a:gd name="T1" fmla="*/ 12 h 14"/>
                <a:gd name="T2" fmla="*/ 0 w 24"/>
                <a:gd name="T3" fmla="*/ 14 h 14"/>
                <a:gd name="T4" fmla="*/ 4 w 24"/>
                <a:gd name="T5" fmla="*/ 8 h 14"/>
                <a:gd name="T6" fmla="*/ 2 w 24"/>
                <a:gd name="T7" fmla="*/ 0 h 14"/>
                <a:gd name="T8" fmla="*/ 24 w 24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4" y="12"/>
                  </a:moveTo>
                  <a:lnTo>
                    <a:pt x="0" y="14"/>
                  </a:lnTo>
                  <a:lnTo>
                    <a:pt x="4" y="8"/>
                  </a:lnTo>
                  <a:lnTo>
                    <a:pt x="2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11" name="Freeform 995"/>
            <p:cNvSpPr>
              <a:spLocks noEditPoints="1"/>
            </p:cNvSpPr>
            <p:nvPr/>
          </p:nvSpPr>
          <p:spPr bwMode="auto">
            <a:xfrm>
              <a:off x="4498" y="2256"/>
              <a:ext cx="50" cy="30"/>
            </a:xfrm>
            <a:custGeom>
              <a:avLst/>
              <a:gdLst>
                <a:gd name="T0" fmla="*/ 36 w 50"/>
                <a:gd name="T1" fmla="*/ 18 h 30"/>
                <a:gd name="T2" fmla="*/ 10 w 50"/>
                <a:gd name="T3" fmla="*/ 20 h 30"/>
                <a:gd name="T4" fmla="*/ 12 w 50"/>
                <a:gd name="T5" fmla="*/ 24 h 30"/>
                <a:gd name="T6" fmla="*/ 14 w 50"/>
                <a:gd name="T7" fmla="*/ 28 h 30"/>
                <a:gd name="T8" fmla="*/ 20 w 50"/>
                <a:gd name="T9" fmla="*/ 20 h 30"/>
                <a:gd name="T10" fmla="*/ 22 w 50"/>
                <a:gd name="T11" fmla="*/ 20 h 30"/>
                <a:gd name="T12" fmla="*/ 22 w 50"/>
                <a:gd name="T13" fmla="*/ 16 h 30"/>
                <a:gd name="T14" fmla="*/ 18 w 50"/>
                <a:gd name="T15" fmla="*/ 8 h 30"/>
                <a:gd name="T16" fmla="*/ 14 w 50"/>
                <a:gd name="T17" fmla="*/ 10 h 30"/>
                <a:gd name="T18" fmla="*/ 12 w 50"/>
                <a:gd name="T19" fmla="*/ 14 h 30"/>
                <a:gd name="T20" fmla="*/ 34 w 50"/>
                <a:gd name="T21" fmla="*/ 26 h 30"/>
                <a:gd name="T22" fmla="*/ 36 w 50"/>
                <a:gd name="T23" fmla="*/ 22 h 30"/>
                <a:gd name="T24" fmla="*/ 36 w 50"/>
                <a:gd name="T25" fmla="*/ 18 h 30"/>
                <a:gd name="T26" fmla="*/ 38 w 50"/>
                <a:gd name="T27" fmla="*/ 18 h 30"/>
                <a:gd name="T28" fmla="*/ 16 w 50"/>
                <a:gd name="T29" fmla="*/ 6 h 30"/>
                <a:gd name="T30" fmla="*/ 6 w 50"/>
                <a:gd name="T31" fmla="*/ 0 h 30"/>
                <a:gd name="T32" fmla="*/ 10 w 50"/>
                <a:gd name="T33" fmla="*/ 10 h 30"/>
                <a:gd name="T34" fmla="*/ 12 w 50"/>
                <a:gd name="T35" fmla="*/ 20 h 30"/>
                <a:gd name="T36" fmla="*/ 16 w 50"/>
                <a:gd name="T37" fmla="*/ 18 h 30"/>
                <a:gd name="T38" fmla="*/ 12 w 50"/>
                <a:gd name="T39" fmla="*/ 16 h 30"/>
                <a:gd name="T40" fmla="*/ 8 w 50"/>
                <a:gd name="T41" fmla="*/ 22 h 30"/>
                <a:gd name="T42" fmla="*/ 0 w 50"/>
                <a:gd name="T43" fmla="*/ 30 h 30"/>
                <a:gd name="T44" fmla="*/ 12 w 50"/>
                <a:gd name="T45" fmla="*/ 30 h 30"/>
                <a:gd name="T46" fmla="*/ 36 w 50"/>
                <a:gd name="T47" fmla="*/ 26 h 30"/>
                <a:gd name="T48" fmla="*/ 50 w 50"/>
                <a:gd name="T49" fmla="*/ 24 h 30"/>
                <a:gd name="T50" fmla="*/ 38 w 50"/>
                <a:gd name="T5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0">
                  <a:moveTo>
                    <a:pt x="36" y="18"/>
                  </a:moveTo>
                  <a:lnTo>
                    <a:pt x="10" y="20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6" y="18"/>
                  </a:lnTo>
                  <a:close/>
                  <a:moveTo>
                    <a:pt x="38" y="18"/>
                  </a:moveTo>
                  <a:lnTo>
                    <a:pt x="16" y="6"/>
                  </a:lnTo>
                  <a:lnTo>
                    <a:pt x="6" y="0"/>
                  </a:lnTo>
                  <a:lnTo>
                    <a:pt x="10" y="10"/>
                  </a:lnTo>
                  <a:lnTo>
                    <a:pt x="12" y="20"/>
                  </a:lnTo>
                  <a:lnTo>
                    <a:pt x="16" y="18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0" y="30"/>
                  </a:lnTo>
                  <a:lnTo>
                    <a:pt x="12" y="30"/>
                  </a:lnTo>
                  <a:lnTo>
                    <a:pt x="36" y="26"/>
                  </a:lnTo>
                  <a:lnTo>
                    <a:pt x="50" y="24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12" name="Freeform 996"/>
            <p:cNvSpPr>
              <a:spLocks/>
            </p:cNvSpPr>
            <p:nvPr/>
          </p:nvSpPr>
          <p:spPr bwMode="auto">
            <a:xfrm>
              <a:off x="4364" y="2240"/>
              <a:ext cx="318" cy="70"/>
            </a:xfrm>
            <a:custGeom>
              <a:avLst/>
              <a:gdLst>
                <a:gd name="T0" fmla="*/ 2 w 318"/>
                <a:gd name="T1" fmla="*/ 6 h 70"/>
                <a:gd name="T2" fmla="*/ 314 w 318"/>
                <a:gd name="T3" fmla="*/ 70 h 70"/>
                <a:gd name="T4" fmla="*/ 316 w 318"/>
                <a:gd name="T5" fmla="*/ 70 h 70"/>
                <a:gd name="T6" fmla="*/ 318 w 318"/>
                <a:gd name="T7" fmla="*/ 66 h 70"/>
                <a:gd name="T8" fmla="*/ 316 w 318"/>
                <a:gd name="T9" fmla="*/ 66 h 70"/>
                <a:gd name="T10" fmla="*/ 2 w 318"/>
                <a:gd name="T11" fmla="*/ 0 h 70"/>
                <a:gd name="T12" fmla="*/ 0 w 318"/>
                <a:gd name="T13" fmla="*/ 0 h 70"/>
                <a:gd name="T14" fmla="*/ 0 w 318"/>
                <a:gd name="T15" fmla="*/ 4 h 70"/>
                <a:gd name="T16" fmla="*/ 2 w 318"/>
                <a:gd name="T17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70">
                  <a:moveTo>
                    <a:pt x="2" y="6"/>
                  </a:moveTo>
                  <a:lnTo>
                    <a:pt x="314" y="70"/>
                  </a:lnTo>
                  <a:lnTo>
                    <a:pt x="316" y="70"/>
                  </a:lnTo>
                  <a:lnTo>
                    <a:pt x="318" y="66"/>
                  </a:lnTo>
                  <a:lnTo>
                    <a:pt x="316" y="6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13" name="Freeform 997"/>
            <p:cNvSpPr>
              <a:spLocks/>
            </p:cNvSpPr>
            <p:nvPr/>
          </p:nvSpPr>
          <p:spPr bwMode="auto">
            <a:xfrm>
              <a:off x="3720" y="2222"/>
              <a:ext cx="24" cy="16"/>
            </a:xfrm>
            <a:custGeom>
              <a:avLst/>
              <a:gdLst>
                <a:gd name="T0" fmla="*/ 24 w 24"/>
                <a:gd name="T1" fmla="*/ 6 h 16"/>
                <a:gd name="T2" fmla="*/ 2 w 24"/>
                <a:gd name="T3" fmla="*/ 16 h 16"/>
                <a:gd name="T4" fmla="*/ 6 w 24"/>
                <a:gd name="T5" fmla="*/ 8 h 16"/>
                <a:gd name="T6" fmla="*/ 0 w 24"/>
                <a:gd name="T7" fmla="*/ 0 h 16"/>
                <a:gd name="T8" fmla="*/ 24 w 24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24" y="6"/>
                  </a:moveTo>
                  <a:lnTo>
                    <a:pt x="2" y="16"/>
                  </a:lnTo>
                  <a:lnTo>
                    <a:pt x="6" y="8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14" name="Freeform 998"/>
            <p:cNvSpPr>
              <a:spLocks noEditPoints="1"/>
            </p:cNvSpPr>
            <p:nvPr/>
          </p:nvSpPr>
          <p:spPr bwMode="auto">
            <a:xfrm>
              <a:off x="3710" y="2216"/>
              <a:ext cx="50" cy="32"/>
            </a:xfrm>
            <a:custGeom>
              <a:avLst/>
              <a:gdLst>
                <a:gd name="T0" fmla="*/ 32 w 50"/>
                <a:gd name="T1" fmla="*/ 8 h 32"/>
                <a:gd name="T2" fmla="*/ 10 w 50"/>
                <a:gd name="T3" fmla="*/ 18 h 32"/>
                <a:gd name="T4" fmla="*/ 12 w 50"/>
                <a:gd name="T5" fmla="*/ 22 h 32"/>
                <a:gd name="T6" fmla="*/ 18 w 50"/>
                <a:gd name="T7" fmla="*/ 24 h 32"/>
                <a:gd name="T8" fmla="*/ 20 w 50"/>
                <a:gd name="T9" fmla="*/ 16 h 32"/>
                <a:gd name="T10" fmla="*/ 20 w 50"/>
                <a:gd name="T11" fmla="*/ 14 h 32"/>
                <a:gd name="T12" fmla="*/ 20 w 50"/>
                <a:gd name="T13" fmla="*/ 12 h 32"/>
                <a:gd name="T14" fmla="*/ 14 w 50"/>
                <a:gd name="T15" fmla="*/ 4 h 32"/>
                <a:gd name="T16" fmla="*/ 10 w 50"/>
                <a:gd name="T17" fmla="*/ 6 h 32"/>
                <a:gd name="T18" fmla="*/ 10 w 50"/>
                <a:gd name="T19" fmla="*/ 12 h 32"/>
                <a:gd name="T20" fmla="*/ 34 w 50"/>
                <a:gd name="T21" fmla="*/ 16 h 32"/>
                <a:gd name="T22" fmla="*/ 34 w 50"/>
                <a:gd name="T23" fmla="*/ 12 h 32"/>
                <a:gd name="T24" fmla="*/ 32 w 50"/>
                <a:gd name="T25" fmla="*/ 8 h 32"/>
                <a:gd name="T26" fmla="*/ 36 w 50"/>
                <a:gd name="T27" fmla="*/ 6 h 32"/>
                <a:gd name="T28" fmla="*/ 12 w 50"/>
                <a:gd name="T29" fmla="*/ 2 h 32"/>
                <a:gd name="T30" fmla="*/ 0 w 50"/>
                <a:gd name="T31" fmla="*/ 0 h 32"/>
                <a:gd name="T32" fmla="*/ 6 w 50"/>
                <a:gd name="T33" fmla="*/ 10 h 32"/>
                <a:gd name="T34" fmla="*/ 12 w 50"/>
                <a:gd name="T35" fmla="*/ 16 h 32"/>
                <a:gd name="T36" fmla="*/ 16 w 50"/>
                <a:gd name="T37" fmla="*/ 14 h 32"/>
                <a:gd name="T38" fmla="*/ 12 w 50"/>
                <a:gd name="T39" fmla="*/ 12 h 32"/>
                <a:gd name="T40" fmla="*/ 8 w 50"/>
                <a:gd name="T41" fmla="*/ 20 h 32"/>
                <a:gd name="T42" fmla="*/ 4 w 50"/>
                <a:gd name="T43" fmla="*/ 32 h 32"/>
                <a:gd name="T44" fmla="*/ 14 w 50"/>
                <a:gd name="T45" fmla="*/ 26 h 32"/>
                <a:gd name="T46" fmla="*/ 36 w 50"/>
                <a:gd name="T47" fmla="*/ 16 h 32"/>
                <a:gd name="T48" fmla="*/ 50 w 50"/>
                <a:gd name="T49" fmla="*/ 10 h 32"/>
                <a:gd name="T50" fmla="*/ 36 w 50"/>
                <a:gd name="T5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2">
                  <a:moveTo>
                    <a:pt x="32" y="8"/>
                  </a:moveTo>
                  <a:lnTo>
                    <a:pt x="10" y="18"/>
                  </a:lnTo>
                  <a:lnTo>
                    <a:pt x="12" y="22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34" y="16"/>
                  </a:lnTo>
                  <a:lnTo>
                    <a:pt x="34" y="12"/>
                  </a:lnTo>
                  <a:lnTo>
                    <a:pt x="32" y="8"/>
                  </a:lnTo>
                  <a:close/>
                  <a:moveTo>
                    <a:pt x="36" y="6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2" y="12"/>
                  </a:lnTo>
                  <a:lnTo>
                    <a:pt x="8" y="20"/>
                  </a:lnTo>
                  <a:lnTo>
                    <a:pt x="4" y="32"/>
                  </a:lnTo>
                  <a:lnTo>
                    <a:pt x="14" y="26"/>
                  </a:lnTo>
                  <a:lnTo>
                    <a:pt x="36" y="16"/>
                  </a:lnTo>
                  <a:lnTo>
                    <a:pt x="50" y="10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15" name="Freeform 999"/>
            <p:cNvSpPr>
              <a:spLocks/>
            </p:cNvSpPr>
            <p:nvPr/>
          </p:nvSpPr>
          <p:spPr bwMode="auto">
            <a:xfrm>
              <a:off x="3564" y="2202"/>
              <a:ext cx="338" cy="52"/>
            </a:xfrm>
            <a:custGeom>
              <a:avLst/>
              <a:gdLst>
                <a:gd name="T0" fmla="*/ 4 w 338"/>
                <a:gd name="T1" fmla="*/ 52 h 52"/>
                <a:gd name="T2" fmla="*/ 336 w 338"/>
                <a:gd name="T3" fmla="*/ 6 h 52"/>
                <a:gd name="T4" fmla="*/ 338 w 338"/>
                <a:gd name="T5" fmla="*/ 6 h 52"/>
                <a:gd name="T6" fmla="*/ 336 w 338"/>
                <a:gd name="T7" fmla="*/ 0 h 52"/>
                <a:gd name="T8" fmla="*/ 334 w 338"/>
                <a:gd name="T9" fmla="*/ 2 h 52"/>
                <a:gd name="T10" fmla="*/ 4 w 338"/>
                <a:gd name="T11" fmla="*/ 48 h 52"/>
                <a:gd name="T12" fmla="*/ 0 w 338"/>
                <a:gd name="T13" fmla="*/ 48 h 52"/>
                <a:gd name="T14" fmla="*/ 2 w 338"/>
                <a:gd name="T15" fmla="*/ 52 h 52"/>
                <a:gd name="T16" fmla="*/ 4 w 338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52">
                  <a:moveTo>
                    <a:pt x="4" y="52"/>
                  </a:moveTo>
                  <a:lnTo>
                    <a:pt x="336" y="6"/>
                  </a:lnTo>
                  <a:lnTo>
                    <a:pt x="338" y="6"/>
                  </a:lnTo>
                  <a:lnTo>
                    <a:pt x="336" y="0"/>
                  </a:lnTo>
                  <a:lnTo>
                    <a:pt x="334" y="2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16" name="Freeform 1000"/>
            <p:cNvSpPr>
              <a:spLocks/>
            </p:cNvSpPr>
            <p:nvPr/>
          </p:nvSpPr>
          <p:spPr bwMode="auto">
            <a:xfrm>
              <a:off x="3722" y="2246"/>
              <a:ext cx="26" cy="16"/>
            </a:xfrm>
            <a:custGeom>
              <a:avLst/>
              <a:gdLst>
                <a:gd name="T0" fmla="*/ 26 w 26"/>
                <a:gd name="T1" fmla="*/ 4 h 16"/>
                <a:gd name="T2" fmla="*/ 4 w 26"/>
                <a:gd name="T3" fmla="*/ 16 h 16"/>
                <a:gd name="T4" fmla="*/ 6 w 26"/>
                <a:gd name="T5" fmla="*/ 8 h 16"/>
                <a:gd name="T6" fmla="*/ 0 w 26"/>
                <a:gd name="T7" fmla="*/ 0 h 16"/>
                <a:gd name="T8" fmla="*/ 26 w 26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26" y="4"/>
                  </a:moveTo>
                  <a:lnTo>
                    <a:pt x="4" y="16"/>
                  </a:lnTo>
                  <a:lnTo>
                    <a:pt x="6" y="8"/>
                  </a:lnTo>
                  <a:lnTo>
                    <a:pt x="0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17" name="Freeform 1001"/>
            <p:cNvSpPr>
              <a:spLocks noEditPoints="1"/>
            </p:cNvSpPr>
            <p:nvPr/>
          </p:nvSpPr>
          <p:spPr bwMode="auto">
            <a:xfrm>
              <a:off x="3712" y="2240"/>
              <a:ext cx="50" cy="30"/>
            </a:xfrm>
            <a:custGeom>
              <a:avLst/>
              <a:gdLst>
                <a:gd name="T0" fmla="*/ 34 w 50"/>
                <a:gd name="T1" fmla="*/ 6 h 30"/>
                <a:gd name="T2" fmla="*/ 10 w 50"/>
                <a:gd name="T3" fmla="*/ 18 h 30"/>
                <a:gd name="T4" fmla="*/ 14 w 50"/>
                <a:gd name="T5" fmla="*/ 22 h 30"/>
                <a:gd name="T6" fmla="*/ 18 w 50"/>
                <a:gd name="T7" fmla="*/ 24 h 30"/>
                <a:gd name="T8" fmla="*/ 20 w 50"/>
                <a:gd name="T9" fmla="*/ 14 h 30"/>
                <a:gd name="T10" fmla="*/ 22 w 50"/>
                <a:gd name="T11" fmla="*/ 12 h 30"/>
                <a:gd name="T12" fmla="*/ 20 w 50"/>
                <a:gd name="T13" fmla="*/ 10 h 30"/>
                <a:gd name="T14" fmla="*/ 14 w 50"/>
                <a:gd name="T15" fmla="*/ 4 h 30"/>
                <a:gd name="T16" fmla="*/ 10 w 50"/>
                <a:gd name="T17" fmla="*/ 6 h 30"/>
                <a:gd name="T18" fmla="*/ 10 w 50"/>
                <a:gd name="T19" fmla="*/ 10 h 30"/>
                <a:gd name="T20" fmla="*/ 34 w 50"/>
                <a:gd name="T21" fmla="*/ 16 h 30"/>
                <a:gd name="T22" fmla="*/ 36 w 50"/>
                <a:gd name="T23" fmla="*/ 10 h 30"/>
                <a:gd name="T24" fmla="*/ 34 w 50"/>
                <a:gd name="T25" fmla="*/ 6 h 30"/>
                <a:gd name="T26" fmla="*/ 36 w 50"/>
                <a:gd name="T27" fmla="*/ 6 h 30"/>
                <a:gd name="T28" fmla="*/ 12 w 50"/>
                <a:gd name="T29" fmla="*/ 2 h 30"/>
                <a:gd name="T30" fmla="*/ 0 w 50"/>
                <a:gd name="T31" fmla="*/ 0 h 30"/>
                <a:gd name="T32" fmla="*/ 8 w 50"/>
                <a:gd name="T33" fmla="*/ 8 h 30"/>
                <a:gd name="T34" fmla="*/ 12 w 50"/>
                <a:gd name="T35" fmla="*/ 16 h 30"/>
                <a:gd name="T36" fmla="*/ 16 w 50"/>
                <a:gd name="T37" fmla="*/ 14 h 30"/>
                <a:gd name="T38" fmla="*/ 12 w 50"/>
                <a:gd name="T39" fmla="*/ 12 h 30"/>
                <a:gd name="T40" fmla="*/ 8 w 50"/>
                <a:gd name="T41" fmla="*/ 20 h 30"/>
                <a:gd name="T42" fmla="*/ 6 w 50"/>
                <a:gd name="T43" fmla="*/ 30 h 30"/>
                <a:gd name="T44" fmla="*/ 16 w 50"/>
                <a:gd name="T45" fmla="*/ 26 h 30"/>
                <a:gd name="T46" fmla="*/ 38 w 50"/>
                <a:gd name="T47" fmla="*/ 14 h 30"/>
                <a:gd name="T48" fmla="*/ 50 w 50"/>
                <a:gd name="T49" fmla="*/ 8 h 30"/>
                <a:gd name="T50" fmla="*/ 36 w 50"/>
                <a:gd name="T5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0">
                  <a:moveTo>
                    <a:pt x="34" y="6"/>
                  </a:moveTo>
                  <a:lnTo>
                    <a:pt x="10" y="18"/>
                  </a:lnTo>
                  <a:lnTo>
                    <a:pt x="14" y="22"/>
                  </a:lnTo>
                  <a:lnTo>
                    <a:pt x="18" y="2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34" y="16"/>
                  </a:lnTo>
                  <a:lnTo>
                    <a:pt x="36" y="10"/>
                  </a:lnTo>
                  <a:lnTo>
                    <a:pt x="34" y="6"/>
                  </a:lnTo>
                  <a:close/>
                  <a:moveTo>
                    <a:pt x="36" y="6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8" y="8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2" y="12"/>
                  </a:lnTo>
                  <a:lnTo>
                    <a:pt x="8" y="20"/>
                  </a:lnTo>
                  <a:lnTo>
                    <a:pt x="6" y="30"/>
                  </a:lnTo>
                  <a:lnTo>
                    <a:pt x="16" y="26"/>
                  </a:lnTo>
                  <a:lnTo>
                    <a:pt x="38" y="14"/>
                  </a:lnTo>
                  <a:lnTo>
                    <a:pt x="50" y="8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18" name="Freeform 1002"/>
            <p:cNvSpPr>
              <a:spLocks/>
            </p:cNvSpPr>
            <p:nvPr/>
          </p:nvSpPr>
          <p:spPr bwMode="auto">
            <a:xfrm>
              <a:off x="3564" y="2226"/>
              <a:ext cx="342" cy="52"/>
            </a:xfrm>
            <a:custGeom>
              <a:avLst/>
              <a:gdLst>
                <a:gd name="T0" fmla="*/ 4 w 342"/>
                <a:gd name="T1" fmla="*/ 52 h 52"/>
                <a:gd name="T2" fmla="*/ 340 w 342"/>
                <a:gd name="T3" fmla="*/ 6 h 52"/>
                <a:gd name="T4" fmla="*/ 342 w 342"/>
                <a:gd name="T5" fmla="*/ 4 h 52"/>
                <a:gd name="T6" fmla="*/ 342 w 342"/>
                <a:gd name="T7" fmla="*/ 0 h 52"/>
                <a:gd name="T8" fmla="*/ 340 w 342"/>
                <a:gd name="T9" fmla="*/ 0 h 52"/>
                <a:gd name="T10" fmla="*/ 4 w 342"/>
                <a:gd name="T11" fmla="*/ 48 h 52"/>
                <a:gd name="T12" fmla="*/ 0 w 342"/>
                <a:gd name="T13" fmla="*/ 48 h 52"/>
                <a:gd name="T14" fmla="*/ 2 w 342"/>
                <a:gd name="T15" fmla="*/ 52 h 52"/>
                <a:gd name="T16" fmla="*/ 4 w 34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52">
                  <a:moveTo>
                    <a:pt x="4" y="52"/>
                  </a:moveTo>
                  <a:lnTo>
                    <a:pt x="340" y="6"/>
                  </a:lnTo>
                  <a:lnTo>
                    <a:pt x="342" y="4"/>
                  </a:lnTo>
                  <a:lnTo>
                    <a:pt x="342" y="0"/>
                  </a:lnTo>
                  <a:lnTo>
                    <a:pt x="340" y="0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19" name="Freeform 1003"/>
            <p:cNvSpPr>
              <a:spLocks/>
            </p:cNvSpPr>
            <p:nvPr/>
          </p:nvSpPr>
          <p:spPr bwMode="auto">
            <a:xfrm>
              <a:off x="3730" y="2268"/>
              <a:ext cx="24" cy="14"/>
            </a:xfrm>
            <a:custGeom>
              <a:avLst/>
              <a:gdLst>
                <a:gd name="T0" fmla="*/ 24 w 24"/>
                <a:gd name="T1" fmla="*/ 4 h 14"/>
                <a:gd name="T2" fmla="*/ 2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4" y="4"/>
                  </a:moveTo>
                  <a:lnTo>
                    <a:pt x="2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20" name="Freeform 1004"/>
            <p:cNvSpPr>
              <a:spLocks noEditPoints="1"/>
            </p:cNvSpPr>
            <p:nvPr/>
          </p:nvSpPr>
          <p:spPr bwMode="auto">
            <a:xfrm>
              <a:off x="3720" y="2260"/>
              <a:ext cx="48" cy="32"/>
            </a:xfrm>
            <a:custGeom>
              <a:avLst/>
              <a:gdLst>
                <a:gd name="T0" fmla="*/ 32 w 48"/>
                <a:gd name="T1" fmla="*/ 8 h 32"/>
                <a:gd name="T2" fmla="*/ 10 w 48"/>
                <a:gd name="T3" fmla="*/ 18 h 32"/>
                <a:gd name="T4" fmla="*/ 12 w 48"/>
                <a:gd name="T5" fmla="*/ 22 h 32"/>
                <a:gd name="T6" fmla="*/ 16 w 48"/>
                <a:gd name="T7" fmla="*/ 24 h 32"/>
                <a:gd name="T8" fmla="*/ 20 w 48"/>
                <a:gd name="T9" fmla="*/ 16 h 32"/>
                <a:gd name="T10" fmla="*/ 20 w 48"/>
                <a:gd name="T11" fmla="*/ 14 h 32"/>
                <a:gd name="T12" fmla="*/ 18 w 48"/>
                <a:gd name="T13" fmla="*/ 12 h 32"/>
                <a:gd name="T14" fmla="*/ 14 w 48"/>
                <a:gd name="T15" fmla="*/ 4 h 32"/>
                <a:gd name="T16" fmla="*/ 10 w 48"/>
                <a:gd name="T17" fmla="*/ 8 h 32"/>
                <a:gd name="T18" fmla="*/ 10 w 48"/>
                <a:gd name="T19" fmla="*/ 12 h 32"/>
                <a:gd name="T20" fmla="*/ 34 w 48"/>
                <a:gd name="T21" fmla="*/ 16 h 32"/>
                <a:gd name="T22" fmla="*/ 34 w 48"/>
                <a:gd name="T23" fmla="*/ 12 h 32"/>
                <a:gd name="T24" fmla="*/ 32 w 48"/>
                <a:gd name="T25" fmla="*/ 8 h 32"/>
                <a:gd name="T26" fmla="*/ 34 w 48"/>
                <a:gd name="T27" fmla="*/ 6 h 32"/>
                <a:gd name="T28" fmla="*/ 10 w 48"/>
                <a:gd name="T29" fmla="*/ 2 h 32"/>
                <a:gd name="T30" fmla="*/ 0 w 48"/>
                <a:gd name="T31" fmla="*/ 0 h 32"/>
                <a:gd name="T32" fmla="*/ 6 w 48"/>
                <a:gd name="T33" fmla="*/ 10 h 32"/>
                <a:gd name="T34" fmla="*/ 12 w 48"/>
                <a:gd name="T35" fmla="*/ 18 h 32"/>
                <a:gd name="T36" fmla="*/ 14 w 48"/>
                <a:gd name="T37" fmla="*/ 14 h 32"/>
                <a:gd name="T38" fmla="*/ 10 w 48"/>
                <a:gd name="T39" fmla="*/ 12 h 32"/>
                <a:gd name="T40" fmla="*/ 8 w 48"/>
                <a:gd name="T41" fmla="*/ 22 h 32"/>
                <a:gd name="T42" fmla="*/ 4 w 48"/>
                <a:gd name="T43" fmla="*/ 32 h 32"/>
                <a:gd name="T44" fmla="*/ 14 w 48"/>
                <a:gd name="T45" fmla="*/ 26 h 32"/>
                <a:gd name="T46" fmla="*/ 36 w 48"/>
                <a:gd name="T47" fmla="*/ 16 h 32"/>
                <a:gd name="T48" fmla="*/ 48 w 48"/>
                <a:gd name="T49" fmla="*/ 10 h 32"/>
                <a:gd name="T50" fmla="*/ 34 w 48"/>
                <a:gd name="T5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32">
                  <a:moveTo>
                    <a:pt x="32" y="8"/>
                  </a:moveTo>
                  <a:lnTo>
                    <a:pt x="10" y="18"/>
                  </a:lnTo>
                  <a:lnTo>
                    <a:pt x="12" y="22"/>
                  </a:lnTo>
                  <a:lnTo>
                    <a:pt x="16" y="24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34" y="16"/>
                  </a:lnTo>
                  <a:lnTo>
                    <a:pt x="34" y="12"/>
                  </a:lnTo>
                  <a:lnTo>
                    <a:pt x="32" y="8"/>
                  </a:lnTo>
                  <a:close/>
                  <a:moveTo>
                    <a:pt x="34" y="6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8" y="22"/>
                  </a:lnTo>
                  <a:lnTo>
                    <a:pt x="4" y="32"/>
                  </a:lnTo>
                  <a:lnTo>
                    <a:pt x="14" y="26"/>
                  </a:lnTo>
                  <a:lnTo>
                    <a:pt x="36" y="16"/>
                  </a:lnTo>
                  <a:lnTo>
                    <a:pt x="48" y="1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21" name="Freeform 1005"/>
            <p:cNvSpPr>
              <a:spLocks/>
            </p:cNvSpPr>
            <p:nvPr/>
          </p:nvSpPr>
          <p:spPr bwMode="auto">
            <a:xfrm>
              <a:off x="3564" y="2244"/>
              <a:ext cx="356" cy="58"/>
            </a:xfrm>
            <a:custGeom>
              <a:avLst/>
              <a:gdLst>
                <a:gd name="T0" fmla="*/ 4 w 356"/>
                <a:gd name="T1" fmla="*/ 58 h 58"/>
                <a:gd name="T2" fmla="*/ 354 w 356"/>
                <a:gd name="T3" fmla="*/ 6 h 58"/>
                <a:gd name="T4" fmla="*/ 356 w 356"/>
                <a:gd name="T5" fmla="*/ 6 h 58"/>
                <a:gd name="T6" fmla="*/ 356 w 356"/>
                <a:gd name="T7" fmla="*/ 0 h 58"/>
                <a:gd name="T8" fmla="*/ 354 w 356"/>
                <a:gd name="T9" fmla="*/ 2 h 58"/>
                <a:gd name="T10" fmla="*/ 4 w 356"/>
                <a:gd name="T11" fmla="*/ 52 h 58"/>
                <a:gd name="T12" fmla="*/ 0 w 356"/>
                <a:gd name="T13" fmla="*/ 52 h 58"/>
                <a:gd name="T14" fmla="*/ 2 w 356"/>
                <a:gd name="T15" fmla="*/ 58 h 58"/>
                <a:gd name="T16" fmla="*/ 4 w 356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" h="58">
                  <a:moveTo>
                    <a:pt x="4" y="58"/>
                  </a:moveTo>
                  <a:lnTo>
                    <a:pt x="354" y="6"/>
                  </a:lnTo>
                  <a:lnTo>
                    <a:pt x="356" y="6"/>
                  </a:lnTo>
                  <a:lnTo>
                    <a:pt x="356" y="0"/>
                  </a:lnTo>
                  <a:lnTo>
                    <a:pt x="354" y="2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2" y="58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22" name="Freeform 1006"/>
            <p:cNvSpPr>
              <a:spLocks/>
            </p:cNvSpPr>
            <p:nvPr/>
          </p:nvSpPr>
          <p:spPr bwMode="auto">
            <a:xfrm>
              <a:off x="3962" y="2034"/>
              <a:ext cx="14" cy="24"/>
            </a:xfrm>
            <a:custGeom>
              <a:avLst/>
              <a:gdLst>
                <a:gd name="T0" fmla="*/ 12 w 14"/>
                <a:gd name="T1" fmla="*/ 0 h 24"/>
                <a:gd name="T2" fmla="*/ 14 w 14"/>
                <a:gd name="T3" fmla="*/ 24 h 24"/>
                <a:gd name="T4" fmla="*/ 8 w 14"/>
                <a:gd name="T5" fmla="*/ 18 h 24"/>
                <a:gd name="T6" fmla="*/ 0 w 14"/>
                <a:gd name="T7" fmla="*/ 20 h 24"/>
                <a:gd name="T8" fmla="*/ 12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2" y="0"/>
                  </a:moveTo>
                  <a:lnTo>
                    <a:pt x="14" y="24"/>
                  </a:lnTo>
                  <a:lnTo>
                    <a:pt x="8" y="18"/>
                  </a:lnTo>
                  <a:lnTo>
                    <a:pt x="0" y="2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23" name="Freeform 1007"/>
            <p:cNvSpPr>
              <a:spLocks noEditPoints="1"/>
            </p:cNvSpPr>
            <p:nvPr/>
          </p:nvSpPr>
          <p:spPr bwMode="auto">
            <a:xfrm>
              <a:off x="3952" y="2018"/>
              <a:ext cx="30" cy="50"/>
            </a:xfrm>
            <a:custGeom>
              <a:avLst/>
              <a:gdLst>
                <a:gd name="T0" fmla="*/ 18 w 30"/>
                <a:gd name="T1" fmla="*/ 16 h 50"/>
                <a:gd name="T2" fmla="*/ 20 w 30"/>
                <a:gd name="T3" fmla="*/ 40 h 50"/>
                <a:gd name="T4" fmla="*/ 24 w 30"/>
                <a:gd name="T5" fmla="*/ 40 h 50"/>
                <a:gd name="T6" fmla="*/ 28 w 30"/>
                <a:gd name="T7" fmla="*/ 36 h 50"/>
                <a:gd name="T8" fmla="*/ 20 w 30"/>
                <a:gd name="T9" fmla="*/ 30 h 50"/>
                <a:gd name="T10" fmla="*/ 18 w 30"/>
                <a:gd name="T11" fmla="*/ 28 h 50"/>
                <a:gd name="T12" fmla="*/ 16 w 30"/>
                <a:gd name="T13" fmla="*/ 30 h 50"/>
                <a:gd name="T14" fmla="*/ 8 w 30"/>
                <a:gd name="T15" fmla="*/ 32 h 50"/>
                <a:gd name="T16" fmla="*/ 10 w 30"/>
                <a:gd name="T17" fmla="*/ 36 h 50"/>
                <a:gd name="T18" fmla="*/ 14 w 30"/>
                <a:gd name="T19" fmla="*/ 38 h 50"/>
                <a:gd name="T20" fmla="*/ 26 w 30"/>
                <a:gd name="T21" fmla="*/ 18 h 50"/>
                <a:gd name="T22" fmla="*/ 22 w 30"/>
                <a:gd name="T23" fmla="*/ 16 h 50"/>
                <a:gd name="T24" fmla="*/ 18 w 30"/>
                <a:gd name="T25" fmla="*/ 16 h 50"/>
                <a:gd name="T26" fmla="*/ 18 w 30"/>
                <a:gd name="T27" fmla="*/ 12 h 50"/>
                <a:gd name="T28" fmla="*/ 6 w 30"/>
                <a:gd name="T29" fmla="*/ 34 h 50"/>
                <a:gd name="T30" fmla="*/ 0 w 30"/>
                <a:gd name="T31" fmla="*/ 44 h 50"/>
                <a:gd name="T32" fmla="*/ 10 w 30"/>
                <a:gd name="T33" fmla="*/ 40 h 50"/>
                <a:gd name="T34" fmla="*/ 18 w 30"/>
                <a:gd name="T35" fmla="*/ 38 h 50"/>
                <a:gd name="T36" fmla="*/ 18 w 30"/>
                <a:gd name="T37" fmla="*/ 34 h 50"/>
                <a:gd name="T38" fmla="*/ 14 w 30"/>
                <a:gd name="T39" fmla="*/ 38 h 50"/>
                <a:gd name="T40" fmla="*/ 22 w 30"/>
                <a:gd name="T41" fmla="*/ 44 h 50"/>
                <a:gd name="T42" fmla="*/ 30 w 30"/>
                <a:gd name="T43" fmla="*/ 50 h 50"/>
                <a:gd name="T44" fmla="*/ 28 w 30"/>
                <a:gd name="T45" fmla="*/ 40 h 50"/>
                <a:gd name="T46" fmla="*/ 26 w 30"/>
                <a:gd name="T47" fmla="*/ 14 h 50"/>
                <a:gd name="T48" fmla="*/ 26 w 30"/>
                <a:gd name="T49" fmla="*/ 0 h 50"/>
                <a:gd name="T50" fmla="*/ 18 w 30"/>
                <a:gd name="T5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50">
                  <a:moveTo>
                    <a:pt x="18" y="16"/>
                  </a:moveTo>
                  <a:lnTo>
                    <a:pt x="20" y="40"/>
                  </a:lnTo>
                  <a:lnTo>
                    <a:pt x="24" y="40"/>
                  </a:lnTo>
                  <a:lnTo>
                    <a:pt x="28" y="36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18" y="16"/>
                  </a:lnTo>
                  <a:close/>
                  <a:moveTo>
                    <a:pt x="18" y="12"/>
                  </a:moveTo>
                  <a:lnTo>
                    <a:pt x="6" y="34"/>
                  </a:lnTo>
                  <a:lnTo>
                    <a:pt x="0" y="44"/>
                  </a:lnTo>
                  <a:lnTo>
                    <a:pt x="10" y="40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14" y="38"/>
                  </a:lnTo>
                  <a:lnTo>
                    <a:pt x="22" y="44"/>
                  </a:lnTo>
                  <a:lnTo>
                    <a:pt x="30" y="50"/>
                  </a:lnTo>
                  <a:lnTo>
                    <a:pt x="28" y="40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24" name="Freeform 1008"/>
            <p:cNvSpPr>
              <a:spLocks/>
            </p:cNvSpPr>
            <p:nvPr/>
          </p:nvSpPr>
          <p:spPr bwMode="auto">
            <a:xfrm>
              <a:off x="3942" y="1932"/>
              <a:ext cx="58" cy="224"/>
            </a:xfrm>
            <a:custGeom>
              <a:avLst/>
              <a:gdLst>
                <a:gd name="T0" fmla="*/ 6 w 58"/>
                <a:gd name="T1" fmla="*/ 222 h 224"/>
                <a:gd name="T2" fmla="*/ 58 w 58"/>
                <a:gd name="T3" fmla="*/ 4 h 224"/>
                <a:gd name="T4" fmla="*/ 58 w 58"/>
                <a:gd name="T5" fmla="*/ 2 h 224"/>
                <a:gd name="T6" fmla="*/ 54 w 58"/>
                <a:gd name="T7" fmla="*/ 0 h 224"/>
                <a:gd name="T8" fmla="*/ 52 w 58"/>
                <a:gd name="T9" fmla="*/ 2 h 224"/>
                <a:gd name="T10" fmla="*/ 2 w 58"/>
                <a:gd name="T11" fmla="*/ 222 h 224"/>
                <a:gd name="T12" fmla="*/ 0 w 58"/>
                <a:gd name="T13" fmla="*/ 224 h 224"/>
                <a:gd name="T14" fmla="*/ 6 w 58"/>
                <a:gd name="T15" fmla="*/ 224 h 224"/>
                <a:gd name="T16" fmla="*/ 6 w 58"/>
                <a:gd name="T1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24">
                  <a:moveTo>
                    <a:pt x="6" y="222"/>
                  </a:moveTo>
                  <a:lnTo>
                    <a:pt x="58" y="4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2" y="222"/>
                  </a:lnTo>
                  <a:lnTo>
                    <a:pt x="0" y="224"/>
                  </a:lnTo>
                  <a:lnTo>
                    <a:pt x="6" y="224"/>
                  </a:lnTo>
                  <a:lnTo>
                    <a:pt x="6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25" name="Freeform 1009"/>
            <p:cNvSpPr>
              <a:spLocks/>
            </p:cNvSpPr>
            <p:nvPr/>
          </p:nvSpPr>
          <p:spPr bwMode="auto">
            <a:xfrm>
              <a:off x="4304" y="2046"/>
              <a:ext cx="16" cy="24"/>
            </a:xfrm>
            <a:custGeom>
              <a:avLst/>
              <a:gdLst>
                <a:gd name="T0" fmla="*/ 12 w 16"/>
                <a:gd name="T1" fmla="*/ 24 h 24"/>
                <a:gd name="T2" fmla="*/ 0 w 16"/>
                <a:gd name="T3" fmla="*/ 2 h 24"/>
                <a:gd name="T4" fmla="*/ 8 w 16"/>
                <a:gd name="T5" fmla="*/ 4 h 24"/>
                <a:gd name="T6" fmla="*/ 16 w 16"/>
                <a:gd name="T7" fmla="*/ 0 h 24"/>
                <a:gd name="T8" fmla="*/ 12 w 1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12" y="24"/>
                  </a:moveTo>
                  <a:lnTo>
                    <a:pt x="0" y="2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26" name="Freeform 1010"/>
            <p:cNvSpPr>
              <a:spLocks noEditPoints="1"/>
            </p:cNvSpPr>
            <p:nvPr/>
          </p:nvSpPr>
          <p:spPr bwMode="auto">
            <a:xfrm>
              <a:off x="4294" y="2034"/>
              <a:ext cx="32" cy="50"/>
            </a:xfrm>
            <a:custGeom>
              <a:avLst/>
              <a:gdLst>
                <a:gd name="T0" fmla="*/ 26 w 32"/>
                <a:gd name="T1" fmla="*/ 34 h 50"/>
                <a:gd name="T2" fmla="*/ 14 w 32"/>
                <a:gd name="T3" fmla="*/ 12 h 50"/>
                <a:gd name="T4" fmla="*/ 10 w 32"/>
                <a:gd name="T5" fmla="*/ 14 h 50"/>
                <a:gd name="T6" fmla="*/ 10 w 32"/>
                <a:gd name="T7" fmla="*/ 20 h 50"/>
                <a:gd name="T8" fmla="*/ 18 w 32"/>
                <a:gd name="T9" fmla="*/ 22 h 50"/>
                <a:gd name="T10" fmla="*/ 20 w 32"/>
                <a:gd name="T11" fmla="*/ 22 h 50"/>
                <a:gd name="T12" fmla="*/ 22 w 32"/>
                <a:gd name="T13" fmla="*/ 20 h 50"/>
                <a:gd name="T14" fmla="*/ 28 w 32"/>
                <a:gd name="T15" fmla="*/ 14 h 50"/>
                <a:gd name="T16" fmla="*/ 26 w 32"/>
                <a:gd name="T17" fmla="*/ 12 h 50"/>
                <a:gd name="T18" fmla="*/ 20 w 32"/>
                <a:gd name="T19" fmla="*/ 10 h 50"/>
                <a:gd name="T20" fmla="*/ 18 w 32"/>
                <a:gd name="T21" fmla="*/ 36 h 50"/>
                <a:gd name="T22" fmla="*/ 22 w 32"/>
                <a:gd name="T23" fmla="*/ 36 h 50"/>
                <a:gd name="T24" fmla="*/ 26 w 32"/>
                <a:gd name="T25" fmla="*/ 34 h 50"/>
                <a:gd name="T26" fmla="*/ 28 w 32"/>
                <a:gd name="T27" fmla="*/ 36 h 50"/>
                <a:gd name="T28" fmla="*/ 30 w 32"/>
                <a:gd name="T29" fmla="*/ 12 h 50"/>
                <a:gd name="T30" fmla="*/ 32 w 32"/>
                <a:gd name="T31" fmla="*/ 0 h 50"/>
                <a:gd name="T32" fmla="*/ 22 w 32"/>
                <a:gd name="T33" fmla="*/ 8 h 50"/>
                <a:gd name="T34" fmla="*/ 16 w 32"/>
                <a:gd name="T35" fmla="*/ 14 h 50"/>
                <a:gd name="T36" fmla="*/ 18 w 32"/>
                <a:gd name="T37" fmla="*/ 16 h 50"/>
                <a:gd name="T38" fmla="*/ 20 w 32"/>
                <a:gd name="T39" fmla="*/ 12 h 50"/>
                <a:gd name="T40" fmla="*/ 12 w 32"/>
                <a:gd name="T41" fmla="*/ 10 h 50"/>
                <a:gd name="T42" fmla="*/ 0 w 32"/>
                <a:gd name="T43" fmla="*/ 8 h 50"/>
                <a:gd name="T44" fmla="*/ 6 w 32"/>
                <a:gd name="T45" fmla="*/ 18 h 50"/>
                <a:gd name="T46" fmla="*/ 18 w 32"/>
                <a:gd name="T47" fmla="*/ 38 h 50"/>
                <a:gd name="T48" fmla="*/ 26 w 32"/>
                <a:gd name="T49" fmla="*/ 50 h 50"/>
                <a:gd name="T50" fmla="*/ 28 w 32"/>
                <a:gd name="T51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50">
                  <a:moveTo>
                    <a:pt x="26" y="34"/>
                  </a:moveTo>
                  <a:lnTo>
                    <a:pt x="14" y="12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0" y="10"/>
                  </a:lnTo>
                  <a:lnTo>
                    <a:pt x="18" y="36"/>
                  </a:lnTo>
                  <a:lnTo>
                    <a:pt x="22" y="36"/>
                  </a:lnTo>
                  <a:lnTo>
                    <a:pt x="26" y="34"/>
                  </a:lnTo>
                  <a:close/>
                  <a:moveTo>
                    <a:pt x="28" y="36"/>
                  </a:moveTo>
                  <a:lnTo>
                    <a:pt x="30" y="12"/>
                  </a:lnTo>
                  <a:lnTo>
                    <a:pt x="32" y="0"/>
                  </a:lnTo>
                  <a:lnTo>
                    <a:pt x="22" y="8"/>
                  </a:lnTo>
                  <a:lnTo>
                    <a:pt x="16" y="14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12" y="1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8" y="38"/>
                  </a:lnTo>
                  <a:lnTo>
                    <a:pt x="26" y="50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27" name="Freeform 1011"/>
            <p:cNvSpPr>
              <a:spLocks/>
            </p:cNvSpPr>
            <p:nvPr/>
          </p:nvSpPr>
          <p:spPr bwMode="auto">
            <a:xfrm>
              <a:off x="4284" y="1932"/>
              <a:ext cx="62" cy="252"/>
            </a:xfrm>
            <a:custGeom>
              <a:avLst/>
              <a:gdLst>
                <a:gd name="T0" fmla="*/ 0 w 62"/>
                <a:gd name="T1" fmla="*/ 4 h 252"/>
                <a:gd name="T2" fmla="*/ 56 w 62"/>
                <a:gd name="T3" fmla="*/ 250 h 252"/>
                <a:gd name="T4" fmla="*/ 56 w 62"/>
                <a:gd name="T5" fmla="*/ 252 h 252"/>
                <a:gd name="T6" fmla="*/ 62 w 62"/>
                <a:gd name="T7" fmla="*/ 252 h 252"/>
                <a:gd name="T8" fmla="*/ 60 w 62"/>
                <a:gd name="T9" fmla="*/ 250 h 252"/>
                <a:gd name="T10" fmla="*/ 4 w 62"/>
                <a:gd name="T11" fmla="*/ 2 h 252"/>
                <a:gd name="T12" fmla="*/ 4 w 62"/>
                <a:gd name="T13" fmla="*/ 0 h 252"/>
                <a:gd name="T14" fmla="*/ 0 w 62"/>
                <a:gd name="T15" fmla="*/ 2 h 252"/>
                <a:gd name="T16" fmla="*/ 0 w 62"/>
                <a:gd name="T17" fmla="*/ 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252">
                  <a:moveTo>
                    <a:pt x="0" y="4"/>
                  </a:moveTo>
                  <a:lnTo>
                    <a:pt x="56" y="250"/>
                  </a:lnTo>
                  <a:lnTo>
                    <a:pt x="56" y="252"/>
                  </a:lnTo>
                  <a:lnTo>
                    <a:pt x="62" y="252"/>
                  </a:lnTo>
                  <a:lnTo>
                    <a:pt x="60" y="250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7828" name="Text Box 1012"/>
          <p:cNvSpPr txBox="1">
            <a:spLocks noChangeArrowheads="1"/>
          </p:cNvSpPr>
          <p:nvPr/>
        </p:nvSpPr>
        <p:spPr bwMode="auto">
          <a:xfrm>
            <a:off x="0" y="2438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x + </a:t>
            </a:r>
            <a:r>
              <a:rPr lang="el-GR" altLang="en-US">
                <a:solidFill>
                  <a:srgbClr val="FF0000"/>
                </a:solidFill>
                <a:latin typeface="Lucida Grande" pitchFamily="116" charset="0"/>
                <a:cs typeface="Arial" charset="0"/>
              </a:rPr>
              <a:t>ξ</a:t>
            </a:r>
            <a:endParaRPr lang="el-GR" altLang="en-US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47829" name="Text Box 1013"/>
          <p:cNvSpPr txBox="1">
            <a:spLocks noChangeArrowheads="1"/>
          </p:cNvSpPr>
          <p:nvPr/>
        </p:nvSpPr>
        <p:spPr bwMode="auto">
          <a:xfrm>
            <a:off x="1828800" y="2514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x - </a:t>
            </a:r>
            <a:r>
              <a:rPr lang="el-GR" altLang="en-US">
                <a:solidFill>
                  <a:srgbClr val="FF0000"/>
                </a:solidFill>
                <a:latin typeface="Lucida Grande" pitchFamily="116" charset="0"/>
                <a:cs typeface="Arial" charset="0"/>
              </a:rPr>
              <a:t>ξ</a:t>
            </a:r>
            <a:endParaRPr lang="el-GR" altLang="en-US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47830" name="AutoShape 1014"/>
          <p:cNvSpPr>
            <a:spLocks noChangeArrowheads="1"/>
          </p:cNvSpPr>
          <p:nvPr/>
        </p:nvSpPr>
        <p:spPr bwMode="auto">
          <a:xfrm rot="1500000">
            <a:off x="5105400" y="1295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33CC33"/>
          </a:solidFill>
          <a:ln w="9525" algn="ctr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31" name="Text Box 1015"/>
          <p:cNvSpPr txBox="1">
            <a:spLocks noChangeArrowheads="1"/>
          </p:cNvSpPr>
          <p:nvPr/>
        </p:nvSpPr>
        <p:spPr bwMode="auto">
          <a:xfrm>
            <a:off x="2819400" y="838200"/>
            <a:ext cx="243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>
                <a:solidFill>
                  <a:srgbClr val="33CC33"/>
                </a:solidFill>
                <a:latin typeface="Comic Sans MS" pitchFamily="66" charset="0"/>
                <a:cs typeface="Arial" charset="0"/>
              </a:rPr>
              <a:t>forward parton distribution</a:t>
            </a:r>
          </a:p>
        </p:txBody>
      </p:sp>
      <p:grpSp>
        <p:nvGrpSpPr>
          <p:cNvPr id="547832" name="Group 1016"/>
          <p:cNvGrpSpPr>
            <a:grpSpLocks/>
          </p:cNvGrpSpPr>
          <p:nvPr/>
        </p:nvGrpSpPr>
        <p:grpSpPr bwMode="auto">
          <a:xfrm>
            <a:off x="990600" y="4876800"/>
            <a:ext cx="7239000" cy="838200"/>
            <a:chOff x="624" y="3456"/>
            <a:chExt cx="4560" cy="528"/>
          </a:xfrm>
        </p:grpSpPr>
        <p:sp>
          <p:nvSpPr>
            <p:cNvPr id="547833" name="Line 1017"/>
            <p:cNvSpPr>
              <a:spLocks noChangeShapeType="1"/>
            </p:cNvSpPr>
            <p:nvPr/>
          </p:nvSpPr>
          <p:spPr bwMode="auto">
            <a:xfrm>
              <a:off x="624" y="3600"/>
              <a:ext cx="42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34" name="Line 1018"/>
            <p:cNvSpPr>
              <a:spLocks noChangeShapeType="1"/>
            </p:cNvSpPr>
            <p:nvPr/>
          </p:nvSpPr>
          <p:spPr bwMode="auto">
            <a:xfrm>
              <a:off x="2448" y="35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35" name="Line 1019"/>
            <p:cNvSpPr>
              <a:spLocks noChangeShapeType="1"/>
            </p:cNvSpPr>
            <p:nvPr/>
          </p:nvSpPr>
          <p:spPr bwMode="auto">
            <a:xfrm>
              <a:off x="912" y="35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36" name="Line 1020"/>
            <p:cNvSpPr>
              <a:spLocks noChangeShapeType="1"/>
            </p:cNvSpPr>
            <p:nvPr/>
          </p:nvSpPr>
          <p:spPr bwMode="auto">
            <a:xfrm>
              <a:off x="1680" y="35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37" name="Line 1021"/>
            <p:cNvSpPr>
              <a:spLocks noChangeShapeType="1"/>
            </p:cNvSpPr>
            <p:nvPr/>
          </p:nvSpPr>
          <p:spPr bwMode="auto">
            <a:xfrm>
              <a:off x="3216" y="35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38" name="Line 1022"/>
            <p:cNvSpPr>
              <a:spLocks noChangeShapeType="1"/>
            </p:cNvSpPr>
            <p:nvPr/>
          </p:nvSpPr>
          <p:spPr bwMode="auto">
            <a:xfrm>
              <a:off x="3984" y="35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39" name="Text Box 1023"/>
            <p:cNvSpPr txBox="1">
              <a:spLocks noChangeArrowheads="1"/>
            </p:cNvSpPr>
            <p:nvPr/>
          </p:nvSpPr>
          <p:spPr bwMode="auto">
            <a:xfrm>
              <a:off x="4896" y="345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itchFamily="116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1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16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16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1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altLang="en-US">
                  <a:latin typeface="Comic Sans MS" pitchFamily="66" charset="0"/>
                  <a:cs typeface="Arial" charset="0"/>
                </a:rPr>
                <a:t>x</a:t>
              </a:r>
            </a:p>
          </p:txBody>
        </p:sp>
        <p:sp>
          <p:nvSpPr>
            <p:cNvPr id="547840" name="Text Box 0"/>
            <p:cNvSpPr txBox="1">
              <a:spLocks noChangeArrowheads="1"/>
            </p:cNvSpPr>
            <p:nvPr/>
          </p:nvSpPr>
          <p:spPr bwMode="auto">
            <a:xfrm>
              <a:off x="3072" y="369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itchFamily="116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1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16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16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1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l-GR" altLang="en-US">
                  <a:solidFill>
                    <a:srgbClr val="3333FF"/>
                  </a:solidFill>
                  <a:latin typeface="Lucida Grande" pitchFamily="116" charset="0"/>
                  <a:cs typeface="Arial" charset="0"/>
                </a:rPr>
                <a:t>ξ</a:t>
              </a:r>
              <a:endParaRPr lang="el-GR" altLang="en-US">
                <a:solidFill>
                  <a:srgbClr val="3333FF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547841" name="Text Box 1"/>
            <p:cNvSpPr txBox="1">
              <a:spLocks noChangeArrowheads="1"/>
            </p:cNvSpPr>
            <p:nvPr/>
          </p:nvSpPr>
          <p:spPr bwMode="auto">
            <a:xfrm>
              <a:off x="1536" y="369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itchFamily="116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1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16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16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1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altLang="en-US">
                  <a:solidFill>
                    <a:srgbClr val="3333FF"/>
                  </a:solidFill>
                  <a:latin typeface="Comic Sans MS" pitchFamily="66" charset="0"/>
                  <a:cs typeface="Arial" charset="0"/>
                </a:rPr>
                <a:t>-</a:t>
              </a:r>
              <a:r>
                <a:rPr lang="el-GR" altLang="en-US">
                  <a:solidFill>
                    <a:srgbClr val="3333FF"/>
                  </a:solidFill>
                  <a:latin typeface="Lucida Grande" pitchFamily="116" charset="0"/>
                  <a:cs typeface="Arial" charset="0"/>
                </a:rPr>
                <a:t>ξ</a:t>
              </a:r>
              <a:endParaRPr lang="el-GR" altLang="en-US">
                <a:solidFill>
                  <a:srgbClr val="3333FF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547842" name="Text Box 2"/>
            <p:cNvSpPr txBox="1">
              <a:spLocks noChangeArrowheads="1"/>
            </p:cNvSpPr>
            <p:nvPr/>
          </p:nvSpPr>
          <p:spPr bwMode="auto">
            <a:xfrm>
              <a:off x="3888" y="36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itchFamily="116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1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16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16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1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altLang="en-US">
                  <a:solidFill>
                    <a:srgbClr val="3333FF"/>
                  </a:solidFill>
                  <a:latin typeface="Comic Sans MS" pitchFamily="66" charset="0"/>
                  <a:cs typeface="Arial" charset="0"/>
                </a:rPr>
                <a:t>+1</a:t>
              </a:r>
              <a:endParaRPr lang="el-GR" altLang="en-US">
                <a:solidFill>
                  <a:srgbClr val="3333FF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547843" name="Text Box 3"/>
            <p:cNvSpPr txBox="1">
              <a:spLocks noChangeArrowheads="1"/>
            </p:cNvSpPr>
            <p:nvPr/>
          </p:nvSpPr>
          <p:spPr bwMode="auto">
            <a:xfrm>
              <a:off x="720" y="369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itchFamily="116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1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16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16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1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altLang="en-US">
                  <a:solidFill>
                    <a:srgbClr val="3333FF"/>
                  </a:solidFill>
                  <a:latin typeface="Comic Sans MS" pitchFamily="66" charset="0"/>
                  <a:cs typeface="Arial" charset="0"/>
                </a:rPr>
                <a:t>-1</a:t>
              </a:r>
              <a:endParaRPr lang="el-GR" altLang="en-US">
                <a:solidFill>
                  <a:srgbClr val="3333FF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547844" name="Text Box 4"/>
            <p:cNvSpPr txBox="1">
              <a:spLocks noChangeArrowheads="1"/>
            </p:cNvSpPr>
            <p:nvPr/>
          </p:nvSpPr>
          <p:spPr bwMode="auto">
            <a:xfrm>
              <a:off x="2304" y="369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itchFamily="116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1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16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16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1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altLang="en-US">
                  <a:solidFill>
                    <a:srgbClr val="3333FF"/>
                  </a:solidFill>
                  <a:latin typeface="Comic Sans MS" pitchFamily="66" charset="0"/>
                  <a:cs typeface="Arial" charset="0"/>
                </a:rPr>
                <a:t>0</a:t>
              </a:r>
              <a:endParaRPr lang="el-GR" altLang="en-US">
                <a:solidFill>
                  <a:srgbClr val="3333FF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547845" name="AutoShape 5"/>
            <p:cNvSpPr>
              <a:spLocks/>
            </p:cNvSpPr>
            <p:nvPr/>
          </p:nvSpPr>
          <p:spPr bwMode="auto">
            <a:xfrm rot="5400000">
              <a:off x="3564" y="3588"/>
              <a:ext cx="144" cy="648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46" name="AutoShape 6"/>
            <p:cNvSpPr>
              <a:spLocks/>
            </p:cNvSpPr>
            <p:nvPr/>
          </p:nvSpPr>
          <p:spPr bwMode="auto">
            <a:xfrm rot="5400000">
              <a:off x="1212" y="3588"/>
              <a:ext cx="144" cy="648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47" name="AutoShape 7"/>
            <p:cNvSpPr>
              <a:spLocks/>
            </p:cNvSpPr>
            <p:nvPr/>
          </p:nvSpPr>
          <p:spPr bwMode="auto">
            <a:xfrm rot="5400000">
              <a:off x="2424" y="3240"/>
              <a:ext cx="144" cy="1344"/>
            </a:xfrm>
            <a:prstGeom prst="rightBrace">
              <a:avLst>
                <a:gd name="adj1" fmla="val 77778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7848" name="Text Box 8"/>
          <p:cNvSpPr txBox="1">
            <a:spLocks noChangeArrowheads="1"/>
          </p:cNvSpPr>
          <p:nvPr/>
        </p:nvSpPr>
        <p:spPr bwMode="auto">
          <a:xfrm>
            <a:off x="1066800" y="57150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anti-quark distribution   </a:t>
            </a:r>
          </a:p>
        </p:txBody>
      </p:sp>
      <p:sp>
        <p:nvSpPr>
          <p:cNvPr id="547849" name="Text Box 9"/>
          <p:cNvSpPr txBox="1">
            <a:spLocks noChangeArrowheads="1"/>
          </p:cNvSpPr>
          <p:nvPr/>
        </p:nvSpPr>
        <p:spPr bwMode="auto">
          <a:xfrm>
            <a:off x="4876800" y="57150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quark distribution   </a:t>
            </a:r>
          </a:p>
        </p:txBody>
      </p:sp>
      <p:sp>
        <p:nvSpPr>
          <p:cNvPr id="547850" name="Text Box 10"/>
          <p:cNvSpPr txBox="1">
            <a:spLocks noChangeArrowheads="1"/>
          </p:cNvSpPr>
          <p:nvPr/>
        </p:nvSpPr>
        <p:spPr bwMode="auto">
          <a:xfrm>
            <a:off x="2971800" y="579120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q q distribution amplitude       </a:t>
            </a:r>
          </a:p>
        </p:txBody>
      </p:sp>
      <p:sp>
        <p:nvSpPr>
          <p:cNvPr id="547851" name="Line 11"/>
          <p:cNvSpPr>
            <a:spLocks noChangeShapeType="1"/>
          </p:cNvSpPr>
          <p:nvPr/>
        </p:nvSpPr>
        <p:spPr bwMode="auto">
          <a:xfrm>
            <a:off x="3352800" y="5867400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52" name="AutoShape 12"/>
          <p:cNvSpPr>
            <a:spLocks noChangeArrowheads="1"/>
          </p:cNvSpPr>
          <p:nvPr/>
        </p:nvSpPr>
        <p:spPr bwMode="auto">
          <a:xfrm rot="20400000">
            <a:off x="2819400" y="33528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853" name="Text Box 13"/>
          <p:cNvSpPr txBox="1">
            <a:spLocks noChangeArrowheads="1"/>
          </p:cNvSpPr>
          <p:nvPr/>
        </p:nvSpPr>
        <p:spPr bwMode="auto">
          <a:xfrm>
            <a:off x="1905000" y="3505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x = </a:t>
            </a:r>
            <a:r>
              <a:rPr lang="el-GR" altLang="en-US">
                <a:solidFill>
                  <a:srgbClr val="FF0000"/>
                </a:solidFill>
                <a:latin typeface="Lucida Grande" pitchFamily="116" charset="0"/>
                <a:cs typeface="Arial" charset="0"/>
              </a:rPr>
              <a:t>ξ</a:t>
            </a:r>
            <a:endParaRPr lang="el-GR" altLang="en-US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/>
          <p:cNvSpPr txBox="1">
            <a:spLocks noChangeArrowheads="1"/>
          </p:cNvSpPr>
          <p:nvPr/>
        </p:nvSpPr>
        <p:spPr bwMode="auto">
          <a:xfrm>
            <a:off x="457200" y="0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4000">
                <a:latin typeface="Comic Sans MS" pitchFamily="66" charset="0"/>
                <a:cs typeface="Arial" charset="0"/>
              </a:rPr>
              <a:t>known information on</a:t>
            </a:r>
            <a:r>
              <a:rPr lang="en-US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GPDs</a:t>
            </a:r>
            <a:endParaRPr lang="en-US" altLang="en-US" sz="4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538627" name="AutoShape 3"/>
          <p:cNvSpPr>
            <a:spLocks noChangeArrowheads="1"/>
          </p:cNvSpPr>
          <p:nvPr/>
        </p:nvSpPr>
        <p:spPr bwMode="auto">
          <a:xfrm>
            <a:off x="228600" y="1066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AutoShape 4"/>
          <p:cNvSpPr>
            <a:spLocks noChangeArrowheads="1"/>
          </p:cNvSpPr>
          <p:nvPr/>
        </p:nvSpPr>
        <p:spPr bwMode="auto">
          <a:xfrm>
            <a:off x="228600" y="2971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9" name="Text Box 5"/>
          <p:cNvSpPr txBox="1">
            <a:spLocks noChangeArrowheads="1"/>
          </p:cNvSpPr>
          <p:nvPr/>
        </p:nvSpPr>
        <p:spPr bwMode="auto">
          <a:xfrm>
            <a:off x="685800" y="2819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>
                <a:latin typeface="Comic Sans MS" pitchFamily="66" charset="0"/>
                <a:cs typeface="Arial" charset="0"/>
              </a:rPr>
              <a:t>first moments : nucleon</a:t>
            </a:r>
            <a:r>
              <a:rPr lang="en-US" altLang="en-US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electroweak form factors</a:t>
            </a:r>
            <a:r>
              <a:rPr lang="en-US" altLang="en-US" sz="280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pic>
        <p:nvPicPr>
          <p:cNvPr id="53863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3082925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631" name="Text Box 7"/>
          <p:cNvSpPr txBox="1">
            <a:spLocks noChangeArrowheads="1"/>
          </p:cNvSpPr>
          <p:nvPr/>
        </p:nvSpPr>
        <p:spPr bwMode="auto">
          <a:xfrm>
            <a:off x="533400" y="5410200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l-GR" altLang="en-US" sz="2000">
                <a:solidFill>
                  <a:srgbClr val="33CC33"/>
                </a:solidFill>
                <a:latin typeface="Lucida Grande" pitchFamily="116" charset="0"/>
                <a:cs typeface="Arial" charset="0"/>
              </a:rPr>
              <a:t>ξ</a:t>
            </a:r>
            <a:r>
              <a:rPr lang="en-US" altLang="en-US" sz="2000">
                <a:solidFill>
                  <a:srgbClr val="33CC33"/>
                </a:solidFill>
                <a:latin typeface="Comic Sans MS" pitchFamily="66" charset="0"/>
                <a:cs typeface="Arial" charset="0"/>
              </a:rPr>
              <a:t> independence : Lorentz invariance</a:t>
            </a:r>
          </a:p>
        </p:txBody>
      </p:sp>
      <p:grpSp>
        <p:nvGrpSpPr>
          <p:cNvPr id="538632" name="Group 8"/>
          <p:cNvGrpSpPr>
            <a:grpSpLocks/>
          </p:cNvGrpSpPr>
          <p:nvPr/>
        </p:nvGrpSpPr>
        <p:grpSpPr bwMode="auto">
          <a:xfrm>
            <a:off x="457200" y="3429000"/>
            <a:ext cx="3581400" cy="1828800"/>
            <a:chOff x="288" y="2400"/>
            <a:chExt cx="2256" cy="1152"/>
          </a:xfrm>
        </p:grpSpPr>
        <p:grpSp>
          <p:nvGrpSpPr>
            <p:cNvPr id="538633" name="Group 9"/>
            <p:cNvGrpSpPr>
              <a:grpSpLocks/>
            </p:cNvGrpSpPr>
            <p:nvPr/>
          </p:nvGrpSpPr>
          <p:grpSpPr bwMode="auto">
            <a:xfrm>
              <a:off x="768" y="2496"/>
              <a:ext cx="1226" cy="896"/>
              <a:chOff x="2316" y="1664"/>
              <a:chExt cx="1130" cy="656"/>
            </a:xfrm>
          </p:grpSpPr>
          <p:sp>
            <p:nvSpPr>
              <p:cNvPr id="538634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2316" y="1664"/>
                <a:ext cx="1128" cy="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35" name="Freeform 11"/>
              <p:cNvSpPr>
                <a:spLocks/>
              </p:cNvSpPr>
              <p:nvPr/>
            </p:nvSpPr>
            <p:spPr bwMode="auto">
              <a:xfrm>
                <a:off x="2662" y="2126"/>
                <a:ext cx="468" cy="186"/>
              </a:xfrm>
              <a:custGeom>
                <a:avLst/>
                <a:gdLst>
                  <a:gd name="T0" fmla="*/ 468 w 468"/>
                  <a:gd name="T1" fmla="*/ 94 h 186"/>
                  <a:gd name="T2" fmla="*/ 462 w 468"/>
                  <a:gd name="T3" fmla="*/ 114 h 186"/>
                  <a:gd name="T4" fmla="*/ 444 w 468"/>
                  <a:gd name="T5" fmla="*/ 134 h 186"/>
                  <a:gd name="T6" fmla="*/ 416 w 468"/>
                  <a:gd name="T7" fmla="*/ 152 h 186"/>
                  <a:gd name="T8" fmla="*/ 380 w 468"/>
                  <a:gd name="T9" fmla="*/ 166 h 186"/>
                  <a:gd name="T10" fmla="*/ 336 w 468"/>
                  <a:gd name="T11" fmla="*/ 178 h 186"/>
                  <a:gd name="T12" fmla="*/ 288 w 468"/>
                  <a:gd name="T13" fmla="*/ 184 h 186"/>
                  <a:gd name="T14" fmla="*/ 234 w 468"/>
                  <a:gd name="T15" fmla="*/ 186 h 186"/>
                  <a:gd name="T16" fmla="*/ 180 w 468"/>
                  <a:gd name="T17" fmla="*/ 184 h 186"/>
                  <a:gd name="T18" fmla="*/ 132 w 468"/>
                  <a:gd name="T19" fmla="*/ 178 h 186"/>
                  <a:gd name="T20" fmla="*/ 88 w 468"/>
                  <a:gd name="T21" fmla="*/ 166 h 186"/>
                  <a:gd name="T22" fmla="*/ 52 w 468"/>
                  <a:gd name="T23" fmla="*/ 152 h 186"/>
                  <a:gd name="T24" fmla="*/ 24 w 468"/>
                  <a:gd name="T25" fmla="*/ 134 h 186"/>
                  <a:gd name="T26" fmla="*/ 8 w 468"/>
                  <a:gd name="T27" fmla="*/ 114 h 186"/>
                  <a:gd name="T28" fmla="*/ 0 w 468"/>
                  <a:gd name="T29" fmla="*/ 94 h 186"/>
                  <a:gd name="T30" fmla="*/ 8 w 468"/>
                  <a:gd name="T31" fmla="*/ 72 h 186"/>
                  <a:gd name="T32" fmla="*/ 24 w 468"/>
                  <a:gd name="T33" fmla="*/ 52 h 186"/>
                  <a:gd name="T34" fmla="*/ 52 w 468"/>
                  <a:gd name="T35" fmla="*/ 36 h 186"/>
                  <a:gd name="T36" fmla="*/ 88 w 468"/>
                  <a:gd name="T37" fmla="*/ 20 h 186"/>
                  <a:gd name="T38" fmla="*/ 132 w 468"/>
                  <a:gd name="T39" fmla="*/ 10 h 186"/>
                  <a:gd name="T40" fmla="*/ 180 w 468"/>
                  <a:gd name="T41" fmla="*/ 2 h 186"/>
                  <a:gd name="T42" fmla="*/ 234 w 468"/>
                  <a:gd name="T43" fmla="*/ 0 h 186"/>
                  <a:gd name="T44" fmla="*/ 288 w 468"/>
                  <a:gd name="T45" fmla="*/ 2 h 186"/>
                  <a:gd name="T46" fmla="*/ 336 w 468"/>
                  <a:gd name="T47" fmla="*/ 10 h 186"/>
                  <a:gd name="T48" fmla="*/ 380 w 468"/>
                  <a:gd name="T49" fmla="*/ 20 h 186"/>
                  <a:gd name="T50" fmla="*/ 416 w 468"/>
                  <a:gd name="T51" fmla="*/ 36 h 186"/>
                  <a:gd name="T52" fmla="*/ 444 w 468"/>
                  <a:gd name="T53" fmla="*/ 52 h 186"/>
                  <a:gd name="T54" fmla="*/ 462 w 468"/>
                  <a:gd name="T55" fmla="*/ 72 h 186"/>
                  <a:gd name="T56" fmla="*/ 468 w 468"/>
                  <a:gd name="T57" fmla="*/ 9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8" h="186">
                    <a:moveTo>
                      <a:pt x="468" y="94"/>
                    </a:moveTo>
                    <a:lnTo>
                      <a:pt x="462" y="114"/>
                    </a:lnTo>
                    <a:lnTo>
                      <a:pt x="444" y="134"/>
                    </a:lnTo>
                    <a:lnTo>
                      <a:pt x="416" y="152"/>
                    </a:lnTo>
                    <a:lnTo>
                      <a:pt x="380" y="166"/>
                    </a:lnTo>
                    <a:lnTo>
                      <a:pt x="336" y="178"/>
                    </a:lnTo>
                    <a:lnTo>
                      <a:pt x="288" y="184"/>
                    </a:lnTo>
                    <a:lnTo>
                      <a:pt x="234" y="186"/>
                    </a:lnTo>
                    <a:lnTo>
                      <a:pt x="180" y="184"/>
                    </a:lnTo>
                    <a:lnTo>
                      <a:pt x="132" y="178"/>
                    </a:lnTo>
                    <a:lnTo>
                      <a:pt x="88" y="166"/>
                    </a:lnTo>
                    <a:lnTo>
                      <a:pt x="52" y="152"/>
                    </a:lnTo>
                    <a:lnTo>
                      <a:pt x="24" y="134"/>
                    </a:lnTo>
                    <a:lnTo>
                      <a:pt x="8" y="114"/>
                    </a:lnTo>
                    <a:lnTo>
                      <a:pt x="0" y="94"/>
                    </a:lnTo>
                    <a:lnTo>
                      <a:pt x="8" y="72"/>
                    </a:lnTo>
                    <a:lnTo>
                      <a:pt x="24" y="52"/>
                    </a:lnTo>
                    <a:lnTo>
                      <a:pt x="52" y="36"/>
                    </a:lnTo>
                    <a:lnTo>
                      <a:pt x="88" y="20"/>
                    </a:lnTo>
                    <a:lnTo>
                      <a:pt x="132" y="10"/>
                    </a:lnTo>
                    <a:lnTo>
                      <a:pt x="180" y="2"/>
                    </a:lnTo>
                    <a:lnTo>
                      <a:pt x="234" y="0"/>
                    </a:lnTo>
                    <a:lnTo>
                      <a:pt x="288" y="2"/>
                    </a:lnTo>
                    <a:lnTo>
                      <a:pt x="336" y="10"/>
                    </a:lnTo>
                    <a:lnTo>
                      <a:pt x="380" y="20"/>
                    </a:lnTo>
                    <a:lnTo>
                      <a:pt x="416" y="36"/>
                    </a:lnTo>
                    <a:lnTo>
                      <a:pt x="444" y="52"/>
                    </a:lnTo>
                    <a:lnTo>
                      <a:pt x="462" y="72"/>
                    </a:lnTo>
                    <a:lnTo>
                      <a:pt x="468" y="94"/>
                    </a:lnTo>
                    <a:close/>
                  </a:path>
                </a:pathLst>
              </a:custGeom>
              <a:solidFill>
                <a:srgbClr val="E1E1E1"/>
              </a:solidFill>
              <a:ln w="0">
                <a:solidFill>
                  <a:srgbClr val="E1E1E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36" name="Freeform 12"/>
              <p:cNvSpPr>
                <a:spLocks noEditPoints="1"/>
              </p:cNvSpPr>
              <p:nvPr/>
            </p:nvSpPr>
            <p:spPr bwMode="auto">
              <a:xfrm>
                <a:off x="2660" y="2124"/>
                <a:ext cx="472" cy="192"/>
              </a:xfrm>
              <a:custGeom>
                <a:avLst/>
                <a:gdLst>
                  <a:gd name="T0" fmla="*/ 468 w 472"/>
                  <a:gd name="T1" fmla="*/ 96 h 192"/>
                  <a:gd name="T2" fmla="*/ 462 w 472"/>
                  <a:gd name="T3" fmla="*/ 114 h 192"/>
                  <a:gd name="T4" fmla="*/ 450 w 472"/>
                  <a:gd name="T5" fmla="*/ 130 h 192"/>
                  <a:gd name="T6" fmla="*/ 428 w 472"/>
                  <a:gd name="T7" fmla="*/ 146 h 192"/>
                  <a:gd name="T8" fmla="*/ 400 w 472"/>
                  <a:gd name="T9" fmla="*/ 160 h 192"/>
                  <a:gd name="T10" fmla="*/ 354 w 472"/>
                  <a:gd name="T11" fmla="*/ 174 h 192"/>
                  <a:gd name="T12" fmla="*/ 298 w 472"/>
                  <a:gd name="T13" fmla="*/ 184 h 192"/>
                  <a:gd name="T14" fmla="*/ 236 w 472"/>
                  <a:gd name="T15" fmla="*/ 186 h 192"/>
                  <a:gd name="T16" fmla="*/ 174 w 472"/>
                  <a:gd name="T17" fmla="*/ 184 h 192"/>
                  <a:gd name="T18" fmla="*/ 120 w 472"/>
                  <a:gd name="T19" fmla="*/ 174 h 192"/>
                  <a:gd name="T20" fmla="*/ 72 w 472"/>
                  <a:gd name="T21" fmla="*/ 160 h 192"/>
                  <a:gd name="T22" fmla="*/ 44 w 472"/>
                  <a:gd name="T23" fmla="*/ 146 h 192"/>
                  <a:gd name="T24" fmla="*/ 22 w 472"/>
                  <a:gd name="T25" fmla="*/ 130 h 192"/>
                  <a:gd name="T26" fmla="*/ 10 w 472"/>
                  <a:gd name="T27" fmla="*/ 114 h 192"/>
                  <a:gd name="T28" fmla="*/ 6 w 472"/>
                  <a:gd name="T29" fmla="*/ 96 h 192"/>
                  <a:gd name="T30" fmla="*/ 10 w 472"/>
                  <a:gd name="T31" fmla="*/ 78 h 192"/>
                  <a:gd name="T32" fmla="*/ 22 w 472"/>
                  <a:gd name="T33" fmla="*/ 60 h 192"/>
                  <a:gd name="T34" fmla="*/ 44 w 472"/>
                  <a:gd name="T35" fmla="*/ 46 h 192"/>
                  <a:gd name="T36" fmla="*/ 72 w 472"/>
                  <a:gd name="T37" fmla="*/ 32 h 192"/>
                  <a:gd name="T38" fmla="*/ 120 w 472"/>
                  <a:gd name="T39" fmla="*/ 18 h 192"/>
                  <a:gd name="T40" fmla="*/ 174 w 472"/>
                  <a:gd name="T41" fmla="*/ 8 h 192"/>
                  <a:gd name="T42" fmla="*/ 236 w 472"/>
                  <a:gd name="T43" fmla="*/ 4 h 192"/>
                  <a:gd name="T44" fmla="*/ 298 w 472"/>
                  <a:gd name="T45" fmla="*/ 8 h 192"/>
                  <a:gd name="T46" fmla="*/ 354 w 472"/>
                  <a:gd name="T47" fmla="*/ 18 h 192"/>
                  <a:gd name="T48" fmla="*/ 400 w 472"/>
                  <a:gd name="T49" fmla="*/ 32 h 192"/>
                  <a:gd name="T50" fmla="*/ 428 w 472"/>
                  <a:gd name="T51" fmla="*/ 46 h 192"/>
                  <a:gd name="T52" fmla="*/ 450 w 472"/>
                  <a:gd name="T53" fmla="*/ 60 h 192"/>
                  <a:gd name="T54" fmla="*/ 462 w 472"/>
                  <a:gd name="T55" fmla="*/ 78 h 192"/>
                  <a:gd name="T56" fmla="*/ 468 w 472"/>
                  <a:gd name="T57" fmla="*/ 96 h 192"/>
                  <a:gd name="T58" fmla="*/ 472 w 472"/>
                  <a:gd name="T59" fmla="*/ 96 h 192"/>
                  <a:gd name="T60" fmla="*/ 468 w 472"/>
                  <a:gd name="T61" fmla="*/ 76 h 192"/>
                  <a:gd name="T62" fmla="*/ 454 w 472"/>
                  <a:gd name="T63" fmla="*/ 58 h 192"/>
                  <a:gd name="T64" fmla="*/ 432 w 472"/>
                  <a:gd name="T65" fmla="*/ 42 h 192"/>
                  <a:gd name="T66" fmla="*/ 402 w 472"/>
                  <a:gd name="T67" fmla="*/ 28 h 192"/>
                  <a:gd name="T68" fmla="*/ 354 w 472"/>
                  <a:gd name="T69" fmla="*/ 12 h 192"/>
                  <a:gd name="T70" fmla="*/ 298 w 472"/>
                  <a:gd name="T71" fmla="*/ 4 h 192"/>
                  <a:gd name="T72" fmla="*/ 236 w 472"/>
                  <a:gd name="T73" fmla="*/ 0 h 192"/>
                  <a:gd name="T74" fmla="*/ 174 w 472"/>
                  <a:gd name="T75" fmla="*/ 4 h 192"/>
                  <a:gd name="T76" fmla="*/ 118 w 472"/>
                  <a:gd name="T77" fmla="*/ 12 h 192"/>
                  <a:gd name="T78" fmla="*/ 70 w 472"/>
                  <a:gd name="T79" fmla="*/ 28 h 192"/>
                  <a:gd name="T80" fmla="*/ 42 w 472"/>
                  <a:gd name="T81" fmla="*/ 42 h 192"/>
                  <a:gd name="T82" fmla="*/ 20 w 472"/>
                  <a:gd name="T83" fmla="*/ 58 h 192"/>
                  <a:gd name="T84" fmla="*/ 6 w 472"/>
                  <a:gd name="T85" fmla="*/ 76 h 192"/>
                  <a:gd name="T86" fmla="*/ 0 w 472"/>
                  <a:gd name="T87" fmla="*/ 96 h 192"/>
                  <a:gd name="T88" fmla="*/ 6 w 472"/>
                  <a:gd name="T89" fmla="*/ 116 h 192"/>
                  <a:gd name="T90" fmla="*/ 20 w 472"/>
                  <a:gd name="T91" fmla="*/ 134 h 192"/>
                  <a:gd name="T92" fmla="*/ 42 w 472"/>
                  <a:gd name="T93" fmla="*/ 150 h 192"/>
                  <a:gd name="T94" fmla="*/ 70 w 472"/>
                  <a:gd name="T95" fmla="*/ 164 h 192"/>
                  <a:gd name="T96" fmla="*/ 118 w 472"/>
                  <a:gd name="T97" fmla="*/ 178 h 192"/>
                  <a:gd name="T98" fmla="*/ 174 w 472"/>
                  <a:gd name="T99" fmla="*/ 188 h 192"/>
                  <a:gd name="T100" fmla="*/ 236 w 472"/>
                  <a:gd name="T101" fmla="*/ 192 h 192"/>
                  <a:gd name="T102" fmla="*/ 298 w 472"/>
                  <a:gd name="T103" fmla="*/ 188 h 192"/>
                  <a:gd name="T104" fmla="*/ 354 w 472"/>
                  <a:gd name="T105" fmla="*/ 178 h 192"/>
                  <a:gd name="T106" fmla="*/ 402 w 472"/>
                  <a:gd name="T107" fmla="*/ 164 h 192"/>
                  <a:gd name="T108" fmla="*/ 432 w 472"/>
                  <a:gd name="T109" fmla="*/ 150 h 192"/>
                  <a:gd name="T110" fmla="*/ 454 w 472"/>
                  <a:gd name="T111" fmla="*/ 134 h 192"/>
                  <a:gd name="T112" fmla="*/ 468 w 472"/>
                  <a:gd name="T113" fmla="*/ 116 h 192"/>
                  <a:gd name="T114" fmla="*/ 472 w 472"/>
                  <a:gd name="T115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72" h="192">
                    <a:moveTo>
                      <a:pt x="468" y="96"/>
                    </a:moveTo>
                    <a:lnTo>
                      <a:pt x="462" y="114"/>
                    </a:lnTo>
                    <a:lnTo>
                      <a:pt x="450" y="130"/>
                    </a:lnTo>
                    <a:lnTo>
                      <a:pt x="428" y="146"/>
                    </a:lnTo>
                    <a:lnTo>
                      <a:pt x="400" y="160"/>
                    </a:lnTo>
                    <a:lnTo>
                      <a:pt x="354" y="174"/>
                    </a:lnTo>
                    <a:lnTo>
                      <a:pt x="298" y="184"/>
                    </a:lnTo>
                    <a:lnTo>
                      <a:pt x="236" y="186"/>
                    </a:lnTo>
                    <a:lnTo>
                      <a:pt x="174" y="184"/>
                    </a:lnTo>
                    <a:lnTo>
                      <a:pt x="120" y="174"/>
                    </a:lnTo>
                    <a:lnTo>
                      <a:pt x="72" y="160"/>
                    </a:lnTo>
                    <a:lnTo>
                      <a:pt x="44" y="146"/>
                    </a:lnTo>
                    <a:lnTo>
                      <a:pt x="22" y="130"/>
                    </a:lnTo>
                    <a:lnTo>
                      <a:pt x="10" y="114"/>
                    </a:lnTo>
                    <a:lnTo>
                      <a:pt x="6" y="96"/>
                    </a:lnTo>
                    <a:lnTo>
                      <a:pt x="10" y="78"/>
                    </a:lnTo>
                    <a:lnTo>
                      <a:pt x="22" y="60"/>
                    </a:lnTo>
                    <a:lnTo>
                      <a:pt x="44" y="46"/>
                    </a:lnTo>
                    <a:lnTo>
                      <a:pt x="72" y="32"/>
                    </a:lnTo>
                    <a:lnTo>
                      <a:pt x="120" y="18"/>
                    </a:lnTo>
                    <a:lnTo>
                      <a:pt x="174" y="8"/>
                    </a:lnTo>
                    <a:lnTo>
                      <a:pt x="236" y="4"/>
                    </a:lnTo>
                    <a:lnTo>
                      <a:pt x="298" y="8"/>
                    </a:lnTo>
                    <a:lnTo>
                      <a:pt x="354" y="18"/>
                    </a:lnTo>
                    <a:lnTo>
                      <a:pt x="400" y="32"/>
                    </a:lnTo>
                    <a:lnTo>
                      <a:pt x="428" y="46"/>
                    </a:lnTo>
                    <a:lnTo>
                      <a:pt x="450" y="60"/>
                    </a:lnTo>
                    <a:lnTo>
                      <a:pt x="462" y="78"/>
                    </a:lnTo>
                    <a:lnTo>
                      <a:pt x="468" y="96"/>
                    </a:lnTo>
                    <a:close/>
                    <a:moveTo>
                      <a:pt x="472" y="96"/>
                    </a:moveTo>
                    <a:lnTo>
                      <a:pt x="468" y="76"/>
                    </a:lnTo>
                    <a:lnTo>
                      <a:pt x="454" y="58"/>
                    </a:lnTo>
                    <a:lnTo>
                      <a:pt x="432" y="42"/>
                    </a:lnTo>
                    <a:lnTo>
                      <a:pt x="402" y="28"/>
                    </a:lnTo>
                    <a:lnTo>
                      <a:pt x="354" y="12"/>
                    </a:lnTo>
                    <a:lnTo>
                      <a:pt x="298" y="4"/>
                    </a:lnTo>
                    <a:lnTo>
                      <a:pt x="236" y="0"/>
                    </a:lnTo>
                    <a:lnTo>
                      <a:pt x="174" y="4"/>
                    </a:lnTo>
                    <a:lnTo>
                      <a:pt x="118" y="12"/>
                    </a:lnTo>
                    <a:lnTo>
                      <a:pt x="70" y="28"/>
                    </a:lnTo>
                    <a:lnTo>
                      <a:pt x="42" y="42"/>
                    </a:lnTo>
                    <a:lnTo>
                      <a:pt x="20" y="58"/>
                    </a:lnTo>
                    <a:lnTo>
                      <a:pt x="6" y="76"/>
                    </a:lnTo>
                    <a:lnTo>
                      <a:pt x="0" y="96"/>
                    </a:lnTo>
                    <a:lnTo>
                      <a:pt x="6" y="116"/>
                    </a:lnTo>
                    <a:lnTo>
                      <a:pt x="20" y="134"/>
                    </a:lnTo>
                    <a:lnTo>
                      <a:pt x="42" y="150"/>
                    </a:lnTo>
                    <a:lnTo>
                      <a:pt x="70" y="164"/>
                    </a:lnTo>
                    <a:lnTo>
                      <a:pt x="118" y="178"/>
                    </a:lnTo>
                    <a:lnTo>
                      <a:pt x="174" y="188"/>
                    </a:lnTo>
                    <a:lnTo>
                      <a:pt x="236" y="192"/>
                    </a:lnTo>
                    <a:lnTo>
                      <a:pt x="298" y="188"/>
                    </a:lnTo>
                    <a:lnTo>
                      <a:pt x="354" y="178"/>
                    </a:lnTo>
                    <a:lnTo>
                      <a:pt x="402" y="164"/>
                    </a:lnTo>
                    <a:lnTo>
                      <a:pt x="432" y="150"/>
                    </a:lnTo>
                    <a:lnTo>
                      <a:pt x="454" y="134"/>
                    </a:lnTo>
                    <a:lnTo>
                      <a:pt x="468" y="116"/>
                    </a:lnTo>
                    <a:lnTo>
                      <a:pt x="472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37" name="Freeform 13"/>
              <p:cNvSpPr>
                <a:spLocks/>
              </p:cNvSpPr>
              <p:nvPr/>
            </p:nvSpPr>
            <p:spPr bwMode="auto">
              <a:xfrm>
                <a:off x="3270" y="2222"/>
                <a:ext cx="26" cy="14"/>
              </a:xfrm>
              <a:custGeom>
                <a:avLst/>
                <a:gdLst>
                  <a:gd name="T0" fmla="*/ 26 w 26"/>
                  <a:gd name="T1" fmla="*/ 12 h 14"/>
                  <a:gd name="T2" fmla="*/ 0 w 26"/>
                  <a:gd name="T3" fmla="*/ 14 h 14"/>
                  <a:gd name="T4" fmla="*/ 6 w 26"/>
                  <a:gd name="T5" fmla="*/ 8 h 14"/>
                  <a:gd name="T6" fmla="*/ 4 w 26"/>
                  <a:gd name="T7" fmla="*/ 0 h 14"/>
                  <a:gd name="T8" fmla="*/ 26 w 26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26" y="12"/>
                    </a:moveTo>
                    <a:lnTo>
                      <a:pt x="0" y="14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38" name="Freeform 14"/>
              <p:cNvSpPr>
                <a:spLocks noEditPoints="1"/>
              </p:cNvSpPr>
              <p:nvPr/>
            </p:nvSpPr>
            <p:spPr bwMode="auto">
              <a:xfrm>
                <a:off x="3260" y="2212"/>
                <a:ext cx="50" cy="30"/>
              </a:xfrm>
              <a:custGeom>
                <a:avLst/>
                <a:gdLst>
                  <a:gd name="T0" fmla="*/ 34 w 50"/>
                  <a:gd name="T1" fmla="*/ 18 h 30"/>
                  <a:gd name="T2" fmla="*/ 10 w 50"/>
                  <a:gd name="T3" fmla="*/ 20 h 30"/>
                  <a:gd name="T4" fmla="*/ 10 w 50"/>
                  <a:gd name="T5" fmla="*/ 24 h 30"/>
                  <a:gd name="T6" fmla="*/ 14 w 50"/>
                  <a:gd name="T7" fmla="*/ 28 h 30"/>
                  <a:gd name="T8" fmla="*/ 20 w 50"/>
                  <a:gd name="T9" fmla="*/ 20 h 30"/>
                  <a:gd name="T10" fmla="*/ 22 w 50"/>
                  <a:gd name="T11" fmla="*/ 18 h 30"/>
                  <a:gd name="T12" fmla="*/ 20 w 50"/>
                  <a:gd name="T13" fmla="*/ 16 h 30"/>
                  <a:gd name="T14" fmla="*/ 18 w 50"/>
                  <a:gd name="T15" fmla="*/ 8 h 30"/>
                  <a:gd name="T16" fmla="*/ 14 w 50"/>
                  <a:gd name="T17" fmla="*/ 10 h 30"/>
                  <a:gd name="T18" fmla="*/ 12 w 50"/>
                  <a:gd name="T19" fmla="*/ 14 h 30"/>
                  <a:gd name="T20" fmla="*/ 32 w 50"/>
                  <a:gd name="T21" fmla="*/ 26 h 30"/>
                  <a:gd name="T22" fmla="*/ 36 w 50"/>
                  <a:gd name="T23" fmla="*/ 22 h 30"/>
                  <a:gd name="T24" fmla="*/ 34 w 50"/>
                  <a:gd name="T25" fmla="*/ 18 h 30"/>
                  <a:gd name="T26" fmla="*/ 38 w 50"/>
                  <a:gd name="T27" fmla="*/ 18 h 30"/>
                  <a:gd name="T28" fmla="*/ 16 w 50"/>
                  <a:gd name="T29" fmla="*/ 6 h 30"/>
                  <a:gd name="T30" fmla="*/ 6 w 50"/>
                  <a:gd name="T31" fmla="*/ 0 h 30"/>
                  <a:gd name="T32" fmla="*/ 10 w 50"/>
                  <a:gd name="T33" fmla="*/ 10 h 30"/>
                  <a:gd name="T34" fmla="*/ 12 w 50"/>
                  <a:gd name="T35" fmla="*/ 18 h 30"/>
                  <a:gd name="T36" fmla="*/ 16 w 50"/>
                  <a:gd name="T37" fmla="*/ 18 h 30"/>
                  <a:gd name="T38" fmla="*/ 12 w 50"/>
                  <a:gd name="T39" fmla="*/ 14 h 30"/>
                  <a:gd name="T40" fmla="*/ 8 w 50"/>
                  <a:gd name="T41" fmla="*/ 22 h 30"/>
                  <a:gd name="T42" fmla="*/ 0 w 50"/>
                  <a:gd name="T43" fmla="*/ 30 h 30"/>
                  <a:gd name="T44" fmla="*/ 12 w 50"/>
                  <a:gd name="T45" fmla="*/ 28 h 30"/>
                  <a:gd name="T46" fmla="*/ 36 w 50"/>
                  <a:gd name="T47" fmla="*/ 26 h 30"/>
                  <a:gd name="T48" fmla="*/ 50 w 50"/>
                  <a:gd name="T49" fmla="*/ 24 h 30"/>
                  <a:gd name="T50" fmla="*/ 38 w 50"/>
                  <a:gd name="T5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30">
                    <a:moveTo>
                      <a:pt x="34" y="18"/>
                    </a:moveTo>
                    <a:lnTo>
                      <a:pt x="10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20" y="20"/>
                    </a:lnTo>
                    <a:lnTo>
                      <a:pt x="22" y="18"/>
                    </a:lnTo>
                    <a:lnTo>
                      <a:pt x="20" y="16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32" y="26"/>
                    </a:lnTo>
                    <a:lnTo>
                      <a:pt x="36" y="22"/>
                    </a:lnTo>
                    <a:lnTo>
                      <a:pt x="34" y="18"/>
                    </a:lnTo>
                    <a:close/>
                    <a:moveTo>
                      <a:pt x="38" y="18"/>
                    </a:moveTo>
                    <a:lnTo>
                      <a:pt x="16" y="6"/>
                    </a:lnTo>
                    <a:lnTo>
                      <a:pt x="6" y="0"/>
                    </a:lnTo>
                    <a:lnTo>
                      <a:pt x="10" y="10"/>
                    </a:lnTo>
                    <a:lnTo>
                      <a:pt x="12" y="18"/>
                    </a:lnTo>
                    <a:lnTo>
                      <a:pt x="16" y="18"/>
                    </a:lnTo>
                    <a:lnTo>
                      <a:pt x="12" y="14"/>
                    </a:lnTo>
                    <a:lnTo>
                      <a:pt x="8" y="22"/>
                    </a:lnTo>
                    <a:lnTo>
                      <a:pt x="0" y="30"/>
                    </a:lnTo>
                    <a:lnTo>
                      <a:pt x="12" y="28"/>
                    </a:lnTo>
                    <a:lnTo>
                      <a:pt x="36" y="26"/>
                    </a:lnTo>
                    <a:lnTo>
                      <a:pt x="50" y="24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39" name="Freeform 15"/>
              <p:cNvSpPr>
                <a:spLocks/>
              </p:cNvSpPr>
              <p:nvPr/>
            </p:nvSpPr>
            <p:spPr bwMode="auto">
              <a:xfrm>
                <a:off x="3122" y="2194"/>
                <a:ext cx="324" cy="74"/>
              </a:xfrm>
              <a:custGeom>
                <a:avLst/>
                <a:gdLst>
                  <a:gd name="T0" fmla="*/ 2 w 324"/>
                  <a:gd name="T1" fmla="*/ 4 h 74"/>
                  <a:gd name="T2" fmla="*/ 320 w 324"/>
                  <a:gd name="T3" fmla="*/ 74 h 74"/>
                  <a:gd name="T4" fmla="*/ 322 w 324"/>
                  <a:gd name="T5" fmla="*/ 74 h 74"/>
                  <a:gd name="T6" fmla="*/ 324 w 324"/>
                  <a:gd name="T7" fmla="*/ 70 h 74"/>
                  <a:gd name="T8" fmla="*/ 322 w 324"/>
                  <a:gd name="T9" fmla="*/ 70 h 74"/>
                  <a:gd name="T10" fmla="*/ 4 w 324"/>
                  <a:gd name="T11" fmla="*/ 0 h 74"/>
                  <a:gd name="T12" fmla="*/ 2 w 324"/>
                  <a:gd name="T13" fmla="*/ 0 h 74"/>
                  <a:gd name="T14" fmla="*/ 0 w 324"/>
                  <a:gd name="T15" fmla="*/ 4 h 74"/>
                  <a:gd name="T16" fmla="*/ 2 w 324"/>
                  <a:gd name="T17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4" h="74">
                    <a:moveTo>
                      <a:pt x="2" y="4"/>
                    </a:moveTo>
                    <a:lnTo>
                      <a:pt x="320" y="74"/>
                    </a:lnTo>
                    <a:lnTo>
                      <a:pt x="322" y="74"/>
                    </a:lnTo>
                    <a:lnTo>
                      <a:pt x="324" y="70"/>
                    </a:lnTo>
                    <a:lnTo>
                      <a:pt x="322" y="7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40" name="Freeform 16"/>
              <p:cNvSpPr>
                <a:spLocks/>
              </p:cNvSpPr>
              <p:nvPr/>
            </p:nvSpPr>
            <p:spPr bwMode="auto">
              <a:xfrm>
                <a:off x="3274" y="2242"/>
                <a:ext cx="24" cy="16"/>
              </a:xfrm>
              <a:custGeom>
                <a:avLst/>
                <a:gdLst>
                  <a:gd name="T0" fmla="*/ 24 w 24"/>
                  <a:gd name="T1" fmla="*/ 12 h 16"/>
                  <a:gd name="T2" fmla="*/ 0 w 24"/>
                  <a:gd name="T3" fmla="*/ 16 h 16"/>
                  <a:gd name="T4" fmla="*/ 4 w 24"/>
                  <a:gd name="T5" fmla="*/ 8 h 16"/>
                  <a:gd name="T6" fmla="*/ 2 w 24"/>
                  <a:gd name="T7" fmla="*/ 0 h 16"/>
                  <a:gd name="T8" fmla="*/ 24 w 24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24" y="12"/>
                    </a:moveTo>
                    <a:lnTo>
                      <a:pt x="0" y="16"/>
                    </a:lnTo>
                    <a:lnTo>
                      <a:pt x="4" y="8"/>
                    </a:lnTo>
                    <a:lnTo>
                      <a:pt x="2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41" name="Freeform 17"/>
              <p:cNvSpPr>
                <a:spLocks noEditPoints="1"/>
              </p:cNvSpPr>
              <p:nvPr/>
            </p:nvSpPr>
            <p:spPr bwMode="auto">
              <a:xfrm>
                <a:off x="3262" y="2232"/>
                <a:ext cx="50" cy="32"/>
              </a:xfrm>
              <a:custGeom>
                <a:avLst/>
                <a:gdLst>
                  <a:gd name="T0" fmla="*/ 36 w 50"/>
                  <a:gd name="T1" fmla="*/ 18 h 32"/>
                  <a:gd name="T2" fmla="*/ 10 w 50"/>
                  <a:gd name="T3" fmla="*/ 20 h 32"/>
                  <a:gd name="T4" fmla="*/ 12 w 50"/>
                  <a:gd name="T5" fmla="*/ 26 h 32"/>
                  <a:gd name="T6" fmla="*/ 14 w 50"/>
                  <a:gd name="T7" fmla="*/ 28 h 32"/>
                  <a:gd name="T8" fmla="*/ 20 w 50"/>
                  <a:gd name="T9" fmla="*/ 22 h 32"/>
                  <a:gd name="T10" fmla="*/ 22 w 50"/>
                  <a:gd name="T11" fmla="*/ 20 h 32"/>
                  <a:gd name="T12" fmla="*/ 22 w 50"/>
                  <a:gd name="T13" fmla="*/ 18 h 32"/>
                  <a:gd name="T14" fmla="*/ 18 w 50"/>
                  <a:gd name="T15" fmla="*/ 10 h 32"/>
                  <a:gd name="T16" fmla="*/ 14 w 50"/>
                  <a:gd name="T17" fmla="*/ 10 h 32"/>
                  <a:gd name="T18" fmla="*/ 12 w 50"/>
                  <a:gd name="T19" fmla="*/ 14 h 32"/>
                  <a:gd name="T20" fmla="*/ 34 w 50"/>
                  <a:gd name="T21" fmla="*/ 26 h 32"/>
                  <a:gd name="T22" fmla="*/ 36 w 50"/>
                  <a:gd name="T23" fmla="*/ 22 h 32"/>
                  <a:gd name="T24" fmla="*/ 36 w 50"/>
                  <a:gd name="T25" fmla="*/ 18 h 32"/>
                  <a:gd name="T26" fmla="*/ 38 w 50"/>
                  <a:gd name="T27" fmla="*/ 18 h 32"/>
                  <a:gd name="T28" fmla="*/ 16 w 50"/>
                  <a:gd name="T29" fmla="*/ 6 h 32"/>
                  <a:gd name="T30" fmla="*/ 6 w 50"/>
                  <a:gd name="T31" fmla="*/ 0 h 32"/>
                  <a:gd name="T32" fmla="*/ 10 w 50"/>
                  <a:gd name="T33" fmla="*/ 12 h 32"/>
                  <a:gd name="T34" fmla="*/ 12 w 50"/>
                  <a:gd name="T35" fmla="*/ 20 h 32"/>
                  <a:gd name="T36" fmla="*/ 16 w 50"/>
                  <a:gd name="T37" fmla="*/ 18 h 32"/>
                  <a:gd name="T38" fmla="*/ 12 w 50"/>
                  <a:gd name="T39" fmla="*/ 16 h 32"/>
                  <a:gd name="T40" fmla="*/ 8 w 50"/>
                  <a:gd name="T41" fmla="*/ 22 h 32"/>
                  <a:gd name="T42" fmla="*/ 0 w 50"/>
                  <a:gd name="T43" fmla="*/ 32 h 32"/>
                  <a:gd name="T44" fmla="*/ 12 w 50"/>
                  <a:gd name="T45" fmla="*/ 30 h 32"/>
                  <a:gd name="T46" fmla="*/ 36 w 50"/>
                  <a:gd name="T47" fmla="*/ 28 h 32"/>
                  <a:gd name="T48" fmla="*/ 50 w 50"/>
                  <a:gd name="T49" fmla="*/ 26 h 32"/>
                  <a:gd name="T50" fmla="*/ 38 w 50"/>
                  <a:gd name="T5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32">
                    <a:moveTo>
                      <a:pt x="36" y="18"/>
                    </a:moveTo>
                    <a:lnTo>
                      <a:pt x="10" y="20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34" y="26"/>
                    </a:lnTo>
                    <a:lnTo>
                      <a:pt x="36" y="22"/>
                    </a:lnTo>
                    <a:lnTo>
                      <a:pt x="36" y="18"/>
                    </a:lnTo>
                    <a:close/>
                    <a:moveTo>
                      <a:pt x="38" y="18"/>
                    </a:moveTo>
                    <a:lnTo>
                      <a:pt x="16" y="6"/>
                    </a:lnTo>
                    <a:lnTo>
                      <a:pt x="6" y="0"/>
                    </a:lnTo>
                    <a:lnTo>
                      <a:pt x="10" y="12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0" y="32"/>
                    </a:lnTo>
                    <a:lnTo>
                      <a:pt x="12" y="30"/>
                    </a:lnTo>
                    <a:lnTo>
                      <a:pt x="36" y="28"/>
                    </a:lnTo>
                    <a:lnTo>
                      <a:pt x="50" y="26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42" name="Freeform 18"/>
              <p:cNvSpPr>
                <a:spLocks/>
              </p:cNvSpPr>
              <p:nvPr/>
            </p:nvSpPr>
            <p:spPr bwMode="auto">
              <a:xfrm>
                <a:off x="3128" y="2216"/>
                <a:ext cx="318" cy="72"/>
              </a:xfrm>
              <a:custGeom>
                <a:avLst/>
                <a:gdLst>
                  <a:gd name="T0" fmla="*/ 2 w 318"/>
                  <a:gd name="T1" fmla="*/ 6 h 72"/>
                  <a:gd name="T2" fmla="*/ 314 w 318"/>
                  <a:gd name="T3" fmla="*/ 72 h 72"/>
                  <a:gd name="T4" fmla="*/ 316 w 318"/>
                  <a:gd name="T5" fmla="*/ 72 h 72"/>
                  <a:gd name="T6" fmla="*/ 318 w 318"/>
                  <a:gd name="T7" fmla="*/ 68 h 72"/>
                  <a:gd name="T8" fmla="*/ 316 w 318"/>
                  <a:gd name="T9" fmla="*/ 66 h 72"/>
                  <a:gd name="T10" fmla="*/ 2 w 318"/>
                  <a:gd name="T11" fmla="*/ 2 h 72"/>
                  <a:gd name="T12" fmla="*/ 0 w 318"/>
                  <a:gd name="T13" fmla="*/ 0 h 72"/>
                  <a:gd name="T14" fmla="*/ 0 w 318"/>
                  <a:gd name="T15" fmla="*/ 6 h 72"/>
                  <a:gd name="T16" fmla="*/ 2 w 318"/>
                  <a:gd name="T17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72">
                    <a:moveTo>
                      <a:pt x="2" y="6"/>
                    </a:moveTo>
                    <a:lnTo>
                      <a:pt x="314" y="72"/>
                    </a:lnTo>
                    <a:lnTo>
                      <a:pt x="316" y="72"/>
                    </a:lnTo>
                    <a:lnTo>
                      <a:pt x="318" y="68"/>
                    </a:lnTo>
                    <a:lnTo>
                      <a:pt x="316" y="6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43" name="Freeform 19"/>
              <p:cNvSpPr>
                <a:spLocks/>
              </p:cNvSpPr>
              <p:nvPr/>
            </p:nvSpPr>
            <p:spPr bwMode="auto">
              <a:xfrm>
                <a:off x="3274" y="2266"/>
                <a:ext cx="24" cy="14"/>
              </a:xfrm>
              <a:custGeom>
                <a:avLst/>
                <a:gdLst>
                  <a:gd name="T0" fmla="*/ 24 w 24"/>
                  <a:gd name="T1" fmla="*/ 12 h 14"/>
                  <a:gd name="T2" fmla="*/ 0 w 24"/>
                  <a:gd name="T3" fmla="*/ 14 h 14"/>
                  <a:gd name="T4" fmla="*/ 4 w 24"/>
                  <a:gd name="T5" fmla="*/ 8 h 14"/>
                  <a:gd name="T6" fmla="*/ 2 w 24"/>
                  <a:gd name="T7" fmla="*/ 0 h 14"/>
                  <a:gd name="T8" fmla="*/ 24 w 24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4">
                    <a:moveTo>
                      <a:pt x="24" y="12"/>
                    </a:moveTo>
                    <a:lnTo>
                      <a:pt x="0" y="14"/>
                    </a:lnTo>
                    <a:lnTo>
                      <a:pt x="4" y="8"/>
                    </a:lnTo>
                    <a:lnTo>
                      <a:pt x="2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44" name="Freeform 20"/>
              <p:cNvSpPr>
                <a:spLocks noEditPoints="1"/>
              </p:cNvSpPr>
              <p:nvPr/>
            </p:nvSpPr>
            <p:spPr bwMode="auto">
              <a:xfrm>
                <a:off x="3262" y="2256"/>
                <a:ext cx="50" cy="30"/>
              </a:xfrm>
              <a:custGeom>
                <a:avLst/>
                <a:gdLst>
                  <a:gd name="T0" fmla="*/ 36 w 50"/>
                  <a:gd name="T1" fmla="*/ 18 h 30"/>
                  <a:gd name="T2" fmla="*/ 10 w 50"/>
                  <a:gd name="T3" fmla="*/ 20 h 30"/>
                  <a:gd name="T4" fmla="*/ 12 w 50"/>
                  <a:gd name="T5" fmla="*/ 24 h 30"/>
                  <a:gd name="T6" fmla="*/ 14 w 50"/>
                  <a:gd name="T7" fmla="*/ 28 h 30"/>
                  <a:gd name="T8" fmla="*/ 20 w 50"/>
                  <a:gd name="T9" fmla="*/ 20 h 30"/>
                  <a:gd name="T10" fmla="*/ 22 w 50"/>
                  <a:gd name="T11" fmla="*/ 20 h 30"/>
                  <a:gd name="T12" fmla="*/ 22 w 50"/>
                  <a:gd name="T13" fmla="*/ 16 h 30"/>
                  <a:gd name="T14" fmla="*/ 18 w 50"/>
                  <a:gd name="T15" fmla="*/ 8 h 30"/>
                  <a:gd name="T16" fmla="*/ 14 w 50"/>
                  <a:gd name="T17" fmla="*/ 10 h 30"/>
                  <a:gd name="T18" fmla="*/ 12 w 50"/>
                  <a:gd name="T19" fmla="*/ 14 h 30"/>
                  <a:gd name="T20" fmla="*/ 34 w 50"/>
                  <a:gd name="T21" fmla="*/ 26 h 30"/>
                  <a:gd name="T22" fmla="*/ 36 w 50"/>
                  <a:gd name="T23" fmla="*/ 22 h 30"/>
                  <a:gd name="T24" fmla="*/ 36 w 50"/>
                  <a:gd name="T25" fmla="*/ 18 h 30"/>
                  <a:gd name="T26" fmla="*/ 38 w 50"/>
                  <a:gd name="T27" fmla="*/ 18 h 30"/>
                  <a:gd name="T28" fmla="*/ 16 w 50"/>
                  <a:gd name="T29" fmla="*/ 6 h 30"/>
                  <a:gd name="T30" fmla="*/ 6 w 50"/>
                  <a:gd name="T31" fmla="*/ 0 h 30"/>
                  <a:gd name="T32" fmla="*/ 10 w 50"/>
                  <a:gd name="T33" fmla="*/ 10 h 30"/>
                  <a:gd name="T34" fmla="*/ 12 w 50"/>
                  <a:gd name="T35" fmla="*/ 20 h 30"/>
                  <a:gd name="T36" fmla="*/ 16 w 50"/>
                  <a:gd name="T37" fmla="*/ 18 h 30"/>
                  <a:gd name="T38" fmla="*/ 12 w 50"/>
                  <a:gd name="T39" fmla="*/ 16 h 30"/>
                  <a:gd name="T40" fmla="*/ 8 w 50"/>
                  <a:gd name="T41" fmla="*/ 22 h 30"/>
                  <a:gd name="T42" fmla="*/ 0 w 50"/>
                  <a:gd name="T43" fmla="*/ 30 h 30"/>
                  <a:gd name="T44" fmla="*/ 12 w 50"/>
                  <a:gd name="T45" fmla="*/ 30 h 30"/>
                  <a:gd name="T46" fmla="*/ 36 w 50"/>
                  <a:gd name="T47" fmla="*/ 26 h 30"/>
                  <a:gd name="T48" fmla="*/ 50 w 50"/>
                  <a:gd name="T49" fmla="*/ 24 h 30"/>
                  <a:gd name="T50" fmla="*/ 38 w 50"/>
                  <a:gd name="T5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30">
                    <a:moveTo>
                      <a:pt x="36" y="18"/>
                    </a:moveTo>
                    <a:lnTo>
                      <a:pt x="10" y="20"/>
                    </a:lnTo>
                    <a:lnTo>
                      <a:pt x="12" y="24"/>
                    </a:lnTo>
                    <a:lnTo>
                      <a:pt x="14" y="28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34" y="26"/>
                    </a:lnTo>
                    <a:lnTo>
                      <a:pt x="36" y="22"/>
                    </a:lnTo>
                    <a:lnTo>
                      <a:pt x="36" y="18"/>
                    </a:lnTo>
                    <a:close/>
                    <a:moveTo>
                      <a:pt x="38" y="18"/>
                    </a:moveTo>
                    <a:lnTo>
                      <a:pt x="16" y="6"/>
                    </a:lnTo>
                    <a:lnTo>
                      <a:pt x="6" y="0"/>
                    </a:lnTo>
                    <a:lnTo>
                      <a:pt x="10" y="10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36" y="26"/>
                    </a:lnTo>
                    <a:lnTo>
                      <a:pt x="50" y="24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45" name="Freeform 21"/>
              <p:cNvSpPr>
                <a:spLocks/>
              </p:cNvSpPr>
              <p:nvPr/>
            </p:nvSpPr>
            <p:spPr bwMode="auto">
              <a:xfrm>
                <a:off x="3128" y="2240"/>
                <a:ext cx="318" cy="70"/>
              </a:xfrm>
              <a:custGeom>
                <a:avLst/>
                <a:gdLst>
                  <a:gd name="T0" fmla="*/ 2 w 318"/>
                  <a:gd name="T1" fmla="*/ 6 h 70"/>
                  <a:gd name="T2" fmla="*/ 314 w 318"/>
                  <a:gd name="T3" fmla="*/ 70 h 70"/>
                  <a:gd name="T4" fmla="*/ 316 w 318"/>
                  <a:gd name="T5" fmla="*/ 70 h 70"/>
                  <a:gd name="T6" fmla="*/ 318 w 318"/>
                  <a:gd name="T7" fmla="*/ 66 h 70"/>
                  <a:gd name="T8" fmla="*/ 316 w 318"/>
                  <a:gd name="T9" fmla="*/ 66 h 70"/>
                  <a:gd name="T10" fmla="*/ 2 w 318"/>
                  <a:gd name="T11" fmla="*/ 0 h 70"/>
                  <a:gd name="T12" fmla="*/ 0 w 318"/>
                  <a:gd name="T13" fmla="*/ 0 h 70"/>
                  <a:gd name="T14" fmla="*/ 0 w 318"/>
                  <a:gd name="T15" fmla="*/ 4 h 70"/>
                  <a:gd name="T16" fmla="*/ 2 w 318"/>
                  <a:gd name="T17" fmla="*/ 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70">
                    <a:moveTo>
                      <a:pt x="2" y="6"/>
                    </a:moveTo>
                    <a:lnTo>
                      <a:pt x="314" y="70"/>
                    </a:lnTo>
                    <a:lnTo>
                      <a:pt x="316" y="70"/>
                    </a:lnTo>
                    <a:lnTo>
                      <a:pt x="318" y="66"/>
                    </a:lnTo>
                    <a:lnTo>
                      <a:pt x="316" y="6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46" name="Freeform 22"/>
              <p:cNvSpPr>
                <a:spLocks/>
              </p:cNvSpPr>
              <p:nvPr/>
            </p:nvSpPr>
            <p:spPr bwMode="auto">
              <a:xfrm>
                <a:off x="2484" y="2222"/>
                <a:ext cx="24" cy="16"/>
              </a:xfrm>
              <a:custGeom>
                <a:avLst/>
                <a:gdLst>
                  <a:gd name="T0" fmla="*/ 24 w 24"/>
                  <a:gd name="T1" fmla="*/ 6 h 16"/>
                  <a:gd name="T2" fmla="*/ 2 w 24"/>
                  <a:gd name="T3" fmla="*/ 16 h 16"/>
                  <a:gd name="T4" fmla="*/ 6 w 24"/>
                  <a:gd name="T5" fmla="*/ 8 h 16"/>
                  <a:gd name="T6" fmla="*/ 0 w 24"/>
                  <a:gd name="T7" fmla="*/ 0 h 16"/>
                  <a:gd name="T8" fmla="*/ 24 w 24"/>
                  <a:gd name="T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24" y="6"/>
                    </a:moveTo>
                    <a:lnTo>
                      <a:pt x="2" y="16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47" name="Freeform 23"/>
              <p:cNvSpPr>
                <a:spLocks noEditPoints="1"/>
              </p:cNvSpPr>
              <p:nvPr/>
            </p:nvSpPr>
            <p:spPr bwMode="auto">
              <a:xfrm>
                <a:off x="2474" y="2216"/>
                <a:ext cx="50" cy="32"/>
              </a:xfrm>
              <a:custGeom>
                <a:avLst/>
                <a:gdLst>
                  <a:gd name="T0" fmla="*/ 32 w 50"/>
                  <a:gd name="T1" fmla="*/ 8 h 32"/>
                  <a:gd name="T2" fmla="*/ 10 w 50"/>
                  <a:gd name="T3" fmla="*/ 18 h 32"/>
                  <a:gd name="T4" fmla="*/ 12 w 50"/>
                  <a:gd name="T5" fmla="*/ 22 h 32"/>
                  <a:gd name="T6" fmla="*/ 18 w 50"/>
                  <a:gd name="T7" fmla="*/ 24 h 32"/>
                  <a:gd name="T8" fmla="*/ 20 w 50"/>
                  <a:gd name="T9" fmla="*/ 16 h 32"/>
                  <a:gd name="T10" fmla="*/ 20 w 50"/>
                  <a:gd name="T11" fmla="*/ 14 h 32"/>
                  <a:gd name="T12" fmla="*/ 20 w 50"/>
                  <a:gd name="T13" fmla="*/ 12 h 32"/>
                  <a:gd name="T14" fmla="*/ 14 w 50"/>
                  <a:gd name="T15" fmla="*/ 4 h 32"/>
                  <a:gd name="T16" fmla="*/ 10 w 50"/>
                  <a:gd name="T17" fmla="*/ 6 h 32"/>
                  <a:gd name="T18" fmla="*/ 10 w 50"/>
                  <a:gd name="T19" fmla="*/ 12 h 32"/>
                  <a:gd name="T20" fmla="*/ 34 w 50"/>
                  <a:gd name="T21" fmla="*/ 16 h 32"/>
                  <a:gd name="T22" fmla="*/ 34 w 50"/>
                  <a:gd name="T23" fmla="*/ 12 h 32"/>
                  <a:gd name="T24" fmla="*/ 32 w 50"/>
                  <a:gd name="T25" fmla="*/ 8 h 32"/>
                  <a:gd name="T26" fmla="*/ 36 w 50"/>
                  <a:gd name="T27" fmla="*/ 6 h 32"/>
                  <a:gd name="T28" fmla="*/ 12 w 50"/>
                  <a:gd name="T29" fmla="*/ 2 h 32"/>
                  <a:gd name="T30" fmla="*/ 0 w 50"/>
                  <a:gd name="T31" fmla="*/ 0 h 32"/>
                  <a:gd name="T32" fmla="*/ 6 w 50"/>
                  <a:gd name="T33" fmla="*/ 10 h 32"/>
                  <a:gd name="T34" fmla="*/ 12 w 50"/>
                  <a:gd name="T35" fmla="*/ 16 h 32"/>
                  <a:gd name="T36" fmla="*/ 16 w 50"/>
                  <a:gd name="T37" fmla="*/ 14 h 32"/>
                  <a:gd name="T38" fmla="*/ 12 w 50"/>
                  <a:gd name="T39" fmla="*/ 12 h 32"/>
                  <a:gd name="T40" fmla="*/ 8 w 50"/>
                  <a:gd name="T41" fmla="*/ 20 h 32"/>
                  <a:gd name="T42" fmla="*/ 4 w 50"/>
                  <a:gd name="T43" fmla="*/ 32 h 32"/>
                  <a:gd name="T44" fmla="*/ 14 w 50"/>
                  <a:gd name="T45" fmla="*/ 26 h 32"/>
                  <a:gd name="T46" fmla="*/ 36 w 50"/>
                  <a:gd name="T47" fmla="*/ 16 h 32"/>
                  <a:gd name="T48" fmla="*/ 50 w 50"/>
                  <a:gd name="T49" fmla="*/ 10 h 32"/>
                  <a:gd name="T50" fmla="*/ 36 w 50"/>
                  <a:gd name="T51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32">
                    <a:moveTo>
                      <a:pt x="32" y="8"/>
                    </a:moveTo>
                    <a:lnTo>
                      <a:pt x="10" y="18"/>
                    </a:lnTo>
                    <a:lnTo>
                      <a:pt x="12" y="22"/>
                    </a:lnTo>
                    <a:lnTo>
                      <a:pt x="18" y="24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12"/>
                    </a:lnTo>
                    <a:lnTo>
                      <a:pt x="34" y="16"/>
                    </a:lnTo>
                    <a:lnTo>
                      <a:pt x="34" y="12"/>
                    </a:lnTo>
                    <a:lnTo>
                      <a:pt x="32" y="8"/>
                    </a:lnTo>
                    <a:close/>
                    <a:moveTo>
                      <a:pt x="36" y="6"/>
                    </a:moveTo>
                    <a:lnTo>
                      <a:pt x="12" y="2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12" y="12"/>
                    </a:lnTo>
                    <a:lnTo>
                      <a:pt x="8" y="20"/>
                    </a:lnTo>
                    <a:lnTo>
                      <a:pt x="4" y="32"/>
                    </a:lnTo>
                    <a:lnTo>
                      <a:pt x="14" y="26"/>
                    </a:lnTo>
                    <a:lnTo>
                      <a:pt x="36" y="16"/>
                    </a:lnTo>
                    <a:lnTo>
                      <a:pt x="50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48" name="Freeform 24"/>
              <p:cNvSpPr>
                <a:spLocks/>
              </p:cNvSpPr>
              <p:nvPr/>
            </p:nvSpPr>
            <p:spPr bwMode="auto">
              <a:xfrm>
                <a:off x="2328" y="2202"/>
                <a:ext cx="338" cy="52"/>
              </a:xfrm>
              <a:custGeom>
                <a:avLst/>
                <a:gdLst>
                  <a:gd name="T0" fmla="*/ 4 w 338"/>
                  <a:gd name="T1" fmla="*/ 52 h 52"/>
                  <a:gd name="T2" fmla="*/ 336 w 338"/>
                  <a:gd name="T3" fmla="*/ 6 h 52"/>
                  <a:gd name="T4" fmla="*/ 338 w 338"/>
                  <a:gd name="T5" fmla="*/ 6 h 52"/>
                  <a:gd name="T6" fmla="*/ 336 w 338"/>
                  <a:gd name="T7" fmla="*/ 0 h 52"/>
                  <a:gd name="T8" fmla="*/ 334 w 338"/>
                  <a:gd name="T9" fmla="*/ 2 h 52"/>
                  <a:gd name="T10" fmla="*/ 4 w 338"/>
                  <a:gd name="T11" fmla="*/ 48 h 52"/>
                  <a:gd name="T12" fmla="*/ 0 w 338"/>
                  <a:gd name="T13" fmla="*/ 48 h 52"/>
                  <a:gd name="T14" fmla="*/ 2 w 338"/>
                  <a:gd name="T15" fmla="*/ 52 h 52"/>
                  <a:gd name="T16" fmla="*/ 4 w 338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8" h="52">
                    <a:moveTo>
                      <a:pt x="4" y="52"/>
                    </a:moveTo>
                    <a:lnTo>
                      <a:pt x="336" y="6"/>
                    </a:lnTo>
                    <a:lnTo>
                      <a:pt x="338" y="6"/>
                    </a:lnTo>
                    <a:lnTo>
                      <a:pt x="336" y="0"/>
                    </a:lnTo>
                    <a:lnTo>
                      <a:pt x="334" y="2"/>
                    </a:lnTo>
                    <a:lnTo>
                      <a:pt x="4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49" name="Freeform 25"/>
              <p:cNvSpPr>
                <a:spLocks/>
              </p:cNvSpPr>
              <p:nvPr/>
            </p:nvSpPr>
            <p:spPr bwMode="auto">
              <a:xfrm>
                <a:off x="2486" y="2246"/>
                <a:ext cx="26" cy="16"/>
              </a:xfrm>
              <a:custGeom>
                <a:avLst/>
                <a:gdLst>
                  <a:gd name="T0" fmla="*/ 26 w 26"/>
                  <a:gd name="T1" fmla="*/ 4 h 16"/>
                  <a:gd name="T2" fmla="*/ 4 w 26"/>
                  <a:gd name="T3" fmla="*/ 16 h 16"/>
                  <a:gd name="T4" fmla="*/ 6 w 26"/>
                  <a:gd name="T5" fmla="*/ 8 h 16"/>
                  <a:gd name="T6" fmla="*/ 0 w 26"/>
                  <a:gd name="T7" fmla="*/ 0 h 16"/>
                  <a:gd name="T8" fmla="*/ 26 w 26"/>
                  <a:gd name="T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4"/>
                    </a:moveTo>
                    <a:lnTo>
                      <a:pt x="4" y="16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50" name="Freeform 26"/>
              <p:cNvSpPr>
                <a:spLocks noEditPoints="1"/>
              </p:cNvSpPr>
              <p:nvPr/>
            </p:nvSpPr>
            <p:spPr bwMode="auto">
              <a:xfrm>
                <a:off x="2476" y="2240"/>
                <a:ext cx="50" cy="30"/>
              </a:xfrm>
              <a:custGeom>
                <a:avLst/>
                <a:gdLst>
                  <a:gd name="T0" fmla="*/ 34 w 50"/>
                  <a:gd name="T1" fmla="*/ 6 h 30"/>
                  <a:gd name="T2" fmla="*/ 10 w 50"/>
                  <a:gd name="T3" fmla="*/ 18 h 30"/>
                  <a:gd name="T4" fmla="*/ 14 w 50"/>
                  <a:gd name="T5" fmla="*/ 22 h 30"/>
                  <a:gd name="T6" fmla="*/ 18 w 50"/>
                  <a:gd name="T7" fmla="*/ 24 h 30"/>
                  <a:gd name="T8" fmla="*/ 20 w 50"/>
                  <a:gd name="T9" fmla="*/ 14 h 30"/>
                  <a:gd name="T10" fmla="*/ 22 w 50"/>
                  <a:gd name="T11" fmla="*/ 12 h 30"/>
                  <a:gd name="T12" fmla="*/ 20 w 50"/>
                  <a:gd name="T13" fmla="*/ 10 h 30"/>
                  <a:gd name="T14" fmla="*/ 14 w 50"/>
                  <a:gd name="T15" fmla="*/ 4 h 30"/>
                  <a:gd name="T16" fmla="*/ 10 w 50"/>
                  <a:gd name="T17" fmla="*/ 6 h 30"/>
                  <a:gd name="T18" fmla="*/ 10 w 50"/>
                  <a:gd name="T19" fmla="*/ 10 h 30"/>
                  <a:gd name="T20" fmla="*/ 34 w 50"/>
                  <a:gd name="T21" fmla="*/ 16 h 30"/>
                  <a:gd name="T22" fmla="*/ 36 w 50"/>
                  <a:gd name="T23" fmla="*/ 10 h 30"/>
                  <a:gd name="T24" fmla="*/ 34 w 50"/>
                  <a:gd name="T25" fmla="*/ 6 h 30"/>
                  <a:gd name="T26" fmla="*/ 36 w 50"/>
                  <a:gd name="T27" fmla="*/ 6 h 30"/>
                  <a:gd name="T28" fmla="*/ 12 w 50"/>
                  <a:gd name="T29" fmla="*/ 2 h 30"/>
                  <a:gd name="T30" fmla="*/ 0 w 50"/>
                  <a:gd name="T31" fmla="*/ 0 h 30"/>
                  <a:gd name="T32" fmla="*/ 8 w 50"/>
                  <a:gd name="T33" fmla="*/ 8 h 30"/>
                  <a:gd name="T34" fmla="*/ 12 w 50"/>
                  <a:gd name="T35" fmla="*/ 16 h 30"/>
                  <a:gd name="T36" fmla="*/ 16 w 50"/>
                  <a:gd name="T37" fmla="*/ 14 h 30"/>
                  <a:gd name="T38" fmla="*/ 12 w 50"/>
                  <a:gd name="T39" fmla="*/ 12 h 30"/>
                  <a:gd name="T40" fmla="*/ 8 w 50"/>
                  <a:gd name="T41" fmla="*/ 20 h 30"/>
                  <a:gd name="T42" fmla="*/ 6 w 50"/>
                  <a:gd name="T43" fmla="*/ 30 h 30"/>
                  <a:gd name="T44" fmla="*/ 16 w 50"/>
                  <a:gd name="T45" fmla="*/ 26 h 30"/>
                  <a:gd name="T46" fmla="*/ 38 w 50"/>
                  <a:gd name="T47" fmla="*/ 14 h 30"/>
                  <a:gd name="T48" fmla="*/ 50 w 50"/>
                  <a:gd name="T49" fmla="*/ 8 h 30"/>
                  <a:gd name="T50" fmla="*/ 36 w 50"/>
                  <a:gd name="T5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30">
                    <a:moveTo>
                      <a:pt x="34" y="6"/>
                    </a:moveTo>
                    <a:lnTo>
                      <a:pt x="10" y="18"/>
                    </a:lnTo>
                    <a:lnTo>
                      <a:pt x="14" y="22"/>
                    </a:lnTo>
                    <a:lnTo>
                      <a:pt x="18" y="24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10"/>
                    </a:lnTo>
                    <a:lnTo>
                      <a:pt x="34" y="16"/>
                    </a:lnTo>
                    <a:lnTo>
                      <a:pt x="36" y="10"/>
                    </a:lnTo>
                    <a:lnTo>
                      <a:pt x="34" y="6"/>
                    </a:lnTo>
                    <a:close/>
                    <a:moveTo>
                      <a:pt x="36" y="6"/>
                    </a:moveTo>
                    <a:lnTo>
                      <a:pt x="12" y="2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12" y="12"/>
                    </a:lnTo>
                    <a:lnTo>
                      <a:pt x="8" y="20"/>
                    </a:lnTo>
                    <a:lnTo>
                      <a:pt x="6" y="30"/>
                    </a:lnTo>
                    <a:lnTo>
                      <a:pt x="16" y="26"/>
                    </a:lnTo>
                    <a:lnTo>
                      <a:pt x="38" y="14"/>
                    </a:lnTo>
                    <a:lnTo>
                      <a:pt x="50" y="8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51" name="Freeform 27"/>
              <p:cNvSpPr>
                <a:spLocks/>
              </p:cNvSpPr>
              <p:nvPr/>
            </p:nvSpPr>
            <p:spPr bwMode="auto">
              <a:xfrm>
                <a:off x="2328" y="2226"/>
                <a:ext cx="342" cy="52"/>
              </a:xfrm>
              <a:custGeom>
                <a:avLst/>
                <a:gdLst>
                  <a:gd name="T0" fmla="*/ 4 w 342"/>
                  <a:gd name="T1" fmla="*/ 52 h 52"/>
                  <a:gd name="T2" fmla="*/ 340 w 342"/>
                  <a:gd name="T3" fmla="*/ 6 h 52"/>
                  <a:gd name="T4" fmla="*/ 342 w 342"/>
                  <a:gd name="T5" fmla="*/ 4 h 52"/>
                  <a:gd name="T6" fmla="*/ 342 w 342"/>
                  <a:gd name="T7" fmla="*/ 0 h 52"/>
                  <a:gd name="T8" fmla="*/ 340 w 342"/>
                  <a:gd name="T9" fmla="*/ 0 h 52"/>
                  <a:gd name="T10" fmla="*/ 4 w 342"/>
                  <a:gd name="T11" fmla="*/ 48 h 52"/>
                  <a:gd name="T12" fmla="*/ 0 w 342"/>
                  <a:gd name="T13" fmla="*/ 48 h 52"/>
                  <a:gd name="T14" fmla="*/ 2 w 342"/>
                  <a:gd name="T15" fmla="*/ 52 h 52"/>
                  <a:gd name="T16" fmla="*/ 4 w 34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2" h="52">
                    <a:moveTo>
                      <a:pt x="4" y="52"/>
                    </a:moveTo>
                    <a:lnTo>
                      <a:pt x="340" y="6"/>
                    </a:lnTo>
                    <a:lnTo>
                      <a:pt x="342" y="4"/>
                    </a:lnTo>
                    <a:lnTo>
                      <a:pt x="342" y="0"/>
                    </a:lnTo>
                    <a:lnTo>
                      <a:pt x="340" y="0"/>
                    </a:lnTo>
                    <a:lnTo>
                      <a:pt x="4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52" name="Freeform 28"/>
              <p:cNvSpPr>
                <a:spLocks/>
              </p:cNvSpPr>
              <p:nvPr/>
            </p:nvSpPr>
            <p:spPr bwMode="auto">
              <a:xfrm>
                <a:off x="2494" y="2268"/>
                <a:ext cx="24" cy="14"/>
              </a:xfrm>
              <a:custGeom>
                <a:avLst/>
                <a:gdLst>
                  <a:gd name="T0" fmla="*/ 24 w 24"/>
                  <a:gd name="T1" fmla="*/ 4 h 14"/>
                  <a:gd name="T2" fmla="*/ 2 w 24"/>
                  <a:gd name="T3" fmla="*/ 14 h 14"/>
                  <a:gd name="T4" fmla="*/ 4 w 24"/>
                  <a:gd name="T5" fmla="*/ 6 h 14"/>
                  <a:gd name="T6" fmla="*/ 0 w 24"/>
                  <a:gd name="T7" fmla="*/ 0 h 14"/>
                  <a:gd name="T8" fmla="*/ 24 w 24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4">
                    <a:moveTo>
                      <a:pt x="24" y="4"/>
                    </a:moveTo>
                    <a:lnTo>
                      <a:pt x="2" y="14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53" name="Freeform 29"/>
              <p:cNvSpPr>
                <a:spLocks noEditPoints="1"/>
              </p:cNvSpPr>
              <p:nvPr/>
            </p:nvSpPr>
            <p:spPr bwMode="auto">
              <a:xfrm>
                <a:off x="2484" y="2260"/>
                <a:ext cx="48" cy="32"/>
              </a:xfrm>
              <a:custGeom>
                <a:avLst/>
                <a:gdLst>
                  <a:gd name="T0" fmla="*/ 32 w 48"/>
                  <a:gd name="T1" fmla="*/ 8 h 32"/>
                  <a:gd name="T2" fmla="*/ 10 w 48"/>
                  <a:gd name="T3" fmla="*/ 18 h 32"/>
                  <a:gd name="T4" fmla="*/ 12 w 48"/>
                  <a:gd name="T5" fmla="*/ 22 h 32"/>
                  <a:gd name="T6" fmla="*/ 16 w 48"/>
                  <a:gd name="T7" fmla="*/ 24 h 32"/>
                  <a:gd name="T8" fmla="*/ 20 w 48"/>
                  <a:gd name="T9" fmla="*/ 16 h 32"/>
                  <a:gd name="T10" fmla="*/ 20 w 48"/>
                  <a:gd name="T11" fmla="*/ 14 h 32"/>
                  <a:gd name="T12" fmla="*/ 18 w 48"/>
                  <a:gd name="T13" fmla="*/ 12 h 32"/>
                  <a:gd name="T14" fmla="*/ 14 w 48"/>
                  <a:gd name="T15" fmla="*/ 4 h 32"/>
                  <a:gd name="T16" fmla="*/ 10 w 48"/>
                  <a:gd name="T17" fmla="*/ 8 h 32"/>
                  <a:gd name="T18" fmla="*/ 10 w 48"/>
                  <a:gd name="T19" fmla="*/ 12 h 32"/>
                  <a:gd name="T20" fmla="*/ 34 w 48"/>
                  <a:gd name="T21" fmla="*/ 16 h 32"/>
                  <a:gd name="T22" fmla="*/ 34 w 48"/>
                  <a:gd name="T23" fmla="*/ 12 h 32"/>
                  <a:gd name="T24" fmla="*/ 32 w 48"/>
                  <a:gd name="T25" fmla="*/ 8 h 32"/>
                  <a:gd name="T26" fmla="*/ 34 w 48"/>
                  <a:gd name="T27" fmla="*/ 6 h 32"/>
                  <a:gd name="T28" fmla="*/ 10 w 48"/>
                  <a:gd name="T29" fmla="*/ 2 h 32"/>
                  <a:gd name="T30" fmla="*/ 0 w 48"/>
                  <a:gd name="T31" fmla="*/ 0 h 32"/>
                  <a:gd name="T32" fmla="*/ 6 w 48"/>
                  <a:gd name="T33" fmla="*/ 10 h 32"/>
                  <a:gd name="T34" fmla="*/ 12 w 48"/>
                  <a:gd name="T35" fmla="*/ 18 h 32"/>
                  <a:gd name="T36" fmla="*/ 14 w 48"/>
                  <a:gd name="T37" fmla="*/ 14 h 32"/>
                  <a:gd name="T38" fmla="*/ 10 w 48"/>
                  <a:gd name="T39" fmla="*/ 12 h 32"/>
                  <a:gd name="T40" fmla="*/ 8 w 48"/>
                  <a:gd name="T41" fmla="*/ 22 h 32"/>
                  <a:gd name="T42" fmla="*/ 4 w 48"/>
                  <a:gd name="T43" fmla="*/ 32 h 32"/>
                  <a:gd name="T44" fmla="*/ 14 w 48"/>
                  <a:gd name="T45" fmla="*/ 26 h 32"/>
                  <a:gd name="T46" fmla="*/ 36 w 48"/>
                  <a:gd name="T47" fmla="*/ 16 h 32"/>
                  <a:gd name="T48" fmla="*/ 48 w 48"/>
                  <a:gd name="T49" fmla="*/ 10 h 32"/>
                  <a:gd name="T50" fmla="*/ 34 w 48"/>
                  <a:gd name="T51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32">
                    <a:moveTo>
                      <a:pt x="32" y="8"/>
                    </a:moveTo>
                    <a:lnTo>
                      <a:pt x="10" y="18"/>
                    </a:lnTo>
                    <a:lnTo>
                      <a:pt x="12" y="22"/>
                    </a:lnTo>
                    <a:lnTo>
                      <a:pt x="16" y="24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18" y="1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34" y="16"/>
                    </a:lnTo>
                    <a:lnTo>
                      <a:pt x="34" y="12"/>
                    </a:lnTo>
                    <a:lnTo>
                      <a:pt x="32" y="8"/>
                    </a:lnTo>
                    <a:close/>
                    <a:moveTo>
                      <a:pt x="34" y="6"/>
                    </a:moveTo>
                    <a:lnTo>
                      <a:pt x="10" y="2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2" y="18"/>
                    </a:lnTo>
                    <a:lnTo>
                      <a:pt x="14" y="14"/>
                    </a:lnTo>
                    <a:lnTo>
                      <a:pt x="10" y="12"/>
                    </a:lnTo>
                    <a:lnTo>
                      <a:pt x="8" y="22"/>
                    </a:lnTo>
                    <a:lnTo>
                      <a:pt x="4" y="32"/>
                    </a:lnTo>
                    <a:lnTo>
                      <a:pt x="14" y="26"/>
                    </a:lnTo>
                    <a:lnTo>
                      <a:pt x="36" y="16"/>
                    </a:lnTo>
                    <a:lnTo>
                      <a:pt x="48" y="10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54" name="Freeform 30"/>
              <p:cNvSpPr>
                <a:spLocks/>
              </p:cNvSpPr>
              <p:nvPr/>
            </p:nvSpPr>
            <p:spPr bwMode="auto">
              <a:xfrm>
                <a:off x="2328" y="2244"/>
                <a:ext cx="356" cy="58"/>
              </a:xfrm>
              <a:custGeom>
                <a:avLst/>
                <a:gdLst>
                  <a:gd name="T0" fmla="*/ 4 w 356"/>
                  <a:gd name="T1" fmla="*/ 58 h 58"/>
                  <a:gd name="T2" fmla="*/ 354 w 356"/>
                  <a:gd name="T3" fmla="*/ 6 h 58"/>
                  <a:gd name="T4" fmla="*/ 356 w 356"/>
                  <a:gd name="T5" fmla="*/ 6 h 58"/>
                  <a:gd name="T6" fmla="*/ 356 w 356"/>
                  <a:gd name="T7" fmla="*/ 0 h 58"/>
                  <a:gd name="T8" fmla="*/ 354 w 356"/>
                  <a:gd name="T9" fmla="*/ 2 h 58"/>
                  <a:gd name="T10" fmla="*/ 4 w 356"/>
                  <a:gd name="T11" fmla="*/ 52 h 58"/>
                  <a:gd name="T12" fmla="*/ 0 w 356"/>
                  <a:gd name="T13" fmla="*/ 52 h 58"/>
                  <a:gd name="T14" fmla="*/ 2 w 356"/>
                  <a:gd name="T15" fmla="*/ 58 h 58"/>
                  <a:gd name="T16" fmla="*/ 4 w 356"/>
                  <a:gd name="T1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58">
                    <a:moveTo>
                      <a:pt x="4" y="58"/>
                    </a:moveTo>
                    <a:lnTo>
                      <a:pt x="354" y="6"/>
                    </a:lnTo>
                    <a:lnTo>
                      <a:pt x="356" y="6"/>
                    </a:lnTo>
                    <a:lnTo>
                      <a:pt x="356" y="0"/>
                    </a:lnTo>
                    <a:lnTo>
                      <a:pt x="354" y="2"/>
                    </a:lnTo>
                    <a:lnTo>
                      <a:pt x="4" y="52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55" name="Freeform 31"/>
              <p:cNvSpPr>
                <a:spLocks/>
              </p:cNvSpPr>
              <p:nvPr/>
            </p:nvSpPr>
            <p:spPr bwMode="auto">
              <a:xfrm>
                <a:off x="2978" y="2028"/>
                <a:ext cx="20" cy="24"/>
              </a:xfrm>
              <a:custGeom>
                <a:avLst/>
                <a:gdLst>
                  <a:gd name="T0" fmla="*/ 20 w 20"/>
                  <a:gd name="T1" fmla="*/ 24 h 24"/>
                  <a:gd name="T2" fmla="*/ 0 w 20"/>
                  <a:gd name="T3" fmla="*/ 10 h 24"/>
                  <a:gd name="T4" fmla="*/ 10 w 20"/>
                  <a:gd name="T5" fmla="*/ 8 h 24"/>
                  <a:gd name="T6" fmla="*/ 14 w 20"/>
                  <a:gd name="T7" fmla="*/ 0 h 24"/>
                  <a:gd name="T8" fmla="*/ 20 w 2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20" y="24"/>
                    </a:moveTo>
                    <a:lnTo>
                      <a:pt x="0" y="10"/>
                    </a:lnTo>
                    <a:lnTo>
                      <a:pt x="10" y="8"/>
                    </a:lnTo>
                    <a:lnTo>
                      <a:pt x="14" y="0"/>
                    </a:lnTo>
                    <a:lnTo>
                      <a:pt x="2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56" name="Freeform 32"/>
              <p:cNvSpPr>
                <a:spLocks noEditPoints="1"/>
              </p:cNvSpPr>
              <p:nvPr/>
            </p:nvSpPr>
            <p:spPr bwMode="auto">
              <a:xfrm>
                <a:off x="2968" y="2016"/>
                <a:ext cx="40" cy="48"/>
              </a:xfrm>
              <a:custGeom>
                <a:avLst/>
                <a:gdLst>
                  <a:gd name="T0" fmla="*/ 34 w 40"/>
                  <a:gd name="T1" fmla="*/ 32 h 48"/>
                  <a:gd name="T2" fmla="*/ 14 w 40"/>
                  <a:gd name="T3" fmla="*/ 18 h 48"/>
                  <a:gd name="T4" fmla="*/ 10 w 40"/>
                  <a:gd name="T5" fmla="*/ 22 h 48"/>
                  <a:gd name="T6" fmla="*/ 12 w 40"/>
                  <a:gd name="T7" fmla="*/ 26 h 48"/>
                  <a:gd name="T8" fmla="*/ 20 w 40"/>
                  <a:gd name="T9" fmla="*/ 24 h 48"/>
                  <a:gd name="T10" fmla="*/ 22 w 40"/>
                  <a:gd name="T11" fmla="*/ 24 h 48"/>
                  <a:gd name="T12" fmla="*/ 24 w 40"/>
                  <a:gd name="T13" fmla="*/ 22 h 48"/>
                  <a:gd name="T14" fmla="*/ 28 w 40"/>
                  <a:gd name="T15" fmla="*/ 14 h 48"/>
                  <a:gd name="T16" fmla="*/ 24 w 40"/>
                  <a:gd name="T17" fmla="*/ 12 h 48"/>
                  <a:gd name="T18" fmla="*/ 20 w 40"/>
                  <a:gd name="T19" fmla="*/ 14 h 48"/>
                  <a:gd name="T20" fmla="*/ 26 w 40"/>
                  <a:gd name="T21" fmla="*/ 38 h 48"/>
                  <a:gd name="T22" fmla="*/ 30 w 40"/>
                  <a:gd name="T23" fmla="*/ 36 h 48"/>
                  <a:gd name="T24" fmla="*/ 34 w 40"/>
                  <a:gd name="T25" fmla="*/ 32 h 48"/>
                  <a:gd name="T26" fmla="*/ 36 w 40"/>
                  <a:gd name="T27" fmla="*/ 34 h 48"/>
                  <a:gd name="T28" fmla="*/ 28 w 40"/>
                  <a:gd name="T29" fmla="*/ 10 h 48"/>
                  <a:gd name="T30" fmla="*/ 24 w 40"/>
                  <a:gd name="T31" fmla="*/ 0 h 48"/>
                  <a:gd name="T32" fmla="*/ 20 w 40"/>
                  <a:gd name="T33" fmla="*/ 10 h 48"/>
                  <a:gd name="T34" fmla="*/ 16 w 40"/>
                  <a:gd name="T35" fmla="*/ 18 h 48"/>
                  <a:gd name="T36" fmla="*/ 20 w 40"/>
                  <a:gd name="T37" fmla="*/ 20 h 48"/>
                  <a:gd name="T38" fmla="*/ 18 w 40"/>
                  <a:gd name="T39" fmla="*/ 16 h 48"/>
                  <a:gd name="T40" fmla="*/ 10 w 40"/>
                  <a:gd name="T41" fmla="*/ 16 h 48"/>
                  <a:gd name="T42" fmla="*/ 0 w 40"/>
                  <a:gd name="T43" fmla="*/ 18 h 48"/>
                  <a:gd name="T44" fmla="*/ 8 w 40"/>
                  <a:gd name="T45" fmla="*/ 24 h 48"/>
                  <a:gd name="T46" fmla="*/ 28 w 40"/>
                  <a:gd name="T47" fmla="*/ 40 h 48"/>
                  <a:gd name="T48" fmla="*/ 40 w 40"/>
                  <a:gd name="T49" fmla="*/ 48 h 48"/>
                  <a:gd name="T50" fmla="*/ 36 w 40"/>
                  <a:gd name="T51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" h="48">
                    <a:moveTo>
                      <a:pt x="34" y="32"/>
                    </a:moveTo>
                    <a:lnTo>
                      <a:pt x="14" y="18"/>
                    </a:lnTo>
                    <a:lnTo>
                      <a:pt x="10" y="22"/>
                    </a:lnTo>
                    <a:lnTo>
                      <a:pt x="12" y="26"/>
                    </a:lnTo>
                    <a:lnTo>
                      <a:pt x="20" y="24"/>
                    </a:lnTo>
                    <a:lnTo>
                      <a:pt x="22" y="24"/>
                    </a:lnTo>
                    <a:lnTo>
                      <a:pt x="24" y="22"/>
                    </a:lnTo>
                    <a:lnTo>
                      <a:pt x="28" y="14"/>
                    </a:lnTo>
                    <a:lnTo>
                      <a:pt x="24" y="12"/>
                    </a:lnTo>
                    <a:lnTo>
                      <a:pt x="20" y="14"/>
                    </a:lnTo>
                    <a:lnTo>
                      <a:pt x="26" y="38"/>
                    </a:lnTo>
                    <a:lnTo>
                      <a:pt x="30" y="36"/>
                    </a:lnTo>
                    <a:lnTo>
                      <a:pt x="34" y="32"/>
                    </a:lnTo>
                    <a:close/>
                    <a:moveTo>
                      <a:pt x="36" y="34"/>
                    </a:moveTo>
                    <a:lnTo>
                      <a:pt x="28" y="10"/>
                    </a:lnTo>
                    <a:lnTo>
                      <a:pt x="24" y="0"/>
                    </a:lnTo>
                    <a:lnTo>
                      <a:pt x="20" y="10"/>
                    </a:lnTo>
                    <a:lnTo>
                      <a:pt x="16" y="18"/>
                    </a:lnTo>
                    <a:lnTo>
                      <a:pt x="20" y="20"/>
                    </a:lnTo>
                    <a:lnTo>
                      <a:pt x="18" y="16"/>
                    </a:lnTo>
                    <a:lnTo>
                      <a:pt x="10" y="16"/>
                    </a:lnTo>
                    <a:lnTo>
                      <a:pt x="0" y="18"/>
                    </a:lnTo>
                    <a:lnTo>
                      <a:pt x="8" y="24"/>
                    </a:lnTo>
                    <a:lnTo>
                      <a:pt x="28" y="40"/>
                    </a:lnTo>
                    <a:lnTo>
                      <a:pt x="40" y="48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57" name="Freeform 33"/>
              <p:cNvSpPr>
                <a:spLocks/>
              </p:cNvSpPr>
              <p:nvPr/>
            </p:nvSpPr>
            <p:spPr bwMode="auto">
              <a:xfrm>
                <a:off x="2902" y="1918"/>
                <a:ext cx="180" cy="248"/>
              </a:xfrm>
              <a:custGeom>
                <a:avLst/>
                <a:gdLst>
                  <a:gd name="T0" fmla="*/ 2 w 180"/>
                  <a:gd name="T1" fmla="*/ 4 h 248"/>
                  <a:gd name="T2" fmla="*/ 174 w 180"/>
                  <a:gd name="T3" fmla="*/ 246 h 248"/>
                  <a:gd name="T4" fmla="*/ 176 w 180"/>
                  <a:gd name="T5" fmla="*/ 248 h 248"/>
                  <a:gd name="T6" fmla="*/ 180 w 180"/>
                  <a:gd name="T7" fmla="*/ 246 h 248"/>
                  <a:gd name="T8" fmla="*/ 178 w 180"/>
                  <a:gd name="T9" fmla="*/ 244 h 248"/>
                  <a:gd name="T10" fmla="*/ 6 w 180"/>
                  <a:gd name="T11" fmla="*/ 2 h 248"/>
                  <a:gd name="T12" fmla="*/ 4 w 180"/>
                  <a:gd name="T13" fmla="*/ 0 h 248"/>
                  <a:gd name="T14" fmla="*/ 0 w 180"/>
                  <a:gd name="T15" fmla="*/ 2 h 248"/>
                  <a:gd name="T16" fmla="*/ 2 w 180"/>
                  <a:gd name="T17" fmla="*/ 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248">
                    <a:moveTo>
                      <a:pt x="2" y="4"/>
                    </a:moveTo>
                    <a:lnTo>
                      <a:pt x="174" y="246"/>
                    </a:lnTo>
                    <a:lnTo>
                      <a:pt x="176" y="248"/>
                    </a:lnTo>
                    <a:lnTo>
                      <a:pt x="180" y="246"/>
                    </a:lnTo>
                    <a:lnTo>
                      <a:pt x="178" y="24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58" name="Freeform 34"/>
              <p:cNvSpPr>
                <a:spLocks/>
              </p:cNvSpPr>
              <p:nvPr/>
            </p:nvSpPr>
            <p:spPr bwMode="auto">
              <a:xfrm>
                <a:off x="2798" y="2034"/>
                <a:ext cx="22" cy="22"/>
              </a:xfrm>
              <a:custGeom>
                <a:avLst/>
                <a:gdLst>
                  <a:gd name="T0" fmla="*/ 22 w 22"/>
                  <a:gd name="T1" fmla="*/ 0 h 22"/>
                  <a:gd name="T2" fmla="*/ 12 w 22"/>
                  <a:gd name="T3" fmla="*/ 22 h 22"/>
                  <a:gd name="T4" fmla="*/ 10 w 22"/>
                  <a:gd name="T5" fmla="*/ 14 h 22"/>
                  <a:gd name="T6" fmla="*/ 0 w 22"/>
                  <a:gd name="T7" fmla="*/ 12 h 22"/>
                  <a:gd name="T8" fmla="*/ 22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22" y="0"/>
                    </a:moveTo>
                    <a:lnTo>
                      <a:pt x="12" y="22"/>
                    </a:lnTo>
                    <a:lnTo>
                      <a:pt x="10" y="14"/>
                    </a:lnTo>
                    <a:lnTo>
                      <a:pt x="0" y="1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59" name="Freeform 35"/>
              <p:cNvSpPr>
                <a:spLocks noEditPoints="1"/>
              </p:cNvSpPr>
              <p:nvPr/>
            </p:nvSpPr>
            <p:spPr bwMode="auto">
              <a:xfrm>
                <a:off x="2786" y="2022"/>
                <a:ext cx="44" cy="46"/>
              </a:xfrm>
              <a:custGeom>
                <a:avLst/>
                <a:gdLst>
                  <a:gd name="T0" fmla="*/ 30 w 44"/>
                  <a:gd name="T1" fmla="*/ 10 h 46"/>
                  <a:gd name="T2" fmla="*/ 20 w 44"/>
                  <a:gd name="T3" fmla="*/ 32 h 46"/>
                  <a:gd name="T4" fmla="*/ 24 w 44"/>
                  <a:gd name="T5" fmla="*/ 34 h 46"/>
                  <a:gd name="T6" fmla="*/ 30 w 44"/>
                  <a:gd name="T7" fmla="*/ 32 h 46"/>
                  <a:gd name="T8" fmla="*/ 26 w 44"/>
                  <a:gd name="T9" fmla="*/ 24 h 46"/>
                  <a:gd name="T10" fmla="*/ 24 w 44"/>
                  <a:gd name="T11" fmla="*/ 22 h 46"/>
                  <a:gd name="T12" fmla="*/ 22 w 44"/>
                  <a:gd name="T13" fmla="*/ 22 h 46"/>
                  <a:gd name="T14" fmla="*/ 14 w 44"/>
                  <a:gd name="T15" fmla="*/ 20 h 46"/>
                  <a:gd name="T16" fmla="*/ 12 w 44"/>
                  <a:gd name="T17" fmla="*/ 24 h 46"/>
                  <a:gd name="T18" fmla="*/ 16 w 44"/>
                  <a:gd name="T19" fmla="*/ 28 h 46"/>
                  <a:gd name="T20" fmla="*/ 36 w 44"/>
                  <a:gd name="T21" fmla="*/ 16 h 46"/>
                  <a:gd name="T22" fmla="*/ 34 w 44"/>
                  <a:gd name="T23" fmla="*/ 12 h 46"/>
                  <a:gd name="T24" fmla="*/ 30 w 44"/>
                  <a:gd name="T25" fmla="*/ 10 h 46"/>
                  <a:gd name="T26" fmla="*/ 32 w 44"/>
                  <a:gd name="T27" fmla="*/ 8 h 46"/>
                  <a:gd name="T28" fmla="*/ 10 w 44"/>
                  <a:gd name="T29" fmla="*/ 20 h 46"/>
                  <a:gd name="T30" fmla="*/ 0 w 44"/>
                  <a:gd name="T31" fmla="*/ 26 h 46"/>
                  <a:gd name="T32" fmla="*/ 12 w 44"/>
                  <a:gd name="T33" fmla="*/ 28 h 46"/>
                  <a:gd name="T34" fmla="*/ 20 w 44"/>
                  <a:gd name="T35" fmla="*/ 30 h 46"/>
                  <a:gd name="T36" fmla="*/ 22 w 44"/>
                  <a:gd name="T37" fmla="*/ 26 h 46"/>
                  <a:gd name="T38" fmla="*/ 18 w 44"/>
                  <a:gd name="T39" fmla="*/ 28 h 46"/>
                  <a:gd name="T40" fmla="*/ 20 w 44"/>
                  <a:gd name="T41" fmla="*/ 36 h 46"/>
                  <a:gd name="T42" fmla="*/ 24 w 44"/>
                  <a:gd name="T43" fmla="*/ 46 h 46"/>
                  <a:gd name="T44" fmla="*/ 30 w 44"/>
                  <a:gd name="T45" fmla="*/ 36 h 46"/>
                  <a:gd name="T46" fmla="*/ 38 w 44"/>
                  <a:gd name="T47" fmla="*/ 12 h 46"/>
                  <a:gd name="T48" fmla="*/ 44 w 44"/>
                  <a:gd name="T49" fmla="*/ 0 h 46"/>
                  <a:gd name="T50" fmla="*/ 32 w 44"/>
                  <a:gd name="T51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" h="46">
                    <a:moveTo>
                      <a:pt x="30" y="10"/>
                    </a:moveTo>
                    <a:lnTo>
                      <a:pt x="20" y="32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26" y="24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14" y="20"/>
                    </a:lnTo>
                    <a:lnTo>
                      <a:pt x="12" y="24"/>
                    </a:lnTo>
                    <a:lnTo>
                      <a:pt x="16" y="28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0" y="10"/>
                    </a:lnTo>
                    <a:close/>
                    <a:moveTo>
                      <a:pt x="32" y="8"/>
                    </a:moveTo>
                    <a:lnTo>
                      <a:pt x="10" y="20"/>
                    </a:lnTo>
                    <a:lnTo>
                      <a:pt x="0" y="26"/>
                    </a:lnTo>
                    <a:lnTo>
                      <a:pt x="12" y="28"/>
                    </a:lnTo>
                    <a:lnTo>
                      <a:pt x="20" y="30"/>
                    </a:lnTo>
                    <a:lnTo>
                      <a:pt x="22" y="26"/>
                    </a:lnTo>
                    <a:lnTo>
                      <a:pt x="18" y="28"/>
                    </a:lnTo>
                    <a:lnTo>
                      <a:pt x="20" y="36"/>
                    </a:lnTo>
                    <a:lnTo>
                      <a:pt x="24" y="46"/>
                    </a:lnTo>
                    <a:lnTo>
                      <a:pt x="30" y="36"/>
                    </a:lnTo>
                    <a:lnTo>
                      <a:pt x="38" y="12"/>
                    </a:lnTo>
                    <a:lnTo>
                      <a:pt x="44" y="0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60" name="Freeform 36"/>
              <p:cNvSpPr>
                <a:spLocks/>
              </p:cNvSpPr>
              <p:nvPr/>
            </p:nvSpPr>
            <p:spPr bwMode="auto">
              <a:xfrm>
                <a:off x="2710" y="1922"/>
                <a:ext cx="204" cy="240"/>
              </a:xfrm>
              <a:custGeom>
                <a:avLst/>
                <a:gdLst>
                  <a:gd name="T0" fmla="*/ 6 w 204"/>
                  <a:gd name="T1" fmla="*/ 238 h 240"/>
                  <a:gd name="T2" fmla="*/ 202 w 204"/>
                  <a:gd name="T3" fmla="*/ 4 h 240"/>
                  <a:gd name="T4" fmla="*/ 204 w 204"/>
                  <a:gd name="T5" fmla="*/ 4 h 240"/>
                  <a:gd name="T6" fmla="*/ 200 w 204"/>
                  <a:gd name="T7" fmla="*/ 0 h 240"/>
                  <a:gd name="T8" fmla="*/ 198 w 204"/>
                  <a:gd name="T9" fmla="*/ 2 h 240"/>
                  <a:gd name="T10" fmla="*/ 2 w 204"/>
                  <a:gd name="T11" fmla="*/ 236 h 240"/>
                  <a:gd name="T12" fmla="*/ 0 w 204"/>
                  <a:gd name="T13" fmla="*/ 238 h 240"/>
                  <a:gd name="T14" fmla="*/ 4 w 204"/>
                  <a:gd name="T15" fmla="*/ 240 h 240"/>
                  <a:gd name="T16" fmla="*/ 6 w 204"/>
                  <a:gd name="T17" fmla="*/ 23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240">
                    <a:moveTo>
                      <a:pt x="6" y="238"/>
                    </a:moveTo>
                    <a:lnTo>
                      <a:pt x="202" y="4"/>
                    </a:lnTo>
                    <a:lnTo>
                      <a:pt x="204" y="4"/>
                    </a:lnTo>
                    <a:lnTo>
                      <a:pt x="200" y="0"/>
                    </a:lnTo>
                    <a:lnTo>
                      <a:pt x="198" y="2"/>
                    </a:lnTo>
                    <a:lnTo>
                      <a:pt x="2" y="236"/>
                    </a:lnTo>
                    <a:lnTo>
                      <a:pt x="0" y="238"/>
                    </a:lnTo>
                    <a:lnTo>
                      <a:pt x="4" y="240"/>
                    </a:lnTo>
                    <a:lnTo>
                      <a:pt x="6" y="2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661" name="Freeform 37"/>
              <p:cNvSpPr>
                <a:spLocks/>
              </p:cNvSpPr>
              <p:nvPr/>
            </p:nvSpPr>
            <p:spPr bwMode="auto">
              <a:xfrm>
                <a:off x="2862" y="1670"/>
                <a:ext cx="82" cy="262"/>
              </a:xfrm>
              <a:custGeom>
                <a:avLst/>
                <a:gdLst>
                  <a:gd name="T0" fmla="*/ 54 w 82"/>
                  <a:gd name="T1" fmla="*/ 12 h 262"/>
                  <a:gd name="T2" fmla="*/ 66 w 82"/>
                  <a:gd name="T3" fmla="*/ 20 h 262"/>
                  <a:gd name="T4" fmla="*/ 68 w 82"/>
                  <a:gd name="T5" fmla="*/ 24 h 262"/>
                  <a:gd name="T6" fmla="*/ 60 w 82"/>
                  <a:gd name="T7" fmla="*/ 32 h 262"/>
                  <a:gd name="T8" fmla="*/ 36 w 82"/>
                  <a:gd name="T9" fmla="*/ 44 h 262"/>
                  <a:gd name="T10" fmla="*/ 10 w 82"/>
                  <a:gd name="T11" fmla="*/ 56 h 262"/>
                  <a:gd name="T12" fmla="*/ 2 w 82"/>
                  <a:gd name="T13" fmla="*/ 66 h 262"/>
                  <a:gd name="T14" fmla="*/ 4 w 82"/>
                  <a:gd name="T15" fmla="*/ 76 h 262"/>
                  <a:gd name="T16" fmla="*/ 18 w 82"/>
                  <a:gd name="T17" fmla="*/ 84 h 262"/>
                  <a:gd name="T18" fmla="*/ 50 w 82"/>
                  <a:gd name="T19" fmla="*/ 94 h 262"/>
                  <a:gd name="T20" fmla="*/ 68 w 82"/>
                  <a:gd name="T21" fmla="*/ 102 h 262"/>
                  <a:gd name="T22" fmla="*/ 72 w 82"/>
                  <a:gd name="T23" fmla="*/ 108 h 262"/>
                  <a:gd name="T24" fmla="*/ 70 w 82"/>
                  <a:gd name="T25" fmla="*/ 116 h 262"/>
                  <a:gd name="T26" fmla="*/ 50 w 82"/>
                  <a:gd name="T27" fmla="*/ 126 h 262"/>
                  <a:gd name="T28" fmla="*/ 22 w 82"/>
                  <a:gd name="T29" fmla="*/ 138 h 262"/>
                  <a:gd name="T30" fmla="*/ 8 w 82"/>
                  <a:gd name="T31" fmla="*/ 148 h 262"/>
                  <a:gd name="T32" fmla="*/ 6 w 82"/>
                  <a:gd name="T33" fmla="*/ 158 h 262"/>
                  <a:gd name="T34" fmla="*/ 16 w 82"/>
                  <a:gd name="T35" fmla="*/ 168 h 262"/>
                  <a:gd name="T36" fmla="*/ 44 w 82"/>
                  <a:gd name="T37" fmla="*/ 176 h 262"/>
                  <a:gd name="T38" fmla="*/ 70 w 82"/>
                  <a:gd name="T39" fmla="*/ 186 h 262"/>
                  <a:gd name="T40" fmla="*/ 76 w 82"/>
                  <a:gd name="T41" fmla="*/ 192 h 262"/>
                  <a:gd name="T42" fmla="*/ 76 w 82"/>
                  <a:gd name="T43" fmla="*/ 198 h 262"/>
                  <a:gd name="T44" fmla="*/ 64 w 82"/>
                  <a:gd name="T45" fmla="*/ 208 h 262"/>
                  <a:gd name="T46" fmla="*/ 34 w 82"/>
                  <a:gd name="T47" fmla="*/ 220 h 262"/>
                  <a:gd name="T48" fmla="*/ 16 w 82"/>
                  <a:gd name="T49" fmla="*/ 230 h 262"/>
                  <a:gd name="T50" fmla="*/ 10 w 82"/>
                  <a:gd name="T51" fmla="*/ 240 h 262"/>
                  <a:gd name="T52" fmla="*/ 16 w 82"/>
                  <a:gd name="T53" fmla="*/ 250 h 262"/>
                  <a:gd name="T54" fmla="*/ 36 w 82"/>
                  <a:gd name="T55" fmla="*/ 260 h 262"/>
                  <a:gd name="T56" fmla="*/ 52 w 82"/>
                  <a:gd name="T57" fmla="*/ 258 h 262"/>
                  <a:gd name="T58" fmla="*/ 30 w 82"/>
                  <a:gd name="T59" fmla="*/ 252 h 262"/>
                  <a:gd name="T60" fmla="*/ 16 w 82"/>
                  <a:gd name="T61" fmla="*/ 244 h 262"/>
                  <a:gd name="T62" fmla="*/ 14 w 82"/>
                  <a:gd name="T63" fmla="*/ 238 h 262"/>
                  <a:gd name="T64" fmla="*/ 22 w 82"/>
                  <a:gd name="T65" fmla="*/ 232 h 262"/>
                  <a:gd name="T66" fmla="*/ 46 w 82"/>
                  <a:gd name="T67" fmla="*/ 220 h 262"/>
                  <a:gd name="T68" fmla="*/ 72 w 82"/>
                  <a:gd name="T69" fmla="*/ 208 h 262"/>
                  <a:gd name="T70" fmla="*/ 82 w 82"/>
                  <a:gd name="T71" fmla="*/ 198 h 262"/>
                  <a:gd name="T72" fmla="*/ 80 w 82"/>
                  <a:gd name="T73" fmla="*/ 188 h 262"/>
                  <a:gd name="T74" fmla="*/ 64 w 82"/>
                  <a:gd name="T75" fmla="*/ 178 h 262"/>
                  <a:gd name="T76" fmla="*/ 34 w 82"/>
                  <a:gd name="T77" fmla="*/ 170 h 262"/>
                  <a:gd name="T78" fmla="*/ 14 w 82"/>
                  <a:gd name="T79" fmla="*/ 160 h 262"/>
                  <a:gd name="T80" fmla="*/ 10 w 82"/>
                  <a:gd name="T81" fmla="*/ 154 h 262"/>
                  <a:gd name="T82" fmla="*/ 14 w 82"/>
                  <a:gd name="T83" fmla="*/ 148 h 262"/>
                  <a:gd name="T84" fmla="*/ 32 w 82"/>
                  <a:gd name="T85" fmla="*/ 138 h 262"/>
                  <a:gd name="T86" fmla="*/ 62 w 82"/>
                  <a:gd name="T87" fmla="*/ 126 h 262"/>
                  <a:gd name="T88" fmla="*/ 76 w 82"/>
                  <a:gd name="T89" fmla="*/ 116 h 262"/>
                  <a:gd name="T90" fmla="*/ 76 w 82"/>
                  <a:gd name="T91" fmla="*/ 104 h 262"/>
                  <a:gd name="T92" fmla="*/ 66 w 82"/>
                  <a:gd name="T93" fmla="*/ 96 h 262"/>
                  <a:gd name="T94" fmla="*/ 40 w 82"/>
                  <a:gd name="T95" fmla="*/ 86 h 262"/>
                  <a:gd name="T96" fmla="*/ 14 w 82"/>
                  <a:gd name="T97" fmla="*/ 78 h 262"/>
                  <a:gd name="T98" fmla="*/ 6 w 82"/>
                  <a:gd name="T99" fmla="*/ 72 h 262"/>
                  <a:gd name="T100" fmla="*/ 6 w 82"/>
                  <a:gd name="T101" fmla="*/ 66 h 262"/>
                  <a:gd name="T102" fmla="*/ 18 w 82"/>
                  <a:gd name="T103" fmla="*/ 56 h 262"/>
                  <a:gd name="T104" fmla="*/ 48 w 82"/>
                  <a:gd name="T105" fmla="*/ 44 h 262"/>
                  <a:gd name="T106" fmla="*/ 68 w 82"/>
                  <a:gd name="T107" fmla="*/ 32 h 262"/>
                  <a:gd name="T108" fmla="*/ 72 w 82"/>
                  <a:gd name="T109" fmla="*/ 22 h 262"/>
                  <a:gd name="T110" fmla="*/ 66 w 82"/>
                  <a:gd name="T111" fmla="*/ 14 h 262"/>
                  <a:gd name="T112" fmla="*/ 46 w 82"/>
                  <a:gd name="T113" fmla="*/ 4 h 262"/>
                  <a:gd name="T114" fmla="*/ 32 w 82"/>
                  <a:gd name="T115" fmla="*/ 6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262">
                    <a:moveTo>
                      <a:pt x="34" y="6"/>
                    </a:moveTo>
                    <a:lnTo>
                      <a:pt x="44" y="8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4" y="16"/>
                    </a:lnTo>
                    <a:lnTo>
                      <a:pt x="66" y="20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8" y="24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0" y="32"/>
                    </a:lnTo>
                    <a:lnTo>
                      <a:pt x="54" y="36"/>
                    </a:lnTo>
                    <a:lnTo>
                      <a:pt x="46" y="40"/>
                    </a:lnTo>
                    <a:lnTo>
                      <a:pt x="36" y="44"/>
                    </a:lnTo>
                    <a:lnTo>
                      <a:pt x="26" y="48"/>
                    </a:lnTo>
                    <a:lnTo>
                      <a:pt x="16" y="52"/>
                    </a:lnTo>
                    <a:lnTo>
                      <a:pt x="10" y="56"/>
                    </a:lnTo>
                    <a:lnTo>
                      <a:pt x="6" y="60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4" y="76"/>
                    </a:lnTo>
                    <a:lnTo>
                      <a:pt x="6" y="80"/>
                    </a:lnTo>
                    <a:lnTo>
                      <a:pt x="12" y="82"/>
                    </a:lnTo>
                    <a:lnTo>
                      <a:pt x="18" y="84"/>
                    </a:lnTo>
                    <a:lnTo>
                      <a:pt x="28" y="88"/>
                    </a:lnTo>
                    <a:lnTo>
                      <a:pt x="38" y="92"/>
                    </a:lnTo>
                    <a:lnTo>
                      <a:pt x="50" y="94"/>
                    </a:lnTo>
                    <a:lnTo>
                      <a:pt x="58" y="98"/>
                    </a:lnTo>
                    <a:lnTo>
                      <a:pt x="64" y="100"/>
                    </a:lnTo>
                    <a:lnTo>
                      <a:pt x="68" y="102"/>
                    </a:lnTo>
                    <a:lnTo>
                      <a:pt x="70" y="104"/>
                    </a:lnTo>
                    <a:lnTo>
                      <a:pt x="72" y="106"/>
                    </a:lnTo>
                    <a:lnTo>
                      <a:pt x="72" y="108"/>
                    </a:lnTo>
                    <a:lnTo>
                      <a:pt x="72" y="110"/>
                    </a:lnTo>
                    <a:lnTo>
                      <a:pt x="72" y="112"/>
                    </a:lnTo>
                    <a:lnTo>
                      <a:pt x="70" y="116"/>
                    </a:lnTo>
                    <a:lnTo>
                      <a:pt x="66" y="118"/>
                    </a:lnTo>
                    <a:lnTo>
                      <a:pt x="60" y="122"/>
                    </a:lnTo>
                    <a:lnTo>
                      <a:pt x="50" y="126"/>
                    </a:lnTo>
                    <a:lnTo>
                      <a:pt x="40" y="130"/>
                    </a:lnTo>
                    <a:lnTo>
                      <a:pt x="30" y="134"/>
                    </a:lnTo>
                    <a:lnTo>
                      <a:pt x="22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8" y="148"/>
                    </a:lnTo>
                    <a:lnTo>
                      <a:pt x="6" y="152"/>
                    </a:lnTo>
                    <a:lnTo>
                      <a:pt x="6" y="156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12" y="164"/>
                    </a:lnTo>
                    <a:lnTo>
                      <a:pt x="16" y="168"/>
                    </a:lnTo>
                    <a:lnTo>
                      <a:pt x="22" y="170"/>
                    </a:lnTo>
                    <a:lnTo>
                      <a:pt x="32" y="174"/>
                    </a:lnTo>
                    <a:lnTo>
                      <a:pt x="44" y="176"/>
                    </a:lnTo>
                    <a:lnTo>
                      <a:pt x="54" y="180"/>
                    </a:lnTo>
                    <a:lnTo>
                      <a:pt x="62" y="182"/>
                    </a:lnTo>
                    <a:lnTo>
                      <a:pt x="70" y="186"/>
                    </a:lnTo>
                    <a:lnTo>
                      <a:pt x="74" y="188"/>
                    </a:lnTo>
                    <a:lnTo>
                      <a:pt x="76" y="190"/>
                    </a:lnTo>
                    <a:lnTo>
                      <a:pt x="76" y="192"/>
                    </a:lnTo>
                    <a:lnTo>
                      <a:pt x="78" y="194"/>
                    </a:lnTo>
                    <a:lnTo>
                      <a:pt x="78" y="196"/>
                    </a:lnTo>
                    <a:lnTo>
                      <a:pt x="76" y="198"/>
                    </a:lnTo>
                    <a:lnTo>
                      <a:pt x="74" y="200"/>
                    </a:lnTo>
                    <a:lnTo>
                      <a:pt x="70" y="204"/>
                    </a:lnTo>
                    <a:lnTo>
                      <a:pt x="64" y="208"/>
                    </a:lnTo>
                    <a:lnTo>
                      <a:pt x="56" y="212"/>
                    </a:lnTo>
                    <a:lnTo>
                      <a:pt x="46" y="216"/>
                    </a:lnTo>
                    <a:lnTo>
                      <a:pt x="34" y="220"/>
                    </a:lnTo>
                    <a:lnTo>
                      <a:pt x="26" y="224"/>
                    </a:lnTo>
                    <a:lnTo>
                      <a:pt x="20" y="228"/>
                    </a:lnTo>
                    <a:lnTo>
                      <a:pt x="16" y="230"/>
                    </a:lnTo>
                    <a:lnTo>
                      <a:pt x="12" y="234"/>
                    </a:lnTo>
                    <a:lnTo>
                      <a:pt x="10" y="238"/>
                    </a:lnTo>
                    <a:lnTo>
                      <a:pt x="10" y="240"/>
                    </a:lnTo>
                    <a:lnTo>
                      <a:pt x="10" y="244"/>
                    </a:lnTo>
                    <a:lnTo>
                      <a:pt x="12" y="248"/>
                    </a:lnTo>
                    <a:lnTo>
                      <a:pt x="16" y="250"/>
                    </a:lnTo>
                    <a:lnTo>
                      <a:pt x="20" y="252"/>
                    </a:lnTo>
                    <a:lnTo>
                      <a:pt x="28" y="256"/>
                    </a:lnTo>
                    <a:lnTo>
                      <a:pt x="36" y="260"/>
                    </a:lnTo>
                    <a:lnTo>
                      <a:pt x="48" y="262"/>
                    </a:lnTo>
                    <a:lnTo>
                      <a:pt x="50" y="262"/>
                    </a:lnTo>
                    <a:lnTo>
                      <a:pt x="52" y="258"/>
                    </a:lnTo>
                    <a:lnTo>
                      <a:pt x="48" y="258"/>
                    </a:lnTo>
                    <a:lnTo>
                      <a:pt x="38" y="254"/>
                    </a:lnTo>
                    <a:lnTo>
                      <a:pt x="30" y="252"/>
                    </a:lnTo>
                    <a:lnTo>
                      <a:pt x="22" y="248"/>
                    </a:lnTo>
                    <a:lnTo>
                      <a:pt x="20" y="246"/>
                    </a:lnTo>
                    <a:lnTo>
                      <a:pt x="16" y="244"/>
                    </a:lnTo>
                    <a:lnTo>
                      <a:pt x="16" y="242"/>
                    </a:lnTo>
                    <a:lnTo>
                      <a:pt x="14" y="240"/>
                    </a:lnTo>
                    <a:lnTo>
                      <a:pt x="14" y="238"/>
                    </a:lnTo>
                    <a:lnTo>
                      <a:pt x="16" y="236"/>
                    </a:lnTo>
                    <a:lnTo>
                      <a:pt x="18" y="234"/>
                    </a:lnTo>
                    <a:lnTo>
                      <a:pt x="22" y="232"/>
                    </a:lnTo>
                    <a:lnTo>
                      <a:pt x="28" y="228"/>
                    </a:lnTo>
                    <a:lnTo>
                      <a:pt x="36" y="224"/>
                    </a:lnTo>
                    <a:lnTo>
                      <a:pt x="46" y="220"/>
                    </a:lnTo>
                    <a:lnTo>
                      <a:pt x="58" y="216"/>
                    </a:lnTo>
                    <a:lnTo>
                      <a:pt x="66" y="212"/>
                    </a:lnTo>
                    <a:lnTo>
                      <a:pt x="72" y="208"/>
                    </a:lnTo>
                    <a:lnTo>
                      <a:pt x="76" y="204"/>
                    </a:lnTo>
                    <a:lnTo>
                      <a:pt x="80" y="200"/>
                    </a:lnTo>
                    <a:lnTo>
                      <a:pt x="82" y="198"/>
                    </a:lnTo>
                    <a:lnTo>
                      <a:pt x="82" y="194"/>
                    </a:lnTo>
                    <a:lnTo>
                      <a:pt x="82" y="190"/>
                    </a:lnTo>
                    <a:lnTo>
                      <a:pt x="80" y="188"/>
                    </a:lnTo>
                    <a:lnTo>
                      <a:pt x="76" y="184"/>
                    </a:lnTo>
                    <a:lnTo>
                      <a:pt x="72" y="182"/>
                    </a:lnTo>
                    <a:lnTo>
                      <a:pt x="64" y="178"/>
                    </a:lnTo>
                    <a:lnTo>
                      <a:pt x="56" y="176"/>
                    </a:lnTo>
                    <a:lnTo>
                      <a:pt x="44" y="172"/>
                    </a:lnTo>
                    <a:lnTo>
                      <a:pt x="34" y="170"/>
                    </a:lnTo>
                    <a:lnTo>
                      <a:pt x="24" y="166"/>
                    </a:lnTo>
                    <a:lnTo>
                      <a:pt x="18" y="164"/>
                    </a:lnTo>
                    <a:lnTo>
                      <a:pt x="14" y="160"/>
                    </a:lnTo>
                    <a:lnTo>
                      <a:pt x="12" y="158"/>
                    </a:lnTo>
                    <a:lnTo>
                      <a:pt x="10" y="156"/>
                    </a:lnTo>
                    <a:lnTo>
                      <a:pt x="10" y="154"/>
                    </a:lnTo>
                    <a:lnTo>
                      <a:pt x="10" y="152"/>
                    </a:lnTo>
                    <a:lnTo>
                      <a:pt x="12" y="150"/>
                    </a:lnTo>
                    <a:lnTo>
                      <a:pt x="14" y="148"/>
                    </a:lnTo>
                    <a:lnTo>
                      <a:pt x="18" y="146"/>
                    </a:lnTo>
                    <a:lnTo>
                      <a:pt x="24" y="142"/>
                    </a:lnTo>
                    <a:lnTo>
                      <a:pt x="32" y="138"/>
                    </a:lnTo>
                    <a:lnTo>
                      <a:pt x="42" y="134"/>
                    </a:lnTo>
                    <a:lnTo>
                      <a:pt x="52" y="130"/>
                    </a:lnTo>
                    <a:lnTo>
                      <a:pt x="62" y="126"/>
                    </a:lnTo>
                    <a:lnTo>
                      <a:pt x="68" y="122"/>
                    </a:lnTo>
                    <a:lnTo>
                      <a:pt x="72" y="118"/>
                    </a:lnTo>
                    <a:lnTo>
                      <a:pt x="76" y="116"/>
                    </a:lnTo>
                    <a:lnTo>
                      <a:pt x="76" y="112"/>
                    </a:lnTo>
                    <a:lnTo>
                      <a:pt x="78" y="108"/>
                    </a:lnTo>
                    <a:lnTo>
                      <a:pt x="76" y="104"/>
                    </a:lnTo>
                    <a:lnTo>
                      <a:pt x="74" y="102"/>
                    </a:lnTo>
                    <a:lnTo>
                      <a:pt x="72" y="98"/>
                    </a:lnTo>
                    <a:lnTo>
                      <a:pt x="66" y="96"/>
                    </a:lnTo>
                    <a:lnTo>
                      <a:pt x="60" y="92"/>
                    </a:lnTo>
                    <a:lnTo>
                      <a:pt x="50" y="90"/>
                    </a:lnTo>
                    <a:lnTo>
                      <a:pt x="40" y="86"/>
                    </a:lnTo>
                    <a:lnTo>
                      <a:pt x="28" y="84"/>
                    </a:lnTo>
                    <a:lnTo>
                      <a:pt x="20" y="80"/>
                    </a:lnTo>
                    <a:lnTo>
                      <a:pt x="14" y="78"/>
                    </a:lnTo>
                    <a:lnTo>
                      <a:pt x="10" y="76"/>
                    </a:lnTo>
                    <a:lnTo>
                      <a:pt x="8" y="74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8" y="62"/>
                    </a:lnTo>
                    <a:lnTo>
                      <a:pt x="12" y="60"/>
                    </a:lnTo>
                    <a:lnTo>
                      <a:pt x="18" y="56"/>
                    </a:lnTo>
                    <a:lnTo>
                      <a:pt x="28" y="52"/>
                    </a:lnTo>
                    <a:lnTo>
                      <a:pt x="38" y="48"/>
                    </a:lnTo>
                    <a:lnTo>
                      <a:pt x="48" y="44"/>
                    </a:lnTo>
                    <a:lnTo>
                      <a:pt x="56" y="40"/>
                    </a:lnTo>
                    <a:lnTo>
                      <a:pt x="64" y="36"/>
                    </a:lnTo>
                    <a:lnTo>
                      <a:pt x="68" y="32"/>
                    </a:lnTo>
                    <a:lnTo>
                      <a:pt x="70" y="30"/>
                    </a:lnTo>
                    <a:lnTo>
                      <a:pt x="72" y="26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2" y="10"/>
                    </a:lnTo>
                    <a:lnTo>
                      <a:pt x="56" y="8"/>
                    </a:lnTo>
                    <a:lnTo>
                      <a:pt x="46" y="4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32" y="6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8662" name="Text Box 38"/>
            <p:cNvSpPr txBox="1">
              <a:spLocks noChangeArrowheads="1"/>
            </p:cNvSpPr>
            <p:nvPr/>
          </p:nvSpPr>
          <p:spPr bwMode="auto">
            <a:xfrm>
              <a:off x="288" y="3072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itchFamily="116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1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16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16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1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33CC33"/>
                  </a:solidFill>
                  <a:latin typeface="Comic Sans MS" pitchFamily="66" charset="0"/>
                  <a:cs typeface="Arial" charset="0"/>
                </a:rPr>
                <a:t>P - </a:t>
              </a:r>
              <a:r>
                <a:rPr lang="el-GR" altLang="en-US" sz="2000">
                  <a:solidFill>
                    <a:srgbClr val="33CC33"/>
                  </a:solidFill>
                  <a:latin typeface="Lucida Grande" pitchFamily="116" charset="0"/>
                  <a:cs typeface="Arial" charset="0"/>
                </a:rPr>
                <a:t>Δ</a:t>
              </a:r>
              <a:r>
                <a:rPr lang="en-US" altLang="en-US" sz="2000">
                  <a:solidFill>
                    <a:srgbClr val="33CC33"/>
                  </a:solidFill>
                  <a:latin typeface="Comic Sans MS" pitchFamily="66" charset="0"/>
                  <a:cs typeface="Arial" charset="0"/>
                </a:rPr>
                <a:t>/2</a:t>
              </a:r>
            </a:p>
          </p:txBody>
        </p:sp>
        <p:sp>
          <p:nvSpPr>
            <p:cNvPr id="538663" name="Text Box 39"/>
            <p:cNvSpPr txBox="1">
              <a:spLocks noChangeArrowheads="1"/>
            </p:cNvSpPr>
            <p:nvPr/>
          </p:nvSpPr>
          <p:spPr bwMode="auto">
            <a:xfrm>
              <a:off x="1824" y="3072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itchFamily="116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1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16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16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1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altLang="en-US" sz="2000">
                  <a:solidFill>
                    <a:srgbClr val="33CC33"/>
                  </a:solidFill>
                  <a:latin typeface="Comic Sans MS" pitchFamily="66" charset="0"/>
                  <a:cs typeface="Arial" charset="0"/>
                </a:rPr>
                <a:t>P + </a:t>
              </a:r>
              <a:r>
                <a:rPr lang="el-GR" altLang="en-US" sz="2000">
                  <a:solidFill>
                    <a:srgbClr val="33CC33"/>
                  </a:solidFill>
                  <a:latin typeface="Lucida Grande" pitchFamily="116" charset="0"/>
                  <a:cs typeface="Arial" charset="0"/>
                </a:rPr>
                <a:t>Δ</a:t>
              </a:r>
              <a:r>
                <a:rPr lang="en-US" altLang="en-US" sz="2000">
                  <a:solidFill>
                    <a:srgbClr val="33CC33"/>
                  </a:solidFill>
                  <a:latin typeface="Comic Sans MS" pitchFamily="66" charset="0"/>
                  <a:cs typeface="Arial" charset="0"/>
                </a:rPr>
                <a:t>/2</a:t>
              </a:r>
            </a:p>
          </p:txBody>
        </p:sp>
        <p:sp>
          <p:nvSpPr>
            <p:cNvPr id="538664" name="Text Box 40"/>
            <p:cNvSpPr txBox="1">
              <a:spLocks noChangeArrowheads="1"/>
            </p:cNvSpPr>
            <p:nvPr/>
          </p:nvSpPr>
          <p:spPr bwMode="auto">
            <a:xfrm>
              <a:off x="1392" y="2400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itchFamily="116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pitchFamily="116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16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16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1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1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l-GR" altLang="en-US" sz="2000">
                  <a:solidFill>
                    <a:srgbClr val="33CC33"/>
                  </a:solidFill>
                  <a:latin typeface="Lucida Grande" pitchFamily="116" charset="0"/>
                  <a:cs typeface="Arial" charset="0"/>
                </a:rPr>
                <a:t>Δ</a:t>
              </a:r>
              <a:endParaRPr lang="en-US" altLang="en-US" sz="2000">
                <a:solidFill>
                  <a:srgbClr val="33CC33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538665" name="Oval 41"/>
            <p:cNvSpPr>
              <a:spLocks noChangeArrowheads="1"/>
            </p:cNvSpPr>
            <p:nvPr/>
          </p:nvSpPr>
          <p:spPr bwMode="auto">
            <a:xfrm>
              <a:off x="1056" y="2736"/>
              <a:ext cx="672" cy="81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8666" name="Text Box 42"/>
          <p:cNvSpPr txBox="1">
            <a:spLocks noChangeArrowheads="1"/>
          </p:cNvSpPr>
          <p:nvPr/>
        </p:nvSpPr>
        <p:spPr bwMode="auto">
          <a:xfrm>
            <a:off x="7239000" y="42672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2000">
                <a:solidFill>
                  <a:srgbClr val="33CC33"/>
                </a:solidFill>
                <a:latin typeface="Comic Sans MS" pitchFamily="66" charset="0"/>
                <a:cs typeface="Arial" charset="0"/>
              </a:rPr>
              <a:t>Pauli</a:t>
            </a:r>
          </a:p>
        </p:txBody>
      </p:sp>
      <p:sp>
        <p:nvSpPr>
          <p:cNvPr id="538667" name="Text Box 43"/>
          <p:cNvSpPr txBox="1">
            <a:spLocks noChangeArrowheads="1"/>
          </p:cNvSpPr>
          <p:nvPr/>
        </p:nvSpPr>
        <p:spPr bwMode="auto">
          <a:xfrm>
            <a:off x="7239000" y="35814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2000">
                <a:solidFill>
                  <a:srgbClr val="33CC33"/>
                </a:solidFill>
                <a:latin typeface="Comic Sans MS" pitchFamily="66" charset="0"/>
                <a:cs typeface="Arial" charset="0"/>
              </a:rPr>
              <a:t>Dirac</a:t>
            </a:r>
          </a:p>
        </p:txBody>
      </p:sp>
      <p:sp>
        <p:nvSpPr>
          <p:cNvPr id="538668" name="Text Box 44"/>
          <p:cNvSpPr txBox="1">
            <a:spLocks noChangeArrowheads="1"/>
          </p:cNvSpPr>
          <p:nvPr/>
        </p:nvSpPr>
        <p:spPr bwMode="auto">
          <a:xfrm>
            <a:off x="7239000" y="49530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2000">
                <a:solidFill>
                  <a:srgbClr val="33CC33"/>
                </a:solidFill>
                <a:latin typeface="Comic Sans MS" pitchFamily="66" charset="0"/>
                <a:cs typeface="Arial" charset="0"/>
              </a:rPr>
              <a:t>axial</a:t>
            </a:r>
          </a:p>
        </p:txBody>
      </p:sp>
      <p:sp>
        <p:nvSpPr>
          <p:cNvPr id="538669" name="Text Box 45"/>
          <p:cNvSpPr txBox="1">
            <a:spLocks noChangeArrowheads="1"/>
          </p:cNvSpPr>
          <p:nvPr/>
        </p:nvSpPr>
        <p:spPr bwMode="auto">
          <a:xfrm>
            <a:off x="7315200" y="57150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2000">
                <a:solidFill>
                  <a:srgbClr val="33CC33"/>
                </a:solidFill>
                <a:latin typeface="Comic Sans MS" pitchFamily="66" charset="0"/>
                <a:cs typeface="Arial" charset="0"/>
              </a:rPr>
              <a:t>pseudo-scalar</a:t>
            </a:r>
          </a:p>
        </p:txBody>
      </p:sp>
      <p:sp>
        <p:nvSpPr>
          <p:cNvPr id="538670" name="Rectangle 46"/>
          <p:cNvSpPr>
            <a:spLocks noChangeArrowheads="1"/>
          </p:cNvSpPr>
          <p:nvPr/>
        </p:nvSpPr>
        <p:spPr bwMode="auto">
          <a:xfrm>
            <a:off x="3962400" y="3352800"/>
            <a:ext cx="3429000" cy="2971800"/>
          </a:xfrm>
          <a:prstGeom prst="rect">
            <a:avLst/>
          </a:prstGeom>
          <a:noFill/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71" name="Text Box 47"/>
          <p:cNvSpPr txBox="1">
            <a:spLocks noChangeArrowheads="1"/>
          </p:cNvSpPr>
          <p:nvPr/>
        </p:nvSpPr>
        <p:spPr bwMode="auto">
          <a:xfrm>
            <a:off x="685800" y="914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>
                <a:latin typeface="Comic Sans MS" pitchFamily="66" charset="0"/>
                <a:cs typeface="Arial" charset="0"/>
              </a:rPr>
              <a:t>forward limit : ordinary</a:t>
            </a:r>
            <a:r>
              <a:rPr lang="en-US" altLang="en-US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parton distributions</a:t>
            </a:r>
            <a:r>
              <a:rPr lang="en-US" altLang="en-US" sz="280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pic>
        <p:nvPicPr>
          <p:cNvPr id="538672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93382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673" name="Text Box 49"/>
          <p:cNvSpPr txBox="1">
            <a:spLocks noChangeArrowheads="1"/>
          </p:cNvSpPr>
          <p:nvPr/>
        </p:nvSpPr>
        <p:spPr bwMode="auto">
          <a:xfrm>
            <a:off x="5105400" y="15240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2000">
                <a:solidFill>
                  <a:srgbClr val="33CC33"/>
                </a:solidFill>
                <a:latin typeface="Comic Sans MS" pitchFamily="66" charset="0"/>
                <a:cs typeface="Arial" charset="0"/>
              </a:rPr>
              <a:t>unpolarized quark distribution</a:t>
            </a:r>
          </a:p>
        </p:txBody>
      </p:sp>
      <p:sp>
        <p:nvSpPr>
          <p:cNvPr id="538674" name="Text Box 50"/>
          <p:cNvSpPr txBox="1">
            <a:spLocks noChangeArrowheads="1"/>
          </p:cNvSpPr>
          <p:nvPr/>
        </p:nvSpPr>
        <p:spPr bwMode="auto">
          <a:xfrm>
            <a:off x="4953000" y="19812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2000">
                <a:solidFill>
                  <a:srgbClr val="33CC33"/>
                </a:solidFill>
                <a:latin typeface="Comic Sans MS" pitchFamily="66" charset="0"/>
                <a:cs typeface="Arial" charset="0"/>
              </a:rPr>
              <a:t>polarized quark distribution</a:t>
            </a:r>
          </a:p>
        </p:txBody>
      </p:sp>
      <p:pic>
        <p:nvPicPr>
          <p:cNvPr id="538675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990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676" name="Text Box 52"/>
          <p:cNvSpPr txBox="1">
            <a:spLocks noChangeArrowheads="1"/>
          </p:cNvSpPr>
          <p:nvPr/>
        </p:nvSpPr>
        <p:spPr bwMode="auto">
          <a:xfrm>
            <a:off x="2133600" y="24384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200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:   </a:t>
            </a:r>
            <a:r>
              <a:rPr lang="en-US" altLang="en-US" sz="2000">
                <a:latin typeface="Comic Sans MS" pitchFamily="66" charset="0"/>
                <a:cs typeface="Arial" charset="0"/>
              </a:rPr>
              <a:t>do NOT appear in DIS          additional information</a:t>
            </a:r>
          </a:p>
        </p:txBody>
      </p:sp>
      <p:sp>
        <p:nvSpPr>
          <p:cNvPr id="538677" name="AutoShape 53"/>
          <p:cNvSpPr>
            <a:spLocks noChangeArrowheads="1"/>
          </p:cNvSpPr>
          <p:nvPr/>
        </p:nvSpPr>
        <p:spPr bwMode="auto">
          <a:xfrm>
            <a:off x="5410200" y="2514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3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8" grpId="0" animBg="1"/>
      <p:bldP spid="538629" grpId="0"/>
      <p:bldP spid="538631" grpId="0"/>
      <p:bldP spid="538666" grpId="0"/>
      <p:bldP spid="538667" grpId="0"/>
      <p:bldP spid="538668" grpId="0"/>
      <p:bldP spid="538669" grpId="0"/>
      <p:bldP spid="5386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Text Box 2"/>
          <p:cNvSpPr txBox="1">
            <a:spLocks noChangeArrowheads="1"/>
          </p:cNvSpPr>
          <p:nvPr/>
        </p:nvSpPr>
        <p:spPr bwMode="auto">
          <a:xfrm>
            <a:off x="457200" y="0"/>
            <a:ext cx="8316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320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GPDs : 3D quark/gluon imaging of nucleon</a:t>
            </a:r>
          </a:p>
        </p:txBody>
      </p:sp>
      <p:grpSp>
        <p:nvGrpSpPr>
          <p:cNvPr id="539651" name="Group 3"/>
          <p:cNvGrpSpPr>
            <a:grpSpLocks/>
          </p:cNvGrpSpPr>
          <p:nvPr/>
        </p:nvGrpSpPr>
        <p:grpSpPr bwMode="auto">
          <a:xfrm>
            <a:off x="1042988" y="1143000"/>
            <a:ext cx="6415087" cy="2665413"/>
            <a:chOff x="904" y="1180"/>
            <a:chExt cx="3950" cy="1592"/>
          </a:xfrm>
        </p:grpSpPr>
        <p:sp>
          <p:nvSpPr>
            <p:cNvPr id="539652" name="Freeform 4"/>
            <p:cNvSpPr>
              <a:spLocks/>
            </p:cNvSpPr>
            <p:nvPr/>
          </p:nvSpPr>
          <p:spPr bwMode="auto">
            <a:xfrm>
              <a:off x="1624" y="1694"/>
              <a:ext cx="80" cy="266"/>
            </a:xfrm>
            <a:custGeom>
              <a:avLst/>
              <a:gdLst>
                <a:gd name="T0" fmla="*/ 0 w 80"/>
                <a:gd name="T1" fmla="*/ 266 h 266"/>
                <a:gd name="T2" fmla="*/ 80 w 80"/>
                <a:gd name="T3" fmla="*/ 0 h 266"/>
                <a:gd name="T4" fmla="*/ 0 w 80"/>
                <a:gd name="T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266">
                  <a:moveTo>
                    <a:pt x="0" y="266"/>
                  </a:moveTo>
                  <a:lnTo>
                    <a:pt x="80" y="0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53" name="Line 5"/>
            <p:cNvSpPr>
              <a:spLocks noChangeShapeType="1"/>
            </p:cNvSpPr>
            <p:nvPr/>
          </p:nvSpPr>
          <p:spPr bwMode="auto">
            <a:xfrm flipV="1">
              <a:off x="1624" y="1694"/>
              <a:ext cx="80" cy="2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654" name="Freeform 6"/>
            <p:cNvSpPr>
              <a:spLocks noEditPoints="1"/>
            </p:cNvSpPr>
            <p:nvPr/>
          </p:nvSpPr>
          <p:spPr bwMode="auto">
            <a:xfrm>
              <a:off x="1570" y="1772"/>
              <a:ext cx="52" cy="88"/>
            </a:xfrm>
            <a:custGeom>
              <a:avLst/>
              <a:gdLst>
                <a:gd name="T0" fmla="*/ 32 w 52"/>
                <a:gd name="T1" fmla="*/ 0 h 88"/>
                <a:gd name="T2" fmla="*/ 20 w 52"/>
                <a:gd name="T3" fmla="*/ 44 h 88"/>
                <a:gd name="T4" fmla="*/ 26 w 52"/>
                <a:gd name="T5" fmla="*/ 38 h 88"/>
                <a:gd name="T6" fmla="*/ 30 w 52"/>
                <a:gd name="T7" fmla="*/ 34 h 88"/>
                <a:gd name="T8" fmla="*/ 34 w 52"/>
                <a:gd name="T9" fmla="*/ 32 h 88"/>
                <a:gd name="T10" fmla="*/ 38 w 52"/>
                <a:gd name="T11" fmla="*/ 30 h 88"/>
                <a:gd name="T12" fmla="*/ 44 w 52"/>
                <a:gd name="T13" fmla="*/ 32 h 88"/>
                <a:gd name="T14" fmla="*/ 48 w 52"/>
                <a:gd name="T15" fmla="*/ 36 h 88"/>
                <a:gd name="T16" fmla="*/ 52 w 52"/>
                <a:gd name="T17" fmla="*/ 40 h 88"/>
                <a:gd name="T18" fmla="*/ 52 w 52"/>
                <a:gd name="T19" fmla="*/ 48 h 88"/>
                <a:gd name="T20" fmla="*/ 52 w 52"/>
                <a:gd name="T21" fmla="*/ 56 h 88"/>
                <a:gd name="T22" fmla="*/ 48 w 52"/>
                <a:gd name="T23" fmla="*/ 66 h 88"/>
                <a:gd name="T24" fmla="*/ 42 w 52"/>
                <a:gd name="T25" fmla="*/ 76 h 88"/>
                <a:gd name="T26" fmla="*/ 34 w 52"/>
                <a:gd name="T27" fmla="*/ 82 h 88"/>
                <a:gd name="T28" fmla="*/ 26 w 52"/>
                <a:gd name="T29" fmla="*/ 86 h 88"/>
                <a:gd name="T30" fmla="*/ 18 w 52"/>
                <a:gd name="T31" fmla="*/ 88 h 88"/>
                <a:gd name="T32" fmla="*/ 12 w 52"/>
                <a:gd name="T33" fmla="*/ 86 h 88"/>
                <a:gd name="T34" fmla="*/ 6 w 52"/>
                <a:gd name="T35" fmla="*/ 84 h 88"/>
                <a:gd name="T36" fmla="*/ 0 w 52"/>
                <a:gd name="T37" fmla="*/ 80 h 88"/>
                <a:gd name="T38" fmla="*/ 18 w 52"/>
                <a:gd name="T39" fmla="*/ 16 h 88"/>
                <a:gd name="T40" fmla="*/ 20 w 52"/>
                <a:gd name="T41" fmla="*/ 12 h 88"/>
                <a:gd name="T42" fmla="*/ 20 w 52"/>
                <a:gd name="T43" fmla="*/ 10 h 88"/>
                <a:gd name="T44" fmla="*/ 20 w 52"/>
                <a:gd name="T45" fmla="*/ 8 h 88"/>
                <a:gd name="T46" fmla="*/ 20 w 52"/>
                <a:gd name="T47" fmla="*/ 6 h 88"/>
                <a:gd name="T48" fmla="*/ 20 w 52"/>
                <a:gd name="T49" fmla="*/ 6 h 88"/>
                <a:gd name="T50" fmla="*/ 18 w 52"/>
                <a:gd name="T51" fmla="*/ 6 h 88"/>
                <a:gd name="T52" fmla="*/ 16 w 52"/>
                <a:gd name="T53" fmla="*/ 4 h 88"/>
                <a:gd name="T54" fmla="*/ 14 w 52"/>
                <a:gd name="T55" fmla="*/ 4 h 88"/>
                <a:gd name="T56" fmla="*/ 12 w 52"/>
                <a:gd name="T57" fmla="*/ 6 h 88"/>
                <a:gd name="T58" fmla="*/ 12 w 52"/>
                <a:gd name="T59" fmla="*/ 2 h 88"/>
                <a:gd name="T60" fmla="*/ 32 w 52"/>
                <a:gd name="T61" fmla="*/ 0 h 88"/>
                <a:gd name="T62" fmla="*/ 10 w 52"/>
                <a:gd name="T63" fmla="*/ 80 h 88"/>
                <a:gd name="T64" fmla="*/ 14 w 52"/>
                <a:gd name="T65" fmla="*/ 84 h 88"/>
                <a:gd name="T66" fmla="*/ 18 w 52"/>
                <a:gd name="T67" fmla="*/ 84 h 88"/>
                <a:gd name="T68" fmla="*/ 24 w 52"/>
                <a:gd name="T69" fmla="*/ 84 h 88"/>
                <a:gd name="T70" fmla="*/ 30 w 52"/>
                <a:gd name="T71" fmla="*/ 80 h 88"/>
                <a:gd name="T72" fmla="*/ 34 w 52"/>
                <a:gd name="T73" fmla="*/ 76 h 88"/>
                <a:gd name="T74" fmla="*/ 38 w 52"/>
                <a:gd name="T75" fmla="*/ 68 h 88"/>
                <a:gd name="T76" fmla="*/ 42 w 52"/>
                <a:gd name="T77" fmla="*/ 60 h 88"/>
                <a:gd name="T78" fmla="*/ 42 w 52"/>
                <a:gd name="T79" fmla="*/ 50 h 88"/>
                <a:gd name="T80" fmla="*/ 42 w 52"/>
                <a:gd name="T81" fmla="*/ 46 h 88"/>
                <a:gd name="T82" fmla="*/ 40 w 52"/>
                <a:gd name="T83" fmla="*/ 42 h 88"/>
                <a:gd name="T84" fmla="*/ 36 w 52"/>
                <a:gd name="T85" fmla="*/ 40 h 88"/>
                <a:gd name="T86" fmla="*/ 34 w 52"/>
                <a:gd name="T87" fmla="*/ 38 h 88"/>
                <a:gd name="T88" fmla="*/ 28 w 52"/>
                <a:gd name="T89" fmla="*/ 40 h 88"/>
                <a:gd name="T90" fmla="*/ 24 w 52"/>
                <a:gd name="T91" fmla="*/ 42 h 88"/>
                <a:gd name="T92" fmla="*/ 20 w 52"/>
                <a:gd name="T93" fmla="*/ 48 h 88"/>
                <a:gd name="T94" fmla="*/ 16 w 52"/>
                <a:gd name="T95" fmla="*/ 54 h 88"/>
                <a:gd name="T96" fmla="*/ 10 w 52"/>
                <a:gd name="T97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" h="88">
                  <a:moveTo>
                    <a:pt x="32" y="0"/>
                  </a:moveTo>
                  <a:lnTo>
                    <a:pt x="20" y="44"/>
                  </a:lnTo>
                  <a:lnTo>
                    <a:pt x="26" y="38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4" y="32"/>
                  </a:lnTo>
                  <a:lnTo>
                    <a:pt x="48" y="36"/>
                  </a:lnTo>
                  <a:lnTo>
                    <a:pt x="52" y="40"/>
                  </a:lnTo>
                  <a:lnTo>
                    <a:pt x="52" y="48"/>
                  </a:lnTo>
                  <a:lnTo>
                    <a:pt x="52" y="56"/>
                  </a:lnTo>
                  <a:lnTo>
                    <a:pt x="48" y="66"/>
                  </a:lnTo>
                  <a:lnTo>
                    <a:pt x="42" y="76"/>
                  </a:lnTo>
                  <a:lnTo>
                    <a:pt x="34" y="82"/>
                  </a:lnTo>
                  <a:lnTo>
                    <a:pt x="26" y="86"/>
                  </a:lnTo>
                  <a:lnTo>
                    <a:pt x="18" y="88"/>
                  </a:lnTo>
                  <a:lnTo>
                    <a:pt x="12" y="86"/>
                  </a:lnTo>
                  <a:lnTo>
                    <a:pt x="6" y="84"/>
                  </a:lnTo>
                  <a:lnTo>
                    <a:pt x="0" y="80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32" y="0"/>
                  </a:lnTo>
                  <a:close/>
                  <a:moveTo>
                    <a:pt x="10" y="80"/>
                  </a:moveTo>
                  <a:lnTo>
                    <a:pt x="14" y="84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30" y="80"/>
                  </a:lnTo>
                  <a:lnTo>
                    <a:pt x="34" y="76"/>
                  </a:lnTo>
                  <a:lnTo>
                    <a:pt x="38" y="68"/>
                  </a:lnTo>
                  <a:lnTo>
                    <a:pt x="42" y="60"/>
                  </a:lnTo>
                  <a:lnTo>
                    <a:pt x="42" y="50"/>
                  </a:lnTo>
                  <a:lnTo>
                    <a:pt x="42" y="46"/>
                  </a:lnTo>
                  <a:lnTo>
                    <a:pt x="40" y="42"/>
                  </a:lnTo>
                  <a:lnTo>
                    <a:pt x="36" y="40"/>
                  </a:lnTo>
                  <a:lnTo>
                    <a:pt x="34" y="38"/>
                  </a:lnTo>
                  <a:lnTo>
                    <a:pt x="28" y="40"/>
                  </a:lnTo>
                  <a:lnTo>
                    <a:pt x="24" y="42"/>
                  </a:lnTo>
                  <a:lnTo>
                    <a:pt x="20" y="48"/>
                  </a:lnTo>
                  <a:lnTo>
                    <a:pt x="16" y="54"/>
                  </a:lnTo>
                  <a:lnTo>
                    <a:pt x="1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55" name="Freeform 7"/>
            <p:cNvSpPr>
              <a:spLocks/>
            </p:cNvSpPr>
            <p:nvPr/>
          </p:nvSpPr>
          <p:spPr bwMode="auto">
            <a:xfrm>
              <a:off x="1676" y="1648"/>
              <a:ext cx="48" cy="96"/>
            </a:xfrm>
            <a:custGeom>
              <a:avLst/>
              <a:gdLst>
                <a:gd name="T0" fmla="*/ 0 w 48"/>
                <a:gd name="T1" fmla="*/ 18 h 96"/>
                <a:gd name="T2" fmla="*/ 0 w 48"/>
                <a:gd name="T3" fmla="*/ 96 h 96"/>
                <a:gd name="T4" fmla="*/ 48 w 48"/>
                <a:gd name="T5" fmla="*/ 74 h 96"/>
                <a:gd name="T6" fmla="*/ 48 w 48"/>
                <a:gd name="T7" fmla="*/ 0 h 96"/>
                <a:gd name="T8" fmla="*/ 0 w 48"/>
                <a:gd name="T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0" y="18"/>
                  </a:moveTo>
                  <a:lnTo>
                    <a:pt x="0" y="96"/>
                  </a:lnTo>
                  <a:lnTo>
                    <a:pt x="48" y="74"/>
                  </a:lnTo>
                  <a:lnTo>
                    <a:pt x="4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B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56" name="Freeform 8"/>
            <p:cNvSpPr>
              <a:spLocks/>
            </p:cNvSpPr>
            <p:nvPr/>
          </p:nvSpPr>
          <p:spPr bwMode="auto">
            <a:xfrm>
              <a:off x="1676" y="1648"/>
              <a:ext cx="48" cy="96"/>
            </a:xfrm>
            <a:custGeom>
              <a:avLst/>
              <a:gdLst>
                <a:gd name="T0" fmla="*/ 0 w 48"/>
                <a:gd name="T1" fmla="*/ 18 h 96"/>
                <a:gd name="T2" fmla="*/ 0 w 48"/>
                <a:gd name="T3" fmla="*/ 96 h 96"/>
                <a:gd name="T4" fmla="*/ 48 w 48"/>
                <a:gd name="T5" fmla="*/ 74 h 96"/>
                <a:gd name="T6" fmla="*/ 48 w 48"/>
                <a:gd name="T7" fmla="*/ 0 h 96"/>
                <a:gd name="T8" fmla="*/ 0 w 48"/>
                <a:gd name="T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0" y="18"/>
                  </a:moveTo>
                  <a:lnTo>
                    <a:pt x="0" y="96"/>
                  </a:lnTo>
                  <a:lnTo>
                    <a:pt x="48" y="74"/>
                  </a:lnTo>
                  <a:lnTo>
                    <a:pt x="48" y="0"/>
                  </a:lnTo>
                  <a:lnTo>
                    <a:pt x="0" y="18"/>
                  </a:lnTo>
                </a:path>
              </a:pathLst>
            </a:custGeom>
            <a:noFill/>
            <a:ln w="31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657" name="Line 9"/>
            <p:cNvSpPr>
              <a:spLocks noChangeShapeType="1"/>
            </p:cNvSpPr>
            <p:nvPr/>
          </p:nvSpPr>
          <p:spPr bwMode="auto">
            <a:xfrm>
              <a:off x="1626" y="1962"/>
              <a:ext cx="5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658" name="Line 10"/>
            <p:cNvSpPr>
              <a:spLocks noChangeShapeType="1"/>
            </p:cNvSpPr>
            <p:nvPr/>
          </p:nvSpPr>
          <p:spPr bwMode="auto">
            <a:xfrm>
              <a:off x="1700" y="1696"/>
              <a:ext cx="34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659" name="Freeform 11"/>
            <p:cNvSpPr>
              <a:spLocks/>
            </p:cNvSpPr>
            <p:nvPr/>
          </p:nvSpPr>
          <p:spPr bwMode="auto">
            <a:xfrm>
              <a:off x="1984" y="1680"/>
              <a:ext cx="58" cy="30"/>
            </a:xfrm>
            <a:custGeom>
              <a:avLst/>
              <a:gdLst>
                <a:gd name="T0" fmla="*/ 0 w 58"/>
                <a:gd name="T1" fmla="*/ 30 h 30"/>
                <a:gd name="T2" fmla="*/ 58 w 58"/>
                <a:gd name="T3" fmla="*/ 16 h 30"/>
                <a:gd name="T4" fmla="*/ 0 w 58"/>
                <a:gd name="T5" fmla="*/ 0 h 30"/>
                <a:gd name="T6" fmla="*/ 0 w 58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30">
                  <a:moveTo>
                    <a:pt x="0" y="30"/>
                  </a:moveTo>
                  <a:lnTo>
                    <a:pt x="58" y="16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60" name="Freeform 12"/>
            <p:cNvSpPr>
              <a:spLocks/>
            </p:cNvSpPr>
            <p:nvPr/>
          </p:nvSpPr>
          <p:spPr bwMode="auto">
            <a:xfrm>
              <a:off x="1984" y="1680"/>
              <a:ext cx="58" cy="30"/>
            </a:xfrm>
            <a:custGeom>
              <a:avLst/>
              <a:gdLst>
                <a:gd name="T0" fmla="*/ 0 w 58"/>
                <a:gd name="T1" fmla="*/ 30 h 30"/>
                <a:gd name="T2" fmla="*/ 58 w 58"/>
                <a:gd name="T3" fmla="*/ 16 h 30"/>
                <a:gd name="T4" fmla="*/ 0 w 58"/>
                <a:gd name="T5" fmla="*/ 0 h 30"/>
                <a:gd name="T6" fmla="*/ 0 w 58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30">
                  <a:moveTo>
                    <a:pt x="0" y="30"/>
                  </a:moveTo>
                  <a:lnTo>
                    <a:pt x="58" y="16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661" name="Freeform 13"/>
            <p:cNvSpPr>
              <a:spLocks/>
            </p:cNvSpPr>
            <p:nvPr/>
          </p:nvSpPr>
          <p:spPr bwMode="auto">
            <a:xfrm>
              <a:off x="918" y="2026"/>
              <a:ext cx="20" cy="68"/>
            </a:xfrm>
            <a:custGeom>
              <a:avLst/>
              <a:gdLst>
                <a:gd name="T0" fmla="*/ 14 w 20"/>
                <a:gd name="T1" fmla="*/ 0 h 68"/>
                <a:gd name="T2" fmla="*/ 14 w 20"/>
                <a:gd name="T3" fmla="*/ 58 h 68"/>
                <a:gd name="T4" fmla="*/ 14 w 20"/>
                <a:gd name="T5" fmla="*/ 62 h 68"/>
                <a:gd name="T6" fmla="*/ 16 w 20"/>
                <a:gd name="T7" fmla="*/ 64 h 68"/>
                <a:gd name="T8" fmla="*/ 16 w 20"/>
                <a:gd name="T9" fmla="*/ 64 h 68"/>
                <a:gd name="T10" fmla="*/ 16 w 20"/>
                <a:gd name="T11" fmla="*/ 66 h 68"/>
                <a:gd name="T12" fmla="*/ 18 w 20"/>
                <a:gd name="T13" fmla="*/ 66 h 68"/>
                <a:gd name="T14" fmla="*/ 20 w 20"/>
                <a:gd name="T15" fmla="*/ 66 h 68"/>
                <a:gd name="T16" fmla="*/ 20 w 20"/>
                <a:gd name="T17" fmla="*/ 68 h 68"/>
                <a:gd name="T18" fmla="*/ 0 w 20"/>
                <a:gd name="T19" fmla="*/ 68 h 68"/>
                <a:gd name="T20" fmla="*/ 0 w 20"/>
                <a:gd name="T21" fmla="*/ 66 h 68"/>
                <a:gd name="T22" fmla="*/ 2 w 20"/>
                <a:gd name="T23" fmla="*/ 66 h 68"/>
                <a:gd name="T24" fmla="*/ 4 w 20"/>
                <a:gd name="T25" fmla="*/ 66 h 68"/>
                <a:gd name="T26" fmla="*/ 6 w 20"/>
                <a:gd name="T27" fmla="*/ 64 h 68"/>
                <a:gd name="T28" fmla="*/ 6 w 20"/>
                <a:gd name="T29" fmla="*/ 64 h 68"/>
                <a:gd name="T30" fmla="*/ 6 w 20"/>
                <a:gd name="T31" fmla="*/ 62 h 68"/>
                <a:gd name="T32" fmla="*/ 6 w 20"/>
                <a:gd name="T33" fmla="*/ 58 h 68"/>
                <a:gd name="T34" fmla="*/ 6 w 20"/>
                <a:gd name="T35" fmla="*/ 18 h 68"/>
                <a:gd name="T36" fmla="*/ 6 w 20"/>
                <a:gd name="T37" fmla="*/ 10 h 68"/>
                <a:gd name="T38" fmla="*/ 6 w 20"/>
                <a:gd name="T39" fmla="*/ 8 h 68"/>
                <a:gd name="T40" fmla="*/ 6 w 20"/>
                <a:gd name="T41" fmla="*/ 6 h 68"/>
                <a:gd name="T42" fmla="*/ 6 w 20"/>
                <a:gd name="T43" fmla="*/ 6 h 68"/>
                <a:gd name="T44" fmla="*/ 4 w 20"/>
                <a:gd name="T45" fmla="*/ 4 h 68"/>
                <a:gd name="T46" fmla="*/ 4 w 20"/>
                <a:gd name="T47" fmla="*/ 4 h 68"/>
                <a:gd name="T48" fmla="*/ 2 w 20"/>
                <a:gd name="T49" fmla="*/ 4 h 68"/>
                <a:gd name="T50" fmla="*/ 0 w 20"/>
                <a:gd name="T51" fmla="*/ 6 h 68"/>
                <a:gd name="T52" fmla="*/ 0 w 20"/>
                <a:gd name="T53" fmla="*/ 4 h 68"/>
                <a:gd name="T54" fmla="*/ 12 w 20"/>
                <a:gd name="T55" fmla="*/ 0 h 68"/>
                <a:gd name="T56" fmla="*/ 14 w 20"/>
                <a:gd name="T5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68">
                  <a:moveTo>
                    <a:pt x="14" y="0"/>
                  </a:moveTo>
                  <a:lnTo>
                    <a:pt x="14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62" name="Freeform 14"/>
            <p:cNvSpPr>
              <a:spLocks noEditPoints="1"/>
            </p:cNvSpPr>
            <p:nvPr/>
          </p:nvSpPr>
          <p:spPr bwMode="auto">
            <a:xfrm>
              <a:off x="944" y="2048"/>
              <a:ext cx="42" cy="46"/>
            </a:xfrm>
            <a:custGeom>
              <a:avLst/>
              <a:gdLst>
                <a:gd name="T0" fmla="*/ 22 w 42"/>
                <a:gd name="T1" fmla="*/ 0 h 46"/>
                <a:gd name="T2" fmla="*/ 28 w 42"/>
                <a:gd name="T3" fmla="*/ 2 h 46"/>
                <a:gd name="T4" fmla="*/ 34 w 42"/>
                <a:gd name="T5" fmla="*/ 4 h 46"/>
                <a:gd name="T6" fmla="*/ 38 w 42"/>
                <a:gd name="T7" fmla="*/ 8 h 46"/>
                <a:gd name="T8" fmla="*/ 42 w 42"/>
                <a:gd name="T9" fmla="*/ 14 h 46"/>
                <a:gd name="T10" fmla="*/ 42 w 42"/>
                <a:gd name="T11" fmla="*/ 22 h 46"/>
                <a:gd name="T12" fmla="*/ 42 w 42"/>
                <a:gd name="T13" fmla="*/ 28 h 46"/>
                <a:gd name="T14" fmla="*/ 40 w 42"/>
                <a:gd name="T15" fmla="*/ 34 h 46"/>
                <a:gd name="T16" fmla="*/ 36 w 42"/>
                <a:gd name="T17" fmla="*/ 40 h 46"/>
                <a:gd name="T18" fmla="*/ 32 w 42"/>
                <a:gd name="T19" fmla="*/ 44 h 46"/>
                <a:gd name="T20" fmla="*/ 28 w 42"/>
                <a:gd name="T21" fmla="*/ 46 h 46"/>
                <a:gd name="T22" fmla="*/ 22 w 42"/>
                <a:gd name="T23" fmla="*/ 46 h 46"/>
                <a:gd name="T24" fmla="*/ 16 w 42"/>
                <a:gd name="T25" fmla="*/ 46 h 46"/>
                <a:gd name="T26" fmla="*/ 10 w 42"/>
                <a:gd name="T27" fmla="*/ 44 h 46"/>
                <a:gd name="T28" fmla="*/ 6 w 42"/>
                <a:gd name="T29" fmla="*/ 38 h 46"/>
                <a:gd name="T30" fmla="*/ 2 w 42"/>
                <a:gd name="T31" fmla="*/ 32 h 46"/>
                <a:gd name="T32" fmla="*/ 0 w 42"/>
                <a:gd name="T33" fmla="*/ 24 h 46"/>
                <a:gd name="T34" fmla="*/ 2 w 42"/>
                <a:gd name="T35" fmla="*/ 18 h 46"/>
                <a:gd name="T36" fmla="*/ 4 w 42"/>
                <a:gd name="T37" fmla="*/ 12 h 46"/>
                <a:gd name="T38" fmla="*/ 8 w 42"/>
                <a:gd name="T39" fmla="*/ 8 h 46"/>
                <a:gd name="T40" fmla="*/ 12 w 42"/>
                <a:gd name="T41" fmla="*/ 4 h 46"/>
                <a:gd name="T42" fmla="*/ 16 w 42"/>
                <a:gd name="T43" fmla="*/ 2 h 46"/>
                <a:gd name="T44" fmla="*/ 22 w 42"/>
                <a:gd name="T45" fmla="*/ 0 h 46"/>
                <a:gd name="T46" fmla="*/ 20 w 42"/>
                <a:gd name="T47" fmla="*/ 4 h 46"/>
                <a:gd name="T48" fmla="*/ 18 w 42"/>
                <a:gd name="T49" fmla="*/ 4 h 46"/>
                <a:gd name="T50" fmla="*/ 14 w 42"/>
                <a:gd name="T51" fmla="*/ 6 h 46"/>
                <a:gd name="T52" fmla="*/ 12 w 42"/>
                <a:gd name="T53" fmla="*/ 8 h 46"/>
                <a:gd name="T54" fmla="*/ 10 w 42"/>
                <a:gd name="T55" fmla="*/ 10 h 46"/>
                <a:gd name="T56" fmla="*/ 10 w 42"/>
                <a:gd name="T57" fmla="*/ 14 h 46"/>
                <a:gd name="T58" fmla="*/ 8 w 42"/>
                <a:gd name="T59" fmla="*/ 20 h 46"/>
                <a:gd name="T60" fmla="*/ 10 w 42"/>
                <a:gd name="T61" fmla="*/ 30 h 46"/>
                <a:gd name="T62" fmla="*/ 12 w 42"/>
                <a:gd name="T63" fmla="*/ 36 h 46"/>
                <a:gd name="T64" fmla="*/ 16 w 42"/>
                <a:gd name="T65" fmla="*/ 40 h 46"/>
                <a:gd name="T66" fmla="*/ 20 w 42"/>
                <a:gd name="T67" fmla="*/ 42 h 46"/>
                <a:gd name="T68" fmla="*/ 24 w 42"/>
                <a:gd name="T69" fmla="*/ 44 h 46"/>
                <a:gd name="T70" fmla="*/ 28 w 42"/>
                <a:gd name="T71" fmla="*/ 42 h 46"/>
                <a:gd name="T72" fmla="*/ 32 w 42"/>
                <a:gd name="T73" fmla="*/ 40 h 46"/>
                <a:gd name="T74" fmla="*/ 34 w 42"/>
                <a:gd name="T75" fmla="*/ 36 h 46"/>
                <a:gd name="T76" fmla="*/ 34 w 42"/>
                <a:gd name="T77" fmla="*/ 32 h 46"/>
                <a:gd name="T78" fmla="*/ 34 w 42"/>
                <a:gd name="T79" fmla="*/ 26 h 46"/>
                <a:gd name="T80" fmla="*/ 34 w 42"/>
                <a:gd name="T81" fmla="*/ 20 h 46"/>
                <a:gd name="T82" fmla="*/ 32 w 42"/>
                <a:gd name="T83" fmla="*/ 14 h 46"/>
                <a:gd name="T84" fmla="*/ 30 w 42"/>
                <a:gd name="T85" fmla="*/ 8 h 46"/>
                <a:gd name="T86" fmla="*/ 26 w 42"/>
                <a:gd name="T87" fmla="*/ 4 h 46"/>
                <a:gd name="T88" fmla="*/ 20 w 42"/>
                <a:gd name="T8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" h="46">
                  <a:moveTo>
                    <a:pt x="22" y="0"/>
                  </a:moveTo>
                  <a:lnTo>
                    <a:pt x="28" y="2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2" y="14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4"/>
                  </a:lnTo>
                  <a:lnTo>
                    <a:pt x="36" y="40"/>
                  </a:lnTo>
                  <a:lnTo>
                    <a:pt x="32" y="44"/>
                  </a:lnTo>
                  <a:lnTo>
                    <a:pt x="28" y="46"/>
                  </a:lnTo>
                  <a:lnTo>
                    <a:pt x="22" y="46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2" y="0"/>
                  </a:lnTo>
                  <a:close/>
                  <a:moveTo>
                    <a:pt x="20" y="4"/>
                  </a:moveTo>
                  <a:lnTo>
                    <a:pt x="18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30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4" y="26"/>
                  </a:lnTo>
                  <a:lnTo>
                    <a:pt x="34" y="20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63" name="Freeform 15"/>
            <p:cNvSpPr>
              <a:spLocks/>
            </p:cNvSpPr>
            <p:nvPr/>
          </p:nvSpPr>
          <p:spPr bwMode="auto">
            <a:xfrm>
              <a:off x="992" y="2048"/>
              <a:ext cx="46" cy="46"/>
            </a:xfrm>
            <a:custGeom>
              <a:avLst/>
              <a:gdLst>
                <a:gd name="T0" fmla="*/ 14 w 46"/>
                <a:gd name="T1" fmla="*/ 10 h 46"/>
                <a:gd name="T2" fmla="*/ 20 w 46"/>
                <a:gd name="T3" fmla="*/ 4 h 46"/>
                <a:gd name="T4" fmla="*/ 24 w 46"/>
                <a:gd name="T5" fmla="*/ 2 h 46"/>
                <a:gd name="T6" fmla="*/ 30 w 46"/>
                <a:gd name="T7" fmla="*/ 0 h 46"/>
                <a:gd name="T8" fmla="*/ 32 w 46"/>
                <a:gd name="T9" fmla="*/ 2 h 46"/>
                <a:gd name="T10" fmla="*/ 36 w 46"/>
                <a:gd name="T11" fmla="*/ 2 h 46"/>
                <a:gd name="T12" fmla="*/ 38 w 46"/>
                <a:gd name="T13" fmla="*/ 4 h 46"/>
                <a:gd name="T14" fmla="*/ 40 w 46"/>
                <a:gd name="T15" fmla="*/ 8 h 46"/>
                <a:gd name="T16" fmla="*/ 40 w 46"/>
                <a:gd name="T17" fmla="*/ 12 h 46"/>
                <a:gd name="T18" fmla="*/ 40 w 46"/>
                <a:gd name="T19" fmla="*/ 16 h 46"/>
                <a:gd name="T20" fmla="*/ 40 w 46"/>
                <a:gd name="T21" fmla="*/ 36 h 46"/>
                <a:gd name="T22" fmla="*/ 40 w 46"/>
                <a:gd name="T23" fmla="*/ 40 h 46"/>
                <a:gd name="T24" fmla="*/ 42 w 46"/>
                <a:gd name="T25" fmla="*/ 42 h 46"/>
                <a:gd name="T26" fmla="*/ 42 w 46"/>
                <a:gd name="T27" fmla="*/ 42 h 46"/>
                <a:gd name="T28" fmla="*/ 44 w 46"/>
                <a:gd name="T29" fmla="*/ 44 h 46"/>
                <a:gd name="T30" fmla="*/ 44 w 46"/>
                <a:gd name="T31" fmla="*/ 44 h 46"/>
                <a:gd name="T32" fmla="*/ 46 w 46"/>
                <a:gd name="T33" fmla="*/ 44 h 46"/>
                <a:gd name="T34" fmla="*/ 46 w 46"/>
                <a:gd name="T35" fmla="*/ 46 h 46"/>
                <a:gd name="T36" fmla="*/ 26 w 46"/>
                <a:gd name="T37" fmla="*/ 46 h 46"/>
                <a:gd name="T38" fmla="*/ 26 w 46"/>
                <a:gd name="T39" fmla="*/ 44 h 46"/>
                <a:gd name="T40" fmla="*/ 28 w 46"/>
                <a:gd name="T41" fmla="*/ 44 h 46"/>
                <a:gd name="T42" fmla="*/ 30 w 46"/>
                <a:gd name="T43" fmla="*/ 44 h 46"/>
                <a:gd name="T44" fmla="*/ 30 w 46"/>
                <a:gd name="T45" fmla="*/ 44 h 46"/>
                <a:gd name="T46" fmla="*/ 32 w 46"/>
                <a:gd name="T47" fmla="*/ 42 h 46"/>
                <a:gd name="T48" fmla="*/ 32 w 46"/>
                <a:gd name="T49" fmla="*/ 40 h 46"/>
                <a:gd name="T50" fmla="*/ 32 w 46"/>
                <a:gd name="T51" fmla="*/ 38 h 46"/>
                <a:gd name="T52" fmla="*/ 32 w 46"/>
                <a:gd name="T53" fmla="*/ 36 h 46"/>
                <a:gd name="T54" fmla="*/ 32 w 46"/>
                <a:gd name="T55" fmla="*/ 18 h 46"/>
                <a:gd name="T56" fmla="*/ 32 w 46"/>
                <a:gd name="T57" fmla="*/ 12 h 46"/>
                <a:gd name="T58" fmla="*/ 32 w 46"/>
                <a:gd name="T59" fmla="*/ 10 h 46"/>
                <a:gd name="T60" fmla="*/ 28 w 46"/>
                <a:gd name="T61" fmla="*/ 8 h 46"/>
                <a:gd name="T62" fmla="*/ 26 w 46"/>
                <a:gd name="T63" fmla="*/ 6 h 46"/>
                <a:gd name="T64" fmla="*/ 20 w 46"/>
                <a:gd name="T65" fmla="*/ 8 h 46"/>
                <a:gd name="T66" fmla="*/ 14 w 46"/>
                <a:gd name="T67" fmla="*/ 12 h 46"/>
                <a:gd name="T68" fmla="*/ 14 w 46"/>
                <a:gd name="T69" fmla="*/ 36 h 46"/>
                <a:gd name="T70" fmla="*/ 14 w 46"/>
                <a:gd name="T71" fmla="*/ 40 h 46"/>
                <a:gd name="T72" fmla="*/ 14 w 46"/>
                <a:gd name="T73" fmla="*/ 42 h 46"/>
                <a:gd name="T74" fmla="*/ 16 w 46"/>
                <a:gd name="T75" fmla="*/ 42 h 46"/>
                <a:gd name="T76" fmla="*/ 16 w 46"/>
                <a:gd name="T77" fmla="*/ 44 h 46"/>
                <a:gd name="T78" fmla="*/ 18 w 46"/>
                <a:gd name="T79" fmla="*/ 44 h 46"/>
                <a:gd name="T80" fmla="*/ 20 w 46"/>
                <a:gd name="T81" fmla="*/ 44 h 46"/>
                <a:gd name="T82" fmla="*/ 20 w 46"/>
                <a:gd name="T83" fmla="*/ 46 h 46"/>
                <a:gd name="T84" fmla="*/ 0 w 46"/>
                <a:gd name="T85" fmla="*/ 46 h 46"/>
                <a:gd name="T86" fmla="*/ 0 w 46"/>
                <a:gd name="T87" fmla="*/ 44 h 46"/>
                <a:gd name="T88" fmla="*/ 0 w 46"/>
                <a:gd name="T89" fmla="*/ 44 h 46"/>
                <a:gd name="T90" fmla="*/ 4 w 46"/>
                <a:gd name="T91" fmla="*/ 44 h 46"/>
                <a:gd name="T92" fmla="*/ 4 w 46"/>
                <a:gd name="T93" fmla="*/ 42 h 46"/>
                <a:gd name="T94" fmla="*/ 6 w 46"/>
                <a:gd name="T95" fmla="*/ 40 h 46"/>
                <a:gd name="T96" fmla="*/ 6 w 46"/>
                <a:gd name="T97" fmla="*/ 36 h 46"/>
                <a:gd name="T98" fmla="*/ 6 w 46"/>
                <a:gd name="T99" fmla="*/ 20 h 46"/>
                <a:gd name="T100" fmla="*/ 6 w 46"/>
                <a:gd name="T101" fmla="*/ 12 h 46"/>
                <a:gd name="T102" fmla="*/ 6 w 46"/>
                <a:gd name="T103" fmla="*/ 10 h 46"/>
                <a:gd name="T104" fmla="*/ 6 w 46"/>
                <a:gd name="T105" fmla="*/ 8 h 46"/>
                <a:gd name="T106" fmla="*/ 4 w 46"/>
                <a:gd name="T107" fmla="*/ 6 h 46"/>
                <a:gd name="T108" fmla="*/ 4 w 46"/>
                <a:gd name="T109" fmla="*/ 6 h 46"/>
                <a:gd name="T110" fmla="*/ 4 w 46"/>
                <a:gd name="T111" fmla="*/ 6 h 46"/>
                <a:gd name="T112" fmla="*/ 2 w 46"/>
                <a:gd name="T113" fmla="*/ 6 h 46"/>
                <a:gd name="T114" fmla="*/ 0 w 46"/>
                <a:gd name="T115" fmla="*/ 6 h 46"/>
                <a:gd name="T116" fmla="*/ 0 w 46"/>
                <a:gd name="T117" fmla="*/ 6 h 46"/>
                <a:gd name="T118" fmla="*/ 12 w 46"/>
                <a:gd name="T119" fmla="*/ 0 h 46"/>
                <a:gd name="T120" fmla="*/ 14 w 46"/>
                <a:gd name="T121" fmla="*/ 0 h 46"/>
                <a:gd name="T122" fmla="*/ 14 w 46"/>
                <a:gd name="T123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46">
                  <a:moveTo>
                    <a:pt x="14" y="10"/>
                  </a:moveTo>
                  <a:lnTo>
                    <a:pt x="20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2" y="36"/>
                  </a:lnTo>
                  <a:lnTo>
                    <a:pt x="32" y="18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6" y="36"/>
                  </a:lnTo>
                  <a:lnTo>
                    <a:pt x="6" y="20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64" name="Freeform 16"/>
            <p:cNvSpPr>
              <a:spLocks noEditPoints="1"/>
            </p:cNvSpPr>
            <p:nvPr/>
          </p:nvSpPr>
          <p:spPr bwMode="auto">
            <a:xfrm>
              <a:off x="1044" y="2048"/>
              <a:ext cx="44" cy="68"/>
            </a:xfrm>
            <a:custGeom>
              <a:avLst/>
              <a:gdLst>
                <a:gd name="T0" fmla="*/ 6 w 44"/>
                <a:gd name="T1" fmla="*/ 28 h 68"/>
                <a:gd name="T2" fmla="*/ 2 w 44"/>
                <a:gd name="T3" fmla="*/ 20 h 68"/>
                <a:gd name="T4" fmla="*/ 4 w 44"/>
                <a:gd name="T5" fmla="*/ 10 h 68"/>
                <a:gd name="T6" fmla="*/ 12 w 44"/>
                <a:gd name="T7" fmla="*/ 2 h 68"/>
                <a:gd name="T8" fmla="*/ 26 w 44"/>
                <a:gd name="T9" fmla="*/ 2 h 68"/>
                <a:gd name="T10" fmla="*/ 40 w 44"/>
                <a:gd name="T11" fmla="*/ 4 h 68"/>
                <a:gd name="T12" fmla="*/ 42 w 44"/>
                <a:gd name="T13" fmla="*/ 4 h 68"/>
                <a:gd name="T14" fmla="*/ 42 w 44"/>
                <a:gd name="T15" fmla="*/ 4 h 68"/>
                <a:gd name="T16" fmla="*/ 44 w 44"/>
                <a:gd name="T17" fmla="*/ 6 h 68"/>
                <a:gd name="T18" fmla="*/ 42 w 44"/>
                <a:gd name="T19" fmla="*/ 6 h 68"/>
                <a:gd name="T20" fmla="*/ 42 w 44"/>
                <a:gd name="T21" fmla="*/ 6 h 68"/>
                <a:gd name="T22" fmla="*/ 40 w 44"/>
                <a:gd name="T23" fmla="*/ 6 h 68"/>
                <a:gd name="T24" fmla="*/ 36 w 44"/>
                <a:gd name="T25" fmla="*/ 10 h 68"/>
                <a:gd name="T26" fmla="*/ 36 w 44"/>
                <a:gd name="T27" fmla="*/ 22 h 68"/>
                <a:gd name="T28" fmla="*/ 26 w 44"/>
                <a:gd name="T29" fmla="*/ 30 h 68"/>
                <a:gd name="T30" fmla="*/ 16 w 44"/>
                <a:gd name="T31" fmla="*/ 32 h 68"/>
                <a:gd name="T32" fmla="*/ 10 w 44"/>
                <a:gd name="T33" fmla="*/ 32 h 68"/>
                <a:gd name="T34" fmla="*/ 8 w 44"/>
                <a:gd name="T35" fmla="*/ 34 h 68"/>
                <a:gd name="T36" fmla="*/ 8 w 44"/>
                <a:gd name="T37" fmla="*/ 36 h 68"/>
                <a:gd name="T38" fmla="*/ 10 w 44"/>
                <a:gd name="T39" fmla="*/ 38 h 68"/>
                <a:gd name="T40" fmla="*/ 14 w 44"/>
                <a:gd name="T41" fmla="*/ 38 h 68"/>
                <a:gd name="T42" fmla="*/ 28 w 44"/>
                <a:gd name="T43" fmla="*/ 40 h 68"/>
                <a:gd name="T44" fmla="*/ 36 w 44"/>
                <a:gd name="T45" fmla="*/ 40 h 68"/>
                <a:gd name="T46" fmla="*/ 42 w 44"/>
                <a:gd name="T47" fmla="*/ 46 h 68"/>
                <a:gd name="T48" fmla="*/ 40 w 44"/>
                <a:gd name="T49" fmla="*/ 54 h 68"/>
                <a:gd name="T50" fmla="*/ 32 w 44"/>
                <a:gd name="T51" fmla="*/ 64 h 68"/>
                <a:gd name="T52" fmla="*/ 18 w 44"/>
                <a:gd name="T53" fmla="*/ 68 h 68"/>
                <a:gd name="T54" fmla="*/ 2 w 44"/>
                <a:gd name="T55" fmla="*/ 62 h 68"/>
                <a:gd name="T56" fmla="*/ 0 w 44"/>
                <a:gd name="T57" fmla="*/ 58 h 68"/>
                <a:gd name="T58" fmla="*/ 0 w 44"/>
                <a:gd name="T59" fmla="*/ 56 h 68"/>
                <a:gd name="T60" fmla="*/ 2 w 44"/>
                <a:gd name="T61" fmla="*/ 50 h 68"/>
                <a:gd name="T62" fmla="*/ 4 w 44"/>
                <a:gd name="T63" fmla="*/ 48 h 68"/>
                <a:gd name="T64" fmla="*/ 4 w 44"/>
                <a:gd name="T65" fmla="*/ 44 h 68"/>
                <a:gd name="T66" fmla="*/ 2 w 44"/>
                <a:gd name="T67" fmla="*/ 42 h 68"/>
                <a:gd name="T68" fmla="*/ 2 w 44"/>
                <a:gd name="T69" fmla="*/ 38 h 68"/>
                <a:gd name="T70" fmla="*/ 6 w 44"/>
                <a:gd name="T71" fmla="*/ 34 h 68"/>
                <a:gd name="T72" fmla="*/ 18 w 44"/>
                <a:gd name="T73" fmla="*/ 2 h 68"/>
                <a:gd name="T74" fmla="*/ 12 w 44"/>
                <a:gd name="T75" fmla="*/ 6 h 68"/>
                <a:gd name="T76" fmla="*/ 10 w 44"/>
                <a:gd name="T77" fmla="*/ 14 h 68"/>
                <a:gd name="T78" fmla="*/ 14 w 44"/>
                <a:gd name="T79" fmla="*/ 26 h 68"/>
                <a:gd name="T80" fmla="*/ 20 w 44"/>
                <a:gd name="T81" fmla="*/ 30 h 68"/>
                <a:gd name="T82" fmla="*/ 26 w 44"/>
                <a:gd name="T83" fmla="*/ 26 h 68"/>
                <a:gd name="T84" fmla="*/ 28 w 44"/>
                <a:gd name="T85" fmla="*/ 18 h 68"/>
                <a:gd name="T86" fmla="*/ 26 w 44"/>
                <a:gd name="T87" fmla="*/ 6 h 68"/>
                <a:gd name="T88" fmla="*/ 18 w 44"/>
                <a:gd name="T89" fmla="*/ 2 h 68"/>
                <a:gd name="T90" fmla="*/ 8 w 44"/>
                <a:gd name="T91" fmla="*/ 48 h 68"/>
                <a:gd name="T92" fmla="*/ 6 w 44"/>
                <a:gd name="T93" fmla="*/ 52 h 68"/>
                <a:gd name="T94" fmla="*/ 6 w 44"/>
                <a:gd name="T95" fmla="*/ 56 h 68"/>
                <a:gd name="T96" fmla="*/ 14 w 44"/>
                <a:gd name="T97" fmla="*/ 60 h 68"/>
                <a:gd name="T98" fmla="*/ 30 w 44"/>
                <a:gd name="T99" fmla="*/ 60 h 68"/>
                <a:gd name="T100" fmla="*/ 38 w 44"/>
                <a:gd name="T101" fmla="*/ 54 h 68"/>
                <a:gd name="T102" fmla="*/ 38 w 44"/>
                <a:gd name="T103" fmla="*/ 50 h 68"/>
                <a:gd name="T104" fmla="*/ 32 w 44"/>
                <a:gd name="T105" fmla="*/ 48 h 68"/>
                <a:gd name="T106" fmla="*/ 16 w 44"/>
                <a:gd name="T107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68">
                  <a:moveTo>
                    <a:pt x="10" y="30"/>
                  </a:move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4" y="6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6"/>
                  </a:lnTo>
                  <a:lnTo>
                    <a:pt x="26" y="30"/>
                  </a:lnTo>
                  <a:lnTo>
                    <a:pt x="20" y="32"/>
                  </a:lnTo>
                  <a:lnTo>
                    <a:pt x="16" y="32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20" y="38"/>
                  </a:lnTo>
                  <a:lnTo>
                    <a:pt x="28" y="40"/>
                  </a:lnTo>
                  <a:lnTo>
                    <a:pt x="32" y="40"/>
                  </a:lnTo>
                  <a:lnTo>
                    <a:pt x="36" y="40"/>
                  </a:lnTo>
                  <a:lnTo>
                    <a:pt x="40" y="42"/>
                  </a:lnTo>
                  <a:lnTo>
                    <a:pt x="42" y="46"/>
                  </a:lnTo>
                  <a:lnTo>
                    <a:pt x="42" y="50"/>
                  </a:lnTo>
                  <a:lnTo>
                    <a:pt x="40" y="54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26" y="66"/>
                  </a:lnTo>
                  <a:lnTo>
                    <a:pt x="18" y="68"/>
                  </a:lnTo>
                  <a:lnTo>
                    <a:pt x="10" y="66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8" y="46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10" y="3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2" y="22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8" y="12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close/>
                  <a:moveTo>
                    <a:pt x="10" y="46"/>
                  </a:moveTo>
                  <a:lnTo>
                    <a:pt x="8" y="48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4" y="60"/>
                  </a:lnTo>
                  <a:lnTo>
                    <a:pt x="22" y="62"/>
                  </a:lnTo>
                  <a:lnTo>
                    <a:pt x="30" y="60"/>
                  </a:lnTo>
                  <a:lnTo>
                    <a:pt x="34" y="58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26" y="46"/>
                  </a:lnTo>
                  <a:lnTo>
                    <a:pt x="16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65" name="Freeform 17"/>
            <p:cNvSpPr>
              <a:spLocks noEditPoints="1"/>
            </p:cNvSpPr>
            <p:nvPr/>
          </p:nvSpPr>
          <p:spPr bwMode="auto">
            <a:xfrm>
              <a:off x="1092" y="2026"/>
              <a:ext cx="20" cy="68"/>
            </a:xfrm>
            <a:custGeom>
              <a:avLst/>
              <a:gdLst>
                <a:gd name="T0" fmla="*/ 10 w 20"/>
                <a:gd name="T1" fmla="*/ 0 h 68"/>
                <a:gd name="T2" fmla="*/ 12 w 20"/>
                <a:gd name="T3" fmla="*/ 0 h 68"/>
                <a:gd name="T4" fmla="*/ 14 w 20"/>
                <a:gd name="T5" fmla="*/ 0 h 68"/>
                <a:gd name="T6" fmla="*/ 16 w 20"/>
                <a:gd name="T7" fmla="*/ 2 h 68"/>
                <a:gd name="T8" fmla="*/ 16 w 20"/>
                <a:gd name="T9" fmla="*/ 4 h 68"/>
                <a:gd name="T10" fmla="*/ 16 w 20"/>
                <a:gd name="T11" fmla="*/ 6 h 68"/>
                <a:gd name="T12" fmla="*/ 14 w 20"/>
                <a:gd name="T13" fmla="*/ 8 h 68"/>
                <a:gd name="T14" fmla="*/ 12 w 20"/>
                <a:gd name="T15" fmla="*/ 10 h 68"/>
                <a:gd name="T16" fmla="*/ 10 w 20"/>
                <a:gd name="T17" fmla="*/ 10 h 68"/>
                <a:gd name="T18" fmla="*/ 8 w 20"/>
                <a:gd name="T19" fmla="*/ 10 h 68"/>
                <a:gd name="T20" fmla="*/ 6 w 20"/>
                <a:gd name="T21" fmla="*/ 8 h 68"/>
                <a:gd name="T22" fmla="*/ 4 w 20"/>
                <a:gd name="T23" fmla="*/ 6 h 68"/>
                <a:gd name="T24" fmla="*/ 4 w 20"/>
                <a:gd name="T25" fmla="*/ 4 h 68"/>
                <a:gd name="T26" fmla="*/ 4 w 20"/>
                <a:gd name="T27" fmla="*/ 2 h 68"/>
                <a:gd name="T28" fmla="*/ 6 w 20"/>
                <a:gd name="T29" fmla="*/ 0 h 68"/>
                <a:gd name="T30" fmla="*/ 8 w 20"/>
                <a:gd name="T31" fmla="*/ 0 h 68"/>
                <a:gd name="T32" fmla="*/ 10 w 20"/>
                <a:gd name="T33" fmla="*/ 0 h 68"/>
                <a:gd name="T34" fmla="*/ 14 w 20"/>
                <a:gd name="T35" fmla="*/ 22 h 68"/>
                <a:gd name="T36" fmla="*/ 14 w 20"/>
                <a:gd name="T37" fmla="*/ 58 h 68"/>
                <a:gd name="T38" fmla="*/ 14 w 20"/>
                <a:gd name="T39" fmla="*/ 62 h 68"/>
                <a:gd name="T40" fmla="*/ 16 w 20"/>
                <a:gd name="T41" fmla="*/ 64 h 68"/>
                <a:gd name="T42" fmla="*/ 16 w 20"/>
                <a:gd name="T43" fmla="*/ 64 h 68"/>
                <a:gd name="T44" fmla="*/ 16 w 20"/>
                <a:gd name="T45" fmla="*/ 66 h 68"/>
                <a:gd name="T46" fmla="*/ 18 w 20"/>
                <a:gd name="T47" fmla="*/ 66 h 68"/>
                <a:gd name="T48" fmla="*/ 20 w 20"/>
                <a:gd name="T49" fmla="*/ 66 h 68"/>
                <a:gd name="T50" fmla="*/ 20 w 20"/>
                <a:gd name="T51" fmla="*/ 68 h 68"/>
                <a:gd name="T52" fmla="*/ 0 w 20"/>
                <a:gd name="T53" fmla="*/ 68 h 68"/>
                <a:gd name="T54" fmla="*/ 0 w 20"/>
                <a:gd name="T55" fmla="*/ 66 h 68"/>
                <a:gd name="T56" fmla="*/ 2 w 20"/>
                <a:gd name="T57" fmla="*/ 66 h 68"/>
                <a:gd name="T58" fmla="*/ 4 w 20"/>
                <a:gd name="T59" fmla="*/ 66 h 68"/>
                <a:gd name="T60" fmla="*/ 6 w 20"/>
                <a:gd name="T61" fmla="*/ 64 h 68"/>
                <a:gd name="T62" fmla="*/ 6 w 20"/>
                <a:gd name="T63" fmla="*/ 64 h 68"/>
                <a:gd name="T64" fmla="*/ 6 w 20"/>
                <a:gd name="T65" fmla="*/ 62 h 68"/>
                <a:gd name="T66" fmla="*/ 6 w 20"/>
                <a:gd name="T67" fmla="*/ 58 h 68"/>
                <a:gd name="T68" fmla="*/ 6 w 20"/>
                <a:gd name="T69" fmla="*/ 42 h 68"/>
                <a:gd name="T70" fmla="*/ 6 w 20"/>
                <a:gd name="T71" fmla="*/ 34 h 68"/>
                <a:gd name="T72" fmla="*/ 6 w 20"/>
                <a:gd name="T73" fmla="*/ 30 h 68"/>
                <a:gd name="T74" fmla="*/ 6 w 20"/>
                <a:gd name="T75" fmla="*/ 30 h 68"/>
                <a:gd name="T76" fmla="*/ 6 w 20"/>
                <a:gd name="T77" fmla="*/ 28 h 68"/>
                <a:gd name="T78" fmla="*/ 4 w 20"/>
                <a:gd name="T79" fmla="*/ 28 h 68"/>
                <a:gd name="T80" fmla="*/ 4 w 20"/>
                <a:gd name="T81" fmla="*/ 28 h 68"/>
                <a:gd name="T82" fmla="*/ 2 w 20"/>
                <a:gd name="T83" fmla="*/ 28 h 68"/>
                <a:gd name="T84" fmla="*/ 0 w 20"/>
                <a:gd name="T85" fmla="*/ 28 h 68"/>
                <a:gd name="T86" fmla="*/ 0 w 20"/>
                <a:gd name="T87" fmla="*/ 28 h 68"/>
                <a:gd name="T88" fmla="*/ 12 w 20"/>
                <a:gd name="T89" fmla="*/ 22 h 68"/>
                <a:gd name="T90" fmla="*/ 14 w 20"/>
                <a:gd name="T91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" h="68">
                  <a:moveTo>
                    <a:pt x="10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close/>
                  <a:moveTo>
                    <a:pt x="14" y="22"/>
                  </a:moveTo>
                  <a:lnTo>
                    <a:pt x="14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42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2" y="22"/>
                  </a:lnTo>
                  <a:lnTo>
                    <a:pt x="14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66" name="Freeform 18"/>
            <p:cNvSpPr>
              <a:spLocks/>
            </p:cNvSpPr>
            <p:nvPr/>
          </p:nvSpPr>
          <p:spPr bwMode="auto">
            <a:xfrm>
              <a:off x="1116" y="2036"/>
              <a:ext cx="28" cy="58"/>
            </a:xfrm>
            <a:custGeom>
              <a:avLst/>
              <a:gdLst>
                <a:gd name="T0" fmla="*/ 16 w 28"/>
                <a:gd name="T1" fmla="*/ 0 h 58"/>
                <a:gd name="T2" fmla="*/ 16 w 28"/>
                <a:gd name="T3" fmla="*/ 14 h 58"/>
                <a:gd name="T4" fmla="*/ 26 w 28"/>
                <a:gd name="T5" fmla="*/ 14 h 58"/>
                <a:gd name="T6" fmla="*/ 26 w 28"/>
                <a:gd name="T7" fmla="*/ 16 h 58"/>
                <a:gd name="T8" fmla="*/ 16 w 28"/>
                <a:gd name="T9" fmla="*/ 16 h 58"/>
                <a:gd name="T10" fmla="*/ 16 w 28"/>
                <a:gd name="T11" fmla="*/ 46 h 58"/>
                <a:gd name="T12" fmla="*/ 16 w 28"/>
                <a:gd name="T13" fmla="*/ 48 h 58"/>
                <a:gd name="T14" fmla="*/ 16 w 28"/>
                <a:gd name="T15" fmla="*/ 52 h 58"/>
                <a:gd name="T16" fmla="*/ 18 w 28"/>
                <a:gd name="T17" fmla="*/ 52 h 58"/>
                <a:gd name="T18" fmla="*/ 20 w 28"/>
                <a:gd name="T19" fmla="*/ 52 h 58"/>
                <a:gd name="T20" fmla="*/ 22 w 28"/>
                <a:gd name="T21" fmla="*/ 52 h 58"/>
                <a:gd name="T22" fmla="*/ 22 w 28"/>
                <a:gd name="T23" fmla="*/ 52 h 58"/>
                <a:gd name="T24" fmla="*/ 24 w 28"/>
                <a:gd name="T25" fmla="*/ 50 h 58"/>
                <a:gd name="T26" fmla="*/ 26 w 28"/>
                <a:gd name="T27" fmla="*/ 50 h 58"/>
                <a:gd name="T28" fmla="*/ 28 w 28"/>
                <a:gd name="T29" fmla="*/ 50 h 58"/>
                <a:gd name="T30" fmla="*/ 26 w 28"/>
                <a:gd name="T31" fmla="*/ 54 h 58"/>
                <a:gd name="T32" fmla="*/ 22 w 28"/>
                <a:gd name="T33" fmla="*/ 56 h 58"/>
                <a:gd name="T34" fmla="*/ 20 w 28"/>
                <a:gd name="T35" fmla="*/ 58 h 58"/>
                <a:gd name="T36" fmla="*/ 16 w 28"/>
                <a:gd name="T37" fmla="*/ 58 h 58"/>
                <a:gd name="T38" fmla="*/ 14 w 28"/>
                <a:gd name="T39" fmla="*/ 58 h 58"/>
                <a:gd name="T40" fmla="*/ 12 w 28"/>
                <a:gd name="T41" fmla="*/ 58 h 58"/>
                <a:gd name="T42" fmla="*/ 10 w 28"/>
                <a:gd name="T43" fmla="*/ 56 h 58"/>
                <a:gd name="T44" fmla="*/ 8 w 28"/>
                <a:gd name="T45" fmla="*/ 54 h 58"/>
                <a:gd name="T46" fmla="*/ 8 w 28"/>
                <a:gd name="T47" fmla="*/ 50 h 58"/>
                <a:gd name="T48" fmla="*/ 6 w 28"/>
                <a:gd name="T49" fmla="*/ 46 h 58"/>
                <a:gd name="T50" fmla="*/ 6 w 28"/>
                <a:gd name="T51" fmla="*/ 16 h 58"/>
                <a:gd name="T52" fmla="*/ 0 w 28"/>
                <a:gd name="T53" fmla="*/ 16 h 58"/>
                <a:gd name="T54" fmla="*/ 0 w 28"/>
                <a:gd name="T55" fmla="*/ 16 h 58"/>
                <a:gd name="T56" fmla="*/ 2 w 28"/>
                <a:gd name="T57" fmla="*/ 14 h 58"/>
                <a:gd name="T58" fmla="*/ 6 w 28"/>
                <a:gd name="T59" fmla="*/ 12 h 58"/>
                <a:gd name="T60" fmla="*/ 8 w 28"/>
                <a:gd name="T61" fmla="*/ 10 h 58"/>
                <a:gd name="T62" fmla="*/ 10 w 28"/>
                <a:gd name="T63" fmla="*/ 6 h 58"/>
                <a:gd name="T64" fmla="*/ 12 w 28"/>
                <a:gd name="T65" fmla="*/ 4 h 58"/>
                <a:gd name="T66" fmla="*/ 14 w 28"/>
                <a:gd name="T67" fmla="*/ 0 h 58"/>
                <a:gd name="T68" fmla="*/ 16 w 28"/>
                <a:gd name="T6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58">
                  <a:moveTo>
                    <a:pt x="16" y="0"/>
                  </a:moveTo>
                  <a:lnTo>
                    <a:pt x="1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6" y="54"/>
                  </a:lnTo>
                  <a:lnTo>
                    <a:pt x="22" y="56"/>
                  </a:lnTo>
                  <a:lnTo>
                    <a:pt x="20" y="58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6" y="4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67" name="Freeform 19"/>
            <p:cNvSpPr>
              <a:spLocks/>
            </p:cNvSpPr>
            <p:nvPr/>
          </p:nvSpPr>
          <p:spPr bwMode="auto">
            <a:xfrm>
              <a:off x="1144" y="2050"/>
              <a:ext cx="48" cy="44"/>
            </a:xfrm>
            <a:custGeom>
              <a:avLst/>
              <a:gdLst>
                <a:gd name="T0" fmla="*/ 42 w 48"/>
                <a:gd name="T1" fmla="*/ 0 h 44"/>
                <a:gd name="T2" fmla="*/ 42 w 48"/>
                <a:gd name="T3" fmla="*/ 26 h 44"/>
                <a:gd name="T4" fmla="*/ 42 w 48"/>
                <a:gd name="T5" fmla="*/ 32 h 44"/>
                <a:gd name="T6" fmla="*/ 42 w 48"/>
                <a:gd name="T7" fmla="*/ 36 h 44"/>
                <a:gd name="T8" fmla="*/ 42 w 48"/>
                <a:gd name="T9" fmla="*/ 38 h 44"/>
                <a:gd name="T10" fmla="*/ 42 w 48"/>
                <a:gd name="T11" fmla="*/ 38 h 44"/>
                <a:gd name="T12" fmla="*/ 44 w 48"/>
                <a:gd name="T13" fmla="*/ 40 h 44"/>
                <a:gd name="T14" fmla="*/ 44 w 48"/>
                <a:gd name="T15" fmla="*/ 40 h 44"/>
                <a:gd name="T16" fmla="*/ 46 w 48"/>
                <a:gd name="T17" fmla="*/ 40 h 44"/>
                <a:gd name="T18" fmla="*/ 46 w 48"/>
                <a:gd name="T19" fmla="*/ 38 h 44"/>
                <a:gd name="T20" fmla="*/ 48 w 48"/>
                <a:gd name="T21" fmla="*/ 40 h 44"/>
                <a:gd name="T22" fmla="*/ 36 w 48"/>
                <a:gd name="T23" fmla="*/ 44 h 44"/>
                <a:gd name="T24" fmla="*/ 34 w 48"/>
                <a:gd name="T25" fmla="*/ 44 h 44"/>
                <a:gd name="T26" fmla="*/ 34 w 48"/>
                <a:gd name="T27" fmla="*/ 36 h 44"/>
                <a:gd name="T28" fmla="*/ 28 w 48"/>
                <a:gd name="T29" fmla="*/ 40 h 44"/>
                <a:gd name="T30" fmla="*/ 24 w 48"/>
                <a:gd name="T31" fmla="*/ 44 h 44"/>
                <a:gd name="T32" fmla="*/ 22 w 48"/>
                <a:gd name="T33" fmla="*/ 44 h 44"/>
                <a:gd name="T34" fmla="*/ 18 w 48"/>
                <a:gd name="T35" fmla="*/ 44 h 44"/>
                <a:gd name="T36" fmla="*/ 14 w 48"/>
                <a:gd name="T37" fmla="*/ 44 h 44"/>
                <a:gd name="T38" fmla="*/ 12 w 48"/>
                <a:gd name="T39" fmla="*/ 42 h 44"/>
                <a:gd name="T40" fmla="*/ 10 w 48"/>
                <a:gd name="T41" fmla="*/ 40 h 44"/>
                <a:gd name="T42" fmla="*/ 8 w 48"/>
                <a:gd name="T43" fmla="*/ 38 h 44"/>
                <a:gd name="T44" fmla="*/ 6 w 48"/>
                <a:gd name="T45" fmla="*/ 32 h 44"/>
                <a:gd name="T46" fmla="*/ 6 w 48"/>
                <a:gd name="T47" fmla="*/ 28 h 44"/>
                <a:gd name="T48" fmla="*/ 6 w 48"/>
                <a:gd name="T49" fmla="*/ 8 h 44"/>
                <a:gd name="T50" fmla="*/ 6 w 48"/>
                <a:gd name="T51" fmla="*/ 6 h 44"/>
                <a:gd name="T52" fmla="*/ 6 w 48"/>
                <a:gd name="T53" fmla="*/ 4 h 44"/>
                <a:gd name="T54" fmla="*/ 6 w 48"/>
                <a:gd name="T55" fmla="*/ 2 h 44"/>
                <a:gd name="T56" fmla="*/ 4 w 48"/>
                <a:gd name="T57" fmla="*/ 2 h 44"/>
                <a:gd name="T58" fmla="*/ 2 w 48"/>
                <a:gd name="T59" fmla="*/ 0 h 44"/>
                <a:gd name="T60" fmla="*/ 0 w 48"/>
                <a:gd name="T61" fmla="*/ 0 h 44"/>
                <a:gd name="T62" fmla="*/ 0 w 48"/>
                <a:gd name="T63" fmla="*/ 0 h 44"/>
                <a:gd name="T64" fmla="*/ 14 w 48"/>
                <a:gd name="T65" fmla="*/ 0 h 44"/>
                <a:gd name="T66" fmla="*/ 14 w 48"/>
                <a:gd name="T67" fmla="*/ 28 h 44"/>
                <a:gd name="T68" fmla="*/ 16 w 48"/>
                <a:gd name="T69" fmla="*/ 34 h 44"/>
                <a:gd name="T70" fmla="*/ 16 w 48"/>
                <a:gd name="T71" fmla="*/ 36 h 44"/>
                <a:gd name="T72" fmla="*/ 20 w 48"/>
                <a:gd name="T73" fmla="*/ 38 h 44"/>
                <a:gd name="T74" fmla="*/ 22 w 48"/>
                <a:gd name="T75" fmla="*/ 38 h 44"/>
                <a:gd name="T76" fmla="*/ 24 w 48"/>
                <a:gd name="T77" fmla="*/ 38 h 44"/>
                <a:gd name="T78" fmla="*/ 26 w 48"/>
                <a:gd name="T79" fmla="*/ 38 h 44"/>
                <a:gd name="T80" fmla="*/ 30 w 48"/>
                <a:gd name="T81" fmla="*/ 36 h 44"/>
                <a:gd name="T82" fmla="*/ 34 w 48"/>
                <a:gd name="T83" fmla="*/ 32 h 44"/>
                <a:gd name="T84" fmla="*/ 34 w 48"/>
                <a:gd name="T85" fmla="*/ 8 h 44"/>
                <a:gd name="T86" fmla="*/ 32 w 48"/>
                <a:gd name="T87" fmla="*/ 4 h 44"/>
                <a:gd name="T88" fmla="*/ 32 w 48"/>
                <a:gd name="T89" fmla="*/ 2 h 44"/>
                <a:gd name="T90" fmla="*/ 30 w 48"/>
                <a:gd name="T91" fmla="*/ 2 h 44"/>
                <a:gd name="T92" fmla="*/ 26 w 48"/>
                <a:gd name="T93" fmla="*/ 0 h 44"/>
                <a:gd name="T94" fmla="*/ 26 w 48"/>
                <a:gd name="T95" fmla="*/ 0 h 44"/>
                <a:gd name="T96" fmla="*/ 42 w 48"/>
                <a:gd name="T9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" h="44">
                  <a:moveTo>
                    <a:pt x="42" y="0"/>
                  </a:moveTo>
                  <a:lnTo>
                    <a:pt x="42" y="26"/>
                  </a:lnTo>
                  <a:lnTo>
                    <a:pt x="42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8" y="40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2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8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4" y="32"/>
                  </a:lnTo>
                  <a:lnTo>
                    <a:pt x="34" y="8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68" name="Freeform 20"/>
            <p:cNvSpPr>
              <a:spLocks noEditPoints="1"/>
            </p:cNvSpPr>
            <p:nvPr/>
          </p:nvSpPr>
          <p:spPr bwMode="auto">
            <a:xfrm>
              <a:off x="1196" y="2026"/>
              <a:ext cx="44" cy="68"/>
            </a:xfrm>
            <a:custGeom>
              <a:avLst/>
              <a:gdLst>
                <a:gd name="T0" fmla="*/ 30 w 44"/>
                <a:gd name="T1" fmla="*/ 62 h 68"/>
                <a:gd name="T2" fmla="*/ 28 w 44"/>
                <a:gd name="T3" fmla="*/ 64 h 68"/>
                <a:gd name="T4" fmla="*/ 24 w 44"/>
                <a:gd name="T5" fmla="*/ 68 h 68"/>
                <a:gd name="T6" fmla="*/ 20 w 44"/>
                <a:gd name="T7" fmla="*/ 68 h 68"/>
                <a:gd name="T8" fmla="*/ 18 w 44"/>
                <a:gd name="T9" fmla="*/ 68 h 68"/>
                <a:gd name="T10" fmla="*/ 10 w 44"/>
                <a:gd name="T11" fmla="*/ 68 h 68"/>
                <a:gd name="T12" fmla="*/ 4 w 44"/>
                <a:gd name="T13" fmla="*/ 62 h 68"/>
                <a:gd name="T14" fmla="*/ 2 w 44"/>
                <a:gd name="T15" fmla="*/ 58 h 68"/>
                <a:gd name="T16" fmla="*/ 0 w 44"/>
                <a:gd name="T17" fmla="*/ 54 h 68"/>
                <a:gd name="T18" fmla="*/ 0 w 44"/>
                <a:gd name="T19" fmla="*/ 48 h 68"/>
                <a:gd name="T20" fmla="*/ 2 w 44"/>
                <a:gd name="T21" fmla="*/ 38 h 68"/>
                <a:gd name="T22" fmla="*/ 6 w 44"/>
                <a:gd name="T23" fmla="*/ 30 h 68"/>
                <a:gd name="T24" fmla="*/ 10 w 44"/>
                <a:gd name="T25" fmla="*/ 26 h 68"/>
                <a:gd name="T26" fmla="*/ 14 w 44"/>
                <a:gd name="T27" fmla="*/ 24 h 68"/>
                <a:gd name="T28" fmla="*/ 20 w 44"/>
                <a:gd name="T29" fmla="*/ 22 h 68"/>
                <a:gd name="T30" fmla="*/ 26 w 44"/>
                <a:gd name="T31" fmla="*/ 24 h 68"/>
                <a:gd name="T32" fmla="*/ 30 w 44"/>
                <a:gd name="T33" fmla="*/ 26 h 68"/>
                <a:gd name="T34" fmla="*/ 30 w 44"/>
                <a:gd name="T35" fmla="*/ 18 h 68"/>
                <a:gd name="T36" fmla="*/ 30 w 44"/>
                <a:gd name="T37" fmla="*/ 10 h 68"/>
                <a:gd name="T38" fmla="*/ 30 w 44"/>
                <a:gd name="T39" fmla="*/ 8 h 68"/>
                <a:gd name="T40" fmla="*/ 30 w 44"/>
                <a:gd name="T41" fmla="*/ 6 h 68"/>
                <a:gd name="T42" fmla="*/ 30 w 44"/>
                <a:gd name="T43" fmla="*/ 6 h 68"/>
                <a:gd name="T44" fmla="*/ 28 w 44"/>
                <a:gd name="T45" fmla="*/ 4 h 68"/>
                <a:gd name="T46" fmla="*/ 28 w 44"/>
                <a:gd name="T47" fmla="*/ 4 h 68"/>
                <a:gd name="T48" fmla="*/ 26 w 44"/>
                <a:gd name="T49" fmla="*/ 4 h 68"/>
                <a:gd name="T50" fmla="*/ 24 w 44"/>
                <a:gd name="T51" fmla="*/ 6 h 68"/>
                <a:gd name="T52" fmla="*/ 24 w 44"/>
                <a:gd name="T53" fmla="*/ 4 h 68"/>
                <a:gd name="T54" fmla="*/ 36 w 44"/>
                <a:gd name="T55" fmla="*/ 0 h 68"/>
                <a:gd name="T56" fmla="*/ 38 w 44"/>
                <a:gd name="T57" fmla="*/ 0 h 68"/>
                <a:gd name="T58" fmla="*/ 38 w 44"/>
                <a:gd name="T59" fmla="*/ 50 h 68"/>
                <a:gd name="T60" fmla="*/ 38 w 44"/>
                <a:gd name="T61" fmla="*/ 56 h 68"/>
                <a:gd name="T62" fmla="*/ 38 w 44"/>
                <a:gd name="T63" fmla="*/ 60 h 68"/>
                <a:gd name="T64" fmla="*/ 40 w 44"/>
                <a:gd name="T65" fmla="*/ 62 h 68"/>
                <a:gd name="T66" fmla="*/ 40 w 44"/>
                <a:gd name="T67" fmla="*/ 62 h 68"/>
                <a:gd name="T68" fmla="*/ 40 w 44"/>
                <a:gd name="T69" fmla="*/ 64 h 68"/>
                <a:gd name="T70" fmla="*/ 42 w 44"/>
                <a:gd name="T71" fmla="*/ 64 h 68"/>
                <a:gd name="T72" fmla="*/ 42 w 44"/>
                <a:gd name="T73" fmla="*/ 64 h 68"/>
                <a:gd name="T74" fmla="*/ 44 w 44"/>
                <a:gd name="T75" fmla="*/ 62 h 68"/>
                <a:gd name="T76" fmla="*/ 44 w 44"/>
                <a:gd name="T77" fmla="*/ 64 h 68"/>
                <a:gd name="T78" fmla="*/ 32 w 44"/>
                <a:gd name="T79" fmla="*/ 68 h 68"/>
                <a:gd name="T80" fmla="*/ 30 w 44"/>
                <a:gd name="T81" fmla="*/ 68 h 68"/>
                <a:gd name="T82" fmla="*/ 30 w 44"/>
                <a:gd name="T83" fmla="*/ 62 h 68"/>
                <a:gd name="T84" fmla="*/ 30 w 44"/>
                <a:gd name="T85" fmla="*/ 58 h 68"/>
                <a:gd name="T86" fmla="*/ 30 w 44"/>
                <a:gd name="T87" fmla="*/ 38 h 68"/>
                <a:gd name="T88" fmla="*/ 30 w 44"/>
                <a:gd name="T89" fmla="*/ 34 h 68"/>
                <a:gd name="T90" fmla="*/ 28 w 44"/>
                <a:gd name="T91" fmla="*/ 30 h 68"/>
                <a:gd name="T92" fmla="*/ 26 w 44"/>
                <a:gd name="T93" fmla="*/ 28 h 68"/>
                <a:gd name="T94" fmla="*/ 24 w 44"/>
                <a:gd name="T95" fmla="*/ 28 h 68"/>
                <a:gd name="T96" fmla="*/ 22 w 44"/>
                <a:gd name="T97" fmla="*/ 26 h 68"/>
                <a:gd name="T98" fmla="*/ 20 w 44"/>
                <a:gd name="T99" fmla="*/ 26 h 68"/>
                <a:gd name="T100" fmla="*/ 16 w 44"/>
                <a:gd name="T101" fmla="*/ 26 h 68"/>
                <a:gd name="T102" fmla="*/ 12 w 44"/>
                <a:gd name="T103" fmla="*/ 30 h 68"/>
                <a:gd name="T104" fmla="*/ 10 w 44"/>
                <a:gd name="T105" fmla="*/ 34 h 68"/>
                <a:gd name="T106" fmla="*/ 8 w 44"/>
                <a:gd name="T107" fmla="*/ 38 h 68"/>
                <a:gd name="T108" fmla="*/ 8 w 44"/>
                <a:gd name="T109" fmla="*/ 44 h 68"/>
                <a:gd name="T110" fmla="*/ 8 w 44"/>
                <a:gd name="T111" fmla="*/ 50 h 68"/>
                <a:gd name="T112" fmla="*/ 10 w 44"/>
                <a:gd name="T113" fmla="*/ 54 h 68"/>
                <a:gd name="T114" fmla="*/ 12 w 44"/>
                <a:gd name="T115" fmla="*/ 58 h 68"/>
                <a:gd name="T116" fmla="*/ 16 w 44"/>
                <a:gd name="T117" fmla="*/ 62 h 68"/>
                <a:gd name="T118" fmla="*/ 22 w 44"/>
                <a:gd name="T119" fmla="*/ 62 h 68"/>
                <a:gd name="T120" fmla="*/ 26 w 44"/>
                <a:gd name="T121" fmla="*/ 62 h 68"/>
                <a:gd name="T122" fmla="*/ 30 w 44"/>
                <a:gd name="T123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68">
                  <a:moveTo>
                    <a:pt x="30" y="62"/>
                  </a:moveTo>
                  <a:lnTo>
                    <a:pt x="28" y="64"/>
                  </a:lnTo>
                  <a:lnTo>
                    <a:pt x="24" y="68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0" y="68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30"/>
                  </a:lnTo>
                  <a:lnTo>
                    <a:pt x="10" y="26"/>
                  </a:lnTo>
                  <a:lnTo>
                    <a:pt x="14" y="24"/>
                  </a:lnTo>
                  <a:lnTo>
                    <a:pt x="20" y="22"/>
                  </a:lnTo>
                  <a:lnTo>
                    <a:pt x="26" y="24"/>
                  </a:lnTo>
                  <a:lnTo>
                    <a:pt x="30" y="26"/>
                  </a:lnTo>
                  <a:lnTo>
                    <a:pt x="30" y="18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50"/>
                  </a:lnTo>
                  <a:lnTo>
                    <a:pt x="38" y="56"/>
                  </a:lnTo>
                  <a:lnTo>
                    <a:pt x="38" y="60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4" y="62"/>
                  </a:lnTo>
                  <a:lnTo>
                    <a:pt x="44" y="64"/>
                  </a:lnTo>
                  <a:lnTo>
                    <a:pt x="32" y="68"/>
                  </a:lnTo>
                  <a:lnTo>
                    <a:pt x="30" y="68"/>
                  </a:lnTo>
                  <a:lnTo>
                    <a:pt x="30" y="62"/>
                  </a:lnTo>
                  <a:close/>
                  <a:moveTo>
                    <a:pt x="30" y="58"/>
                  </a:moveTo>
                  <a:lnTo>
                    <a:pt x="30" y="38"/>
                  </a:lnTo>
                  <a:lnTo>
                    <a:pt x="30" y="34"/>
                  </a:lnTo>
                  <a:lnTo>
                    <a:pt x="28" y="30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4"/>
                  </a:lnTo>
                  <a:lnTo>
                    <a:pt x="8" y="38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6" y="62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69" name="Freeform 21"/>
            <p:cNvSpPr>
              <a:spLocks/>
            </p:cNvSpPr>
            <p:nvPr/>
          </p:nvSpPr>
          <p:spPr bwMode="auto">
            <a:xfrm>
              <a:off x="1248" y="2084"/>
              <a:ext cx="12" cy="10"/>
            </a:xfrm>
            <a:custGeom>
              <a:avLst/>
              <a:gdLst>
                <a:gd name="T0" fmla="*/ 6 w 12"/>
                <a:gd name="T1" fmla="*/ 0 h 10"/>
                <a:gd name="T2" fmla="*/ 8 w 12"/>
                <a:gd name="T3" fmla="*/ 0 h 10"/>
                <a:gd name="T4" fmla="*/ 10 w 12"/>
                <a:gd name="T5" fmla="*/ 2 h 10"/>
                <a:gd name="T6" fmla="*/ 12 w 12"/>
                <a:gd name="T7" fmla="*/ 2 h 10"/>
                <a:gd name="T8" fmla="*/ 12 w 12"/>
                <a:gd name="T9" fmla="*/ 6 h 10"/>
                <a:gd name="T10" fmla="*/ 12 w 12"/>
                <a:gd name="T11" fmla="*/ 8 h 10"/>
                <a:gd name="T12" fmla="*/ 10 w 12"/>
                <a:gd name="T13" fmla="*/ 10 h 10"/>
                <a:gd name="T14" fmla="*/ 8 w 12"/>
                <a:gd name="T15" fmla="*/ 10 h 10"/>
                <a:gd name="T16" fmla="*/ 6 w 12"/>
                <a:gd name="T17" fmla="*/ 10 h 10"/>
                <a:gd name="T18" fmla="*/ 4 w 12"/>
                <a:gd name="T19" fmla="*/ 10 h 10"/>
                <a:gd name="T20" fmla="*/ 2 w 12"/>
                <a:gd name="T21" fmla="*/ 10 h 10"/>
                <a:gd name="T22" fmla="*/ 2 w 12"/>
                <a:gd name="T23" fmla="*/ 8 h 10"/>
                <a:gd name="T24" fmla="*/ 0 w 12"/>
                <a:gd name="T25" fmla="*/ 6 h 10"/>
                <a:gd name="T26" fmla="*/ 2 w 12"/>
                <a:gd name="T27" fmla="*/ 2 h 10"/>
                <a:gd name="T28" fmla="*/ 2 w 12"/>
                <a:gd name="T29" fmla="*/ 2 h 10"/>
                <a:gd name="T30" fmla="*/ 4 w 12"/>
                <a:gd name="T31" fmla="*/ 0 h 10"/>
                <a:gd name="T32" fmla="*/ 6 w 12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70" name="Freeform 22"/>
            <p:cNvSpPr>
              <a:spLocks/>
            </p:cNvSpPr>
            <p:nvPr/>
          </p:nvSpPr>
          <p:spPr bwMode="auto">
            <a:xfrm>
              <a:off x="1404" y="2364"/>
              <a:ext cx="44" cy="50"/>
            </a:xfrm>
            <a:custGeom>
              <a:avLst/>
              <a:gdLst>
                <a:gd name="T0" fmla="*/ 4 w 44"/>
                <a:gd name="T1" fmla="*/ 0 h 50"/>
                <a:gd name="T2" fmla="*/ 12 w 44"/>
                <a:gd name="T3" fmla="*/ 12 h 50"/>
                <a:gd name="T4" fmla="*/ 20 w 44"/>
                <a:gd name="T5" fmla="*/ 6 h 50"/>
                <a:gd name="T6" fmla="*/ 22 w 44"/>
                <a:gd name="T7" fmla="*/ 8 h 50"/>
                <a:gd name="T8" fmla="*/ 14 w 44"/>
                <a:gd name="T9" fmla="*/ 14 h 50"/>
                <a:gd name="T10" fmla="*/ 30 w 44"/>
                <a:gd name="T11" fmla="*/ 38 h 50"/>
                <a:gd name="T12" fmla="*/ 32 w 44"/>
                <a:gd name="T13" fmla="*/ 40 h 50"/>
                <a:gd name="T14" fmla="*/ 34 w 44"/>
                <a:gd name="T15" fmla="*/ 42 h 50"/>
                <a:gd name="T16" fmla="*/ 36 w 44"/>
                <a:gd name="T17" fmla="*/ 42 h 50"/>
                <a:gd name="T18" fmla="*/ 38 w 44"/>
                <a:gd name="T19" fmla="*/ 40 h 50"/>
                <a:gd name="T20" fmla="*/ 40 w 44"/>
                <a:gd name="T21" fmla="*/ 40 h 50"/>
                <a:gd name="T22" fmla="*/ 40 w 44"/>
                <a:gd name="T23" fmla="*/ 38 h 50"/>
                <a:gd name="T24" fmla="*/ 42 w 44"/>
                <a:gd name="T25" fmla="*/ 36 h 50"/>
                <a:gd name="T26" fmla="*/ 42 w 44"/>
                <a:gd name="T27" fmla="*/ 36 h 50"/>
                <a:gd name="T28" fmla="*/ 42 w 44"/>
                <a:gd name="T29" fmla="*/ 34 h 50"/>
                <a:gd name="T30" fmla="*/ 44 w 44"/>
                <a:gd name="T31" fmla="*/ 38 h 50"/>
                <a:gd name="T32" fmla="*/ 42 w 44"/>
                <a:gd name="T33" fmla="*/ 42 h 50"/>
                <a:gd name="T34" fmla="*/ 42 w 44"/>
                <a:gd name="T35" fmla="*/ 46 h 50"/>
                <a:gd name="T36" fmla="*/ 38 w 44"/>
                <a:gd name="T37" fmla="*/ 48 h 50"/>
                <a:gd name="T38" fmla="*/ 36 w 44"/>
                <a:gd name="T39" fmla="*/ 50 h 50"/>
                <a:gd name="T40" fmla="*/ 34 w 44"/>
                <a:gd name="T41" fmla="*/ 50 h 50"/>
                <a:gd name="T42" fmla="*/ 32 w 44"/>
                <a:gd name="T43" fmla="*/ 50 h 50"/>
                <a:gd name="T44" fmla="*/ 30 w 44"/>
                <a:gd name="T45" fmla="*/ 48 h 50"/>
                <a:gd name="T46" fmla="*/ 28 w 44"/>
                <a:gd name="T47" fmla="*/ 46 h 50"/>
                <a:gd name="T48" fmla="*/ 24 w 44"/>
                <a:gd name="T49" fmla="*/ 44 h 50"/>
                <a:gd name="T50" fmla="*/ 8 w 44"/>
                <a:gd name="T51" fmla="*/ 18 h 50"/>
                <a:gd name="T52" fmla="*/ 2 w 44"/>
                <a:gd name="T53" fmla="*/ 22 h 50"/>
                <a:gd name="T54" fmla="*/ 0 w 44"/>
                <a:gd name="T55" fmla="*/ 22 h 50"/>
                <a:gd name="T56" fmla="*/ 2 w 44"/>
                <a:gd name="T57" fmla="*/ 20 h 50"/>
                <a:gd name="T58" fmla="*/ 4 w 44"/>
                <a:gd name="T59" fmla="*/ 16 h 50"/>
                <a:gd name="T60" fmla="*/ 4 w 44"/>
                <a:gd name="T61" fmla="*/ 12 h 50"/>
                <a:gd name="T62" fmla="*/ 4 w 44"/>
                <a:gd name="T63" fmla="*/ 8 h 50"/>
                <a:gd name="T64" fmla="*/ 4 w 44"/>
                <a:gd name="T65" fmla="*/ 4 h 50"/>
                <a:gd name="T66" fmla="*/ 4 w 44"/>
                <a:gd name="T67" fmla="*/ 0 h 50"/>
                <a:gd name="T68" fmla="*/ 4 w 44"/>
                <a:gd name="T6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50">
                  <a:moveTo>
                    <a:pt x="4" y="0"/>
                  </a:moveTo>
                  <a:lnTo>
                    <a:pt x="12" y="12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2" y="46"/>
                  </a:lnTo>
                  <a:lnTo>
                    <a:pt x="38" y="48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4" y="44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71" name="Freeform 23"/>
            <p:cNvSpPr>
              <a:spLocks/>
            </p:cNvSpPr>
            <p:nvPr/>
          </p:nvSpPr>
          <p:spPr bwMode="auto">
            <a:xfrm>
              <a:off x="1430" y="2352"/>
              <a:ext cx="40" cy="52"/>
            </a:xfrm>
            <a:custGeom>
              <a:avLst/>
              <a:gdLst>
                <a:gd name="T0" fmla="*/ 8 w 40"/>
                <a:gd name="T1" fmla="*/ 6 h 52"/>
                <a:gd name="T2" fmla="*/ 14 w 40"/>
                <a:gd name="T3" fmla="*/ 16 h 52"/>
                <a:gd name="T4" fmla="*/ 14 w 40"/>
                <a:gd name="T5" fmla="*/ 8 h 52"/>
                <a:gd name="T6" fmla="*/ 16 w 40"/>
                <a:gd name="T7" fmla="*/ 4 h 52"/>
                <a:gd name="T8" fmla="*/ 18 w 40"/>
                <a:gd name="T9" fmla="*/ 0 h 52"/>
                <a:gd name="T10" fmla="*/ 20 w 40"/>
                <a:gd name="T11" fmla="*/ 0 h 52"/>
                <a:gd name="T12" fmla="*/ 22 w 40"/>
                <a:gd name="T13" fmla="*/ 0 h 52"/>
                <a:gd name="T14" fmla="*/ 24 w 40"/>
                <a:gd name="T15" fmla="*/ 0 h 52"/>
                <a:gd name="T16" fmla="*/ 26 w 40"/>
                <a:gd name="T17" fmla="*/ 2 h 52"/>
                <a:gd name="T18" fmla="*/ 28 w 40"/>
                <a:gd name="T19" fmla="*/ 4 h 52"/>
                <a:gd name="T20" fmla="*/ 28 w 40"/>
                <a:gd name="T21" fmla="*/ 6 h 52"/>
                <a:gd name="T22" fmla="*/ 26 w 40"/>
                <a:gd name="T23" fmla="*/ 8 h 52"/>
                <a:gd name="T24" fmla="*/ 26 w 40"/>
                <a:gd name="T25" fmla="*/ 8 h 52"/>
                <a:gd name="T26" fmla="*/ 24 w 40"/>
                <a:gd name="T27" fmla="*/ 10 h 52"/>
                <a:gd name="T28" fmla="*/ 22 w 40"/>
                <a:gd name="T29" fmla="*/ 8 h 52"/>
                <a:gd name="T30" fmla="*/ 20 w 40"/>
                <a:gd name="T31" fmla="*/ 8 h 52"/>
                <a:gd name="T32" fmla="*/ 18 w 40"/>
                <a:gd name="T33" fmla="*/ 10 h 52"/>
                <a:gd name="T34" fmla="*/ 18 w 40"/>
                <a:gd name="T35" fmla="*/ 10 h 52"/>
                <a:gd name="T36" fmla="*/ 16 w 40"/>
                <a:gd name="T37" fmla="*/ 12 h 52"/>
                <a:gd name="T38" fmla="*/ 16 w 40"/>
                <a:gd name="T39" fmla="*/ 14 h 52"/>
                <a:gd name="T40" fmla="*/ 18 w 40"/>
                <a:gd name="T41" fmla="*/ 20 h 52"/>
                <a:gd name="T42" fmla="*/ 28 w 40"/>
                <a:gd name="T43" fmla="*/ 36 h 52"/>
                <a:gd name="T44" fmla="*/ 30 w 40"/>
                <a:gd name="T45" fmla="*/ 38 h 52"/>
                <a:gd name="T46" fmla="*/ 32 w 40"/>
                <a:gd name="T47" fmla="*/ 40 h 52"/>
                <a:gd name="T48" fmla="*/ 34 w 40"/>
                <a:gd name="T49" fmla="*/ 40 h 52"/>
                <a:gd name="T50" fmla="*/ 36 w 40"/>
                <a:gd name="T51" fmla="*/ 40 h 52"/>
                <a:gd name="T52" fmla="*/ 38 w 40"/>
                <a:gd name="T53" fmla="*/ 40 h 52"/>
                <a:gd name="T54" fmla="*/ 40 w 40"/>
                <a:gd name="T55" fmla="*/ 38 h 52"/>
                <a:gd name="T56" fmla="*/ 40 w 40"/>
                <a:gd name="T57" fmla="*/ 40 h 52"/>
                <a:gd name="T58" fmla="*/ 22 w 40"/>
                <a:gd name="T59" fmla="*/ 52 h 52"/>
                <a:gd name="T60" fmla="*/ 22 w 40"/>
                <a:gd name="T61" fmla="*/ 52 h 52"/>
                <a:gd name="T62" fmla="*/ 24 w 40"/>
                <a:gd name="T63" fmla="*/ 50 h 52"/>
                <a:gd name="T64" fmla="*/ 24 w 40"/>
                <a:gd name="T65" fmla="*/ 48 h 52"/>
                <a:gd name="T66" fmla="*/ 24 w 40"/>
                <a:gd name="T67" fmla="*/ 46 h 52"/>
                <a:gd name="T68" fmla="*/ 24 w 40"/>
                <a:gd name="T69" fmla="*/ 44 h 52"/>
                <a:gd name="T70" fmla="*/ 24 w 40"/>
                <a:gd name="T71" fmla="*/ 44 h 52"/>
                <a:gd name="T72" fmla="*/ 22 w 40"/>
                <a:gd name="T73" fmla="*/ 40 h 52"/>
                <a:gd name="T74" fmla="*/ 12 w 40"/>
                <a:gd name="T75" fmla="*/ 26 h 52"/>
                <a:gd name="T76" fmla="*/ 10 w 40"/>
                <a:gd name="T77" fmla="*/ 22 h 52"/>
                <a:gd name="T78" fmla="*/ 8 w 40"/>
                <a:gd name="T79" fmla="*/ 20 h 52"/>
                <a:gd name="T80" fmla="*/ 6 w 40"/>
                <a:gd name="T81" fmla="*/ 18 h 52"/>
                <a:gd name="T82" fmla="*/ 6 w 40"/>
                <a:gd name="T83" fmla="*/ 18 h 52"/>
                <a:gd name="T84" fmla="*/ 4 w 40"/>
                <a:gd name="T85" fmla="*/ 18 h 52"/>
                <a:gd name="T86" fmla="*/ 4 w 40"/>
                <a:gd name="T87" fmla="*/ 18 h 52"/>
                <a:gd name="T88" fmla="*/ 2 w 40"/>
                <a:gd name="T89" fmla="*/ 18 h 52"/>
                <a:gd name="T90" fmla="*/ 2 w 40"/>
                <a:gd name="T91" fmla="*/ 18 h 52"/>
                <a:gd name="T92" fmla="*/ 0 w 40"/>
                <a:gd name="T93" fmla="*/ 20 h 52"/>
                <a:gd name="T94" fmla="*/ 0 w 40"/>
                <a:gd name="T95" fmla="*/ 20 h 52"/>
                <a:gd name="T96" fmla="*/ 6 w 40"/>
                <a:gd name="T97" fmla="*/ 8 h 52"/>
                <a:gd name="T98" fmla="*/ 8 w 40"/>
                <a:gd name="T9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" h="52">
                  <a:moveTo>
                    <a:pt x="8" y="6"/>
                  </a:moveTo>
                  <a:lnTo>
                    <a:pt x="14" y="16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20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0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8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72" name="Freeform 24"/>
            <p:cNvSpPr>
              <a:spLocks noEditPoints="1"/>
            </p:cNvSpPr>
            <p:nvPr/>
          </p:nvSpPr>
          <p:spPr bwMode="auto">
            <a:xfrm>
              <a:off x="1462" y="2332"/>
              <a:ext cx="48" cy="48"/>
            </a:xfrm>
            <a:custGeom>
              <a:avLst/>
              <a:gdLst>
                <a:gd name="T0" fmla="*/ 34 w 48"/>
                <a:gd name="T1" fmla="*/ 38 h 48"/>
                <a:gd name="T2" fmla="*/ 32 w 48"/>
                <a:gd name="T3" fmla="*/ 42 h 48"/>
                <a:gd name="T4" fmla="*/ 28 w 48"/>
                <a:gd name="T5" fmla="*/ 46 h 48"/>
                <a:gd name="T6" fmla="*/ 20 w 48"/>
                <a:gd name="T7" fmla="*/ 48 h 48"/>
                <a:gd name="T8" fmla="*/ 14 w 48"/>
                <a:gd name="T9" fmla="*/ 44 h 48"/>
                <a:gd name="T10" fmla="*/ 12 w 48"/>
                <a:gd name="T11" fmla="*/ 38 h 48"/>
                <a:gd name="T12" fmla="*/ 14 w 48"/>
                <a:gd name="T13" fmla="*/ 30 h 48"/>
                <a:gd name="T14" fmla="*/ 18 w 48"/>
                <a:gd name="T15" fmla="*/ 20 h 48"/>
                <a:gd name="T16" fmla="*/ 22 w 48"/>
                <a:gd name="T17" fmla="*/ 14 h 48"/>
                <a:gd name="T18" fmla="*/ 14 w 48"/>
                <a:gd name="T19" fmla="*/ 6 h 48"/>
                <a:gd name="T20" fmla="*/ 8 w 48"/>
                <a:gd name="T21" fmla="*/ 8 h 48"/>
                <a:gd name="T22" fmla="*/ 6 w 48"/>
                <a:gd name="T23" fmla="*/ 12 h 48"/>
                <a:gd name="T24" fmla="*/ 6 w 48"/>
                <a:gd name="T25" fmla="*/ 16 h 48"/>
                <a:gd name="T26" fmla="*/ 10 w 48"/>
                <a:gd name="T27" fmla="*/ 20 h 48"/>
                <a:gd name="T28" fmla="*/ 8 w 48"/>
                <a:gd name="T29" fmla="*/ 24 h 48"/>
                <a:gd name="T30" fmla="*/ 6 w 48"/>
                <a:gd name="T31" fmla="*/ 26 h 48"/>
                <a:gd name="T32" fmla="*/ 2 w 48"/>
                <a:gd name="T33" fmla="*/ 24 h 48"/>
                <a:gd name="T34" fmla="*/ 0 w 48"/>
                <a:gd name="T35" fmla="*/ 20 h 48"/>
                <a:gd name="T36" fmla="*/ 2 w 48"/>
                <a:gd name="T37" fmla="*/ 10 h 48"/>
                <a:gd name="T38" fmla="*/ 12 w 48"/>
                <a:gd name="T39" fmla="*/ 2 h 48"/>
                <a:gd name="T40" fmla="*/ 20 w 48"/>
                <a:gd name="T41" fmla="*/ 2 h 48"/>
                <a:gd name="T42" fmla="*/ 26 w 48"/>
                <a:gd name="T43" fmla="*/ 4 h 48"/>
                <a:gd name="T44" fmla="*/ 38 w 48"/>
                <a:gd name="T45" fmla="*/ 20 h 48"/>
                <a:gd name="T46" fmla="*/ 42 w 48"/>
                <a:gd name="T47" fmla="*/ 28 h 48"/>
                <a:gd name="T48" fmla="*/ 44 w 48"/>
                <a:gd name="T49" fmla="*/ 28 h 48"/>
                <a:gd name="T50" fmla="*/ 44 w 48"/>
                <a:gd name="T51" fmla="*/ 28 h 48"/>
                <a:gd name="T52" fmla="*/ 46 w 48"/>
                <a:gd name="T53" fmla="*/ 26 h 48"/>
                <a:gd name="T54" fmla="*/ 46 w 48"/>
                <a:gd name="T55" fmla="*/ 22 h 48"/>
                <a:gd name="T56" fmla="*/ 48 w 48"/>
                <a:gd name="T57" fmla="*/ 30 h 48"/>
                <a:gd name="T58" fmla="*/ 44 w 48"/>
                <a:gd name="T59" fmla="*/ 36 h 48"/>
                <a:gd name="T60" fmla="*/ 40 w 48"/>
                <a:gd name="T61" fmla="*/ 36 h 48"/>
                <a:gd name="T62" fmla="*/ 36 w 48"/>
                <a:gd name="T63" fmla="*/ 32 h 48"/>
                <a:gd name="T64" fmla="*/ 24 w 48"/>
                <a:gd name="T65" fmla="*/ 18 h 48"/>
                <a:gd name="T66" fmla="*/ 18 w 48"/>
                <a:gd name="T67" fmla="*/ 26 h 48"/>
                <a:gd name="T68" fmla="*/ 16 w 48"/>
                <a:gd name="T69" fmla="*/ 32 h 48"/>
                <a:gd name="T70" fmla="*/ 18 w 48"/>
                <a:gd name="T71" fmla="*/ 38 h 48"/>
                <a:gd name="T72" fmla="*/ 24 w 48"/>
                <a:gd name="T73" fmla="*/ 40 h 48"/>
                <a:gd name="T74" fmla="*/ 28 w 48"/>
                <a:gd name="T75" fmla="*/ 40 h 48"/>
                <a:gd name="T76" fmla="*/ 34 w 48"/>
                <a:gd name="T7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48">
                  <a:moveTo>
                    <a:pt x="36" y="32"/>
                  </a:moveTo>
                  <a:lnTo>
                    <a:pt x="34" y="38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4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4" y="44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8" y="20"/>
                  </a:lnTo>
                  <a:lnTo>
                    <a:pt x="40" y="26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6" y="32"/>
                  </a:lnTo>
                  <a:close/>
                  <a:moveTo>
                    <a:pt x="34" y="30"/>
                  </a:moveTo>
                  <a:lnTo>
                    <a:pt x="24" y="18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2" y="36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73" name="Freeform 25"/>
            <p:cNvSpPr>
              <a:spLocks/>
            </p:cNvSpPr>
            <p:nvPr/>
          </p:nvSpPr>
          <p:spPr bwMode="auto">
            <a:xfrm>
              <a:off x="1492" y="2304"/>
              <a:ext cx="62" cy="56"/>
            </a:xfrm>
            <a:custGeom>
              <a:avLst/>
              <a:gdLst>
                <a:gd name="T0" fmla="*/ 16 w 62"/>
                <a:gd name="T1" fmla="*/ 12 h 56"/>
                <a:gd name="T2" fmla="*/ 22 w 62"/>
                <a:gd name="T3" fmla="*/ 2 h 56"/>
                <a:gd name="T4" fmla="*/ 28 w 62"/>
                <a:gd name="T5" fmla="*/ 0 h 56"/>
                <a:gd name="T6" fmla="*/ 34 w 62"/>
                <a:gd name="T7" fmla="*/ 2 h 56"/>
                <a:gd name="T8" fmla="*/ 40 w 62"/>
                <a:gd name="T9" fmla="*/ 10 h 56"/>
                <a:gd name="T10" fmla="*/ 54 w 62"/>
                <a:gd name="T11" fmla="*/ 28 h 56"/>
                <a:gd name="T12" fmla="*/ 56 w 62"/>
                <a:gd name="T13" fmla="*/ 30 h 56"/>
                <a:gd name="T14" fmla="*/ 60 w 62"/>
                <a:gd name="T15" fmla="*/ 30 h 56"/>
                <a:gd name="T16" fmla="*/ 62 w 62"/>
                <a:gd name="T17" fmla="*/ 30 h 56"/>
                <a:gd name="T18" fmla="*/ 44 w 62"/>
                <a:gd name="T19" fmla="*/ 40 h 56"/>
                <a:gd name="T20" fmla="*/ 46 w 62"/>
                <a:gd name="T21" fmla="*/ 38 h 56"/>
                <a:gd name="T22" fmla="*/ 48 w 62"/>
                <a:gd name="T23" fmla="*/ 34 h 56"/>
                <a:gd name="T24" fmla="*/ 46 w 62"/>
                <a:gd name="T25" fmla="*/ 32 h 56"/>
                <a:gd name="T26" fmla="*/ 34 w 62"/>
                <a:gd name="T27" fmla="*/ 14 h 56"/>
                <a:gd name="T28" fmla="*/ 28 w 62"/>
                <a:gd name="T29" fmla="*/ 8 h 56"/>
                <a:gd name="T30" fmla="*/ 22 w 62"/>
                <a:gd name="T31" fmla="*/ 10 h 56"/>
                <a:gd name="T32" fmla="*/ 18 w 62"/>
                <a:gd name="T33" fmla="*/ 16 h 56"/>
                <a:gd name="T34" fmla="*/ 30 w 62"/>
                <a:gd name="T35" fmla="*/ 40 h 56"/>
                <a:gd name="T36" fmla="*/ 34 w 62"/>
                <a:gd name="T37" fmla="*/ 44 h 56"/>
                <a:gd name="T38" fmla="*/ 36 w 62"/>
                <a:gd name="T39" fmla="*/ 46 h 56"/>
                <a:gd name="T40" fmla="*/ 40 w 62"/>
                <a:gd name="T41" fmla="*/ 44 h 56"/>
                <a:gd name="T42" fmla="*/ 24 w 62"/>
                <a:gd name="T43" fmla="*/ 56 h 56"/>
                <a:gd name="T44" fmla="*/ 24 w 62"/>
                <a:gd name="T45" fmla="*/ 54 h 56"/>
                <a:gd name="T46" fmla="*/ 26 w 62"/>
                <a:gd name="T47" fmla="*/ 50 h 56"/>
                <a:gd name="T48" fmla="*/ 22 w 62"/>
                <a:gd name="T49" fmla="*/ 44 h 56"/>
                <a:gd name="T50" fmla="*/ 10 w 62"/>
                <a:gd name="T51" fmla="*/ 26 h 56"/>
                <a:gd name="T52" fmla="*/ 8 w 62"/>
                <a:gd name="T53" fmla="*/ 22 h 56"/>
                <a:gd name="T54" fmla="*/ 4 w 62"/>
                <a:gd name="T55" fmla="*/ 22 h 56"/>
                <a:gd name="T56" fmla="*/ 4 w 62"/>
                <a:gd name="T57" fmla="*/ 22 h 56"/>
                <a:gd name="T58" fmla="*/ 2 w 62"/>
                <a:gd name="T59" fmla="*/ 24 h 56"/>
                <a:gd name="T60" fmla="*/ 8 w 62"/>
                <a:gd name="T61" fmla="*/ 12 h 56"/>
                <a:gd name="T62" fmla="*/ 14 w 62"/>
                <a:gd name="T63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56">
                  <a:moveTo>
                    <a:pt x="14" y="18"/>
                  </a:moveTo>
                  <a:lnTo>
                    <a:pt x="16" y="12"/>
                  </a:lnTo>
                  <a:lnTo>
                    <a:pt x="18" y="6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50" y="24"/>
                  </a:lnTo>
                  <a:lnTo>
                    <a:pt x="54" y="2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28"/>
                  </a:lnTo>
                  <a:lnTo>
                    <a:pt x="34" y="14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6" y="46"/>
                  </a:lnTo>
                  <a:lnTo>
                    <a:pt x="38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22" y="44"/>
                  </a:lnTo>
                  <a:lnTo>
                    <a:pt x="14" y="30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74" name="Freeform 26"/>
            <p:cNvSpPr>
              <a:spLocks/>
            </p:cNvSpPr>
            <p:nvPr/>
          </p:nvSpPr>
          <p:spPr bwMode="auto">
            <a:xfrm>
              <a:off x="1538" y="2278"/>
              <a:ext cx="40" cy="52"/>
            </a:xfrm>
            <a:custGeom>
              <a:avLst/>
              <a:gdLst>
                <a:gd name="T0" fmla="*/ 16 w 40"/>
                <a:gd name="T1" fmla="*/ 0 h 52"/>
                <a:gd name="T2" fmla="*/ 26 w 40"/>
                <a:gd name="T3" fmla="*/ 12 h 52"/>
                <a:gd name="T4" fmla="*/ 24 w 40"/>
                <a:gd name="T5" fmla="*/ 12 h 52"/>
                <a:gd name="T6" fmla="*/ 20 w 40"/>
                <a:gd name="T7" fmla="*/ 8 h 52"/>
                <a:gd name="T8" fmla="*/ 16 w 40"/>
                <a:gd name="T9" fmla="*/ 8 h 52"/>
                <a:gd name="T10" fmla="*/ 12 w 40"/>
                <a:gd name="T11" fmla="*/ 8 h 52"/>
                <a:gd name="T12" fmla="*/ 8 w 40"/>
                <a:gd name="T13" fmla="*/ 10 h 52"/>
                <a:gd name="T14" fmla="*/ 6 w 40"/>
                <a:gd name="T15" fmla="*/ 12 h 52"/>
                <a:gd name="T16" fmla="*/ 4 w 40"/>
                <a:gd name="T17" fmla="*/ 14 h 52"/>
                <a:gd name="T18" fmla="*/ 4 w 40"/>
                <a:gd name="T19" fmla="*/ 16 h 52"/>
                <a:gd name="T20" fmla="*/ 6 w 40"/>
                <a:gd name="T21" fmla="*/ 18 h 52"/>
                <a:gd name="T22" fmla="*/ 6 w 40"/>
                <a:gd name="T23" fmla="*/ 20 h 52"/>
                <a:gd name="T24" fmla="*/ 8 w 40"/>
                <a:gd name="T25" fmla="*/ 22 h 52"/>
                <a:gd name="T26" fmla="*/ 12 w 40"/>
                <a:gd name="T27" fmla="*/ 22 h 52"/>
                <a:gd name="T28" fmla="*/ 16 w 40"/>
                <a:gd name="T29" fmla="*/ 22 h 52"/>
                <a:gd name="T30" fmla="*/ 24 w 40"/>
                <a:gd name="T31" fmla="*/ 20 h 52"/>
                <a:gd name="T32" fmla="*/ 30 w 40"/>
                <a:gd name="T33" fmla="*/ 20 h 52"/>
                <a:gd name="T34" fmla="*/ 34 w 40"/>
                <a:gd name="T35" fmla="*/ 22 h 52"/>
                <a:gd name="T36" fmla="*/ 38 w 40"/>
                <a:gd name="T37" fmla="*/ 24 h 52"/>
                <a:gd name="T38" fmla="*/ 40 w 40"/>
                <a:gd name="T39" fmla="*/ 30 h 52"/>
                <a:gd name="T40" fmla="*/ 40 w 40"/>
                <a:gd name="T41" fmla="*/ 36 h 52"/>
                <a:gd name="T42" fmla="*/ 38 w 40"/>
                <a:gd name="T43" fmla="*/ 40 h 52"/>
                <a:gd name="T44" fmla="*/ 34 w 40"/>
                <a:gd name="T45" fmla="*/ 44 h 52"/>
                <a:gd name="T46" fmla="*/ 30 w 40"/>
                <a:gd name="T47" fmla="*/ 46 h 52"/>
                <a:gd name="T48" fmla="*/ 26 w 40"/>
                <a:gd name="T49" fmla="*/ 48 h 52"/>
                <a:gd name="T50" fmla="*/ 24 w 40"/>
                <a:gd name="T51" fmla="*/ 48 h 52"/>
                <a:gd name="T52" fmla="*/ 22 w 40"/>
                <a:gd name="T53" fmla="*/ 50 h 52"/>
                <a:gd name="T54" fmla="*/ 22 w 40"/>
                <a:gd name="T55" fmla="*/ 50 h 52"/>
                <a:gd name="T56" fmla="*/ 22 w 40"/>
                <a:gd name="T57" fmla="*/ 52 h 52"/>
                <a:gd name="T58" fmla="*/ 22 w 40"/>
                <a:gd name="T59" fmla="*/ 52 h 52"/>
                <a:gd name="T60" fmla="*/ 12 w 40"/>
                <a:gd name="T61" fmla="*/ 40 h 52"/>
                <a:gd name="T62" fmla="*/ 14 w 40"/>
                <a:gd name="T63" fmla="*/ 40 h 52"/>
                <a:gd name="T64" fmla="*/ 18 w 40"/>
                <a:gd name="T65" fmla="*/ 42 h 52"/>
                <a:gd name="T66" fmla="*/ 24 w 40"/>
                <a:gd name="T67" fmla="*/ 44 h 52"/>
                <a:gd name="T68" fmla="*/ 28 w 40"/>
                <a:gd name="T69" fmla="*/ 44 h 52"/>
                <a:gd name="T70" fmla="*/ 32 w 40"/>
                <a:gd name="T71" fmla="*/ 42 h 52"/>
                <a:gd name="T72" fmla="*/ 34 w 40"/>
                <a:gd name="T73" fmla="*/ 40 h 52"/>
                <a:gd name="T74" fmla="*/ 36 w 40"/>
                <a:gd name="T75" fmla="*/ 36 h 52"/>
                <a:gd name="T76" fmla="*/ 36 w 40"/>
                <a:gd name="T77" fmla="*/ 34 h 52"/>
                <a:gd name="T78" fmla="*/ 34 w 40"/>
                <a:gd name="T79" fmla="*/ 32 h 52"/>
                <a:gd name="T80" fmla="*/ 32 w 40"/>
                <a:gd name="T81" fmla="*/ 30 h 52"/>
                <a:gd name="T82" fmla="*/ 30 w 40"/>
                <a:gd name="T83" fmla="*/ 28 h 52"/>
                <a:gd name="T84" fmla="*/ 26 w 40"/>
                <a:gd name="T85" fmla="*/ 28 h 52"/>
                <a:gd name="T86" fmla="*/ 18 w 40"/>
                <a:gd name="T87" fmla="*/ 28 h 52"/>
                <a:gd name="T88" fmla="*/ 12 w 40"/>
                <a:gd name="T89" fmla="*/ 30 h 52"/>
                <a:gd name="T90" fmla="*/ 8 w 40"/>
                <a:gd name="T91" fmla="*/ 30 h 52"/>
                <a:gd name="T92" fmla="*/ 4 w 40"/>
                <a:gd name="T93" fmla="*/ 28 h 52"/>
                <a:gd name="T94" fmla="*/ 2 w 40"/>
                <a:gd name="T95" fmla="*/ 24 h 52"/>
                <a:gd name="T96" fmla="*/ 0 w 40"/>
                <a:gd name="T97" fmla="*/ 20 h 52"/>
                <a:gd name="T98" fmla="*/ 0 w 40"/>
                <a:gd name="T99" fmla="*/ 16 h 52"/>
                <a:gd name="T100" fmla="*/ 2 w 40"/>
                <a:gd name="T101" fmla="*/ 10 h 52"/>
                <a:gd name="T102" fmla="*/ 6 w 40"/>
                <a:gd name="T103" fmla="*/ 6 h 52"/>
                <a:gd name="T104" fmla="*/ 8 w 40"/>
                <a:gd name="T105" fmla="*/ 6 h 52"/>
                <a:gd name="T106" fmla="*/ 12 w 40"/>
                <a:gd name="T107" fmla="*/ 4 h 52"/>
                <a:gd name="T108" fmla="*/ 14 w 40"/>
                <a:gd name="T109" fmla="*/ 4 h 52"/>
                <a:gd name="T110" fmla="*/ 16 w 40"/>
                <a:gd name="T111" fmla="*/ 2 h 52"/>
                <a:gd name="T112" fmla="*/ 16 w 40"/>
                <a:gd name="T113" fmla="*/ 2 h 52"/>
                <a:gd name="T114" fmla="*/ 16 w 40"/>
                <a:gd name="T115" fmla="*/ 2 h 52"/>
                <a:gd name="T116" fmla="*/ 16 w 40"/>
                <a:gd name="T117" fmla="*/ 2 h 52"/>
                <a:gd name="T118" fmla="*/ 16 w 40"/>
                <a:gd name="T119" fmla="*/ 0 h 52"/>
                <a:gd name="T120" fmla="*/ 16 w 40"/>
                <a:gd name="T1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52">
                  <a:moveTo>
                    <a:pt x="16" y="0"/>
                  </a:moveTo>
                  <a:lnTo>
                    <a:pt x="26" y="12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4" y="20"/>
                  </a:lnTo>
                  <a:lnTo>
                    <a:pt x="30" y="20"/>
                  </a:lnTo>
                  <a:lnTo>
                    <a:pt x="34" y="22"/>
                  </a:lnTo>
                  <a:lnTo>
                    <a:pt x="38" y="24"/>
                  </a:lnTo>
                  <a:lnTo>
                    <a:pt x="40" y="30"/>
                  </a:lnTo>
                  <a:lnTo>
                    <a:pt x="40" y="36"/>
                  </a:lnTo>
                  <a:lnTo>
                    <a:pt x="38" y="40"/>
                  </a:lnTo>
                  <a:lnTo>
                    <a:pt x="34" y="44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18" y="28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75" name="Freeform 27"/>
            <p:cNvSpPr>
              <a:spLocks/>
            </p:cNvSpPr>
            <p:nvPr/>
          </p:nvSpPr>
          <p:spPr bwMode="auto">
            <a:xfrm>
              <a:off x="1560" y="2248"/>
              <a:ext cx="48" cy="50"/>
            </a:xfrm>
            <a:custGeom>
              <a:avLst/>
              <a:gdLst>
                <a:gd name="T0" fmla="*/ 0 w 48"/>
                <a:gd name="T1" fmla="*/ 26 h 50"/>
                <a:gd name="T2" fmla="*/ 18 w 48"/>
                <a:gd name="T3" fmla="*/ 14 h 50"/>
                <a:gd name="T4" fmla="*/ 18 w 48"/>
                <a:gd name="T5" fmla="*/ 16 h 50"/>
                <a:gd name="T6" fmla="*/ 18 w 48"/>
                <a:gd name="T7" fmla="*/ 16 h 50"/>
                <a:gd name="T8" fmla="*/ 16 w 48"/>
                <a:gd name="T9" fmla="*/ 18 h 50"/>
                <a:gd name="T10" fmla="*/ 16 w 48"/>
                <a:gd name="T11" fmla="*/ 18 h 50"/>
                <a:gd name="T12" fmla="*/ 16 w 48"/>
                <a:gd name="T13" fmla="*/ 20 h 50"/>
                <a:gd name="T14" fmla="*/ 16 w 48"/>
                <a:gd name="T15" fmla="*/ 20 h 50"/>
                <a:gd name="T16" fmla="*/ 18 w 48"/>
                <a:gd name="T17" fmla="*/ 22 h 50"/>
                <a:gd name="T18" fmla="*/ 20 w 48"/>
                <a:gd name="T19" fmla="*/ 24 h 50"/>
                <a:gd name="T20" fmla="*/ 42 w 48"/>
                <a:gd name="T21" fmla="*/ 38 h 50"/>
                <a:gd name="T22" fmla="*/ 34 w 48"/>
                <a:gd name="T23" fmla="*/ 12 h 50"/>
                <a:gd name="T24" fmla="*/ 34 w 48"/>
                <a:gd name="T25" fmla="*/ 10 h 50"/>
                <a:gd name="T26" fmla="*/ 34 w 48"/>
                <a:gd name="T27" fmla="*/ 8 h 50"/>
                <a:gd name="T28" fmla="*/ 34 w 48"/>
                <a:gd name="T29" fmla="*/ 8 h 50"/>
                <a:gd name="T30" fmla="*/ 32 w 48"/>
                <a:gd name="T31" fmla="*/ 8 h 50"/>
                <a:gd name="T32" fmla="*/ 32 w 48"/>
                <a:gd name="T33" fmla="*/ 6 h 50"/>
                <a:gd name="T34" fmla="*/ 30 w 48"/>
                <a:gd name="T35" fmla="*/ 6 h 50"/>
                <a:gd name="T36" fmla="*/ 30 w 48"/>
                <a:gd name="T37" fmla="*/ 8 h 50"/>
                <a:gd name="T38" fmla="*/ 28 w 48"/>
                <a:gd name="T39" fmla="*/ 8 h 50"/>
                <a:gd name="T40" fmla="*/ 28 w 48"/>
                <a:gd name="T41" fmla="*/ 8 h 50"/>
                <a:gd name="T42" fmla="*/ 38 w 48"/>
                <a:gd name="T43" fmla="*/ 0 h 50"/>
                <a:gd name="T44" fmla="*/ 40 w 48"/>
                <a:gd name="T45" fmla="*/ 0 h 50"/>
                <a:gd name="T46" fmla="*/ 38 w 48"/>
                <a:gd name="T47" fmla="*/ 2 h 50"/>
                <a:gd name="T48" fmla="*/ 38 w 48"/>
                <a:gd name="T49" fmla="*/ 4 h 50"/>
                <a:gd name="T50" fmla="*/ 38 w 48"/>
                <a:gd name="T51" fmla="*/ 6 h 50"/>
                <a:gd name="T52" fmla="*/ 38 w 48"/>
                <a:gd name="T53" fmla="*/ 10 h 50"/>
                <a:gd name="T54" fmla="*/ 48 w 48"/>
                <a:gd name="T55" fmla="*/ 48 h 50"/>
                <a:gd name="T56" fmla="*/ 46 w 48"/>
                <a:gd name="T57" fmla="*/ 50 h 50"/>
                <a:gd name="T58" fmla="*/ 12 w 48"/>
                <a:gd name="T59" fmla="*/ 28 h 50"/>
                <a:gd name="T60" fmla="*/ 10 w 48"/>
                <a:gd name="T61" fmla="*/ 28 h 50"/>
                <a:gd name="T62" fmla="*/ 8 w 48"/>
                <a:gd name="T63" fmla="*/ 26 h 50"/>
                <a:gd name="T64" fmla="*/ 6 w 48"/>
                <a:gd name="T65" fmla="*/ 26 h 50"/>
                <a:gd name="T66" fmla="*/ 4 w 48"/>
                <a:gd name="T67" fmla="*/ 26 h 50"/>
                <a:gd name="T68" fmla="*/ 4 w 48"/>
                <a:gd name="T69" fmla="*/ 26 h 50"/>
                <a:gd name="T70" fmla="*/ 2 w 48"/>
                <a:gd name="T71" fmla="*/ 28 h 50"/>
                <a:gd name="T72" fmla="*/ 0 w 48"/>
                <a:gd name="T73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50">
                  <a:moveTo>
                    <a:pt x="0" y="26"/>
                  </a:move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20" y="24"/>
                  </a:lnTo>
                  <a:lnTo>
                    <a:pt x="42" y="38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10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76" name="Freeform 28"/>
            <p:cNvSpPr>
              <a:spLocks noEditPoints="1"/>
            </p:cNvSpPr>
            <p:nvPr/>
          </p:nvSpPr>
          <p:spPr bwMode="auto">
            <a:xfrm>
              <a:off x="1610" y="2230"/>
              <a:ext cx="40" cy="44"/>
            </a:xfrm>
            <a:custGeom>
              <a:avLst/>
              <a:gdLst>
                <a:gd name="T0" fmla="*/ 8 w 40"/>
                <a:gd name="T1" fmla="*/ 24 h 44"/>
                <a:gd name="T2" fmla="*/ 14 w 40"/>
                <a:gd name="T3" fmla="*/ 30 h 44"/>
                <a:gd name="T4" fmla="*/ 20 w 40"/>
                <a:gd name="T5" fmla="*/ 34 h 44"/>
                <a:gd name="T6" fmla="*/ 26 w 40"/>
                <a:gd name="T7" fmla="*/ 34 h 44"/>
                <a:gd name="T8" fmla="*/ 32 w 40"/>
                <a:gd name="T9" fmla="*/ 32 h 44"/>
                <a:gd name="T10" fmla="*/ 36 w 40"/>
                <a:gd name="T11" fmla="*/ 30 h 44"/>
                <a:gd name="T12" fmla="*/ 38 w 40"/>
                <a:gd name="T13" fmla="*/ 26 h 44"/>
                <a:gd name="T14" fmla="*/ 38 w 40"/>
                <a:gd name="T15" fmla="*/ 22 h 44"/>
                <a:gd name="T16" fmla="*/ 38 w 40"/>
                <a:gd name="T17" fmla="*/ 16 h 44"/>
                <a:gd name="T18" fmla="*/ 38 w 40"/>
                <a:gd name="T19" fmla="*/ 16 h 44"/>
                <a:gd name="T20" fmla="*/ 40 w 40"/>
                <a:gd name="T21" fmla="*/ 24 h 44"/>
                <a:gd name="T22" fmla="*/ 40 w 40"/>
                <a:gd name="T23" fmla="*/ 30 h 44"/>
                <a:gd name="T24" fmla="*/ 38 w 40"/>
                <a:gd name="T25" fmla="*/ 36 h 44"/>
                <a:gd name="T26" fmla="*/ 34 w 40"/>
                <a:gd name="T27" fmla="*/ 42 h 44"/>
                <a:gd name="T28" fmla="*/ 26 w 40"/>
                <a:gd name="T29" fmla="*/ 44 h 44"/>
                <a:gd name="T30" fmla="*/ 20 w 40"/>
                <a:gd name="T31" fmla="*/ 44 h 44"/>
                <a:gd name="T32" fmla="*/ 14 w 40"/>
                <a:gd name="T33" fmla="*/ 42 h 44"/>
                <a:gd name="T34" fmla="*/ 10 w 40"/>
                <a:gd name="T35" fmla="*/ 38 h 44"/>
                <a:gd name="T36" fmla="*/ 6 w 40"/>
                <a:gd name="T37" fmla="*/ 34 h 44"/>
                <a:gd name="T38" fmla="*/ 2 w 40"/>
                <a:gd name="T39" fmla="*/ 28 h 44"/>
                <a:gd name="T40" fmla="*/ 0 w 40"/>
                <a:gd name="T41" fmla="*/ 22 h 44"/>
                <a:gd name="T42" fmla="*/ 0 w 40"/>
                <a:gd name="T43" fmla="*/ 16 h 44"/>
                <a:gd name="T44" fmla="*/ 2 w 40"/>
                <a:gd name="T45" fmla="*/ 12 h 44"/>
                <a:gd name="T46" fmla="*/ 4 w 40"/>
                <a:gd name="T47" fmla="*/ 6 h 44"/>
                <a:gd name="T48" fmla="*/ 8 w 40"/>
                <a:gd name="T49" fmla="*/ 2 h 44"/>
                <a:gd name="T50" fmla="*/ 14 w 40"/>
                <a:gd name="T51" fmla="*/ 0 h 44"/>
                <a:gd name="T52" fmla="*/ 20 w 40"/>
                <a:gd name="T53" fmla="*/ 0 h 44"/>
                <a:gd name="T54" fmla="*/ 26 w 40"/>
                <a:gd name="T55" fmla="*/ 2 h 44"/>
                <a:gd name="T56" fmla="*/ 32 w 40"/>
                <a:gd name="T57" fmla="*/ 8 h 44"/>
                <a:gd name="T58" fmla="*/ 8 w 40"/>
                <a:gd name="T59" fmla="*/ 24 h 44"/>
                <a:gd name="T60" fmla="*/ 6 w 40"/>
                <a:gd name="T61" fmla="*/ 22 h 44"/>
                <a:gd name="T62" fmla="*/ 22 w 40"/>
                <a:gd name="T63" fmla="*/ 10 h 44"/>
                <a:gd name="T64" fmla="*/ 20 w 40"/>
                <a:gd name="T65" fmla="*/ 8 h 44"/>
                <a:gd name="T66" fmla="*/ 18 w 40"/>
                <a:gd name="T67" fmla="*/ 6 h 44"/>
                <a:gd name="T68" fmla="*/ 16 w 40"/>
                <a:gd name="T69" fmla="*/ 6 h 44"/>
                <a:gd name="T70" fmla="*/ 12 w 40"/>
                <a:gd name="T71" fmla="*/ 6 h 44"/>
                <a:gd name="T72" fmla="*/ 10 w 40"/>
                <a:gd name="T73" fmla="*/ 6 h 44"/>
                <a:gd name="T74" fmla="*/ 8 w 40"/>
                <a:gd name="T75" fmla="*/ 6 h 44"/>
                <a:gd name="T76" fmla="*/ 6 w 40"/>
                <a:gd name="T77" fmla="*/ 10 h 44"/>
                <a:gd name="T78" fmla="*/ 4 w 40"/>
                <a:gd name="T79" fmla="*/ 14 h 44"/>
                <a:gd name="T80" fmla="*/ 4 w 40"/>
                <a:gd name="T81" fmla="*/ 18 h 44"/>
                <a:gd name="T82" fmla="*/ 6 w 40"/>
                <a:gd name="T8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44">
                  <a:moveTo>
                    <a:pt x="8" y="24"/>
                  </a:moveTo>
                  <a:lnTo>
                    <a:pt x="14" y="30"/>
                  </a:lnTo>
                  <a:lnTo>
                    <a:pt x="20" y="34"/>
                  </a:lnTo>
                  <a:lnTo>
                    <a:pt x="26" y="34"/>
                  </a:lnTo>
                  <a:lnTo>
                    <a:pt x="32" y="32"/>
                  </a:lnTo>
                  <a:lnTo>
                    <a:pt x="36" y="30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40" y="24"/>
                  </a:lnTo>
                  <a:lnTo>
                    <a:pt x="40" y="30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26" y="44"/>
                  </a:lnTo>
                  <a:lnTo>
                    <a:pt x="20" y="44"/>
                  </a:lnTo>
                  <a:lnTo>
                    <a:pt x="14" y="42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8"/>
                  </a:lnTo>
                  <a:lnTo>
                    <a:pt x="8" y="24"/>
                  </a:lnTo>
                  <a:close/>
                  <a:moveTo>
                    <a:pt x="6" y="22"/>
                  </a:move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77" name="Freeform 29"/>
            <p:cNvSpPr>
              <a:spLocks/>
            </p:cNvSpPr>
            <p:nvPr/>
          </p:nvSpPr>
          <p:spPr bwMode="auto">
            <a:xfrm>
              <a:off x="1640" y="2204"/>
              <a:ext cx="40" cy="54"/>
            </a:xfrm>
            <a:custGeom>
              <a:avLst/>
              <a:gdLst>
                <a:gd name="T0" fmla="*/ 8 w 40"/>
                <a:gd name="T1" fmla="*/ 8 h 54"/>
                <a:gd name="T2" fmla="*/ 14 w 40"/>
                <a:gd name="T3" fmla="*/ 18 h 54"/>
                <a:gd name="T4" fmla="*/ 14 w 40"/>
                <a:gd name="T5" fmla="*/ 10 h 54"/>
                <a:gd name="T6" fmla="*/ 14 w 40"/>
                <a:gd name="T7" fmla="*/ 4 h 54"/>
                <a:gd name="T8" fmla="*/ 18 w 40"/>
                <a:gd name="T9" fmla="*/ 2 h 54"/>
                <a:gd name="T10" fmla="*/ 20 w 40"/>
                <a:gd name="T11" fmla="*/ 0 h 54"/>
                <a:gd name="T12" fmla="*/ 22 w 40"/>
                <a:gd name="T13" fmla="*/ 0 h 54"/>
                <a:gd name="T14" fmla="*/ 24 w 40"/>
                <a:gd name="T15" fmla="*/ 2 h 54"/>
                <a:gd name="T16" fmla="*/ 26 w 40"/>
                <a:gd name="T17" fmla="*/ 4 h 54"/>
                <a:gd name="T18" fmla="*/ 26 w 40"/>
                <a:gd name="T19" fmla="*/ 6 h 54"/>
                <a:gd name="T20" fmla="*/ 26 w 40"/>
                <a:gd name="T21" fmla="*/ 6 h 54"/>
                <a:gd name="T22" fmla="*/ 26 w 40"/>
                <a:gd name="T23" fmla="*/ 8 h 54"/>
                <a:gd name="T24" fmla="*/ 26 w 40"/>
                <a:gd name="T25" fmla="*/ 10 h 54"/>
                <a:gd name="T26" fmla="*/ 24 w 40"/>
                <a:gd name="T27" fmla="*/ 10 h 54"/>
                <a:gd name="T28" fmla="*/ 22 w 40"/>
                <a:gd name="T29" fmla="*/ 10 h 54"/>
                <a:gd name="T30" fmla="*/ 18 w 40"/>
                <a:gd name="T31" fmla="*/ 10 h 54"/>
                <a:gd name="T32" fmla="*/ 18 w 40"/>
                <a:gd name="T33" fmla="*/ 10 h 54"/>
                <a:gd name="T34" fmla="*/ 16 w 40"/>
                <a:gd name="T35" fmla="*/ 12 h 54"/>
                <a:gd name="T36" fmla="*/ 16 w 40"/>
                <a:gd name="T37" fmla="*/ 12 h 54"/>
                <a:gd name="T38" fmla="*/ 16 w 40"/>
                <a:gd name="T39" fmla="*/ 16 h 54"/>
                <a:gd name="T40" fmla="*/ 16 w 40"/>
                <a:gd name="T41" fmla="*/ 20 h 54"/>
                <a:gd name="T42" fmla="*/ 28 w 40"/>
                <a:gd name="T43" fmla="*/ 36 h 54"/>
                <a:gd name="T44" fmla="*/ 30 w 40"/>
                <a:gd name="T45" fmla="*/ 40 h 54"/>
                <a:gd name="T46" fmla="*/ 32 w 40"/>
                <a:gd name="T47" fmla="*/ 40 h 54"/>
                <a:gd name="T48" fmla="*/ 34 w 40"/>
                <a:gd name="T49" fmla="*/ 42 h 54"/>
                <a:gd name="T50" fmla="*/ 36 w 40"/>
                <a:gd name="T51" fmla="*/ 42 h 54"/>
                <a:gd name="T52" fmla="*/ 38 w 40"/>
                <a:gd name="T53" fmla="*/ 40 h 54"/>
                <a:gd name="T54" fmla="*/ 40 w 40"/>
                <a:gd name="T55" fmla="*/ 40 h 54"/>
                <a:gd name="T56" fmla="*/ 40 w 40"/>
                <a:gd name="T57" fmla="*/ 40 h 54"/>
                <a:gd name="T58" fmla="*/ 22 w 40"/>
                <a:gd name="T59" fmla="*/ 54 h 54"/>
                <a:gd name="T60" fmla="*/ 22 w 40"/>
                <a:gd name="T61" fmla="*/ 52 h 54"/>
                <a:gd name="T62" fmla="*/ 24 w 40"/>
                <a:gd name="T63" fmla="*/ 50 h 54"/>
                <a:gd name="T64" fmla="*/ 24 w 40"/>
                <a:gd name="T65" fmla="*/ 48 h 54"/>
                <a:gd name="T66" fmla="*/ 24 w 40"/>
                <a:gd name="T67" fmla="*/ 48 h 54"/>
                <a:gd name="T68" fmla="*/ 24 w 40"/>
                <a:gd name="T69" fmla="*/ 46 h 54"/>
                <a:gd name="T70" fmla="*/ 24 w 40"/>
                <a:gd name="T71" fmla="*/ 44 h 54"/>
                <a:gd name="T72" fmla="*/ 22 w 40"/>
                <a:gd name="T73" fmla="*/ 42 h 54"/>
                <a:gd name="T74" fmla="*/ 12 w 40"/>
                <a:gd name="T75" fmla="*/ 28 h 54"/>
                <a:gd name="T76" fmla="*/ 10 w 40"/>
                <a:gd name="T77" fmla="*/ 24 h 54"/>
                <a:gd name="T78" fmla="*/ 8 w 40"/>
                <a:gd name="T79" fmla="*/ 22 h 54"/>
                <a:gd name="T80" fmla="*/ 6 w 40"/>
                <a:gd name="T81" fmla="*/ 20 h 54"/>
                <a:gd name="T82" fmla="*/ 4 w 40"/>
                <a:gd name="T83" fmla="*/ 20 h 54"/>
                <a:gd name="T84" fmla="*/ 4 w 40"/>
                <a:gd name="T85" fmla="*/ 18 h 54"/>
                <a:gd name="T86" fmla="*/ 2 w 40"/>
                <a:gd name="T87" fmla="*/ 18 h 54"/>
                <a:gd name="T88" fmla="*/ 2 w 40"/>
                <a:gd name="T89" fmla="*/ 20 h 54"/>
                <a:gd name="T90" fmla="*/ 0 w 40"/>
                <a:gd name="T91" fmla="*/ 20 h 54"/>
                <a:gd name="T92" fmla="*/ 0 w 40"/>
                <a:gd name="T93" fmla="*/ 22 h 54"/>
                <a:gd name="T94" fmla="*/ 0 w 40"/>
                <a:gd name="T95" fmla="*/ 20 h 54"/>
                <a:gd name="T96" fmla="*/ 6 w 40"/>
                <a:gd name="T97" fmla="*/ 10 h 54"/>
                <a:gd name="T98" fmla="*/ 8 w 40"/>
                <a:gd name="T9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" h="54">
                  <a:moveTo>
                    <a:pt x="8" y="8"/>
                  </a:moveTo>
                  <a:lnTo>
                    <a:pt x="14" y="18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28" y="36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2" y="42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6" y="1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78" name="Freeform 30"/>
            <p:cNvSpPr>
              <a:spLocks/>
            </p:cNvSpPr>
            <p:nvPr/>
          </p:nvSpPr>
          <p:spPr bwMode="auto">
            <a:xfrm>
              <a:off x="1672" y="2184"/>
              <a:ext cx="40" cy="54"/>
            </a:xfrm>
            <a:custGeom>
              <a:avLst/>
              <a:gdLst>
                <a:gd name="T0" fmla="*/ 16 w 40"/>
                <a:gd name="T1" fmla="*/ 0 h 54"/>
                <a:gd name="T2" fmla="*/ 24 w 40"/>
                <a:gd name="T3" fmla="*/ 12 h 54"/>
                <a:gd name="T4" fmla="*/ 24 w 40"/>
                <a:gd name="T5" fmla="*/ 14 h 54"/>
                <a:gd name="T6" fmla="*/ 20 w 40"/>
                <a:gd name="T7" fmla="*/ 10 h 54"/>
                <a:gd name="T8" fmla="*/ 14 w 40"/>
                <a:gd name="T9" fmla="*/ 8 h 54"/>
                <a:gd name="T10" fmla="*/ 10 w 40"/>
                <a:gd name="T11" fmla="*/ 8 h 54"/>
                <a:gd name="T12" fmla="*/ 8 w 40"/>
                <a:gd name="T13" fmla="*/ 10 h 54"/>
                <a:gd name="T14" fmla="*/ 6 w 40"/>
                <a:gd name="T15" fmla="*/ 12 h 54"/>
                <a:gd name="T16" fmla="*/ 4 w 40"/>
                <a:gd name="T17" fmla="*/ 14 h 54"/>
                <a:gd name="T18" fmla="*/ 4 w 40"/>
                <a:gd name="T19" fmla="*/ 16 h 54"/>
                <a:gd name="T20" fmla="*/ 4 w 40"/>
                <a:gd name="T21" fmla="*/ 18 h 54"/>
                <a:gd name="T22" fmla="*/ 6 w 40"/>
                <a:gd name="T23" fmla="*/ 20 h 54"/>
                <a:gd name="T24" fmla="*/ 8 w 40"/>
                <a:gd name="T25" fmla="*/ 22 h 54"/>
                <a:gd name="T26" fmla="*/ 10 w 40"/>
                <a:gd name="T27" fmla="*/ 22 h 54"/>
                <a:gd name="T28" fmla="*/ 14 w 40"/>
                <a:gd name="T29" fmla="*/ 22 h 54"/>
                <a:gd name="T30" fmla="*/ 22 w 40"/>
                <a:gd name="T31" fmla="*/ 20 h 54"/>
                <a:gd name="T32" fmla="*/ 28 w 40"/>
                <a:gd name="T33" fmla="*/ 20 h 54"/>
                <a:gd name="T34" fmla="*/ 34 w 40"/>
                <a:gd name="T35" fmla="*/ 22 h 54"/>
                <a:gd name="T36" fmla="*/ 38 w 40"/>
                <a:gd name="T37" fmla="*/ 26 h 54"/>
                <a:gd name="T38" fmla="*/ 40 w 40"/>
                <a:gd name="T39" fmla="*/ 30 h 54"/>
                <a:gd name="T40" fmla="*/ 40 w 40"/>
                <a:gd name="T41" fmla="*/ 36 h 54"/>
                <a:gd name="T42" fmla="*/ 36 w 40"/>
                <a:gd name="T43" fmla="*/ 40 h 54"/>
                <a:gd name="T44" fmla="*/ 32 w 40"/>
                <a:gd name="T45" fmla="*/ 44 h 54"/>
                <a:gd name="T46" fmla="*/ 30 w 40"/>
                <a:gd name="T47" fmla="*/ 46 h 54"/>
                <a:gd name="T48" fmla="*/ 24 w 40"/>
                <a:gd name="T49" fmla="*/ 48 h 54"/>
                <a:gd name="T50" fmla="*/ 22 w 40"/>
                <a:gd name="T51" fmla="*/ 50 h 54"/>
                <a:gd name="T52" fmla="*/ 22 w 40"/>
                <a:gd name="T53" fmla="*/ 50 h 54"/>
                <a:gd name="T54" fmla="*/ 22 w 40"/>
                <a:gd name="T55" fmla="*/ 50 h 54"/>
                <a:gd name="T56" fmla="*/ 22 w 40"/>
                <a:gd name="T57" fmla="*/ 52 h 54"/>
                <a:gd name="T58" fmla="*/ 20 w 40"/>
                <a:gd name="T59" fmla="*/ 54 h 54"/>
                <a:gd name="T60" fmla="*/ 12 w 40"/>
                <a:gd name="T61" fmla="*/ 40 h 54"/>
                <a:gd name="T62" fmla="*/ 12 w 40"/>
                <a:gd name="T63" fmla="*/ 40 h 54"/>
                <a:gd name="T64" fmla="*/ 18 w 40"/>
                <a:gd name="T65" fmla="*/ 44 h 54"/>
                <a:gd name="T66" fmla="*/ 22 w 40"/>
                <a:gd name="T67" fmla="*/ 44 h 54"/>
                <a:gd name="T68" fmla="*/ 28 w 40"/>
                <a:gd name="T69" fmla="*/ 44 h 54"/>
                <a:gd name="T70" fmla="*/ 32 w 40"/>
                <a:gd name="T71" fmla="*/ 42 h 54"/>
                <a:gd name="T72" fmla="*/ 34 w 40"/>
                <a:gd name="T73" fmla="*/ 40 h 54"/>
                <a:gd name="T74" fmla="*/ 34 w 40"/>
                <a:gd name="T75" fmla="*/ 38 h 54"/>
                <a:gd name="T76" fmla="*/ 34 w 40"/>
                <a:gd name="T77" fmla="*/ 34 h 54"/>
                <a:gd name="T78" fmla="*/ 34 w 40"/>
                <a:gd name="T79" fmla="*/ 32 h 54"/>
                <a:gd name="T80" fmla="*/ 32 w 40"/>
                <a:gd name="T81" fmla="*/ 30 h 54"/>
                <a:gd name="T82" fmla="*/ 28 w 40"/>
                <a:gd name="T83" fmla="*/ 28 h 54"/>
                <a:gd name="T84" fmla="*/ 24 w 40"/>
                <a:gd name="T85" fmla="*/ 28 h 54"/>
                <a:gd name="T86" fmla="*/ 18 w 40"/>
                <a:gd name="T87" fmla="*/ 30 h 54"/>
                <a:gd name="T88" fmla="*/ 12 w 40"/>
                <a:gd name="T89" fmla="*/ 30 h 54"/>
                <a:gd name="T90" fmla="*/ 8 w 40"/>
                <a:gd name="T91" fmla="*/ 30 h 54"/>
                <a:gd name="T92" fmla="*/ 4 w 40"/>
                <a:gd name="T93" fmla="*/ 28 h 54"/>
                <a:gd name="T94" fmla="*/ 2 w 40"/>
                <a:gd name="T95" fmla="*/ 26 h 54"/>
                <a:gd name="T96" fmla="*/ 0 w 40"/>
                <a:gd name="T97" fmla="*/ 20 h 54"/>
                <a:gd name="T98" fmla="*/ 0 w 40"/>
                <a:gd name="T99" fmla="*/ 16 h 54"/>
                <a:gd name="T100" fmla="*/ 2 w 40"/>
                <a:gd name="T101" fmla="*/ 12 h 54"/>
                <a:gd name="T102" fmla="*/ 6 w 40"/>
                <a:gd name="T103" fmla="*/ 8 h 54"/>
                <a:gd name="T104" fmla="*/ 8 w 40"/>
                <a:gd name="T105" fmla="*/ 6 h 54"/>
                <a:gd name="T106" fmla="*/ 12 w 40"/>
                <a:gd name="T107" fmla="*/ 4 h 54"/>
                <a:gd name="T108" fmla="*/ 14 w 40"/>
                <a:gd name="T109" fmla="*/ 4 h 54"/>
                <a:gd name="T110" fmla="*/ 14 w 40"/>
                <a:gd name="T111" fmla="*/ 4 h 54"/>
                <a:gd name="T112" fmla="*/ 16 w 40"/>
                <a:gd name="T113" fmla="*/ 4 h 54"/>
                <a:gd name="T114" fmla="*/ 16 w 40"/>
                <a:gd name="T115" fmla="*/ 2 h 54"/>
                <a:gd name="T116" fmla="*/ 16 w 40"/>
                <a:gd name="T117" fmla="*/ 2 h 54"/>
                <a:gd name="T118" fmla="*/ 16 w 40"/>
                <a:gd name="T119" fmla="*/ 0 h 54"/>
                <a:gd name="T120" fmla="*/ 16 w 40"/>
                <a:gd name="T1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54">
                  <a:moveTo>
                    <a:pt x="16" y="0"/>
                  </a:moveTo>
                  <a:lnTo>
                    <a:pt x="24" y="12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4" y="22"/>
                  </a:lnTo>
                  <a:lnTo>
                    <a:pt x="38" y="26"/>
                  </a:lnTo>
                  <a:lnTo>
                    <a:pt x="40" y="30"/>
                  </a:lnTo>
                  <a:lnTo>
                    <a:pt x="40" y="36"/>
                  </a:lnTo>
                  <a:lnTo>
                    <a:pt x="36" y="40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79" name="Freeform 31"/>
            <p:cNvSpPr>
              <a:spLocks noEditPoints="1"/>
            </p:cNvSpPr>
            <p:nvPr/>
          </p:nvSpPr>
          <p:spPr bwMode="auto">
            <a:xfrm>
              <a:off x="1704" y="2164"/>
              <a:ext cx="40" cy="44"/>
            </a:xfrm>
            <a:custGeom>
              <a:avLst/>
              <a:gdLst>
                <a:gd name="T0" fmla="*/ 8 w 40"/>
                <a:gd name="T1" fmla="*/ 24 h 44"/>
                <a:gd name="T2" fmla="*/ 14 w 40"/>
                <a:gd name="T3" fmla="*/ 32 h 44"/>
                <a:gd name="T4" fmla="*/ 20 w 40"/>
                <a:gd name="T5" fmla="*/ 34 h 44"/>
                <a:gd name="T6" fmla="*/ 26 w 40"/>
                <a:gd name="T7" fmla="*/ 34 h 44"/>
                <a:gd name="T8" fmla="*/ 32 w 40"/>
                <a:gd name="T9" fmla="*/ 32 h 44"/>
                <a:gd name="T10" fmla="*/ 36 w 40"/>
                <a:gd name="T11" fmla="*/ 30 h 44"/>
                <a:gd name="T12" fmla="*/ 38 w 40"/>
                <a:gd name="T13" fmla="*/ 26 h 44"/>
                <a:gd name="T14" fmla="*/ 38 w 40"/>
                <a:gd name="T15" fmla="*/ 22 h 44"/>
                <a:gd name="T16" fmla="*/ 36 w 40"/>
                <a:gd name="T17" fmla="*/ 16 h 44"/>
                <a:gd name="T18" fmla="*/ 38 w 40"/>
                <a:gd name="T19" fmla="*/ 18 h 44"/>
                <a:gd name="T20" fmla="*/ 40 w 40"/>
                <a:gd name="T21" fmla="*/ 24 h 44"/>
                <a:gd name="T22" fmla="*/ 40 w 40"/>
                <a:gd name="T23" fmla="*/ 30 h 44"/>
                <a:gd name="T24" fmla="*/ 38 w 40"/>
                <a:gd name="T25" fmla="*/ 36 h 44"/>
                <a:gd name="T26" fmla="*/ 34 w 40"/>
                <a:gd name="T27" fmla="*/ 42 h 44"/>
                <a:gd name="T28" fmla="*/ 26 w 40"/>
                <a:gd name="T29" fmla="*/ 44 h 44"/>
                <a:gd name="T30" fmla="*/ 20 w 40"/>
                <a:gd name="T31" fmla="*/ 44 h 44"/>
                <a:gd name="T32" fmla="*/ 14 w 40"/>
                <a:gd name="T33" fmla="*/ 42 h 44"/>
                <a:gd name="T34" fmla="*/ 10 w 40"/>
                <a:gd name="T35" fmla="*/ 38 h 44"/>
                <a:gd name="T36" fmla="*/ 6 w 40"/>
                <a:gd name="T37" fmla="*/ 34 h 44"/>
                <a:gd name="T38" fmla="*/ 2 w 40"/>
                <a:gd name="T39" fmla="*/ 28 h 44"/>
                <a:gd name="T40" fmla="*/ 0 w 40"/>
                <a:gd name="T41" fmla="*/ 22 h 44"/>
                <a:gd name="T42" fmla="*/ 0 w 40"/>
                <a:gd name="T43" fmla="*/ 16 h 44"/>
                <a:gd name="T44" fmla="*/ 2 w 40"/>
                <a:gd name="T45" fmla="*/ 12 h 44"/>
                <a:gd name="T46" fmla="*/ 4 w 40"/>
                <a:gd name="T47" fmla="*/ 6 h 44"/>
                <a:gd name="T48" fmla="*/ 8 w 40"/>
                <a:gd name="T49" fmla="*/ 4 h 44"/>
                <a:gd name="T50" fmla="*/ 14 w 40"/>
                <a:gd name="T51" fmla="*/ 0 h 44"/>
                <a:gd name="T52" fmla="*/ 20 w 40"/>
                <a:gd name="T53" fmla="*/ 0 h 44"/>
                <a:gd name="T54" fmla="*/ 26 w 40"/>
                <a:gd name="T55" fmla="*/ 2 h 44"/>
                <a:gd name="T56" fmla="*/ 32 w 40"/>
                <a:gd name="T57" fmla="*/ 8 h 44"/>
                <a:gd name="T58" fmla="*/ 8 w 40"/>
                <a:gd name="T59" fmla="*/ 24 h 44"/>
                <a:gd name="T60" fmla="*/ 6 w 40"/>
                <a:gd name="T61" fmla="*/ 22 h 44"/>
                <a:gd name="T62" fmla="*/ 22 w 40"/>
                <a:gd name="T63" fmla="*/ 12 h 44"/>
                <a:gd name="T64" fmla="*/ 20 w 40"/>
                <a:gd name="T65" fmla="*/ 8 h 44"/>
                <a:gd name="T66" fmla="*/ 18 w 40"/>
                <a:gd name="T67" fmla="*/ 8 h 44"/>
                <a:gd name="T68" fmla="*/ 16 w 40"/>
                <a:gd name="T69" fmla="*/ 6 h 44"/>
                <a:gd name="T70" fmla="*/ 12 w 40"/>
                <a:gd name="T71" fmla="*/ 6 h 44"/>
                <a:gd name="T72" fmla="*/ 10 w 40"/>
                <a:gd name="T73" fmla="*/ 6 h 44"/>
                <a:gd name="T74" fmla="*/ 8 w 40"/>
                <a:gd name="T75" fmla="*/ 8 h 44"/>
                <a:gd name="T76" fmla="*/ 6 w 40"/>
                <a:gd name="T77" fmla="*/ 10 h 44"/>
                <a:gd name="T78" fmla="*/ 4 w 40"/>
                <a:gd name="T79" fmla="*/ 14 h 44"/>
                <a:gd name="T80" fmla="*/ 4 w 40"/>
                <a:gd name="T81" fmla="*/ 18 h 44"/>
                <a:gd name="T82" fmla="*/ 6 w 40"/>
                <a:gd name="T8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44">
                  <a:moveTo>
                    <a:pt x="8" y="24"/>
                  </a:moveTo>
                  <a:lnTo>
                    <a:pt x="14" y="32"/>
                  </a:lnTo>
                  <a:lnTo>
                    <a:pt x="20" y="34"/>
                  </a:lnTo>
                  <a:lnTo>
                    <a:pt x="26" y="34"/>
                  </a:lnTo>
                  <a:lnTo>
                    <a:pt x="32" y="32"/>
                  </a:lnTo>
                  <a:lnTo>
                    <a:pt x="36" y="30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36" y="16"/>
                  </a:lnTo>
                  <a:lnTo>
                    <a:pt x="38" y="18"/>
                  </a:lnTo>
                  <a:lnTo>
                    <a:pt x="40" y="24"/>
                  </a:lnTo>
                  <a:lnTo>
                    <a:pt x="40" y="30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26" y="44"/>
                  </a:lnTo>
                  <a:lnTo>
                    <a:pt x="20" y="44"/>
                  </a:lnTo>
                  <a:lnTo>
                    <a:pt x="14" y="42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6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8"/>
                  </a:lnTo>
                  <a:lnTo>
                    <a:pt x="8" y="24"/>
                  </a:lnTo>
                  <a:close/>
                  <a:moveTo>
                    <a:pt x="6" y="22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80" name="Freeform 32"/>
            <p:cNvSpPr>
              <a:spLocks/>
            </p:cNvSpPr>
            <p:nvPr/>
          </p:nvSpPr>
          <p:spPr bwMode="auto">
            <a:xfrm>
              <a:off x="1932" y="1568"/>
              <a:ext cx="56" cy="56"/>
            </a:xfrm>
            <a:custGeom>
              <a:avLst/>
              <a:gdLst>
                <a:gd name="T0" fmla="*/ 26 w 56"/>
                <a:gd name="T1" fmla="*/ 2 h 56"/>
                <a:gd name="T2" fmla="*/ 30 w 56"/>
                <a:gd name="T3" fmla="*/ 8 h 56"/>
                <a:gd name="T4" fmla="*/ 32 w 56"/>
                <a:gd name="T5" fmla="*/ 18 h 56"/>
                <a:gd name="T6" fmla="*/ 40 w 56"/>
                <a:gd name="T7" fmla="*/ 6 h 56"/>
                <a:gd name="T8" fmla="*/ 46 w 56"/>
                <a:gd name="T9" fmla="*/ 2 h 56"/>
                <a:gd name="T10" fmla="*/ 50 w 56"/>
                <a:gd name="T11" fmla="*/ 0 h 56"/>
                <a:gd name="T12" fmla="*/ 54 w 56"/>
                <a:gd name="T13" fmla="*/ 0 h 56"/>
                <a:gd name="T14" fmla="*/ 56 w 56"/>
                <a:gd name="T15" fmla="*/ 2 h 56"/>
                <a:gd name="T16" fmla="*/ 56 w 56"/>
                <a:gd name="T17" fmla="*/ 8 h 56"/>
                <a:gd name="T18" fmla="*/ 54 w 56"/>
                <a:gd name="T19" fmla="*/ 10 h 56"/>
                <a:gd name="T20" fmla="*/ 50 w 56"/>
                <a:gd name="T21" fmla="*/ 10 h 56"/>
                <a:gd name="T22" fmla="*/ 46 w 56"/>
                <a:gd name="T23" fmla="*/ 8 h 56"/>
                <a:gd name="T24" fmla="*/ 44 w 56"/>
                <a:gd name="T25" fmla="*/ 8 h 56"/>
                <a:gd name="T26" fmla="*/ 38 w 56"/>
                <a:gd name="T27" fmla="*/ 14 h 56"/>
                <a:gd name="T28" fmla="*/ 38 w 56"/>
                <a:gd name="T29" fmla="*/ 42 h 56"/>
                <a:gd name="T30" fmla="*/ 40 w 56"/>
                <a:gd name="T31" fmla="*/ 48 h 56"/>
                <a:gd name="T32" fmla="*/ 42 w 56"/>
                <a:gd name="T33" fmla="*/ 48 h 56"/>
                <a:gd name="T34" fmla="*/ 46 w 56"/>
                <a:gd name="T35" fmla="*/ 46 h 56"/>
                <a:gd name="T36" fmla="*/ 50 w 56"/>
                <a:gd name="T37" fmla="*/ 40 h 56"/>
                <a:gd name="T38" fmla="*/ 48 w 56"/>
                <a:gd name="T39" fmla="*/ 48 h 56"/>
                <a:gd name="T40" fmla="*/ 40 w 56"/>
                <a:gd name="T41" fmla="*/ 54 h 56"/>
                <a:gd name="T42" fmla="*/ 34 w 56"/>
                <a:gd name="T43" fmla="*/ 54 h 56"/>
                <a:gd name="T44" fmla="*/ 32 w 56"/>
                <a:gd name="T45" fmla="*/ 50 h 56"/>
                <a:gd name="T46" fmla="*/ 28 w 56"/>
                <a:gd name="T47" fmla="*/ 40 h 56"/>
                <a:gd name="T48" fmla="*/ 20 w 56"/>
                <a:gd name="T49" fmla="*/ 42 h 56"/>
                <a:gd name="T50" fmla="*/ 12 w 56"/>
                <a:gd name="T51" fmla="*/ 52 h 56"/>
                <a:gd name="T52" fmla="*/ 4 w 56"/>
                <a:gd name="T53" fmla="*/ 56 h 56"/>
                <a:gd name="T54" fmla="*/ 0 w 56"/>
                <a:gd name="T55" fmla="*/ 54 h 56"/>
                <a:gd name="T56" fmla="*/ 0 w 56"/>
                <a:gd name="T57" fmla="*/ 50 h 56"/>
                <a:gd name="T58" fmla="*/ 0 w 56"/>
                <a:gd name="T59" fmla="*/ 46 h 56"/>
                <a:gd name="T60" fmla="*/ 4 w 56"/>
                <a:gd name="T61" fmla="*/ 44 h 56"/>
                <a:gd name="T62" fmla="*/ 8 w 56"/>
                <a:gd name="T63" fmla="*/ 46 h 56"/>
                <a:gd name="T64" fmla="*/ 10 w 56"/>
                <a:gd name="T65" fmla="*/ 48 h 56"/>
                <a:gd name="T66" fmla="*/ 12 w 56"/>
                <a:gd name="T67" fmla="*/ 46 h 56"/>
                <a:gd name="T68" fmla="*/ 20 w 56"/>
                <a:gd name="T69" fmla="*/ 38 h 56"/>
                <a:gd name="T70" fmla="*/ 26 w 56"/>
                <a:gd name="T71" fmla="*/ 28 h 56"/>
                <a:gd name="T72" fmla="*/ 22 w 56"/>
                <a:gd name="T73" fmla="*/ 14 h 56"/>
                <a:gd name="T74" fmla="*/ 20 w 56"/>
                <a:gd name="T75" fmla="*/ 10 h 56"/>
                <a:gd name="T76" fmla="*/ 14 w 56"/>
                <a:gd name="T77" fmla="*/ 6 h 56"/>
                <a:gd name="T78" fmla="*/ 10 w 56"/>
                <a:gd name="T79" fmla="*/ 6 h 56"/>
                <a:gd name="T80" fmla="*/ 8 w 56"/>
                <a:gd name="T81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56">
                  <a:moveTo>
                    <a:pt x="24" y="0"/>
                  </a:moveTo>
                  <a:lnTo>
                    <a:pt x="26" y="2"/>
                  </a:lnTo>
                  <a:lnTo>
                    <a:pt x="28" y="6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2" y="18"/>
                  </a:lnTo>
                  <a:lnTo>
                    <a:pt x="38" y="10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38" y="14"/>
                  </a:lnTo>
                  <a:lnTo>
                    <a:pt x="34" y="22"/>
                  </a:lnTo>
                  <a:lnTo>
                    <a:pt x="38" y="42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0" y="54"/>
                  </a:lnTo>
                  <a:lnTo>
                    <a:pt x="38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8" y="40"/>
                  </a:lnTo>
                  <a:lnTo>
                    <a:pt x="26" y="32"/>
                  </a:lnTo>
                  <a:lnTo>
                    <a:pt x="20" y="42"/>
                  </a:lnTo>
                  <a:lnTo>
                    <a:pt x="16" y="48"/>
                  </a:lnTo>
                  <a:lnTo>
                    <a:pt x="12" y="52"/>
                  </a:lnTo>
                  <a:lnTo>
                    <a:pt x="8" y="54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2" y="46"/>
                  </a:lnTo>
                  <a:lnTo>
                    <a:pt x="16" y="44"/>
                  </a:lnTo>
                  <a:lnTo>
                    <a:pt x="20" y="38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4" y="20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81" name="Freeform 33"/>
            <p:cNvSpPr>
              <a:spLocks noEditPoints="1"/>
            </p:cNvSpPr>
            <p:nvPr/>
          </p:nvSpPr>
          <p:spPr bwMode="auto">
            <a:xfrm>
              <a:off x="1990" y="1540"/>
              <a:ext cx="74" cy="82"/>
            </a:xfrm>
            <a:custGeom>
              <a:avLst/>
              <a:gdLst>
                <a:gd name="T0" fmla="*/ 20 w 74"/>
                <a:gd name="T1" fmla="*/ 0 h 82"/>
                <a:gd name="T2" fmla="*/ 50 w 74"/>
                <a:gd name="T3" fmla="*/ 0 h 82"/>
                <a:gd name="T4" fmla="*/ 58 w 74"/>
                <a:gd name="T5" fmla="*/ 0 h 82"/>
                <a:gd name="T6" fmla="*/ 64 w 74"/>
                <a:gd name="T7" fmla="*/ 2 h 82"/>
                <a:gd name="T8" fmla="*/ 68 w 74"/>
                <a:gd name="T9" fmla="*/ 6 h 82"/>
                <a:gd name="T10" fmla="*/ 72 w 74"/>
                <a:gd name="T11" fmla="*/ 10 h 82"/>
                <a:gd name="T12" fmla="*/ 74 w 74"/>
                <a:gd name="T13" fmla="*/ 14 h 82"/>
                <a:gd name="T14" fmla="*/ 74 w 74"/>
                <a:gd name="T15" fmla="*/ 18 h 82"/>
                <a:gd name="T16" fmla="*/ 74 w 74"/>
                <a:gd name="T17" fmla="*/ 24 h 82"/>
                <a:gd name="T18" fmla="*/ 70 w 74"/>
                <a:gd name="T19" fmla="*/ 30 h 82"/>
                <a:gd name="T20" fmla="*/ 66 w 74"/>
                <a:gd name="T21" fmla="*/ 34 h 82"/>
                <a:gd name="T22" fmla="*/ 60 w 74"/>
                <a:gd name="T23" fmla="*/ 38 h 82"/>
                <a:gd name="T24" fmla="*/ 52 w 74"/>
                <a:gd name="T25" fmla="*/ 42 h 82"/>
                <a:gd name="T26" fmla="*/ 44 w 74"/>
                <a:gd name="T27" fmla="*/ 42 h 82"/>
                <a:gd name="T28" fmla="*/ 38 w 74"/>
                <a:gd name="T29" fmla="*/ 42 h 82"/>
                <a:gd name="T30" fmla="*/ 32 w 74"/>
                <a:gd name="T31" fmla="*/ 42 h 82"/>
                <a:gd name="T32" fmla="*/ 24 w 74"/>
                <a:gd name="T33" fmla="*/ 66 h 82"/>
                <a:gd name="T34" fmla="*/ 22 w 74"/>
                <a:gd name="T35" fmla="*/ 72 h 82"/>
                <a:gd name="T36" fmla="*/ 22 w 74"/>
                <a:gd name="T37" fmla="*/ 76 h 82"/>
                <a:gd name="T38" fmla="*/ 22 w 74"/>
                <a:gd name="T39" fmla="*/ 76 h 82"/>
                <a:gd name="T40" fmla="*/ 24 w 74"/>
                <a:gd name="T41" fmla="*/ 78 h 82"/>
                <a:gd name="T42" fmla="*/ 26 w 74"/>
                <a:gd name="T43" fmla="*/ 78 h 82"/>
                <a:gd name="T44" fmla="*/ 32 w 74"/>
                <a:gd name="T45" fmla="*/ 80 h 82"/>
                <a:gd name="T46" fmla="*/ 30 w 74"/>
                <a:gd name="T47" fmla="*/ 82 h 82"/>
                <a:gd name="T48" fmla="*/ 0 w 74"/>
                <a:gd name="T49" fmla="*/ 82 h 82"/>
                <a:gd name="T50" fmla="*/ 0 w 74"/>
                <a:gd name="T51" fmla="*/ 80 h 82"/>
                <a:gd name="T52" fmla="*/ 6 w 74"/>
                <a:gd name="T53" fmla="*/ 78 h 82"/>
                <a:gd name="T54" fmla="*/ 8 w 74"/>
                <a:gd name="T55" fmla="*/ 78 h 82"/>
                <a:gd name="T56" fmla="*/ 12 w 74"/>
                <a:gd name="T57" fmla="*/ 74 h 82"/>
                <a:gd name="T58" fmla="*/ 14 w 74"/>
                <a:gd name="T59" fmla="*/ 66 h 82"/>
                <a:gd name="T60" fmla="*/ 26 w 74"/>
                <a:gd name="T61" fmla="*/ 20 h 82"/>
                <a:gd name="T62" fmla="*/ 28 w 74"/>
                <a:gd name="T63" fmla="*/ 12 h 82"/>
                <a:gd name="T64" fmla="*/ 30 w 74"/>
                <a:gd name="T65" fmla="*/ 8 h 82"/>
                <a:gd name="T66" fmla="*/ 28 w 74"/>
                <a:gd name="T67" fmla="*/ 6 h 82"/>
                <a:gd name="T68" fmla="*/ 28 w 74"/>
                <a:gd name="T69" fmla="*/ 4 h 82"/>
                <a:gd name="T70" fmla="*/ 24 w 74"/>
                <a:gd name="T71" fmla="*/ 4 h 82"/>
                <a:gd name="T72" fmla="*/ 20 w 74"/>
                <a:gd name="T73" fmla="*/ 2 h 82"/>
                <a:gd name="T74" fmla="*/ 20 w 74"/>
                <a:gd name="T75" fmla="*/ 0 h 82"/>
                <a:gd name="T76" fmla="*/ 32 w 74"/>
                <a:gd name="T77" fmla="*/ 38 h 82"/>
                <a:gd name="T78" fmla="*/ 38 w 74"/>
                <a:gd name="T79" fmla="*/ 40 h 82"/>
                <a:gd name="T80" fmla="*/ 42 w 74"/>
                <a:gd name="T81" fmla="*/ 40 h 82"/>
                <a:gd name="T82" fmla="*/ 48 w 74"/>
                <a:gd name="T83" fmla="*/ 40 h 82"/>
                <a:gd name="T84" fmla="*/ 52 w 74"/>
                <a:gd name="T85" fmla="*/ 38 h 82"/>
                <a:gd name="T86" fmla="*/ 56 w 74"/>
                <a:gd name="T87" fmla="*/ 34 h 82"/>
                <a:gd name="T88" fmla="*/ 60 w 74"/>
                <a:gd name="T89" fmla="*/ 28 h 82"/>
                <a:gd name="T90" fmla="*/ 62 w 74"/>
                <a:gd name="T91" fmla="*/ 24 h 82"/>
                <a:gd name="T92" fmla="*/ 62 w 74"/>
                <a:gd name="T93" fmla="*/ 18 h 82"/>
                <a:gd name="T94" fmla="*/ 62 w 74"/>
                <a:gd name="T95" fmla="*/ 12 h 82"/>
                <a:gd name="T96" fmla="*/ 60 w 74"/>
                <a:gd name="T97" fmla="*/ 8 h 82"/>
                <a:gd name="T98" fmla="*/ 56 w 74"/>
                <a:gd name="T99" fmla="*/ 4 h 82"/>
                <a:gd name="T100" fmla="*/ 50 w 74"/>
                <a:gd name="T101" fmla="*/ 4 h 82"/>
                <a:gd name="T102" fmla="*/ 46 w 74"/>
                <a:gd name="T103" fmla="*/ 4 h 82"/>
                <a:gd name="T104" fmla="*/ 42 w 74"/>
                <a:gd name="T105" fmla="*/ 6 h 82"/>
                <a:gd name="T106" fmla="*/ 32 w 74"/>
                <a:gd name="T107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" h="82">
                  <a:moveTo>
                    <a:pt x="20" y="0"/>
                  </a:moveTo>
                  <a:lnTo>
                    <a:pt x="50" y="0"/>
                  </a:lnTo>
                  <a:lnTo>
                    <a:pt x="58" y="0"/>
                  </a:lnTo>
                  <a:lnTo>
                    <a:pt x="64" y="2"/>
                  </a:lnTo>
                  <a:lnTo>
                    <a:pt x="68" y="6"/>
                  </a:lnTo>
                  <a:lnTo>
                    <a:pt x="72" y="10"/>
                  </a:lnTo>
                  <a:lnTo>
                    <a:pt x="74" y="14"/>
                  </a:lnTo>
                  <a:lnTo>
                    <a:pt x="74" y="18"/>
                  </a:lnTo>
                  <a:lnTo>
                    <a:pt x="74" y="24"/>
                  </a:lnTo>
                  <a:lnTo>
                    <a:pt x="70" y="30"/>
                  </a:lnTo>
                  <a:lnTo>
                    <a:pt x="66" y="34"/>
                  </a:lnTo>
                  <a:lnTo>
                    <a:pt x="60" y="38"/>
                  </a:lnTo>
                  <a:lnTo>
                    <a:pt x="52" y="42"/>
                  </a:lnTo>
                  <a:lnTo>
                    <a:pt x="44" y="42"/>
                  </a:lnTo>
                  <a:lnTo>
                    <a:pt x="38" y="42"/>
                  </a:lnTo>
                  <a:lnTo>
                    <a:pt x="32" y="42"/>
                  </a:lnTo>
                  <a:lnTo>
                    <a:pt x="24" y="66"/>
                  </a:lnTo>
                  <a:lnTo>
                    <a:pt x="22" y="72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4" y="78"/>
                  </a:lnTo>
                  <a:lnTo>
                    <a:pt x="26" y="78"/>
                  </a:lnTo>
                  <a:lnTo>
                    <a:pt x="32" y="80"/>
                  </a:lnTo>
                  <a:lnTo>
                    <a:pt x="30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6" y="78"/>
                  </a:lnTo>
                  <a:lnTo>
                    <a:pt x="8" y="78"/>
                  </a:lnTo>
                  <a:lnTo>
                    <a:pt x="12" y="74"/>
                  </a:lnTo>
                  <a:lnTo>
                    <a:pt x="14" y="66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20" y="0"/>
                  </a:lnTo>
                  <a:close/>
                  <a:moveTo>
                    <a:pt x="32" y="38"/>
                  </a:moveTo>
                  <a:lnTo>
                    <a:pt x="38" y="40"/>
                  </a:lnTo>
                  <a:lnTo>
                    <a:pt x="42" y="40"/>
                  </a:lnTo>
                  <a:lnTo>
                    <a:pt x="48" y="40"/>
                  </a:lnTo>
                  <a:lnTo>
                    <a:pt x="52" y="38"/>
                  </a:lnTo>
                  <a:lnTo>
                    <a:pt x="56" y="34"/>
                  </a:lnTo>
                  <a:lnTo>
                    <a:pt x="60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2" y="6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82" name="Freeform 34"/>
            <p:cNvSpPr>
              <a:spLocks/>
            </p:cNvSpPr>
            <p:nvPr/>
          </p:nvSpPr>
          <p:spPr bwMode="auto">
            <a:xfrm>
              <a:off x="3704" y="1740"/>
              <a:ext cx="146" cy="442"/>
            </a:xfrm>
            <a:custGeom>
              <a:avLst/>
              <a:gdLst>
                <a:gd name="T0" fmla="*/ 146 w 146"/>
                <a:gd name="T1" fmla="*/ 222 h 442"/>
                <a:gd name="T2" fmla="*/ 146 w 146"/>
                <a:gd name="T3" fmla="*/ 272 h 442"/>
                <a:gd name="T4" fmla="*/ 140 w 146"/>
                <a:gd name="T5" fmla="*/ 318 h 442"/>
                <a:gd name="T6" fmla="*/ 130 w 146"/>
                <a:gd name="T7" fmla="*/ 360 h 442"/>
                <a:gd name="T8" fmla="*/ 120 w 146"/>
                <a:gd name="T9" fmla="*/ 394 h 442"/>
                <a:gd name="T10" fmla="*/ 106 w 146"/>
                <a:gd name="T11" fmla="*/ 420 h 442"/>
                <a:gd name="T12" fmla="*/ 90 w 146"/>
                <a:gd name="T13" fmla="*/ 436 h 442"/>
                <a:gd name="T14" fmla="*/ 74 w 146"/>
                <a:gd name="T15" fmla="*/ 442 h 442"/>
                <a:gd name="T16" fmla="*/ 56 w 146"/>
                <a:gd name="T17" fmla="*/ 436 h 442"/>
                <a:gd name="T18" fmla="*/ 40 w 146"/>
                <a:gd name="T19" fmla="*/ 420 h 442"/>
                <a:gd name="T20" fmla="*/ 28 w 146"/>
                <a:gd name="T21" fmla="*/ 394 h 442"/>
                <a:gd name="T22" fmla="*/ 16 w 146"/>
                <a:gd name="T23" fmla="*/ 360 h 442"/>
                <a:gd name="T24" fmla="*/ 8 w 146"/>
                <a:gd name="T25" fmla="*/ 318 h 442"/>
                <a:gd name="T26" fmla="*/ 2 w 146"/>
                <a:gd name="T27" fmla="*/ 272 h 442"/>
                <a:gd name="T28" fmla="*/ 0 w 146"/>
                <a:gd name="T29" fmla="*/ 222 h 442"/>
                <a:gd name="T30" fmla="*/ 2 w 146"/>
                <a:gd name="T31" fmla="*/ 170 h 442"/>
                <a:gd name="T32" fmla="*/ 8 w 146"/>
                <a:gd name="T33" fmla="*/ 124 h 442"/>
                <a:gd name="T34" fmla="*/ 16 w 146"/>
                <a:gd name="T35" fmla="*/ 82 h 442"/>
                <a:gd name="T36" fmla="*/ 28 w 146"/>
                <a:gd name="T37" fmla="*/ 48 h 442"/>
                <a:gd name="T38" fmla="*/ 40 w 146"/>
                <a:gd name="T39" fmla="*/ 22 h 442"/>
                <a:gd name="T40" fmla="*/ 56 w 146"/>
                <a:gd name="T41" fmla="*/ 6 h 442"/>
                <a:gd name="T42" fmla="*/ 74 w 146"/>
                <a:gd name="T43" fmla="*/ 0 h 442"/>
                <a:gd name="T44" fmla="*/ 90 w 146"/>
                <a:gd name="T45" fmla="*/ 6 h 442"/>
                <a:gd name="T46" fmla="*/ 106 w 146"/>
                <a:gd name="T47" fmla="*/ 22 h 442"/>
                <a:gd name="T48" fmla="*/ 120 w 146"/>
                <a:gd name="T49" fmla="*/ 48 h 442"/>
                <a:gd name="T50" fmla="*/ 130 w 146"/>
                <a:gd name="T51" fmla="*/ 82 h 442"/>
                <a:gd name="T52" fmla="*/ 140 w 146"/>
                <a:gd name="T53" fmla="*/ 124 h 442"/>
                <a:gd name="T54" fmla="*/ 146 w 146"/>
                <a:gd name="T55" fmla="*/ 170 h 442"/>
                <a:gd name="T56" fmla="*/ 146 w 146"/>
                <a:gd name="T57" fmla="*/ 22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442">
                  <a:moveTo>
                    <a:pt x="146" y="222"/>
                  </a:moveTo>
                  <a:lnTo>
                    <a:pt x="146" y="272"/>
                  </a:lnTo>
                  <a:lnTo>
                    <a:pt x="140" y="318"/>
                  </a:lnTo>
                  <a:lnTo>
                    <a:pt x="130" y="360"/>
                  </a:lnTo>
                  <a:lnTo>
                    <a:pt x="120" y="394"/>
                  </a:lnTo>
                  <a:lnTo>
                    <a:pt x="106" y="420"/>
                  </a:lnTo>
                  <a:lnTo>
                    <a:pt x="90" y="436"/>
                  </a:lnTo>
                  <a:lnTo>
                    <a:pt x="74" y="442"/>
                  </a:lnTo>
                  <a:lnTo>
                    <a:pt x="56" y="436"/>
                  </a:lnTo>
                  <a:lnTo>
                    <a:pt x="40" y="420"/>
                  </a:lnTo>
                  <a:lnTo>
                    <a:pt x="28" y="394"/>
                  </a:lnTo>
                  <a:lnTo>
                    <a:pt x="16" y="360"/>
                  </a:lnTo>
                  <a:lnTo>
                    <a:pt x="8" y="318"/>
                  </a:lnTo>
                  <a:lnTo>
                    <a:pt x="2" y="272"/>
                  </a:lnTo>
                  <a:lnTo>
                    <a:pt x="0" y="222"/>
                  </a:lnTo>
                  <a:lnTo>
                    <a:pt x="2" y="170"/>
                  </a:lnTo>
                  <a:lnTo>
                    <a:pt x="8" y="124"/>
                  </a:lnTo>
                  <a:lnTo>
                    <a:pt x="16" y="82"/>
                  </a:lnTo>
                  <a:lnTo>
                    <a:pt x="28" y="48"/>
                  </a:lnTo>
                  <a:lnTo>
                    <a:pt x="40" y="22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6"/>
                  </a:lnTo>
                  <a:lnTo>
                    <a:pt x="106" y="22"/>
                  </a:lnTo>
                  <a:lnTo>
                    <a:pt x="120" y="48"/>
                  </a:lnTo>
                  <a:lnTo>
                    <a:pt x="130" y="82"/>
                  </a:lnTo>
                  <a:lnTo>
                    <a:pt x="140" y="124"/>
                  </a:lnTo>
                  <a:lnTo>
                    <a:pt x="146" y="170"/>
                  </a:lnTo>
                  <a:lnTo>
                    <a:pt x="146" y="222"/>
                  </a:lnTo>
                  <a:close/>
                </a:path>
              </a:pathLst>
            </a:custGeom>
            <a:solidFill>
              <a:srgbClr val="FFE5E5"/>
            </a:solidFill>
            <a:ln w="0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83" name="Freeform 35"/>
            <p:cNvSpPr>
              <a:spLocks/>
            </p:cNvSpPr>
            <p:nvPr/>
          </p:nvSpPr>
          <p:spPr bwMode="auto">
            <a:xfrm>
              <a:off x="4392" y="1814"/>
              <a:ext cx="98" cy="294"/>
            </a:xfrm>
            <a:custGeom>
              <a:avLst/>
              <a:gdLst>
                <a:gd name="T0" fmla="*/ 98 w 98"/>
                <a:gd name="T1" fmla="*/ 148 h 294"/>
                <a:gd name="T2" fmla="*/ 96 w 98"/>
                <a:gd name="T3" fmla="*/ 186 h 294"/>
                <a:gd name="T4" fmla="*/ 90 w 98"/>
                <a:gd name="T5" fmla="*/ 222 h 294"/>
                <a:gd name="T6" fmla="*/ 84 w 98"/>
                <a:gd name="T7" fmla="*/ 252 h 294"/>
                <a:gd name="T8" fmla="*/ 74 w 98"/>
                <a:gd name="T9" fmla="*/ 274 h 294"/>
                <a:gd name="T10" fmla="*/ 62 w 98"/>
                <a:gd name="T11" fmla="*/ 290 h 294"/>
                <a:gd name="T12" fmla="*/ 48 w 98"/>
                <a:gd name="T13" fmla="*/ 294 h 294"/>
                <a:gd name="T14" fmla="*/ 36 w 98"/>
                <a:gd name="T15" fmla="*/ 290 h 294"/>
                <a:gd name="T16" fmla="*/ 24 w 98"/>
                <a:gd name="T17" fmla="*/ 274 h 294"/>
                <a:gd name="T18" fmla="*/ 14 w 98"/>
                <a:gd name="T19" fmla="*/ 252 h 294"/>
                <a:gd name="T20" fmla="*/ 6 w 98"/>
                <a:gd name="T21" fmla="*/ 222 h 294"/>
                <a:gd name="T22" fmla="*/ 2 w 98"/>
                <a:gd name="T23" fmla="*/ 186 h 294"/>
                <a:gd name="T24" fmla="*/ 0 w 98"/>
                <a:gd name="T25" fmla="*/ 148 h 294"/>
                <a:gd name="T26" fmla="*/ 2 w 98"/>
                <a:gd name="T27" fmla="*/ 108 h 294"/>
                <a:gd name="T28" fmla="*/ 6 w 98"/>
                <a:gd name="T29" fmla="*/ 72 h 294"/>
                <a:gd name="T30" fmla="*/ 14 w 98"/>
                <a:gd name="T31" fmla="*/ 42 h 294"/>
                <a:gd name="T32" fmla="*/ 24 w 98"/>
                <a:gd name="T33" fmla="*/ 20 h 294"/>
                <a:gd name="T34" fmla="*/ 36 w 98"/>
                <a:gd name="T35" fmla="*/ 4 h 294"/>
                <a:gd name="T36" fmla="*/ 48 w 98"/>
                <a:gd name="T37" fmla="*/ 0 h 294"/>
                <a:gd name="T38" fmla="*/ 62 w 98"/>
                <a:gd name="T39" fmla="*/ 4 h 294"/>
                <a:gd name="T40" fmla="*/ 74 w 98"/>
                <a:gd name="T41" fmla="*/ 20 h 294"/>
                <a:gd name="T42" fmla="*/ 84 w 98"/>
                <a:gd name="T43" fmla="*/ 42 h 294"/>
                <a:gd name="T44" fmla="*/ 90 w 98"/>
                <a:gd name="T45" fmla="*/ 72 h 294"/>
                <a:gd name="T46" fmla="*/ 96 w 98"/>
                <a:gd name="T47" fmla="*/ 108 h 294"/>
                <a:gd name="T48" fmla="*/ 98 w 98"/>
                <a:gd name="T49" fmla="*/ 14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294">
                  <a:moveTo>
                    <a:pt x="98" y="148"/>
                  </a:moveTo>
                  <a:lnTo>
                    <a:pt x="96" y="186"/>
                  </a:lnTo>
                  <a:lnTo>
                    <a:pt x="90" y="222"/>
                  </a:lnTo>
                  <a:lnTo>
                    <a:pt x="84" y="252"/>
                  </a:lnTo>
                  <a:lnTo>
                    <a:pt x="74" y="274"/>
                  </a:lnTo>
                  <a:lnTo>
                    <a:pt x="62" y="290"/>
                  </a:lnTo>
                  <a:lnTo>
                    <a:pt x="48" y="294"/>
                  </a:lnTo>
                  <a:lnTo>
                    <a:pt x="36" y="290"/>
                  </a:lnTo>
                  <a:lnTo>
                    <a:pt x="24" y="274"/>
                  </a:lnTo>
                  <a:lnTo>
                    <a:pt x="14" y="252"/>
                  </a:lnTo>
                  <a:lnTo>
                    <a:pt x="6" y="222"/>
                  </a:lnTo>
                  <a:lnTo>
                    <a:pt x="2" y="186"/>
                  </a:lnTo>
                  <a:lnTo>
                    <a:pt x="0" y="148"/>
                  </a:lnTo>
                  <a:lnTo>
                    <a:pt x="2" y="108"/>
                  </a:lnTo>
                  <a:lnTo>
                    <a:pt x="6" y="72"/>
                  </a:lnTo>
                  <a:lnTo>
                    <a:pt x="14" y="42"/>
                  </a:lnTo>
                  <a:lnTo>
                    <a:pt x="24" y="20"/>
                  </a:lnTo>
                  <a:lnTo>
                    <a:pt x="36" y="4"/>
                  </a:lnTo>
                  <a:lnTo>
                    <a:pt x="48" y="0"/>
                  </a:lnTo>
                  <a:lnTo>
                    <a:pt x="62" y="4"/>
                  </a:lnTo>
                  <a:lnTo>
                    <a:pt x="74" y="20"/>
                  </a:lnTo>
                  <a:lnTo>
                    <a:pt x="84" y="42"/>
                  </a:lnTo>
                  <a:lnTo>
                    <a:pt x="90" y="72"/>
                  </a:lnTo>
                  <a:lnTo>
                    <a:pt x="96" y="108"/>
                  </a:lnTo>
                  <a:lnTo>
                    <a:pt x="98" y="148"/>
                  </a:lnTo>
                  <a:close/>
                </a:path>
              </a:pathLst>
            </a:custGeom>
            <a:solidFill>
              <a:srgbClr val="FFE5E5"/>
            </a:solidFill>
            <a:ln w="0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84" name="Freeform 36"/>
            <p:cNvSpPr>
              <a:spLocks/>
            </p:cNvSpPr>
            <p:nvPr/>
          </p:nvSpPr>
          <p:spPr bwMode="auto">
            <a:xfrm>
              <a:off x="2966" y="1564"/>
              <a:ext cx="324" cy="794"/>
            </a:xfrm>
            <a:custGeom>
              <a:avLst/>
              <a:gdLst>
                <a:gd name="T0" fmla="*/ 324 w 324"/>
                <a:gd name="T1" fmla="*/ 398 h 794"/>
                <a:gd name="T2" fmla="*/ 322 w 324"/>
                <a:gd name="T3" fmla="*/ 468 h 794"/>
                <a:gd name="T4" fmla="*/ 314 w 324"/>
                <a:gd name="T5" fmla="*/ 536 h 794"/>
                <a:gd name="T6" fmla="*/ 302 w 324"/>
                <a:gd name="T7" fmla="*/ 598 h 794"/>
                <a:gd name="T8" fmla="*/ 286 w 324"/>
                <a:gd name="T9" fmla="*/ 654 h 794"/>
                <a:gd name="T10" fmla="*/ 268 w 324"/>
                <a:gd name="T11" fmla="*/ 702 h 794"/>
                <a:gd name="T12" fmla="*/ 244 w 324"/>
                <a:gd name="T13" fmla="*/ 740 h 794"/>
                <a:gd name="T14" fmla="*/ 220 w 324"/>
                <a:gd name="T15" fmla="*/ 770 h 794"/>
                <a:gd name="T16" fmla="*/ 192 w 324"/>
                <a:gd name="T17" fmla="*/ 788 h 794"/>
                <a:gd name="T18" fmla="*/ 162 w 324"/>
                <a:gd name="T19" fmla="*/ 794 h 794"/>
                <a:gd name="T20" fmla="*/ 134 w 324"/>
                <a:gd name="T21" fmla="*/ 788 h 794"/>
                <a:gd name="T22" fmla="*/ 106 w 324"/>
                <a:gd name="T23" fmla="*/ 770 h 794"/>
                <a:gd name="T24" fmla="*/ 80 w 324"/>
                <a:gd name="T25" fmla="*/ 740 h 794"/>
                <a:gd name="T26" fmla="*/ 58 w 324"/>
                <a:gd name="T27" fmla="*/ 702 h 794"/>
                <a:gd name="T28" fmla="*/ 38 w 324"/>
                <a:gd name="T29" fmla="*/ 654 h 794"/>
                <a:gd name="T30" fmla="*/ 22 w 324"/>
                <a:gd name="T31" fmla="*/ 598 h 794"/>
                <a:gd name="T32" fmla="*/ 10 w 324"/>
                <a:gd name="T33" fmla="*/ 536 h 794"/>
                <a:gd name="T34" fmla="*/ 4 w 324"/>
                <a:gd name="T35" fmla="*/ 468 h 794"/>
                <a:gd name="T36" fmla="*/ 0 w 324"/>
                <a:gd name="T37" fmla="*/ 398 h 794"/>
                <a:gd name="T38" fmla="*/ 4 w 324"/>
                <a:gd name="T39" fmla="*/ 326 h 794"/>
                <a:gd name="T40" fmla="*/ 10 w 324"/>
                <a:gd name="T41" fmla="*/ 258 h 794"/>
                <a:gd name="T42" fmla="*/ 22 w 324"/>
                <a:gd name="T43" fmla="*/ 196 h 794"/>
                <a:gd name="T44" fmla="*/ 38 w 324"/>
                <a:gd name="T45" fmla="*/ 140 h 794"/>
                <a:gd name="T46" fmla="*/ 58 w 324"/>
                <a:gd name="T47" fmla="*/ 92 h 794"/>
                <a:gd name="T48" fmla="*/ 80 w 324"/>
                <a:gd name="T49" fmla="*/ 54 h 794"/>
                <a:gd name="T50" fmla="*/ 106 w 324"/>
                <a:gd name="T51" fmla="*/ 24 h 794"/>
                <a:gd name="T52" fmla="*/ 134 w 324"/>
                <a:gd name="T53" fmla="*/ 6 h 794"/>
                <a:gd name="T54" fmla="*/ 162 w 324"/>
                <a:gd name="T55" fmla="*/ 0 h 794"/>
                <a:gd name="T56" fmla="*/ 192 w 324"/>
                <a:gd name="T57" fmla="*/ 6 h 794"/>
                <a:gd name="T58" fmla="*/ 220 w 324"/>
                <a:gd name="T59" fmla="*/ 24 h 794"/>
                <a:gd name="T60" fmla="*/ 244 w 324"/>
                <a:gd name="T61" fmla="*/ 54 h 794"/>
                <a:gd name="T62" fmla="*/ 268 w 324"/>
                <a:gd name="T63" fmla="*/ 92 h 794"/>
                <a:gd name="T64" fmla="*/ 286 w 324"/>
                <a:gd name="T65" fmla="*/ 140 h 794"/>
                <a:gd name="T66" fmla="*/ 302 w 324"/>
                <a:gd name="T67" fmla="*/ 196 h 794"/>
                <a:gd name="T68" fmla="*/ 314 w 324"/>
                <a:gd name="T69" fmla="*/ 258 h 794"/>
                <a:gd name="T70" fmla="*/ 322 w 324"/>
                <a:gd name="T71" fmla="*/ 326 h 794"/>
                <a:gd name="T72" fmla="*/ 324 w 324"/>
                <a:gd name="T73" fmla="*/ 398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4" h="794">
                  <a:moveTo>
                    <a:pt x="324" y="398"/>
                  </a:moveTo>
                  <a:lnTo>
                    <a:pt x="322" y="468"/>
                  </a:lnTo>
                  <a:lnTo>
                    <a:pt x="314" y="536"/>
                  </a:lnTo>
                  <a:lnTo>
                    <a:pt x="302" y="598"/>
                  </a:lnTo>
                  <a:lnTo>
                    <a:pt x="286" y="654"/>
                  </a:lnTo>
                  <a:lnTo>
                    <a:pt x="268" y="702"/>
                  </a:lnTo>
                  <a:lnTo>
                    <a:pt x="244" y="740"/>
                  </a:lnTo>
                  <a:lnTo>
                    <a:pt x="220" y="770"/>
                  </a:lnTo>
                  <a:lnTo>
                    <a:pt x="192" y="788"/>
                  </a:lnTo>
                  <a:lnTo>
                    <a:pt x="162" y="794"/>
                  </a:lnTo>
                  <a:lnTo>
                    <a:pt x="134" y="788"/>
                  </a:lnTo>
                  <a:lnTo>
                    <a:pt x="106" y="770"/>
                  </a:lnTo>
                  <a:lnTo>
                    <a:pt x="80" y="740"/>
                  </a:lnTo>
                  <a:lnTo>
                    <a:pt x="58" y="702"/>
                  </a:lnTo>
                  <a:lnTo>
                    <a:pt x="38" y="654"/>
                  </a:lnTo>
                  <a:lnTo>
                    <a:pt x="22" y="598"/>
                  </a:lnTo>
                  <a:lnTo>
                    <a:pt x="10" y="536"/>
                  </a:lnTo>
                  <a:lnTo>
                    <a:pt x="4" y="468"/>
                  </a:lnTo>
                  <a:lnTo>
                    <a:pt x="0" y="398"/>
                  </a:lnTo>
                  <a:lnTo>
                    <a:pt x="4" y="326"/>
                  </a:lnTo>
                  <a:lnTo>
                    <a:pt x="10" y="258"/>
                  </a:lnTo>
                  <a:lnTo>
                    <a:pt x="22" y="196"/>
                  </a:lnTo>
                  <a:lnTo>
                    <a:pt x="38" y="140"/>
                  </a:lnTo>
                  <a:lnTo>
                    <a:pt x="58" y="92"/>
                  </a:lnTo>
                  <a:lnTo>
                    <a:pt x="80" y="54"/>
                  </a:lnTo>
                  <a:lnTo>
                    <a:pt x="106" y="24"/>
                  </a:lnTo>
                  <a:lnTo>
                    <a:pt x="134" y="6"/>
                  </a:lnTo>
                  <a:lnTo>
                    <a:pt x="162" y="0"/>
                  </a:lnTo>
                  <a:lnTo>
                    <a:pt x="192" y="6"/>
                  </a:lnTo>
                  <a:lnTo>
                    <a:pt x="220" y="24"/>
                  </a:lnTo>
                  <a:lnTo>
                    <a:pt x="244" y="54"/>
                  </a:lnTo>
                  <a:lnTo>
                    <a:pt x="268" y="92"/>
                  </a:lnTo>
                  <a:lnTo>
                    <a:pt x="286" y="140"/>
                  </a:lnTo>
                  <a:lnTo>
                    <a:pt x="302" y="196"/>
                  </a:lnTo>
                  <a:lnTo>
                    <a:pt x="314" y="258"/>
                  </a:lnTo>
                  <a:lnTo>
                    <a:pt x="322" y="326"/>
                  </a:lnTo>
                  <a:lnTo>
                    <a:pt x="324" y="398"/>
                  </a:lnTo>
                  <a:close/>
                </a:path>
              </a:pathLst>
            </a:custGeom>
            <a:solidFill>
              <a:srgbClr val="FFE5E5"/>
            </a:solidFill>
            <a:ln w="0">
              <a:solidFill>
                <a:srgbClr val="FF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85" name="Freeform 37"/>
            <p:cNvSpPr>
              <a:spLocks/>
            </p:cNvSpPr>
            <p:nvPr/>
          </p:nvSpPr>
          <p:spPr bwMode="auto">
            <a:xfrm>
              <a:off x="3718" y="1784"/>
              <a:ext cx="118" cy="354"/>
            </a:xfrm>
            <a:custGeom>
              <a:avLst/>
              <a:gdLst>
                <a:gd name="T0" fmla="*/ 118 w 118"/>
                <a:gd name="T1" fmla="*/ 178 h 354"/>
                <a:gd name="T2" fmla="*/ 116 w 118"/>
                <a:gd name="T3" fmla="*/ 224 h 354"/>
                <a:gd name="T4" fmla="*/ 110 w 118"/>
                <a:gd name="T5" fmla="*/ 266 h 354"/>
                <a:gd name="T6" fmla="*/ 100 w 118"/>
                <a:gd name="T7" fmla="*/ 302 h 354"/>
                <a:gd name="T8" fmla="*/ 90 w 118"/>
                <a:gd name="T9" fmla="*/ 330 h 354"/>
                <a:gd name="T10" fmla="*/ 74 w 118"/>
                <a:gd name="T11" fmla="*/ 348 h 354"/>
                <a:gd name="T12" fmla="*/ 60 w 118"/>
                <a:gd name="T13" fmla="*/ 354 h 354"/>
                <a:gd name="T14" fmla="*/ 44 w 118"/>
                <a:gd name="T15" fmla="*/ 348 h 354"/>
                <a:gd name="T16" fmla="*/ 30 w 118"/>
                <a:gd name="T17" fmla="*/ 330 h 354"/>
                <a:gd name="T18" fmla="*/ 18 w 118"/>
                <a:gd name="T19" fmla="*/ 302 h 354"/>
                <a:gd name="T20" fmla="*/ 8 w 118"/>
                <a:gd name="T21" fmla="*/ 266 h 354"/>
                <a:gd name="T22" fmla="*/ 2 w 118"/>
                <a:gd name="T23" fmla="*/ 224 h 354"/>
                <a:gd name="T24" fmla="*/ 0 w 118"/>
                <a:gd name="T25" fmla="*/ 178 h 354"/>
                <a:gd name="T26" fmla="*/ 2 w 118"/>
                <a:gd name="T27" fmla="*/ 130 h 354"/>
                <a:gd name="T28" fmla="*/ 8 w 118"/>
                <a:gd name="T29" fmla="*/ 88 h 354"/>
                <a:gd name="T30" fmla="*/ 18 w 118"/>
                <a:gd name="T31" fmla="*/ 52 h 354"/>
                <a:gd name="T32" fmla="*/ 30 w 118"/>
                <a:gd name="T33" fmla="*/ 24 h 354"/>
                <a:gd name="T34" fmla="*/ 44 w 118"/>
                <a:gd name="T35" fmla="*/ 6 h 354"/>
                <a:gd name="T36" fmla="*/ 60 w 118"/>
                <a:gd name="T37" fmla="*/ 0 h 354"/>
                <a:gd name="T38" fmla="*/ 74 w 118"/>
                <a:gd name="T39" fmla="*/ 6 h 354"/>
                <a:gd name="T40" fmla="*/ 90 w 118"/>
                <a:gd name="T41" fmla="*/ 24 h 354"/>
                <a:gd name="T42" fmla="*/ 100 w 118"/>
                <a:gd name="T43" fmla="*/ 52 h 354"/>
                <a:gd name="T44" fmla="*/ 110 w 118"/>
                <a:gd name="T45" fmla="*/ 88 h 354"/>
                <a:gd name="T46" fmla="*/ 116 w 118"/>
                <a:gd name="T47" fmla="*/ 130 h 354"/>
                <a:gd name="T48" fmla="*/ 118 w 118"/>
                <a:gd name="T49" fmla="*/ 17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354">
                  <a:moveTo>
                    <a:pt x="118" y="178"/>
                  </a:moveTo>
                  <a:lnTo>
                    <a:pt x="116" y="224"/>
                  </a:lnTo>
                  <a:lnTo>
                    <a:pt x="110" y="266"/>
                  </a:lnTo>
                  <a:lnTo>
                    <a:pt x="100" y="302"/>
                  </a:lnTo>
                  <a:lnTo>
                    <a:pt x="90" y="330"/>
                  </a:lnTo>
                  <a:lnTo>
                    <a:pt x="74" y="348"/>
                  </a:lnTo>
                  <a:lnTo>
                    <a:pt x="60" y="354"/>
                  </a:lnTo>
                  <a:lnTo>
                    <a:pt x="44" y="348"/>
                  </a:lnTo>
                  <a:lnTo>
                    <a:pt x="30" y="330"/>
                  </a:lnTo>
                  <a:lnTo>
                    <a:pt x="18" y="302"/>
                  </a:lnTo>
                  <a:lnTo>
                    <a:pt x="8" y="266"/>
                  </a:lnTo>
                  <a:lnTo>
                    <a:pt x="2" y="224"/>
                  </a:lnTo>
                  <a:lnTo>
                    <a:pt x="0" y="178"/>
                  </a:lnTo>
                  <a:lnTo>
                    <a:pt x="2" y="130"/>
                  </a:lnTo>
                  <a:lnTo>
                    <a:pt x="8" y="88"/>
                  </a:lnTo>
                  <a:lnTo>
                    <a:pt x="18" y="52"/>
                  </a:lnTo>
                  <a:lnTo>
                    <a:pt x="30" y="24"/>
                  </a:lnTo>
                  <a:lnTo>
                    <a:pt x="44" y="6"/>
                  </a:lnTo>
                  <a:lnTo>
                    <a:pt x="60" y="0"/>
                  </a:lnTo>
                  <a:lnTo>
                    <a:pt x="74" y="6"/>
                  </a:lnTo>
                  <a:lnTo>
                    <a:pt x="90" y="24"/>
                  </a:lnTo>
                  <a:lnTo>
                    <a:pt x="100" y="52"/>
                  </a:lnTo>
                  <a:lnTo>
                    <a:pt x="110" y="88"/>
                  </a:lnTo>
                  <a:lnTo>
                    <a:pt x="116" y="130"/>
                  </a:lnTo>
                  <a:lnTo>
                    <a:pt x="118" y="178"/>
                  </a:lnTo>
                  <a:close/>
                </a:path>
              </a:pathLst>
            </a:custGeom>
            <a:solidFill>
              <a:srgbClr val="FFBFBF"/>
            </a:solidFill>
            <a:ln w="0">
              <a:solidFill>
                <a:srgbClr val="F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86" name="Freeform 38"/>
            <p:cNvSpPr>
              <a:spLocks/>
            </p:cNvSpPr>
            <p:nvPr/>
          </p:nvSpPr>
          <p:spPr bwMode="auto">
            <a:xfrm>
              <a:off x="3040" y="1754"/>
              <a:ext cx="178" cy="414"/>
            </a:xfrm>
            <a:custGeom>
              <a:avLst/>
              <a:gdLst>
                <a:gd name="T0" fmla="*/ 178 w 178"/>
                <a:gd name="T1" fmla="*/ 208 h 414"/>
                <a:gd name="T2" fmla="*/ 174 w 178"/>
                <a:gd name="T3" fmla="*/ 254 h 414"/>
                <a:gd name="T4" fmla="*/ 168 w 178"/>
                <a:gd name="T5" fmla="*/ 298 h 414"/>
                <a:gd name="T6" fmla="*/ 158 w 178"/>
                <a:gd name="T7" fmla="*/ 336 h 414"/>
                <a:gd name="T8" fmla="*/ 144 w 178"/>
                <a:gd name="T9" fmla="*/ 368 h 414"/>
                <a:gd name="T10" fmla="*/ 128 w 178"/>
                <a:gd name="T11" fmla="*/ 392 h 414"/>
                <a:gd name="T12" fmla="*/ 110 w 178"/>
                <a:gd name="T13" fmla="*/ 408 h 414"/>
                <a:gd name="T14" fmla="*/ 88 w 178"/>
                <a:gd name="T15" fmla="*/ 414 h 414"/>
                <a:gd name="T16" fmla="*/ 68 w 178"/>
                <a:gd name="T17" fmla="*/ 408 h 414"/>
                <a:gd name="T18" fmla="*/ 50 w 178"/>
                <a:gd name="T19" fmla="*/ 392 h 414"/>
                <a:gd name="T20" fmla="*/ 34 w 178"/>
                <a:gd name="T21" fmla="*/ 368 h 414"/>
                <a:gd name="T22" fmla="*/ 20 w 178"/>
                <a:gd name="T23" fmla="*/ 336 h 414"/>
                <a:gd name="T24" fmla="*/ 10 w 178"/>
                <a:gd name="T25" fmla="*/ 298 h 414"/>
                <a:gd name="T26" fmla="*/ 2 w 178"/>
                <a:gd name="T27" fmla="*/ 254 h 414"/>
                <a:gd name="T28" fmla="*/ 0 w 178"/>
                <a:gd name="T29" fmla="*/ 208 h 414"/>
                <a:gd name="T30" fmla="*/ 2 w 178"/>
                <a:gd name="T31" fmla="*/ 160 h 414"/>
                <a:gd name="T32" fmla="*/ 10 w 178"/>
                <a:gd name="T33" fmla="*/ 116 h 414"/>
                <a:gd name="T34" fmla="*/ 20 w 178"/>
                <a:gd name="T35" fmla="*/ 78 h 414"/>
                <a:gd name="T36" fmla="*/ 34 w 178"/>
                <a:gd name="T37" fmla="*/ 46 h 414"/>
                <a:gd name="T38" fmla="*/ 50 w 178"/>
                <a:gd name="T39" fmla="*/ 22 h 414"/>
                <a:gd name="T40" fmla="*/ 68 w 178"/>
                <a:gd name="T41" fmla="*/ 6 h 414"/>
                <a:gd name="T42" fmla="*/ 88 w 178"/>
                <a:gd name="T43" fmla="*/ 0 h 414"/>
                <a:gd name="T44" fmla="*/ 110 w 178"/>
                <a:gd name="T45" fmla="*/ 6 h 414"/>
                <a:gd name="T46" fmla="*/ 128 w 178"/>
                <a:gd name="T47" fmla="*/ 22 h 414"/>
                <a:gd name="T48" fmla="*/ 144 w 178"/>
                <a:gd name="T49" fmla="*/ 46 h 414"/>
                <a:gd name="T50" fmla="*/ 158 w 178"/>
                <a:gd name="T51" fmla="*/ 78 h 414"/>
                <a:gd name="T52" fmla="*/ 168 w 178"/>
                <a:gd name="T53" fmla="*/ 116 h 414"/>
                <a:gd name="T54" fmla="*/ 174 w 178"/>
                <a:gd name="T55" fmla="*/ 160 h 414"/>
                <a:gd name="T56" fmla="*/ 178 w 178"/>
                <a:gd name="T57" fmla="*/ 20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414">
                  <a:moveTo>
                    <a:pt x="178" y="208"/>
                  </a:moveTo>
                  <a:lnTo>
                    <a:pt x="174" y="254"/>
                  </a:lnTo>
                  <a:lnTo>
                    <a:pt x="168" y="298"/>
                  </a:lnTo>
                  <a:lnTo>
                    <a:pt x="158" y="336"/>
                  </a:lnTo>
                  <a:lnTo>
                    <a:pt x="144" y="368"/>
                  </a:lnTo>
                  <a:lnTo>
                    <a:pt x="128" y="392"/>
                  </a:lnTo>
                  <a:lnTo>
                    <a:pt x="110" y="408"/>
                  </a:lnTo>
                  <a:lnTo>
                    <a:pt x="88" y="414"/>
                  </a:lnTo>
                  <a:lnTo>
                    <a:pt x="68" y="408"/>
                  </a:lnTo>
                  <a:lnTo>
                    <a:pt x="50" y="392"/>
                  </a:lnTo>
                  <a:lnTo>
                    <a:pt x="34" y="368"/>
                  </a:lnTo>
                  <a:lnTo>
                    <a:pt x="20" y="336"/>
                  </a:lnTo>
                  <a:lnTo>
                    <a:pt x="10" y="298"/>
                  </a:lnTo>
                  <a:lnTo>
                    <a:pt x="2" y="254"/>
                  </a:lnTo>
                  <a:lnTo>
                    <a:pt x="0" y="208"/>
                  </a:lnTo>
                  <a:lnTo>
                    <a:pt x="2" y="160"/>
                  </a:lnTo>
                  <a:lnTo>
                    <a:pt x="10" y="116"/>
                  </a:lnTo>
                  <a:lnTo>
                    <a:pt x="20" y="78"/>
                  </a:lnTo>
                  <a:lnTo>
                    <a:pt x="34" y="46"/>
                  </a:lnTo>
                  <a:lnTo>
                    <a:pt x="50" y="22"/>
                  </a:lnTo>
                  <a:lnTo>
                    <a:pt x="68" y="6"/>
                  </a:lnTo>
                  <a:lnTo>
                    <a:pt x="88" y="0"/>
                  </a:lnTo>
                  <a:lnTo>
                    <a:pt x="110" y="6"/>
                  </a:lnTo>
                  <a:lnTo>
                    <a:pt x="128" y="22"/>
                  </a:lnTo>
                  <a:lnTo>
                    <a:pt x="144" y="46"/>
                  </a:lnTo>
                  <a:lnTo>
                    <a:pt x="158" y="78"/>
                  </a:lnTo>
                  <a:lnTo>
                    <a:pt x="168" y="116"/>
                  </a:lnTo>
                  <a:lnTo>
                    <a:pt x="174" y="160"/>
                  </a:lnTo>
                  <a:lnTo>
                    <a:pt x="178" y="208"/>
                  </a:lnTo>
                  <a:close/>
                </a:path>
              </a:pathLst>
            </a:custGeom>
            <a:solidFill>
              <a:srgbClr val="FFBFBF"/>
            </a:solidFill>
            <a:ln w="0">
              <a:solidFill>
                <a:srgbClr val="F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87" name="Freeform 39"/>
            <p:cNvSpPr>
              <a:spLocks/>
            </p:cNvSpPr>
            <p:nvPr/>
          </p:nvSpPr>
          <p:spPr bwMode="auto">
            <a:xfrm>
              <a:off x="4412" y="1872"/>
              <a:ext cx="58" cy="178"/>
            </a:xfrm>
            <a:custGeom>
              <a:avLst/>
              <a:gdLst>
                <a:gd name="T0" fmla="*/ 58 w 58"/>
                <a:gd name="T1" fmla="*/ 90 h 178"/>
                <a:gd name="T2" fmla="*/ 56 w 58"/>
                <a:gd name="T3" fmla="*/ 116 h 178"/>
                <a:gd name="T4" fmla="*/ 52 w 58"/>
                <a:gd name="T5" fmla="*/ 142 h 178"/>
                <a:gd name="T6" fmla="*/ 46 w 58"/>
                <a:gd name="T7" fmla="*/ 160 h 178"/>
                <a:gd name="T8" fmla="*/ 38 w 58"/>
                <a:gd name="T9" fmla="*/ 172 h 178"/>
                <a:gd name="T10" fmla="*/ 28 w 58"/>
                <a:gd name="T11" fmla="*/ 178 h 178"/>
                <a:gd name="T12" fmla="*/ 20 w 58"/>
                <a:gd name="T13" fmla="*/ 172 h 178"/>
                <a:gd name="T14" fmla="*/ 12 w 58"/>
                <a:gd name="T15" fmla="*/ 160 h 178"/>
                <a:gd name="T16" fmla="*/ 4 w 58"/>
                <a:gd name="T17" fmla="*/ 142 h 178"/>
                <a:gd name="T18" fmla="*/ 0 w 58"/>
                <a:gd name="T19" fmla="*/ 116 h 178"/>
                <a:gd name="T20" fmla="*/ 0 w 58"/>
                <a:gd name="T21" fmla="*/ 90 h 178"/>
                <a:gd name="T22" fmla="*/ 0 w 58"/>
                <a:gd name="T23" fmla="*/ 62 h 178"/>
                <a:gd name="T24" fmla="*/ 4 w 58"/>
                <a:gd name="T25" fmla="*/ 36 h 178"/>
                <a:gd name="T26" fmla="*/ 12 w 58"/>
                <a:gd name="T27" fmla="*/ 18 h 178"/>
                <a:gd name="T28" fmla="*/ 20 w 58"/>
                <a:gd name="T29" fmla="*/ 6 h 178"/>
                <a:gd name="T30" fmla="*/ 28 w 58"/>
                <a:gd name="T31" fmla="*/ 0 h 178"/>
                <a:gd name="T32" fmla="*/ 38 w 58"/>
                <a:gd name="T33" fmla="*/ 6 h 178"/>
                <a:gd name="T34" fmla="*/ 46 w 58"/>
                <a:gd name="T35" fmla="*/ 18 h 178"/>
                <a:gd name="T36" fmla="*/ 52 w 58"/>
                <a:gd name="T37" fmla="*/ 36 h 178"/>
                <a:gd name="T38" fmla="*/ 56 w 58"/>
                <a:gd name="T39" fmla="*/ 62 h 178"/>
                <a:gd name="T40" fmla="*/ 58 w 58"/>
                <a:gd name="T41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178">
                  <a:moveTo>
                    <a:pt x="58" y="90"/>
                  </a:moveTo>
                  <a:lnTo>
                    <a:pt x="56" y="116"/>
                  </a:lnTo>
                  <a:lnTo>
                    <a:pt x="52" y="142"/>
                  </a:lnTo>
                  <a:lnTo>
                    <a:pt x="46" y="160"/>
                  </a:lnTo>
                  <a:lnTo>
                    <a:pt x="38" y="172"/>
                  </a:lnTo>
                  <a:lnTo>
                    <a:pt x="28" y="178"/>
                  </a:lnTo>
                  <a:lnTo>
                    <a:pt x="20" y="172"/>
                  </a:lnTo>
                  <a:lnTo>
                    <a:pt x="12" y="160"/>
                  </a:lnTo>
                  <a:lnTo>
                    <a:pt x="4" y="142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0" y="62"/>
                  </a:lnTo>
                  <a:lnTo>
                    <a:pt x="4" y="36"/>
                  </a:lnTo>
                  <a:lnTo>
                    <a:pt x="12" y="18"/>
                  </a:lnTo>
                  <a:lnTo>
                    <a:pt x="20" y="6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6" y="18"/>
                  </a:lnTo>
                  <a:lnTo>
                    <a:pt x="52" y="36"/>
                  </a:lnTo>
                  <a:lnTo>
                    <a:pt x="56" y="62"/>
                  </a:lnTo>
                  <a:lnTo>
                    <a:pt x="58" y="90"/>
                  </a:lnTo>
                  <a:close/>
                </a:path>
              </a:pathLst>
            </a:custGeom>
            <a:solidFill>
              <a:srgbClr val="FFBFBF"/>
            </a:solidFill>
            <a:ln w="0">
              <a:solidFill>
                <a:srgbClr val="F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88" name="Freeform 40"/>
            <p:cNvSpPr>
              <a:spLocks/>
            </p:cNvSpPr>
            <p:nvPr/>
          </p:nvSpPr>
          <p:spPr bwMode="auto">
            <a:xfrm>
              <a:off x="3084" y="1828"/>
              <a:ext cx="90" cy="266"/>
            </a:xfrm>
            <a:custGeom>
              <a:avLst/>
              <a:gdLst>
                <a:gd name="T0" fmla="*/ 90 w 90"/>
                <a:gd name="T1" fmla="*/ 134 h 266"/>
                <a:gd name="T2" fmla="*/ 86 w 90"/>
                <a:gd name="T3" fmla="*/ 174 h 266"/>
                <a:gd name="T4" fmla="*/ 80 w 90"/>
                <a:gd name="T5" fmla="*/ 212 h 266"/>
                <a:gd name="T6" fmla="*/ 70 w 90"/>
                <a:gd name="T7" fmla="*/ 240 h 266"/>
                <a:gd name="T8" fmla="*/ 58 w 90"/>
                <a:gd name="T9" fmla="*/ 258 h 266"/>
                <a:gd name="T10" fmla="*/ 44 w 90"/>
                <a:gd name="T11" fmla="*/ 266 h 266"/>
                <a:gd name="T12" fmla="*/ 30 w 90"/>
                <a:gd name="T13" fmla="*/ 258 h 266"/>
                <a:gd name="T14" fmla="*/ 18 w 90"/>
                <a:gd name="T15" fmla="*/ 240 h 266"/>
                <a:gd name="T16" fmla="*/ 10 w 90"/>
                <a:gd name="T17" fmla="*/ 212 h 266"/>
                <a:gd name="T18" fmla="*/ 2 w 90"/>
                <a:gd name="T19" fmla="*/ 174 h 266"/>
                <a:gd name="T20" fmla="*/ 0 w 90"/>
                <a:gd name="T21" fmla="*/ 134 h 266"/>
                <a:gd name="T22" fmla="*/ 2 w 90"/>
                <a:gd name="T23" fmla="*/ 92 h 266"/>
                <a:gd name="T24" fmla="*/ 10 w 90"/>
                <a:gd name="T25" fmla="*/ 54 h 266"/>
                <a:gd name="T26" fmla="*/ 18 w 90"/>
                <a:gd name="T27" fmla="*/ 26 h 266"/>
                <a:gd name="T28" fmla="*/ 30 w 90"/>
                <a:gd name="T29" fmla="*/ 8 h 266"/>
                <a:gd name="T30" fmla="*/ 44 w 90"/>
                <a:gd name="T31" fmla="*/ 0 h 266"/>
                <a:gd name="T32" fmla="*/ 58 w 90"/>
                <a:gd name="T33" fmla="*/ 8 h 266"/>
                <a:gd name="T34" fmla="*/ 70 w 90"/>
                <a:gd name="T35" fmla="*/ 26 h 266"/>
                <a:gd name="T36" fmla="*/ 80 w 90"/>
                <a:gd name="T37" fmla="*/ 54 h 266"/>
                <a:gd name="T38" fmla="*/ 86 w 90"/>
                <a:gd name="T39" fmla="*/ 92 h 266"/>
                <a:gd name="T40" fmla="*/ 90 w 90"/>
                <a:gd name="T41" fmla="*/ 13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266">
                  <a:moveTo>
                    <a:pt x="90" y="134"/>
                  </a:moveTo>
                  <a:lnTo>
                    <a:pt x="86" y="174"/>
                  </a:lnTo>
                  <a:lnTo>
                    <a:pt x="80" y="212"/>
                  </a:lnTo>
                  <a:lnTo>
                    <a:pt x="70" y="240"/>
                  </a:lnTo>
                  <a:lnTo>
                    <a:pt x="58" y="258"/>
                  </a:lnTo>
                  <a:lnTo>
                    <a:pt x="44" y="266"/>
                  </a:lnTo>
                  <a:lnTo>
                    <a:pt x="30" y="258"/>
                  </a:lnTo>
                  <a:lnTo>
                    <a:pt x="18" y="240"/>
                  </a:lnTo>
                  <a:lnTo>
                    <a:pt x="10" y="212"/>
                  </a:lnTo>
                  <a:lnTo>
                    <a:pt x="2" y="174"/>
                  </a:lnTo>
                  <a:lnTo>
                    <a:pt x="0" y="134"/>
                  </a:lnTo>
                  <a:lnTo>
                    <a:pt x="2" y="92"/>
                  </a:lnTo>
                  <a:lnTo>
                    <a:pt x="10" y="54"/>
                  </a:lnTo>
                  <a:lnTo>
                    <a:pt x="18" y="26"/>
                  </a:lnTo>
                  <a:lnTo>
                    <a:pt x="30" y="8"/>
                  </a:lnTo>
                  <a:lnTo>
                    <a:pt x="44" y="0"/>
                  </a:lnTo>
                  <a:lnTo>
                    <a:pt x="58" y="8"/>
                  </a:lnTo>
                  <a:lnTo>
                    <a:pt x="70" y="26"/>
                  </a:lnTo>
                  <a:lnTo>
                    <a:pt x="80" y="54"/>
                  </a:lnTo>
                  <a:lnTo>
                    <a:pt x="86" y="92"/>
                  </a:lnTo>
                  <a:lnTo>
                    <a:pt x="90" y="134"/>
                  </a:lnTo>
                  <a:close/>
                </a:path>
              </a:pathLst>
            </a:custGeom>
            <a:solidFill>
              <a:srgbClr val="FF7373"/>
            </a:solidFill>
            <a:ln w="0">
              <a:solidFill>
                <a:srgbClr val="FF73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89" name="Freeform 41"/>
            <p:cNvSpPr>
              <a:spLocks/>
            </p:cNvSpPr>
            <p:nvPr/>
          </p:nvSpPr>
          <p:spPr bwMode="auto">
            <a:xfrm>
              <a:off x="3734" y="1828"/>
              <a:ext cx="88" cy="266"/>
            </a:xfrm>
            <a:custGeom>
              <a:avLst/>
              <a:gdLst>
                <a:gd name="T0" fmla="*/ 88 w 88"/>
                <a:gd name="T1" fmla="*/ 134 h 266"/>
                <a:gd name="T2" fmla="*/ 86 w 88"/>
                <a:gd name="T3" fmla="*/ 174 h 266"/>
                <a:gd name="T4" fmla="*/ 78 w 88"/>
                <a:gd name="T5" fmla="*/ 212 h 266"/>
                <a:gd name="T6" fmla="*/ 70 w 88"/>
                <a:gd name="T7" fmla="*/ 240 h 266"/>
                <a:gd name="T8" fmla="*/ 58 w 88"/>
                <a:gd name="T9" fmla="*/ 258 h 266"/>
                <a:gd name="T10" fmla="*/ 44 w 88"/>
                <a:gd name="T11" fmla="*/ 266 h 266"/>
                <a:gd name="T12" fmla="*/ 30 w 88"/>
                <a:gd name="T13" fmla="*/ 258 h 266"/>
                <a:gd name="T14" fmla="*/ 18 w 88"/>
                <a:gd name="T15" fmla="*/ 240 h 266"/>
                <a:gd name="T16" fmla="*/ 8 w 88"/>
                <a:gd name="T17" fmla="*/ 212 h 266"/>
                <a:gd name="T18" fmla="*/ 2 w 88"/>
                <a:gd name="T19" fmla="*/ 174 h 266"/>
                <a:gd name="T20" fmla="*/ 0 w 88"/>
                <a:gd name="T21" fmla="*/ 134 h 266"/>
                <a:gd name="T22" fmla="*/ 2 w 88"/>
                <a:gd name="T23" fmla="*/ 92 h 266"/>
                <a:gd name="T24" fmla="*/ 8 w 88"/>
                <a:gd name="T25" fmla="*/ 54 h 266"/>
                <a:gd name="T26" fmla="*/ 18 w 88"/>
                <a:gd name="T27" fmla="*/ 26 h 266"/>
                <a:gd name="T28" fmla="*/ 30 w 88"/>
                <a:gd name="T29" fmla="*/ 8 h 266"/>
                <a:gd name="T30" fmla="*/ 44 w 88"/>
                <a:gd name="T31" fmla="*/ 0 h 266"/>
                <a:gd name="T32" fmla="*/ 58 w 88"/>
                <a:gd name="T33" fmla="*/ 8 h 266"/>
                <a:gd name="T34" fmla="*/ 70 w 88"/>
                <a:gd name="T35" fmla="*/ 26 h 266"/>
                <a:gd name="T36" fmla="*/ 78 w 88"/>
                <a:gd name="T37" fmla="*/ 54 h 266"/>
                <a:gd name="T38" fmla="*/ 86 w 88"/>
                <a:gd name="T39" fmla="*/ 92 h 266"/>
                <a:gd name="T40" fmla="*/ 88 w 88"/>
                <a:gd name="T41" fmla="*/ 13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266">
                  <a:moveTo>
                    <a:pt x="88" y="134"/>
                  </a:moveTo>
                  <a:lnTo>
                    <a:pt x="86" y="174"/>
                  </a:lnTo>
                  <a:lnTo>
                    <a:pt x="78" y="212"/>
                  </a:lnTo>
                  <a:lnTo>
                    <a:pt x="70" y="240"/>
                  </a:lnTo>
                  <a:lnTo>
                    <a:pt x="58" y="258"/>
                  </a:lnTo>
                  <a:lnTo>
                    <a:pt x="44" y="266"/>
                  </a:lnTo>
                  <a:lnTo>
                    <a:pt x="30" y="258"/>
                  </a:lnTo>
                  <a:lnTo>
                    <a:pt x="18" y="240"/>
                  </a:lnTo>
                  <a:lnTo>
                    <a:pt x="8" y="212"/>
                  </a:lnTo>
                  <a:lnTo>
                    <a:pt x="2" y="174"/>
                  </a:lnTo>
                  <a:lnTo>
                    <a:pt x="0" y="134"/>
                  </a:lnTo>
                  <a:lnTo>
                    <a:pt x="2" y="92"/>
                  </a:lnTo>
                  <a:lnTo>
                    <a:pt x="8" y="54"/>
                  </a:lnTo>
                  <a:lnTo>
                    <a:pt x="18" y="26"/>
                  </a:lnTo>
                  <a:lnTo>
                    <a:pt x="30" y="8"/>
                  </a:lnTo>
                  <a:lnTo>
                    <a:pt x="44" y="0"/>
                  </a:lnTo>
                  <a:lnTo>
                    <a:pt x="58" y="8"/>
                  </a:lnTo>
                  <a:lnTo>
                    <a:pt x="70" y="26"/>
                  </a:lnTo>
                  <a:lnTo>
                    <a:pt x="78" y="54"/>
                  </a:lnTo>
                  <a:lnTo>
                    <a:pt x="86" y="92"/>
                  </a:lnTo>
                  <a:lnTo>
                    <a:pt x="88" y="134"/>
                  </a:lnTo>
                  <a:close/>
                </a:path>
              </a:pathLst>
            </a:custGeom>
            <a:solidFill>
              <a:srgbClr val="FF7373"/>
            </a:solidFill>
            <a:ln w="0">
              <a:solidFill>
                <a:srgbClr val="FF73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90" name="Freeform 42"/>
            <p:cNvSpPr>
              <a:spLocks/>
            </p:cNvSpPr>
            <p:nvPr/>
          </p:nvSpPr>
          <p:spPr bwMode="auto">
            <a:xfrm>
              <a:off x="2962" y="2716"/>
              <a:ext cx="58" cy="56"/>
            </a:xfrm>
            <a:custGeom>
              <a:avLst/>
              <a:gdLst>
                <a:gd name="T0" fmla="*/ 28 w 58"/>
                <a:gd name="T1" fmla="*/ 4 h 56"/>
                <a:gd name="T2" fmla="*/ 32 w 58"/>
                <a:gd name="T3" fmla="*/ 10 h 56"/>
                <a:gd name="T4" fmla="*/ 34 w 58"/>
                <a:gd name="T5" fmla="*/ 20 h 56"/>
                <a:gd name="T6" fmla="*/ 42 w 58"/>
                <a:gd name="T7" fmla="*/ 8 h 56"/>
                <a:gd name="T8" fmla="*/ 48 w 58"/>
                <a:gd name="T9" fmla="*/ 2 h 56"/>
                <a:gd name="T10" fmla="*/ 52 w 58"/>
                <a:gd name="T11" fmla="*/ 0 h 56"/>
                <a:gd name="T12" fmla="*/ 56 w 58"/>
                <a:gd name="T13" fmla="*/ 2 h 56"/>
                <a:gd name="T14" fmla="*/ 58 w 58"/>
                <a:gd name="T15" fmla="*/ 4 h 56"/>
                <a:gd name="T16" fmla="*/ 58 w 58"/>
                <a:gd name="T17" fmla="*/ 8 h 56"/>
                <a:gd name="T18" fmla="*/ 56 w 58"/>
                <a:gd name="T19" fmla="*/ 12 h 56"/>
                <a:gd name="T20" fmla="*/ 52 w 58"/>
                <a:gd name="T21" fmla="*/ 12 h 56"/>
                <a:gd name="T22" fmla="*/ 48 w 58"/>
                <a:gd name="T23" fmla="*/ 10 h 56"/>
                <a:gd name="T24" fmla="*/ 46 w 58"/>
                <a:gd name="T25" fmla="*/ 10 h 56"/>
                <a:gd name="T26" fmla="*/ 40 w 58"/>
                <a:gd name="T27" fmla="*/ 16 h 56"/>
                <a:gd name="T28" fmla="*/ 40 w 58"/>
                <a:gd name="T29" fmla="*/ 42 h 56"/>
                <a:gd name="T30" fmla="*/ 42 w 58"/>
                <a:gd name="T31" fmla="*/ 48 h 56"/>
                <a:gd name="T32" fmla="*/ 44 w 58"/>
                <a:gd name="T33" fmla="*/ 50 h 56"/>
                <a:gd name="T34" fmla="*/ 46 w 58"/>
                <a:gd name="T35" fmla="*/ 48 h 56"/>
                <a:gd name="T36" fmla="*/ 52 w 58"/>
                <a:gd name="T37" fmla="*/ 40 h 56"/>
                <a:gd name="T38" fmla="*/ 50 w 58"/>
                <a:gd name="T39" fmla="*/ 48 h 56"/>
                <a:gd name="T40" fmla="*/ 42 w 58"/>
                <a:gd name="T41" fmla="*/ 56 h 56"/>
                <a:gd name="T42" fmla="*/ 36 w 58"/>
                <a:gd name="T43" fmla="*/ 56 h 56"/>
                <a:gd name="T44" fmla="*/ 34 w 58"/>
                <a:gd name="T45" fmla="*/ 52 h 56"/>
                <a:gd name="T46" fmla="*/ 30 w 58"/>
                <a:gd name="T47" fmla="*/ 42 h 56"/>
                <a:gd name="T48" fmla="*/ 22 w 58"/>
                <a:gd name="T49" fmla="*/ 42 h 56"/>
                <a:gd name="T50" fmla="*/ 14 w 58"/>
                <a:gd name="T51" fmla="*/ 54 h 56"/>
                <a:gd name="T52" fmla="*/ 6 w 58"/>
                <a:gd name="T53" fmla="*/ 56 h 56"/>
                <a:gd name="T54" fmla="*/ 2 w 58"/>
                <a:gd name="T55" fmla="*/ 54 h 56"/>
                <a:gd name="T56" fmla="*/ 0 w 58"/>
                <a:gd name="T57" fmla="*/ 50 h 56"/>
                <a:gd name="T58" fmla="*/ 2 w 58"/>
                <a:gd name="T59" fmla="*/ 46 h 56"/>
                <a:gd name="T60" fmla="*/ 6 w 58"/>
                <a:gd name="T61" fmla="*/ 46 h 56"/>
                <a:gd name="T62" fmla="*/ 10 w 58"/>
                <a:gd name="T63" fmla="*/ 48 h 56"/>
                <a:gd name="T64" fmla="*/ 12 w 58"/>
                <a:gd name="T65" fmla="*/ 50 h 56"/>
                <a:gd name="T66" fmla="*/ 14 w 58"/>
                <a:gd name="T67" fmla="*/ 48 h 56"/>
                <a:gd name="T68" fmla="*/ 20 w 58"/>
                <a:gd name="T69" fmla="*/ 40 h 56"/>
                <a:gd name="T70" fmla="*/ 28 w 58"/>
                <a:gd name="T71" fmla="*/ 30 h 56"/>
                <a:gd name="T72" fmla="*/ 24 w 58"/>
                <a:gd name="T73" fmla="*/ 16 h 56"/>
                <a:gd name="T74" fmla="*/ 22 w 58"/>
                <a:gd name="T75" fmla="*/ 10 h 56"/>
                <a:gd name="T76" fmla="*/ 16 w 58"/>
                <a:gd name="T77" fmla="*/ 8 h 56"/>
                <a:gd name="T78" fmla="*/ 12 w 58"/>
                <a:gd name="T79" fmla="*/ 8 h 56"/>
                <a:gd name="T80" fmla="*/ 10 w 58"/>
                <a:gd name="T81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" h="56">
                  <a:moveTo>
                    <a:pt x="26" y="0"/>
                  </a:moveTo>
                  <a:lnTo>
                    <a:pt x="28" y="4"/>
                  </a:lnTo>
                  <a:lnTo>
                    <a:pt x="30" y="8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4" y="20"/>
                  </a:lnTo>
                  <a:lnTo>
                    <a:pt x="40" y="12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4" y="24"/>
                  </a:lnTo>
                  <a:lnTo>
                    <a:pt x="40" y="42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50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0" y="48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6" y="56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2" y="48"/>
                  </a:lnTo>
                  <a:lnTo>
                    <a:pt x="30" y="42"/>
                  </a:lnTo>
                  <a:lnTo>
                    <a:pt x="28" y="34"/>
                  </a:lnTo>
                  <a:lnTo>
                    <a:pt x="22" y="42"/>
                  </a:lnTo>
                  <a:lnTo>
                    <a:pt x="18" y="50"/>
                  </a:lnTo>
                  <a:lnTo>
                    <a:pt x="14" y="54"/>
                  </a:lnTo>
                  <a:lnTo>
                    <a:pt x="10" y="56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48"/>
                  </a:lnTo>
                  <a:lnTo>
                    <a:pt x="16" y="46"/>
                  </a:lnTo>
                  <a:lnTo>
                    <a:pt x="20" y="40"/>
                  </a:lnTo>
                  <a:lnTo>
                    <a:pt x="24" y="34"/>
                  </a:lnTo>
                  <a:lnTo>
                    <a:pt x="28" y="3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91" name="Freeform 43"/>
            <p:cNvSpPr>
              <a:spLocks/>
            </p:cNvSpPr>
            <p:nvPr/>
          </p:nvSpPr>
          <p:spPr bwMode="auto">
            <a:xfrm>
              <a:off x="3058" y="2700"/>
              <a:ext cx="64" cy="60"/>
            </a:xfrm>
            <a:custGeom>
              <a:avLst/>
              <a:gdLst>
                <a:gd name="T0" fmla="*/ 0 w 64"/>
                <a:gd name="T1" fmla="*/ 30 h 60"/>
                <a:gd name="T2" fmla="*/ 64 w 64"/>
                <a:gd name="T3" fmla="*/ 0 h 60"/>
                <a:gd name="T4" fmla="*/ 64 w 64"/>
                <a:gd name="T5" fmla="*/ 6 h 60"/>
                <a:gd name="T6" fmla="*/ 10 w 64"/>
                <a:gd name="T7" fmla="*/ 30 h 60"/>
                <a:gd name="T8" fmla="*/ 64 w 64"/>
                <a:gd name="T9" fmla="*/ 54 h 60"/>
                <a:gd name="T10" fmla="*/ 64 w 64"/>
                <a:gd name="T11" fmla="*/ 60 h 60"/>
                <a:gd name="T12" fmla="*/ 0 w 64"/>
                <a:gd name="T13" fmla="*/ 30 h 60"/>
                <a:gd name="T14" fmla="*/ 0 w 64"/>
                <a:gd name="T15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0">
                  <a:moveTo>
                    <a:pt x="0" y="30"/>
                  </a:moveTo>
                  <a:lnTo>
                    <a:pt x="64" y="0"/>
                  </a:lnTo>
                  <a:lnTo>
                    <a:pt x="64" y="6"/>
                  </a:lnTo>
                  <a:lnTo>
                    <a:pt x="10" y="3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92" name="Freeform 44"/>
            <p:cNvSpPr>
              <a:spLocks noEditPoints="1"/>
            </p:cNvSpPr>
            <p:nvPr/>
          </p:nvSpPr>
          <p:spPr bwMode="auto">
            <a:xfrm>
              <a:off x="3160" y="2688"/>
              <a:ext cx="52" cy="84"/>
            </a:xfrm>
            <a:custGeom>
              <a:avLst/>
              <a:gdLst>
                <a:gd name="T0" fmla="*/ 0 w 52"/>
                <a:gd name="T1" fmla="*/ 44 h 84"/>
                <a:gd name="T2" fmla="*/ 2 w 52"/>
                <a:gd name="T3" fmla="*/ 30 h 84"/>
                <a:gd name="T4" fmla="*/ 4 w 52"/>
                <a:gd name="T5" fmla="*/ 20 h 84"/>
                <a:gd name="T6" fmla="*/ 8 w 52"/>
                <a:gd name="T7" fmla="*/ 10 h 84"/>
                <a:gd name="T8" fmla="*/ 14 w 52"/>
                <a:gd name="T9" fmla="*/ 4 h 84"/>
                <a:gd name="T10" fmla="*/ 20 w 52"/>
                <a:gd name="T11" fmla="*/ 2 h 84"/>
                <a:gd name="T12" fmla="*/ 26 w 52"/>
                <a:gd name="T13" fmla="*/ 0 h 84"/>
                <a:gd name="T14" fmla="*/ 32 w 52"/>
                <a:gd name="T15" fmla="*/ 2 h 84"/>
                <a:gd name="T16" fmla="*/ 38 w 52"/>
                <a:gd name="T17" fmla="*/ 4 h 84"/>
                <a:gd name="T18" fmla="*/ 42 w 52"/>
                <a:gd name="T19" fmla="*/ 10 h 84"/>
                <a:gd name="T20" fmla="*/ 48 w 52"/>
                <a:gd name="T21" fmla="*/ 24 h 84"/>
                <a:gd name="T22" fmla="*/ 52 w 52"/>
                <a:gd name="T23" fmla="*/ 42 h 84"/>
                <a:gd name="T24" fmla="*/ 50 w 52"/>
                <a:gd name="T25" fmla="*/ 50 h 84"/>
                <a:gd name="T26" fmla="*/ 50 w 52"/>
                <a:gd name="T27" fmla="*/ 60 h 84"/>
                <a:gd name="T28" fmla="*/ 48 w 52"/>
                <a:gd name="T29" fmla="*/ 66 h 84"/>
                <a:gd name="T30" fmla="*/ 42 w 52"/>
                <a:gd name="T31" fmla="*/ 74 h 84"/>
                <a:gd name="T32" fmla="*/ 38 w 52"/>
                <a:gd name="T33" fmla="*/ 80 h 84"/>
                <a:gd name="T34" fmla="*/ 32 w 52"/>
                <a:gd name="T35" fmla="*/ 84 h 84"/>
                <a:gd name="T36" fmla="*/ 26 w 52"/>
                <a:gd name="T37" fmla="*/ 84 h 84"/>
                <a:gd name="T38" fmla="*/ 18 w 52"/>
                <a:gd name="T39" fmla="*/ 84 h 84"/>
                <a:gd name="T40" fmla="*/ 12 w 52"/>
                <a:gd name="T41" fmla="*/ 78 h 84"/>
                <a:gd name="T42" fmla="*/ 6 w 52"/>
                <a:gd name="T43" fmla="*/ 72 h 84"/>
                <a:gd name="T44" fmla="*/ 2 w 52"/>
                <a:gd name="T45" fmla="*/ 62 h 84"/>
                <a:gd name="T46" fmla="*/ 0 w 52"/>
                <a:gd name="T47" fmla="*/ 54 h 84"/>
                <a:gd name="T48" fmla="*/ 0 w 52"/>
                <a:gd name="T49" fmla="*/ 44 h 84"/>
                <a:gd name="T50" fmla="*/ 12 w 52"/>
                <a:gd name="T51" fmla="*/ 44 h 84"/>
                <a:gd name="T52" fmla="*/ 12 w 52"/>
                <a:gd name="T53" fmla="*/ 56 h 84"/>
                <a:gd name="T54" fmla="*/ 14 w 52"/>
                <a:gd name="T55" fmla="*/ 64 h 84"/>
                <a:gd name="T56" fmla="*/ 16 w 52"/>
                <a:gd name="T57" fmla="*/ 72 h 84"/>
                <a:gd name="T58" fmla="*/ 18 w 52"/>
                <a:gd name="T59" fmla="*/ 78 h 84"/>
                <a:gd name="T60" fmla="*/ 22 w 52"/>
                <a:gd name="T61" fmla="*/ 80 h 84"/>
                <a:gd name="T62" fmla="*/ 26 w 52"/>
                <a:gd name="T63" fmla="*/ 82 h 84"/>
                <a:gd name="T64" fmla="*/ 28 w 52"/>
                <a:gd name="T65" fmla="*/ 80 h 84"/>
                <a:gd name="T66" fmla="*/ 32 w 52"/>
                <a:gd name="T67" fmla="*/ 78 h 84"/>
                <a:gd name="T68" fmla="*/ 34 w 52"/>
                <a:gd name="T69" fmla="*/ 74 h 84"/>
                <a:gd name="T70" fmla="*/ 36 w 52"/>
                <a:gd name="T71" fmla="*/ 68 h 84"/>
                <a:gd name="T72" fmla="*/ 38 w 52"/>
                <a:gd name="T73" fmla="*/ 60 h 84"/>
                <a:gd name="T74" fmla="*/ 40 w 52"/>
                <a:gd name="T75" fmla="*/ 50 h 84"/>
                <a:gd name="T76" fmla="*/ 40 w 52"/>
                <a:gd name="T77" fmla="*/ 40 h 84"/>
                <a:gd name="T78" fmla="*/ 38 w 52"/>
                <a:gd name="T79" fmla="*/ 26 h 84"/>
                <a:gd name="T80" fmla="*/ 36 w 52"/>
                <a:gd name="T81" fmla="*/ 16 h 84"/>
                <a:gd name="T82" fmla="*/ 34 w 52"/>
                <a:gd name="T83" fmla="*/ 10 h 84"/>
                <a:gd name="T84" fmla="*/ 32 w 52"/>
                <a:gd name="T85" fmla="*/ 6 h 84"/>
                <a:gd name="T86" fmla="*/ 28 w 52"/>
                <a:gd name="T87" fmla="*/ 4 h 84"/>
                <a:gd name="T88" fmla="*/ 26 w 52"/>
                <a:gd name="T89" fmla="*/ 4 h 84"/>
                <a:gd name="T90" fmla="*/ 22 w 52"/>
                <a:gd name="T91" fmla="*/ 6 h 84"/>
                <a:gd name="T92" fmla="*/ 18 w 52"/>
                <a:gd name="T93" fmla="*/ 8 h 84"/>
                <a:gd name="T94" fmla="*/ 16 w 52"/>
                <a:gd name="T95" fmla="*/ 12 h 84"/>
                <a:gd name="T96" fmla="*/ 14 w 52"/>
                <a:gd name="T97" fmla="*/ 18 h 84"/>
                <a:gd name="T98" fmla="*/ 14 w 52"/>
                <a:gd name="T99" fmla="*/ 24 h 84"/>
                <a:gd name="T100" fmla="*/ 12 w 52"/>
                <a:gd name="T101" fmla="*/ 34 h 84"/>
                <a:gd name="T102" fmla="*/ 12 w 52"/>
                <a:gd name="T10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84">
                  <a:moveTo>
                    <a:pt x="0" y="44"/>
                  </a:moveTo>
                  <a:lnTo>
                    <a:pt x="2" y="30"/>
                  </a:lnTo>
                  <a:lnTo>
                    <a:pt x="4" y="20"/>
                  </a:lnTo>
                  <a:lnTo>
                    <a:pt x="8" y="10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8" y="2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50" y="60"/>
                  </a:lnTo>
                  <a:lnTo>
                    <a:pt x="48" y="66"/>
                  </a:lnTo>
                  <a:lnTo>
                    <a:pt x="42" y="74"/>
                  </a:lnTo>
                  <a:lnTo>
                    <a:pt x="38" y="80"/>
                  </a:lnTo>
                  <a:lnTo>
                    <a:pt x="32" y="84"/>
                  </a:lnTo>
                  <a:lnTo>
                    <a:pt x="26" y="84"/>
                  </a:lnTo>
                  <a:lnTo>
                    <a:pt x="18" y="84"/>
                  </a:lnTo>
                  <a:lnTo>
                    <a:pt x="12" y="78"/>
                  </a:lnTo>
                  <a:lnTo>
                    <a:pt x="6" y="72"/>
                  </a:lnTo>
                  <a:lnTo>
                    <a:pt x="2" y="62"/>
                  </a:lnTo>
                  <a:lnTo>
                    <a:pt x="0" y="54"/>
                  </a:lnTo>
                  <a:lnTo>
                    <a:pt x="0" y="44"/>
                  </a:lnTo>
                  <a:close/>
                  <a:moveTo>
                    <a:pt x="12" y="44"/>
                  </a:moveTo>
                  <a:lnTo>
                    <a:pt x="12" y="56"/>
                  </a:lnTo>
                  <a:lnTo>
                    <a:pt x="14" y="64"/>
                  </a:lnTo>
                  <a:lnTo>
                    <a:pt x="16" y="72"/>
                  </a:lnTo>
                  <a:lnTo>
                    <a:pt x="18" y="78"/>
                  </a:lnTo>
                  <a:lnTo>
                    <a:pt x="22" y="80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32" y="78"/>
                  </a:lnTo>
                  <a:lnTo>
                    <a:pt x="34" y="74"/>
                  </a:lnTo>
                  <a:lnTo>
                    <a:pt x="36" y="68"/>
                  </a:lnTo>
                  <a:lnTo>
                    <a:pt x="38" y="60"/>
                  </a:lnTo>
                  <a:lnTo>
                    <a:pt x="40" y="50"/>
                  </a:lnTo>
                  <a:lnTo>
                    <a:pt x="40" y="40"/>
                  </a:lnTo>
                  <a:lnTo>
                    <a:pt x="38" y="26"/>
                  </a:lnTo>
                  <a:lnTo>
                    <a:pt x="36" y="16"/>
                  </a:lnTo>
                  <a:lnTo>
                    <a:pt x="34" y="10"/>
                  </a:lnTo>
                  <a:lnTo>
                    <a:pt x="32" y="6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2" y="3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93" name="Freeform 45"/>
            <p:cNvSpPr>
              <a:spLocks/>
            </p:cNvSpPr>
            <p:nvPr/>
          </p:nvSpPr>
          <p:spPr bwMode="auto">
            <a:xfrm>
              <a:off x="3226" y="2758"/>
              <a:ext cx="14" cy="14"/>
            </a:xfrm>
            <a:custGeom>
              <a:avLst/>
              <a:gdLst>
                <a:gd name="T0" fmla="*/ 6 w 14"/>
                <a:gd name="T1" fmla="*/ 0 h 14"/>
                <a:gd name="T2" fmla="*/ 10 w 14"/>
                <a:gd name="T3" fmla="*/ 2 h 14"/>
                <a:gd name="T4" fmla="*/ 12 w 14"/>
                <a:gd name="T5" fmla="*/ 2 h 14"/>
                <a:gd name="T6" fmla="*/ 12 w 14"/>
                <a:gd name="T7" fmla="*/ 6 h 14"/>
                <a:gd name="T8" fmla="*/ 14 w 14"/>
                <a:gd name="T9" fmla="*/ 8 h 14"/>
                <a:gd name="T10" fmla="*/ 12 w 14"/>
                <a:gd name="T11" fmla="*/ 10 h 14"/>
                <a:gd name="T12" fmla="*/ 12 w 14"/>
                <a:gd name="T13" fmla="*/ 12 h 14"/>
                <a:gd name="T14" fmla="*/ 8 w 14"/>
                <a:gd name="T15" fmla="*/ 14 h 14"/>
                <a:gd name="T16" fmla="*/ 6 w 14"/>
                <a:gd name="T17" fmla="*/ 14 h 14"/>
                <a:gd name="T18" fmla="*/ 4 w 14"/>
                <a:gd name="T19" fmla="*/ 14 h 14"/>
                <a:gd name="T20" fmla="*/ 2 w 14"/>
                <a:gd name="T21" fmla="*/ 12 h 14"/>
                <a:gd name="T22" fmla="*/ 0 w 14"/>
                <a:gd name="T23" fmla="*/ 10 h 14"/>
                <a:gd name="T24" fmla="*/ 0 w 14"/>
                <a:gd name="T25" fmla="*/ 8 h 14"/>
                <a:gd name="T26" fmla="*/ 0 w 14"/>
                <a:gd name="T27" fmla="*/ 6 h 14"/>
                <a:gd name="T28" fmla="*/ 2 w 14"/>
                <a:gd name="T29" fmla="*/ 2 h 14"/>
                <a:gd name="T30" fmla="*/ 4 w 14"/>
                <a:gd name="T31" fmla="*/ 2 h 14"/>
                <a:gd name="T32" fmla="*/ 6 w 14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6" y="0"/>
                  </a:moveTo>
                  <a:lnTo>
                    <a:pt x="10" y="2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94" name="Freeform 46"/>
            <p:cNvSpPr>
              <a:spLocks/>
            </p:cNvSpPr>
            <p:nvPr/>
          </p:nvSpPr>
          <p:spPr bwMode="auto">
            <a:xfrm>
              <a:off x="3262" y="2688"/>
              <a:ext cx="32" cy="84"/>
            </a:xfrm>
            <a:custGeom>
              <a:avLst/>
              <a:gdLst>
                <a:gd name="T0" fmla="*/ 0 w 32"/>
                <a:gd name="T1" fmla="*/ 10 h 84"/>
                <a:gd name="T2" fmla="*/ 18 w 32"/>
                <a:gd name="T3" fmla="*/ 0 h 84"/>
                <a:gd name="T4" fmla="*/ 20 w 32"/>
                <a:gd name="T5" fmla="*/ 0 h 84"/>
                <a:gd name="T6" fmla="*/ 20 w 32"/>
                <a:gd name="T7" fmla="*/ 70 h 84"/>
                <a:gd name="T8" fmla="*/ 20 w 32"/>
                <a:gd name="T9" fmla="*/ 76 h 84"/>
                <a:gd name="T10" fmla="*/ 22 w 32"/>
                <a:gd name="T11" fmla="*/ 78 h 84"/>
                <a:gd name="T12" fmla="*/ 22 w 32"/>
                <a:gd name="T13" fmla="*/ 80 h 84"/>
                <a:gd name="T14" fmla="*/ 24 w 32"/>
                <a:gd name="T15" fmla="*/ 82 h 84"/>
                <a:gd name="T16" fmla="*/ 26 w 32"/>
                <a:gd name="T17" fmla="*/ 82 h 84"/>
                <a:gd name="T18" fmla="*/ 32 w 32"/>
                <a:gd name="T19" fmla="*/ 82 h 84"/>
                <a:gd name="T20" fmla="*/ 32 w 32"/>
                <a:gd name="T21" fmla="*/ 84 h 84"/>
                <a:gd name="T22" fmla="*/ 0 w 32"/>
                <a:gd name="T23" fmla="*/ 84 h 84"/>
                <a:gd name="T24" fmla="*/ 0 w 32"/>
                <a:gd name="T25" fmla="*/ 82 h 84"/>
                <a:gd name="T26" fmla="*/ 4 w 32"/>
                <a:gd name="T27" fmla="*/ 82 h 84"/>
                <a:gd name="T28" fmla="*/ 8 w 32"/>
                <a:gd name="T29" fmla="*/ 82 h 84"/>
                <a:gd name="T30" fmla="*/ 10 w 32"/>
                <a:gd name="T31" fmla="*/ 80 h 84"/>
                <a:gd name="T32" fmla="*/ 10 w 32"/>
                <a:gd name="T33" fmla="*/ 78 h 84"/>
                <a:gd name="T34" fmla="*/ 10 w 32"/>
                <a:gd name="T35" fmla="*/ 76 h 84"/>
                <a:gd name="T36" fmla="*/ 10 w 32"/>
                <a:gd name="T37" fmla="*/ 70 h 84"/>
                <a:gd name="T38" fmla="*/ 10 w 32"/>
                <a:gd name="T39" fmla="*/ 24 h 84"/>
                <a:gd name="T40" fmla="*/ 10 w 32"/>
                <a:gd name="T41" fmla="*/ 16 h 84"/>
                <a:gd name="T42" fmla="*/ 10 w 32"/>
                <a:gd name="T43" fmla="*/ 12 h 84"/>
                <a:gd name="T44" fmla="*/ 10 w 32"/>
                <a:gd name="T45" fmla="*/ 10 h 84"/>
                <a:gd name="T46" fmla="*/ 8 w 32"/>
                <a:gd name="T47" fmla="*/ 10 h 84"/>
                <a:gd name="T48" fmla="*/ 8 w 32"/>
                <a:gd name="T49" fmla="*/ 10 h 84"/>
                <a:gd name="T50" fmla="*/ 6 w 32"/>
                <a:gd name="T51" fmla="*/ 8 h 84"/>
                <a:gd name="T52" fmla="*/ 4 w 32"/>
                <a:gd name="T53" fmla="*/ 10 h 84"/>
                <a:gd name="T54" fmla="*/ 0 w 32"/>
                <a:gd name="T55" fmla="*/ 10 h 84"/>
                <a:gd name="T56" fmla="*/ 0 w 32"/>
                <a:gd name="T57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84">
                  <a:moveTo>
                    <a:pt x="0" y="10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70"/>
                  </a:lnTo>
                  <a:lnTo>
                    <a:pt x="20" y="76"/>
                  </a:lnTo>
                  <a:lnTo>
                    <a:pt x="22" y="78"/>
                  </a:lnTo>
                  <a:lnTo>
                    <a:pt x="22" y="80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4" y="82"/>
                  </a:lnTo>
                  <a:lnTo>
                    <a:pt x="8" y="82"/>
                  </a:lnTo>
                  <a:lnTo>
                    <a:pt x="10" y="80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0" y="70"/>
                  </a:lnTo>
                  <a:lnTo>
                    <a:pt x="10" y="24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95" name="Freeform 47"/>
            <p:cNvSpPr>
              <a:spLocks/>
            </p:cNvSpPr>
            <p:nvPr/>
          </p:nvSpPr>
          <p:spPr bwMode="auto">
            <a:xfrm>
              <a:off x="3720" y="2730"/>
              <a:ext cx="64" cy="16"/>
            </a:xfrm>
            <a:custGeom>
              <a:avLst/>
              <a:gdLst>
                <a:gd name="T0" fmla="*/ 62 w 64"/>
                <a:gd name="T1" fmla="*/ 0 h 16"/>
                <a:gd name="T2" fmla="*/ 64 w 64"/>
                <a:gd name="T3" fmla="*/ 0 h 16"/>
                <a:gd name="T4" fmla="*/ 62 w 64"/>
                <a:gd name="T5" fmla="*/ 8 h 16"/>
                <a:gd name="T6" fmla="*/ 60 w 64"/>
                <a:gd name="T7" fmla="*/ 12 h 16"/>
                <a:gd name="T8" fmla="*/ 54 w 64"/>
                <a:gd name="T9" fmla="*/ 16 h 16"/>
                <a:gd name="T10" fmla="*/ 48 w 64"/>
                <a:gd name="T11" fmla="*/ 16 h 16"/>
                <a:gd name="T12" fmla="*/ 46 w 64"/>
                <a:gd name="T13" fmla="*/ 16 h 16"/>
                <a:gd name="T14" fmla="*/ 42 w 64"/>
                <a:gd name="T15" fmla="*/ 16 h 16"/>
                <a:gd name="T16" fmla="*/ 40 w 64"/>
                <a:gd name="T17" fmla="*/ 14 h 16"/>
                <a:gd name="T18" fmla="*/ 34 w 64"/>
                <a:gd name="T19" fmla="*/ 12 h 16"/>
                <a:gd name="T20" fmla="*/ 26 w 64"/>
                <a:gd name="T21" fmla="*/ 10 h 16"/>
                <a:gd name="T22" fmla="*/ 20 w 64"/>
                <a:gd name="T23" fmla="*/ 8 h 16"/>
                <a:gd name="T24" fmla="*/ 16 w 64"/>
                <a:gd name="T25" fmla="*/ 6 h 16"/>
                <a:gd name="T26" fmla="*/ 14 w 64"/>
                <a:gd name="T27" fmla="*/ 6 h 16"/>
                <a:gd name="T28" fmla="*/ 10 w 64"/>
                <a:gd name="T29" fmla="*/ 6 h 16"/>
                <a:gd name="T30" fmla="*/ 6 w 64"/>
                <a:gd name="T31" fmla="*/ 8 h 16"/>
                <a:gd name="T32" fmla="*/ 4 w 64"/>
                <a:gd name="T33" fmla="*/ 12 h 16"/>
                <a:gd name="T34" fmla="*/ 2 w 64"/>
                <a:gd name="T35" fmla="*/ 16 h 16"/>
                <a:gd name="T36" fmla="*/ 0 w 64"/>
                <a:gd name="T37" fmla="*/ 16 h 16"/>
                <a:gd name="T38" fmla="*/ 0 w 64"/>
                <a:gd name="T39" fmla="*/ 10 h 16"/>
                <a:gd name="T40" fmla="*/ 4 w 64"/>
                <a:gd name="T41" fmla="*/ 4 h 16"/>
                <a:gd name="T42" fmla="*/ 8 w 64"/>
                <a:gd name="T43" fmla="*/ 2 h 16"/>
                <a:gd name="T44" fmla="*/ 14 w 64"/>
                <a:gd name="T45" fmla="*/ 0 h 16"/>
                <a:gd name="T46" fmla="*/ 16 w 64"/>
                <a:gd name="T47" fmla="*/ 0 h 16"/>
                <a:gd name="T48" fmla="*/ 20 w 64"/>
                <a:gd name="T49" fmla="*/ 2 h 16"/>
                <a:gd name="T50" fmla="*/ 26 w 64"/>
                <a:gd name="T51" fmla="*/ 4 h 16"/>
                <a:gd name="T52" fmla="*/ 36 w 64"/>
                <a:gd name="T53" fmla="*/ 6 h 16"/>
                <a:gd name="T54" fmla="*/ 42 w 64"/>
                <a:gd name="T55" fmla="*/ 10 h 16"/>
                <a:gd name="T56" fmla="*/ 46 w 64"/>
                <a:gd name="T57" fmla="*/ 10 h 16"/>
                <a:gd name="T58" fmla="*/ 50 w 64"/>
                <a:gd name="T59" fmla="*/ 10 h 16"/>
                <a:gd name="T60" fmla="*/ 54 w 64"/>
                <a:gd name="T61" fmla="*/ 10 h 16"/>
                <a:gd name="T62" fmla="*/ 58 w 64"/>
                <a:gd name="T63" fmla="*/ 8 h 16"/>
                <a:gd name="T64" fmla="*/ 60 w 64"/>
                <a:gd name="T65" fmla="*/ 6 h 16"/>
                <a:gd name="T66" fmla="*/ 62 w 64"/>
                <a:gd name="T6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16">
                  <a:moveTo>
                    <a:pt x="62" y="0"/>
                  </a:moveTo>
                  <a:lnTo>
                    <a:pt x="64" y="0"/>
                  </a:lnTo>
                  <a:lnTo>
                    <a:pt x="62" y="8"/>
                  </a:lnTo>
                  <a:lnTo>
                    <a:pt x="60" y="12"/>
                  </a:lnTo>
                  <a:lnTo>
                    <a:pt x="54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4" y="12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6" y="4"/>
                  </a:lnTo>
                  <a:lnTo>
                    <a:pt x="36" y="6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0" y="10"/>
                  </a:lnTo>
                  <a:lnTo>
                    <a:pt x="54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96" name="Freeform 48"/>
            <p:cNvSpPr>
              <a:spLocks noEditPoints="1"/>
            </p:cNvSpPr>
            <p:nvPr/>
          </p:nvSpPr>
          <p:spPr bwMode="auto">
            <a:xfrm>
              <a:off x="3820" y="2688"/>
              <a:ext cx="52" cy="84"/>
            </a:xfrm>
            <a:custGeom>
              <a:avLst/>
              <a:gdLst>
                <a:gd name="T0" fmla="*/ 0 w 52"/>
                <a:gd name="T1" fmla="*/ 44 h 84"/>
                <a:gd name="T2" fmla="*/ 2 w 52"/>
                <a:gd name="T3" fmla="*/ 30 h 84"/>
                <a:gd name="T4" fmla="*/ 4 w 52"/>
                <a:gd name="T5" fmla="*/ 20 h 84"/>
                <a:gd name="T6" fmla="*/ 10 w 52"/>
                <a:gd name="T7" fmla="*/ 10 h 84"/>
                <a:gd name="T8" fmla="*/ 16 w 52"/>
                <a:gd name="T9" fmla="*/ 4 h 84"/>
                <a:gd name="T10" fmla="*/ 20 w 52"/>
                <a:gd name="T11" fmla="*/ 2 h 84"/>
                <a:gd name="T12" fmla="*/ 26 w 52"/>
                <a:gd name="T13" fmla="*/ 0 h 84"/>
                <a:gd name="T14" fmla="*/ 32 w 52"/>
                <a:gd name="T15" fmla="*/ 2 h 84"/>
                <a:gd name="T16" fmla="*/ 38 w 52"/>
                <a:gd name="T17" fmla="*/ 4 h 84"/>
                <a:gd name="T18" fmla="*/ 42 w 52"/>
                <a:gd name="T19" fmla="*/ 10 h 84"/>
                <a:gd name="T20" fmla="*/ 50 w 52"/>
                <a:gd name="T21" fmla="*/ 24 h 84"/>
                <a:gd name="T22" fmla="*/ 52 w 52"/>
                <a:gd name="T23" fmla="*/ 42 h 84"/>
                <a:gd name="T24" fmla="*/ 52 w 52"/>
                <a:gd name="T25" fmla="*/ 50 h 84"/>
                <a:gd name="T26" fmla="*/ 50 w 52"/>
                <a:gd name="T27" fmla="*/ 60 h 84"/>
                <a:gd name="T28" fmla="*/ 48 w 52"/>
                <a:gd name="T29" fmla="*/ 66 h 84"/>
                <a:gd name="T30" fmla="*/ 44 w 52"/>
                <a:gd name="T31" fmla="*/ 74 h 84"/>
                <a:gd name="T32" fmla="*/ 38 w 52"/>
                <a:gd name="T33" fmla="*/ 80 h 84"/>
                <a:gd name="T34" fmla="*/ 32 w 52"/>
                <a:gd name="T35" fmla="*/ 84 h 84"/>
                <a:gd name="T36" fmla="*/ 26 w 52"/>
                <a:gd name="T37" fmla="*/ 84 h 84"/>
                <a:gd name="T38" fmla="*/ 18 w 52"/>
                <a:gd name="T39" fmla="*/ 84 h 84"/>
                <a:gd name="T40" fmla="*/ 12 w 52"/>
                <a:gd name="T41" fmla="*/ 78 h 84"/>
                <a:gd name="T42" fmla="*/ 8 w 52"/>
                <a:gd name="T43" fmla="*/ 72 h 84"/>
                <a:gd name="T44" fmla="*/ 4 w 52"/>
                <a:gd name="T45" fmla="*/ 62 h 84"/>
                <a:gd name="T46" fmla="*/ 2 w 52"/>
                <a:gd name="T47" fmla="*/ 54 h 84"/>
                <a:gd name="T48" fmla="*/ 0 w 52"/>
                <a:gd name="T49" fmla="*/ 44 h 84"/>
                <a:gd name="T50" fmla="*/ 12 w 52"/>
                <a:gd name="T51" fmla="*/ 44 h 84"/>
                <a:gd name="T52" fmla="*/ 12 w 52"/>
                <a:gd name="T53" fmla="*/ 56 h 84"/>
                <a:gd name="T54" fmla="*/ 14 w 52"/>
                <a:gd name="T55" fmla="*/ 64 h 84"/>
                <a:gd name="T56" fmla="*/ 16 w 52"/>
                <a:gd name="T57" fmla="*/ 72 h 84"/>
                <a:gd name="T58" fmla="*/ 18 w 52"/>
                <a:gd name="T59" fmla="*/ 78 h 84"/>
                <a:gd name="T60" fmla="*/ 22 w 52"/>
                <a:gd name="T61" fmla="*/ 80 h 84"/>
                <a:gd name="T62" fmla="*/ 26 w 52"/>
                <a:gd name="T63" fmla="*/ 82 h 84"/>
                <a:gd name="T64" fmla="*/ 30 w 52"/>
                <a:gd name="T65" fmla="*/ 80 h 84"/>
                <a:gd name="T66" fmla="*/ 32 w 52"/>
                <a:gd name="T67" fmla="*/ 78 h 84"/>
                <a:gd name="T68" fmla="*/ 36 w 52"/>
                <a:gd name="T69" fmla="*/ 74 h 84"/>
                <a:gd name="T70" fmla="*/ 38 w 52"/>
                <a:gd name="T71" fmla="*/ 68 h 84"/>
                <a:gd name="T72" fmla="*/ 40 w 52"/>
                <a:gd name="T73" fmla="*/ 60 h 84"/>
                <a:gd name="T74" fmla="*/ 40 w 52"/>
                <a:gd name="T75" fmla="*/ 50 h 84"/>
                <a:gd name="T76" fmla="*/ 40 w 52"/>
                <a:gd name="T77" fmla="*/ 40 h 84"/>
                <a:gd name="T78" fmla="*/ 40 w 52"/>
                <a:gd name="T79" fmla="*/ 26 h 84"/>
                <a:gd name="T80" fmla="*/ 38 w 52"/>
                <a:gd name="T81" fmla="*/ 16 h 84"/>
                <a:gd name="T82" fmla="*/ 36 w 52"/>
                <a:gd name="T83" fmla="*/ 10 h 84"/>
                <a:gd name="T84" fmla="*/ 32 w 52"/>
                <a:gd name="T85" fmla="*/ 6 h 84"/>
                <a:gd name="T86" fmla="*/ 30 w 52"/>
                <a:gd name="T87" fmla="*/ 4 h 84"/>
                <a:gd name="T88" fmla="*/ 26 w 52"/>
                <a:gd name="T89" fmla="*/ 4 h 84"/>
                <a:gd name="T90" fmla="*/ 22 w 52"/>
                <a:gd name="T91" fmla="*/ 6 h 84"/>
                <a:gd name="T92" fmla="*/ 20 w 52"/>
                <a:gd name="T93" fmla="*/ 8 h 84"/>
                <a:gd name="T94" fmla="*/ 16 w 52"/>
                <a:gd name="T95" fmla="*/ 12 h 84"/>
                <a:gd name="T96" fmla="*/ 16 w 52"/>
                <a:gd name="T97" fmla="*/ 18 h 84"/>
                <a:gd name="T98" fmla="*/ 14 w 52"/>
                <a:gd name="T99" fmla="*/ 24 h 84"/>
                <a:gd name="T100" fmla="*/ 12 w 52"/>
                <a:gd name="T101" fmla="*/ 34 h 84"/>
                <a:gd name="T102" fmla="*/ 12 w 52"/>
                <a:gd name="T10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84">
                  <a:moveTo>
                    <a:pt x="0" y="44"/>
                  </a:moveTo>
                  <a:lnTo>
                    <a:pt x="2" y="30"/>
                  </a:lnTo>
                  <a:lnTo>
                    <a:pt x="4" y="20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50" y="24"/>
                  </a:lnTo>
                  <a:lnTo>
                    <a:pt x="52" y="42"/>
                  </a:lnTo>
                  <a:lnTo>
                    <a:pt x="52" y="50"/>
                  </a:lnTo>
                  <a:lnTo>
                    <a:pt x="50" y="60"/>
                  </a:lnTo>
                  <a:lnTo>
                    <a:pt x="48" y="66"/>
                  </a:lnTo>
                  <a:lnTo>
                    <a:pt x="44" y="74"/>
                  </a:lnTo>
                  <a:lnTo>
                    <a:pt x="38" y="80"/>
                  </a:lnTo>
                  <a:lnTo>
                    <a:pt x="32" y="84"/>
                  </a:lnTo>
                  <a:lnTo>
                    <a:pt x="26" y="84"/>
                  </a:lnTo>
                  <a:lnTo>
                    <a:pt x="18" y="84"/>
                  </a:lnTo>
                  <a:lnTo>
                    <a:pt x="12" y="78"/>
                  </a:lnTo>
                  <a:lnTo>
                    <a:pt x="8" y="72"/>
                  </a:lnTo>
                  <a:lnTo>
                    <a:pt x="4" y="62"/>
                  </a:lnTo>
                  <a:lnTo>
                    <a:pt x="2" y="54"/>
                  </a:lnTo>
                  <a:lnTo>
                    <a:pt x="0" y="44"/>
                  </a:lnTo>
                  <a:close/>
                  <a:moveTo>
                    <a:pt x="12" y="44"/>
                  </a:moveTo>
                  <a:lnTo>
                    <a:pt x="12" y="56"/>
                  </a:lnTo>
                  <a:lnTo>
                    <a:pt x="14" y="64"/>
                  </a:lnTo>
                  <a:lnTo>
                    <a:pt x="16" y="72"/>
                  </a:lnTo>
                  <a:lnTo>
                    <a:pt x="18" y="78"/>
                  </a:lnTo>
                  <a:lnTo>
                    <a:pt x="22" y="80"/>
                  </a:lnTo>
                  <a:lnTo>
                    <a:pt x="26" y="82"/>
                  </a:lnTo>
                  <a:lnTo>
                    <a:pt x="30" y="80"/>
                  </a:lnTo>
                  <a:lnTo>
                    <a:pt x="32" y="78"/>
                  </a:lnTo>
                  <a:lnTo>
                    <a:pt x="36" y="74"/>
                  </a:lnTo>
                  <a:lnTo>
                    <a:pt x="38" y="68"/>
                  </a:lnTo>
                  <a:lnTo>
                    <a:pt x="40" y="60"/>
                  </a:lnTo>
                  <a:lnTo>
                    <a:pt x="40" y="50"/>
                  </a:lnTo>
                  <a:lnTo>
                    <a:pt x="40" y="40"/>
                  </a:lnTo>
                  <a:lnTo>
                    <a:pt x="40" y="26"/>
                  </a:lnTo>
                  <a:lnTo>
                    <a:pt x="38" y="16"/>
                  </a:lnTo>
                  <a:lnTo>
                    <a:pt x="36" y="10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4" y="24"/>
                  </a:lnTo>
                  <a:lnTo>
                    <a:pt x="12" y="3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97" name="Freeform 49"/>
            <p:cNvSpPr>
              <a:spLocks/>
            </p:cNvSpPr>
            <p:nvPr/>
          </p:nvSpPr>
          <p:spPr bwMode="auto">
            <a:xfrm>
              <a:off x="3886" y="2758"/>
              <a:ext cx="14" cy="14"/>
            </a:xfrm>
            <a:custGeom>
              <a:avLst/>
              <a:gdLst>
                <a:gd name="T0" fmla="*/ 6 w 14"/>
                <a:gd name="T1" fmla="*/ 0 h 14"/>
                <a:gd name="T2" fmla="*/ 10 w 14"/>
                <a:gd name="T3" fmla="*/ 2 h 14"/>
                <a:gd name="T4" fmla="*/ 12 w 14"/>
                <a:gd name="T5" fmla="*/ 2 h 14"/>
                <a:gd name="T6" fmla="*/ 14 w 14"/>
                <a:gd name="T7" fmla="*/ 6 h 14"/>
                <a:gd name="T8" fmla="*/ 14 w 14"/>
                <a:gd name="T9" fmla="*/ 8 h 14"/>
                <a:gd name="T10" fmla="*/ 14 w 14"/>
                <a:gd name="T11" fmla="*/ 10 h 14"/>
                <a:gd name="T12" fmla="*/ 12 w 14"/>
                <a:gd name="T13" fmla="*/ 12 h 14"/>
                <a:gd name="T14" fmla="*/ 10 w 14"/>
                <a:gd name="T15" fmla="*/ 14 h 14"/>
                <a:gd name="T16" fmla="*/ 6 w 14"/>
                <a:gd name="T17" fmla="*/ 14 h 14"/>
                <a:gd name="T18" fmla="*/ 4 w 14"/>
                <a:gd name="T19" fmla="*/ 14 h 14"/>
                <a:gd name="T20" fmla="*/ 2 w 14"/>
                <a:gd name="T21" fmla="*/ 12 h 14"/>
                <a:gd name="T22" fmla="*/ 0 w 14"/>
                <a:gd name="T23" fmla="*/ 10 h 14"/>
                <a:gd name="T24" fmla="*/ 0 w 14"/>
                <a:gd name="T25" fmla="*/ 8 h 14"/>
                <a:gd name="T26" fmla="*/ 0 w 14"/>
                <a:gd name="T27" fmla="*/ 6 h 14"/>
                <a:gd name="T28" fmla="*/ 2 w 14"/>
                <a:gd name="T29" fmla="*/ 2 h 14"/>
                <a:gd name="T30" fmla="*/ 4 w 14"/>
                <a:gd name="T31" fmla="*/ 2 h 14"/>
                <a:gd name="T32" fmla="*/ 6 w 14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6" y="0"/>
                  </a:move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98" name="Freeform 50"/>
            <p:cNvSpPr>
              <a:spLocks/>
            </p:cNvSpPr>
            <p:nvPr/>
          </p:nvSpPr>
          <p:spPr bwMode="auto">
            <a:xfrm>
              <a:off x="3912" y="2688"/>
              <a:ext cx="46" cy="84"/>
            </a:xfrm>
            <a:custGeom>
              <a:avLst/>
              <a:gdLst>
                <a:gd name="T0" fmla="*/ 6 w 46"/>
                <a:gd name="T1" fmla="*/ 10 h 84"/>
                <a:gd name="T2" fmla="*/ 16 w 46"/>
                <a:gd name="T3" fmla="*/ 2 h 84"/>
                <a:gd name="T4" fmla="*/ 30 w 46"/>
                <a:gd name="T5" fmla="*/ 2 h 84"/>
                <a:gd name="T6" fmla="*/ 40 w 46"/>
                <a:gd name="T7" fmla="*/ 6 h 84"/>
                <a:gd name="T8" fmla="*/ 44 w 46"/>
                <a:gd name="T9" fmla="*/ 16 h 84"/>
                <a:gd name="T10" fmla="*/ 38 w 46"/>
                <a:gd name="T11" fmla="*/ 30 h 84"/>
                <a:gd name="T12" fmla="*/ 38 w 46"/>
                <a:gd name="T13" fmla="*/ 38 h 84"/>
                <a:gd name="T14" fmla="*/ 46 w 46"/>
                <a:gd name="T15" fmla="*/ 50 h 84"/>
                <a:gd name="T16" fmla="*/ 46 w 46"/>
                <a:gd name="T17" fmla="*/ 64 h 84"/>
                <a:gd name="T18" fmla="*/ 40 w 46"/>
                <a:gd name="T19" fmla="*/ 74 h 84"/>
                <a:gd name="T20" fmla="*/ 26 w 46"/>
                <a:gd name="T21" fmla="*/ 84 h 84"/>
                <a:gd name="T22" fmla="*/ 8 w 46"/>
                <a:gd name="T23" fmla="*/ 84 h 84"/>
                <a:gd name="T24" fmla="*/ 2 w 46"/>
                <a:gd name="T25" fmla="*/ 80 h 84"/>
                <a:gd name="T26" fmla="*/ 2 w 46"/>
                <a:gd name="T27" fmla="*/ 78 h 84"/>
                <a:gd name="T28" fmla="*/ 4 w 46"/>
                <a:gd name="T29" fmla="*/ 74 h 84"/>
                <a:gd name="T30" fmla="*/ 8 w 46"/>
                <a:gd name="T31" fmla="*/ 74 h 84"/>
                <a:gd name="T32" fmla="*/ 10 w 46"/>
                <a:gd name="T33" fmla="*/ 76 h 84"/>
                <a:gd name="T34" fmla="*/ 16 w 46"/>
                <a:gd name="T35" fmla="*/ 78 h 84"/>
                <a:gd name="T36" fmla="*/ 20 w 46"/>
                <a:gd name="T37" fmla="*/ 80 h 84"/>
                <a:gd name="T38" fmla="*/ 28 w 46"/>
                <a:gd name="T39" fmla="*/ 78 h 84"/>
                <a:gd name="T40" fmla="*/ 36 w 46"/>
                <a:gd name="T41" fmla="*/ 70 h 84"/>
                <a:gd name="T42" fmla="*/ 38 w 46"/>
                <a:gd name="T43" fmla="*/ 58 h 84"/>
                <a:gd name="T44" fmla="*/ 34 w 46"/>
                <a:gd name="T45" fmla="*/ 52 h 84"/>
                <a:gd name="T46" fmla="*/ 30 w 46"/>
                <a:gd name="T47" fmla="*/ 46 h 84"/>
                <a:gd name="T48" fmla="*/ 22 w 46"/>
                <a:gd name="T49" fmla="*/ 44 h 84"/>
                <a:gd name="T50" fmla="*/ 14 w 46"/>
                <a:gd name="T51" fmla="*/ 42 h 84"/>
                <a:gd name="T52" fmla="*/ 20 w 46"/>
                <a:gd name="T53" fmla="*/ 40 h 84"/>
                <a:gd name="T54" fmla="*/ 28 w 46"/>
                <a:gd name="T55" fmla="*/ 34 h 84"/>
                <a:gd name="T56" fmla="*/ 34 w 46"/>
                <a:gd name="T57" fmla="*/ 26 h 84"/>
                <a:gd name="T58" fmla="*/ 34 w 46"/>
                <a:gd name="T59" fmla="*/ 16 h 84"/>
                <a:gd name="T60" fmla="*/ 26 w 46"/>
                <a:gd name="T61" fmla="*/ 10 h 84"/>
                <a:gd name="T62" fmla="*/ 14 w 46"/>
                <a:gd name="T63" fmla="*/ 10 h 84"/>
                <a:gd name="T64" fmla="*/ 4 w 46"/>
                <a:gd name="T65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84">
                  <a:moveTo>
                    <a:pt x="2" y="18"/>
                  </a:moveTo>
                  <a:lnTo>
                    <a:pt x="6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2" y="22"/>
                  </a:lnTo>
                  <a:lnTo>
                    <a:pt x="38" y="30"/>
                  </a:lnTo>
                  <a:lnTo>
                    <a:pt x="32" y="36"/>
                  </a:lnTo>
                  <a:lnTo>
                    <a:pt x="38" y="38"/>
                  </a:lnTo>
                  <a:lnTo>
                    <a:pt x="42" y="44"/>
                  </a:lnTo>
                  <a:lnTo>
                    <a:pt x="46" y="50"/>
                  </a:lnTo>
                  <a:lnTo>
                    <a:pt x="46" y="56"/>
                  </a:lnTo>
                  <a:lnTo>
                    <a:pt x="46" y="64"/>
                  </a:lnTo>
                  <a:lnTo>
                    <a:pt x="44" y="70"/>
                  </a:lnTo>
                  <a:lnTo>
                    <a:pt x="40" y="74"/>
                  </a:lnTo>
                  <a:lnTo>
                    <a:pt x="34" y="80"/>
                  </a:lnTo>
                  <a:lnTo>
                    <a:pt x="26" y="84"/>
                  </a:lnTo>
                  <a:lnTo>
                    <a:pt x="14" y="84"/>
                  </a:lnTo>
                  <a:lnTo>
                    <a:pt x="8" y="84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4" y="74"/>
                  </a:lnTo>
                  <a:lnTo>
                    <a:pt x="6" y="74"/>
                  </a:lnTo>
                  <a:lnTo>
                    <a:pt x="8" y="74"/>
                  </a:lnTo>
                  <a:lnTo>
                    <a:pt x="8" y="76"/>
                  </a:lnTo>
                  <a:lnTo>
                    <a:pt x="10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8" y="80"/>
                  </a:lnTo>
                  <a:lnTo>
                    <a:pt x="20" y="80"/>
                  </a:lnTo>
                  <a:lnTo>
                    <a:pt x="22" y="80"/>
                  </a:lnTo>
                  <a:lnTo>
                    <a:pt x="28" y="78"/>
                  </a:lnTo>
                  <a:lnTo>
                    <a:pt x="34" y="74"/>
                  </a:lnTo>
                  <a:lnTo>
                    <a:pt x="36" y="70"/>
                  </a:lnTo>
                  <a:lnTo>
                    <a:pt x="38" y="64"/>
                  </a:lnTo>
                  <a:lnTo>
                    <a:pt x="38" y="58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20" y="40"/>
                  </a:lnTo>
                  <a:lnTo>
                    <a:pt x="24" y="38"/>
                  </a:lnTo>
                  <a:lnTo>
                    <a:pt x="28" y="34"/>
                  </a:lnTo>
                  <a:lnTo>
                    <a:pt x="32" y="32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699" name="Freeform 51"/>
            <p:cNvSpPr>
              <a:spLocks/>
            </p:cNvSpPr>
            <p:nvPr/>
          </p:nvSpPr>
          <p:spPr bwMode="auto">
            <a:xfrm>
              <a:off x="3626" y="2716"/>
              <a:ext cx="58" cy="56"/>
            </a:xfrm>
            <a:custGeom>
              <a:avLst/>
              <a:gdLst>
                <a:gd name="T0" fmla="*/ 28 w 58"/>
                <a:gd name="T1" fmla="*/ 4 h 56"/>
                <a:gd name="T2" fmla="*/ 30 w 58"/>
                <a:gd name="T3" fmla="*/ 10 h 56"/>
                <a:gd name="T4" fmla="*/ 32 w 58"/>
                <a:gd name="T5" fmla="*/ 20 h 56"/>
                <a:gd name="T6" fmla="*/ 40 w 58"/>
                <a:gd name="T7" fmla="*/ 8 h 56"/>
                <a:gd name="T8" fmla="*/ 46 w 58"/>
                <a:gd name="T9" fmla="*/ 2 h 56"/>
                <a:gd name="T10" fmla="*/ 50 w 58"/>
                <a:gd name="T11" fmla="*/ 0 h 56"/>
                <a:gd name="T12" fmla="*/ 54 w 58"/>
                <a:gd name="T13" fmla="*/ 2 h 56"/>
                <a:gd name="T14" fmla="*/ 58 w 58"/>
                <a:gd name="T15" fmla="*/ 4 h 56"/>
                <a:gd name="T16" fmla="*/ 58 w 58"/>
                <a:gd name="T17" fmla="*/ 8 h 56"/>
                <a:gd name="T18" fmla="*/ 54 w 58"/>
                <a:gd name="T19" fmla="*/ 12 h 56"/>
                <a:gd name="T20" fmla="*/ 52 w 58"/>
                <a:gd name="T21" fmla="*/ 12 h 56"/>
                <a:gd name="T22" fmla="*/ 48 w 58"/>
                <a:gd name="T23" fmla="*/ 10 h 56"/>
                <a:gd name="T24" fmla="*/ 44 w 58"/>
                <a:gd name="T25" fmla="*/ 10 h 56"/>
                <a:gd name="T26" fmla="*/ 38 w 58"/>
                <a:gd name="T27" fmla="*/ 16 h 56"/>
                <a:gd name="T28" fmla="*/ 40 w 58"/>
                <a:gd name="T29" fmla="*/ 42 h 56"/>
                <a:gd name="T30" fmla="*/ 42 w 58"/>
                <a:gd name="T31" fmla="*/ 48 h 56"/>
                <a:gd name="T32" fmla="*/ 44 w 58"/>
                <a:gd name="T33" fmla="*/ 50 h 56"/>
                <a:gd name="T34" fmla="*/ 46 w 58"/>
                <a:gd name="T35" fmla="*/ 48 h 56"/>
                <a:gd name="T36" fmla="*/ 52 w 58"/>
                <a:gd name="T37" fmla="*/ 40 h 56"/>
                <a:gd name="T38" fmla="*/ 50 w 58"/>
                <a:gd name="T39" fmla="*/ 48 h 56"/>
                <a:gd name="T40" fmla="*/ 42 w 58"/>
                <a:gd name="T41" fmla="*/ 56 h 56"/>
                <a:gd name="T42" fmla="*/ 36 w 58"/>
                <a:gd name="T43" fmla="*/ 56 h 56"/>
                <a:gd name="T44" fmla="*/ 32 w 58"/>
                <a:gd name="T45" fmla="*/ 52 h 56"/>
                <a:gd name="T46" fmla="*/ 30 w 58"/>
                <a:gd name="T47" fmla="*/ 42 h 56"/>
                <a:gd name="T48" fmla="*/ 22 w 58"/>
                <a:gd name="T49" fmla="*/ 42 h 56"/>
                <a:gd name="T50" fmla="*/ 12 w 58"/>
                <a:gd name="T51" fmla="*/ 54 h 56"/>
                <a:gd name="T52" fmla="*/ 6 w 58"/>
                <a:gd name="T53" fmla="*/ 56 h 56"/>
                <a:gd name="T54" fmla="*/ 2 w 58"/>
                <a:gd name="T55" fmla="*/ 54 h 56"/>
                <a:gd name="T56" fmla="*/ 0 w 58"/>
                <a:gd name="T57" fmla="*/ 50 h 56"/>
                <a:gd name="T58" fmla="*/ 2 w 58"/>
                <a:gd name="T59" fmla="*/ 46 h 56"/>
                <a:gd name="T60" fmla="*/ 4 w 58"/>
                <a:gd name="T61" fmla="*/ 46 h 56"/>
                <a:gd name="T62" fmla="*/ 8 w 58"/>
                <a:gd name="T63" fmla="*/ 48 h 56"/>
                <a:gd name="T64" fmla="*/ 10 w 58"/>
                <a:gd name="T65" fmla="*/ 50 h 56"/>
                <a:gd name="T66" fmla="*/ 12 w 58"/>
                <a:gd name="T67" fmla="*/ 48 h 56"/>
                <a:gd name="T68" fmla="*/ 20 w 58"/>
                <a:gd name="T69" fmla="*/ 40 h 56"/>
                <a:gd name="T70" fmla="*/ 26 w 58"/>
                <a:gd name="T71" fmla="*/ 30 h 56"/>
                <a:gd name="T72" fmla="*/ 22 w 58"/>
                <a:gd name="T73" fmla="*/ 16 h 56"/>
                <a:gd name="T74" fmla="*/ 20 w 58"/>
                <a:gd name="T75" fmla="*/ 10 h 56"/>
                <a:gd name="T76" fmla="*/ 16 w 58"/>
                <a:gd name="T77" fmla="*/ 8 h 56"/>
                <a:gd name="T78" fmla="*/ 10 w 58"/>
                <a:gd name="T79" fmla="*/ 8 h 56"/>
                <a:gd name="T80" fmla="*/ 10 w 58"/>
                <a:gd name="T81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" h="56">
                  <a:moveTo>
                    <a:pt x="24" y="0"/>
                  </a:moveTo>
                  <a:lnTo>
                    <a:pt x="28" y="4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32" y="20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44" y="6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38" y="16"/>
                  </a:lnTo>
                  <a:lnTo>
                    <a:pt x="34" y="24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0" y="48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38" y="56"/>
                  </a:lnTo>
                  <a:lnTo>
                    <a:pt x="36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0" y="42"/>
                  </a:lnTo>
                  <a:lnTo>
                    <a:pt x="28" y="34"/>
                  </a:lnTo>
                  <a:lnTo>
                    <a:pt x="22" y="42"/>
                  </a:lnTo>
                  <a:lnTo>
                    <a:pt x="16" y="50"/>
                  </a:lnTo>
                  <a:lnTo>
                    <a:pt x="12" y="54"/>
                  </a:lnTo>
                  <a:lnTo>
                    <a:pt x="10" y="56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6" y="46"/>
                  </a:lnTo>
                  <a:lnTo>
                    <a:pt x="20" y="40"/>
                  </a:lnTo>
                  <a:lnTo>
                    <a:pt x="24" y="34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00" name="Freeform 52"/>
            <p:cNvSpPr>
              <a:spLocks/>
            </p:cNvSpPr>
            <p:nvPr/>
          </p:nvSpPr>
          <p:spPr bwMode="auto">
            <a:xfrm>
              <a:off x="4290" y="2716"/>
              <a:ext cx="56" cy="56"/>
            </a:xfrm>
            <a:custGeom>
              <a:avLst/>
              <a:gdLst>
                <a:gd name="T0" fmla="*/ 26 w 56"/>
                <a:gd name="T1" fmla="*/ 4 h 56"/>
                <a:gd name="T2" fmla="*/ 30 w 56"/>
                <a:gd name="T3" fmla="*/ 10 h 56"/>
                <a:gd name="T4" fmla="*/ 32 w 56"/>
                <a:gd name="T5" fmla="*/ 20 h 56"/>
                <a:gd name="T6" fmla="*/ 40 w 56"/>
                <a:gd name="T7" fmla="*/ 8 h 56"/>
                <a:gd name="T8" fmla="*/ 46 w 56"/>
                <a:gd name="T9" fmla="*/ 2 h 56"/>
                <a:gd name="T10" fmla="*/ 50 w 56"/>
                <a:gd name="T11" fmla="*/ 0 h 56"/>
                <a:gd name="T12" fmla="*/ 54 w 56"/>
                <a:gd name="T13" fmla="*/ 2 h 56"/>
                <a:gd name="T14" fmla="*/ 56 w 56"/>
                <a:gd name="T15" fmla="*/ 4 h 56"/>
                <a:gd name="T16" fmla="*/ 56 w 56"/>
                <a:gd name="T17" fmla="*/ 8 h 56"/>
                <a:gd name="T18" fmla="*/ 54 w 56"/>
                <a:gd name="T19" fmla="*/ 12 h 56"/>
                <a:gd name="T20" fmla="*/ 50 w 56"/>
                <a:gd name="T21" fmla="*/ 12 h 56"/>
                <a:gd name="T22" fmla="*/ 48 w 56"/>
                <a:gd name="T23" fmla="*/ 10 h 56"/>
                <a:gd name="T24" fmla="*/ 44 w 56"/>
                <a:gd name="T25" fmla="*/ 10 h 56"/>
                <a:gd name="T26" fmla="*/ 38 w 56"/>
                <a:gd name="T27" fmla="*/ 16 h 56"/>
                <a:gd name="T28" fmla="*/ 38 w 56"/>
                <a:gd name="T29" fmla="*/ 42 h 56"/>
                <a:gd name="T30" fmla="*/ 40 w 56"/>
                <a:gd name="T31" fmla="*/ 48 h 56"/>
                <a:gd name="T32" fmla="*/ 42 w 56"/>
                <a:gd name="T33" fmla="*/ 50 h 56"/>
                <a:gd name="T34" fmla="*/ 46 w 56"/>
                <a:gd name="T35" fmla="*/ 48 h 56"/>
                <a:gd name="T36" fmla="*/ 50 w 56"/>
                <a:gd name="T37" fmla="*/ 40 h 56"/>
                <a:gd name="T38" fmla="*/ 48 w 56"/>
                <a:gd name="T39" fmla="*/ 48 h 56"/>
                <a:gd name="T40" fmla="*/ 40 w 56"/>
                <a:gd name="T41" fmla="*/ 56 h 56"/>
                <a:gd name="T42" fmla="*/ 34 w 56"/>
                <a:gd name="T43" fmla="*/ 56 h 56"/>
                <a:gd name="T44" fmla="*/ 32 w 56"/>
                <a:gd name="T45" fmla="*/ 52 h 56"/>
                <a:gd name="T46" fmla="*/ 28 w 56"/>
                <a:gd name="T47" fmla="*/ 42 h 56"/>
                <a:gd name="T48" fmla="*/ 22 w 56"/>
                <a:gd name="T49" fmla="*/ 42 h 56"/>
                <a:gd name="T50" fmla="*/ 12 w 56"/>
                <a:gd name="T51" fmla="*/ 54 h 56"/>
                <a:gd name="T52" fmla="*/ 6 w 56"/>
                <a:gd name="T53" fmla="*/ 56 h 56"/>
                <a:gd name="T54" fmla="*/ 0 w 56"/>
                <a:gd name="T55" fmla="*/ 54 h 56"/>
                <a:gd name="T56" fmla="*/ 0 w 56"/>
                <a:gd name="T57" fmla="*/ 50 h 56"/>
                <a:gd name="T58" fmla="*/ 0 w 56"/>
                <a:gd name="T59" fmla="*/ 46 h 56"/>
                <a:gd name="T60" fmla="*/ 4 w 56"/>
                <a:gd name="T61" fmla="*/ 46 h 56"/>
                <a:gd name="T62" fmla="*/ 8 w 56"/>
                <a:gd name="T63" fmla="*/ 48 h 56"/>
                <a:gd name="T64" fmla="*/ 10 w 56"/>
                <a:gd name="T65" fmla="*/ 50 h 56"/>
                <a:gd name="T66" fmla="*/ 12 w 56"/>
                <a:gd name="T67" fmla="*/ 48 h 56"/>
                <a:gd name="T68" fmla="*/ 20 w 56"/>
                <a:gd name="T69" fmla="*/ 40 h 56"/>
                <a:gd name="T70" fmla="*/ 26 w 56"/>
                <a:gd name="T71" fmla="*/ 30 h 56"/>
                <a:gd name="T72" fmla="*/ 22 w 56"/>
                <a:gd name="T73" fmla="*/ 16 h 56"/>
                <a:gd name="T74" fmla="*/ 20 w 56"/>
                <a:gd name="T75" fmla="*/ 10 h 56"/>
                <a:gd name="T76" fmla="*/ 14 w 56"/>
                <a:gd name="T77" fmla="*/ 8 h 56"/>
                <a:gd name="T78" fmla="*/ 10 w 56"/>
                <a:gd name="T79" fmla="*/ 8 h 56"/>
                <a:gd name="T80" fmla="*/ 8 w 56"/>
                <a:gd name="T81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56">
                  <a:moveTo>
                    <a:pt x="24" y="0"/>
                  </a:moveTo>
                  <a:lnTo>
                    <a:pt x="26" y="4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2" y="20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38" y="16"/>
                  </a:lnTo>
                  <a:lnTo>
                    <a:pt x="34" y="24"/>
                  </a:lnTo>
                  <a:lnTo>
                    <a:pt x="38" y="42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0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4" y="54"/>
                  </a:lnTo>
                  <a:lnTo>
                    <a:pt x="40" y="56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0" y="48"/>
                  </a:lnTo>
                  <a:lnTo>
                    <a:pt x="28" y="42"/>
                  </a:lnTo>
                  <a:lnTo>
                    <a:pt x="26" y="34"/>
                  </a:lnTo>
                  <a:lnTo>
                    <a:pt x="22" y="42"/>
                  </a:lnTo>
                  <a:lnTo>
                    <a:pt x="16" y="50"/>
                  </a:lnTo>
                  <a:lnTo>
                    <a:pt x="12" y="54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6" y="46"/>
                  </a:lnTo>
                  <a:lnTo>
                    <a:pt x="20" y="40"/>
                  </a:lnTo>
                  <a:lnTo>
                    <a:pt x="24" y="34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01" name="Freeform 53"/>
            <p:cNvSpPr>
              <a:spLocks/>
            </p:cNvSpPr>
            <p:nvPr/>
          </p:nvSpPr>
          <p:spPr bwMode="auto">
            <a:xfrm>
              <a:off x="4382" y="2730"/>
              <a:ext cx="64" cy="16"/>
            </a:xfrm>
            <a:custGeom>
              <a:avLst/>
              <a:gdLst>
                <a:gd name="T0" fmla="*/ 62 w 64"/>
                <a:gd name="T1" fmla="*/ 0 h 16"/>
                <a:gd name="T2" fmla="*/ 64 w 64"/>
                <a:gd name="T3" fmla="*/ 0 h 16"/>
                <a:gd name="T4" fmla="*/ 64 w 64"/>
                <a:gd name="T5" fmla="*/ 8 h 16"/>
                <a:gd name="T6" fmla="*/ 60 w 64"/>
                <a:gd name="T7" fmla="*/ 12 h 16"/>
                <a:gd name="T8" fmla="*/ 56 w 64"/>
                <a:gd name="T9" fmla="*/ 16 h 16"/>
                <a:gd name="T10" fmla="*/ 50 w 64"/>
                <a:gd name="T11" fmla="*/ 16 h 16"/>
                <a:gd name="T12" fmla="*/ 48 w 64"/>
                <a:gd name="T13" fmla="*/ 16 h 16"/>
                <a:gd name="T14" fmla="*/ 44 w 64"/>
                <a:gd name="T15" fmla="*/ 16 h 16"/>
                <a:gd name="T16" fmla="*/ 40 w 64"/>
                <a:gd name="T17" fmla="*/ 14 h 16"/>
                <a:gd name="T18" fmla="*/ 36 w 64"/>
                <a:gd name="T19" fmla="*/ 12 h 16"/>
                <a:gd name="T20" fmla="*/ 28 w 64"/>
                <a:gd name="T21" fmla="*/ 10 h 16"/>
                <a:gd name="T22" fmla="*/ 22 w 64"/>
                <a:gd name="T23" fmla="*/ 8 h 16"/>
                <a:gd name="T24" fmla="*/ 18 w 64"/>
                <a:gd name="T25" fmla="*/ 6 h 16"/>
                <a:gd name="T26" fmla="*/ 14 w 64"/>
                <a:gd name="T27" fmla="*/ 6 h 16"/>
                <a:gd name="T28" fmla="*/ 10 w 64"/>
                <a:gd name="T29" fmla="*/ 6 h 16"/>
                <a:gd name="T30" fmla="*/ 8 w 64"/>
                <a:gd name="T31" fmla="*/ 8 h 16"/>
                <a:gd name="T32" fmla="*/ 6 w 64"/>
                <a:gd name="T33" fmla="*/ 12 h 16"/>
                <a:gd name="T34" fmla="*/ 4 w 64"/>
                <a:gd name="T35" fmla="*/ 16 h 16"/>
                <a:gd name="T36" fmla="*/ 0 w 64"/>
                <a:gd name="T37" fmla="*/ 16 h 16"/>
                <a:gd name="T38" fmla="*/ 2 w 64"/>
                <a:gd name="T39" fmla="*/ 10 h 16"/>
                <a:gd name="T40" fmla="*/ 6 w 64"/>
                <a:gd name="T41" fmla="*/ 4 h 16"/>
                <a:gd name="T42" fmla="*/ 10 w 64"/>
                <a:gd name="T43" fmla="*/ 2 h 16"/>
                <a:gd name="T44" fmla="*/ 14 w 64"/>
                <a:gd name="T45" fmla="*/ 0 h 16"/>
                <a:gd name="T46" fmla="*/ 18 w 64"/>
                <a:gd name="T47" fmla="*/ 0 h 16"/>
                <a:gd name="T48" fmla="*/ 20 w 64"/>
                <a:gd name="T49" fmla="*/ 2 h 16"/>
                <a:gd name="T50" fmla="*/ 28 w 64"/>
                <a:gd name="T51" fmla="*/ 4 h 16"/>
                <a:gd name="T52" fmla="*/ 36 w 64"/>
                <a:gd name="T53" fmla="*/ 6 h 16"/>
                <a:gd name="T54" fmla="*/ 42 w 64"/>
                <a:gd name="T55" fmla="*/ 10 h 16"/>
                <a:gd name="T56" fmla="*/ 48 w 64"/>
                <a:gd name="T57" fmla="*/ 10 h 16"/>
                <a:gd name="T58" fmla="*/ 50 w 64"/>
                <a:gd name="T59" fmla="*/ 10 h 16"/>
                <a:gd name="T60" fmla="*/ 56 w 64"/>
                <a:gd name="T61" fmla="*/ 10 h 16"/>
                <a:gd name="T62" fmla="*/ 58 w 64"/>
                <a:gd name="T63" fmla="*/ 8 h 16"/>
                <a:gd name="T64" fmla="*/ 62 w 64"/>
                <a:gd name="T65" fmla="*/ 6 h 16"/>
                <a:gd name="T66" fmla="*/ 62 w 64"/>
                <a:gd name="T6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16">
                  <a:moveTo>
                    <a:pt x="62" y="0"/>
                  </a:moveTo>
                  <a:lnTo>
                    <a:pt x="64" y="0"/>
                  </a:lnTo>
                  <a:lnTo>
                    <a:pt x="64" y="8"/>
                  </a:lnTo>
                  <a:lnTo>
                    <a:pt x="60" y="12"/>
                  </a:lnTo>
                  <a:lnTo>
                    <a:pt x="56" y="16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42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6" y="10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02" name="Freeform 54"/>
            <p:cNvSpPr>
              <a:spLocks noEditPoints="1"/>
            </p:cNvSpPr>
            <p:nvPr/>
          </p:nvSpPr>
          <p:spPr bwMode="auto">
            <a:xfrm>
              <a:off x="4484" y="2688"/>
              <a:ext cx="52" cy="84"/>
            </a:xfrm>
            <a:custGeom>
              <a:avLst/>
              <a:gdLst>
                <a:gd name="T0" fmla="*/ 0 w 52"/>
                <a:gd name="T1" fmla="*/ 44 h 84"/>
                <a:gd name="T2" fmla="*/ 0 w 52"/>
                <a:gd name="T3" fmla="*/ 30 h 84"/>
                <a:gd name="T4" fmla="*/ 4 w 52"/>
                <a:gd name="T5" fmla="*/ 20 h 84"/>
                <a:gd name="T6" fmla="*/ 8 w 52"/>
                <a:gd name="T7" fmla="*/ 10 h 84"/>
                <a:gd name="T8" fmla="*/ 14 w 52"/>
                <a:gd name="T9" fmla="*/ 4 h 84"/>
                <a:gd name="T10" fmla="*/ 20 w 52"/>
                <a:gd name="T11" fmla="*/ 2 h 84"/>
                <a:gd name="T12" fmla="*/ 26 w 52"/>
                <a:gd name="T13" fmla="*/ 0 h 84"/>
                <a:gd name="T14" fmla="*/ 32 w 52"/>
                <a:gd name="T15" fmla="*/ 2 h 84"/>
                <a:gd name="T16" fmla="*/ 38 w 52"/>
                <a:gd name="T17" fmla="*/ 4 h 84"/>
                <a:gd name="T18" fmla="*/ 42 w 52"/>
                <a:gd name="T19" fmla="*/ 10 h 84"/>
                <a:gd name="T20" fmla="*/ 48 w 52"/>
                <a:gd name="T21" fmla="*/ 24 h 84"/>
                <a:gd name="T22" fmla="*/ 52 w 52"/>
                <a:gd name="T23" fmla="*/ 42 h 84"/>
                <a:gd name="T24" fmla="*/ 50 w 52"/>
                <a:gd name="T25" fmla="*/ 50 h 84"/>
                <a:gd name="T26" fmla="*/ 50 w 52"/>
                <a:gd name="T27" fmla="*/ 60 h 84"/>
                <a:gd name="T28" fmla="*/ 48 w 52"/>
                <a:gd name="T29" fmla="*/ 66 h 84"/>
                <a:gd name="T30" fmla="*/ 42 w 52"/>
                <a:gd name="T31" fmla="*/ 74 h 84"/>
                <a:gd name="T32" fmla="*/ 36 w 52"/>
                <a:gd name="T33" fmla="*/ 80 h 84"/>
                <a:gd name="T34" fmla="*/ 30 w 52"/>
                <a:gd name="T35" fmla="*/ 84 h 84"/>
                <a:gd name="T36" fmla="*/ 26 w 52"/>
                <a:gd name="T37" fmla="*/ 84 h 84"/>
                <a:gd name="T38" fmla="*/ 18 w 52"/>
                <a:gd name="T39" fmla="*/ 84 h 84"/>
                <a:gd name="T40" fmla="*/ 12 w 52"/>
                <a:gd name="T41" fmla="*/ 78 h 84"/>
                <a:gd name="T42" fmla="*/ 6 w 52"/>
                <a:gd name="T43" fmla="*/ 72 h 84"/>
                <a:gd name="T44" fmla="*/ 2 w 52"/>
                <a:gd name="T45" fmla="*/ 62 h 84"/>
                <a:gd name="T46" fmla="*/ 0 w 52"/>
                <a:gd name="T47" fmla="*/ 54 h 84"/>
                <a:gd name="T48" fmla="*/ 0 w 52"/>
                <a:gd name="T49" fmla="*/ 44 h 84"/>
                <a:gd name="T50" fmla="*/ 12 w 52"/>
                <a:gd name="T51" fmla="*/ 44 h 84"/>
                <a:gd name="T52" fmla="*/ 12 w 52"/>
                <a:gd name="T53" fmla="*/ 56 h 84"/>
                <a:gd name="T54" fmla="*/ 14 w 52"/>
                <a:gd name="T55" fmla="*/ 64 h 84"/>
                <a:gd name="T56" fmla="*/ 16 w 52"/>
                <a:gd name="T57" fmla="*/ 72 h 84"/>
                <a:gd name="T58" fmla="*/ 18 w 52"/>
                <a:gd name="T59" fmla="*/ 78 h 84"/>
                <a:gd name="T60" fmla="*/ 22 w 52"/>
                <a:gd name="T61" fmla="*/ 80 h 84"/>
                <a:gd name="T62" fmla="*/ 26 w 52"/>
                <a:gd name="T63" fmla="*/ 82 h 84"/>
                <a:gd name="T64" fmla="*/ 28 w 52"/>
                <a:gd name="T65" fmla="*/ 80 h 84"/>
                <a:gd name="T66" fmla="*/ 32 w 52"/>
                <a:gd name="T67" fmla="*/ 78 h 84"/>
                <a:gd name="T68" fmla="*/ 34 w 52"/>
                <a:gd name="T69" fmla="*/ 74 h 84"/>
                <a:gd name="T70" fmla="*/ 36 w 52"/>
                <a:gd name="T71" fmla="*/ 68 h 84"/>
                <a:gd name="T72" fmla="*/ 38 w 52"/>
                <a:gd name="T73" fmla="*/ 60 h 84"/>
                <a:gd name="T74" fmla="*/ 40 w 52"/>
                <a:gd name="T75" fmla="*/ 50 h 84"/>
                <a:gd name="T76" fmla="*/ 40 w 52"/>
                <a:gd name="T77" fmla="*/ 40 h 84"/>
                <a:gd name="T78" fmla="*/ 38 w 52"/>
                <a:gd name="T79" fmla="*/ 26 h 84"/>
                <a:gd name="T80" fmla="*/ 36 w 52"/>
                <a:gd name="T81" fmla="*/ 16 h 84"/>
                <a:gd name="T82" fmla="*/ 34 w 52"/>
                <a:gd name="T83" fmla="*/ 10 h 84"/>
                <a:gd name="T84" fmla="*/ 32 w 52"/>
                <a:gd name="T85" fmla="*/ 6 h 84"/>
                <a:gd name="T86" fmla="*/ 28 w 52"/>
                <a:gd name="T87" fmla="*/ 4 h 84"/>
                <a:gd name="T88" fmla="*/ 26 w 52"/>
                <a:gd name="T89" fmla="*/ 4 h 84"/>
                <a:gd name="T90" fmla="*/ 22 w 52"/>
                <a:gd name="T91" fmla="*/ 6 h 84"/>
                <a:gd name="T92" fmla="*/ 18 w 52"/>
                <a:gd name="T93" fmla="*/ 8 h 84"/>
                <a:gd name="T94" fmla="*/ 16 w 52"/>
                <a:gd name="T95" fmla="*/ 12 h 84"/>
                <a:gd name="T96" fmla="*/ 14 w 52"/>
                <a:gd name="T97" fmla="*/ 18 h 84"/>
                <a:gd name="T98" fmla="*/ 12 w 52"/>
                <a:gd name="T99" fmla="*/ 24 h 84"/>
                <a:gd name="T100" fmla="*/ 12 w 52"/>
                <a:gd name="T101" fmla="*/ 34 h 84"/>
                <a:gd name="T102" fmla="*/ 12 w 52"/>
                <a:gd name="T10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84">
                  <a:moveTo>
                    <a:pt x="0" y="44"/>
                  </a:moveTo>
                  <a:lnTo>
                    <a:pt x="0" y="30"/>
                  </a:lnTo>
                  <a:lnTo>
                    <a:pt x="4" y="20"/>
                  </a:lnTo>
                  <a:lnTo>
                    <a:pt x="8" y="10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8" y="2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50" y="60"/>
                  </a:lnTo>
                  <a:lnTo>
                    <a:pt x="48" y="66"/>
                  </a:lnTo>
                  <a:lnTo>
                    <a:pt x="42" y="74"/>
                  </a:lnTo>
                  <a:lnTo>
                    <a:pt x="36" y="80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18" y="84"/>
                  </a:lnTo>
                  <a:lnTo>
                    <a:pt x="12" y="78"/>
                  </a:lnTo>
                  <a:lnTo>
                    <a:pt x="6" y="72"/>
                  </a:lnTo>
                  <a:lnTo>
                    <a:pt x="2" y="62"/>
                  </a:lnTo>
                  <a:lnTo>
                    <a:pt x="0" y="54"/>
                  </a:lnTo>
                  <a:lnTo>
                    <a:pt x="0" y="44"/>
                  </a:lnTo>
                  <a:close/>
                  <a:moveTo>
                    <a:pt x="12" y="44"/>
                  </a:moveTo>
                  <a:lnTo>
                    <a:pt x="12" y="56"/>
                  </a:lnTo>
                  <a:lnTo>
                    <a:pt x="14" y="64"/>
                  </a:lnTo>
                  <a:lnTo>
                    <a:pt x="16" y="72"/>
                  </a:lnTo>
                  <a:lnTo>
                    <a:pt x="18" y="78"/>
                  </a:lnTo>
                  <a:lnTo>
                    <a:pt x="22" y="80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32" y="78"/>
                  </a:lnTo>
                  <a:lnTo>
                    <a:pt x="34" y="74"/>
                  </a:lnTo>
                  <a:lnTo>
                    <a:pt x="36" y="68"/>
                  </a:lnTo>
                  <a:lnTo>
                    <a:pt x="38" y="60"/>
                  </a:lnTo>
                  <a:lnTo>
                    <a:pt x="40" y="50"/>
                  </a:lnTo>
                  <a:lnTo>
                    <a:pt x="40" y="40"/>
                  </a:lnTo>
                  <a:lnTo>
                    <a:pt x="38" y="26"/>
                  </a:lnTo>
                  <a:lnTo>
                    <a:pt x="36" y="16"/>
                  </a:lnTo>
                  <a:lnTo>
                    <a:pt x="34" y="10"/>
                  </a:lnTo>
                  <a:lnTo>
                    <a:pt x="32" y="6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24"/>
                  </a:lnTo>
                  <a:lnTo>
                    <a:pt x="12" y="3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03" name="Freeform 55"/>
            <p:cNvSpPr>
              <a:spLocks/>
            </p:cNvSpPr>
            <p:nvPr/>
          </p:nvSpPr>
          <p:spPr bwMode="auto">
            <a:xfrm>
              <a:off x="4550" y="2758"/>
              <a:ext cx="14" cy="14"/>
            </a:xfrm>
            <a:custGeom>
              <a:avLst/>
              <a:gdLst>
                <a:gd name="T0" fmla="*/ 6 w 14"/>
                <a:gd name="T1" fmla="*/ 0 h 14"/>
                <a:gd name="T2" fmla="*/ 8 w 14"/>
                <a:gd name="T3" fmla="*/ 2 h 14"/>
                <a:gd name="T4" fmla="*/ 12 w 14"/>
                <a:gd name="T5" fmla="*/ 2 h 14"/>
                <a:gd name="T6" fmla="*/ 12 w 14"/>
                <a:gd name="T7" fmla="*/ 6 h 14"/>
                <a:gd name="T8" fmla="*/ 14 w 14"/>
                <a:gd name="T9" fmla="*/ 8 h 14"/>
                <a:gd name="T10" fmla="*/ 12 w 14"/>
                <a:gd name="T11" fmla="*/ 10 h 14"/>
                <a:gd name="T12" fmla="*/ 12 w 14"/>
                <a:gd name="T13" fmla="*/ 12 h 14"/>
                <a:gd name="T14" fmla="*/ 8 w 14"/>
                <a:gd name="T15" fmla="*/ 14 h 14"/>
                <a:gd name="T16" fmla="*/ 6 w 14"/>
                <a:gd name="T17" fmla="*/ 14 h 14"/>
                <a:gd name="T18" fmla="*/ 4 w 14"/>
                <a:gd name="T19" fmla="*/ 14 h 14"/>
                <a:gd name="T20" fmla="*/ 2 w 14"/>
                <a:gd name="T21" fmla="*/ 12 h 14"/>
                <a:gd name="T22" fmla="*/ 0 w 14"/>
                <a:gd name="T23" fmla="*/ 10 h 14"/>
                <a:gd name="T24" fmla="*/ 0 w 14"/>
                <a:gd name="T25" fmla="*/ 8 h 14"/>
                <a:gd name="T26" fmla="*/ 0 w 14"/>
                <a:gd name="T27" fmla="*/ 6 h 14"/>
                <a:gd name="T28" fmla="*/ 2 w 14"/>
                <a:gd name="T29" fmla="*/ 2 h 14"/>
                <a:gd name="T30" fmla="*/ 4 w 14"/>
                <a:gd name="T31" fmla="*/ 2 h 14"/>
                <a:gd name="T32" fmla="*/ 6 w 14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6" y="0"/>
                  </a:moveTo>
                  <a:lnTo>
                    <a:pt x="8" y="2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04" name="Freeform 56"/>
            <p:cNvSpPr>
              <a:spLocks noEditPoints="1"/>
            </p:cNvSpPr>
            <p:nvPr/>
          </p:nvSpPr>
          <p:spPr bwMode="auto">
            <a:xfrm>
              <a:off x="4578" y="2688"/>
              <a:ext cx="48" cy="84"/>
            </a:xfrm>
            <a:custGeom>
              <a:avLst/>
              <a:gdLst>
                <a:gd name="T0" fmla="*/ 12 w 48"/>
                <a:gd name="T1" fmla="*/ 38 h 84"/>
                <a:gd name="T2" fmla="*/ 4 w 48"/>
                <a:gd name="T3" fmla="*/ 30 h 84"/>
                <a:gd name="T4" fmla="*/ 2 w 48"/>
                <a:gd name="T5" fmla="*/ 20 h 84"/>
                <a:gd name="T6" fmla="*/ 4 w 48"/>
                <a:gd name="T7" fmla="*/ 10 h 84"/>
                <a:gd name="T8" fmla="*/ 12 w 48"/>
                <a:gd name="T9" fmla="*/ 4 h 84"/>
                <a:gd name="T10" fmla="*/ 24 w 48"/>
                <a:gd name="T11" fmla="*/ 0 h 84"/>
                <a:gd name="T12" fmla="*/ 36 w 48"/>
                <a:gd name="T13" fmla="*/ 2 h 84"/>
                <a:gd name="T14" fmla="*/ 46 w 48"/>
                <a:gd name="T15" fmla="*/ 12 h 84"/>
                <a:gd name="T16" fmla="*/ 46 w 48"/>
                <a:gd name="T17" fmla="*/ 22 h 84"/>
                <a:gd name="T18" fmla="*/ 40 w 48"/>
                <a:gd name="T19" fmla="*/ 30 h 84"/>
                <a:gd name="T20" fmla="*/ 30 w 48"/>
                <a:gd name="T21" fmla="*/ 38 h 84"/>
                <a:gd name="T22" fmla="*/ 40 w 48"/>
                <a:gd name="T23" fmla="*/ 48 h 84"/>
                <a:gd name="T24" fmla="*/ 46 w 48"/>
                <a:gd name="T25" fmla="*/ 58 h 84"/>
                <a:gd name="T26" fmla="*/ 48 w 48"/>
                <a:gd name="T27" fmla="*/ 70 h 84"/>
                <a:gd name="T28" fmla="*/ 42 w 48"/>
                <a:gd name="T29" fmla="*/ 78 h 84"/>
                <a:gd name="T30" fmla="*/ 30 w 48"/>
                <a:gd name="T31" fmla="*/ 84 h 84"/>
                <a:gd name="T32" fmla="*/ 16 w 48"/>
                <a:gd name="T33" fmla="*/ 84 h 84"/>
                <a:gd name="T34" fmla="*/ 6 w 48"/>
                <a:gd name="T35" fmla="*/ 78 h 84"/>
                <a:gd name="T36" fmla="*/ 0 w 48"/>
                <a:gd name="T37" fmla="*/ 66 h 84"/>
                <a:gd name="T38" fmla="*/ 4 w 48"/>
                <a:gd name="T39" fmla="*/ 54 h 84"/>
                <a:gd name="T40" fmla="*/ 16 w 48"/>
                <a:gd name="T41" fmla="*/ 42 h 84"/>
                <a:gd name="T42" fmla="*/ 32 w 48"/>
                <a:gd name="T43" fmla="*/ 30 h 84"/>
                <a:gd name="T44" fmla="*/ 34 w 48"/>
                <a:gd name="T45" fmla="*/ 22 h 84"/>
                <a:gd name="T46" fmla="*/ 34 w 48"/>
                <a:gd name="T47" fmla="*/ 12 h 84"/>
                <a:gd name="T48" fmla="*/ 28 w 48"/>
                <a:gd name="T49" fmla="*/ 6 h 84"/>
                <a:gd name="T50" fmla="*/ 20 w 48"/>
                <a:gd name="T51" fmla="*/ 6 h 84"/>
                <a:gd name="T52" fmla="*/ 14 w 48"/>
                <a:gd name="T53" fmla="*/ 12 h 84"/>
                <a:gd name="T54" fmla="*/ 14 w 48"/>
                <a:gd name="T55" fmla="*/ 20 h 84"/>
                <a:gd name="T56" fmla="*/ 16 w 48"/>
                <a:gd name="T57" fmla="*/ 26 h 84"/>
                <a:gd name="T58" fmla="*/ 26 w 48"/>
                <a:gd name="T59" fmla="*/ 36 h 84"/>
                <a:gd name="T60" fmla="*/ 16 w 48"/>
                <a:gd name="T61" fmla="*/ 50 h 84"/>
                <a:gd name="T62" fmla="*/ 12 w 48"/>
                <a:gd name="T63" fmla="*/ 58 h 84"/>
                <a:gd name="T64" fmla="*/ 12 w 48"/>
                <a:gd name="T65" fmla="*/ 72 h 84"/>
                <a:gd name="T66" fmla="*/ 20 w 48"/>
                <a:gd name="T67" fmla="*/ 80 h 84"/>
                <a:gd name="T68" fmla="*/ 30 w 48"/>
                <a:gd name="T69" fmla="*/ 80 h 84"/>
                <a:gd name="T70" fmla="*/ 36 w 48"/>
                <a:gd name="T71" fmla="*/ 74 h 84"/>
                <a:gd name="T72" fmla="*/ 36 w 48"/>
                <a:gd name="T73" fmla="*/ 64 h 84"/>
                <a:gd name="T74" fmla="*/ 32 w 48"/>
                <a:gd name="T75" fmla="*/ 56 h 84"/>
                <a:gd name="T76" fmla="*/ 20 w 48"/>
                <a:gd name="T77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84">
                  <a:moveTo>
                    <a:pt x="16" y="42"/>
                  </a:moveTo>
                  <a:lnTo>
                    <a:pt x="12" y="38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6" y="12"/>
                  </a:lnTo>
                  <a:lnTo>
                    <a:pt x="46" y="18"/>
                  </a:lnTo>
                  <a:lnTo>
                    <a:pt x="46" y="22"/>
                  </a:lnTo>
                  <a:lnTo>
                    <a:pt x="44" y="28"/>
                  </a:lnTo>
                  <a:lnTo>
                    <a:pt x="40" y="30"/>
                  </a:lnTo>
                  <a:lnTo>
                    <a:pt x="36" y="34"/>
                  </a:lnTo>
                  <a:lnTo>
                    <a:pt x="30" y="38"/>
                  </a:lnTo>
                  <a:lnTo>
                    <a:pt x="36" y="44"/>
                  </a:lnTo>
                  <a:lnTo>
                    <a:pt x="40" y="48"/>
                  </a:lnTo>
                  <a:lnTo>
                    <a:pt x="44" y="52"/>
                  </a:lnTo>
                  <a:lnTo>
                    <a:pt x="46" y="58"/>
                  </a:lnTo>
                  <a:lnTo>
                    <a:pt x="48" y="64"/>
                  </a:lnTo>
                  <a:lnTo>
                    <a:pt x="48" y="70"/>
                  </a:lnTo>
                  <a:lnTo>
                    <a:pt x="44" y="74"/>
                  </a:lnTo>
                  <a:lnTo>
                    <a:pt x="42" y="78"/>
                  </a:lnTo>
                  <a:lnTo>
                    <a:pt x="36" y="82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6" y="84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6" y="42"/>
                  </a:lnTo>
                  <a:close/>
                  <a:moveTo>
                    <a:pt x="26" y="36"/>
                  </a:moveTo>
                  <a:lnTo>
                    <a:pt x="32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6" y="18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26" y="36"/>
                  </a:lnTo>
                  <a:close/>
                  <a:moveTo>
                    <a:pt x="20" y="44"/>
                  </a:moveTo>
                  <a:lnTo>
                    <a:pt x="16" y="50"/>
                  </a:lnTo>
                  <a:lnTo>
                    <a:pt x="14" y="54"/>
                  </a:lnTo>
                  <a:lnTo>
                    <a:pt x="12" y="58"/>
                  </a:lnTo>
                  <a:lnTo>
                    <a:pt x="12" y="64"/>
                  </a:lnTo>
                  <a:lnTo>
                    <a:pt x="12" y="72"/>
                  </a:lnTo>
                  <a:lnTo>
                    <a:pt x="16" y="76"/>
                  </a:lnTo>
                  <a:lnTo>
                    <a:pt x="20" y="80"/>
                  </a:lnTo>
                  <a:lnTo>
                    <a:pt x="24" y="82"/>
                  </a:lnTo>
                  <a:lnTo>
                    <a:pt x="30" y="80"/>
                  </a:lnTo>
                  <a:lnTo>
                    <a:pt x="34" y="78"/>
                  </a:lnTo>
                  <a:lnTo>
                    <a:pt x="36" y="74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34" y="62"/>
                  </a:lnTo>
                  <a:lnTo>
                    <a:pt x="32" y="56"/>
                  </a:lnTo>
                  <a:lnTo>
                    <a:pt x="26" y="52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05" name="Line 57"/>
            <p:cNvSpPr>
              <a:spLocks noChangeShapeType="1"/>
            </p:cNvSpPr>
            <p:nvPr/>
          </p:nvSpPr>
          <p:spPr bwMode="auto">
            <a:xfrm flipH="1">
              <a:off x="3070" y="1322"/>
              <a:ext cx="26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06" name="Line 58"/>
            <p:cNvSpPr>
              <a:spLocks noChangeShapeType="1"/>
            </p:cNvSpPr>
            <p:nvPr/>
          </p:nvSpPr>
          <p:spPr bwMode="auto">
            <a:xfrm flipH="1">
              <a:off x="3052" y="1354"/>
              <a:ext cx="18" cy="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07" name="Line 59"/>
            <p:cNvSpPr>
              <a:spLocks noChangeShapeType="1"/>
            </p:cNvSpPr>
            <p:nvPr/>
          </p:nvSpPr>
          <p:spPr bwMode="auto">
            <a:xfrm flipH="1">
              <a:off x="3042" y="1392"/>
              <a:ext cx="10" cy="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08" name="Line 60"/>
            <p:cNvSpPr>
              <a:spLocks noChangeShapeType="1"/>
            </p:cNvSpPr>
            <p:nvPr/>
          </p:nvSpPr>
          <p:spPr bwMode="auto">
            <a:xfrm flipH="1">
              <a:off x="3040" y="1430"/>
              <a:ext cx="2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09" name="Line 61"/>
            <p:cNvSpPr>
              <a:spLocks noChangeShapeType="1"/>
            </p:cNvSpPr>
            <p:nvPr/>
          </p:nvSpPr>
          <p:spPr bwMode="auto">
            <a:xfrm>
              <a:off x="3040" y="1470"/>
              <a:ext cx="4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10" name="Line 62"/>
            <p:cNvSpPr>
              <a:spLocks noChangeShapeType="1"/>
            </p:cNvSpPr>
            <p:nvPr/>
          </p:nvSpPr>
          <p:spPr bwMode="auto">
            <a:xfrm>
              <a:off x="3044" y="1502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11" name="Line 63"/>
            <p:cNvSpPr>
              <a:spLocks noChangeShapeType="1"/>
            </p:cNvSpPr>
            <p:nvPr/>
          </p:nvSpPr>
          <p:spPr bwMode="auto">
            <a:xfrm>
              <a:off x="3044" y="1510"/>
              <a:ext cx="14" cy="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12" name="Line 64"/>
            <p:cNvSpPr>
              <a:spLocks noChangeShapeType="1"/>
            </p:cNvSpPr>
            <p:nvPr/>
          </p:nvSpPr>
          <p:spPr bwMode="auto">
            <a:xfrm>
              <a:off x="3058" y="154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13" name="Line 65"/>
            <p:cNvSpPr>
              <a:spLocks noChangeShapeType="1"/>
            </p:cNvSpPr>
            <p:nvPr/>
          </p:nvSpPr>
          <p:spPr bwMode="auto">
            <a:xfrm>
              <a:off x="3060" y="1550"/>
              <a:ext cx="18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14" name="Line 66"/>
            <p:cNvSpPr>
              <a:spLocks noChangeShapeType="1"/>
            </p:cNvSpPr>
            <p:nvPr/>
          </p:nvSpPr>
          <p:spPr bwMode="auto">
            <a:xfrm>
              <a:off x="3078" y="1582"/>
              <a:ext cx="28" cy="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15" name="Line 67"/>
            <p:cNvSpPr>
              <a:spLocks noChangeShapeType="1"/>
            </p:cNvSpPr>
            <p:nvPr/>
          </p:nvSpPr>
          <p:spPr bwMode="auto">
            <a:xfrm>
              <a:off x="3106" y="1614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16" name="Freeform 68"/>
            <p:cNvSpPr>
              <a:spLocks/>
            </p:cNvSpPr>
            <p:nvPr/>
          </p:nvSpPr>
          <p:spPr bwMode="auto">
            <a:xfrm>
              <a:off x="3076" y="1582"/>
              <a:ext cx="34" cy="36"/>
            </a:xfrm>
            <a:custGeom>
              <a:avLst/>
              <a:gdLst>
                <a:gd name="T0" fmla="*/ 0 w 34"/>
                <a:gd name="T1" fmla="*/ 14 h 36"/>
                <a:gd name="T2" fmla="*/ 34 w 34"/>
                <a:gd name="T3" fmla="*/ 36 h 36"/>
                <a:gd name="T4" fmla="*/ 14 w 34"/>
                <a:gd name="T5" fmla="*/ 0 h 36"/>
                <a:gd name="T6" fmla="*/ 0 w 34"/>
                <a:gd name="T7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6">
                  <a:moveTo>
                    <a:pt x="0" y="14"/>
                  </a:moveTo>
                  <a:lnTo>
                    <a:pt x="34" y="36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17" name="Freeform 69"/>
            <p:cNvSpPr>
              <a:spLocks/>
            </p:cNvSpPr>
            <p:nvPr/>
          </p:nvSpPr>
          <p:spPr bwMode="auto">
            <a:xfrm>
              <a:off x="3076" y="1582"/>
              <a:ext cx="34" cy="36"/>
            </a:xfrm>
            <a:custGeom>
              <a:avLst/>
              <a:gdLst>
                <a:gd name="T0" fmla="*/ 0 w 34"/>
                <a:gd name="T1" fmla="*/ 14 h 36"/>
                <a:gd name="T2" fmla="*/ 34 w 34"/>
                <a:gd name="T3" fmla="*/ 36 h 36"/>
                <a:gd name="T4" fmla="*/ 14 w 34"/>
                <a:gd name="T5" fmla="*/ 0 h 36"/>
                <a:gd name="T6" fmla="*/ 0 w 34"/>
                <a:gd name="T7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6">
                  <a:moveTo>
                    <a:pt x="0" y="14"/>
                  </a:moveTo>
                  <a:lnTo>
                    <a:pt x="34" y="36"/>
                  </a:lnTo>
                  <a:lnTo>
                    <a:pt x="14" y="0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18" name="Line 70"/>
            <p:cNvSpPr>
              <a:spLocks noChangeShapeType="1"/>
            </p:cNvSpPr>
            <p:nvPr/>
          </p:nvSpPr>
          <p:spPr bwMode="auto">
            <a:xfrm flipH="1">
              <a:off x="3774" y="1336"/>
              <a:ext cx="38" cy="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19" name="Line 71"/>
            <p:cNvSpPr>
              <a:spLocks noChangeShapeType="1"/>
            </p:cNvSpPr>
            <p:nvPr/>
          </p:nvSpPr>
          <p:spPr bwMode="auto">
            <a:xfrm flipH="1">
              <a:off x="3744" y="1386"/>
              <a:ext cx="30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20" name="Line 72"/>
            <p:cNvSpPr>
              <a:spLocks noChangeShapeType="1"/>
            </p:cNvSpPr>
            <p:nvPr/>
          </p:nvSpPr>
          <p:spPr bwMode="auto">
            <a:xfrm flipH="1">
              <a:off x="3722" y="1438"/>
              <a:ext cx="22" cy="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21" name="Line 73"/>
            <p:cNvSpPr>
              <a:spLocks noChangeShapeType="1"/>
            </p:cNvSpPr>
            <p:nvPr/>
          </p:nvSpPr>
          <p:spPr bwMode="auto">
            <a:xfrm flipH="1">
              <a:off x="3708" y="1492"/>
              <a:ext cx="14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22" name="Line 74"/>
            <p:cNvSpPr>
              <a:spLocks noChangeShapeType="1"/>
            </p:cNvSpPr>
            <p:nvPr/>
          </p:nvSpPr>
          <p:spPr bwMode="auto">
            <a:xfrm flipH="1">
              <a:off x="3704" y="1550"/>
              <a:ext cx="4" cy="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23" name="Line 75"/>
            <p:cNvSpPr>
              <a:spLocks noChangeShapeType="1"/>
            </p:cNvSpPr>
            <p:nvPr/>
          </p:nvSpPr>
          <p:spPr bwMode="auto">
            <a:xfrm flipH="1">
              <a:off x="3702" y="160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24" name="Line 76"/>
            <p:cNvSpPr>
              <a:spLocks noChangeShapeType="1"/>
            </p:cNvSpPr>
            <p:nvPr/>
          </p:nvSpPr>
          <p:spPr bwMode="auto">
            <a:xfrm>
              <a:off x="3702" y="1610"/>
              <a:ext cx="4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25" name="Line 77"/>
            <p:cNvSpPr>
              <a:spLocks noChangeShapeType="1"/>
            </p:cNvSpPr>
            <p:nvPr/>
          </p:nvSpPr>
          <p:spPr bwMode="auto">
            <a:xfrm>
              <a:off x="3706" y="1670"/>
              <a:ext cx="1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26" name="Line 78"/>
            <p:cNvSpPr>
              <a:spLocks noChangeShapeType="1"/>
            </p:cNvSpPr>
            <p:nvPr/>
          </p:nvSpPr>
          <p:spPr bwMode="auto">
            <a:xfrm>
              <a:off x="3716" y="1730"/>
              <a:ext cx="4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27" name="Line 79"/>
            <p:cNvSpPr>
              <a:spLocks noChangeShapeType="1"/>
            </p:cNvSpPr>
            <p:nvPr/>
          </p:nvSpPr>
          <p:spPr bwMode="auto">
            <a:xfrm>
              <a:off x="3720" y="1744"/>
              <a:ext cx="16" cy="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28" name="Line 80"/>
            <p:cNvSpPr>
              <a:spLocks noChangeShapeType="1"/>
            </p:cNvSpPr>
            <p:nvPr/>
          </p:nvSpPr>
          <p:spPr bwMode="auto">
            <a:xfrm>
              <a:off x="3736" y="1788"/>
              <a:ext cx="24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29" name="Freeform 81"/>
            <p:cNvSpPr>
              <a:spLocks/>
            </p:cNvSpPr>
            <p:nvPr/>
          </p:nvSpPr>
          <p:spPr bwMode="auto">
            <a:xfrm>
              <a:off x="3732" y="1798"/>
              <a:ext cx="28" cy="40"/>
            </a:xfrm>
            <a:custGeom>
              <a:avLst/>
              <a:gdLst>
                <a:gd name="T0" fmla="*/ 0 w 28"/>
                <a:gd name="T1" fmla="*/ 10 h 40"/>
                <a:gd name="T2" fmla="*/ 28 w 28"/>
                <a:gd name="T3" fmla="*/ 40 h 40"/>
                <a:gd name="T4" fmla="*/ 18 w 28"/>
                <a:gd name="T5" fmla="*/ 0 h 40"/>
                <a:gd name="T6" fmla="*/ 0 w 28"/>
                <a:gd name="T7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0">
                  <a:moveTo>
                    <a:pt x="0" y="10"/>
                  </a:moveTo>
                  <a:lnTo>
                    <a:pt x="28" y="40"/>
                  </a:lnTo>
                  <a:lnTo>
                    <a:pt x="1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30" name="Freeform 82"/>
            <p:cNvSpPr>
              <a:spLocks/>
            </p:cNvSpPr>
            <p:nvPr/>
          </p:nvSpPr>
          <p:spPr bwMode="auto">
            <a:xfrm>
              <a:off x="3732" y="1798"/>
              <a:ext cx="28" cy="40"/>
            </a:xfrm>
            <a:custGeom>
              <a:avLst/>
              <a:gdLst>
                <a:gd name="T0" fmla="*/ 0 w 28"/>
                <a:gd name="T1" fmla="*/ 10 h 40"/>
                <a:gd name="T2" fmla="*/ 28 w 28"/>
                <a:gd name="T3" fmla="*/ 40 h 40"/>
                <a:gd name="T4" fmla="*/ 18 w 28"/>
                <a:gd name="T5" fmla="*/ 0 h 40"/>
                <a:gd name="T6" fmla="*/ 0 w 28"/>
                <a:gd name="T7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0">
                  <a:moveTo>
                    <a:pt x="0" y="10"/>
                  </a:moveTo>
                  <a:lnTo>
                    <a:pt x="28" y="40"/>
                  </a:lnTo>
                  <a:lnTo>
                    <a:pt x="18" y="0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31" name="Freeform 83"/>
            <p:cNvSpPr>
              <a:spLocks/>
            </p:cNvSpPr>
            <p:nvPr/>
          </p:nvSpPr>
          <p:spPr bwMode="auto">
            <a:xfrm>
              <a:off x="3748" y="1872"/>
              <a:ext cx="58" cy="178"/>
            </a:xfrm>
            <a:custGeom>
              <a:avLst/>
              <a:gdLst>
                <a:gd name="T0" fmla="*/ 58 w 58"/>
                <a:gd name="T1" fmla="*/ 90 h 178"/>
                <a:gd name="T2" fmla="*/ 58 w 58"/>
                <a:gd name="T3" fmla="*/ 116 h 178"/>
                <a:gd name="T4" fmla="*/ 54 w 58"/>
                <a:gd name="T5" fmla="*/ 142 h 178"/>
                <a:gd name="T6" fmla="*/ 46 w 58"/>
                <a:gd name="T7" fmla="*/ 160 h 178"/>
                <a:gd name="T8" fmla="*/ 38 w 58"/>
                <a:gd name="T9" fmla="*/ 172 h 178"/>
                <a:gd name="T10" fmla="*/ 30 w 58"/>
                <a:gd name="T11" fmla="*/ 178 h 178"/>
                <a:gd name="T12" fmla="*/ 20 w 58"/>
                <a:gd name="T13" fmla="*/ 172 h 178"/>
                <a:gd name="T14" fmla="*/ 12 w 58"/>
                <a:gd name="T15" fmla="*/ 160 h 178"/>
                <a:gd name="T16" fmla="*/ 6 w 58"/>
                <a:gd name="T17" fmla="*/ 142 h 178"/>
                <a:gd name="T18" fmla="*/ 2 w 58"/>
                <a:gd name="T19" fmla="*/ 116 h 178"/>
                <a:gd name="T20" fmla="*/ 0 w 58"/>
                <a:gd name="T21" fmla="*/ 90 h 178"/>
                <a:gd name="T22" fmla="*/ 2 w 58"/>
                <a:gd name="T23" fmla="*/ 62 h 178"/>
                <a:gd name="T24" fmla="*/ 6 w 58"/>
                <a:gd name="T25" fmla="*/ 36 h 178"/>
                <a:gd name="T26" fmla="*/ 12 w 58"/>
                <a:gd name="T27" fmla="*/ 18 h 178"/>
                <a:gd name="T28" fmla="*/ 20 w 58"/>
                <a:gd name="T29" fmla="*/ 6 h 178"/>
                <a:gd name="T30" fmla="*/ 30 w 58"/>
                <a:gd name="T31" fmla="*/ 0 h 178"/>
                <a:gd name="T32" fmla="*/ 38 w 58"/>
                <a:gd name="T33" fmla="*/ 6 h 178"/>
                <a:gd name="T34" fmla="*/ 46 w 58"/>
                <a:gd name="T35" fmla="*/ 18 h 178"/>
                <a:gd name="T36" fmla="*/ 54 w 58"/>
                <a:gd name="T37" fmla="*/ 36 h 178"/>
                <a:gd name="T38" fmla="*/ 58 w 58"/>
                <a:gd name="T39" fmla="*/ 62 h 178"/>
                <a:gd name="T40" fmla="*/ 58 w 58"/>
                <a:gd name="T41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178">
                  <a:moveTo>
                    <a:pt x="58" y="90"/>
                  </a:moveTo>
                  <a:lnTo>
                    <a:pt x="58" y="116"/>
                  </a:lnTo>
                  <a:lnTo>
                    <a:pt x="54" y="142"/>
                  </a:lnTo>
                  <a:lnTo>
                    <a:pt x="46" y="160"/>
                  </a:lnTo>
                  <a:lnTo>
                    <a:pt x="38" y="172"/>
                  </a:lnTo>
                  <a:lnTo>
                    <a:pt x="30" y="178"/>
                  </a:lnTo>
                  <a:lnTo>
                    <a:pt x="20" y="172"/>
                  </a:lnTo>
                  <a:lnTo>
                    <a:pt x="12" y="160"/>
                  </a:lnTo>
                  <a:lnTo>
                    <a:pt x="6" y="142"/>
                  </a:lnTo>
                  <a:lnTo>
                    <a:pt x="2" y="116"/>
                  </a:lnTo>
                  <a:lnTo>
                    <a:pt x="0" y="90"/>
                  </a:lnTo>
                  <a:lnTo>
                    <a:pt x="2" y="62"/>
                  </a:lnTo>
                  <a:lnTo>
                    <a:pt x="6" y="36"/>
                  </a:lnTo>
                  <a:lnTo>
                    <a:pt x="12" y="18"/>
                  </a:lnTo>
                  <a:lnTo>
                    <a:pt x="20" y="6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46" y="18"/>
                  </a:lnTo>
                  <a:lnTo>
                    <a:pt x="54" y="36"/>
                  </a:lnTo>
                  <a:lnTo>
                    <a:pt x="58" y="62"/>
                  </a:lnTo>
                  <a:lnTo>
                    <a:pt x="58" y="90"/>
                  </a:lnTo>
                  <a:close/>
                </a:path>
              </a:pathLst>
            </a:custGeom>
            <a:solidFill>
              <a:srgbClr val="FF4040"/>
            </a:solidFill>
            <a:ln w="0">
              <a:solidFill>
                <a:srgbClr val="FF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32" name="Freeform 84"/>
            <p:cNvSpPr>
              <a:spLocks/>
            </p:cNvSpPr>
            <p:nvPr/>
          </p:nvSpPr>
          <p:spPr bwMode="auto">
            <a:xfrm>
              <a:off x="4420" y="1902"/>
              <a:ext cx="40" cy="118"/>
            </a:xfrm>
            <a:custGeom>
              <a:avLst/>
              <a:gdLst>
                <a:gd name="T0" fmla="*/ 40 w 40"/>
                <a:gd name="T1" fmla="*/ 60 h 118"/>
                <a:gd name="T2" fmla="*/ 38 w 40"/>
                <a:gd name="T3" fmla="*/ 82 h 118"/>
                <a:gd name="T4" fmla="*/ 34 w 40"/>
                <a:gd name="T5" fmla="*/ 100 h 118"/>
                <a:gd name="T6" fmla="*/ 28 w 40"/>
                <a:gd name="T7" fmla="*/ 114 h 118"/>
                <a:gd name="T8" fmla="*/ 20 w 40"/>
                <a:gd name="T9" fmla="*/ 118 h 118"/>
                <a:gd name="T10" fmla="*/ 12 w 40"/>
                <a:gd name="T11" fmla="*/ 114 h 118"/>
                <a:gd name="T12" fmla="*/ 6 w 40"/>
                <a:gd name="T13" fmla="*/ 100 h 118"/>
                <a:gd name="T14" fmla="*/ 2 w 40"/>
                <a:gd name="T15" fmla="*/ 82 h 118"/>
                <a:gd name="T16" fmla="*/ 0 w 40"/>
                <a:gd name="T17" fmla="*/ 60 h 118"/>
                <a:gd name="T18" fmla="*/ 2 w 40"/>
                <a:gd name="T19" fmla="*/ 36 h 118"/>
                <a:gd name="T20" fmla="*/ 6 w 40"/>
                <a:gd name="T21" fmla="*/ 18 h 118"/>
                <a:gd name="T22" fmla="*/ 12 w 40"/>
                <a:gd name="T23" fmla="*/ 4 h 118"/>
                <a:gd name="T24" fmla="*/ 20 w 40"/>
                <a:gd name="T25" fmla="*/ 0 h 118"/>
                <a:gd name="T26" fmla="*/ 28 w 40"/>
                <a:gd name="T27" fmla="*/ 4 h 118"/>
                <a:gd name="T28" fmla="*/ 34 w 40"/>
                <a:gd name="T29" fmla="*/ 18 h 118"/>
                <a:gd name="T30" fmla="*/ 38 w 40"/>
                <a:gd name="T31" fmla="*/ 36 h 118"/>
                <a:gd name="T32" fmla="*/ 40 w 40"/>
                <a:gd name="T3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118">
                  <a:moveTo>
                    <a:pt x="40" y="60"/>
                  </a:moveTo>
                  <a:lnTo>
                    <a:pt x="38" y="82"/>
                  </a:lnTo>
                  <a:lnTo>
                    <a:pt x="34" y="100"/>
                  </a:lnTo>
                  <a:lnTo>
                    <a:pt x="28" y="114"/>
                  </a:lnTo>
                  <a:lnTo>
                    <a:pt x="20" y="118"/>
                  </a:lnTo>
                  <a:lnTo>
                    <a:pt x="12" y="114"/>
                  </a:lnTo>
                  <a:lnTo>
                    <a:pt x="6" y="100"/>
                  </a:lnTo>
                  <a:lnTo>
                    <a:pt x="2" y="82"/>
                  </a:lnTo>
                  <a:lnTo>
                    <a:pt x="0" y="60"/>
                  </a:lnTo>
                  <a:lnTo>
                    <a:pt x="2" y="36"/>
                  </a:lnTo>
                  <a:lnTo>
                    <a:pt x="6" y="18"/>
                  </a:lnTo>
                  <a:lnTo>
                    <a:pt x="12" y="4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4" y="18"/>
                  </a:lnTo>
                  <a:lnTo>
                    <a:pt x="38" y="36"/>
                  </a:lnTo>
                  <a:lnTo>
                    <a:pt x="40" y="60"/>
                  </a:lnTo>
                  <a:close/>
                </a:path>
              </a:pathLst>
            </a:custGeom>
            <a:solidFill>
              <a:srgbClr val="FF4040"/>
            </a:solidFill>
            <a:ln w="0">
              <a:solidFill>
                <a:srgbClr val="FF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33" name="Freeform 85"/>
            <p:cNvSpPr>
              <a:spLocks/>
            </p:cNvSpPr>
            <p:nvPr/>
          </p:nvSpPr>
          <p:spPr bwMode="auto">
            <a:xfrm>
              <a:off x="3100" y="1872"/>
              <a:ext cx="58" cy="178"/>
            </a:xfrm>
            <a:custGeom>
              <a:avLst/>
              <a:gdLst>
                <a:gd name="T0" fmla="*/ 58 w 58"/>
                <a:gd name="T1" fmla="*/ 90 h 178"/>
                <a:gd name="T2" fmla="*/ 56 w 58"/>
                <a:gd name="T3" fmla="*/ 116 h 178"/>
                <a:gd name="T4" fmla="*/ 52 w 58"/>
                <a:gd name="T5" fmla="*/ 142 h 178"/>
                <a:gd name="T6" fmla="*/ 46 w 58"/>
                <a:gd name="T7" fmla="*/ 160 h 178"/>
                <a:gd name="T8" fmla="*/ 38 w 58"/>
                <a:gd name="T9" fmla="*/ 172 h 178"/>
                <a:gd name="T10" fmla="*/ 28 w 58"/>
                <a:gd name="T11" fmla="*/ 178 h 178"/>
                <a:gd name="T12" fmla="*/ 20 w 58"/>
                <a:gd name="T13" fmla="*/ 172 h 178"/>
                <a:gd name="T14" fmla="*/ 12 w 58"/>
                <a:gd name="T15" fmla="*/ 160 h 178"/>
                <a:gd name="T16" fmla="*/ 6 w 58"/>
                <a:gd name="T17" fmla="*/ 142 h 178"/>
                <a:gd name="T18" fmla="*/ 0 w 58"/>
                <a:gd name="T19" fmla="*/ 116 h 178"/>
                <a:gd name="T20" fmla="*/ 0 w 58"/>
                <a:gd name="T21" fmla="*/ 90 h 178"/>
                <a:gd name="T22" fmla="*/ 0 w 58"/>
                <a:gd name="T23" fmla="*/ 62 h 178"/>
                <a:gd name="T24" fmla="*/ 6 w 58"/>
                <a:gd name="T25" fmla="*/ 36 h 178"/>
                <a:gd name="T26" fmla="*/ 12 w 58"/>
                <a:gd name="T27" fmla="*/ 18 h 178"/>
                <a:gd name="T28" fmla="*/ 20 w 58"/>
                <a:gd name="T29" fmla="*/ 6 h 178"/>
                <a:gd name="T30" fmla="*/ 28 w 58"/>
                <a:gd name="T31" fmla="*/ 0 h 178"/>
                <a:gd name="T32" fmla="*/ 38 w 58"/>
                <a:gd name="T33" fmla="*/ 6 h 178"/>
                <a:gd name="T34" fmla="*/ 46 w 58"/>
                <a:gd name="T35" fmla="*/ 18 h 178"/>
                <a:gd name="T36" fmla="*/ 52 w 58"/>
                <a:gd name="T37" fmla="*/ 36 h 178"/>
                <a:gd name="T38" fmla="*/ 56 w 58"/>
                <a:gd name="T39" fmla="*/ 62 h 178"/>
                <a:gd name="T40" fmla="*/ 58 w 58"/>
                <a:gd name="T41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178">
                  <a:moveTo>
                    <a:pt x="58" y="90"/>
                  </a:moveTo>
                  <a:lnTo>
                    <a:pt x="56" y="116"/>
                  </a:lnTo>
                  <a:lnTo>
                    <a:pt x="52" y="142"/>
                  </a:lnTo>
                  <a:lnTo>
                    <a:pt x="46" y="160"/>
                  </a:lnTo>
                  <a:lnTo>
                    <a:pt x="38" y="172"/>
                  </a:lnTo>
                  <a:lnTo>
                    <a:pt x="28" y="178"/>
                  </a:lnTo>
                  <a:lnTo>
                    <a:pt x="20" y="172"/>
                  </a:lnTo>
                  <a:lnTo>
                    <a:pt x="12" y="160"/>
                  </a:lnTo>
                  <a:lnTo>
                    <a:pt x="6" y="142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0" y="62"/>
                  </a:lnTo>
                  <a:lnTo>
                    <a:pt x="6" y="36"/>
                  </a:lnTo>
                  <a:lnTo>
                    <a:pt x="12" y="18"/>
                  </a:lnTo>
                  <a:lnTo>
                    <a:pt x="20" y="6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6" y="18"/>
                  </a:lnTo>
                  <a:lnTo>
                    <a:pt x="52" y="36"/>
                  </a:lnTo>
                  <a:lnTo>
                    <a:pt x="56" y="62"/>
                  </a:lnTo>
                  <a:lnTo>
                    <a:pt x="58" y="90"/>
                  </a:lnTo>
                  <a:close/>
                </a:path>
              </a:pathLst>
            </a:custGeom>
            <a:solidFill>
              <a:srgbClr val="FF4040"/>
            </a:solidFill>
            <a:ln w="0">
              <a:solidFill>
                <a:srgbClr val="FF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34" name="Line 86"/>
            <p:cNvSpPr>
              <a:spLocks noChangeShapeType="1"/>
            </p:cNvSpPr>
            <p:nvPr/>
          </p:nvSpPr>
          <p:spPr bwMode="auto">
            <a:xfrm flipH="1">
              <a:off x="904" y="1962"/>
              <a:ext cx="44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35" name="Line 87"/>
            <p:cNvSpPr>
              <a:spLocks noChangeShapeType="1"/>
            </p:cNvSpPr>
            <p:nvPr/>
          </p:nvSpPr>
          <p:spPr bwMode="auto">
            <a:xfrm>
              <a:off x="1346" y="1962"/>
              <a:ext cx="2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36" name="Line 88"/>
            <p:cNvSpPr>
              <a:spLocks noChangeShapeType="1"/>
            </p:cNvSpPr>
            <p:nvPr/>
          </p:nvSpPr>
          <p:spPr bwMode="auto">
            <a:xfrm>
              <a:off x="1404" y="1962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37" name="Line 89"/>
            <p:cNvSpPr>
              <a:spLocks noChangeShapeType="1"/>
            </p:cNvSpPr>
            <p:nvPr/>
          </p:nvSpPr>
          <p:spPr bwMode="auto">
            <a:xfrm>
              <a:off x="1464" y="1962"/>
              <a:ext cx="2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38" name="Line 90"/>
            <p:cNvSpPr>
              <a:spLocks noChangeShapeType="1"/>
            </p:cNvSpPr>
            <p:nvPr/>
          </p:nvSpPr>
          <p:spPr bwMode="auto">
            <a:xfrm>
              <a:off x="1522" y="1962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39" name="Line 91"/>
            <p:cNvSpPr>
              <a:spLocks noChangeShapeType="1"/>
            </p:cNvSpPr>
            <p:nvPr/>
          </p:nvSpPr>
          <p:spPr bwMode="auto">
            <a:xfrm>
              <a:off x="1582" y="1962"/>
              <a:ext cx="2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40" name="Freeform 92"/>
            <p:cNvSpPr>
              <a:spLocks/>
            </p:cNvSpPr>
            <p:nvPr/>
          </p:nvSpPr>
          <p:spPr bwMode="auto">
            <a:xfrm>
              <a:off x="1346" y="1518"/>
              <a:ext cx="486" cy="1004"/>
            </a:xfrm>
            <a:custGeom>
              <a:avLst/>
              <a:gdLst>
                <a:gd name="T0" fmla="*/ 0 w 486"/>
                <a:gd name="T1" fmla="*/ 148 h 1004"/>
                <a:gd name="T2" fmla="*/ 486 w 486"/>
                <a:gd name="T3" fmla="*/ 0 h 1004"/>
                <a:gd name="T4" fmla="*/ 486 w 486"/>
                <a:gd name="T5" fmla="*/ 664 h 1004"/>
                <a:gd name="T6" fmla="*/ 0 w 486"/>
                <a:gd name="T7" fmla="*/ 1004 h 1004"/>
                <a:gd name="T8" fmla="*/ 0 w 486"/>
                <a:gd name="T9" fmla="*/ 148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1004">
                  <a:moveTo>
                    <a:pt x="0" y="148"/>
                  </a:moveTo>
                  <a:lnTo>
                    <a:pt x="486" y="0"/>
                  </a:lnTo>
                  <a:lnTo>
                    <a:pt x="486" y="664"/>
                  </a:lnTo>
                  <a:lnTo>
                    <a:pt x="0" y="1004"/>
                  </a:lnTo>
                  <a:lnTo>
                    <a:pt x="0" y="1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41" name="Line 93"/>
            <p:cNvSpPr>
              <a:spLocks noChangeShapeType="1"/>
            </p:cNvSpPr>
            <p:nvPr/>
          </p:nvSpPr>
          <p:spPr bwMode="auto">
            <a:xfrm>
              <a:off x="4440" y="1962"/>
              <a:ext cx="41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42" name="Freeform 94"/>
            <p:cNvSpPr>
              <a:spLocks/>
            </p:cNvSpPr>
            <p:nvPr/>
          </p:nvSpPr>
          <p:spPr bwMode="auto">
            <a:xfrm>
              <a:off x="2892" y="1490"/>
              <a:ext cx="458" cy="1076"/>
            </a:xfrm>
            <a:custGeom>
              <a:avLst/>
              <a:gdLst>
                <a:gd name="T0" fmla="*/ 0 w 458"/>
                <a:gd name="T1" fmla="*/ 102 h 1076"/>
                <a:gd name="T2" fmla="*/ 458 w 458"/>
                <a:gd name="T3" fmla="*/ 0 h 1076"/>
                <a:gd name="T4" fmla="*/ 458 w 458"/>
                <a:gd name="T5" fmla="*/ 840 h 1076"/>
                <a:gd name="T6" fmla="*/ 0 w 458"/>
                <a:gd name="T7" fmla="*/ 1076 h 1076"/>
                <a:gd name="T8" fmla="*/ 0 w 458"/>
                <a:gd name="T9" fmla="*/ 102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1076">
                  <a:moveTo>
                    <a:pt x="0" y="102"/>
                  </a:moveTo>
                  <a:lnTo>
                    <a:pt x="458" y="0"/>
                  </a:lnTo>
                  <a:lnTo>
                    <a:pt x="458" y="840"/>
                  </a:lnTo>
                  <a:lnTo>
                    <a:pt x="0" y="1076"/>
                  </a:lnTo>
                  <a:lnTo>
                    <a:pt x="0" y="10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43" name="Freeform 95"/>
            <p:cNvSpPr>
              <a:spLocks/>
            </p:cNvSpPr>
            <p:nvPr/>
          </p:nvSpPr>
          <p:spPr bwMode="auto">
            <a:xfrm>
              <a:off x="4220" y="1416"/>
              <a:ext cx="486" cy="1150"/>
            </a:xfrm>
            <a:custGeom>
              <a:avLst/>
              <a:gdLst>
                <a:gd name="T0" fmla="*/ 0 w 486"/>
                <a:gd name="T1" fmla="*/ 176 h 1150"/>
                <a:gd name="T2" fmla="*/ 486 w 486"/>
                <a:gd name="T3" fmla="*/ 0 h 1150"/>
                <a:gd name="T4" fmla="*/ 486 w 486"/>
                <a:gd name="T5" fmla="*/ 766 h 1150"/>
                <a:gd name="T6" fmla="*/ 0 w 486"/>
                <a:gd name="T7" fmla="*/ 1150 h 1150"/>
                <a:gd name="T8" fmla="*/ 0 w 486"/>
                <a:gd name="T9" fmla="*/ 1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1150">
                  <a:moveTo>
                    <a:pt x="0" y="176"/>
                  </a:moveTo>
                  <a:lnTo>
                    <a:pt x="486" y="0"/>
                  </a:lnTo>
                  <a:lnTo>
                    <a:pt x="486" y="766"/>
                  </a:lnTo>
                  <a:lnTo>
                    <a:pt x="0" y="1150"/>
                  </a:lnTo>
                  <a:lnTo>
                    <a:pt x="0" y="17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44" name="Line 96"/>
            <p:cNvSpPr>
              <a:spLocks noChangeShapeType="1"/>
            </p:cNvSpPr>
            <p:nvPr/>
          </p:nvSpPr>
          <p:spPr bwMode="auto">
            <a:xfrm>
              <a:off x="2598" y="1962"/>
              <a:ext cx="29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45" name="Line 97"/>
            <p:cNvSpPr>
              <a:spLocks noChangeShapeType="1"/>
            </p:cNvSpPr>
            <p:nvPr/>
          </p:nvSpPr>
          <p:spPr bwMode="auto">
            <a:xfrm>
              <a:off x="3128" y="1962"/>
              <a:ext cx="42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46" name="Line 98"/>
            <p:cNvSpPr>
              <a:spLocks noChangeShapeType="1"/>
            </p:cNvSpPr>
            <p:nvPr/>
          </p:nvSpPr>
          <p:spPr bwMode="auto">
            <a:xfrm>
              <a:off x="3778" y="1962"/>
              <a:ext cx="44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47" name="Freeform 99"/>
            <p:cNvSpPr>
              <a:spLocks/>
            </p:cNvSpPr>
            <p:nvPr/>
          </p:nvSpPr>
          <p:spPr bwMode="auto">
            <a:xfrm>
              <a:off x="3556" y="1460"/>
              <a:ext cx="458" cy="1090"/>
            </a:xfrm>
            <a:custGeom>
              <a:avLst/>
              <a:gdLst>
                <a:gd name="T0" fmla="*/ 0 w 458"/>
                <a:gd name="T1" fmla="*/ 132 h 1090"/>
                <a:gd name="T2" fmla="*/ 458 w 458"/>
                <a:gd name="T3" fmla="*/ 0 h 1090"/>
                <a:gd name="T4" fmla="*/ 458 w 458"/>
                <a:gd name="T5" fmla="*/ 810 h 1090"/>
                <a:gd name="T6" fmla="*/ 0 w 458"/>
                <a:gd name="T7" fmla="*/ 1090 h 1090"/>
                <a:gd name="T8" fmla="*/ 0 w 458"/>
                <a:gd name="T9" fmla="*/ 132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1090">
                  <a:moveTo>
                    <a:pt x="0" y="132"/>
                  </a:moveTo>
                  <a:lnTo>
                    <a:pt x="458" y="0"/>
                  </a:lnTo>
                  <a:lnTo>
                    <a:pt x="458" y="810"/>
                  </a:lnTo>
                  <a:lnTo>
                    <a:pt x="0" y="1090"/>
                  </a:lnTo>
                  <a:lnTo>
                    <a:pt x="0" y="1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748" name="Freeform 100"/>
            <p:cNvSpPr>
              <a:spLocks noEditPoints="1"/>
            </p:cNvSpPr>
            <p:nvPr/>
          </p:nvSpPr>
          <p:spPr bwMode="auto">
            <a:xfrm>
              <a:off x="3168" y="1204"/>
              <a:ext cx="46" cy="66"/>
            </a:xfrm>
            <a:custGeom>
              <a:avLst/>
              <a:gdLst>
                <a:gd name="T0" fmla="*/ 14 w 46"/>
                <a:gd name="T1" fmla="*/ 0 h 66"/>
                <a:gd name="T2" fmla="*/ 16 w 46"/>
                <a:gd name="T3" fmla="*/ 10 h 66"/>
                <a:gd name="T4" fmla="*/ 22 w 46"/>
                <a:gd name="T5" fmla="*/ 2 h 66"/>
                <a:gd name="T6" fmla="*/ 30 w 46"/>
                <a:gd name="T7" fmla="*/ 0 h 66"/>
                <a:gd name="T8" fmla="*/ 40 w 46"/>
                <a:gd name="T9" fmla="*/ 4 h 66"/>
                <a:gd name="T10" fmla="*/ 46 w 46"/>
                <a:gd name="T11" fmla="*/ 14 h 66"/>
                <a:gd name="T12" fmla="*/ 46 w 46"/>
                <a:gd name="T13" fmla="*/ 28 h 66"/>
                <a:gd name="T14" fmla="*/ 40 w 46"/>
                <a:gd name="T15" fmla="*/ 40 h 66"/>
                <a:gd name="T16" fmla="*/ 32 w 46"/>
                <a:gd name="T17" fmla="*/ 46 h 66"/>
                <a:gd name="T18" fmla="*/ 22 w 46"/>
                <a:gd name="T19" fmla="*/ 46 h 66"/>
                <a:gd name="T20" fmla="*/ 18 w 46"/>
                <a:gd name="T21" fmla="*/ 44 h 66"/>
                <a:gd name="T22" fmla="*/ 16 w 46"/>
                <a:gd name="T23" fmla="*/ 56 h 66"/>
                <a:gd name="T24" fmla="*/ 16 w 46"/>
                <a:gd name="T25" fmla="*/ 62 h 66"/>
                <a:gd name="T26" fmla="*/ 18 w 46"/>
                <a:gd name="T27" fmla="*/ 64 h 66"/>
                <a:gd name="T28" fmla="*/ 22 w 46"/>
                <a:gd name="T29" fmla="*/ 66 h 66"/>
                <a:gd name="T30" fmla="*/ 0 w 46"/>
                <a:gd name="T31" fmla="*/ 66 h 66"/>
                <a:gd name="T32" fmla="*/ 0 w 46"/>
                <a:gd name="T33" fmla="*/ 66 h 66"/>
                <a:gd name="T34" fmla="*/ 6 w 46"/>
                <a:gd name="T35" fmla="*/ 64 h 66"/>
                <a:gd name="T36" fmla="*/ 6 w 46"/>
                <a:gd name="T37" fmla="*/ 62 h 66"/>
                <a:gd name="T38" fmla="*/ 8 w 46"/>
                <a:gd name="T39" fmla="*/ 56 h 66"/>
                <a:gd name="T40" fmla="*/ 8 w 46"/>
                <a:gd name="T41" fmla="*/ 10 h 66"/>
                <a:gd name="T42" fmla="*/ 6 w 46"/>
                <a:gd name="T43" fmla="*/ 6 h 66"/>
                <a:gd name="T44" fmla="*/ 6 w 46"/>
                <a:gd name="T45" fmla="*/ 6 h 66"/>
                <a:gd name="T46" fmla="*/ 2 w 46"/>
                <a:gd name="T47" fmla="*/ 6 h 66"/>
                <a:gd name="T48" fmla="*/ 2 w 46"/>
                <a:gd name="T49" fmla="*/ 4 h 66"/>
                <a:gd name="T50" fmla="*/ 16 w 46"/>
                <a:gd name="T51" fmla="*/ 28 h 66"/>
                <a:gd name="T52" fmla="*/ 16 w 46"/>
                <a:gd name="T53" fmla="*/ 36 h 66"/>
                <a:gd name="T54" fmla="*/ 20 w 46"/>
                <a:gd name="T55" fmla="*/ 40 h 66"/>
                <a:gd name="T56" fmla="*/ 26 w 46"/>
                <a:gd name="T57" fmla="*/ 42 h 66"/>
                <a:gd name="T58" fmla="*/ 34 w 46"/>
                <a:gd name="T59" fmla="*/ 38 h 66"/>
                <a:gd name="T60" fmla="*/ 38 w 46"/>
                <a:gd name="T61" fmla="*/ 26 h 66"/>
                <a:gd name="T62" fmla="*/ 36 w 46"/>
                <a:gd name="T63" fmla="*/ 14 h 66"/>
                <a:gd name="T64" fmla="*/ 30 w 46"/>
                <a:gd name="T65" fmla="*/ 8 h 66"/>
                <a:gd name="T66" fmla="*/ 24 w 46"/>
                <a:gd name="T67" fmla="*/ 8 h 66"/>
                <a:gd name="T68" fmla="*/ 18 w 46"/>
                <a:gd name="T6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66">
                  <a:moveTo>
                    <a:pt x="2" y="4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4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6" y="22"/>
                  </a:lnTo>
                  <a:lnTo>
                    <a:pt x="46" y="28"/>
                  </a:lnTo>
                  <a:lnTo>
                    <a:pt x="44" y="34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2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0" y="64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close/>
                  <a:moveTo>
                    <a:pt x="16" y="12"/>
                  </a:moveTo>
                  <a:lnTo>
                    <a:pt x="16" y="28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8" y="38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38" y="26"/>
                  </a:lnTo>
                  <a:lnTo>
                    <a:pt x="38" y="20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30" y="8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49" name="Freeform 101"/>
            <p:cNvSpPr>
              <a:spLocks noEditPoints="1"/>
            </p:cNvSpPr>
            <p:nvPr/>
          </p:nvSpPr>
          <p:spPr bwMode="auto">
            <a:xfrm>
              <a:off x="3222" y="1180"/>
              <a:ext cx="20" cy="68"/>
            </a:xfrm>
            <a:custGeom>
              <a:avLst/>
              <a:gdLst>
                <a:gd name="T0" fmla="*/ 10 w 20"/>
                <a:gd name="T1" fmla="*/ 0 h 68"/>
                <a:gd name="T2" fmla="*/ 12 w 20"/>
                <a:gd name="T3" fmla="*/ 0 h 68"/>
                <a:gd name="T4" fmla="*/ 14 w 20"/>
                <a:gd name="T5" fmla="*/ 2 h 68"/>
                <a:gd name="T6" fmla="*/ 14 w 20"/>
                <a:gd name="T7" fmla="*/ 4 h 68"/>
                <a:gd name="T8" fmla="*/ 14 w 20"/>
                <a:gd name="T9" fmla="*/ 6 h 68"/>
                <a:gd name="T10" fmla="*/ 14 w 20"/>
                <a:gd name="T11" fmla="*/ 8 h 68"/>
                <a:gd name="T12" fmla="*/ 14 w 20"/>
                <a:gd name="T13" fmla="*/ 10 h 68"/>
                <a:gd name="T14" fmla="*/ 12 w 20"/>
                <a:gd name="T15" fmla="*/ 10 h 68"/>
                <a:gd name="T16" fmla="*/ 10 w 20"/>
                <a:gd name="T17" fmla="*/ 12 h 68"/>
                <a:gd name="T18" fmla="*/ 6 w 20"/>
                <a:gd name="T19" fmla="*/ 10 h 68"/>
                <a:gd name="T20" fmla="*/ 6 w 20"/>
                <a:gd name="T21" fmla="*/ 10 h 68"/>
                <a:gd name="T22" fmla="*/ 4 w 20"/>
                <a:gd name="T23" fmla="*/ 8 h 68"/>
                <a:gd name="T24" fmla="*/ 4 w 20"/>
                <a:gd name="T25" fmla="*/ 6 h 68"/>
                <a:gd name="T26" fmla="*/ 4 w 20"/>
                <a:gd name="T27" fmla="*/ 4 h 68"/>
                <a:gd name="T28" fmla="*/ 6 w 20"/>
                <a:gd name="T29" fmla="*/ 2 h 68"/>
                <a:gd name="T30" fmla="*/ 6 w 20"/>
                <a:gd name="T31" fmla="*/ 0 h 68"/>
                <a:gd name="T32" fmla="*/ 10 w 20"/>
                <a:gd name="T33" fmla="*/ 0 h 68"/>
                <a:gd name="T34" fmla="*/ 14 w 20"/>
                <a:gd name="T35" fmla="*/ 24 h 68"/>
                <a:gd name="T36" fmla="*/ 14 w 20"/>
                <a:gd name="T37" fmla="*/ 58 h 68"/>
                <a:gd name="T38" fmla="*/ 14 w 20"/>
                <a:gd name="T39" fmla="*/ 62 h 68"/>
                <a:gd name="T40" fmla="*/ 14 w 20"/>
                <a:gd name="T41" fmla="*/ 64 h 68"/>
                <a:gd name="T42" fmla="*/ 14 w 20"/>
                <a:gd name="T43" fmla="*/ 66 h 68"/>
                <a:gd name="T44" fmla="*/ 16 w 20"/>
                <a:gd name="T45" fmla="*/ 66 h 68"/>
                <a:gd name="T46" fmla="*/ 18 w 20"/>
                <a:gd name="T47" fmla="*/ 68 h 68"/>
                <a:gd name="T48" fmla="*/ 20 w 20"/>
                <a:gd name="T49" fmla="*/ 68 h 68"/>
                <a:gd name="T50" fmla="*/ 20 w 20"/>
                <a:gd name="T51" fmla="*/ 68 h 68"/>
                <a:gd name="T52" fmla="*/ 0 w 20"/>
                <a:gd name="T53" fmla="*/ 68 h 68"/>
                <a:gd name="T54" fmla="*/ 0 w 20"/>
                <a:gd name="T55" fmla="*/ 68 h 68"/>
                <a:gd name="T56" fmla="*/ 2 w 20"/>
                <a:gd name="T57" fmla="*/ 68 h 68"/>
                <a:gd name="T58" fmla="*/ 4 w 20"/>
                <a:gd name="T59" fmla="*/ 66 h 68"/>
                <a:gd name="T60" fmla="*/ 4 w 20"/>
                <a:gd name="T61" fmla="*/ 66 h 68"/>
                <a:gd name="T62" fmla="*/ 4 w 20"/>
                <a:gd name="T63" fmla="*/ 64 h 68"/>
                <a:gd name="T64" fmla="*/ 6 w 20"/>
                <a:gd name="T65" fmla="*/ 62 h 68"/>
                <a:gd name="T66" fmla="*/ 6 w 20"/>
                <a:gd name="T67" fmla="*/ 58 h 68"/>
                <a:gd name="T68" fmla="*/ 6 w 20"/>
                <a:gd name="T69" fmla="*/ 42 h 68"/>
                <a:gd name="T70" fmla="*/ 6 w 20"/>
                <a:gd name="T71" fmla="*/ 36 h 68"/>
                <a:gd name="T72" fmla="*/ 6 w 20"/>
                <a:gd name="T73" fmla="*/ 32 h 68"/>
                <a:gd name="T74" fmla="*/ 4 w 20"/>
                <a:gd name="T75" fmla="*/ 30 h 68"/>
                <a:gd name="T76" fmla="*/ 4 w 20"/>
                <a:gd name="T77" fmla="*/ 30 h 68"/>
                <a:gd name="T78" fmla="*/ 4 w 20"/>
                <a:gd name="T79" fmla="*/ 30 h 68"/>
                <a:gd name="T80" fmla="*/ 2 w 20"/>
                <a:gd name="T81" fmla="*/ 30 h 68"/>
                <a:gd name="T82" fmla="*/ 2 w 20"/>
                <a:gd name="T83" fmla="*/ 30 h 68"/>
                <a:gd name="T84" fmla="*/ 0 w 20"/>
                <a:gd name="T85" fmla="*/ 30 h 68"/>
                <a:gd name="T86" fmla="*/ 0 w 20"/>
                <a:gd name="T87" fmla="*/ 28 h 68"/>
                <a:gd name="T88" fmla="*/ 12 w 20"/>
                <a:gd name="T89" fmla="*/ 24 h 68"/>
                <a:gd name="T90" fmla="*/ 14 w 20"/>
                <a:gd name="T91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" h="68">
                  <a:moveTo>
                    <a:pt x="10" y="0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10" y="0"/>
                  </a:lnTo>
                  <a:close/>
                  <a:moveTo>
                    <a:pt x="14" y="24"/>
                  </a:moveTo>
                  <a:lnTo>
                    <a:pt x="14" y="58"/>
                  </a:lnTo>
                  <a:lnTo>
                    <a:pt x="14" y="62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2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50" name="Freeform 102"/>
            <p:cNvSpPr>
              <a:spLocks noEditPoints="1"/>
            </p:cNvSpPr>
            <p:nvPr/>
          </p:nvSpPr>
          <p:spPr bwMode="auto">
            <a:xfrm>
              <a:off x="3248" y="1204"/>
              <a:ext cx="42" cy="46"/>
            </a:xfrm>
            <a:custGeom>
              <a:avLst/>
              <a:gdLst>
                <a:gd name="T0" fmla="*/ 20 w 42"/>
                <a:gd name="T1" fmla="*/ 0 h 46"/>
                <a:gd name="T2" fmla="*/ 28 w 42"/>
                <a:gd name="T3" fmla="*/ 0 h 46"/>
                <a:gd name="T4" fmla="*/ 32 w 42"/>
                <a:gd name="T5" fmla="*/ 2 h 46"/>
                <a:gd name="T6" fmla="*/ 36 w 42"/>
                <a:gd name="T7" fmla="*/ 8 h 46"/>
                <a:gd name="T8" fmla="*/ 40 w 42"/>
                <a:gd name="T9" fmla="*/ 14 h 46"/>
                <a:gd name="T10" fmla="*/ 42 w 42"/>
                <a:gd name="T11" fmla="*/ 22 h 46"/>
                <a:gd name="T12" fmla="*/ 42 w 42"/>
                <a:gd name="T13" fmla="*/ 28 h 46"/>
                <a:gd name="T14" fmla="*/ 40 w 42"/>
                <a:gd name="T15" fmla="*/ 34 h 46"/>
                <a:gd name="T16" fmla="*/ 36 w 42"/>
                <a:gd name="T17" fmla="*/ 38 h 46"/>
                <a:gd name="T18" fmla="*/ 32 w 42"/>
                <a:gd name="T19" fmla="*/ 42 h 46"/>
                <a:gd name="T20" fmla="*/ 26 w 42"/>
                <a:gd name="T21" fmla="*/ 44 h 46"/>
                <a:gd name="T22" fmla="*/ 20 w 42"/>
                <a:gd name="T23" fmla="*/ 46 h 46"/>
                <a:gd name="T24" fmla="*/ 14 w 42"/>
                <a:gd name="T25" fmla="*/ 44 h 46"/>
                <a:gd name="T26" fmla="*/ 10 w 42"/>
                <a:gd name="T27" fmla="*/ 42 h 46"/>
                <a:gd name="T28" fmla="*/ 4 w 42"/>
                <a:gd name="T29" fmla="*/ 38 h 46"/>
                <a:gd name="T30" fmla="*/ 2 w 42"/>
                <a:gd name="T31" fmla="*/ 30 h 46"/>
                <a:gd name="T32" fmla="*/ 0 w 42"/>
                <a:gd name="T33" fmla="*/ 24 h 46"/>
                <a:gd name="T34" fmla="*/ 0 w 42"/>
                <a:gd name="T35" fmla="*/ 18 h 46"/>
                <a:gd name="T36" fmla="*/ 2 w 42"/>
                <a:gd name="T37" fmla="*/ 12 h 46"/>
                <a:gd name="T38" fmla="*/ 6 w 42"/>
                <a:gd name="T39" fmla="*/ 6 h 46"/>
                <a:gd name="T40" fmla="*/ 10 w 42"/>
                <a:gd name="T41" fmla="*/ 2 h 46"/>
                <a:gd name="T42" fmla="*/ 16 w 42"/>
                <a:gd name="T43" fmla="*/ 0 h 46"/>
                <a:gd name="T44" fmla="*/ 20 w 42"/>
                <a:gd name="T45" fmla="*/ 0 h 46"/>
                <a:gd name="T46" fmla="*/ 20 w 42"/>
                <a:gd name="T47" fmla="*/ 2 h 46"/>
                <a:gd name="T48" fmla="*/ 16 w 42"/>
                <a:gd name="T49" fmla="*/ 4 h 46"/>
                <a:gd name="T50" fmla="*/ 14 w 42"/>
                <a:gd name="T51" fmla="*/ 4 h 46"/>
                <a:gd name="T52" fmla="*/ 12 w 42"/>
                <a:gd name="T53" fmla="*/ 6 h 46"/>
                <a:gd name="T54" fmla="*/ 10 w 42"/>
                <a:gd name="T55" fmla="*/ 10 h 46"/>
                <a:gd name="T56" fmla="*/ 8 w 42"/>
                <a:gd name="T57" fmla="*/ 14 h 46"/>
                <a:gd name="T58" fmla="*/ 8 w 42"/>
                <a:gd name="T59" fmla="*/ 20 h 46"/>
                <a:gd name="T60" fmla="*/ 10 w 42"/>
                <a:gd name="T61" fmla="*/ 28 h 46"/>
                <a:gd name="T62" fmla="*/ 12 w 42"/>
                <a:gd name="T63" fmla="*/ 36 h 46"/>
                <a:gd name="T64" fmla="*/ 16 w 42"/>
                <a:gd name="T65" fmla="*/ 40 h 46"/>
                <a:gd name="T66" fmla="*/ 18 w 42"/>
                <a:gd name="T67" fmla="*/ 42 h 46"/>
                <a:gd name="T68" fmla="*/ 22 w 42"/>
                <a:gd name="T69" fmla="*/ 42 h 46"/>
                <a:gd name="T70" fmla="*/ 26 w 42"/>
                <a:gd name="T71" fmla="*/ 42 h 46"/>
                <a:gd name="T72" fmla="*/ 30 w 42"/>
                <a:gd name="T73" fmla="*/ 38 h 46"/>
                <a:gd name="T74" fmla="*/ 32 w 42"/>
                <a:gd name="T75" fmla="*/ 36 h 46"/>
                <a:gd name="T76" fmla="*/ 34 w 42"/>
                <a:gd name="T77" fmla="*/ 32 h 46"/>
                <a:gd name="T78" fmla="*/ 34 w 42"/>
                <a:gd name="T79" fmla="*/ 26 h 46"/>
                <a:gd name="T80" fmla="*/ 34 w 42"/>
                <a:gd name="T81" fmla="*/ 18 h 46"/>
                <a:gd name="T82" fmla="*/ 32 w 42"/>
                <a:gd name="T83" fmla="*/ 12 h 46"/>
                <a:gd name="T84" fmla="*/ 28 w 42"/>
                <a:gd name="T85" fmla="*/ 8 h 46"/>
                <a:gd name="T86" fmla="*/ 24 w 42"/>
                <a:gd name="T87" fmla="*/ 4 h 46"/>
                <a:gd name="T88" fmla="*/ 20 w 42"/>
                <a:gd name="T8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" h="46">
                  <a:moveTo>
                    <a:pt x="20" y="0"/>
                  </a:moveTo>
                  <a:lnTo>
                    <a:pt x="28" y="0"/>
                  </a:lnTo>
                  <a:lnTo>
                    <a:pt x="32" y="2"/>
                  </a:lnTo>
                  <a:lnTo>
                    <a:pt x="36" y="8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4"/>
                  </a:lnTo>
                  <a:lnTo>
                    <a:pt x="36" y="38"/>
                  </a:lnTo>
                  <a:lnTo>
                    <a:pt x="32" y="42"/>
                  </a:lnTo>
                  <a:lnTo>
                    <a:pt x="26" y="44"/>
                  </a:lnTo>
                  <a:lnTo>
                    <a:pt x="20" y="46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0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30" y="38"/>
                  </a:lnTo>
                  <a:lnTo>
                    <a:pt x="32" y="36"/>
                  </a:lnTo>
                  <a:lnTo>
                    <a:pt x="34" y="32"/>
                  </a:lnTo>
                  <a:lnTo>
                    <a:pt x="34" y="26"/>
                  </a:lnTo>
                  <a:lnTo>
                    <a:pt x="34" y="18"/>
                  </a:lnTo>
                  <a:lnTo>
                    <a:pt x="32" y="12"/>
                  </a:lnTo>
                  <a:lnTo>
                    <a:pt x="28" y="8"/>
                  </a:lnTo>
                  <a:lnTo>
                    <a:pt x="24" y="4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51" name="Freeform 103"/>
            <p:cNvSpPr>
              <a:spLocks/>
            </p:cNvSpPr>
            <p:nvPr/>
          </p:nvSpPr>
          <p:spPr bwMode="auto">
            <a:xfrm>
              <a:off x="3296" y="1204"/>
              <a:ext cx="46" cy="44"/>
            </a:xfrm>
            <a:custGeom>
              <a:avLst/>
              <a:gdLst>
                <a:gd name="T0" fmla="*/ 14 w 46"/>
                <a:gd name="T1" fmla="*/ 10 h 44"/>
                <a:gd name="T2" fmla="*/ 18 w 46"/>
                <a:gd name="T3" fmla="*/ 4 h 44"/>
                <a:gd name="T4" fmla="*/ 24 w 46"/>
                <a:gd name="T5" fmla="*/ 0 h 44"/>
                <a:gd name="T6" fmla="*/ 28 w 46"/>
                <a:gd name="T7" fmla="*/ 0 h 44"/>
                <a:gd name="T8" fmla="*/ 32 w 46"/>
                <a:gd name="T9" fmla="*/ 0 h 44"/>
                <a:gd name="T10" fmla="*/ 34 w 46"/>
                <a:gd name="T11" fmla="*/ 2 h 44"/>
                <a:gd name="T12" fmla="*/ 38 w 46"/>
                <a:gd name="T13" fmla="*/ 4 h 44"/>
                <a:gd name="T14" fmla="*/ 38 w 46"/>
                <a:gd name="T15" fmla="*/ 8 h 44"/>
                <a:gd name="T16" fmla="*/ 40 w 46"/>
                <a:gd name="T17" fmla="*/ 10 h 44"/>
                <a:gd name="T18" fmla="*/ 40 w 46"/>
                <a:gd name="T19" fmla="*/ 16 h 44"/>
                <a:gd name="T20" fmla="*/ 40 w 46"/>
                <a:gd name="T21" fmla="*/ 34 h 44"/>
                <a:gd name="T22" fmla="*/ 40 w 46"/>
                <a:gd name="T23" fmla="*/ 38 h 44"/>
                <a:gd name="T24" fmla="*/ 40 w 46"/>
                <a:gd name="T25" fmla="*/ 40 h 44"/>
                <a:gd name="T26" fmla="*/ 42 w 46"/>
                <a:gd name="T27" fmla="*/ 42 h 44"/>
                <a:gd name="T28" fmla="*/ 42 w 46"/>
                <a:gd name="T29" fmla="*/ 42 h 44"/>
                <a:gd name="T30" fmla="*/ 44 w 46"/>
                <a:gd name="T31" fmla="*/ 44 h 44"/>
                <a:gd name="T32" fmla="*/ 46 w 46"/>
                <a:gd name="T33" fmla="*/ 44 h 44"/>
                <a:gd name="T34" fmla="*/ 46 w 46"/>
                <a:gd name="T35" fmla="*/ 44 h 44"/>
                <a:gd name="T36" fmla="*/ 26 w 46"/>
                <a:gd name="T37" fmla="*/ 44 h 44"/>
                <a:gd name="T38" fmla="*/ 26 w 46"/>
                <a:gd name="T39" fmla="*/ 44 h 44"/>
                <a:gd name="T40" fmla="*/ 26 w 46"/>
                <a:gd name="T41" fmla="*/ 44 h 44"/>
                <a:gd name="T42" fmla="*/ 28 w 46"/>
                <a:gd name="T43" fmla="*/ 44 h 44"/>
                <a:gd name="T44" fmla="*/ 30 w 46"/>
                <a:gd name="T45" fmla="*/ 42 h 44"/>
                <a:gd name="T46" fmla="*/ 32 w 46"/>
                <a:gd name="T47" fmla="*/ 42 h 44"/>
                <a:gd name="T48" fmla="*/ 32 w 46"/>
                <a:gd name="T49" fmla="*/ 40 h 44"/>
                <a:gd name="T50" fmla="*/ 32 w 46"/>
                <a:gd name="T51" fmla="*/ 38 h 44"/>
                <a:gd name="T52" fmla="*/ 32 w 46"/>
                <a:gd name="T53" fmla="*/ 34 h 44"/>
                <a:gd name="T54" fmla="*/ 32 w 46"/>
                <a:gd name="T55" fmla="*/ 16 h 44"/>
                <a:gd name="T56" fmla="*/ 32 w 46"/>
                <a:gd name="T57" fmla="*/ 12 h 44"/>
                <a:gd name="T58" fmla="*/ 30 w 46"/>
                <a:gd name="T59" fmla="*/ 8 h 44"/>
                <a:gd name="T60" fmla="*/ 28 w 46"/>
                <a:gd name="T61" fmla="*/ 6 h 44"/>
                <a:gd name="T62" fmla="*/ 24 w 46"/>
                <a:gd name="T63" fmla="*/ 6 h 44"/>
                <a:gd name="T64" fmla="*/ 20 w 46"/>
                <a:gd name="T65" fmla="*/ 8 h 44"/>
                <a:gd name="T66" fmla="*/ 14 w 46"/>
                <a:gd name="T67" fmla="*/ 12 h 44"/>
                <a:gd name="T68" fmla="*/ 14 w 46"/>
                <a:gd name="T69" fmla="*/ 34 h 44"/>
                <a:gd name="T70" fmla="*/ 14 w 46"/>
                <a:gd name="T71" fmla="*/ 38 h 44"/>
                <a:gd name="T72" fmla="*/ 14 w 46"/>
                <a:gd name="T73" fmla="*/ 40 h 44"/>
                <a:gd name="T74" fmla="*/ 14 w 46"/>
                <a:gd name="T75" fmla="*/ 42 h 44"/>
                <a:gd name="T76" fmla="*/ 16 w 46"/>
                <a:gd name="T77" fmla="*/ 42 h 44"/>
                <a:gd name="T78" fmla="*/ 16 w 46"/>
                <a:gd name="T79" fmla="*/ 44 h 44"/>
                <a:gd name="T80" fmla="*/ 20 w 46"/>
                <a:gd name="T81" fmla="*/ 44 h 44"/>
                <a:gd name="T82" fmla="*/ 20 w 46"/>
                <a:gd name="T83" fmla="*/ 44 h 44"/>
                <a:gd name="T84" fmla="*/ 0 w 46"/>
                <a:gd name="T85" fmla="*/ 44 h 44"/>
                <a:gd name="T86" fmla="*/ 0 w 46"/>
                <a:gd name="T87" fmla="*/ 44 h 44"/>
                <a:gd name="T88" fmla="*/ 0 w 46"/>
                <a:gd name="T89" fmla="*/ 44 h 44"/>
                <a:gd name="T90" fmla="*/ 2 w 46"/>
                <a:gd name="T91" fmla="*/ 44 h 44"/>
                <a:gd name="T92" fmla="*/ 4 w 46"/>
                <a:gd name="T93" fmla="*/ 42 h 44"/>
                <a:gd name="T94" fmla="*/ 4 w 46"/>
                <a:gd name="T95" fmla="*/ 38 h 44"/>
                <a:gd name="T96" fmla="*/ 6 w 46"/>
                <a:gd name="T97" fmla="*/ 34 h 44"/>
                <a:gd name="T98" fmla="*/ 6 w 46"/>
                <a:gd name="T99" fmla="*/ 18 h 44"/>
                <a:gd name="T100" fmla="*/ 6 w 46"/>
                <a:gd name="T101" fmla="*/ 12 h 44"/>
                <a:gd name="T102" fmla="*/ 4 w 46"/>
                <a:gd name="T103" fmla="*/ 8 h 44"/>
                <a:gd name="T104" fmla="*/ 4 w 46"/>
                <a:gd name="T105" fmla="*/ 6 h 44"/>
                <a:gd name="T106" fmla="*/ 4 w 46"/>
                <a:gd name="T107" fmla="*/ 6 h 44"/>
                <a:gd name="T108" fmla="*/ 4 w 46"/>
                <a:gd name="T109" fmla="*/ 6 h 44"/>
                <a:gd name="T110" fmla="*/ 2 w 46"/>
                <a:gd name="T111" fmla="*/ 6 h 44"/>
                <a:gd name="T112" fmla="*/ 2 w 46"/>
                <a:gd name="T113" fmla="*/ 6 h 44"/>
                <a:gd name="T114" fmla="*/ 0 w 46"/>
                <a:gd name="T115" fmla="*/ 6 h 44"/>
                <a:gd name="T116" fmla="*/ 0 w 46"/>
                <a:gd name="T117" fmla="*/ 4 h 44"/>
                <a:gd name="T118" fmla="*/ 12 w 46"/>
                <a:gd name="T119" fmla="*/ 0 h 44"/>
                <a:gd name="T120" fmla="*/ 14 w 46"/>
                <a:gd name="T121" fmla="*/ 0 h 44"/>
                <a:gd name="T122" fmla="*/ 14 w 46"/>
                <a:gd name="T123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44">
                  <a:moveTo>
                    <a:pt x="14" y="10"/>
                  </a:moveTo>
                  <a:lnTo>
                    <a:pt x="18" y="4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0" y="16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2" y="34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3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52" name="Freeform 104"/>
            <p:cNvSpPr>
              <a:spLocks/>
            </p:cNvSpPr>
            <p:nvPr/>
          </p:nvSpPr>
          <p:spPr bwMode="auto">
            <a:xfrm>
              <a:off x="3172" y="1306"/>
              <a:ext cx="36" cy="46"/>
            </a:xfrm>
            <a:custGeom>
              <a:avLst/>
              <a:gdLst>
                <a:gd name="T0" fmla="*/ 36 w 36"/>
                <a:gd name="T1" fmla="*/ 28 h 46"/>
                <a:gd name="T2" fmla="*/ 34 w 36"/>
                <a:gd name="T3" fmla="*/ 34 h 46"/>
                <a:gd name="T4" fmla="*/ 32 w 36"/>
                <a:gd name="T5" fmla="*/ 38 h 46"/>
                <a:gd name="T6" fmla="*/ 30 w 36"/>
                <a:gd name="T7" fmla="*/ 42 h 46"/>
                <a:gd name="T8" fmla="*/ 24 w 36"/>
                <a:gd name="T9" fmla="*/ 46 h 46"/>
                <a:gd name="T10" fmla="*/ 18 w 36"/>
                <a:gd name="T11" fmla="*/ 46 h 46"/>
                <a:gd name="T12" fmla="*/ 12 w 36"/>
                <a:gd name="T13" fmla="*/ 46 h 46"/>
                <a:gd name="T14" fmla="*/ 8 w 36"/>
                <a:gd name="T15" fmla="*/ 44 h 46"/>
                <a:gd name="T16" fmla="*/ 4 w 36"/>
                <a:gd name="T17" fmla="*/ 40 h 46"/>
                <a:gd name="T18" fmla="*/ 2 w 36"/>
                <a:gd name="T19" fmla="*/ 36 h 46"/>
                <a:gd name="T20" fmla="*/ 0 w 36"/>
                <a:gd name="T21" fmla="*/ 30 h 46"/>
                <a:gd name="T22" fmla="*/ 0 w 36"/>
                <a:gd name="T23" fmla="*/ 24 h 46"/>
                <a:gd name="T24" fmla="*/ 0 w 36"/>
                <a:gd name="T25" fmla="*/ 18 h 46"/>
                <a:gd name="T26" fmla="*/ 2 w 36"/>
                <a:gd name="T27" fmla="*/ 12 h 46"/>
                <a:gd name="T28" fmla="*/ 6 w 36"/>
                <a:gd name="T29" fmla="*/ 8 h 46"/>
                <a:gd name="T30" fmla="*/ 10 w 36"/>
                <a:gd name="T31" fmla="*/ 4 h 46"/>
                <a:gd name="T32" fmla="*/ 14 w 36"/>
                <a:gd name="T33" fmla="*/ 2 h 46"/>
                <a:gd name="T34" fmla="*/ 20 w 36"/>
                <a:gd name="T35" fmla="*/ 0 h 46"/>
                <a:gd name="T36" fmla="*/ 26 w 36"/>
                <a:gd name="T37" fmla="*/ 2 h 46"/>
                <a:gd name="T38" fmla="*/ 30 w 36"/>
                <a:gd name="T39" fmla="*/ 4 h 46"/>
                <a:gd name="T40" fmla="*/ 32 w 36"/>
                <a:gd name="T41" fmla="*/ 8 h 46"/>
                <a:gd name="T42" fmla="*/ 34 w 36"/>
                <a:gd name="T43" fmla="*/ 12 h 46"/>
                <a:gd name="T44" fmla="*/ 34 w 36"/>
                <a:gd name="T45" fmla="*/ 12 h 46"/>
                <a:gd name="T46" fmla="*/ 32 w 36"/>
                <a:gd name="T47" fmla="*/ 14 h 46"/>
                <a:gd name="T48" fmla="*/ 32 w 36"/>
                <a:gd name="T49" fmla="*/ 14 h 46"/>
                <a:gd name="T50" fmla="*/ 30 w 36"/>
                <a:gd name="T51" fmla="*/ 16 h 46"/>
                <a:gd name="T52" fmla="*/ 28 w 36"/>
                <a:gd name="T53" fmla="*/ 14 h 46"/>
                <a:gd name="T54" fmla="*/ 26 w 36"/>
                <a:gd name="T55" fmla="*/ 14 h 46"/>
                <a:gd name="T56" fmla="*/ 26 w 36"/>
                <a:gd name="T57" fmla="*/ 12 h 46"/>
                <a:gd name="T58" fmla="*/ 24 w 36"/>
                <a:gd name="T59" fmla="*/ 10 h 46"/>
                <a:gd name="T60" fmla="*/ 24 w 36"/>
                <a:gd name="T61" fmla="*/ 8 h 46"/>
                <a:gd name="T62" fmla="*/ 22 w 36"/>
                <a:gd name="T63" fmla="*/ 6 h 46"/>
                <a:gd name="T64" fmla="*/ 20 w 36"/>
                <a:gd name="T65" fmla="*/ 4 h 46"/>
                <a:gd name="T66" fmla="*/ 18 w 36"/>
                <a:gd name="T67" fmla="*/ 4 h 46"/>
                <a:gd name="T68" fmla="*/ 14 w 36"/>
                <a:gd name="T69" fmla="*/ 4 h 46"/>
                <a:gd name="T70" fmla="*/ 12 w 36"/>
                <a:gd name="T71" fmla="*/ 8 h 46"/>
                <a:gd name="T72" fmla="*/ 8 w 36"/>
                <a:gd name="T73" fmla="*/ 12 h 46"/>
                <a:gd name="T74" fmla="*/ 8 w 36"/>
                <a:gd name="T75" fmla="*/ 20 h 46"/>
                <a:gd name="T76" fmla="*/ 8 w 36"/>
                <a:gd name="T77" fmla="*/ 26 h 46"/>
                <a:gd name="T78" fmla="*/ 12 w 36"/>
                <a:gd name="T79" fmla="*/ 32 h 46"/>
                <a:gd name="T80" fmla="*/ 14 w 36"/>
                <a:gd name="T81" fmla="*/ 36 h 46"/>
                <a:gd name="T82" fmla="*/ 18 w 36"/>
                <a:gd name="T83" fmla="*/ 38 h 46"/>
                <a:gd name="T84" fmla="*/ 22 w 36"/>
                <a:gd name="T85" fmla="*/ 38 h 46"/>
                <a:gd name="T86" fmla="*/ 26 w 36"/>
                <a:gd name="T87" fmla="*/ 38 h 46"/>
                <a:gd name="T88" fmla="*/ 30 w 36"/>
                <a:gd name="T89" fmla="*/ 36 h 46"/>
                <a:gd name="T90" fmla="*/ 32 w 36"/>
                <a:gd name="T91" fmla="*/ 32 h 46"/>
                <a:gd name="T92" fmla="*/ 34 w 36"/>
                <a:gd name="T93" fmla="*/ 28 h 46"/>
                <a:gd name="T94" fmla="*/ 36 w 36"/>
                <a:gd name="T95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" h="46">
                  <a:moveTo>
                    <a:pt x="36" y="28"/>
                  </a:moveTo>
                  <a:lnTo>
                    <a:pt x="34" y="34"/>
                  </a:lnTo>
                  <a:lnTo>
                    <a:pt x="32" y="38"/>
                  </a:lnTo>
                  <a:lnTo>
                    <a:pt x="30" y="4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12" y="32"/>
                  </a:lnTo>
                  <a:lnTo>
                    <a:pt x="14" y="36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53" name="Freeform 105"/>
            <p:cNvSpPr>
              <a:spLocks/>
            </p:cNvSpPr>
            <p:nvPr/>
          </p:nvSpPr>
          <p:spPr bwMode="auto">
            <a:xfrm>
              <a:off x="3216" y="1284"/>
              <a:ext cx="20" cy="68"/>
            </a:xfrm>
            <a:custGeom>
              <a:avLst/>
              <a:gdLst>
                <a:gd name="T0" fmla="*/ 14 w 20"/>
                <a:gd name="T1" fmla="*/ 0 h 68"/>
                <a:gd name="T2" fmla="*/ 14 w 20"/>
                <a:gd name="T3" fmla="*/ 58 h 68"/>
                <a:gd name="T4" fmla="*/ 14 w 20"/>
                <a:gd name="T5" fmla="*/ 62 h 68"/>
                <a:gd name="T6" fmla="*/ 16 w 20"/>
                <a:gd name="T7" fmla="*/ 64 h 68"/>
                <a:gd name="T8" fmla="*/ 16 w 20"/>
                <a:gd name="T9" fmla="*/ 66 h 68"/>
                <a:gd name="T10" fmla="*/ 16 w 20"/>
                <a:gd name="T11" fmla="*/ 66 h 68"/>
                <a:gd name="T12" fmla="*/ 18 w 20"/>
                <a:gd name="T13" fmla="*/ 66 h 68"/>
                <a:gd name="T14" fmla="*/ 20 w 20"/>
                <a:gd name="T15" fmla="*/ 66 h 68"/>
                <a:gd name="T16" fmla="*/ 20 w 20"/>
                <a:gd name="T17" fmla="*/ 68 h 68"/>
                <a:gd name="T18" fmla="*/ 0 w 20"/>
                <a:gd name="T19" fmla="*/ 68 h 68"/>
                <a:gd name="T20" fmla="*/ 0 w 20"/>
                <a:gd name="T21" fmla="*/ 66 h 68"/>
                <a:gd name="T22" fmla="*/ 2 w 20"/>
                <a:gd name="T23" fmla="*/ 66 h 68"/>
                <a:gd name="T24" fmla="*/ 4 w 20"/>
                <a:gd name="T25" fmla="*/ 66 h 68"/>
                <a:gd name="T26" fmla="*/ 6 w 20"/>
                <a:gd name="T27" fmla="*/ 66 h 68"/>
                <a:gd name="T28" fmla="*/ 6 w 20"/>
                <a:gd name="T29" fmla="*/ 64 h 68"/>
                <a:gd name="T30" fmla="*/ 6 w 20"/>
                <a:gd name="T31" fmla="*/ 62 h 68"/>
                <a:gd name="T32" fmla="*/ 6 w 20"/>
                <a:gd name="T33" fmla="*/ 58 h 68"/>
                <a:gd name="T34" fmla="*/ 6 w 20"/>
                <a:gd name="T35" fmla="*/ 18 h 68"/>
                <a:gd name="T36" fmla="*/ 6 w 20"/>
                <a:gd name="T37" fmla="*/ 12 h 68"/>
                <a:gd name="T38" fmla="*/ 6 w 20"/>
                <a:gd name="T39" fmla="*/ 8 h 68"/>
                <a:gd name="T40" fmla="*/ 6 w 20"/>
                <a:gd name="T41" fmla="*/ 6 h 68"/>
                <a:gd name="T42" fmla="*/ 6 w 20"/>
                <a:gd name="T43" fmla="*/ 6 h 68"/>
                <a:gd name="T44" fmla="*/ 4 w 20"/>
                <a:gd name="T45" fmla="*/ 4 h 68"/>
                <a:gd name="T46" fmla="*/ 4 w 20"/>
                <a:gd name="T47" fmla="*/ 4 h 68"/>
                <a:gd name="T48" fmla="*/ 2 w 20"/>
                <a:gd name="T49" fmla="*/ 4 h 68"/>
                <a:gd name="T50" fmla="*/ 0 w 20"/>
                <a:gd name="T51" fmla="*/ 6 h 68"/>
                <a:gd name="T52" fmla="*/ 0 w 20"/>
                <a:gd name="T53" fmla="*/ 4 h 68"/>
                <a:gd name="T54" fmla="*/ 12 w 20"/>
                <a:gd name="T55" fmla="*/ 0 h 68"/>
                <a:gd name="T56" fmla="*/ 14 w 20"/>
                <a:gd name="T5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68">
                  <a:moveTo>
                    <a:pt x="14" y="0"/>
                  </a:moveTo>
                  <a:lnTo>
                    <a:pt x="14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54" name="Freeform 106"/>
            <p:cNvSpPr>
              <a:spLocks noEditPoints="1"/>
            </p:cNvSpPr>
            <p:nvPr/>
          </p:nvSpPr>
          <p:spPr bwMode="auto">
            <a:xfrm>
              <a:off x="3242" y="1306"/>
              <a:ext cx="42" cy="46"/>
            </a:xfrm>
            <a:custGeom>
              <a:avLst/>
              <a:gdLst>
                <a:gd name="T0" fmla="*/ 22 w 42"/>
                <a:gd name="T1" fmla="*/ 0 h 46"/>
                <a:gd name="T2" fmla="*/ 28 w 42"/>
                <a:gd name="T3" fmla="*/ 2 h 46"/>
                <a:gd name="T4" fmla="*/ 34 w 42"/>
                <a:gd name="T5" fmla="*/ 4 h 46"/>
                <a:gd name="T6" fmla="*/ 38 w 42"/>
                <a:gd name="T7" fmla="*/ 8 h 46"/>
                <a:gd name="T8" fmla="*/ 42 w 42"/>
                <a:gd name="T9" fmla="*/ 16 h 46"/>
                <a:gd name="T10" fmla="*/ 42 w 42"/>
                <a:gd name="T11" fmla="*/ 22 h 46"/>
                <a:gd name="T12" fmla="*/ 42 w 42"/>
                <a:gd name="T13" fmla="*/ 28 h 46"/>
                <a:gd name="T14" fmla="*/ 40 w 42"/>
                <a:gd name="T15" fmla="*/ 34 h 46"/>
                <a:gd name="T16" fmla="*/ 36 w 42"/>
                <a:gd name="T17" fmla="*/ 40 h 46"/>
                <a:gd name="T18" fmla="*/ 32 w 42"/>
                <a:gd name="T19" fmla="*/ 44 h 46"/>
                <a:gd name="T20" fmla="*/ 28 w 42"/>
                <a:gd name="T21" fmla="*/ 46 h 46"/>
                <a:gd name="T22" fmla="*/ 22 w 42"/>
                <a:gd name="T23" fmla="*/ 46 h 46"/>
                <a:gd name="T24" fmla="*/ 16 w 42"/>
                <a:gd name="T25" fmla="*/ 46 h 46"/>
                <a:gd name="T26" fmla="*/ 10 w 42"/>
                <a:gd name="T27" fmla="*/ 44 h 46"/>
                <a:gd name="T28" fmla="*/ 6 w 42"/>
                <a:gd name="T29" fmla="*/ 40 h 46"/>
                <a:gd name="T30" fmla="*/ 2 w 42"/>
                <a:gd name="T31" fmla="*/ 32 h 46"/>
                <a:gd name="T32" fmla="*/ 0 w 42"/>
                <a:gd name="T33" fmla="*/ 24 h 46"/>
                <a:gd name="T34" fmla="*/ 2 w 42"/>
                <a:gd name="T35" fmla="*/ 18 h 46"/>
                <a:gd name="T36" fmla="*/ 4 w 42"/>
                <a:gd name="T37" fmla="*/ 12 h 46"/>
                <a:gd name="T38" fmla="*/ 8 w 42"/>
                <a:gd name="T39" fmla="*/ 8 h 46"/>
                <a:gd name="T40" fmla="*/ 12 w 42"/>
                <a:gd name="T41" fmla="*/ 4 h 46"/>
                <a:gd name="T42" fmla="*/ 16 w 42"/>
                <a:gd name="T43" fmla="*/ 2 h 46"/>
                <a:gd name="T44" fmla="*/ 22 w 42"/>
                <a:gd name="T45" fmla="*/ 0 h 46"/>
                <a:gd name="T46" fmla="*/ 20 w 42"/>
                <a:gd name="T47" fmla="*/ 4 h 46"/>
                <a:gd name="T48" fmla="*/ 18 w 42"/>
                <a:gd name="T49" fmla="*/ 4 h 46"/>
                <a:gd name="T50" fmla="*/ 14 w 42"/>
                <a:gd name="T51" fmla="*/ 6 h 46"/>
                <a:gd name="T52" fmla="*/ 12 w 42"/>
                <a:gd name="T53" fmla="*/ 8 h 46"/>
                <a:gd name="T54" fmla="*/ 10 w 42"/>
                <a:gd name="T55" fmla="*/ 10 h 46"/>
                <a:gd name="T56" fmla="*/ 10 w 42"/>
                <a:gd name="T57" fmla="*/ 14 h 46"/>
                <a:gd name="T58" fmla="*/ 8 w 42"/>
                <a:gd name="T59" fmla="*/ 20 h 46"/>
                <a:gd name="T60" fmla="*/ 10 w 42"/>
                <a:gd name="T61" fmla="*/ 30 h 46"/>
                <a:gd name="T62" fmla="*/ 12 w 42"/>
                <a:gd name="T63" fmla="*/ 36 h 46"/>
                <a:gd name="T64" fmla="*/ 16 w 42"/>
                <a:gd name="T65" fmla="*/ 40 h 46"/>
                <a:gd name="T66" fmla="*/ 20 w 42"/>
                <a:gd name="T67" fmla="*/ 44 h 46"/>
                <a:gd name="T68" fmla="*/ 24 w 42"/>
                <a:gd name="T69" fmla="*/ 44 h 46"/>
                <a:gd name="T70" fmla="*/ 28 w 42"/>
                <a:gd name="T71" fmla="*/ 42 h 46"/>
                <a:gd name="T72" fmla="*/ 32 w 42"/>
                <a:gd name="T73" fmla="*/ 40 h 46"/>
                <a:gd name="T74" fmla="*/ 34 w 42"/>
                <a:gd name="T75" fmla="*/ 36 h 46"/>
                <a:gd name="T76" fmla="*/ 34 w 42"/>
                <a:gd name="T77" fmla="*/ 32 h 46"/>
                <a:gd name="T78" fmla="*/ 34 w 42"/>
                <a:gd name="T79" fmla="*/ 26 h 46"/>
                <a:gd name="T80" fmla="*/ 34 w 42"/>
                <a:gd name="T81" fmla="*/ 20 h 46"/>
                <a:gd name="T82" fmla="*/ 32 w 42"/>
                <a:gd name="T83" fmla="*/ 14 h 46"/>
                <a:gd name="T84" fmla="*/ 30 w 42"/>
                <a:gd name="T85" fmla="*/ 8 h 46"/>
                <a:gd name="T86" fmla="*/ 26 w 42"/>
                <a:gd name="T87" fmla="*/ 6 h 46"/>
                <a:gd name="T88" fmla="*/ 20 w 42"/>
                <a:gd name="T8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" h="46">
                  <a:moveTo>
                    <a:pt x="22" y="0"/>
                  </a:moveTo>
                  <a:lnTo>
                    <a:pt x="28" y="2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2" y="16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4"/>
                  </a:lnTo>
                  <a:lnTo>
                    <a:pt x="36" y="40"/>
                  </a:lnTo>
                  <a:lnTo>
                    <a:pt x="32" y="44"/>
                  </a:lnTo>
                  <a:lnTo>
                    <a:pt x="28" y="46"/>
                  </a:lnTo>
                  <a:lnTo>
                    <a:pt x="22" y="46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6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2" y="0"/>
                  </a:lnTo>
                  <a:close/>
                  <a:moveTo>
                    <a:pt x="20" y="4"/>
                  </a:moveTo>
                  <a:lnTo>
                    <a:pt x="18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30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4" y="26"/>
                  </a:lnTo>
                  <a:lnTo>
                    <a:pt x="34" y="20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6" y="6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55" name="Freeform 107"/>
            <p:cNvSpPr>
              <a:spLocks/>
            </p:cNvSpPr>
            <p:nvPr/>
          </p:nvSpPr>
          <p:spPr bwMode="auto">
            <a:xfrm>
              <a:off x="3290" y="1308"/>
              <a:ext cx="46" cy="44"/>
            </a:xfrm>
            <a:custGeom>
              <a:avLst/>
              <a:gdLst>
                <a:gd name="T0" fmla="*/ 40 w 46"/>
                <a:gd name="T1" fmla="*/ 0 h 44"/>
                <a:gd name="T2" fmla="*/ 40 w 46"/>
                <a:gd name="T3" fmla="*/ 26 h 44"/>
                <a:gd name="T4" fmla="*/ 40 w 46"/>
                <a:gd name="T5" fmla="*/ 32 h 44"/>
                <a:gd name="T6" fmla="*/ 42 w 46"/>
                <a:gd name="T7" fmla="*/ 36 h 44"/>
                <a:gd name="T8" fmla="*/ 42 w 46"/>
                <a:gd name="T9" fmla="*/ 38 h 44"/>
                <a:gd name="T10" fmla="*/ 42 w 46"/>
                <a:gd name="T11" fmla="*/ 38 h 44"/>
                <a:gd name="T12" fmla="*/ 42 w 46"/>
                <a:gd name="T13" fmla="*/ 40 h 44"/>
                <a:gd name="T14" fmla="*/ 44 w 46"/>
                <a:gd name="T15" fmla="*/ 40 h 44"/>
                <a:gd name="T16" fmla="*/ 44 w 46"/>
                <a:gd name="T17" fmla="*/ 40 h 44"/>
                <a:gd name="T18" fmla="*/ 46 w 46"/>
                <a:gd name="T19" fmla="*/ 38 h 44"/>
                <a:gd name="T20" fmla="*/ 46 w 46"/>
                <a:gd name="T21" fmla="*/ 40 h 44"/>
                <a:gd name="T22" fmla="*/ 34 w 46"/>
                <a:gd name="T23" fmla="*/ 44 h 44"/>
                <a:gd name="T24" fmla="*/ 32 w 46"/>
                <a:gd name="T25" fmla="*/ 44 h 44"/>
                <a:gd name="T26" fmla="*/ 32 w 46"/>
                <a:gd name="T27" fmla="*/ 36 h 44"/>
                <a:gd name="T28" fmla="*/ 28 w 46"/>
                <a:gd name="T29" fmla="*/ 40 h 44"/>
                <a:gd name="T30" fmla="*/ 24 w 46"/>
                <a:gd name="T31" fmla="*/ 44 h 44"/>
                <a:gd name="T32" fmla="*/ 20 w 46"/>
                <a:gd name="T33" fmla="*/ 44 h 44"/>
                <a:gd name="T34" fmla="*/ 18 w 46"/>
                <a:gd name="T35" fmla="*/ 44 h 44"/>
                <a:gd name="T36" fmla="*/ 14 w 46"/>
                <a:gd name="T37" fmla="*/ 44 h 44"/>
                <a:gd name="T38" fmla="*/ 10 w 46"/>
                <a:gd name="T39" fmla="*/ 42 h 44"/>
                <a:gd name="T40" fmla="*/ 8 w 46"/>
                <a:gd name="T41" fmla="*/ 40 h 44"/>
                <a:gd name="T42" fmla="*/ 8 w 46"/>
                <a:gd name="T43" fmla="*/ 38 h 44"/>
                <a:gd name="T44" fmla="*/ 6 w 46"/>
                <a:gd name="T45" fmla="*/ 34 h 44"/>
                <a:gd name="T46" fmla="*/ 6 w 46"/>
                <a:gd name="T47" fmla="*/ 28 h 44"/>
                <a:gd name="T48" fmla="*/ 6 w 46"/>
                <a:gd name="T49" fmla="*/ 8 h 44"/>
                <a:gd name="T50" fmla="*/ 6 w 46"/>
                <a:gd name="T51" fmla="*/ 6 h 44"/>
                <a:gd name="T52" fmla="*/ 6 w 46"/>
                <a:gd name="T53" fmla="*/ 4 h 44"/>
                <a:gd name="T54" fmla="*/ 4 w 46"/>
                <a:gd name="T55" fmla="*/ 2 h 44"/>
                <a:gd name="T56" fmla="*/ 4 w 46"/>
                <a:gd name="T57" fmla="*/ 2 h 44"/>
                <a:gd name="T58" fmla="*/ 2 w 46"/>
                <a:gd name="T59" fmla="*/ 0 h 44"/>
                <a:gd name="T60" fmla="*/ 0 w 46"/>
                <a:gd name="T61" fmla="*/ 0 h 44"/>
                <a:gd name="T62" fmla="*/ 0 w 46"/>
                <a:gd name="T63" fmla="*/ 0 h 44"/>
                <a:gd name="T64" fmla="*/ 14 w 46"/>
                <a:gd name="T65" fmla="*/ 0 h 44"/>
                <a:gd name="T66" fmla="*/ 14 w 46"/>
                <a:gd name="T67" fmla="*/ 28 h 44"/>
                <a:gd name="T68" fmla="*/ 14 w 46"/>
                <a:gd name="T69" fmla="*/ 34 h 44"/>
                <a:gd name="T70" fmla="*/ 16 w 46"/>
                <a:gd name="T71" fmla="*/ 36 h 44"/>
                <a:gd name="T72" fmla="*/ 18 w 46"/>
                <a:gd name="T73" fmla="*/ 38 h 44"/>
                <a:gd name="T74" fmla="*/ 22 w 46"/>
                <a:gd name="T75" fmla="*/ 38 h 44"/>
                <a:gd name="T76" fmla="*/ 24 w 46"/>
                <a:gd name="T77" fmla="*/ 38 h 44"/>
                <a:gd name="T78" fmla="*/ 26 w 46"/>
                <a:gd name="T79" fmla="*/ 38 h 44"/>
                <a:gd name="T80" fmla="*/ 30 w 46"/>
                <a:gd name="T81" fmla="*/ 36 h 44"/>
                <a:gd name="T82" fmla="*/ 32 w 46"/>
                <a:gd name="T83" fmla="*/ 32 h 44"/>
                <a:gd name="T84" fmla="*/ 32 w 46"/>
                <a:gd name="T85" fmla="*/ 8 h 44"/>
                <a:gd name="T86" fmla="*/ 32 w 46"/>
                <a:gd name="T87" fmla="*/ 4 h 44"/>
                <a:gd name="T88" fmla="*/ 32 w 46"/>
                <a:gd name="T89" fmla="*/ 2 h 44"/>
                <a:gd name="T90" fmla="*/ 30 w 46"/>
                <a:gd name="T91" fmla="*/ 2 h 44"/>
                <a:gd name="T92" fmla="*/ 26 w 46"/>
                <a:gd name="T93" fmla="*/ 0 h 44"/>
                <a:gd name="T94" fmla="*/ 26 w 46"/>
                <a:gd name="T95" fmla="*/ 0 h 44"/>
                <a:gd name="T96" fmla="*/ 40 w 46"/>
                <a:gd name="T9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" h="44">
                  <a:moveTo>
                    <a:pt x="40" y="0"/>
                  </a:moveTo>
                  <a:lnTo>
                    <a:pt x="40" y="26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2" y="36"/>
                  </a:lnTo>
                  <a:lnTo>
                    <a:pt x="28" y="40"/>
                  </a:lnTo>
                  <a:lnTo>
                    <a:pt x="24" y="44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56" name="Freeform 108"/>
            <p:cNvSpPr>
              <a:spLocks noEditPoints="1"/>
            </p:cNvSpPr>
            <p:nvPr/>
          </p:nvSpPr>
          <p:spPr bwMode="auto">
            <a:xfrm>
              <a:off x="3342" y="1284"/>
              <a:ext cx="44" cy="68"/>
            </a:xfrm>
            <a:custGeom>
              <a:avLst/>
              <a:gdLst>
                <a:gd name="T0" fmla="*/ 30 w 44"/>
                <a:gd name="T1" fmla="*/ 62 h 68"/>
                <a:gd name="T2" fmla="*/ 26 w 44"/>
                <a:gd name="T3" fmla="*/ 64 h 68"/>
                <a:gd name="T4" fmla="*/ 24 w 44"/>
                <a:gd name="T5" fmla="*/ 68 h 68"/>
                <a:gd name="T6" fmla="*/ 20 w 44"/>
                <a:gd name="T7" fmla="*/ 68 h 68"/>
                <a:gd name="T8" fmla="*/ 16 w 44"/>
                <a:gd name="T9" fmla="*/ 68 h 68"/>
                <a:gd name="T10" fmla="*/ 10 w 44"/>
                <a:gd name="T11" fmla="*/ 68 h 68"/>
                <a:gd name="T12" fmla="*/ 4 w 44"/>
                <a:gd name="T13" fmla="*/ 62 h 68"/>
                <a:gd name="T14" fmla="*/ 2 w 44"/>
                <a:gd name="T15" fmla="*/ 58 h 68"/>
                <a:gd name="T16" fmla="*/ 0 w 44"/>
                <a:gd name="T17" fmla="*/ 54 h 68"/>
                <a:gd name="T18" fmla="*/ 0 w 44"/>
                <a:gd name="T19" fmla="*/ 48 h 68"/>
                <a:gd name="T20" fmla="*/ 0 w 44"/>
                <a:gd name="T21" fmla="*/ 38 h 68"/>
                <a:gd name="T22" fmla="*/ 4 w 44"/>
                <a:gd name="T23" fmla="*/ 30 h 68"/>
                <a:gd name="T24" fmla="*/ 10 w 44"/>
                <a:gd name="T25" fmla="*/ 26 h 68"/>
                <a:gd name="T26" fmla="*/ 14 w 44"/>
                <a:gd name="T27" fmla="*/ 24 h 68"/>
                <a:gd name="T28" fmla="*/ 20 w 44"/>
                <a:gd name="T29" fmla="*/ 22 h 68"/>
                <a:gd name="T30" fmla="*/ 26 w 44"/>
                <a:gd name="T31" fmla="*/ 24 h 68"/>
                <a:gd name="T32" fmla="*/ 30 w 44"/>
                <a:gd name="T33" fmla="*/ 28 h 68"/>
                <a:gd name="T34" fmla="*/ 30 w 44"/>
                <a:gd name="T35" fmla="*/ 18 h 68"/>
                <a:gd name="T36" fmla="*/ 30 w 44"/>
                <a:gd name="T37" fmla="*/ 12 h 68"/>
                <a:gd name="T38" fmla="*/ 30 w 44"/>
                <a:gd name="T39" fmla="*/ 8 h 68"/>
                <a:gd name="T40" fmla="*/ 30 w 44"/>
                <a:gd name="T41" fmla="*/ 6 h 68"/>
                <a:gd name="T42" fmla="*/ 28 w 44"/>
                <a:gd name="T43" fmla="*/ 6 h 68"/>
                <a:gd name="T44" fmla="*/ 28 w 44"/>
                <a:gd name="T45" fmla="*/ 4 h 68"/>
                <a:gd name="T46" fmla="*/ 26 w 44"/>
                <a:gd name="T47" fmla="*/ 4 h 68"/>
                <a:gd name="T48" fmla="*/ 26 w 44"/>
                <a:gd name="T49" fmla="*/ 4 h 68"/>
                <a:gd name="T50" fmla="*/ 24 w 44"/>
                <a:gd name="T51" fmla="*/ 6 h 68"/>
                <a:gd name="T52" fmla="*/ 24 w 44"/>
                <a:gd name="T53" fmla="*/ 4 h 68"/>
                <a:gd name="T54" fmla="*/ 36 w 44"/>
                <a:gd name="T55" fmla="*/ 0 h 68"/>
                <a:gd name="T56" fmla="*/ 38 w 44"/>
                <a:gd name="T57" fmla="*/ 0 h 68"/>
                <a:gd name="T58" fmla="*/ 38 w 44"/>
                <a:gd name="T59" fmla="*/ 50 h 68"/>
                <a:gd name="T60" fmla="*/ 38 w 44"/>
                <a:gd name="T61" fmla="*/ 56 h 68"/>
                <a:gd name="T62" fmla="*/ 38 w 44"/>
                <a:gd name="T63" fmla="*/ 60 h 68"/>
                <a:gd name="T64" fmla="*/ 38 w 44"/>
                <a:gd name="T65" fmla="*/ 62 h 68"/>
                <a:gd name="T66" fmla="*/ 40 w 44"/>
                <a:gd name="T67" fmla="*/ 62 h 68"/>
                <a:gd name="T68" fmla="*/ 40 w 44"/>
                <a:gd name="T69" fmla="*/ 64 h 68"/>
                <a:gd name="T70" fmla="*/ 40 w 44"/>
                <a:gd name="T71" fmla="*/ 64 h 68"/>
                <a:gd name="T72" fmla="*/ 42 w 44"/>
                <a:gd name="T73" fmla="*/ 64 h 68"/>
                <a:gd name="T74" fmla="*/ 44 w 44"/>
                <a:gd name="T75" fmla="*/ 62 h 68"/>
                <a:gd name="T76" fmla="*/ 44 w 44"/>
                <a:gd name="T77" fmla="*/ 64 h 68"/>
                <a:gd name="T78" fmla="*/ 32 w 44"/>
                <a:gd name="T79" fmla="*/ 68 h 68"/>
                <a:gd name="T80" fmla="*/ 30 w 44"/>
                <a:gd name="T81" fmla="*/ 68 h 68"/>
                <a:gd name="T82" fmla="*/ 30 w 44"/>
                <a:gd name="T83" fmla="*/ 62 h 68"/>
                <a:gd name="T84" fmla="*/ 30 w 44"/>
                <a:gd name="T85" fmla="*/ 58 h 68"/>
                <a:gd name="T86" fmla="*/ 30 w 44"/>
                <a:gd name="T87" fmla="*/ 38 h 68"/>
                <a:gd name="T88" fmla="*/ 30 w 44"/>
                <a:gd name="T89" fmla="*/ 34 h 68"/>
                <a:gd name="T90" fmla="*/ 28 w 44"/>
                <a:gd name="T91" fmla="*/ 32 h 68"/>
                <a:gd name="T92" fmla="*/ 26 w 44"/>
                <a:gd name="T93" fmla="*/ 28 h 68"/>
                <a:gd name="T94" fmla="*/ 24 w 44"/>
                <a:gd name="T95" fmla="*/ 28 h 68"/>
                <a:gd name="T96" fmla="*/ 22 w 44"/>
                <a:gd name="T97" fmla="*/ 26 h 68"/>
                <a:gd name="T98" fmla="*/ 20 w 44"/>
                <a:gd name="T99" fmla="*/ 26 h 68"/>
                <a:gd name="T100" fmla="*/ 16 w 44"/>
                <a:gd name="T101" fmla="*/ 26 h 68"/>
                <a:gd name="T102" fmla="*/ 12 w 44"/>
                <a:gd name="T103" fmla="*/ 30 h 68"/>
                <a:gd name="T104" fmla="*/ 10 w 44"/>
                <a:gd name="T105" fmla="*/ 34 h 68"/>
                <a:gd name="T106" fmla="*/ 8 w 44"/>
                <a:gd name="T107" fmla="*/ 38 h 68"/>
                <a:gd name="T108" fmla="*/ 8 w 44"/>
                <a:gd name="T109" fmla="*/ 44 h 68"/>
                <a:gd name="T110" fmla="*/ 8 w 44"/>
                <a:gd name="T111" fmla="*/ 50 h 68"/>
                <a:gd name="T112" fmla="*/ 10 w 44"/>
                <a:gd name="T113" fmla="*/ 54 h 68"/>
                <a:gd name="T114" fmla="*/ 12 w 44"/>
                <a:gd name="T115" fmla="*/ 58 h 68"/>
                <a:gd name="T116" fmla="*/ 16 w 44"/>
                <a:gd name="T117" fmla="*/ 62 h 68"/>
                <a:gd name="T118" fmla="*/ 22 w 44"/>
                <a:gd name="T119" fmla="*/ 62 h 68"/>
                <a:gd name="T120" fmla="*/ 26 w 44"/>
                <a:gd name="T121" fmla="*/ 62 h 68"/>
                <a:gd name="T122" fmla="*/ 30 w 44"/>
                <a:gd name="T123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68">
                  <a:moveTo>
                    <a:pt x="30" y="62"/>
                  </a:moveTo>
                  <a:lnTo>
                    <a:pt x="26" y="64"/>
                  </a:lnTo>
                  <a:lnTo>
                    <a:pt x="24" y="68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0" y="68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4" y="30"/>
                  </a:lnTo>
                  <a:lnTo>
                    <a:pt x="10" y="26"/>
                  </a:lnTo>
                  <a:lnTo>
                    <a:pt x="14" y="24"/>
                  </a:lnTo>
                  <a:lnTo>
                    <a:pt x="20" y="22"/>
                  </a:lnTo>
                  <a:lnTo>
                    <a:pt x="26" y="24"/>
                  </a:lnTo>
                  <a:lnTo>
                    <a:pt x="30" y="2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50"/>
                  </a:lnTo>
                  <a:lnTo>
                    <a:pt x="38" y="56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4" y="62"/>
                  </a:lnTo>
                  <a:lnTo>
                    <a:pt x="44" y="64"/>
                  </a:lnTo>
                  <a:lnTo>
                    <a:pt x="32" y="68"/>
                  </a:lnTo>
                  <a:lnTo>
                    <a:pt x="30" y="68"/>
                  </a:lnTo>
                  <a:lnTo>
                    <a:pt x="30" y="62"/>
                  </a:lnTo>
                  <a:close/>
                  <a:moveTo>
                    <a:pt x="30" y="58"/>
                  </a:moveTo>
                  <a:lnTo>
                    <a:pt x="30" y="38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4"/>
                  </a:lnTo>
                  <a:lnTo>
                    <a:pt x="8" y="38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6" y="62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57" name="Freeform 109"/>
            <p:cNvSpPr>
              <a:spLocks/>
            </p:cNvSpPr>
            <p:nvPr/>
          </p:nvSpPr>
          <p:spPr bwMode="auto">
            <a:xfrm>
              <a:off x="3876" y="1214"/>
              <a:ext cx="46" cy="46"/>
            </a:xfrm>
            <a:custGeom>
              <a:avLst/>
              <a:gdLst>
                <a:gd name="T0" fmla="*/ 0 w 46"/>
                <a:gd name="T1" fmla="*/ 0 h 46"/>
                <a:gd name="T2" fmla="*/ 22 w 46"/>
                <a:gd name="T3" fmla="*/ 0 h 46"/>
                <a:gd name="T4" fmla="*/ 22 w 46"/>
                <a:gd name="T5" fmla="*/ 2 h 46"/>
                <a:gd name="T6" fmla="*/ 20 w 46"/>
                <a:gd name="T7" fmla="*/ 2 h 46"/>
                <a:gd name="T8" fmla="*/ 18 w 46"/>
                <a:gd name="T9" fmla="*/ 2 h 46"/>
                <a:gd name="T10" fmla="*/ 16 w 46"/>
                <a:gd name="T11" fmla="*/ 2 h 46"/>
                <a:gd name="T12" fmla="*/ 16 w 46"/>
                <a:gd name="T13" fmla="*/ 4 h 46"/>
                <a:gd name="T14" fmla="*/ 16 w 46"/>
                <a:gd name="T15" fmla="*/ 4 h 46"/>
                <a:gd name="T16" fmla="*/ 16 w 46"/>
                <a:gd name="T17" fmla="*/ 6 h 46"/>
                <a:gd name="T18" fmla="*/ 16 w 46"/>
                <a:gd name="T19" fmla="*/ 8 h 46"/>
                <a:gd name="T20" fmla="*/ 26 w 46"/>
                <a:gd name="T21" fmla="*/ 34 h 46"/>
                <a:gd name="T22" fmla="*/ 36 w 46"/>
                <a:gd name="T23" fmla="*/ 8 h 46"/>
                <a:gd name="T24" fmla="*/ 38 w 46"/>
                <a:gd name="T25" fmla="*/ 6 h 46"/>
                <a:gd name="T26" fmla="*/ 38 w 46"/>
                <a:gd name="T27" fmla="*/ 4 h 46"/>
                <a:gd name="T28" fmla="*/ 38 w 46"/>
                <a:gd name="T29" fmla="*/ 4 h 46"/>
                <a:gd name="T30" fmla="*/ 38 w 46"/>
                <a:gd name="T31" fmla="*/ 2 h 46"/>
                <a:gd name="T32" fmla="*/ 36 w 46"/>
                <a:gd name="T33" fmla="*/ 2 h 46"/>
                <a:gd name="T34" fmla="*/ 36 w 46"/>
                <a:gd name="T35" fmla="*/ 2 h 46"/>
                <a:gd name="T36" fmla="*/ 34 w 46"/>
                <a:gd name="T37" fmla="*/ 2 h 46"/>
                <a:gd name="T38" fmla="*/ 32 w 46"/>
                <a:gd name="T39" fmla="*/ 2 h 46"/>
                <a:gd name="T40" fmla="*/ 32 w 46"/>
                <a:gd name="T41" fmla="*/ 0 h 46"/>
                <a:gd name="T42" fmla="*/ 46 w 46"/>
                <a:gd name="T43" fmla="*/ 0 h 46"/>
                <a:gd name="T44" fmla="*/ 46 w 46"/>
                <a:gd name="T45" fmla="*/ 2 h 46"/>
                <a:gd name="T46" fmla="*/ 44 w 46"/>
                <a:gd name="T47" fmla="*/ 2 h 46"/>
                <a:gd name="T48" fmla="*/ 42 w 46"/>
                <a:gd name="T49" fmla="*/ 2 h 46"/>
                <a:gd name="T50" fmla="*/ 42 w 46"/>
                <a:gd name="T51" fmla="*/ 4 h 46"/>
                <a:gd name="T52" fmla="*/ 40 w 46"/>
                <a:gd name="T53" fmla="*/ 8 h 46"/>
                <a:gd name="T54" fmla="*/ 26 w 46"/>
                <a:gd name="T55" fmla="*/ 46 h 46"/>
                <a:gd name="T56" fmla="*/ 22 w 46"/>
                <a:gd name="T57" fmla="*/ 46 h 46"/>
                <a:gd name="T58" fmla="*/ 8 w 46"/>
                <a:gd name="T59" fmla="*/ 8 h 46"/>
                <a:gd name="T60" fmla="*/ 6 w 46"/>
                <a:gd name="T61" fmla="*/ 6 h 46"/>
                <a:gd name="T62" fmla="*/ 6 w 46"/>
                <a:gd name="T63" fmla="*/ 4 h 46"/>
                <a:gd name="T64" fmla="*/ 4 w 46"/>
                <a:gd name="T65" fmla="*/ 4 h 46"/>
                <a:gd name="T66" fmla="*/ 4 w 46"/>
                <a:gd name="T67" fmla="*/ 2 h 46"/>
                <a:gd name="T68" fmla="*/ 2 w 46"/>
                <a:gd name="T69" fmla="*/ 2 h 46"/>
                <a:gd name="T70" fmla="*/ 0 w 46"/>
                <a:gd name="T71" fmla="*/ 2 h 46"/>
                <a:gd name="T72" fmla="*/ 0 w 46"/>
                <a:gd name="T7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26" y="34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58" name="Freeform 110"/>
            <p:cNvSpPr>
              <a:spLocks noEditPoints="1"/>
            </p:cNvSpPr>
            <p:nvPr/>
          </p:nvSpPr>
          <p:spPr bwMode="auto">
            <a:xfrm>
              <a:off x="3926" y="1214"/>
              <a:ext cx="40" cy="46"/>
            </a:xfrm>
            <a:custGeom>
              <a:avLst/>
              <a:gdLst>
                <a:gd name="T0" fmla="*/ 22 w 40"/>
                <a:gd name="T1" fmla="*/ 40 h 46"/>
                <a:gd name="T2" fmla="*/ 16 w 40"/>
                <a:gd name="T3" fmla="*/ 44 h 46"/>
                <a:gd name="T4" fmla="*/ 12 w 40"/>
                <a:gd name="T5" fmla="*/ 46 h 46"/>
                <a:gd name="T6" fmla="*/ 4 w 40"/>
                <a:gd name="T7" fmla="*/ 42 h 46"/>
                <a:gd name="T8" fmla="*/ 0 w 40"/>
                <a:gd name="T9" fmla="*/ 34 h 46"/>
                <a:gd name="T10" fmla="*/ 2 w 40"/>
                <a:gd name="T11" fmla="*/ 28 h 46"/>
                <a:gd name="T12" fmla="*/ 10 w 40"/>
                <a:gd name="T13" fmla="*/ 22 h 46"/>
                <a:gd name="T14" fmla="*/ 26 w 40"/>
                <a:gd name="T15" fmla="*/ 16 h 46"/>
                <a:gd name="T16" fmla="*/ 24 w 40"/>
                <a:gd name="T17" fmla="*/ 8 h 46"/>
                <a:gd name="T18" fmla="*/ 20 w 40"/>
                <a:gd name="T19" fmla="*/ 4 h 46"/>
                <a:gd name="T20" fmla="*/ 14 w 40"/>
                <a:gd name="T21" fmla="*/ 2 h 46"/>
                <a:gd name="T22" fmla="*/ 12 w 40"/>
                <a:gd name="T23" fmla="*/ 6 h 46"/>
                <a:gd name="T24" fmla="*/ 10 w 40"/>
                <a:gd name="T25" fmla="*/ 12 h 46"/>
                <a:gd name="T26" fmla="*/ 10 w 40"/>
                <a:gd name="T27" fmla="*/ 14 h 46"/>
                <a:gd name="T28" fmla="*/ 6 w 40"/>
                <a:gd name="T29" fmla="*/ 16 h 46"/>
                <a:gd name="T30" fmla="*/ 4 w 40"/>
                <a:gd name="T31" fmla="*/ 14 h 46"/>
                <a:gd name="T32" fmla="*/ 2 w 40"/>
                <a:gd name="T33" fmla="*/ 10 h 46"/>
                <a:gd name="T34" fmla="*/ 6 w 40"/>
                <a:gd name="T35" fmla="*/ 4 h 46"/>
                <a:gd name="T36" fmla="*/ 18 w 40"/>
                <a:gd name="T37" fmla="*/ 0 h 46"/>
                <a:gd name="T38" fmla="*/ 28 w 40"/>
                <a:gd name="T39" fmla="*/ 2 h 46"/>
                <a:gd name="T40" fmla="*/ 32 w 40"/>
                <a:gd name="T41" fmla="*/ 6 h 46"/>
                <a:gd name="T42" fmla="*/ 34 w 40"/>
                <a:gd name="T43" fmla="*/ 14 h 46"/>
                <a:gd name="T44" fmla="*/ 34 w 40"/>
                <a:gd name="T45" fmla="*/ 34 h 46"/>
                <a:gd name="T46" fmla="*/ 34 w 40"/>
                <a:gd name="T47" fmla="*/ 38 h 46"/>
                <a:gd name="T48" fmla="*/ 36 w 40"/>
                <a:gd name="T49" fmla="*/ 40 h 46"/>
                <a:gd name="T50" fmla="*/ 36 w 40"/>
                <a:gd name="T51" fmla="*/ 40 h 46"/>
                <a:gd name="T52" fmla="*/ 38 w 40"/>
                <a:gd name="T53" fmla="*/ 38 h 46"/>
                <a:gd name="T54" fmla="*/ 40 w 40"/>
                <a:gd name="T55" fmla="*/ 38 h 46"/>
                <a:gd name="T56" fmla="*/ 30 w 40"/>
                <a:gd name="T57" fmla="*/ 46 h 46"/>
                <a:gd name="T58" fmla="*/ 26 w 40"/>
                <a:gd name="T59" fmla="*/ 44 h 46"/>
                <a:gd name="T60" fmla="*/ 26 w 40"/>
                <a:gd name="T61" fmla="*/ 38 h 46"/>
                <a:gd name="T62" fmla="*/ 26 w 40"/>
                <a:gd name="T63" fmla="*/ 18 h 46"/>
                <a:gd name="T64" fmla="*/ 16 w 40"/>
                <a:gd name="T65" fmla="*/ 22 h 46"/>
                <a:gd name="T66" fmla="*/ 10 w 40"/>
                <a:gd name="T67" fmla="*/ 26 h 46"/>
                <a:gd name="T68" fmla="*/ 8 w 40"/>
                <a:gd name="T69" fmla="*/ 32 h 46"/>
                <a:gd name="T70" fmla="*/ 10 w 40"/>
                <a:gd name="T71" fmla="*/ 38 h 46"/>
                <a:gd name="T72" fmla="*/ 16 w 40"/>
                <a:gd name="T73" fmla="*/ 40 h 46"/>
                <a:gd name="T74" fmla="*/ 26 w 40"/>
                <a:gd name="T75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6">
                  <a:moveTo>
                    <a:pt x="26" y="38"/>
                  </a:moveTo>
                  <a:lnTo>
                    <a:pt x="22" y="40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4" y="26"/>
                  </a:lnTo>
                  <a:lnTo>
                    <a:pt x="10" y="22"/>
                  </a:lnTo>
                  <a:lnTo>
                    <a:pt x="16" y="20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6" y="44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38"/>
                  </a:lnTo>
                  <a:close/>
                  <a:moveTo>
                    <a:pt x="26" y="34"/>
                  </a:moveTo>
                  <a:lnTo>
                    <a:pt x="26" y="18"/>
                  </a:lnTo>
                  <a:lnTo>
                    <a:pt x="20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59" name="Freeform 111"/>
            <p:cNvSpPr>
              <a:spLocks/>
            </p:cNvSpPr>
            <p:nvPr/>
          </p:nvSpPr>
          <p:spPr bwMode="auto">
            <a:xfrm>
              <a:off x="3972" y="1190"/>
              <a:ext cx="20" cy="68"/>
            </a:xfrm>
            <a:custGeom>
              <a:avLst/>
              <a:gdLst>
                <a:gd name="T0" fmla="*/ 14 w 20"/>
                <a:gd name="T1" fmla="*/ 0 h 68"/>
                <a:gd name="T2" fmla="*/ 14 w 20"/>
                <a:gd name="T3" fmla="*/ 58 h 68"/>
                <a:gd name="T4" fmla="*/ 14 w 20"/>
                <a:gd name="T5" fmla="*/ 62 h 68"/>
                <a:gd name="T6" fmla="*/ 14 w 20"/>
                <a:gd name="T7" fmla="*/ 64 h 68"/>
                <a:gd name="T8" fmla="*/ 16 w 20"/>
                <a:gd name="T9" fmla="*/ 66 h 68"/>
                <a:gd name="T10" fmla="*/ 16 w 20"/>
                <a:gd name="T11" fmla="*/ 66 h 68"/>
                <a:gd name="T12" fmla="*/ 18 w 20"/>
                <a:gd name="T13" fmla="*/ 68 h 68"/>
                <a:gd name="T14" fmla="*/ 20 w 20"/>
                <a:gd name="T15" fmla="*/ 68 h 68"/>
                <a:gd name="T16" fmla="*/ 20 w 20"/>
                <a:gd name="T17" fmla="*/ 68 h 68"/>
                <a:gd name="T18" fmla="*/ 0 w 20"/>
                <a:gd name="T19" fmla="*/ 68 h 68"/>
                <a:gd name="T20" fmla="*/ 0 w 20"/>
                <a:gd name="T21" fmla="*/ 68 h 68"/>
                <a:gd name="T22" fmla="*/ 2 w 20"/>
                <a:gd name="T23" fmla="*/ 68 h 68"/>
                <a:gd name="T24" fmla="*/ 4 w 20"/>
                <a:gd name="T25" fmla="*/ 66 h 68"/>
                <a:gd name="T26" fmla="*/ 4 w 20"/>
                <a:gd name="T27" fmla="*/ 66 h 68"/>
                <a:gd name="T28" fmla="*/ 6 w 20"/>
                <a:gd name="T29" fmla="*/ 64 h 68"/>
                <a:gd name="T30" fmla="*/ 6 w 20"/>
                <a:gd name="T31" fmla="*/ 62 h 68"/>
                <a:gd name="T32" fmla="*/ 6 w 20"/>
                <a:gd name="T33" fmla="*/ 58 h 68"/>
                <a:gd name="T34" fmla="*/ 6 w 20"/>
                <a:gd name="T35" fmla="*/ 18 h 68"/>
                <a:gd name="T36" fmla="*/ 6 w 20"/>
                <a:gd name="T37" fmla="*/ 12 h 68"/>
                <a:gd name="T38" fmla="*/ 6 w 20"/>
                <a:gd name="T39" fmla="*/ 8 h 68"/>
                <a:gd name="T40" fmla="*/ 6 w 20"/>
                <a:gd name="T41" fmla="*/ 6 h 68"/>
                <a:gd name="T42" fmla="*/ 4 w 20"/>
                <a:gd name="T43" fmla="*/ 6 h 68"/>
                <a:gd name="T44" fmla="*/ 4 w 20"/>
                <a:gd name="T45" fmla="*/ 6 h 68"/>
                <a:gd name="T46" fmla="*/ 4 w 20"/>
                <a:gd name="T47" fmla="*/ 6 h 68"/>
                <a:gd name="T48" fmla="*/ 2 w 20"/>
                <a:gd name="T49" fmla="*/ 6 h 68"/>
                <a:gd name="T50" fmla="*/ 0 w 20"/>
                <a:gd name="T51" fmla="*/ 6 h 68"/>
                <a:gd name="T52" fmla="*/ 0 w 20"/>
                <a:gd name="T53" fmla="*/ 6 h 68"/>
                <a:gd name="T54" fmla="*/ 12 w 20"/>
                <a:gd name="T55" fmla="*/ 0 h 68"/>
                <a:gd name="T56" fmla="*/ 14 w 20"/>
                <a:gd name="T5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68">
                  <a:moveTo>
                    <a:pt x="14" y="0"/>
                  </a:moveTo>
                  <a:lnTo>
                    <a:pt x="14" y="58"/>
                  </a:lnTo>
                  <a:lnTo>
                    <a:pt x="14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60" name="Freeform 112"/>
            <p:cNvSpPr>
              <a:spLocks noEditPoints="1"/>
            </p:cNvSpPr>
            <p:nvPr/>
          </p:nvSpPr>
          <p:spPr bwMode="auto">
            <a:xfrm>
              <a:off x="3998" y="1214"/>
              <a:ext cx="38" cy="46"/>
            </a:xfrm>
            <a:custGeom>
              <a:avLst/>
              <a:gdLst>
                <a:gd name="T0" fmla="*/ 8 w 38"/>
                <a:gd name="T1" fmla="*/ 16 h 46"/>
                <a:gd name="T2" fmla="*/ 8 w 38"/>
                <a:gd name="T3" fmla="*/ 22 h 46"/>
                <a:gd name="T4" fmla="*/ 10 w 38"/>
                <a:gd name="T5" fmla="*/ 28 h 46"/>
                <a:gd name="T6" fmla="*/ 12 w 38"/>
                <a:gd name="T7" fmla="*/ 32 h 46"/>
                <a:gd name="T8" fmla="*/ 18 w 38"/>
                <a:gd name="T9" fmla="*/ 36 h 46"/>
                <a:gd name="T10" fmla="*/ 24 w 38"/>
                <a:gd name="T11" fmla="*/ 38 h 46"/>
                <a:gd name="T12" fmla="*/ 28 w 38"/>
                <a:gd name="T13" fmla="*/ 36 h 46"/>
                <a:gd name="T14" fmla="*/ 30 w 38"/>
                <a:gd name="T15" fmla="*/ 36 h 46"/>
                <a:gd name="T16" fmla="*/ 34 w 38"/>
                <a:gd name="T17" fmla="*/ 32 h 46"/>
                <a:gd name="T18" fmla="*/ 36 w 38"/>
                <a:gd name="T19" fmla="*/ 28 h 46"/>
                <a:gd name="T20" fmla="*/ 38 w 38"/>
                <a:gd name="T21" fmla="*/ 28 h 46"/>
                <a:gd name="T22" fmla="*/ 36 w 38"/>
                <a:gd name="T23" fmla="*/ 34 h 46"/>
                <a:gd name="T24" fmla="*/ 32 w 38"/>
                <a:gd name="T25" fmla="*/ 40 h 46"/>
                <a:gd name="T26" fmla="*/ 26 w 38"/>
                <a:gd name="T27" fmla="*/ 44 h 46"/>
                <a:gd name="T28" fmla="*/ 20 w 38"/>
                <a:gd name="T29" fmla="*/ 46 h 46"/>
                <a:gd name="T30" fmla="*/ 14 w 38"/>
                <a:gd name="T31" fmla="*/ 44 h 46"/>
                <a:gd name="T32" fmla="*/ 10 w 38"/>
                <a:gd name="T33" fmla="*/ 42 h 46"/>
                <a:gd name="T34" fmla="*/ 6 w 38"/>
                <a:gd name="T35" fmla="*/ 40 h 46"/>
                <a:gd name="T36" fmla="*/ 2 w 38"/>
                <a:gd name="T37" fmla="*/ 34 h 46"/>
                <a:gd name="T38" fmla="*/ 0 w 38"/>
                <a:gd name="T39" fmla="*/ 30 h 46"/>
                <a:gd name="T40" fmla="*/ 0 w 38"/>
                <a:gd name="T41" fmla="*/ 24 h 46"/>
                <a:gd name="T42" fmla="*/ 0 w 38"/>
                <a:gd name="T43" fmla="*/ 16 h 46"/>
                <a:gd name="T44" fmla="*/ 2 w 38"/>
                <a:gd name="T45" fmla="*/ 10 h 46"/>
                <a:gd name="T46" fmla="*/ 6 w 38"/>
                <a:gd name="T47" fmla="*/ 6 h 46"/>
                <a:gd name="T48" fmla="*/ 10 w 38"/>
                <a:gd name="T49" fmla="*/ 2 h 46"/>
                <a:gd name="T50" fmla="*/ 16 w 38"/>
                <a:gd name="T51" fmla="*/ 0 h 46"/>
                <a:gd name="T52" fmla="*/ 20 w 38"/>
                <a:gd name="T53" fmla="*/ 0 h 46"/>
                <a:gd name="T54" fmla="*/ 28 w 38"/>
                <a:gd name="T55" fmla="*/ 0 h 46"/>
                <a:gd name="T56" fmla="*/ 32 w 38"/>
                <a:gd name="T57" fmla="*/ 4 h 46"/>
                <a:gd name="T58" fmla="*/ 36 w 38"/>
                <a:gd name="T59" fmla="*/ 10 h 46"/>
                <a:gd name="T60" fmla="*/ 38 w 38"/>
                <a:gd name="T61" fmla="*/ 16 h 46"/>
                <a:gd name="T62" fmla="*/ 8 w 38"/>
                <a:gd name="T63" fmla="*/ 16 h 46"/>
                <a:gd name="T64" fmla="*/ 8 w 38"/>
                <a:gd name="T65" fmla="*/ 14 h 46"/>
                <a:gd name="T66" fmla="*/ 26 w 38"/>
                <a:gd name="T67" fmla="*/ 14 h 46"/>
                <a:gd name="T68" fmla="*/ 26 w 38"/>
                <a:gd name="T69" fmla="*/ 10 h 46"/>
                <a:gd name="T70" fmla="*/ 26 w 38"/>
                <a:gd name="T71" fmla="*/ 8 h 46"/>
                <a:gd name="T72" fmla="*/ 24 w 38"/>
                <a:gd name="T73" fmla="*/ 6 h 46"/>
                <a:gd name="T74" fmla="*/ 22 w 38"/>
                <a:gd name="T75" fmla="*/ 4 h 46"/>
                <a:gd name="T76" fmla="*/ 20 w 38"/>
                <a:gd name="T77" fmla="*/ 2 h 46"/>
                <a:gd name="T78" fmla="*/ 18 w 38"/>
                <a:gd name="T79" fmla="*/ 2 h 46"/>
                <a:gd name="T80" fmla="*/ 14 w 38"/>
                <a:gd name="T81" fmla="*/ 4 h 46"/>
                <a:gd name="T82" fmla="*/ 12 w 38"/>
                <a:gd name="T83" fmla="*/ 6 h 46"/>
                <a:gd name="T84" fmla="*/ 8 w 38"/>
                <a:gd name="T85" fmla="*/ 10 h 46"/>
                <a:gd name="T86" fmla="*/ 8 w 38"/>
                <a:gd name="T87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" h="46">
                  <a:moveTo>
                    <a:pt x="8" y="16"/>
                  </a:moveTo>
                  <a:lnTo>
                    <a:pt x="8" y="22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8" y="36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4" y="32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36" y="34"/>
                  </a:lnTo>
                  <a:lnTo>
                    <a:pt x="32" y="40"/>
                  </a:lnTo>
                  <a:lnTo>
                    <a:pt x="26" y="44"/>
                  </a:lnTo>
                  <a:lnTo>
                    <a:pt x="20" y="46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8" y="16"/>
                  </a:lnTo>
                  <a:lnTo>
                    <a:pt x="8" y="16"/>
                  </a:lnTo>
                  <a:close/>
                  <a:moveTo>
                    <a:pt x="8" y="14"/>
                  </a:move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61" name="Freeform 113"/>
            <p:cNvSpPr>
              <a:spLocks/>
            </p:cNvSpPr>
            <p:nvPr/>
          </p:nvSpPr>
          <p:spPr bwMode="auto">
            <a:xfrm>
              <a:off x="4040" y="1214"/>
              <a:ext cx="48" cy="44"/>
            </a:xfrm>
            <a:custGeom>
              <a:avLst/>
              <a:gdLst>
                <a:gd name="T0" fmla="*/ 14 w 48"/>
                <a:gd name="T1" fmla="*/ 8 h 44"/>
                <a:gd name="T2" fmla="*/ 20 w 48"/>
                <a:gd name="T3" fmla="*/ 4 h 44"/>
                <a:gd name="T4" fmla="*/ 24 w 48"/>
                <a:gd name="T5" fmla="*/ 0 h 44"/>
                <a:gd name="T6" fmla="*/ 30 w 48"/>
                <a:gd name="T7" fmla="*/ 0 h 44"/>
                <a:gd name="T8" fmla="*/ 34 w 48"/>
                <a:gd name="T9" fmla="*/ 0 h 44"/>
                <a:gd name="T10" fmla="*/ 36 w 48"/>
                <a:gd name="T11" fmla="*/ 2 h 44"/>
                <a:gd name="T12" fmla="*/ 38 w 48"/>
                <a:gd name="T13" fmla="*/ 4 h 44"/>
                <a:gd name="T14" fmla="*/ 40 w 48"/>
                <a:gd name="T15" fmla="*/ 8 h 44"/>
                <a:gd name="T16" fmla="*/ 40 w 48"/>
                <a:gd name="T17" fmla="*/ 10 h 44"/>
                <a:gd name="T18" fmla="*/ 42 w 48"/>
                <a:gd name="T19" fmla="*/ 16 h 44"/>
                <a:gd name="T20" fmla="*/ 42 w 48"/>
                <a:gd name="T21" fmla="*/ 34 h 44"/>
                <a:gd name="T22" fmla="*/ 42 w 48"/>
                <a:gd name="T23" fmla="*/ 38 h 44"/>
                <a:gd name="T24" fmla="*/ 42 w 48"/>
                <a:gd name="T25" fmla="*/ 40 h 44"/>
                <a:gd name="T26" fmla="*/ 42 w 48"/>
                <a:gd name="T27" fmla="*/ 42 h 44"/>
                <a:gd name="T28" fmla="*/ 44 w 48"/>
                <a:gd name="T29" fmla="*/ 42 h 44"/>
                <a:gd name="T30" fmla="*/ 44 w 48"/>
                <a:gd name="T31" fmla="*/ 44 h 44"/>
                <a:gd name="T32" fmla="*/ 48 w 48"/>
                <a:gd name="T33" fmla="*/ 44 h 44"/>
                <a:gd name="T34" fmla="*/ 48 w 48"/>
                <a:gd name="T35" fmla="*/ 44 h 44"/>
                <a:gd name="T36" fmla="*/ 26 w 48"/>
                <a:gd name="T37" fmla="*/ 44 h 44"/>
                <a:gd name="T38" fmla="*/ 26 w 48"/>
                <a:gd name="T39" fmla="*/ 44 h 44"/>
                <a:gd name="T40" fmla="*/ 28 w 48"/>
                <a:gd name="T41" fmla="*/ 44 h 44"/>
                <a:gd name="T42" fmla="*/ 30 w 48"/>
                <a:gd name="T43" fmla="*/ 44 h 44"/>
                <a:gd name="T44" fmla="*/ 32 w 48"/>
                <a:gd name="T45" fmla="*/ 42 h 44"/>
                <a:gd name="T46" fmla="*/ 32 w 48"/>
                <a:gd name="T47" fmla="*/ 42 h 44"/>
                <a:gd name="T48" fmla="*/ 32 w 48"/>
                <a:gd name="T49" fmla="*/ 40 h 44"/>
                <a:gd name="T50" fmla="*/ 34 w 48"/>
                <a:gd name="T51" fmla="*/ 38 h 44"/>
                <a:gd name="T52" fmla="*/ 34 w 48"/>
                <a:gd name="T53" fmla="*/ 34 h 44"/>
                <a:gd name="T54" fmla="*/ 34 w 48"/>
                <a:gd name="T55" fmla="*/ 16 h 44"/>
                <a:gd name="T56" fmla="*/ 32 w 48"/>
                <a:gd name="T57" fmla="*/ 12 h 44"/>
                <a:gd name="T58" fmla="*/ 32 w 48"/>
                <a:gd name="T59" fmla="*/ 8 h 44"/>
                <a:gd name="T60" fmla="*/ 30 w 48"/>
                <a:gd name="T61" fmla="*/ 6 h 44"/>
                <a:gd name="T62" fmla="*/ 26 w 48"/>
                <a:gd name="T63" fmla="*/ 6 h 44"/>
                <a:gd name="T64" fmla="*/ 20 w 48"/>
                <a:gd name="T65" fmla="*/ 8 h 44"/>
                <a:gd name="T66" fmla="*/ 14 w 48"/>
                <a:gd name="T67" fmla="*/ 12 h 44"/>
                <a:gd name="T68" fmla="*/ 14 w 48"/>
                <a:gd name="T69" fmla="*/ 34 h 44"/>
                <a:gd name="T70" fmla="*/ 14 w 48"/>
                <a:gd name="T71" fmla="*/ 38 h 44"/>
                <a:gd name="T72" fmla="*/ 16 w 48"/>
                <a:gd name="T73" fmla="*/ 40 h 44"/>
                <a:gd name="T74" fmla="*/ 16 w 48"/>
                <a:gd name="T75" fmla="*/ 42 h 44"/>
                <a:gd name="T76" fmla="*/ 16 w 48"/>
                <a:gd name="T77" fmla="*/ 42 h 44"/>
                <a:gd name="T78" fmla="*/ 18 w 48"/>
                <a:gd name="T79" fmla="*/ 44 h 44"/>
                <a:gd name="T80" fmla="*/ 20 w 48"/>
                <a:gd name="T81" fmla="*/ 44 h 44"/>
                <a:gd name="T82" fmla="*/ 20 w 48"/>
                <a:gd name="T83" fmla="*/ 44 h 44"/>
                <a:gd name="T84" fmla="*/ 0 w 48"/>
                <a:gd name="T85" fmla="*/ 44 h 44"/>
                <a:gd name="T86" fmla="*/ 0 w 48"/>
                <a:gd name="T87" fmla="*/ 44 h 44"/>
                <a:gd name="T88" fmla="*/ 2 w 48"/>
                <a:gd name="T89" fmla="*/ 44 h 44"/>
                <a:gd name="T90" fmla="*/ 4 w 48"/>
                <a:gd name="T91" fmla="*/ 42 h 44"/>
                <a:gd name="T92" fmla="*/ 6 w 48"/>
                <a:gd name="T93" fmla="*/ 42 h 44"/>
                <a:gd name="T94" fmla="*/ 6 w 48"/>
                <a:gd name="T95" fmla="*/ 38 h 44"/>
                <a:gd name="T96" fmla="*/ 6 w 48"/>
                <a:gd name="T97" fmla="*/ 34 h 44"/>
                <a:gd name="T98" fmla="*/ 6 w 48"/>
                <a:gd name="T99" fmla="*/ 18 h 44"/>
                <a:gd name="T100" fmla="*/ 6 w 48"/>
                <a:gd name="T101" fmla="*/ 12 h 44"/>
                <a:gd name="T102" fmla="*/ 6 w 48"/>
                <a:gd name="T103" fmla="*/ 8 h 44"/>
                <a:gd name="T104" fmla="*/ 6 w 48"/>
                <a:gd name="T105" fmla="*/ 6 h 44"/>
                <a:gd name="T106" fmla="*/ 6 w 48"/>
                <a:gd name="T107" fmla="*/ 6 h 44"/>
                <a:gd name="T108" fmla="*/ 4 w 48"/>
                <a:gd name="T109" fmla="*/ 6 h 44"/>
                <a:gd name="T110" fmla="*/ 4 w 48"/>
                <a:gd name="T111" fmla="*/ 4 h 44"/>
                <a:gd name="T112" fmla="*/ 2 w 48"/>
                <a:gd name="T113" fmla="*/ 6 h 44"/>
                <a:gd name="T114" fmla="*/ 0 w 48"/>
                <a:gd name="T115" fmla="*/ 6 h 44"/>
                <a:gd name="T116" fmla="*/ 0 w 48"/>
                <a:gd name="T117" fmla="*/ 4 h 44"/>
                <a:gd name="T118" fmla="*/ 12 w 48"/>
                <a:gd name="T119" fmla="*/ 0 h 44"/>
                <a:gd name="T120" fmla="*/ 14 w 48"/>
                <a:gd name="T121" fmla="*/ 0 h 44"/>
                <a:gd name="T122" fmla="*/ 14 w 48"/>
                <a:gd name="T12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4">
                  <a:moveTo>
                    <a:pt x="14" y="8"/>
                  </a:moveTo>
                  <a:lnTo>
                    <a:pt x="20" y="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16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34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62" name="Freeform 114"/>
            <p:cNvSpPr>
              <a:spLocks/>
            </p:cNvSpPr>
            <p:nvPr/>
          </p:nvSpPr>
          <p:spPr bwMode="auto">
            <a:xfrm>
              <a:off x="4092" y="1214"/>
              <a:ext cx="36" cy="46"/>
            </a:xfrm>
            <a:custGeom>
              <a:avLst/>
              <a:gdLst>
                <a:gd name="T0" fmla="*/ 36 w 36"/>
                <a:gd name="T1" fmla="*/ 26 h 46"/>
                <a:gd name="T2" fmla="*/ 34 w 36"/>
                <a:gd name="T3" fmla="*/ 32 h 46"/>
                <a:gd name="T4" fmla="*/ 32 w 36"/>
                <a:gd name="T5" fmla="*/ 38 h 46"/>
                <a:gd name="T6" fmla="*/ 30 w 36"/>
                <a:gd name="T7" fmla="*/ 40 h 46"/>
                <a:gd name="T8" fmla="*/ 24 w 36"/>
                <a:gd name="T9" fmla="*/ 44 h 46"/>
                <a:gd name="T10" fmla="*/ 18 w 36"/>
                <a:gd name="T11" fmla="*/ 46 h 46"/>
                <a:gd name="T12" fmla="*/ 14 w 36"/>
                <a:gd name="T13" fmla="*/ 44 h 46"/>
                <a:gd name="T14" fmla="*/ 8 w 36"/>
                <a:gd name="T15" fmla="*/ 42 h 46"/>
                <a:gd name="T16" fmla="*/ 6 w 36"/>
                <a:gd name="T17" fmla="*/ 40 h 46"/>
                <a:gd name="T18" fmla="*/ 2 w 36"/>
                <a:gd name="T19" fmla="*/ 34 h 46"/>
                <a:gd name="T20" fmla="*/ 0 w 36"/>
                <a:gd name="T21" fmla="*/ 30 h 46"/>
                <a:gd name="T22" fmla="*/ 0 w 36"/>
                <a:gd name="T23" fmla="*/ 22 h 46"/>
                <a:gd name="T24" fmla="*/ 0 w 36"/>
                <a:gd name="T25" fmla="*/ 16 h 46"/>
                <a:gd name="T26" fmla="*/ 2 w 36"/>
                <a:gd name="T27" fmla="*/ 10 h 46"/>
                <a:gd name="T28" fmla="*/ 6 w 36"/>
                <a:gd name="T29" fmla="*/ 6 h 46"/>
                <a:gd name="T30" fmla="*/ 10 w 36"/>
                <a:gd name="T31" fmla="*/ 2 h 46"/>
                <a:gd name="T32" fmla="*/ 14 w 36"/>
                <a:gd name="T33" fmla="*/ 0 h 46"/>
                <a:gd name="T34" fmla="*/ 20 w 36"/>
                <a:gd name="T35" fmla="*/ 0 h 46"/>
                <a:gd name="T36" fmla="*/ 26 w 36"/>
                <a:gd name="T37" fmla="*/ 0 h 46"/>
                <a:gd name="T38" fmla="*/ 30 w 36"/>
                <a:gd name="T39" fmla="*/ 2 h 46"/>
                <a:gd name="T40" fmla="*/ 34 w 36"/>
                <a:gd name="T41" fmla="*/ 6 h 46"/>
                <a:gd name="T42" fmla="*/ 34 w 36"/>
                <a:gd name="T43" fmla="*/ 10 h 46"/>
                <a:gd name="T44" fmla="*/ 34 w 36"/>
                <a:gd name="T45" fmla="*/ 12 h 46"/>
                <a:gd name="T46" fmla="*/ 34 w 36"/>
                <a:gd name="T47" fmla="*/ 12 h 46"/>
                <a:gd name="T48" fmla="*/ 32 w 36"/>
                <a:gd name="T49" fmla="*/ 14 h 46"/>
                <a:gd name="T50" fmla="*/ 30 w 36"/>
                <a:gd name="T51" fmla="*/ 14 h 46"/>
                <a:gd name="T52" fmla="*/ 28 w 36"/>
                <a:gd name="T53" fmla="*/ 14 h 46"/>
                <a:gd name="T54" fmla="*/ 26 w 36"/>
                <a:gd name="T55" fmla="*/ 12 h 46"/>
                <a:gd name="T56" fmla="*/ 26 w 36"/>
                <a:gd name="T57" fmla="*/ 10 h 46"/>
                <a:gd name="T58" fmla="*/ 24 w 36"/>
                <a:gd name="T59" fmla="*/ 8 h 46"/>
                <a:gd name="T60" fmla="*/ 24 w 36"/>
                <a:gd name="T61" fmla="*/ 6 h 46"/>
                <a:gd name="T62" fmla="*/ 24 w 36"/>
                <a:gd name="T63" fmla="*/ 4 h 46"/>
                <a:gd name="T64" fmla="*/ 22 w 36"/>
                <a:gd name="T65" fmla="*/ 2 h 46"/>
                <a:gd name="T66" fmla="*/ 18 w 36"/>
                <a:gd name="T67" fmla="*/ 2 h 46"/>
                <a:gd name="T68" fmla="*/ 14 w 36"/>
                <a:gd name="T69" fmla="*/ 4 h 46"/>
                <a:gd name="T70" fmla="*/ 12 w 36"/>
                <a:gd name="T71" fmla="*/ 6 h 46"/>
                <a:gd name="T72" fmla="*/ 8 w 36"/>
                <a:gd name="T73" fmla="*/ 12 h 46"/>
                <a:gd name="T74" fmla="*/ 8 w 36"/>
                <a:gd name="T75" fmla="*/ 18 h 46"/>
                <a:gd name="T76" fmla="*/ 8 w 36"/>
                <a:gd name="T77" fmla="*/ 26 h 46"/>
                <a:gd name="T78" fmla="*/ 12 w 36"/>
                <a:gd name="T79" fmla="*/ 32 h 46"/>
                <a:gd name="T80" fmla="*/ 14 w 36"/>
                <a:gd name="T81" fmla="*/ 34 h 46"/>
                <a:gd name="T82" fmla="*/ 18 w 36"/>
                <a:gd name="T83" fmla="*/ 36 h 46"/>
                <a:gd name="T84" fmla="*/ 22 w 36"/>
                <a:gd name="T85" fmla="*/ 38 h 46"/>
                <a:gd name="T86" fmla="*/ 26 w 36"/>
                <a:gd name="T87" fmla="*/ 36 h 46"/>
                <a:gd name="T88" fmla="*/ 30 w 36"/>
                <a:gd name="T89" fmla="*/ 34 h 46"/>
                <a:gd name="T90" fmla="*/ 32 w 36"/>
                <a:gd name="T91" fmla="*/ 32 h 46"/>
                <a:gd name="T92" fmla="*/ 36 w 36"/>
                <a:gd name="T93" fmla="*/ 26 h 46"/>
                <a:gd name="T94" fmla="*/ 36 w 36"/>
                <a:gd name="T95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" h="46">
                  <a:moveTo>
                    <a:pt x="36" y="26"/>
                  </a:moveTo>
                  <a:lnTo>
                    <a:pt x="34" y="32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24" y="44"/>
                  </a:lnTo>
                  <a:lnTo>
                    <a:pt x="18" y="46"/>
                  </a:lnTo>
                  <a:lnTo>
                    <a:pt x="14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30" y="34"/>
                  </a:lnTo>
                  <a:lnTo>
                    <a:pt x="32" y="32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63" name="Freeform 115"/>
            <p:cNvSpPr>
              <a:spLocks noEditPoints="1"/>
            </p:cNvSpPr>
            <p:nvPr/>
          </p:nvSpPr>
          <p:spPr bwMode="auto">
            <a:xfrm>
              <a:off x="4136" y="1214"/>
              <a:ext cx="36" cy="46"/>
            </a:xfrm>
            <a:custGeom>
              <a:avLst/>
              <a:gdLst>
                <a:gd name="T0" fmla="*/ 6 w 36"/>
                <a:gd name="T1" fmla="*/ 16 h 46"/>
                <a:gd name="T2" fmla="*/ 8 w 36"/>
                <a:gd name="T3" fmla="*/ 22 h 46"/>
                <a:gd name="T4" fmla="*/ 8 w 36"/>
                <a:gd name="T5" fmla="*/ 28 h 46"/>
                <a:gd name="T6" fmla="*/ 12 w 36"/>
                <a:gd name="T7" fmla="*/ 32 h 46"/>
                <a:gd name="T8" fmla="*/ 16 w 36"/>
                <a:gd name="T9" fmla="*/ 36 h 46"/>
                <a:gd name="T10" fmla="*/ 22 w 36"/>
                <a:gd name="T11" fmla="*/ 38 h 46"/>
                <a:gd name="T12" fmla="*/ 26 w 36"/>
                <a:gd name="T13" fmla="*/ 36 h 46"/>
                <a:gd name="T14" fmla="*/ 30 w 36"/>
                <a:gd name="T15" fmla="*/ 36 h 46"/>
                <a:gd name="T16" fmla="*/ 32 w 36"/>
                <a:gd name="T17" fmla="*/ 32 h 46"/>
                <a:gd name="T18" fmla="*/ 36 w 36"/>
                <a:gd name="T19" fmla="*/ 28 h 46"/>
                <a:gd name="T20" fmla="*/ 36 w 36"/>
                <a:gd name="T21" fmla="*/ 28 h 46"/>
                <a:gd name="T22" fmla="*/ 34 w 36"/>
                <a:gd name="T23" fmla="*/ 34 h 46"/>
                <a:gd name="T24" fmla="*/ 30 w 36"/>
                <a:gd name="T25" fmla="*/ 40 h 46"/>
                <a:gd name="T26" fmla="*/ 26 w 36"/>
                <a:gd name="T27" fmla="*/ 44 h 46"/>
                <a:gd name="T28" fmla="*/ 18 w 36"/>
                <a:gd name="T29" fmla="*/ 46 h 46"/>
                <a:gd name="T30" fmla="*/ 14 w 36"/>
                <a:gd name="T31" fmla="*/ 44 h 46"/>
                <a:gd name="T32" fmla="*/ 10 w 36"/>
                <a:gd name="T33" fmla="*/ 42 h 46"/>
                <a:gd name="T34" fmla="*/ 6 w 36"/>
                <a:gd name="T35" fmla="*/ 40 h 46"/>
                <a:gd name="T36" fmla="*/ 2 w 36"/>
                <a:gd name="T37" fmla="*/ 34 h 46"/>
                <a:gd name="T38" fmla="*/ 0 w 36"/>
                <a:gd name="T39" fmla="*/ 30 h 46"/>
                <a:gd name="T40" fmla="*/ 0 w 36"/>
                <a:gd name="T41" fmla="*/ 24 h 46"/>
                <a:gd name="T42" fmla="*/ 0 w 36"/>
                <a:gd name="T43" fmla="*/ 16 h 46"/>
                <a:gd name="T44" fmla="*/ 2 w 36"/>
                <a:gd name="T45" fmla="*/ 10 h 46"/>
                <a:gd name="T46" fmla="*/ 6 w 36"/>
                <a:gd name="T47" fmla="*/ 6 h 46"/>
                <a:gd name="T48" fmla="*/ 10 w 36"/>
                <a:gd name="T49" fmla="*/ 2 h 46"/>
                <a:gd name="T50" fmla="*/ 14 w 36"/>
                <a:gd name="T51" fmla="*/ 0 h 46"/>
                <a:gd name="T52" fmla="*/ 20 w 36"/>
                <a:gd name="T53" fmla="*/ 0 h 46"/>
                <a:gd name="T54" fmla="*/ 26 w 36"/>
                <a:gd name="T55" fmla="*/ 0 h 46"/>
                <a:gd name="T56" fmla="*/ 32 w 36"/>
                <a:gd name="T57" fmla="*/ 4 h 46"/>
                <a:gd name="T58" fmla="*/ 36 w 36"/>
                <a:gd name="T59" fmla="*/ 10 h 46"/>
                <a:gd name="T60" fmla="*/ 36 w 36"/>
                <a:gd name="T61" fmla="*/ 16 h 46"/>
                <a:gd name="T62" fmla="*/ 6 w 36"/>
                <a:gd name="T63" fmla="*/ 16 h 46"/>
                <a:gd name="T64" fmla="*/ 6 w 36"/>
                <a:gd name="T65" fmla="*/ 14 h 46"/>
                <a:gd name="T66" fmla="*/ 26 w 36"/>
                <a:gd name="T67" fmla="*/ 14 h 46"/>
                <a:gd name="T68" fmla="*/ 26 w 36"/>
                <a:gd name="T69" fmla="*/ 10 h 46"/>
                <a:gd name="T70" fmla="*/ 26 w 36"/>
                <a:gd name="T71" fmla="*/ 8 h 46"/>
                <a:gd name="T72" fmla="*/ 24 w 36"/>
                <a:gd name="T73" fmla="*/ 6 h 46"/>
                <a:gd name="T74" fmla="*/ 22 w 36"/>
                <a:gd name="T75" fmla="*/ 4 h 46"/>
                <a:gd name="T76" fmla="*/ 20 w 36"/>
                <a:gd name="T77" fmla="*/ 2 h 46"/>
                <a:gd name="T78" fmla="*/ 16 w 36"/>
                <a:gd name="T79" fmla="*/ 2 h 46"/>
                <a:gd name="T80" fmla="*/ 14 w 36"/>
                <a:gd name="T81" fmla="*/ 4 h 46"/>
                <a:gd name="T82" fmla="*/ 10 w 36"/>
                <a:gd name="T83" fmla="*/ 6 h 46"/>
                <a:gd name="T84" fmla="*/ 8 w 36"/>
                <a:gd name="T85" fmla="*/ 10 h 46"/>
                <a:gd name="T86" fmla="*/ 6 w 36"/>
                <a:gd name="T87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" h="46">
                  <a:moveTo>
                    <a:pt x="6" y="16"/>
                  </a:moveTo>
                  <a:lnTo>
                    <a:pt x="8" y="22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6" y="36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4" y="34"/>
                  </a:lnTo>
                  <a:lnTo>
                    <a:pt x="30" y="40"/>
                  </a:lnTo>
                  <a:lnTo>
                    <a:pt x="26" y="44"/>
                  </a:lnTo>
                  <a:lnTo>
                    <a:pt x="18" y="46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6" y="16"/>
                  </a:lnTo>
                  <a:close/>
                  <a:moveTo>
                    <a:pt x="6" y="14"/>
                  </a:move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64" name="Freeform 116"/>
            <p:cNvSpPr>
              <a:spLocks noEditPoints="1"/>
            </p:cNvSpPr>
            <p:nvPr/>
          </p:nvSpPr>
          <p:spPr bwMode="auto">
            <a:xfrm>
              <a:off x="3878" y="1302"/>
              <a:ext cx="46" cy="66"/>
            </a:xfrm>
            <a:custGeom>
              <a:avLst/>
              <a:gdLst>
                <a:gd name="T0" fmla="*/ 40 w 46"/>
                <a:gd name="T1" fmla="*/ 0 h 66"/>
                <a:gd name="T2" fmla="*/ 40 w 46"/>
                <a:gd name="T3" fmla="*/ 56 h 66"/>
                <a:gd name="T4" fmla="*/ 40 w 46"/>
                <a:gd name="T5" fmla="*/ 60 h 66"/>
                <a:gd name="T6" fmla="*/ 40 w 46"/>
                <a:gd name="T7" fmla="*/ 62 h 66"/>
                <a:gd name="T8" fmla="*/ 40 w 46"/>
                <a:gd name="T9" fmla="*/ 64 h 66"/>
                <a:gd name="T10" fmla="*/ 42 w 46"/>
                <a:gd name="T11" fmla="*/ 64 h 66"/>
                <a:gd name="T12" fmla="*/ 44 w 46"/>
                <a:gd name="T13" fmla="*/ 66 h 66"/>
                <a:gd name="T14" fmla="*/ 46 w 46"/>
                <a:gd name="T15" fmla="*/ 66 h 66"/>
                <a:gd name="T16" fmla="*/ 46 w 46"/>
                <a:gd name="T17" fmla="*/ 66 h 66"/>
                <a:gd name="T18" fmla="*/ 26 w 46"/>
                <a:gd name="T19" fmla="*/ 66 h 66"/>
                <a:gd name="T20" fmla="*/ 26 w 46"/>
                <a:gd name="T21" fmla="*/ 66 h 66"/>
                <a:gd name="T22" fmla="*/ 26 w 46"/>
                <a:gd name="T23" fmla="*/ 66 h 66"/>
                <a:gd name="T24" fmla="*/ 28 w 46"/>
                <a:gd name="T25" fmla="*/ 66 h 66"/>
                <a:gd name="T26" fmla="*/ 30 w 46"/>
                <a:gd name="T27" fmla="*/ 64 h 66"/>
                <a:gd name="T28" fmla="*/ 30 w 46"/>
                <a:gd name="T29" fmla="*/ 64 h 66"/>
                <a:gd name="T30" fmla="*/ 30 w 46"/>
                <a:gd name="T31" fmla="*/ 62 h 66"/>
                <a:gd name="T32" fmla="*/ 32 w 46"/>
                <a:gd name="T33" fmla="*/ 60 h 66"/>
                <a:gd name="T34" fmla="*/ 32 w 46"/>
                <a:gd name="T35" fmla="*/ 56 h 66"/>
                <a:gd name="T36" fmla="*/ 32 w 46"/>
                <a:gd name="T37" fmla="*/ 36 h 66"/>
                <a:gd name="T38" fmla="*/ 28 w 46"/>
                <a:gd name="T39" fmla="*/ 42 h 66"/>
                <a:gd name="T40" fmla="*/ 24 w 46"/>
                <a:gd name="T41" fmla="*/ 44 h 66"/>
                <a:gd name="T42" fmla="*/ 20 w 46"/>
                <a:gd name="T43" fmla="*/ 46 h 66"/>
                <a:gd name="T44" fmla="*/ 16 w 46"/>
                <a:gd name="T45" fmla="*/ 46 h 66"/>
                <a:gd name="T46" fmla="*/ 10 w 46"/>
                <a:gd name="T47" fmla="*/ 44 h 66"/>
                <a:gd name="T48" fmla="*/ 6 w 46"/>
                <a:gd name="T49" fmla="*/ 40 h 66"/>
                <a:gd name="T50" fmla="*/ 2 w 46"/>
                <a:gd name="T51" fmla="*/ 36 h 66"/>
                <a:gd name="T52" fmla="*/ 2 w 46"/>
                <a:gd name="T53" fmla="*/ 30 h 66"/>
                <a:gd name="T54" fmla="*/ 0 w 46"/>
                <a:gd name="T55" fmla="*/ 24 h 66"/>
                <a:gd name="T56" fmla="*/ 2 w 46"/>
                <a:gd name="T57" fmla="*/ 18 h 66"/>
                <a:gd name="T58" fmla="*/ 4 w 46"/>
                <a:gd name="T59" fmla="*/ 12 h 66"/>
                <a:gd name="T60" fmla="*/ 8 w 46"/>
                <a:gd name="T61" fmla="*/ 6 h 66"/>
                <a:gd name="T62" fmla="*/ 12 w 46"/>
                <a:gd name="T63" fmla="*/ 2 h 66"/>
                <a:gd name="T64" fmla="*/ 18 w 46"/>
                <a:gd name="T65" fmla="*/ 0 h 66"/>
                <a:gd name="T66" fmla="*/ 24 w 46"/>
                <a:gd name="T67" fmla="*/ 0 h 66"/>
                <a:gd name="T68" fmla="*/ 26 w 46"/>
                <a:gd name="T69" fmla="*/ 0 h 66"/>
                <a:gd name="T70" fmla="*/ 28 w 46"/>
                <a:gd name="T71" fmla="*/ 0 h 66"/>
                <a:gd name="T72" fmla="*/ 30 w 46"/>
                <a:gd name="T73" fmla="*/ 2 h 66"/>
                <a:gd name="T74" fmla="*/ 32 w 46"/>
                <a:gd name="T75" fmla="*/ 2 h 66"/>
                <a:gd name="T76" fmla="*/ 36 w 46"/>
                <a:gd name="T77" fmla="*/ 2 h 66"/>
                <a:gd name="T78" fmla="*/ 38 w 46"/>
                <a:gd name="T79" fmla="*/ 0 h 66"/>
                <a:gd name="T80" fmla="*/ 40 w 46"/>
                <a:gd name="T81" fmla="*/ 0 h 66"/>
                <a:gd name="T82" fmla="*/ 32 w 46"/>
                <a:gd name="T83" fmla="*/ 34 h 66"/>
                <a:gd name="T84" fmla="*/ 32 w 46"/>
                <a:gd name="T85" fmla="*/ 14 h 66"/>
                <a:gd name="T86" fmla="*/ 32 w 46"/>
                <a:gd name="T87" fmla="*/ 10 h 66"/>
                <a:gd name="T88" fmla="*/ 30 w 46"/>
                <a:gd name="T89" fmla="*/ 8 h 66"/>
                <a:gd name="T90" fmla="*/ 30 w 46"/>
                <a:gd name="T91" fmla="*/ 6 h 66"/>
                <a:gd name="T92" fmla="*/ 28 w 46"/>
                <a:gd name="T93" fmla="*/ 4 h 66"/>
                <a:gd name="T94" fmla="*/ 24 w 46"/>
                <a:gd name="T95" fmla="*/ 4 h 66"/>
                <a:gd name="T96" fmla="*/ 22 w 46"/>
                <a:gd name="T97" fmla="*/ 2 h 66"/>
                <a:gd name="T98" fmla="*/ 16 w 46"/>
                <a:gd name="T99" fmla="*/ 4 h 66"/>
                <a:gd name="T100" fmla="*/ 12 w 46"/>
                <a:gd name="T101" fmla="*/ 8 h 66"/>
                <a:gd name="T102" fmla="*/ 10 w 46"/>
                <a:gd name="T103" fmla="*/ 10 h 66"/>
                <a:gd name="T104" fmla="*/ 10 w 46"/>
                <a:gd name="T105" fmla="*/ 16 h 66"/>
                <a:gd name="T106" fmla="*/ 8 w 46"/>
                <a:gd name="T107" fmla="*/ 22 h 66"/>
                <a:gd name="T108" fmla="*/ 10 w 46"/>
                <a:gd name="T109" fmla="*/ 26 h 66"/>
                <a:gd name="T110" fmla="*/ 10 w 46"/>
                <a:gd name="T111" fmla="*/ 30 h 66"/>
                <a:gd name="T112" fmla="*/ 12 w 46"/>
                <a:gd name="T113" fmla="*/ 34 h 66"/>
                <a:gd name="T114" fmla="*/ 16 w 46"/>
                <a:gd name="T115" fmla="*/ 38 h 66"/>
                <a:gd name="T116" fmla="*/ 22 w 46"/>
                <a:gd name="T117" fmla="*/ 38 h 66"/>
                <a:gd name="T118" fmla="*/ 24 w 46"/>
                <a:gd name="T119" fmla="*/ 38 h 66"/>
                <a:gd name="T120" fmla="*/ 28 w 46"/>
                <a:gd name="T121" fmla="*/ 38 h 66"/>
                <a:gd name="T122" fmla="*/ 30 w 46"/>
                <a:gd name="T123" fmla="*/ 36 h 66"/>
                <a:gd name="T124" fmla="*/ 32 w 46"/>
                <a:gd name="T125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" h="66">
                  <a:moveTo>
                    <a:pt x="40" y="0"/>
                  </a:moveTo>
                  <a:lnTo>
                    <a:pt x="40" y="56"/>
                  </a:lnTo>
                  <a:lnTo>
                    <a:pt x="40" y="60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2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2" y="36"/>
                  </a:lnTo>
                  <a:lnTo>
                    <a:pt x="28" y="42"/>
                  </a:lnTo>
                  <a:lnTo>
                    <a:pt x="24" y="44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close/>
                  <a:moveTo>
                    <a:pt x="32" y="34"/>
                  </a:moveTo>
                  <a:lnTo>
                    <a:pt x="32" y="14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65" name="Freeform 117"/>
            <p:cNvSpPr>
              <a:spLocks/>
            </p:cNvSpPr>
            <p:nvPr/>
          </p:nvSpPr>
          <p:spPr bwMode="auto">
            <a:xfrm>
              <a:off x="3926" y="1302"/>
              <a:ext cx="46" cy="46"/>
            </a:xfrm>
            <a:custGeom>
              <a:avLst/>
              <a:gdLst>
                <a:gd name="T0" fmla="*/ 40 w 46"/>
                <a:gd name="T1" fmla="*/ 0 h 46"/>
                <a:gd name="T2" fmla="*/ 40 w 46"/>
                <a:gd name="T3" fmla="*/ 28 h 46"/>
                <a:gd name="T4" fmla="*/ 40 w 46"/>
                <a:gd name="T5" fmla="*/ 34 h 46"/>
                <a:gd name="T6" fmla="*/ 40 w 46"/>
                <a:gd name="T7" fmla="*/ 38 h 46"/>
                <a:gd name="T8" fmla="*/ 42 w 46"/>
                <a:gd name="T9" fmla="*/ 38 h 46"/>
                <a:gd name="T10" fmla="*/ 42 w 46"/>
                <a:gd name="T11" fmla="*/ 40 h 46"/>
                <a:gd name="T12" fmla="*/ 42 w 46"/>
                <a:gd name="T13" fmla="*/ 40 h 46"/>
                <a:gd name="T14" fmla="*/ 44 w 46"/>
                <a:gd name="T15" fmla="*/ 40 h 46"/>
                <a:gd name="T16" fmla="*/ 44 w 46"/>
                <a:gd name="T17" fmla="*/ 40 h 46"/>
                <a:gd name="T18" fmla="*/ 46 w 46"/>
                <a:gd name="T19" fmla="*/ 40 h 46"/>
                <a:gd name="T20" fmla="*/ 46 w 46"/>
                <a:gd name="T21" fmla="*/ 40 h 46"/>
                <a:gd name="T22" fmla="*/ 34 w 46"/>
                <a:gd name="T23" fmla="*/ 46 h 46"/>
                <a:gd name="T24" fmla="*/ 32 w 46"/>
                <a:gd name="T25" fmla="*/ 46 h 46"/>
                <a:gd name="T26" fmla="*/ 32 w 46"/>
                <a:gd name="T27" fmla="*/ 36 h 46"/>
                <a:gd name="T28" fmla="*/ 28 w 46"/>
                <a:gd name="T29" fmla="*/ 42 h 46"/>
                <a:gd name="T30" fmla="*/ 24 w 46"/>
                <a:gd name="T31" fmla="*/ 44 h 46"/>
                <a:gd name="T32" fmla="*/ 20 w 46"/>
                <a:gd name="T33" fmla="*/ 46 h 46"/>
                <a:gd name="T34" fmla="*/ 18 w 46"/>
                <a:gd name="T35" fmla="*/ 46 h 46"/>
                <a:gd name="T36" fmla="*/ 14 w 46"/>
                <a:gd name="T37" fmla="*/ 46 h 46"/>
                <a:gd name="T38" fmla="*/ 10 w 46"/>
                <a:gd name="T39" fmla="*/ 44 h 46"/>
                <a:gd name="T40" fmla="*/ 8 w 46"/>
                <a:gd name="T41" fmla="*/ 42 h 46"/>
                <a:gd name="T42" fmla="*/ 6 w 46"/>
                <a:gd name="T43" fmla="*/ 38 h 46"/>
                <a:gd name="T44" fmla="*/ 6 w 46"/>
                <a:gd name="T45" fmla="*/ 34 h 46"/>
                <a:gd name="T46" fmla="*/ 6 w 46"/>
                <a:gd name="T47" fmla="*/ 28 h 46"/>
                <a:gd name="T48" fmla="*/ 6 w 46"/>
                <a:gd name="T49" fmla="*/ 10 h 46"/>
                <a:gd name="T50" fmla="*/ 6 w 46"/>
                <a:gd name="T51" fmla="*/ 6 h 46"/>
                <a:gd name="T52" fmla="*/ 6 w 46"/>
                <a:gd name="T53" fmla="*/ 4 h 46"/>
                <a:gd name="T54" fmla="*/ 4 w 46"/>
                <a:gd name="T55" fmla="*/ 4 h 46"/>
                <a:gd name="T56" fmla="*/ 4 w 46"/>
                <a:gd name="T57" fmla="*/ 2 h 46"/>
                <a:gd name="T58" fmla="*/ 2 w 46"/>
                <a:gd name="T59" fmla="*/ 2 h 46"/>
                <a:gd name="T60" fmla="*/ 0 w 46"/>
                <a:gd name="T61" fmla="*/ 2 h 46"/>
                <a:gd name="T62" fmla="*/ 0 w 46"/>
                <a:gd name="T63" fmla="*/ 0 h 46"/>
                <a:gd name="T64" fmla="*/ 14 w 46"/>
                <a:gd name="T65" fmla="*/ 0 h 46"/>
                <a:gd name="T66" fmla="*/ 14 w 46"/>
                <a:gd name="T67" fmla="*/ 30 h 46"/>
                <a:gd name="T68" fmla="*/ 14 w 46"/>
                <a:gd name="T69" fmla="*/ 34 h 46"/>
                <a:gd name="T70" fmla="*/ 16 w 46"/>
                <a:gd name="T71" fmla="*/ 38 h 46"/>
                <a:gd name="T72" fmla="*/ 18 w 46"/>
                <a:gd name="T73" fmla="*/ 40 h 46"/>
                <a:gd name="T74" fmla="*/ 22 w 46"/>
                <a:gd name="T75" fmla="*/ 40 h 46"/>
                <a:gd name="T76" fmla="*/ 24 w 46"/>
                <a:gd name="T77" fmla="*/ 40 h 46"/>
                <a:gd name="T78" fmla="*/ 26 w 46"/>
                <a:gd name="T79" fmla="*/ 38 h 46"/>
                <a:gd name="T80" fmla="*/ 30 w 46"/>
                <a:gd name="T81" fmla="*/ 36 h 46"/>
                <a:gd name="T82" fmla="*/ 32 w 46"/>
                <a:gd name="T83" fmla="*/ 34 h 46"/>
                <a:gd name="T84" fmla="*/ 32 w 46"/>
                <a:gd name="T85" fmla="*/ 10 h 46"/>
                <a:gd name="T86" fmla="*/ 32 w 46"/>
                <a:gd name="T87" fmla="*/ 6 h 46"/>
                <a:gd name="T88" fmla="*/ 32 w 46"/>
                <a:gd name="T89" fmla="*/ 4 h 46"/>
                <a:gd name="T90" fmla="*/ 30 w 46"/>
                <a:gd name="T91" fmla="*/ 2 h 46"/>
                <a:gd name="T92" fmla="*/ 26 w 46"/>
                <a:gd name="T93" fmla="*/ 2 h 46"/>
                <a:gd name="T94" fmla="*/ 26 w 46"/>
                <a:gd name="T95" fmla="*/ 0 h 46"/>
                <a:gd name="T96" fmla="*/ 40 w 46"/>
                <a:gd name="T9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" h="46">
                  <a:moveTo>
                    <a:pt x="40" y="0"/>
                  </a:moveTo>
                  <a:lnTo>
                    <a:pt x="40" y="28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2" y="36"/>
                  </a:lnTo>
                  <a:lnTo>
                    <a:pt x="28" y="42"/>
                  </a:lnTo>
                  <a:lnTo>
                    <a:pt x="24" y="44"/>
                  </a:lnTo>
                  <a:lnTo>
                    <a:pt x="20" y="46"/>
                  </a:lnTo>
                  <a:lnTo>
                    <a:pt x="18" y="46"/>
                  </a:lnTo>
                  <a:lnTo>
                    <a:pt x="14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6" y="10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2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66" name="Freeform 118"/>
            <p:cNvSpPr>
              <a:spLocks noEditPoints="1"/>
            </p:cNvSpPr>
            <p:nvPr/>
          </p:nvSpPr>
          <p:spPr bwMode="auto">
            <a:xfrm>
              <a:off x="3976" y="1302"/>
              <a:ext cx="40" cy="46"/>
            </a:xfrm>
            <a:custGeom>
              <a:avLst/>
              <a:gdLst>
                <a:gd name="T0" fmla="*/ 22 w 40"/>
                <a:gd name="T1" fmla="*/ 42 h 46"/>
                <a:gd name="T2" fmla="*/ 16 w 40"/>
                <a:gd name="T3" fmla="*/ 44 h 46"/>
                <a:gd name="T4" fmla="*/ 12 w 40"/>
                <a:gd name="T5" fmla="*/ 46 h 46"/>
                <a:gd name="T6" fmla="*/ 4 w 40"/>
                <a:gd name="T7" fmla="*/ 42 h 46"/>
                <a:gd name="T8" fmla="*/ 0 w 40"/>
                <a:gd name="T9" fmla="*/ 34 h 46"/>
                <a:gd name="T10" fmla="*/ 2 w 40"/>
                <a:gd name="T11" fmla="*/ 30 h 46"/>
                <a:gd name="T12" fmla="*/ 10 w 40"/>
                <a:gd name="T13" fmla="*/ 24 h 46"/>
                <a:gd name="T14" fmla="*/ 26 w 40"/>
                <a:gd name="T15" fmla="*/ 16 h 46"/>
                <a:gd name="T16" fmla="*/ 24 w 40"/>
                <a:gd name="T17" fmla="*/ 8 h 46"/>
                <a:gd name="T18" fmla="*/ 20 w 40"/>
                <a:gd name="T19" fmla="*/ 4 h 46"/>
                <a:gd name="T20" fmla="*/ 14 w 40"/>
                <a:gd name="T21" fmla="*/ 4 h 46"/>
                <a:gd name="T22" fmla="*/ 12 w 40"/>
                <a:gd name="T23" fmla="*/ 6 h 46"/>
                <a:gd name="T24" fmla="*/ 12 w 40"/>
                <a:gd name="T25" fmla="*/ 12 h 46"/>
                <a:gd name="T26" fmla="*/ 10 w 40"/>
                <a:gd name="T27" fmla="*/ 16 h 46"/>
                <a:gd name="T28" fmla="*/ 6 w 40"/>
                <a:gd name="T29" fmla="*/ 16 h 46"/>
                <a:gd name="T30" fmla="*/ 4 w 40"/>
                <a:gd name="T31" fmla="*/ 14 h 46"/>
                <a:gd name="T32" fmla="*/ 2 w 40"/>
                <a:gd name="T33" fmla="*/ 12 h 46"/>
                <a:gd name="T34" fmla="*/ 8 w 40"/>
                <a:gd name="T35" fmla="*/ 4 h 46"/>
                <a:gd name="T36" fmla="*/ 18 w 40"/>
                <a:gd name="T37" fmla="*/ 0 h 46"/>
                <a:gd name="T38" fmla="*/ 28 w 40"/>
                <a:gd name="T39" fmla="*/ 2 h 46"/>
                <a:gd name="T40" fmla="*/ 32 w 40"/>
                <a:gd name="T41" fmla="*/ 6 h 46"/>
                <a:gd name="T42" fmla="*/ 34 w 40"/>
                <a:gd name="T43" fmla="*/ 14 h 46"/>
                <a:gd name="T44" fmla="*/ 34 w 40"/>
                <a:gd name="T45" fmla="*/ 34 h 46"/>
                <a:gd name="T46" fmla="*/ 34 w 40"/>
                <a:gd name="T47" fmla="*/ 38 h 46"/>
                <a:gd name="T48" fmla="*/ 36 w 40"/>
                <a:gd name="T49" fmla="*/ 40 h 46"/>
                <a:gd name="T50" fmla="*/ 36 w 40"/>
                <a:gd name="T51" fmla="*/ 40 h 46"/>
                <a:gd name="T52" fmla="*/ 38 w 40"/>
                <a:gd name="T53" fmla="*/ 38 h 46"/>
                <a:gd name="T54" fmla="*/ 40 w 40"/>
                <a:gd name="T55" fmla="*/ 38 h 46"/>
                <a:gd name="T56" fmla="*/ 30 w 40"/>
                <a:gd name="T57" fmla="*/ 46 h 46"/>
                <a:gd name="T58" fmla="*/ 26 w 40"/>
                <a:gd name="T59" fmla="*/ 44 h 46"/>
                <a:gd name="T60" fmla="*/ 26 w 40"/>
                <a:gd name="T61" fmla="*/ 38 h 46"/>
                <a:gd name="T62" fmla="*/ 26 w 40"/>
                <a:gd name="T63" fmla="*/ 20 h 46"/>
                <a:gd name="T64" fmla="*/ 16 w 40"/>
                <a:gd name="T65" fmla="*/ 24 h 46"/>
                <a:gd name="T66" fmla="*/ 10 w 40"/>
                <a:gd name="T67" fmla="*/ 28 h 46"/>
                <a:gd name="T68" fmla="*/ 10 w 40"/>
                <a:gd name="T69" fmla="*/ 32 h 46"/>
                <a:gd name="T70" fmla="*/ 12 w 40"/>
                <a:gd name="T71" fmla="*/ 38 h 46"/>
                <a:gd name="T72" fmla="*/ 16 w 40"/>
                <a:gd name="T73" fmla="*/ 40 h 46"/>
                <a:gd name="T74" fmla="*/ 26 w 40"/>
                <a:gd name="T75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6">
                  <a:moveTo>
                    <a:pt x="26" y="38"/>
                  </a:moveTo>
                  <a:lnTo>
                    <a:pt x="22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6" y="26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6" y="44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38"/>
                  </a:lnTo>
                  <a:close/>
                  <a:moveTo>
                    <a:pt x="26" y="36"/>
                  </a:moveTo>
                  <a:lnTo>
                    <a:pt x="26" y="20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67" name="Freeform 119"/>
            <p:cNvSpPr>
              <a:spLocks/>
            </p:cNvSpPr>
            <p:nvPr/>
          </p:nvSpPr>
          <p:spPr bwMode="auto">
            <a:xfrm>
              <a:off x="4018" y="1302"/>
              <a:ext cx="32" cy="44"/>
            </a:xfrm>
            <a:custGeom>
              <a:avLst/>
              <a:gdLst>
                <a:gd name="T0" fmla="*/ 16 w 32"/>
                <a:gd name="T1" fmla="*/ 0 h 44"/>
                <a:gd name="T2" fmla="*/ 16 w 32"/>
                <a:gd name="T3" fmla="*/ 12 h 44"/>
                <a:gd name="T4" fmla="*/ 18 w 32"/>
                <a:gd name="T5" fmla="*/ 4 h 44"/>
                <a:gd name="T6" fmla="*/ 22 w 32"/>
                <a:gd name="T7" fmla="*/ 2 h 44"/>
                <a:gd name="T8" fmla="*/ 26 w 32"/>
                <a:gd name="T9" fmla="*/ 0 h 44"/>
                <a:gd name="T10" fmla="*/ 28 w 32"/>
                <a:gd name="T11" fmla="*/ 0 h 44"/>
                <a:gd name="T12" fmla="*/ 30 w 32"/>
                <a:gd name="T13" fmla="*/ 2 h 44"/>
                <a:gd name="T14" fmla="*/ 32 w 32"/>
                <a:gd name="T15" fmla="*/ 4 h 44"/>
                <a:gd name="T16" fmla="*/ 32 w 32"/>
                <a:gd name="T17" fmla="*/ 6 h 44"/>
                <a:gd name="T18" fmla="*/ 32 w 32"/>
                <a:gd name="T19" fmla="*/ 8 h 44"/>
                <a:gd name="T20" fmla="*/ 32 w 32"/>
                <a:gd name="T21" fmla="*/ 10 h 44"/>
                <a:gd name="T22" fmla="*/ 30 w 32"/>
                <a:gd name="T23" fmla="*/ 10 h 44"/>
                <a:gd name="T24" fmla="*/ 28 w 32"/>
                <a:gd name="T25" fmla="*/ 12 h 44"/>
                <a:gd name="T26" fmla="*/ 26 w 32"/>
                <a:gd name="T27" fmla="*/ 10 h 44"/>
                <a:gd name="T28" fmla="*/ 24 w 32"/>
                <a:gd name="T29" fmla="*/ 10 h 44"/>
                <a:gd name="T30" fmla="*/ 24 w 32"/>
                <a:gd name="T31" fmla="*/ 8 h 44"/>
                <a:gd name="T32" fmla="*/ 22 w 32"/>
                <a:gd name="T33" fmla="*/ 8 h 44"/>
                <a:gd name="T34" fmla="*/ 20 w 32"/>
                <a:gd name="T35" fmla="*/ 8 h 44"/>
                <a:gd name="T36" fmla="*/ 20 w 32"/>
                <a:gd name="T37" fmla="*/ 8 h 44"/>
                <a:gd name="T38" fmla="*/ 18 w 32"/>
                <a:gd name="T39" fmla="*/ 10 h 44"/>
                <a:gd name="T40" fmla="*/ 16 w 32"/>
                <a:gd name="T41" fmla="*/ 16 h 44"/>
                <a:gd name="T42" fmla="*/ 16 w 32"/>
                <a:gd name="T43" fmla="*/ 34 h 44"/>
                <a:gd name="T44" fmla="*/ 16 w 32"/>
                <a:gd name="T45" fmla="*/ 38 h 44"/>
                <a:gd name="T46" fmla="*/ 16 w 32"/>
                <a:gd name="T47" fmla="*/ 40 h 44"/>
                <a:gd name="T48" fmla="*/ 18 w 32"/>
                <a:gd name="T49" fmla="*/ 42 h 44"/>
                <a:gd name="T50" fmla="*/ 18 w 32"/>
                <a:gd name="T51" fmla="*/ 42 h 44"/>
                <a:gd name="T52" fmla="*/ 20 w 32"/>
                <a:gd name="T53" fmla="*/ 44 h 44"/>
                <a:gd name="T54" fmla="*/ 24 w 32"/>
                <a:gd name="T55" fmla="*/ 44 h 44"/>
                <a:gd name="T56" fmla="*/ 24 w 32"/>
                <a:gd name="T57" fmla="*/ 44 h 44"/>
                <a:gd name="T58" fmla="*/ 0 w 32"/>
                <a:gd name="T59" fmla="*/ 44 h 44"/>
                <a:gd name="T60" fmla="*/ 0 w 32"/>
                <a:gd name="T61" fmla="*/ 44 h 44"/>
                <a:gd name="T62" fmla="*/ 4 w 32"/>
                <a:gd name="T63" fmla="*/ 44 h 44"/>
                <a:gd name="T64" fmla="*/ 6 w 32"/>
                <a:gd name="T65" fmla="*/ 42 h 44"/>
                <a:gd name="T66" fmla="*/ 6 w 32"/>
                <a:gd name="T67" fmla="*/ 42 h 44"/>
                <a:gd name="T68" fmla="*/ 6 w 32"/>
                <a:gd name="T69" fmla="*/ 40 h 44"/>
                <a:gd name="T70" fmla="*/ 6 w 32"/>
                <a:gd name="T71" fmla="*/ 38 h 44"/>
                <a:gd name="T72" fmla="*/ 6 w 32"/>
                <a:gd name="T73" fmla="*/ 34 h 44"/>
                <a:gd name="T74" fmla="*/ 6 w 32"/>
                <a:gd name="T75" fmla="*/ 18 h 44"/>
                <a:gd name="T76" fmla="*/ 6 w 32"/>
                <a:gd name="T77" fmla="*/ 12 h 44"/>
                <a:gd name="T78" fmla="*/ 6 w 32"/>
                <a:gd name="T79" fmla="*/ 8 h 44"/>
                <a:gd name="T80" fmla="*/ 6 w 32"/>
                <a:gd name="T81" fmla="*/ 6 h 44"/>
                <a:gd name="T82" fmla="*/ 6 w 32"/>
                <a:gd name="T83" fmla="*/ 6 h 44"/>
                <a:gd name="T84" fmla="*/ 4 w 32"/>
                <a:gd name="T85" fmla="*/ 6 h 44"/>
                <a:gd name="T86" fmla="*/ 4 w 32"/>
                <a:gd name="T87" fmla="*/ 6 h 44"/>
                <a:gd name="T88" fmla="*/ 2 w 32"/>
                <a:gd name="T89" fmla="*/ 6 h 44"/>
                <a:gd name="T90" fmla="*/ 2 w 32"/>
                <a:gd name="T91" fmla="*/ 6 h 44"/>
                <a:gd name="T92" fmla="*/ 0 w 32"/>
                <a:gd name="T93" fmla="*/ 4 h 44"/>
                <a:gd name="T94" fmla="*/ 14 w 32"/>
                <a:gd name="T95" fmla="*/ 0 h 44"/>
                <a:gd name="T96" fmla="*/ 16 w 32"/>
                <a:gd name="T9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44">
                  <a:moveTo>
                    <a:pt x="16" y="0"/>
                  </a:moveTo>
                  <a:lnTo>
                    <a:pt x="16" y="12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6" y="16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68" name="Freeform 120"/>
            <p:cNvSpPr>
              <a:spLocks/>
            </p:cNvSpPr>
            <p:nvPr/>
          </p:nvSpPr>
          <p:spPr bwMode="auto">
            <a:xfrm>
              <a:off x="4052" y="1278"/>
              <a:ext cx="48" cy="68"/>
            </a:xfrm>
            <a:custGeom>
              <a:avLst/>
              <a:gdLst>
                <a:gd name="T0" fmla="*/ 14 w 48"/>
                <a:gd name="T1" fmla="*/ 44 h 68"/>
                <a:gd name="T2" fmla="*/ 28 w 48"/>
                <a:gd name="T3" fmla="*/ 32 h 68"/>
                <a:gd name="T4" fmla="*/ 30 w 48"/>
                <a:gd name="T5" fmla="*/ 30 h 68"/>
                <a:gd name="T6" fmla="*/ 30 w 48"/>
                <a:gd name="T7" fmla="*/ 28 h 68"/>
                <a:gd name="T8" fmla="*/ 28 w 48"/>
                <a:gd name="T9" fmla="*/ 26 h 68"/>
                <a:gd name="T10" fmla="*/ 26 w 48"/>
                <a:gd name="T11" fmla="*/ 24 h 68"/>
                <a:gd name="T12" fmla="*/ 46 w 48"/>
                <a:gd name="T13" fmla="*/ 26 h 68"/>
                <a:gd name="T14" fmla="*/ 40 w 48"/>
                <a:gd name="T15" fmla="*/ 28 h 68"/>
                <a:gd name="T16" fmla="*/ 34 w 48"/>
                <a:gd name="T17" fmla="*/ 32 h 68"/>
                <a:gd name="T18" fmla="*/ 34 w 48"/>
                <a:gd name="T19" fmla="*/ 56 h 68"/>
                <a:gd name="T20" fmla="*/ 40 w 48"/>
                <a:gd name="T21" fmla="*/ 64 h 68"/>
                <a:gd name="T22" fmla="*/ 44 w 48"/>
                <a:gd name="T23" fmla="*/ 66 h 68"/>
                <a:gd name="T24" fmla="*/ 48 w 48"/>
                <a:gd name="T25" fmla="*/ 66 h 68"/>
                <a:gd name="T26" fmla="*/ 26 w 48"/>
                <a:gd name="T27" fmla="*/ 68 h 68"/>
                <a:gd name="T28" fmla="*/ 28 w 48"/>
                <a:gd name="T29" fmla="*/ 68 h 68"/>
                <a:gd name="T30" fmla="*/ 30 w 48"/>
                <a:gd name="T31" fmla="*/ 66 h 68"/>
                <a:gd name="T32" fmla="*/ 30 w 48"/>
                <a:gd name="T33" fmla="*/ 64 h 68"/>
                <a:gd name="T34" fmla="*/ 14 w 48"/>
                <a:gd name="T35" fmla="*/ 44 h 68"/>
                <a:gd name="T36" fmla="*/ 14 w 48"/>
                <a:gd name="T37" fmla="*/ 62 h 68"/>
                <a:gd name="T38" fmla="*/ 16 w 48"/>
                <a:gd name="T39" fmla="*/ 66 h 68"/>
                <a:gd name="T40" fmla="*/ 18 w 48"/>
                <a:gd name="T41" fmla="*/ 68 h 68"/>
                <a:gd name="T42" fmla="*/ 20 w 48"/>
                <a:gd name="T43" fmla="*/ 68 h 68"/>
                <a:gd name="T44" fmla="*/ 0 w 48"/>
                <a:gd name="T45" fmla="*/ 68 h 68"/>
                <a:gd name="T46" fmla="*/ 4 w 48"/>
                <a:gd name="T47" fmla="*/ 66 h 68"/>
                <a:gd name="T48" fmla="*/ 6 w 48"/>
                <a:gd name="T49" fmla="*/ 66 h 68"/>
                <a:gd name="T50" fmla="*/ 6 w 48"/>
                <a:gd name="T51" fmla="*/ 58 h 68"/>
                <a:gd name="T52" fmla="*/ 6 w 48"/>
                <a:gd name="T53" fmla="*/ 12 h 68"/>
                <a:gd name="T54" fmla="*/ 6 w 48"/>
                <a:gd name="T55" fmla="*/ 8 h 68"/>
                <a:gd name="T56" fmla="*/ 4 w 48"/>
                <a:gd name="T57" fmla="*/ 6 h 68"/>
                <a:gd name="T58" fmla="*/ 2 w 48"/>
                <a:gd name="T59" fmla="*/ 6 h 68"/>
                <a:gd name="T60" fmla="*/ 0 w 48"/>
                <a:gd name="T61" fmla="*/ 6 h 68"/>
                <a:gd name="T62" fmla="*/ 14 w 48"/>
                <a:gd name="T6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68">
                  <a:moveTo>
                    <a:pt x="14" y="0"/>
                  </a:moveTo>
                  <a:lnTo>
                    <a:pt x="14" y="4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40" y="28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2" y="42"/>
                  </a:lnTo>
                  <a:lnTo>
                    <a:pt x="34" y="56"/>
                  </a:lnTo>
                  <a:lnTo>
                    <a:pt x="38" y="60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14" y="44"/>
                  </a:lnTo>
                  <a:lnTo>
                    <a:pt x="14" y="58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769" name="Freeform 121"/>
            <p:cNvSpPr>
              <a:spLocks/>
            </p:cNvSpPr>
            <p:nvPr/>
          </p:nvSpPr>
          <p:spPr bwMode="auto">
            <a:xfrm>
              <a:off x="4104" y="1302"/>
              <a:ext cx="30" cy="46"/>
            </a:xfrm>
            <a:custGeom>
              <a:avLst/>
              <a:gdLst>
                <a:gd name="T0" fmla="*/ 28 w 30"/>
                <a:gd name="T1" fmla="*/ 0 h 46"/>
                <a:gd name="T2" fmla="*/ 28 w 30"/>
                <a:gd name="T3" fmla="*/ 16 h 46"/>
                <a:gd name="T4" fmla="*/ 26 w 30"/>
                <a:gd name="T5" fmla="*/ 16 h 46"/>
                <a:gd name="T6" fmla="*/ 24 w 30"/>
                <a:gd name="T7" fmla="*/ 10 h 46"/>
                <a:gd name="T8" fmla="*/ 22 w 30"/>
                <a:gd name="T9" fmla="*/ 6 h 46"/>
                <a:gd name="T10" fmla="*/ 18 w 30"/>
                <a:gd name="T11" fmla="*/ 4 h 46"/>
                <a:gd name="T12" fmla="*/ 14 w 30"/>
                <a:gd name="T13" fmla="*/ 2 h 46"/>
                <a:gd name="T14" fmla="*/ 12 w 30"/>
                <a:gd name="T15" fmla="*/ 4 h 46"/>
                <a:gd name="T16" fmla="*/ 10 w 30"/>
                <a:gd name="T17" fmla="*/ 4 h 46"/>
                <a:gd name="T18" fmla="*/ 8 w 30"/>
                <a:gd name="T19" fmla="*/ 6 h 46"/>
                <a:gd name="T20" fmla="*/ 6 w 30"/>
                <a:gd name="T21" fmla="*/ 8 h 46"/>
                <a:gd name="T22" fmla="*/ 8 w 30"/>
                <a:gd name="T23" fmla="*/ 10 h 46"/>
                <a:gd name="T24" fmla="*/ 8 w 30"/>
                <a:gd name="T25" fmla="*/ 14 h 46"/>
                <a:gd name="T26" fmla="*/ 10 w 30"/>
                <a:gd name="T27" fmla="*/ 14 h 46"/>
                <a:gd name="T28" fmla="*/ 14 w 30"/>
                <a:gd name="T29" fmla="*/ 18 h 46"/>
                <a:gd name="T30" fmla="*/ 20 w 30"/>
                <a:gd name="T31" fmla="*/ 20 h 46"/>
                <a:gd name="T32" fmla="*/ 26 w 30"/>
                <a:gd name="T33" fmla="*/ 24 h 46"/>
                <a:gd name="T34" fmla="*/ 30 w 30"/>
                <a:gd name="T35" fmla="*/ 28 h 46"/>
                <a:gd name="T36" fmla="*/ 30 w 30"/>
                <a:gd name="T37" fmla="*/ 32 h 46"/>
                <a:gd name="T38" fmla="*/ 30 w 30"/>
                <a:gd name="T39" fmla="*/ 38 h 46"/>
                <a:gd name="T40" fmla="*/ 26 w 30"/>
                <a:gd name="T41" fmla="*/ 42 h 46"/>
                <a:gd name="T42" fmla="*/ 20 w 30"/>
                <a:gd name="T43" fmla="*/ 46 h 46"/>
                <a:gd name="T44" fmla="*/ 16 w 30"/>
                <a:gd name="T45" fmla="*/ 46 h 46"/>
                <a:gd name="T46" fmla="*/ 12 w 30"/>
                <a:gd name="T47" fmla="*/ 46 h 46"/>
                <a:gd name="T48" fmla="*/ 6 w 30"/>
                <a:gd name="T49" fmla="*/ 44 h 46"/>
                <a:gd name="T50" fmla="*/ 4 w 30"/>
                <a:gd name="T51" fmla="*/ 44 h 46"/>
                <a:gd name="T52" fmla="*/ 4 w 30"/>
                <a:gd name="T53" fmla="*/ 44 h 46"/>
                <a:gd name="T54" fmla="*/ 2 w 30"/>
                <a:gd name="T55" fmla="*/ 44 h 46"/>
                <a:gd name="T56" fmla="*/ 2 w 30"/>
                <a:gd name="T57" fmla="*/ 46 h 46"/>
                <a:gd name="T58" fmla="*/ 0 w 30"/>
                <a:gd name="T59" fmla="*/ 46 h 46"/>
                <a:gd name="T60" fmla="*/ 0 w 30"/>
                <a:gd name="T61" fmla="*/ 30 h 46"/>
                <a:gd name="T62" fmla="*/ 2 w 30"/>
                <a:gd name="T63" fmla="*/ 30 h 46"/>
                <a:gd name="T64" fmla="*/ 4 w 30"/>
                <a:gd name="T65" fmla="*/ 36 h 46"/>
                <a:gd name="T66" fmla="*/ 8 w 30"/>
                <a:gd name="T67" fmla="*/ 40 h 46"/>
                <a:gd name="T68" fmla="*/ 12 w 30"/>
                <a:gd name="T69" fmla="*/ 42 h 46"/>
                <a:gd name="T70" fmla="*/ 16 w 30"/>
                <a:gd name="T71" fmla="*/ 42 h 46"/>
                <a:gd name="T72" fmla="*/ 18 w 30"/>
                <a:gd name="T73" fmla="*/ 42 h 46"/>
                <a:gd name="T74" fmla="*/ 22 w 30"/>
                <a:gd name="T75" fmla="*/ 40 h 46"/>
                <a:gd name="T76" fmla="*/ 22 w 30"/>
                <a:gd name="T77" fmla="*/ 38 h 46"/>
                <a:gd name="T78" fmla="*/ 24 w 30"/>
                <a:gd name="T79" fmla="*/ 36 h 46"/>
                <a:gd name="T80" fmla="*/ 22 w 30"/>
                <a:gd name="T81" fmla="*/ 34 h 46"/>
                <a:gd name="T82" fmla="*/ 22 w 30"/>
                <a:gd name="T83" fmla="*/ 30 h 46"/>
                <a:gd name="T84" fmla="*/ 18 w 30"/>
                <a:gd name="T85" fmla="*/ 28 h 46"/>
                <a:gd name="T86" fmla="*/ 12 w 30"/>
                <a:gd name="T87" fmla="*/ 26 h 46"/>
                <a:gd name="T88" fmla="*/ 6 w 30"/>
                <a:gd name="T89" fmla="*/ 22 h 46"/>
                <a:gd name="T90" fmla="*/ 2 w 30"/>
                <a:gd name="T91" fmla="*/ 20 h 46"/>
                <a:gd name="T92" fmla="*/ 2 w 30"/>
                <a:gd name="T93" fmla="*/ 16 h 46"/>
                <a:gd name="T94" fmla="*/ 0 w 30"/>
                <a:gd name="T95" fmla="*/ 12 h 46"/>
                <a:gd name="T96" fmla="*/ 2 w 30"/>
                <a:gd name="T97" fmla="*/ 8 h 46"/>
                <a:gd name="T98" fmla="*/ 4 w 30"/>
                <a:gd name="T99" fmla="*/ 4 h 46"/>
                <a:gd name="T100" fmla="*/ 8 w 30"/>
                <a:gd name="T101" fmla="*/ 0 h 46"/>
                <a:gd name="T102" fmla="*/ 14 w 30"/>
                <a:gd name="T103" fmla="*/ 0 h 46"/>
                <a:gd name="T104" fmla="*/ 18 w 30"/>
                <a:gd name="T105" fmla="*/ 0 h 46"/>
                <a:gd name="T106" fmla="*/ 20 w 30"/>
                <a:gd name="T107" fmla="*/ 2 h 46"/>
                <a:gd name="T108" fmla="*/ 22 w 30"/>
                <a:gd name="T109" fmla="*/ 2 h 46"/>
                <a:gd name="T110" fmla="*/ 24 w 30"/>
                <a:gd name="T111" fmla="*/ 2 h 46"/>
                <a:gd name="T112" fmla="*/ 24 w 30"/>
                <a:gd name="T113" fmla="*/ 2 h 46"/>
                <a:gd name="T114" fmla="*/ 26 w 30"/>
                <a:gd name="T115" fmla="*/ 2 h 46"/>
                <a:gd name="T116" fmla="*/ 26 w 30"/>
                <a:gd name="T117" fmla="*/ 0 h 46"/>
                <a:gd name="T118" fmla="*/ 26 w 30"/>
                <a:gd name="T119" fmla="*/ 0 h 46"/>
                <a:gd name="T120" fmla="*/ 28 w 30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46">
                  <a:moveTo>
                    <a:pt x="28" y="0"/>
                  </a:moveTo>
                  <a:lnTo>
                    <a:pt x="28" y="16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4" y="18"/>
                  </a:lnTo>
                  <a:lnTo>
                    <a:pt x="20" y="20"/>
                  </a:lnTo>
                  <a:lnTo>
                    <a:pt x="26" y="24"/>
                  </a:lnTo>
                  <a:lnTo>
                    <a:pt x="30" y="28"/>
                  </a:lnTo>
                  <a:lnTo>
                    <a:pt x="30" y="32"/>
                  </a:lnTo>
                  <a:lnTo>
                    <a:pt x="30" y="38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4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9770" name="Text Box 122"/>
          <p:cNvSpPr txBox="1">
            <a:spLocks noChangeArrowheads="1"/>
          </p:cNvSpPr>
          <p:nvPr/>
        </p:nvSpPr>
        <p:spPr bwMode="auto">
          <a:xfrm>
            <a:off x="250825" y="4267200"/>
            <a:ext cx="8893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Fourier transform of </a:t>
            </a:r>
            <a:r>
              <a:rPr lang="en-US" altLang="en-US" sz="2800">
                <a:solidFill>
                  <a:srgbClr val="FF0000"/>
                </a:solidFill>
              </a:rPr>
              <a:t>GPDs</a:t>
            </a:r>
            <a:r>
              <a:rPr lang="en-US" altLang="en-US" sz="2800">
                <a:solidFill>
                  <a:srgbClr val="0000FF"/>
                </a:solidFill>
              </a:rPr>
              <a:t> 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simultaneous distributions of quarks w.r.t. </a:t>
            </a:r>
            <a:r>
              <a:rPr lang="en-US" altLang="en-US" sz="2400">
                <a:solidFill>
                  <a:srgbClr val="FF0000"/>
                </a:solidFill>
              </a:rPr>
              <a:t>longitudinal momentum</a:t>
            </a:r>
            <a:r>
              <a:rPr lang="en-US" altLang="en-US" sz="2400">
                <a:solidFill>
                  <a:srgbClr val="33CC33"/>
                </a:solidFill>
              </a:rPr>
              <a:t> x P</a:t>
            </a:r>
            <a:r>
              <a:rPr lang="en-US" altLang="en-US" sz="2400">
                <a:solidFill>
                  <a:srgbClr val="0000FF"/>
                </a:solidFill>
              </a:rPr>
              <a:t> and </a:t>
            </a:r>
            <a:r>
              <a:rPr lang="en-US" altLang="en-US" sz="2400">
                <a:solidFill>
                  <a:srgbClr val="FF0000"/>
                </a:solidFill>
              </a:rPr>
              <a:t>transverse position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  <a:r>
              <a:rPr lang="en-US" altLang="en-US" sz="2400">
                <a:solidFill>
                  <a:srgbClr val="33CC33"/>
                </a:solidFill>
              </a:rPr>
              <a:t>b</a:t>
            </a:r>
          </a:p>
        </p:txBody>
      </p:sp>
      <p:sp>
        <p:nvSpPr>
          <p:cNvPr id="539771" name="AutoShape 123"/>
          <p:cNvSpPr>
            <a:spLocks noChangeArrowheads="1"/>
          </p:cNvSpPr>
          <p:nvPr/>
        </p:nvSpPr>
        <p:spPr bwMode="auto">
          <a:xfrm>
            <a:off x="395288" y="5943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9772" name="Text Box 124"/>
          <p:cNvSpPr txBox="1">
            <a:spLocks noChangeArrowheads="1"/>
          </p:cNvSpPr>
          <p:nvPr/>
        </p:nvSpPr>
        <p:spPr bwMode="auto">
          <a:xfrm>
            <a:off x="838200" y="5867400"/>
            <a:ext cx="792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theoretical parametrization needed</a:t>
            </a:r>
          </a:p>
        </p:txBody>
      </p:sp>
    </p:spTree>
    <p:extLst>
      <p:ext uri="{BB962C8B-B14F-4D97-AF65-F5344CB8AC3E}">
        <p14:creationId xmlns:p14="http://schemas.microsoft.com/office/powerpoint/2010/main" val="20091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Text Box 2"/>
          <p:cNvSpPr txBox="1">
            <a:spLocks noChangeArrowheads="1"/>
          </p:cNvSpPr>
          <p:nvPr/>
        </p:nvSpPr>
        <p:spPr bwMode="auto">
          <a:xfrm>
            <a:off x="457200" y="-12357"/>
            <a:ext cx="83169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16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16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16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16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1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3200" dirty="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How to access GPDs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3200" dirty="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Measure exclusive reactions in DIS</a:t>
            </a:r>
            <a:endParaRPr lang="en-US" altLang="en-US" sz="3200" dirty="0">
              <a:solidFill>
                <a:schemeClr val="hlink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69945"/>
            <a:ext cx="9067800" cy="523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0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GeV experiments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1228725"/>
            <a:ext cx="75152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49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B CLAS 6 GeV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069" y="1600200"/>
            <a:ext cx="683986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614" y="762000"/>
            <a:ext cx="8321689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A 6 GeV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74046"/>
            <a:ext cx="3733800" cy="21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28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35.8|22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clude{gpd_firstmom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262.75"/>
  <p:tag name="PICTUREFILESIZE" val="10784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clude{gpd_forward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277.875"/>
  <p:tag name="PICTUREFILESIZE" val="2562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clude{eandetilde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66"/>
  <p:tag name="PICTUREFILESIZE" val="286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269</Words>
  <Application>Microsoft Office PowerPoint</Application>
  <PresentationFormat>On-screen Show (4:3)</PresentationFormat>
  <Paragraphs>62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Introduction to GPDs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 GeV experiments</vt:lpstr>
      <vt:lpstr>Hall B CLAS 6 GeV</vt:lpstr>
      <vt:lpstr>Hall A 6 GeV</vt:lpstr>
      <vt:lpstr>CLAS12 DVCS</vt:lpstr>
      <vt:lpstr>Hall A/C 12 GeV DVCS</vt:lpstr>
      <vt:lpstr>Need different measurements to separate GPDs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GPDs</dc:title>
  <dc:creator>camsonne</dc:creator>
  <cp:lastModifiedBy>camsonne</cp:lastModifiedBy>
  <cp:revision>4</cp:revision>
  <dcterms:created xsi:type="dcterms:W3CDTF">2015-05-15T14:05:15Z</dcterms:created>
  <dcterms:modified xsi:type="dcterms:W3CDTF">2015-05-15T15:36:54Z</dcterms:modified>
</cp:coreProperties>
</file>