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420" r:id="rId3"/>
    <p:sldId id="425" r:id="rId4"/>
    <p:sldId id="423" r:id="rId5"/>
    <p:sldId id="424" r:id="rId6"/>
    <p:sldId id="422" r:id="rId7"/>
    <p:sldId id="413" r:id="rId8"/>
    <p:sldId id="414" r:id="rId9"/>
    <p:sldId id="415" r:id="rId10"/>
    <p:sldId id="416" r:id="rId11"/>
    <p:sldId id="418" r:id="rId12"/>
    <p:sldId id="417" r:id="rId13"/>
    <p:sldId id="419" r:id="rId14"/>
    <p:sldId id="376" r:id="rId15"/>
    <p:sldId id="397" r:id="rId1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01" autoAdjust="0"/>
  </p:normalViewPr>
  <p:slideViewPr>
    <p:cSldViewPr>
      <p:cViewPr>
        <p:scale>
          <a:sx n="70" d="100"/>
          <a:sy n="70" d="100"/>
        </p:scale>
        <p:origin x="-605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322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7A47B-02D2-426D-8E1E-58764CA69E5F}" type="datetimeFigureOut">
              <a:rPr lang="zh-CN" altLang="en-US" smtClean="0"/>
              <a:t>2015/5/15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09FB5-B99A-4059-ABC2-01B0009C11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970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F3F29B1D-61E0-411E-9638-0788EFFC3E6F}" type="datetimeFigureOut">
              <a:rPr lang="zh-CN" altLang="en-US"/>
              <a:pPr>
                <a:defRPr/>
              </a:pPr>
              <a:t>2015/5/15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77564F41-FA35-4112-8B89-D414A4EE1D6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83528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564F41-FA35-4112-8B89-D414A4EE1D6D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7154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 userDrawn="1"/>
        </p:nvCxnSpPr>
        <p:spPr>
          <a:xfrm flipV="1">
            <a:off x="714375" y="1071563"/>
            <a:ext cx="785812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7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42875"/>
            <a:ext cx="9286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541C70E7-72E7-4841-9A65-DD9CDE53FC52}" type="datetime1">
              <a:rPr lang="zh-CN" altLang="en-US"/>
              <a:pPr>
                <a:defRPr/>
              </a:pPr>
              <a:t>2015/5/15</a:t>
            </a:fld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1AA8B-8ED3-42AD-850F-242CD39319E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E8B8E240-979E-4652-8110-E660FD78FFDE}" type="datetime1">
              <a:rPr lang="zh-CN" altLang="en-US"/>
              <a:pPr>
                <a:defRPr/>
              </a:pPr>
              <a:t>2015/5/15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71875" y="6356350"/>
            <a:ext cx="24479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D16DC-E486-4B58-8AA9-0DC8751E77C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A4F4442E-610C-453F-BAAB-EC04ADEA5D30}" type="datetime1">
              <a:rPr lang="zh-CN" altLang="en-US"/>
              <a:pPr>
                <a:defRPr/>
              </a:pPr>
              <a:t>2015/5/15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71875" y="6356350"/>
            <a:ext cx="24479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64C58-88D4-4F7E-9A05-1ECFBE6C22D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A1B07B92-D0A1-42B5-8A18-1BE2501B3B62}" type="datetime1">
              <a:rPr lang="zh-CN" altLang="en-US"/>
              <a:pPr>
                <a:defRPr/>
              </a:pPr>
              <a:t>2015/5/15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71875" y="6356350"/>
            <a:ext cx="24479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9F0B3-20A2-41DA-A30F-89D7CF17F1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2958ABD7-967B-4D8E-914D-5E13BE9043A9}" type="datetime1">
              <a:rPr lang="zh-CN" altLang="en-US"/>
              <a:pPr>
                <a:defRPr/>
              </a:pPr>
              <a:t>2015/5/15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71875" y="6356350"/>
            <a:ext cx="24479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A94AD-1819-43A4-BFB2-5B9EAEC570F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03FBDCDB-BBFD-454B-BB98-AB97B2E53561}" type="datetime1">
              <a:rPr lang="zh-CN" altLang="en-US"/>
              <a:pPr>
                <a:defRPr/>
              </a:pPr>
              <a:t>2015/5/15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71875" y="6356350"/>
            <a:ext cx="24479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DEC0B-B59D-4CE6-98C7-87458C16C96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0F3136B3-6BE3-48A1-895A-B7E514CBECB4}" type="datetime1">
              <a:rPr lang="zh-CN" altLang="en-US"/>
              <a:pPr>
                <a:defRPr/>
              </a:pPr>
              <a:t>2015/5/15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71875" y="6356350"/>
            <a:ext cx="24479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18692-50E4-4189-883A-B0CAA39B09D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628601B3-CF5B-4381-BC87-8C14FFF5238F}" type="datetime1">
              <a:rPr lang="zh-CN" altLang="en-US"/>
              <a:pPr>
                <a:defRPr/>
              </a:pPr>
              <a:t>2015/5/15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71875" y="6356350"/>
            <a:ext cx="24479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98A67-96EE-4D01-AD5A-411370BA19F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428625" y="6357938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44646D42-EB72-47F4-AA91-90B341022073}" type="datetime1">
              <a:rPr lang="zh-CN" altLang="en-US"/>
              <a:pPr>
                <a:defRPr/>
              </a:pPr>
              <a:t>2015/5/15</a:t>
            </a:fld>
            <a:r>
              <a:rPr lang="zh-CN" altLang="en-US" dirty="0"/>
              <a:t> </a:t>
            </a:r>
            <a:r>
              <a:rPr lang="en-US" altLang="zh-CN" dirty="0"/>
              <a:t>Yi Wang , </a:t>
            </a:r>
            <a:r>
              <a:rPr lang="en-US" altLang="zh-CN" dirty="0" err="1"/>
              <a:t>Tsinghua</a:t>
            </a:r>
            <a:r>
              <a:rPr lang="en-US" altLang="zh-CN" dirty="0"/>
              <a:t> University</a:t>
            </a:r>
            <a:endParaRPr lang="zh-CN" altLang="en-US" dirty="0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71875" y="6356350"/>
            <a:ext cx="24479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 dirty="0"/>
              <a:t>MTD Review @BNL</a:t>
            </a:r>
            <a:endParaRPr lang="zh-CN" altLang="en-US" dirty="0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3A7A3-4D64-4933-944C-AE54015369F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32DF126B-6885-4489-A4CE-62457C49E3AE}" type="datetime1">
              <a:rPr lang="zh-CN" altLang="en-US"/>
              <a:pPr>
                <a:defRPr/>
              </a:pPr>
              <a:t>2015/5/15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71875" y="6356350"/>
            <a:ext cx="24479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33B86-3401-412B-A290-396D0138F58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AB316A7A-6142-404D-854B-69685800DBAD}" type="datetime1">
              <a:rPr lang="zh-CN" altLang="en-US"/>
              <a:pPr>
                <a:defRPr/>
              </a:pPr>
              <a:t>2015/5/15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71875" y="6356350"/>
            <a:ext cx="24479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34A42-5395-4214-9A0D-6E57E13AF27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00DFE98-65DE-4C98-989F-9E5CC6BDABDB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  <p:sp>
        <p:nvSpPr>
          <p:cNvPr id="7" name="页脚占位符 4"/>
          <p:cNvSpPr txBox="1">
            <a:spLocks/>
          </p:cNvSpPr>
          <p:nvPr userDrawn="1"/>
        </p:nvSpPr>
        <p:spPr>
          <a:xfrm>
            <a:off x="2786063" y="6391275"/>
            <a:ext cx="5214961" cy="500063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0" i="0" dirty="0" err="1" smtClean="0">
                <a:solidFill>
                  <a:srgbClr val="0000FF"/>
                </a:solidFill>
                <a:latin typeface="+mn-lt"/>
                <a:ea typeface="+mn-ea"/>
              </a:rPr>
              <a:t>SoLID</a:t>
            </a:r>
            <a:r>
              <a:rPr lang="en-US" altLang="zh-CN" sz="1400" b="0" i="0" baseline="0" dirty="0" smtClean="0">
                <a:solidFill>
                  <a:srgbClr val="0000FF"/>
                </a:solidFill>
                <a:latin typeface="+mn-lt"/>
                <a:ea typeface="+mn-ea"/>
              </a:rPr>
              <a:t> review meeting, May 14-15, 2015</a:t>
            </a:r>
            <a:endParaRPr lang="en-US" altLang="zh-CN" sz="1400" b="0" i="0" dirty="0">
              <a:solidFill>
                <a:srgbClr val="0000FF"/>
              </a:solidFill>
              <a:latin typeface="+mn-lt"/>
              <a:ea typeface="+mn-ea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492125" y="6400800"/>
            <a:ext cx="1966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latin typeface="+mn-lt"/>
                <a:ea typeface="+mn-ea"/>
              </a:rPr>
              <a:t>Wang Yi, </a:t>
            </a:r>
            <a:r>
              <a:rPr lang="en-US" altLang="zh-CN" sz="1200" dirty="0" err="1">
                <a:latin typeface="+mn-lt"/>
                <a:ea typeface="+mn-ea"/>
              </a:rPr>
              <a:t>Tsinghua</a:t>
            </a:r>
            <a:r>
              <a:rPr lang="en-US" altLang="zh-CN" sz="1200" dirty="0">
                <a:latin typeface="+mn-lt"/>
                <a:ea typeface="+mn-ea"/>
              </a:rPr>
              <a:t> University</a:t>
            </a:r>
            <a:endParaRPr lang="zh-CN" altLang="en-US" sz="1200" dirty="0">
              <a:latin typeface="+mn-lt"/>
              <a:ea typeface="+mn-ea"/>
            </a:endParaRPr>
          </a:p>
        </p:txBody>
      </p:sp>
      <p:cxnSp>
        <p:nvCxnSpPr>
          <p:cNvPr id="10" name="直接连接符 9"/>
          <p:cNvCxnSpPr/>
          <p:nvPr userDrawn="1"/>
        </p:nvCxnSpPr>
        <p:spPr>
          <a:xfrm flipV="1">
            <a:off x="714375" y="1071563"/>
            <a:ext cx="785812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6" name="Picture 7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142875"/>
            <a:ext cx="9286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179" y="359853"/>
            <a:ext cx="2243868" cy="4286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114" r:id="rId4"/>
    <p:sldLayoutId id="2147484115" r:id="rId5"/>
    <p:sldLayoutId id="2147484116" r:id="rId6"/>
    <p:sldLayoutId id="2147484117" r:id="rId7"/>
    <p:sldLayoutId id="2147484118" r:id="rId8"/>
    <p:sldLayoutId id="2147484119" r:id="rId9"/>
    <p:sldLayoutId id="2147484120" r:id="rId10"/>
    <p:sldLayoutId id="214748412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B70752-0168-4855-AD72-7E1D69DF507C}" type="slidenum">
              <a:rPr lang="zh-CN" altLang="en-US" smtClean="0"/>
              <a:pPr>
                <a:defRPr/>
              </a:pPr>
              <a:t>1</a:t>
            </a:fld>
            <a:endParaRPr lang="zh-CN" alt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000100" y="260648"/>
            <a:ext cx="5804148" cy="692696"/>
          </a:xfrm>
          <a:prstGeom prst="rect">
            <a:avLst/>
          </a:prstGeom>
          <a:solidFill>
            <a:srgbClr val="FFFF00"/>
          </a:solidFill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0000"/>
                </a:solidFill>
                <a:latin typeface="+mj-lt"/>
                <a:ea typeface="华文楷体" pitchFamily="2" charset="-122"/>
              </a:rPr>
              <a:t>Aging test of glass and MRPC</a:t>
            </a:r>
            <a:endParaRPr lang="en-US" altLang="zh-CN" sz="3200" b="1" dirty="0">
              <a:solidFill>
                <a:srgbClr val="FF0000"/>
              </a:solidFill>
              <a:latin typeface="+mj-lt"/>
              <a:ea typeface="华文楷体" pitchFamily="2" charset="-122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571604" y="2928934"/>
            <a:ext cx="6786589" cy="30718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j-lt"/>
                <a:ea typeface="+mn-ea"/>
                <a:cs typeface="Times New Roman" pitchFamily="18" charset="0"/>
              </a:rPr>
              <a:t>Outline:</a:t>
            </a:r>
          </a:p>
          <a:p>
            <a:pPr marL="180975" lvl="1" indent="-180975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buFont typeface="Arial" pitchFamily="34" charset="0"/>
              <a:buChar char="•"/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j-lt"/>
                <a:ea typeface="+mn-ea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FF"/>
                </a:solidFill>
                <a:latin typeface="+mj-lt"/>
                <a:ea typeface="+mn-ea"/>
                <a:cs typeface="Times New Roman" pitchFamily="18" charset="0"/>
              </a:rPr>
              <a:t>aging test of glass</a:t>
            </a:r>
            <a:endParaRPr lang="en-US" altLang="zh-CN" sz="2400" b="1" dirty="0">
              <a:solidFill>
                <a:srgbClr val="0000FF"/>
              </a:solidFill>
              <a:latin typeface="+mj-lt"/>
              <a:ea typeface="+mn-ea"/>
              <a:cs typeface="Times New Roman" pitchFamily="18" charset="0"/>
            </a:endParaRPr>
          </a:p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buFont typeface="Arial" pitchFamily="34" charset="0"/>
              <a:buChar char="•"/>
              <a:defRPr/>
            </a:pPr>
            <a:r>
              <a:rPr lang="en-US" altLang="zh-CN" sz="2400" b="1" dirty="0" smtClean="0">
                <a:solidFill>
                  <a:srgbClr val="0000FF"/>
                </a:solidFill>
                <a:latin typeface="+mj-lt"/>
                <a:ea typeface="+mn-ea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0000FF"/>
                </a:solidFill>
                <a:latin typeface="+mj-lt"/>
                <a:ea typeface="+mn-ea"/>
                <a:cs typeface="Times New Roman" pitchFamily="18" charset="0"/>
              </a:rPr>
              <a:t>aging test of MRPC</a:t>
            </a:r>
            <a:endParaRPr lang="en-US" altLang="zh-CN" sz="2400" b="1" dirty="0" smtClean="0">
              <a:solidFill>
                <a:srgbClr val="0000FF"/>
              </a:solidFill>
              <a:latin typeface="+mj-lt"/>
              <a:ea typeface="+mn-ea"/>
              <a:cs typeface="Times New Roman" pitchFamily="18" charset="0"/>
            </a:endParaRPr>
          </a:p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buFont typeface="Arial" pitchFamily="34" charset="0"/>
              <a:buChar char="•"/>
              <a:defRPr/>
            </a:pPr>
            <a:r>
              <a:rPr lang="en-US" altLang="zh-CN" sz="2400" b="1" dirty="0" smtClean="0">
                <a:solidFill>
                  <a:srgbClr val="0000FF"/>
                </a:solidFill>
                <a:latin typeface="+mj-lt"/>
                <a:ea typeface="+mn-ea"/>
                <a:cs typeface="Times New Roman" pitchFamily="18" charset="0"/>
              </a:rPr>
              <a:t>  Conclusions</a:t>
            </a:r>
            <a:endParaRPr lang="en-US" altLang="zh-CN" sz="2400" b="1" dirty="0">
              <a:solidFill>
                <a:srgbClr val="0000FF"/>
              </a:solidFill>
              <a:latin typeface="+mj-lt"/>
              <a:ea typeface="+mn-ea"/>
              <a:cs typeface="Times New Roman" pitchFamily="18" charset="0"/>
            </a:endParaRPr>
          </a:p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defRPr/>
            </a:pPr>
            <a:endParaRPr lang="en-US" altLang="zh-CN" b="1" dirty="0">
              <a:solidFill>
                <a:srgbClr val="00B05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defRPr/>
            </a:pPr>
            <a:endParaRPr lang="en-US" altLang="zh-CN" sz="2400" b="1" dirty="0">
              <a:solidFill>
                <a:srgbClr val="0000FF"/>
              </a:solidFill>
              <a:latin typeface="+mj-lt"/>
              <a:ea typeface="+mn-ea"/>
              <a:cs typeface="Times New Roman" pitchFamily="18" charset="0"/>
            </a:endParaRPr>
          </a:p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2400" dirty="0">
              <a:solidFill>
                <a:srgbClr val="0000FF"/>
              </a:solidFill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00125" y="1500188"/>
            <a:ext cx="7072313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975" lvl="1" indent="-180975" eaLnBrk="0" fontAlgn="auto" hangingPunct="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j-lt"/>
                <a:ea typeface="+mn-ea"/>
                <a:cs typeface="Times New Roman" pitchFamily="18" charset="0"/>
              </a:rPr>
              <a:t>                                      Wang Yi </a:t>
            </a:r>
          </a:p>
          <a:p>
            <a:pPr eaLnBrk="0" hangingPunct="0">
              <a:lnSpc>
                <a:spcPct val="150000"/>
              </a:lnSpc>
              <a:buClr>
                <a:srgbClr val="A50021"/>
              </a:buClr>
              <a:defRPr/>
            </a:pPr>
            <a:r>
              <a:rPr lang="en-US" altLang="zh-CN" sz="2000" dirty="0"/>
              <a:t>  Department of Engineering Physics</a:t>
            </a:r>
            <a:r>
              <a:rPr lang="en-US" altLang="zh-CN" sz="2000" dirty="0" smtClean="0"/>
              <a:t>, </a:t>
            </a:r>
            <a:r>
              <a:rPr lang="en-US" altLang="zh-CN" sz="2000" dirty="0" err="1" smtClean="0"/>
              <a:t>Tsinghua</a:t>
            </a:r>
            <a:r>
              <a:rPr lang="en-US" altLang="zh-CN" sz="2000" dirty="0" smtClean="0"/>
              <a:t> </a:t>
            </a:r>
            <a:r>
              <a:rPr lang="en-US" altLang="zh-CN" sz="2000" dirty="0"/>
              <a:t>University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1071538" y="214290"/>
            <a:ext cx="6758006" cy="725470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Current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" name="Picture 5" descr="D:\王杰\Aging test\素材\漏电流\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00174"/>
            <a:ext cx="6858048" cy="435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1071538" y="214290"/>
            <a:ext cx="6758006" cy="725470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Counting</a:t>
            </a: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rate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5" name="Picture 5" descr="D:\王杰\Aging test\素材\计数率\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428736"/>
            <a:ext cx="749305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  <p:sp>
        <p:nvSpPr>
          <p:cNvPr id="11" name="标题 1"/>
          <p:cNvSpPr txBox="1">
            <a:spLocks/>
          </p:cNvSpPr>
          <p:nvPr/>
        </p:nvSpPr>
        <p:spPr>
          <a:xfrm>
            <a:off x="1071538" y="214290"/>
            <a:ext cx="6758006" cy="725470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Charge spectrum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3" name="Picture 16" descr="C:\Users\WY\Desktop\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1084" y="1214422"/>
            <a:ext cx="436291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5" descr="C:\Users\WY\Desktop\1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714752"/>
            <a:ext cx="423070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C:\Users\WY\Desktop\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3" y="1214422"/>
            <a:ext cx="4143404" cy="224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9"/>
          <p:cNvSpPr txBox="1">
            <a:spLocks noChangeArrowheads="1"/>
          </p:cNvSpPr>
          <p:nvPr/>
        </p:nvSpPr>
        <p:spPr bwMode="auto">
          <a:xfrm>
            <a:off x="1857356" y="2143116"/>
            <a:ext cx="22860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1600" dirty="0"/>
              <a:t>Before irradiation</a:t>
            </a:r>
            <a:endParaRPr lang="zh-CN" altLang="en-US" sz="1600" dirty="0"/>
          </a:p>
        </p:txBody>
      </p:sp>
      <p:sp>
        <p:nvSpPr>
          <p:cNvPr id="17" name="TextBox 10"/>
          <p:cNvSpPr txBox="1">
            <a:spLocks noChangeArrowheads="1"/>
          </p:cNvSpPr>
          <p:nvPr/>
        </p:nvSpPr>
        <p:spPr bwMode="auto">
          <a:xfrm>
            <a:off x="6429388" y="1857364"/>
            <a:ext cx="1676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600" dirty="0"/>
              <a:t>First ten days</a:t>
            </a:r>
            <a:endParaRPr lang="zh-CN" altLang="en-US" sz="1600" dirty="0"/>
          </a:p>
        </p:txBody>
      </p:sp>
      <p:sp>
        <p:nvSpPr>
          <p:cNvPr id="18" name="TextBox 11"/>
          <p:cNvSpPr txBox="1">
            <a:spLocks noChangeArrowheads="1"/>
          </p:cNvSpPr>
          <p:nvPr/>
        </p:nvSpPr>
        <p:spPr bwMode="auto">
          <a:xfrm>
            <a:off x="1714480" y="4714884"/>
            <a:ext cx="21431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1600" dirty="0"/>
              <a:t>Second ten days</a:t>
            </a:r>
            <a:endParaRPr lang="zh-CN" altLang="en-US" sz="1600" dirty="0"/>
          </a:p>
        </p:txBody>
      </p:sp>
      <p:pic>
        <p:nvPicPr>
          <p:cNvPr id="19" name="Picture 17" descr="C:\Users\WY\Desktop\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3857628"/>
            <a:ext cx="384666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1"/>
          <p:cNvSpPr txBox="1">
            <a:spLocks noChangeArrowheads="1"/>
          </p:cNvSpPr>
          <p:nvPr/>
        </p:nvSpPr>
        <p:spPr bwMode="auto">
          <a:xfrm>
            <a:off x="6572264" y="4643446"/>
            <a:ext cx="1676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600" dirty="0"/>
              <a:t>Third ten days</a:t>
            </a:r>
            <a:endParaRPr lang="zh-CN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  <p:pic>
        <p:nvPicPr>
          <p:cNvPr id="4" name="Picture 5" descr="D:\王杰\Aging test\素材\时间分辨\c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357298"/>
            <a:ext cx="6286544" cy="4709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1071538" y="214290"/>
            <a:ext cx="6758006" cy="725470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Time resolution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  <p:sp>
        <p:nvSpPr>
          <p:cNvPr id="3" name="TextBox 115"/>
          <p:cNvSpPr txBox="1">
            <a:spLocks noChangeArrowheads="1"/>
          </p:cNvSpPr>
          <p:nvPr/>
        </p:nvSpPr>
        <p:spPr bwMode="auto">
          <a:xfrm>
            <a:off x="3059832" y="428603"/>
            <a:ext cx="23054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Conclusions</a:t>
            </a:r>
            <a:endParaRPr lang="zh-CN" altLang="en-US" sz="3200" b="1" dirty="0">
              <a:solidFill>
                <a:srgbClr val="FF0000"/>
              </a:solidFill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 bwMode="auto">
          <a:xfrm>
            <a:off x="571472" y="1285860"/>
            <a:ext cx="778674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 algn="just">
              <a:spcBef>
                <a:spcPts val="100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endParaRPr lang="en-US" altLang="zh-CN" sz="2400" b="1" dirty="0" smtClean="0">
              <a:solidFill>
                <a:srgbClr val="0000FF"/>
              </a:solidFill>
              <a:latin typeface="+mn-lt"/>
              <a:cs typeface="Times New Roman" pitchFamily="18" charset="0"/>
            </a:endParaRPr>
          </a:p>
          <a:p>
            <a:pPr marL="265113" indent="-265113" algn="just">
              <a:spcBef>
                <a:spcPts val="100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n-US" altLang="zh-CN" sz="28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From high voltage, neutron test, we did not find any aging problem for low resistive glass.</a:t>
            </a:r>
            <a:endParaRPr lang="en-US" altLang="zh-CN" sz="2800" b="1" dirty="0" smtClean="0">
              <a:solidFill>
                <a:srgbClr val="0000FF"/>
              </a:solidFill>
              <a:latin typeface="+mn-lt"/>
              <a:cs typeface="Times New Roman" pitchFamily="18" charset="0"/>
            </a:endParaRPr>
          </a:p>
          <a:p>
            <a:pPr marL="265113" indent="-265113" algn="just">
              <a:spcBef>
                <a:spcPts val="100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n-US" altLang="zh-CN" sz="28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We also studied the long term stability of high rate MRPC. 0.1C/cm</a:t>
            </a:r>
            <a:r>
              <a:rPr lang="en-US" altLang="zh-CN" sz="2800" b="1" baseline="30000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2</a:t>
            </a:r>
            <a:r>
              <a:rPr lang="en-US" altLang="zh-CN" sz="28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 charge is accumulated</a:t>
            </a:r>
            <a:r>
              <a:rPr lang="en-US" altLang="zh-CN" sz="28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.</a:t>
            </a:r>
            <a:endParaRPr lang="en-US" altLang="zh-CN" sz="2800" b="1" dirty="0" smtClean="0">
              <a:solidFill>
                <a:srgbClr val="0000FF"/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331640" y="2852936"/>
            <a:ext cx="6681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</a:rPr>
              <a:t>Thanks for your attention !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39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  <p:sp>
        <p:nvSpPr>
          <p:cNvPr id="3" name="标题 1"/>
          <p:cNvSpPr txBox="1">
            <a:spLocks/>
          </p:cNvSpPr>
          <p:nvPr/>
        </p:nvSpPr>
        <p:spPr>
          <a:xfrm>
            <a:off x="1357290" y="214290"/>
            <a:ext cx="6758006" cy="725470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Aging test of low resistive glass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" name="Picture 3" descr="F:\工作\2007基金\导电玻璃测试\IMG_32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1285860"/>
            <a:ext cx="3429023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291013" y="1285860"/>
            <a:ext cx="3924300" cy="132397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zh-CN" sz="1600" dirty="0">
                <a:solidFill>
                  <a:srgbClr val="0000FF"/>
                </a:solidFill>
                <a:latin typeface="Calibri" pitchFamily="34" charset="0"/>
              </a:rPr>
              <a:t>   This glass was applied with 1000V for about 32days,  integrated  charge: 1 C/cm</a:t>
            </a:r>
            <a:r>
              <a:rPr lang="en-US" altLang="zh-CN" sz="1600" baseline="30000" dirty="0">
                <a:solidFill>
                  <a:srgbClr val="0000FF"/>
                </a:solidFill>
                <a:latin typeface="Calibri" pitchFamily="34" charset="0"/>
              </a:rPr>
              <a:t>2   </a:t>
            </a:r>
          </a:p>
          <a:p>
            <a:pPr algn="just"/>
            <a:r>
              <a:rPr lang="en-US" altLang="zh-CN" sz="1600" baseline="30000" dirty="0">
                <a:solidFill>
                  <a:srgbClr val="0000FF"/>
                </a:solidFill>
                <a:latin typeface="Calibri" pitchFamily="34" charset="0"/>
              </a:rPr>
              <a:t>   </a:t>
            </a:r>
            <a:r>
              <a:rPr lang="en-US" altLang="zh-CN" sz="1600" dirty="0">
                <a:solidFill>
                  <a:srgbClr val="FF0000"/>
                </a:solidFill>
                <a:latin typeface="Calibri" pitchFamily="34" charset="0"/>
              </a:rPr>
              <a:t> --roughly corresponding to the CBM life-time over 5 years operation at the maximum particle rate. </a:t>
            </a:r>
            <a:endParaRPr lang="zh-CN" altLang="en-US" sz="1600" baseline="30000" dirty="0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7" name="Picture 10" descr="C:\Users\wjb\Desktop\glass stability.tif"/>
          <p:cNvPicPr>
            <a:picLocks noChangeAspect="1" noChangeArrowheads="1"/>
          </p:cNvPicPr>
          <p:nvPr/>
        </p:nvPicPr>
        <p:blipFill>
          <a:blip r:embed="rId3"/>
          <a:srcRect l="8070" t="8786" r="3726"/>
          <a:stretch>
            <a:fillRect/>
          </a:stretch>
        </p:blipFill>
        <p:spPr bwMode="auto">
          <a:xfrm>
            <a:off x="285721" y="4000500"/>
            <a:ext cx="3357586" cy="245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08" y="3357562"/>
            <a:ext cx="5000692" cy="2458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143372" y="2786058"/>
            <a:ext cx="3007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Glass specifications: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17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  <p:sp>
        <p:nvSpPr>
          <p:cNvPr id="3" name="灯片编号占位符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0565" y="24160"/>
            <a:ext cx="9170905" cy="6597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214282" y="0"/>
            <a:ext cx="8715436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 err="1" smtClean="0">
                <a:solidFill>
                  <a:srgbClr val="FF0000"/>
                </a:solidFill>
              </a:rPr>
              <a:t>Comparasion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 with other material   </a:t>
            </a:r>
            <a:endParaRPr lang="en-US" altLang="zh-CN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43636" y="5572140"/>
            <a:ext cx="2786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Morales talk @RPC2012</a:t>
            </a:r>
            <a:endParaRPr lang="zh-CN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83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  <p:sp>
        <p:nvSpPr>
          <p:cNvPr id="7" name="Textplatzhalter 1"/>
          <p:cNvSpPr txBox="1">
            <a:spLocks/>
          </p:cNvSpPr>
          <p:nvPr/>
        </p:nvSpPr>
        <p:spPr bwMode="auto">
          <a:xfrm>
            <a:off x="1728785" y="307520"/>
            <a:ext cx="4248472" cy="5033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de-DE" altLang="en-US" sz="2200" b="1" dirty="0" err="1" smtClean="0">
                <a:solidFill>
                  <a:srgbClr val="4F81BD"/>
                </a:solidFill>
                <a:latin typeface="Arial" charset="0"/>
              </a:rPr>
              <a:t>Electrode</a:t>
            </a:r>
            <a:r>
              <a:rPr lang="de-DE" altLang="en-US" sz="2200" b="1" dirty="0" smtClean="0">
                <a:solidFill>
                  <a:srgbClr val="4F81BD"/>
                </a:solidFill>
                <a:latin typeface="Arial" charset="0"/>
              </a:rPr>
              <a:t> Material Samples</a:t>
            </a:r>
          </a:p>
          <a:p>
            <a:pPr marL="0" indent="0">
              <a:buFont typeface="Arial" charset="0"/>
              <a:buNone/>
            </a:pPr>
            <a:endParaRPr lang="de-DE" altLang="en-US" sz="2200" dirty="0" smtClean="0">
              <a:solidFill>
                <a:srgbClr val="003E89"/>
              </a:solidFill>
              <a:latin typeface="Arial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2" t="17867" r="10503" b="10350"/>
          <a:stretch/>
        </p:blipFill>
        <p:spPr bwMode="auto">
          <a:xfrm>
            <a:off x="4139952" y="2951419"/>
            <a:ext cx="3672408" cy="2633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51419"/>
            <a:ext cx="2888047" cy="3302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024741"/>
              </p:ext>
            </p:extLst>
          </p:nvPr>
        </p:nvGraphicFramePr>
        <p:xfrm>
          <a:off x="251520" y="871167"/>
          <a:ext cx="8640959" cy="1950720"/>
        </p:xfrm>
        <a:graphic>
          <a:graphicData uri="http://schemas.openxmlformats.org/drawingml/2006/table">
            <a:tbl>
              <a:tblPr firstRow="1" lastCol="1" bandRow="1"/>
              <a:tblGrid>
                <a:gridCol w="944523"/>
                <a:gridCol w="1154315"/>
                <a:gridCol w="797410"/>
                <a:gridCol w="791240"/>
                <a:gridCol w="896738"/>
                <a:gridCol w="1054986"/>
                <a:gridCol w="1141077"/>
                <a:gridCol w="934987"/>
                <a:gridCol w="925683"/>
              </a:tblGrid>
              <a:tr h="4500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</a:rPr>
                        <a:t>sample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m</a:t>
                      </a:r>
                      <a:r>
                        <a:rPr lang="de-DE" sz="1600" dirty="0" smtClean="0">
                          <a:effectLst/>
                        </a:rPr>
                        <a:t>aterial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 err="1" smtClean="0">
                          <a:effectLst/>
                        </a:rPr>
                        <a:t>length</a:t>
                      </a:r>
                      <a:endParaRPr lang="de-DE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</a:rPr>
                        <a:t>[cm]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 err="1" smtClean="0">
                          <a:effectLst/>
                        </a:rPr>
                        <a:t>width</a:t>
                      </a:r>
                      <a:endParaRPr lang="de-DE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</a:rPr>
                        <a:t>[cm]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 err="1" smtClean="0">
                          <a:effectLst/>
                        </a:rPr>
                        <a:t>area</a:t>
                      </a:r>
                      <a:endParaRPr lang="de-DE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</a:rPr>
                        <a:t>[cm²]</a:t>
                      </a:r>
                      <a:endParaRPr lang="de-DE" sz="16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 err="1" smtClean="0">
                          <a:effectLst/>
                        </a:rPr>
                        <a:t>thickness</a:t>
                      </a:r>
                      <a:endParaRPr lang="de-DE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</a:rPr>
                        <a:t> [cm]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 err="1" smtClean="0">
                          <a:effectLst/>
                        </a:rPr>
                        <a:t>volume</a:t>
                      </a:r>
                      <a:endParaRPr lang="de-DE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</a:rPr>
                        <a:t>[cm³]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 err="1" smtClean="0">
                          <a:effectLst/>
                        </a:rPr>
                        <a:t>weigth</a:t>
                      </a:r>
                      <a:r>
                        <a:rPr lang="de-DE" sz="1600" dirty="0" smtClean="0">
                          <a:effectLst/>
                        </a:rPr>
                        <a:t>      [g]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 err="1" smtClean="0">
                          <a:effectLst/>
                        </a:rPr>
                        <a:t>density</a:t>
                      </a:r>
                      <a:endParaRPr lang="de-DE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</a:rPr>
                        <a:t>[g/cm³]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4500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</a:rPr>
                        <a:t>layer-1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chemeClr val="bg1"/>
                          </a:solidFill>
                          <a:effectLst/>
                        </a:rPr>
                        <a:t>soda-</a:t>
                      </a:r>
                      <a:r>
                        <a:rPr lang="de-DE" sz="1600" dirty="0" err="1" smtClean="0">
                          <a:solidFill>
                            <a:schemeClr val="bg1"/>
                          </a:solidFill>
                          <a:effectLst/>
                        </a:rPr>
                        <a:t>lime</a:t>
                      </a:r>
                      <a:r>
                        <a:rPr lang="de-DE" sz="16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de-DE" sz="1600" dirty="0" err="1" smtClean="0">
                          <a:solidFill>
                            <a:schemeClr val="bg1"/>
                          </a:solidFill>
                          <a:effectLst/>
                        </a:rPr>
                        <a:t>glass</a:t>
                      </a:r>
                      <a:endParaRPr lang="de-DE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4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4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16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chemeClr val="bg1"/>
                          </a:solidFill>
                          <a:effectLst/>
                        </a:rPr>
                        <a:t>0.05</a:t>
                      </a:r>
                      <a:endParaRPr lang="de-DE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</a:rPr>
                        <a:t>0.8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</a:rPr>
                        <a:t>2.0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</a:rPr>
                        <a:t>2.5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4500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</a:rPr>
                        <a:t>layer-2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bg1"/>
                          </a:solidFill>
                          <a:effectLst/>
                        </a:rPr>
                        <a:t>Si</a:t>
                      </a:r>
                      <a:r>
                        <a:rPr lang="de-DE" sz="1600" baseline="-250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r>
                        <a:rPr lang="de-DE" sz="1600" dirty="0">
                          <a:solidFill>
                            <a:schemeClr val="bg1"/>
                          </a:solidFill>
                          <a:effectLst/>
                        </a:rPr>
                        <a:t>N</a:t>
                      </a:r>
                      <a:r>
                        <a:rPr lang="de-DE" sz="1600" baseline="-25000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r>
                        <a:rPr lang="de-DE" sz="1600" dirty="0">
                          <a:solidFill>
                            <a:schemeClr val="bg1"/>
                          </a:solidFill>
                          <a:effectLst/>
                        </a:rPr>
                        <a:t> / </a:t>
                      </a:r>
                      <a:r>
                        <a:rPr lang="de-DE" sz="1600" dirty="0" err="1" smtClean="0">
                          <a:solidFill>
                            <a:schemeClr val="bg1"/>
                          </a:solidFill>
                          <a:effectLst/>
                        </a:rPr>
                        <a:t>SiC</a:t>
                      </a:r>
                      <a:endParaRPr lang="de-DE" sz="16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 err="1" smtClean="0">
                          <a:solidFill>
                            <a:schemeClr val="bg1"/>
                          </a:solidFill>
                          <a:effectLst/>
                        </a:rPr>
                        <a:t>ceramics</a:t>
                      </a:r>
                      <a:endParaRPr lang="de-DE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5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5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25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chemeClr val="bg1"/>
                          </a:solidFill>
                          <a:effectLst/>
                        </a:rPr>
                        <a:t>0.20</a:t>
                      </a:r>
                      <a:endParaRPr lang="de-DE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</a:rPr>
                        <a:t>5.0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</a:rPr>
                        <a:t>16.0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</a:rPr>
                        <a:t>3.2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4500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</a:rPr>
                        <a:t>layer-3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 err="1" smtClean="0">
                          <a:solidFill>
                            <a:schemeClr val="bg1"/>
                          </a:solidFill>
                          <a:effectLst/>
                        </a:rPr>
                        <a:t>semicond</a:t>
                      </a:r>
                      <a:r>
                        <a:rPr lang="de-DE" sz="1600" dirty="0" smtClean="0">
                          <a:solidFill>
                            <a:schemeClr val="bg1"/>
                          </a:solidFill>
                          <a:effectLst/>
                        </a:rPr>
                        <a:t>. </a:t>
                      </a:r>
                      <a:r>
                        <a:rPr lang="de-DE" sz="1600" dirty="0" err="1" smtClean="0">
                          <a:solidFill>
                            <a:schemeClr val="bg1"/>
                          </a:solidFill>
                          <a:effectLst/>
                        </a:rPr>
                        <a:t>glass</a:t>
                      </a:r>
                      <a:endParaRPr lang="de-DE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3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3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9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chemeClr val="bg1"/>
                          </a:solidFill>
                          <a:effectLst/>
                        </a:rPr>
                        <a:t>0.07</a:t>
                      </a:r>
                      <a:endParaRPr lang="de-DE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</a:rPr>
                        <a:t>0.6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</a:rPr>
                        <a:t>1.6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</a:rPr>
                        <a:t>2.5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808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  <p:sp>
        <p:nvSpPr>
          <p:cNvPr id="11" name="Textplatzhalter 1"/>
          <p:cNvSpPr txBox="1">
            <a:spLocks/>
          </p:cNvSpPr>
          <p:nvPr/>
        </p:nvSpPr>
        <p:spPr>
          <a:xfrm>
            <a:off x="468313" y="333375"/>
            <a:ext cx="8207375" cy="93538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de-DE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platzhalter 2"/>
          <p:cNvSpPr txBox="1">
            <a:spLocks/>
          </p:cNvSpPr>
          <p:nvPr/>
        </p:nvSpPr>
        <p:spPr>
          <a:xfrm>
            <a:off x="448967" y="906934"/>
            <a:ext cx="4411066" cy="219630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Cyclotron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U-120M 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Řež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Proton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energy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36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MeV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Neutron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production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target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</a:t>
            </a:r>
            <a:endParaRPr kumimoji="0" lang="de-DE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Neutron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flux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10</a:t>
            </a:r>
            <a:r>
              <a:rPr kumimoji="0" lang="de-DE" sz="20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- 10</a:t>
            </a:r>
            <a:r>
              <a:rPr kumimoji="0" lang="de-DE" sz="20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n/cm</a:t>
            </a:r>
            <a:r>
              <a:rPr kumimoji="0" lang="de-DE" sz="20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Neutron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energy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spectra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 – 36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MeV</a:t>
            </a:r>
            <a:endParaRPr kumimoji="0" lang="de-DE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de-DE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130" y="1057776"/>
            <a:ext cx="3785454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platzhalter 1"/>
          <p:cNvSpPr txBox="1">
            <a:spLocks/>
          </p:cNvSpPr>
          <p:nvPr/>
        </p:nvSpPr>
        <p:spPr bwMode="auto">
          <a:xfrm>
            <a:off x="1259632" y="297731"/>
            <a:ext cx="3815655" cy="5033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de-DE" altLang="en-US" sz="2200" b="1" dirty="0" smtClean="0">
                <a:solidFill>
                  <a:srgbClr val="4F81BD"/>
                </a:solidFill>
                <a:latin typeface="Arial" charset="0"/>
              </a:rPr>
              <a:t>Experimental Facility</a:t>
            </a:r>
          </a:p>
          <a:p>
            <a:pPr marL="0" indent="0">
              <a:buFont typeface="Arial" charset="0"/>
              <a:buNone/>
            </a:pPr>
            <a:endParaRPr lang="de-DE" altLang="en-US" sz="2200" dirty="0" smtClean="0">
              <a:solidFill>
                <a:srgbClr val="003E89"/>
              </a:solidFill>
              <a:latin typeface="Arial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98" y="3001992"/>
            <a:ext cx="4276603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feld 4"/>
          <p:cNvSpPr txBox="1"/>
          <p:nvPr/>
        </p:nvSpPr>
        <p:spPr>
          <a:xfrm>
            <a:off x="755576" y="5295364"/>
            <a:ext cx="1555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>
                <a:solidFill>
                  <a:prstClr val="white">
                    <a:lumMod val="95000"/>
                  </a:prstClr>
                </a:solidFill>
                <a:latin typeface="Calibri" pitchFamily="34" charset="0"/>
                <a:ea typeface="+mn-ea"/>
                <a:cs typeface="Arial" charset="0"/>
              </a:rPr>
              <a:t>target</a:t>
            </a:r>
            <a:r>
              <a:rPr lang="de-DE" b="1" dirty="0" smtClean="0">
                <a:solidFill>
                  <a:prstClr val="white">
                    <a:lumMod val="95000"/>
                  </a:prstClr>
                </a:solidFill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lang="de-DE" b="1" dirty="0" err="1" smtClean="0">
                <a:solidFill>
                  <a:prstClr val="white">
                    <a:lumMod val="95000"/>
                  </a:prstClr>
                </a:solidFill>
                <a:latin typeface="Calibri" pitchFamily="34" charset="0"/>
                <a:ea typeface="+mn-ea"/>
                <a:cs typeface="Arial" charset="0"/>
              </a:rPr>
              <a:t>support</a:t>
            </a:r>
            <a:endParaRPr lang="de-DE" b="1" dirty="0">
              <a:solidFill>
                <a:prstClr val="white">
                  <a:lumMod val="95000"/>
                </a:prstClr>
              </a:solidFill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92080" y="5156864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prstClr val="black"/>
                </a:solidFill>
                <a:latin typeface="Calibri" pitchFamily="34" charset="0"/>
                <a:ea typeface="+mn-ea"/>
                <a:cs typeface="Arial" charset="0"/>
              </a:rPr>
              <a:t>Special </a:t>
            </a:r>
            <a:r>
              <a:rPr lang="de-DE" dirty="0" err="1" smtClean="0">
                <a:solidFill>
                  <a:prstClr val="black"/>
                </a:solidFill>
                <a:latin typeface="Calibri" pitchFamily="34" charset="0"/>
                <a:ea typeface="+mn-ea"/>
                <a:cs typeface="Arial" charset="0"/>
              </a:rPr>
              <a:t>thanks</a:t>
            </a:r>
            <a:r>
              <a:rPr lang="de-DE" dirty="0" smtClean="0">
                <a:solidFill>
                  <a:prstClr val="black"/>
                </a:solidFill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lang="de-DE" dirty="0" err="1" smtClean="0">
                <a:solidFill>
                  <a:prstClr val="black"/>
                </a:solidFill>
                <a:latin typeface="Calibri" pitchFamily="34" charset="0"/>
                <a:ea typeface="+mn-ea"/>
                <a:cs typeface="Arial" charset="0"/>
              </a:rPr>
              <a:t>to</a:t>
            </a:r>
            <a:r>
              <a:rPr lang="de-DE" dirty="0" smtClean="0">
                <a:solidFill>
                  <a:prstClr val="black"/>
                </a:solidFill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alibri" pitchFamily="34" charset="0"/>
                <a:ea typeface="+mn-ea"/>
                <a:cs typeface="Arial" charset="0"/>
              </a:rPr>
              <a:t>A. </a:t>
            </a:r>
            <a:r>
              <a:rPr lang="en-US" dirty="0" err="1" smtClean="0">
                <a:solidFill>
                  <a:prstClr val="black"/>
                </a:solidFill>
                <a:latin typeface="Calibri" pitchFamily="34" charset="0"/>
                <a:ea typeface="+mn-ea"/>
                <a:cs typeface="Arial" charset="0"/>
              </a:rPr>
              <a:t>Kugler</a:t>
            </a:r>
            <a:r>
              <a:rPr lang="en-US" dirty="0" smtClean="0">
                <a:solidFill>
                  <a:prstClr val="black"/>
                </a:solidFill>
                <a:latin typeface="Calibri" pitchFamily="34" charset="0"/>
                <a:ea typeface="+mn-ea"/>
                <a:cs typeface="Arial" charset="0"/>
              </a:rPr>
              <a:t> and </a:t>
            </a:r>
          </a:p>
          <a:p>
            <a:r>
              <a:rPr lang="en-US" dirty="0" smtClean="0">
                <a:solidFill>
                  <a:prstClr val="black"/>
                </a:solidFill>
                <a:latin typeface="Calibri" pitchFamily="34" charset="0"/>
                <a:ea typeface="+mn-ea"/>
                <a:cs typeface="Arial" charset="0"/>
              </a:rPr>
              <a:t>O. Svoboda for their strong support.</a:t>
            </a:r>
            <a:endParaRPr lang="en-US" dirty="0">
              <a:solidFill>
                <a:prstClr val="black"/>
              </a:solidFill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92080" y="66133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prstClr val="black"/>
                </a:solidFill>
                <a:latin typeface="Calibri" pitchFamily="34" charset="0"/>
                <a:ea typeface="+mn-ea"/>
                <a:cs typeface="Arial" charset="0"/>
              </a:rPr>
              <a:t>Neutron </a:t>
            </a:r>
            <a:r>
              <a:rPr lang="de-DE" dirty="0" err="1" smtClean="0">
                <a:solidFill>
                  <a:prstClr val="black"/>
                </a:solidFill>
                <a:latin typeface="Calibri" pitchFamily="34" charset="0"/>
                <a:ea typeface="+mn-ea"/>
                <a:cs typeface="Arial" charset="0"/>
              </a:rPr>
              <a:t>energy</a:t>
            </a:r>
            <a:r>
              <a:rPr lang="de-DE" dirty="0" smtClean="0">
                <a:solidFill>
                  <a:prstClr val="black"/>
                </a:solidFill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lang="de-DE" dirty="0" err="1" smtClean="0">
                <a:solidFill>
                  <a:prstClr val="black"/>
                </a:solidFill>
                <a:latin typeface="Calibri" pitchFamily="34" charset="0"/>
                <a:ea typeface="+mn-ea"/>
                <a:cs typeface="Arial" charset="0"/>
              </a:rPr>
              <a:t>spectrum</a:t>
            </a:r>
            <a:endParaRPr lang="en-US" dirty="0">
              <a:solidFill>
                <a:prstClr val="black"/>
              </a:solidFill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01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  <p:sp>
        <p:nvSpPr>
          <p:cNvPr id="3" name="灯片编号占位符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14" y="1357298"/>
            <a:ext cx="6333840" cy="3929090"/>
          </a:xfrm>
          <a:prstGeom prst="rect">
            <a:avLst/>
          </a:prstGeom>
        </p:spPr>
      </p:pic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1115616" y="285750"/>
            <a:ext cx="5695976" cy="584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FF0000"/>
                </a:solidFill>
              </a:rPr>
              <a:t>Test result</a:t>
            </a:r>
            <a:endParaRPr lang="en-US" altLang="zh-CN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91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4572000" y="1357298"/>
            <a:ext cx="4572000" cy="4724400"/>
            <a:chOff x="4267200" y="1752600"/>
            <a:chExt cx="4572000" cy="4724400"/>
          </a:xfrm>
        </p:grpSpPr>
        <p:pic>
          <p:nvPicPr>
            <p:cNvPr id="16" name="Picture 2" descr="E:\软件安装包\QQ\869249419\FileRecv\MobileFile\IMG_20150331_130519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67200" y="1752600"/>
              <a:ext cx="2663825" cy="4724400"/>
            </a:xfrm>
            <a:prstGeom prst="rect">
              <a:avLst/>
            </a:prstGeom>
            <a:noFill/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</p:pic>
        <p:cxnSp>
          <p:nvCxnSpPr>
            <p:cNvPr id="17" name="直接连接符 16"/>
            <p:cNvCxnSpPr/>
            <p:nvPr/>
          </p:nvCxnSpPr>
          <p:spPr>
            <a:xfrm>
              <a:off x="5867400" y="2286000"/>
              <a:ext cx="2209800" cy="1588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18" name="直接连接符 17"/>
            <p:cNvCxnSpPr/>
            <p:nvPr/>
          </p:nvCxnSpPr>
          <p:spPr>
            <a:xfrm>
              <a:off x="5943600" y="4799013"/>
              <a:ext cx="2286000" cy="1587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/>
          </p:spPr>
        </p:cxnSp>
        <p:sp>
          <p:nvSpPr>
            <p:cNvPr id="19" name="圆角矩形标注 18"/>
            <p:cNvSpPr/>
            <p:nvPr/>
          </p:nvSpPr>
          <p:spPr>
            <a:xfrm>
              <a:off x="5410200" y="3810000"/>
              <a:ext cx="1524000" cy="457200"/>
            </a:xfrm>
            <a:prstGeom prst="wedgeRoundRectCallout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Hign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rate MRPC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圆角矩形标注 19"/>
            <p:cNvSpPr/>
            <p:nvPr/>
          </p:nvSpPr>
          <p:spPr>
            <a:xfrm>
              <a:off x="5410200" y="2438400"/>
              <a:ext cx="1600200" cy="457200"/>
            </a:xfrm>
            <a:prstGeom prst="wedgeRoundRectCallout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X-ray Generator</a:t>
              </a: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5943600" y="3352800"/>
              <a:ext cx="1676400" cy="1588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22" name="直接连接符 21"/>
            <p:cNvCxnSpPr/>
            <p:nvPr/>
          </p:nvCxnSpPr>
          <p:spPr>
            <a:xfrm>
              <a:off x="5943600" y="4494213"/>
              <a:ext cx="1752600" cy="1587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23" name="直接箭头连接符 22"/>
            <p:cNvCxnSpPr/>
            <p:nvPr/>
          </p:nvCxnSpPr>
          <p:spPr>
            <a:xfrm rot="5400000">
              <a:off x="6665913" y="3543300"/>
              <a:ext cx="2516188" cy="1587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24" name="直接箭头连接符 23"/>
            <p:cNvCxnSpPr/>
            <p:nvPr/>
          </p:nvCxnSpPr>
          <p:spPr>
            <a:xfrm rot="5400000">
              <a:off x="6669088" y="3924300"/>
              <a:ext cx="1141412" cy="1588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arrow"/>
              <a:tailEnd type="arrow"/>
            </a:ln>
            <a:effectLst/>
          </p:spPr>
        </p:cxnSp>
        <p:sp>
          <p:nvSpPr>
            <p:cNvPr id="25" name="TextBox 28"/>
            <p:cNvSpPr txBox="1">
              <a:spLocks noChangeArrowheads="1"/>
            </p:cNvSpPr>
            <p:nvPr/>
          </p:nvSpPr>
          <p:spPr bwMode="auto">
            <a:xfrm>
              <a:off x="7924800" y="3124200"/>
              <a:ext cx="914400" cy="369888"/>
            </a:xfrm>
            <a:prstGeom prst="rect">
              <a:avLst/>
            </a:prstGeom>
            <a:noFill/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130cm</a:t>
              </a: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TextBox 29"/>
            <p:cNvSpPr txBox="1">
              <a:spLocks noChangeArrowheads="1"/>
            </p:cNvSpPr>
            <p:nvPr/>
          </p:nvSpPr>
          <p:spPr bwMode="auto">
            <a:xfrm>
              <a:off x="7239000" y="3581400"/>
              <a:ext cx="762000" cy="369888"/>
            </a:xfrm>
            <a:prstGeom prst="rect">
              <a:avLst/>
            </a:prstGeom>
            <a:noFill/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60cm</a:t>
              </a: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27" name="Picture 2" descr="D:\王杰\Aging test\素材\PPT做图\QQ截图201503240901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1285860"/>
            <a:ext cx="4484688" cy="3352800"/>
          </a:xfrm>
          <a:prstGeom prst="rect">
            <a:avLst/>
          </a:prstGeom>
          <a:noFill/>
        </p:spPr>
      </p:pic>
      <p:sp>
        <p:nvSpPr>
          <p:cNvPr id="28" name="标题 1"/>
          <p:cNvSpPr txBox="1">
            <a:spLocks/>
          </p:cNvSpPr>
          <p:nvPr/>
        </p:nvSpPr>
        <p:spPr>
          <a:xfrm>
            <a:off x="1357290" y="214290"/>
            <a:ext cx="6758006" cy="725470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Setup</a:t>
            </a: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of irradiation test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0" y="4714884"/>
            <a:ext cx="4429124" cy="1941173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lnSpc>
                <a:spcPct val="12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This is online test system. The efficiency and time resolution can be obtained by cosmic ray while irradiated by X-rays. 0.1C/cm</a:t>
            </a:r>
            <a:r>
              <a:rPr lang="en-US" altLang="zh-CN" sz="2000" b="1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charge is accumulated in 35 days.</a:t>
            </a:r>
            <a:endParaRPr lang="en-US" altLang="zh-CN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85786" y="5072074"/>
            <a:ext cx="3286148" cy="463846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lnSpc>
                <a:spcPct val="12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 VS. X ray strength </a:t>
            </a:r>
            <a:endParaRPr lang="en-US" altLang="zh-CN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214942" y="5143512"/>
            <a:ext cx="3643338" cy="833178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lnSpc>
                <a:spcPct val="12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Counting rate VS. X ray strength </a:t>
            </a:r>
            <a:endParaRPr lang="en-US" altLang="zh-CN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5" descr="D:\王杰\Aging test\素材\测之前光机扫\cz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4071966" cy="3076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D:\王杰\Aging test\素材\测之前光机扫\cz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428736"/>
            <a:ext cx="4429156" cy="331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9</a:t>
            </a:fld>
            <a:endParaRPr lang="zh-CN" altLang="en-US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71472" y="5072074"/>
            <a:ext cx="3643338" cy="463846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lnSpc>
                <a:spcPct val="12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Efficiency VS. X ray strength </a:t>
            </a:r>
            <a:endParaRPr lang="en-US" altLang="zh-CN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072066" y="5000636"/>
            <a:ext cx="3643338" cy="463846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lnSpc>
                <a:spcPct val="12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Efficiency VS. dosage</a:t>
            </a:r>
            <a:endParaRPr lang="en-US" altLang="zh-CN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1357290" y="214290"/>
            <a:ext cx="6758006" cy="725470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Efficiency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8" name="Picture 5" descr="D:\王杰\Aging test\素材\光机强度变化效率曲线\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472" y="1428736"/>
            <a:ext cx="4471988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D:\王杰\Aging test\素材\效率\cz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677" y="1428735"/>
            <a:ext cx="4053917" cy="305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42104</TotalTime>
  <Words>340</Words>
  <Application>Microsoft Office PowerPoint</Application>
  <PresentationFormat>全屏显示(4:3)</PresentationFormat>
  <Paragraphs>111</Paragraphs>
  <Slides>15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Tsinghua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wy</dc:creator>
  <cp:lastModifiedBy>wangyi</cp:lastModifiedBy>
  <cp:revision>1015</cp:revision>
  <dcterms:created xsi:type="dcterms:W3CDTF">2010-09-03T00:52:09Z</dcterms:created>
  <dcterms:modified xsi:type="dcterms:W3CDTF">2015-05-15T13:19:05Z</dcterms:modified>
</cp:coreProperties>
</file>