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</p:sldMasterIdLst>
  <p:notesMasterIdLst>
    <p:notesMasterId r:id="rId22"/>
  </p:notesMasterIdLst>
  <p:sldIdLst>
    <p:sldId id="485" r:id="rId2"/>
    <p:sldId id="567" r:id="rId3"/>
    <p:sldId id="595" r:id="rId4"/>
    <p:sldId id="588" r:id="rId5"/>
    <p:sldId id="572" r:id="rId6"/>
    <p:sldId id="586" r:id="rId7"/>
    <p:sldId id="598" r:id="rId8"/>
    <p:sldId id="596" r:id="rId9"/>
    <p:sldId id="599" r:id="rId10"/>
    <p:sldId id="600" r:id="rId11"/>
    <p:sldId id="602" r:id="rId12"/>
    <p:sldId id="606" r:id="rId13"/>
    <p:sldId id="607" r:id="rId14"/>
    <p:sldId id="597" r:id="rId15"/>
    <p:sldId id="603" r:id="rId16"/>
    <p:sldId id="604" r:id="rId17"/>
    <p:sldId id="605" r:id="rId18"/>
    <p:sldId id="574" r:id="rId19"/>
    <p:sldId id="583" r:id="rId20"/>
    <p:sldId id="594" r:id="rId21"/>
  </p:sldIdLst>
  <p:sldSz cx="9144000" cy="6858000" type="screen4x3"/>
  <p:notesSz cx="7315200" cy="96012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Times" pitchFamily="18" charset="0"/>
      <p:regular r:id="rId27"/>
      <p:bold r:id="rId28"/>
      <p:italic r:id="rId29"/>
      <p:boldItalic r:id="rId30"/>
    </p:embeddedFont>
    <p:embeddedFont>
      <p:font typeface="ＭＳ Ｐゴシック" pitchFamily="34" charset="-128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2006B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9" y="2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8EBC9D35-34FC-4395-A43A-1EE59F591F4D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9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21FCE4C-735D-42A2-A4EB-1A819801A8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81113" y="727075"/>
            <a:ext cx="4752975" cy="35639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Text Box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800">
                <a:solidFill>
                  <a:schemeClr val="tx2"/>
                </a:solidFill>
                <a:latin typeface="+mj-lt"/>
                <a:cs typeface="Adobe Hebrew" pitchFamily="18" charset="-79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2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12/16/2011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SoLID Updat22e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86800" y="533400"/>
            <a:ext cx="457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90030" y="468868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B6F15528-21DE-4FAA-801E-634DDDAF4B2B}" type="slidenum">
              <a:rPr lang="en-US" b="1" smtClean="0">
                <a:solidFill>
                  <a:prstClr val="white"/>
                </a:solidFill>
              </a:rPr>
              <a:pPr algn="ctr"/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2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12/16/2011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SoLID Updat22e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86800" y="533400"/>
            <a:ext cx="457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90030" y="468868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B6F15528-21DE-4FAA-801E-634DDDAF4B2B}" type="slidenum">
              <a:rPr lang="en-US" b="1" smtClean="0">
                <a:solidFill>
                  <a:prstClr val="white"/>
                </a:solidFill>
              </a:rPr>
              <a:pPr algn="ctr"/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  <a:lvl2pPr marL="514350" indent="-285750">
              <a:defRPr sz="2400">
                <a:solidFill>
                  <a:schemeClr val="tx1"/>
                </a:solidFill>
              </a:defRPr>
            </a:lvl2pPr>
            <a:lvl3pPr marL="685800" indent="-228600">
              <a:defRPr sz="2000">
                <a:solidFill>
                  <a:schemeClr val="accent3">
                    <a:lumMod val="50000"/>
                  </a:schemeClr>
                </a:solidFill>
              </a:defRPr>
            </a:lvl3pPr>
            <a:lvl4pPr marL="914400" indent="-228600">
              <a:defRPr sz="1800">
                <a:solidFill>
                  <a:schemeClr val="accent6">
                    <a:lumMod val="50000"/>
                  </a:schemeClr>
                </a:solidFill>
              </a:defRPr>
            </a:lvl4pPr>
            <a:lvl5pPr marL="1143000" indent="-228600">
              <a:defRPr sz="160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2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12/16/2011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SoLID Updat22e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86800" y="533400"/>
            <a:ext cx="457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90030" y="468868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B6F15528-21DE-4FAA-801E-634DDDAF4B2B}" type="slidenum">
              <a:rPr lang="en-US" b="1" smtClean="0">
                <a:solidFill>
                  <a:prstClr val="white"/>
                </a:solidFill>
              </a:rPr>
              <a:pPr algn="ctr"/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2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12/16/2011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SoLID Updat22e</a:t>
            </a:r>
            <a:endParaRPr lang="en-US">
              <a:solidFill>
                <a:srgbClr val="1F497D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12/16/2011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SoLID Updat22e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86800" y="533400"/>
            <a:ext cx="457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90030" y="468868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B6F15528-21DE-4FAA-801E-634DDDAF4B2B}" type="slidenum">
              <a:rPr lang="en-US" b="1" smtClean="0">
                <a:solidFill>
                  <a:prstClr val="white"/>
                </a:solidFill>
              </a:rPr>
              <a:pPr algn="ctr"/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12/16/2011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SoLID Updat22e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86800" y="533400"/>
            <a:ext cx="457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90030" y="468868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B6F15528-21DE-4FAA-801E-634DDDAF4B2B}" type="slidenum">
              <a:rPr lang="en-US" b="1" smtClean="0">
                <a:solidFill>
                  <a:prstClr val="white"/>
                </a:solidFill>
              </a:rPr>
              <a:pPr algn="ctr"/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2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12/16/2011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SoLID Updat22e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86800" y="533400"/>
            <a:ext cx="457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90030" y="468868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B6F15528-21DE-4FAA-801E-634DDDAF4B2B}" type="slidenum">
              <a:rPr lang="en-US" b="1" smtClean="0">
                <a:solidFill>
                  <a:prstClr val="white"/>
                </a:solidFill>
              </a:rPr>
              <a:pPr algn="ctr"/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2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12/16/2011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SoLID Updat22e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686800" y="533400"/>
            <a:ext cx="457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90030" y="468868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B6F15528-21DE-4FAA-801E-634DDDAF4B2B}" type="slidenum">
              <a:rPr lang="en-US" b="1" smtClean="0">
                <a:solidFill>
                  <a:prstClr val="white"/>
                </a:solidFill>
              </a:rPr>
              <a:pPr algn="ctr"/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12/16/2011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SoLID Updat22e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86800" y="533400"/>
            <a:ext cx="457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90030" y="468868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B6F15528-21DE-4FAA-801E-634DDDAF4B2B}" type="slidenum">
              <a:rPr lang="en-US" b="1" smtClean="0">
                <a:solidFill>
                  <a:prstClr val="white"/>
                </a:solidFill>
              </a:rPr>
              <a:pPr algn="ctr"/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12/16/2011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SoLID Updat22e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86800" y="533400"/>
            <a:ext cx="457200" cy="304800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690030" y="468868"/>
            <a:ext cx="4539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fld id="{B6F15528-21DE-4FAA-801E-634DDDAF4B2B}" type="slidenum">
              <a:rPr lang="en-US" b="1" smtClean="0">
                <a:solidFill>
                  <a:prstClr val="white"/>
                </a:solidFill>
              </a:rPr>
              <a:pPr algn="ctr"/>
              <a:t>‹#›</a:t>
            </a:fld>
            <a:endParaRPr lang="en-US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"/>
            <a:ext cx="830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838200"/>
            <a:ext cx="838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2"/>
          </p:nvPr>
        </p:nvSpPr>
        <p:spPr>
          <a:xfrm>
            <a:off x="6934200" y="6492875"/>
            <a:ext cx="1219200" cy="36512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12/16/2011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209800" y="6553200"/>
            <a:ext cx="4724400" cy="3048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200">
                <a:solidFill>
                  <a:schemeClr val="tx2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smtClean="0">
                <a:solidFill>
                  <a:srgbClr val="1F497D"/>
                </a:solidFill>
              </a:rPr>
              <a:t>SoLID Updat22e</a:t>
            </a:r>
            <a:endParaRPr lang="en-US">
              <a:solidFill>
                <a:srgbClr val="1F497D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8763000" y="4572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lrTx/>
        <a:buSzPct val="90000"/>
        <a:buFont typeface="Wingdings" pitchFamily="2" charset="2"/>
        <a:buChar char="Ø"/>
        <a:defRPr sz="2800">
          <a:solidFill>
            <a:srgbClr val="0070C0"/>
          </a:solidFill>
          <a:latin typeface="+mn-lt"/>
          <a:ea typeface="+mn-ea"/>
          <a:cs typeface="+mn-cs"/>
        </a:defRPr>
      </a:lvl1pPr>
      <a:lvl2pPr marL="514350" indent="-285750" algn="l" rtl="0" eaLnBrk="1" fontAlgn="base" latinLnBrk="0" hangingPunct="1">
        <a:spcBef>
          <a:spcPct val="20000"/>
        </a:spcBef>
        <a:spcAft>
          <a:spcPct val="0"/>
        </a:spcAft>
        <a:buSzPct val="70000"/>
        <a:buFont typeface="Wingdings" pitchFamily="2" charset="2"/>
        <a:buChar char="q"/>
        <a:defRPr sz="2400">
          <a:solidFill>
            <a:schemeClr val="tx1"/>
          </a:solidFill>
          <a:latin typeface="+mn-lt"/>
        </a:defRPr>
      </a:lvl2pPr>
      <a:lvl3pPr marL="685800" indent="-228600" algn="l" rtl="0" eaLnBrk="1" fontAlgn="base" latinLnBrk="0" hangingPunct="1">
        <a:spcBef>
          <a:spcPct val="20000"/>
        </a:spcBef>
        <a:spcAft>
          <a:spcPct val="0"/>
        </a:spcAft>
        <a:buFont typeface="Courier New" pitchFamily="49" charset="0"/>
        <a:buChar char="o"/>
        <a:defRPr sz="2000">
          <a:solidFill>
            <a:schemeClr val="accent3">
              <a:lumMod val="50000"/>
            </a:schemeClr>
          </a:solidFill>
          <a:latin typeface="+mn-lt"/>
        </a:defRPr>
      </a:lvl3pPr>
      <a:lvl4pPr marL="914400" indent="-228600" algn="l" rtl="0" eaLnBrk="1" fontAlgn="base" latinLnBrk="0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800">
          <a:solidFill>
            <a:schemeClr val="accent6">
              <a:lumMod val="50000"/>
            </a:schemeClr>
          </a:solidFill>
          <a:latin typeface="+mn-lt"/>
        </a:defRPr>
      </a:lvl4pPr>
      <a:lvl5pPr marL="1143000" indent="-228600" algn="l" rtl="0" eaLnBrk="1" fontAlgn="base" latinLnBrk="0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>
          <a:solidFill>
            <a:schemeClr val="accent5">
              <a:lumMod val="50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295400"/>
            <a:ext cx="8534400" cy="2003425"/>
          </a:xfrm>
        </p:spPr>
        <p:txBody>
          <a:bodyPr/>
          <a:lstStyle/>
          <a:p>
            <a:r>
              <a:rPr lang="en-US" sz="5400" dirty="0" smtClean="0"/>
              <a:t>J/</a:t>
            </a:r>
            <a:r>
              <a:rPr lang="el-GR" sz="5400" dirty="0" smtClean="0"/>
              <a:t>ψ </a:t>
            </a:r>
            <a:r>
              <a:rPr lang="en-US" sz="5400" dirty="0" smtClean="0">
                <a:solidFill>
                  <a:srgbClr val="92D050"/>
                </a:solidFill>
              </a:rPr>
              <a:t>@</a:t>
            </a:r>
            <a:r>
              <a:rPr lang="en-US" sz="5400" dirty="0" smtClean="0"/>
              <a:t> </a:t>
            </a:r>
            <a:r>
              <a:rPr lang="en-US" sz="5000" dirty="0" err="1" smtClean="0">
                <a:solidFill>
                  <a:srgbClr val="FF0000"/>
                </a:solidFill>
              </a:rPr>
              <a:t>SoLID</a:t>
            </a:r>
            <a:endParaRPr lang="en-US" sz="5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3048000"/>
          </a:xfrm>
        </p:spPr>
        <p:txBody>
          <a:bodyPr/>
          <a:lstStyle/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Zhiwen</a:t>
            </a:r>
            <a:r>
              <a:rPr lang="en-US" sz="2400" dirty="0" smtClean="0">
                <a:solidFill>
                  <a:schemeClr val="tx1"/>
                </a:solidFill>
              </a:rPr>
              <a:t> Zhao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2015/5</a:t>
            </a:r>
          </a:p>
          <a:p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3600" y="15240"/>
            <a:ext cx="4787153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Trigger 2 (radial)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2133600"/>
          </a:xfrm>
        </p:spPr>
        <p:txBody>
          <a:bodyPr/>
          <a:lstStyle/>
          <a:p>
            <a:r>
              <a:rPr lang="en-US" sz="1500" dirty="0" smtClean="0"/>
              <a:t>MRPC+FASPD can reduce trigger rate from pi0 photon by factor 20</a:t>
            </a:r>
          </a:p>
          <a:p>
            <a:r>
              <a:rPr lang="en-US" sz="1500" dirty="0" smtClean="0"/>
              <a:t>LASPD can reduce trigger rate from pi0 photon by factor 5</a:t>
            </a:r>
          </a:p>
          <a:p>
            <a:r>
              <a:rPr lang="en-US" sz="1500" dirty="0" smtClean="0"/>
              <a:t>LGCC can reduce photon background by 40 and </a:t>
            </a:r>
            <a:r>
              <a:rPr lang="en-US" sz="1500" dirty="0" err="1" smtClean="0"/>
              <a:t>hadron</a:t>
            </a:r>
            <a:r>
              <a:rPr lang="en-US" sz="1500" dirty="0" smtClean="0"/>
              <a:t> </a:t>
            </a:r>
            <a:r>
              <a:rPr lang="en-US" sz="1500" dirty="0" err="1" smtClean="0"/>
              <a:t>backgroud</a:t>
            </a:r>
            <a:r>
              <a:rPr lang="en-US" sz="1500" dirty="0" smtClean="0"/>
              <a:t> by 40(rand. Coin.) and 55 (corr. Coin.)</a:t>
            </a:r>
          </a:p>
          <a:p>
            <a:r>
              <a:rPr lang="en-US" sz="1500" dirty="0" smtClean="0"/>
              <a:t>Single electron trigger including  both FA and LA is about </a:t>
            </a:r>
            <a:r>
              <a:rPr lang="en-US" sz="1500" dirty="0" smtClean="0">
                <a:solidFill>
                  <a:srgbClr val="FF0000"/>
                </a:solidFill>
              </a:rPr>
              <a:t>1.13MHz</a:t>
            </a:r>
          </a:p>
          <a:p>
            <a:r>
              <a:rPr lang="en-US" sz="1500" dirty="0" smtClean="0"/>
              <a:t>Coincidence of two electron trigger within 30ns time window is 1.13e6*1.13e6*30e-9 = </a:t>
            </a:r>
            <a:r>
              <a:rPr lang="en-US" sz="1500" dirty="0" smtClean="0">
                <a:solidFill>
                  <a:srgbClr val="FF0000"/>
                </a:solidFill>
              </a:rPr>
              <a:t>40kHz,</a:t>
            </a:r>
            <a:r>
              <a:rPr lang="en-US" sz="1500" dirty="0" smtClean="0">
                <a:solidFill>
                  <a:schemeClr val="accent4"/>
                </a:solidFill>
              </a:rPr>
              <a:t> </a:t>
            </a:r>
            <a:r>
              <a:rPr lang="en-US" sz="1500" dirty="0" smtClean="0">
                <a:solidFill>
                  <a:srgbClr val="C00000"/>
                </a:solidFill>
              </a:rPr>
              <a:t>which is below 100kHz SIDIS Setup limit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3400" y="3505200"/>
            <a:ext cx="8229600" cy="2590800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marR="0" lvl="1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 trigger</a:t>
            </a: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 (radial)</a:t>
            </a:r>
          </a:p>
          <a:p>
            <a:pPr marL="5143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1500" kern="0" dirty="0" smtClean="0">
                <a:solidFill>
                  <a:srgbClr val="FF0000"/>
                </a:solidFill>
              </a:rPr>
              <a:t>682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kHz </a:t>
            </a:r>
          </a:p>
          <a:p>
            <a:pPr marL="514350" lvl="1" indent="-285750" fontAlgn="base">
              <a:spcBef>
                <a:spcPct val="20000"/>
              </a:spcBef>
              <a:spcAft>
                <a:spcPct val="0"/>
              </a:spcAft>
              <a:buSzPct val="70000"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=430+128+128/40+3570/20/40+(745+1080+868</a:t>
            </a:r>
            <a:r>
              <a:rPr lang="en-US" sz="1500" kern="0" dirty="0" smtClean="0">
                <a:solidFill>
                  <a:schemeClr val="tx1"/>
                </a:solidFill>
              </a:rPr>
              <a:t>)/40+(745+1080+868)/55</a:t>
            </a: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lvl="1" indent="-285750" fontAlgn="base">
              <a:spcBef>
                <a:spcPct val="20000"/>
              </a:spcBef>
              <a:spcAft>
                <a:spcPct val="0"/>
              </a:spcAft>
              <a:buSzPct val="70000"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1500" kern="0" dirty="0" smtClean="0">
                <a:solidFill>
                  <a:schemeClr val="tx1"/>
                </a:solidFill>
              </a:rPr>
              <a:t>= 430(e) + 128(e(</a:t>
            </a:r>
            <a:r>
              <a:rPr lang="el-GR" sz="1500" kern="0" dirty="0" smtClean="0">
                <a:solidFill>
                  <a:schemeClr val="tx1"/>
                </a:solidFill>
              </a:rPr>
              <a:t>π</a:t>
            </a:r>
            <a:r>
              <a:rPr lang="en-US" sz="1500" kern="0" baseline="30000" dirty="0" smtClean="0">
                <a:solidFill>
                  <a:schemeClr val="tx1"/>
                </a:solidFill>
              </a:rPr>
              <a:t>0</a:t>
            </a:r>
            <a:r>
              <a:rPr lang="en-US" sz="1500" kern="0" dirty="0" smtClean="0">
                <a:solidFill>
                  <a:schemeClr val="tx1"/>
                </a:solidFill>
              </a:rPr>
              <a:t>) front) + 3(e(</a:t>
            </a:r>
            <a:r>
              <a:rPr lang="el-GR" sz="1500" kern="0" dirty="0" smtClean="0">
                <a:solidFill>
                  <a:schemeClr val="tx1"/>
                </a:solidFill>
              </a:rPr>
              <a:t>π</a:t>
            </a:r>
            <a:r>
              <a:rPr lang="en-US" sz="1500" kern="0" baseline="30000" dirty="0" smtClean="0">
                <a:solidFill>
                  <a:schemeClr val="tx1"/>
                </a:solidFill>
              </a:rPr>
              <a:t>0</a:t>
            </a:r>
            <a:r>
              <a:rPr lang="en-US" sz="1500" kern="0" dirty="0" smtClean="0">
                <a:solidFill>
                  <a:schemeClr val="tx1"/>
                </a:solidFill>
              </a:rPr>
              <a:t>) back) +4.5(</a:t>
            </a:r>
            <a:r>
              <a:rPr lang="el-GR" sz="1500" kern="0" dirty="0" smtClean="0">
                <a:solidFill>
                  <a:schemeClr val="tx1"/>
                </a:solidFill>
              </a:rPr>
              <a:t>γ</a:t>
            </a:r>
            <a:r>
              <a:rPr lang="en-US" sz="1500" kern="0" dirty="0" smtClean="0">
                <a:solidFill>
                  <a:schemeClr val="tx1"/>
                </a:solidFill>
              </a:rPr>
              <a:t>(</a:t>
            </a:r>
            <a:r>
              <a:rPr lang="el-GR" sz="1500" kern="0" dirty="0" smtClean="0">
                <a:solidFill>
                  <a:schemeClr val="tx1"/>
                </a:solidFill>
              </a:rPr>
              <a:t>π</a:t>
            </a:r>
            <a:r>
              <a:rPr lang="en-US" sz="1500" kern="0" baseline="30000" dirty="0" smtClean="0">
                <a:solidFill>
                  <a:schemeClr val="tx1"/>
                </a:solidFill>
              </a:rPr>
              <a:t>0</a:t>
            </a:r>
            <a:r>
              <a:rPr lang="en-US" sz="1500" kern="0" dirty="0" smtClean="0">
                <a:solidFill>
                  <a:schemeClr val="tx1"/>
                </a:solidFill>
              </a:rPr>
              <a:t>)) + 67(</a:t>
            </a:r>
            <a:r>
              <a:rPr lang="en-US" sz="1500" kern="0" dirty="0" err="1" smtClean="0">
                <a:solidFill>
                  <a:schemeClr val="tx1"/>
                </a:solidFill>
              </a:rPr>
              <a:t>hadron</a:t>
            </a:r>
            <a:r>
              <a:rPr lang="en-US" sz="1500" kern="0" dirty="0" smtClean="0">
                <a:solidFill>
                  <a:schemeClr val="tx1"/>
                </a:solidFill>
              </a:rPr>
              <a:t> rand. coin.) + 49(</a:t>
            </a:r>
            <a:r>
              <a:rPr lang="en-US" sz="1500" kern="0" dirty="0" err="1" smtClean="0">
                <a:solidFill>
                  <a:schemeClr val="tx1"/>
                </a:solidFill>
              </a:rPr>
              <a:t>hadron</a:t>
            </a:r>
            <a:r>
              <a:rPr lang="en-US" sz="1500" kern="0" dirty="0" smtClean="0">
                <a:solidFill>
                  <a:schemeClr val="tx1"/>
                </a:solidFill>
              </a:rPr>
              <a:t> corr. coin.)</a:t>
            </a: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90000"/>
              <a:defRPr/>
            </a:pPr>
            <a:r>
              <a:rPr lang="en-US" sz="1500" kern="0" dirty="0" smtClean="0">
                <a:solidFill>
                  <a:schemeClr val="tx1"/>
                </a:solidFill>
              </a:rPr>
              <a:t>LA (radial)</a:t>
            </a: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en-US" sz="1500" kern="0" dirty="0" smtClean="0">
                <a:solidFill>
                  <a:srgbClr val="FF0000"/>
                </a:solidFill>
              </a:rPr>
              <a:t>446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kHz</a:t>
            </a:r>
          </a:p>
          <a:p>
            <a:pPr marL="5143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= </a:t>
            </a:r>
            <a:r>
              <a:rPr lang="en-US" sz="1500" kern="0" dirty="0" smtClean="0">
                <a:solidFill>
                  <a:schemeClr val="tx1"/>
                </a:solidFill>
              </a:rPr>
              <a:t>23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+11+581/5+(85+131+80)</a:t>
            </a:r>
          </a:p>
          <a:p>
            <a:pPr marL="5143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= 23(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eDIS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+ 11(e(</a:t>
            </a:r>
            <a:r>
              <a:rPr kumimoji="0" lang="el-GR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</a:t>
            </a:r>
            <a:r>
              <a:rPr kumimoji="0" lang="en-US" sz="15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))+ 116(</a:t>
            </a:r>
            <a:r>
              <a:rPr kumimoji="0" lang="el-GR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l-GR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</a:t>
            </a:r>
            <a:r>
              <a:rPr kumimoji="0" lang="en-US" sz="15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))+</a:t>
            </a:r>
            <a:r>
              <a:rPr lang="en-US" sz="1500" kern="0" dirty="0" smtClean="0">
                <a:solidFill>
                  <a:schemeClr val="tx1"/>
                </a:solidFill>
              </a:rPr>
              <a:t>296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hadron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LASPD(TOF) will help proton detection for </a:t>
            </a:r>
            <a:r>
              <a:rPr lang="en-US" dirty="0" err="1" smtClean="0"/>
              <a:t>JPsi</a:t>
            </a:r>
            <a:r>
              <a:rPr lang="en-US" dirty="0" smtClean="0"/>
              <a:t> </a:t>
            </a:r>
          </a:p>
          <a:p>
            <a:r>
              <a:rPr lang="en-US" dirty="0" smtClean="0"/>
              <a:t>By triggering on electron decay pair, </a:t>
            </a:r>
            <a:r>
              <a:rPr lang="en-US" dirty="0" err="1" smtClean="0"/>
              <a:t>JPsi</a:t>
            </a:r>
            <a:r>
              <a:rPr lang="en-US" dirty="0" smtClean="0"/>
              <a:t> can do both electro and </a:t>
            </a:r>
            <a:r>
              <a:rPr lang="en-US" dirty="0" err="1" smtClean="0"/>
              <a:t>photoproduction</a:t>
            </a:r>
            <a:endParaRPr lang="en-US" dirty="0" smtClean="0"/>
          </a:p>
          <a:p>
            <a:r>
              <a:rPr lang="en-US" dirty="0" smtClean="0"/>
              <a:t>Radial dependent trigger (</a:t>
            </a:r>
            <a:r>
              <a:rPr lang="en-US" dirty="0" smtClean="0">
                <a:solidFill>
                  <a:srgbClr val="FF0000"/>
                </a:solidFill>
              </a:rPr>
              <a:t>40kHz</a:t>
            </a:r>
            <a:r>
              <a:rPr lang="en-US" dirty="0" smtClean="0">
                <a:solidFill>
                  <a:srgbClr val="00B050"/>
                </a:solidFill>
              </a:rPr>
              <a:t>&lt; 100kHz limit</a:t>
            </a:r>
            <a:r>
              <a:rPr lang="en-US" dirty="0" smtClean="0"/>
              <a:t>) is not only help </a:t>
            </a:r>
            <a:r>
              <a:rPr lang="en-US" dirty="0" err="1" smtClean="0"/>
              <a:t>Jpsi</a:t>
            </a:r>
            <a:r>
              <a:rPr lang="en-US" dirty="0" smtClean="0"/>
              <a:t> reducing trigger rate, but also allow TCS running in parallel</a:t>
            </a:r>
          </a:p>
          <a:p>
            <a:r>
              <a:rPr lang="en-US" dirty="0" smtClean="0"/>
              <a:t>TCS physics is dominant by BH process which in turn will be helpful for </a:t>
            </a:r>
            <a:r>
              <a:rPr lang="en-US" dirty="0" err="1" smtClean="0"/>
              <a:t>Jpsi</a:t>
            </a:r>
            <a:r>
              <a:rPr lang="en-US" dirty="0" smtClean="0"/>
              <a:t> </a:t>
            </a:r>
            <a:r>
              <a:rPr lang="en-US" dirty="0" err="1" smtClean="0"/>
              <a:t>normlization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18" y="0"/>
            <a:ext cx="8042276" cy="685800"/>
          </a:xfrm>
        </p:spPr>
        <p:txBody>
          <a:bodyPr/>
          <a:lstStyle/>
          <a:p>
            <a:r>
              <a:rPr lang="en-US" dirty="0" err="1" smtClean="0"/>
              <a:t>SoLID</a:t>
            </a:r>
            <a:r>
              <a:rPr lang="en-US" dirty="0" smtClean="0"/>
              <a:t> </a:t>
            </a:r>
            <a:r>
              <a:rPr lang="en-US" dirty="0" err="1" smtClean="0"/>
              <a:t>JPsi</a:t>
            </a:r>
            <a:r>
              <a:rPr lang="en-US" dirty="0" smtClean="0"/>
              <a:t> Trigger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19994" y="6492875"/>
            <a:ext cx="824006" cy="365125"/>
          </a:xfrm>
          <a:prstGeom prst="rect">
            <a:avLst/>
          </a:prstGeom>
        </p:spPr>
        <p:txBody>
          <a:bodyPr/>
          <a:lstStyle/>
          <a:p>
            <a:fld id="{05B56A2D-B9AA-9D47-A6A7-53D1638EA1C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62600" y="990600"/>
            <a:ext cx="2431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Require decay pair only</a:t>
            </a:r>
            <a:endParaRPr lang="en-US" dirty="0"/>
          </a:p>
        </p:txBody>
      </p:sp>
      <p:pic>
        <p:nvPicPr>
          <p:cNvPr id="455683" name="Picture 3" descr="D:\Dropbox\tmp\ThetaP_2g_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83732"/>
            <a:ext cx="4500504" cy="3657600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5638800" y="762000"/>
            <a:ext cx="2404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Jpsi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Electroproduction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2400" y="609600"/>
            <a:ext cx="4126322" cy="258532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Trigger on decay electron and positron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Allow both </a:t>
            </a:r>
            <a:r>
              <a:rPr lang="en-US" dirty="0" err="1" smtClean="0"/>
              <a:t>electroproduction</a:t>
            </a:r>
            <a:r>
              <a:rPr lang="en-US" dirty="0" smtClean="0"/>
              <a:t> and </a:t>
            </a:r>
            <a:r>
              <a:rPr lang="en-US" dirty="0" err="1" smtClean="0"/>
              <a:t>photoproduction</a:t>
            </a:r>
            <a:r>
              <a:rPr lang="en-US" dirty="0" smtClean="0"/>
              <a:t> in data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EC has radial dependent trigger threshold from 4 – 2GeV (stars)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LGCC, MRPC, SPD help reject other hadrons and photons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Same trigger works for </a:t>
            </a:r>
            <a:r>
              <a:rPr lang="en-US" dirty="0" err="1" smtClean="0"/>
              <a:t>Jpsi</a:t>
            </a:r>
            <a:r>
              <a:rPr lang="en-US" dirty="0" smtClean="0"/>
              <a:t> and TCS as run group</a:t>
            </a:r>
          </a:p>
        </p:txBody>
      </p:sp>
      <p:sp>
        <p:nvSpPr>
          <p:cNvPr id="39" name="5-Point Star 38"/>
          <p:cNvSpPr/>
          <p:nvPr/>
        </p:nvSpPr>
        <p:spPr bwMode="auto">
          <a:xfrm>
            <a:off x="5181600" y="4076255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0" name="5-Point Star 39"/>
          <p:cNvSpPr/>
          <p:nvPr/>
        </p:nvSpPr>
        <p:spPr bwMode="auto">
          <a:xfrm>
            <a:off x="5289175" y="4192795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1" name="5-Point Star 40"/>
          <p:cNvSpPr/>
          <p:nvPr/>
        </p:nvSpPr>
        <p:spPr bwMode="auto">
          <a:xfrm>
            <a:off x="5486400" y="4291405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2" name="5-Point Star 41"/>
          <p:cNvSpPr/>
          <p:nvPr/>
        </p:nvSpPr>
        <p:spPr bwMode="auto">
          <a:xfrm>
            <a:off x="5663005" y="4222380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3" name="5-Point Star 42"/>
          <p:cNvSpPr/>
          <p:nvPr/>
        </p:nvSpPr>
        <p:spPr bwMode="auto">
          <a:xfrm>
            <a:off x="5943600" y="4304855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4" name="5-Point Star 43"/>
          <p:cNvSpPr/>
          <p:nvPr/>
        </p:nvSpPr>
        <p:spPr bwMode="auto">
          <a:xfrm>
            <a:off x="7438015" y="4065495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5" name="5-Point Star 44"/>
          <p:cNvSpPr/>
          <p:nvPr/>
        </p:nvSpPr>
        <p:spPr bwMode="auto">
          <a:xfrm>
            <a:off x="7545590" y="4182035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6" name="5-Point Star 45"/>
          <p:cNvSpPr/>
          <p:nvPr/>
        </p:nvSpPr>
        <p:spPr bwMode="auto">
          <a:xfrm>
            <a:off x="7742815" y="4280645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" name="5-Point Star 46"/>
          <p:cNvSpPr/>
          <p:nvPr/>
        </p:nvSpPr>
        <p:spPr bwMode="auto">
          <a:xfrm>
            <a:off x="7919420" y="4211620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" name="5-Point Star 47"/>
          <p:cNvSpPr/>
          <p:nvPr/>
        </p:nvSpPr>
        <p:spPr bwMode="auto">
          <a:xfrm>
            <a:off x="8200015" y="4294095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914400" y="5352871"/>
            <a:ext cx="75438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Single electron trigger including  both FA (</a:t>
            </a:r>
            <a:r>
              <a:rPr lang="en-US" kern="0" dirty="0" smtClean="0">
                <a:solidFill>
                  <a:srgbClr val="FF0000"/>
                </a:solidFill>
              </a:rPr>
              <a:t>682kHz) </a:t>
            </a:r>
            <a:r>
              <a:rPr lang="en-US" dirty="0" smtClean="0"/>
              <a:t>and LA(</a:t>
            </a:r>
            <a:r>
              <a:rPr lang="en-US" kern="0" dirty="0" smtClean="0">
                <a:solidFill>
                  <a:srgbClr val="FF0000"/>
                </a:solidFill>
              </a:rPr>
              <a:t>446kHz)</a:t>
            </a:r>
            <a:r>
              <a:rPr lang="en-US" dirty="0" smtClean="0"/>
              <a:t> is about </a:t>
            </a:r>
            <a:r>
              <a:rPr lang="en-US" dirty="0" smtClean="0">
                <a:solidFill>
                  <a:srgbClr val="FF0000"/>
                </a:solidFill>
              </a:rPr>
              <a:t>1.13MHz</a:t>
            </a:r>
          </a:p>
          <a:p>
            <a:r>
              <a:rPr lang="en-US" dirty="0" smtClean="0"/>
              <a:t>Coincidence of two electron trigger within 30ns time window is 1.13e6*1.13e6*30e-9 = </a:t>
            </a:r>
            <a:r>
              <a:rPr lang="en-US" dirty="0" smtClean="0">
                <a:solidFill>
                  <a:srgbClr val="FF0000"/>
                </a:solidFill>
              </a:rPr>
              <a:t>40kHz,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which is below 100kHz SIDIS Setup limit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52400" y="3276600"/>
            <a:ext cx="4114800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Study was done in the way similar to PVDIS and SIDIS trigger rate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Using SIDIS_He3 EC trigger response for now, luminosity (1e37/cm2/s) is similar for both and background has no big effect on EC trigger for this level of luminosity)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Google Drive\SoLID_magnet\CLEO\talk\SoLID_CLEO_zwzhao_20150513\CLEOV8_TEST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09800"/>
            <a:ext cx="8128000" cy="4572000"/>
          </a:xfrm>
          <a:prstGeom prst="rect">
            <a:avLst/>
          </a:prstGeom>
          <a:noFill/>
        </p:spPr>
      </p:pic>
      <p:pic>
        <p:nvPicPr>
          <p:cNvPr id="1027" name="Picture 3" descr="D:\Google Drive\SoLID_magnet\CLEO\talk\SoLID_CLEO_zwzhao_20150513\CLEOV8_TEST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0"/>
            <a:ext cx="8128000" cy="45720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0"/>
            <a:ext cx="8686800" cy="228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Just ideas, but changes are definitely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needed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Downstream collar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enlarge by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15cm in z (engineering need for support)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err="1" smtClean="0"/>
              <a:t>Endcap</a:t>
            </a:r>
            <a:r>
              <a:rPr lang="en-US" sz="3200" dirty="0" smtClean="0"/>
              <a:t> move 15cm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downstream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enlarge 30cm (SIDIS setup needs room)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baseline="0" dirty="0" err="1" smtClean="0"/>
              <a:t>Endcap</a:t>
            </a:r>
            <a:r>
              <a:rPr lang="en-US" sz="3200" baseline="0" dirty="0" smtClean="0"/>
              <a:t> nose </a:t>
            </a:r>
            <a:r>
              <a:rPr lang="en-US" sz="3200" dirty="0" smtClean="0"/>
              <a:t>back reduce 5cm in r (EC hexagon module needs room)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6cm gap between downstream collar and </a:t>
            </a:r>
            <a:r>
              <a:rPr lang="en-US" sz="3200" dirty="0" err="1" smtClean="0"/>
              <a:t>endcap</a:t>
            </a:r>
            <a:r>
              <a:rPr lang="en-US" sz="3200" dirty="0" smtClean="0"/>
              <a:t> (let cable out, more cable out at back needed)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accent1"/>
                </a:solidFill>
              </a:rPr>
              <a:t>Main impact, PVDIS EC large </a:t>
            </a:r>
            <a:r>
              <a:rPr lang="en-US" sz="3200" smtClean="0">
                <a:solidFill>
                  <a:schemeClr val="accent1"/>
                </a:solidFill>
              </a:rPr>
              <a:t>angle performance</a:t>
            </a:r>
            <a:endParaRPr lang="en-US" sz="3200" dirty="0" smtClean="0">
              <a:solidFill>
                <a:schemeClr val="accent1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Need design with full 3D model and satisfy both physics and engineering requirement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sz="3200" dirty="0" smtClean="0">
                <a:solidFill>
                  <a:srgbClr val="FF0000"/>
                </a:solidFill>
              </a:rPr>
              <a:t>needed by all subsystems to fix their design, must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 a coherent effor</a:t>
            </a:r>
            <a:r>
              <a:rPr lang="en-US" sz="3200" noProof="0" dirty="0" smtClean="0">
                <a:solidFill>
                  <a:srgbClr val="FF0000"/>
                </a:solidFill>
              </a:rPr>
              <a:t>t</a:t>
            </a:r>
          </a:p>
          <a:p>
            <a:pPr marL="342900" lvl="0" indent="-342900">
              <a:spcBef>
                <a:spcPct val="20000"/>
              </a:spcBef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More realistic design</a:t>
            </a:r>
            <a:r>
              <a:rPr kumimoji="0" lang="en-US" sz="3200" b="0" i="0" u="none" strike="noStrike" kern="1200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now, More saving of man power, effort, cost, maybe even physics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5486400"/>
            <a:ext cx="87363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current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9200" y="3048000"/>
            <a:ext cx="5858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562600" y="2895600"/>
            <a:ext cx="457200" cy="762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638800" y="2438400"/>
            <a:ext cx="457200" cy="381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010400" y="3657600"/>
            <a:ext cx="762000" cy="3810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96000" y="2743200"/>
            <a:ext cx="1524000" cy="838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620000" y="2743200"/>
            <a:ext cx="228600" cy="838200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Comments: </a:t>
            </a:r>
            <a:r>
              <a:rPr lang="en-US" dirty="0" err="1" smtClean="0"/>
              <a:t>SoLID</a:t>
            </a:r>
            <a:r>
              <a:rPr lang="en-US" dirty="0" smtClean="0"/>
              <a:t> Director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During review</a:t>
            </a:r>
          </a:p>
          <a:p>
            <a:pPr lvl="1"/>
            <a:r>
              <a:rPr lang="en-US" dirty="0" smtClean="0"/>
              <a:t>How does </a:t>
            </a:r>
            <a:r>
              <a:rPr lang="en-US" dirty="0" err="1" smtClean="0"/>
              <a:t>SoLID</a:t>
            </a:r>
            <a:r>
              <a:rPr lang="en-US" dirty="0" smtClean="0"/>
              <a:t> </a:t>
            </a:r>
            <a:r>
              <a:rPr lang="en-US" dirty="0" err="1" smtClean="0"/>
              <a:t>JPsi</a:t>
            </a:r>
            <a:r>
              <a:rPr lang="en-US" dirty="0" smtClean="0"/>
              <a:t> comparing to other </a:t>
            </a:r>
            <a:r>
              <a:rPr lang="en-US" dirty="0" err="1" smtClean="0"/>
              <a:t>JPsi</a:t>
            </a:r>
            <a:r>
              <a:rPr lang="en-US" dirty="0" smtClean="0"/>
              <a:t> programs?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The committee seems like our answer in the next slide, so they didn’t mention it in the final review conclusion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ounded Rectangle 16"/>
          <p:cNvSpPr>
            <a:spLocks noChangeArrowheads="1"/>
          </p:cNvSpPr>
          <p:nvPr/>
        </p:nvSpPr>
        <p:spPr bwMode="auto">
          <a:xfrm>
            <a:off x="5669281" y="5594684"/>
            <a:ext cx="161999" cy="411678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2471" tIns="36236" rIns="72471" bIns="36236">
            <a:spAutoFit/>
          </a:bodyPr>
          <a:lstStyle>
            <a:lvl1pPr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1pPr>
            <a:lvl2pPr marL="742950" indent="-285750"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2pPr>
            <a:lvl3pPr marL="1143000" indent="-228600"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3pPr>
            <a:lvl4pPr marL="1600200" indent="-228600"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4pPr>
            <a:lvl5pPr marL="2057400" indent="-228600"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/>
          </a:p>
        </p:txBody>
      </p:sp>
      <p:sp>
        <p:nvSpPr>
          <p:cNvPr id="111619" name="TextBox 4"/>
          <p:cNvSpPr txBox="1">
            <a:spLocks noChangeArrowheads="1"/>
          </p:cNvSpPr>
          <p:nvPr/>
        </p:nvSpPr>
        <p:spPr bwMode="auto">
          <a:xfrm>
            <a:off x="4145280" y="4059406"/>
            <a:ext cx="147320" cy="42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471" tIns="36236" rIns="72471" bIns="36236">
            <a:spAutoFit/>
          </a:bodyPr>
          <a:lstStyle>
            <a:lvl1pPr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1pPr>
            <a:lvl2pPr marL="742950" indent="-285750"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2pPr>
            <a:lvl3pPr marL="1143000" indent="-228600"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3pPr>
            <a:lvl4pPr marL="1600200" indent="-228600"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4pPr>
            <a:lvl5pPr marL="2057400" indent="-228600"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300"/>
          </a:p>
        </p:txBody>
      </p:sp>
      <p:sp>
        <p:nvSpPr>
          <p:cNvPr id="111621" name="TextBox 10"/>
          <p:cNvSpPr txBox="1">
            <a:spLocks noChangeArrowheads="1"/>
          </p:cNvSpPr>
          <p:nvPr/>
        </p:nvSpPr>
        <p:spPr bwMode="auto">
          <a:xfrm>
            <a:off x="2987041" y="270711"/>
            <a:ext cx="4214779" cy="519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471" tIns="36236" rIns="72471" bIns="36236">
            <a:spAutoFit/>
          </a:bodyPr>
          <a:lstStyle>
            <a:lvl1pPr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1pPr>
            <a:lvl2pPr marL="742950" indent="-285750"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2pPr>
            <a:lvl3pPr marL="1143000" indent="-228600"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3pPr>
            <a:lvl4pPr marL="1600200" indent="-228600"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4pPr>
            <a:lvl5pPr marL="2057400" indent="-228600"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rgbClr val="000000"/>
                </a:solidFill>
                <a:latin typeface="Chalkboard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900" b="1" dirty="0" smtClean="0"/>
              <a:t>J/</a:t>
            </a:r>
            <a:r>
              <a:rPr lang="en-US" altLang="en-US" sz="2900" b="1" dirty="0" err="1" smtClean="0">
                <a:latin typeface="Symbol" panose="05050102010706020507" pitchFamily="18" charset="2"/>
              </a:rPr>
              <a:t>y</a:t>
            </a:r>
            <a:r>
              <a:rPr lang="en-US" altLang="en-US" sz="2900" b="1" dirty="0" err="1" smtClean="0"/>
              <a:t>@JLab</a:t>
            </a:r>
            <a:r>
              <a:rPr lang="en-US" altLang="en-US" sz="2900" b="1" dirty="0" smtClean="0"/>
              <a:t> Comparison</a:t>
            </a:r>
            <a:endParaRPr lang="en-US" altLang="en-US" sz="2900" b="1" dirty="0"/>
          </a:p>
        </p:txBody>
      </p:sp>
      <p:sp>
        <p:nvSpPr>
          <p:cNvPr id="9" name="Rectangle 8"/>
          <p:cNvSpPr/>
          <p:nvPr/>
        </p:nvSpPr>
        <p:spPr>
          <a:xfrm>
            <a:off x="2761419" y="3048000"/>
            <a:ext cx="4973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Eugene </a:t>
            </a:r>
            <a:r>
              <a:rPr lang="en-US" dirty="0" err="1" smtClean="0"/>
              <a:t>Chudakov</a:t>
            </a:r>
            <a:r>
              <a:rPr lang="en-US" dirty="0" smtClean="0"/>
              <a:t>, </a:t>
            </a:r>
            <a:r>
              <a:rPr lang="en-US" dirty="0" err="1" smtClean="0"/>
              <a:t>JPsi</a:t>
            </a:r>
            <a:r>
              <a:rPr lang="en-US" dirty="0" smtClean="0"/>
              <a:t> workshop at Temple in 2012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143000"/>
            <a:ext cx="8991600" cy="185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381001" y="3544669"/>
            <a:ext cx="861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estimation assumed luminosity ~1e</a:t>
            </a:r>
            <a:r>
              <a:rPr lang="en-US" baseline="30000" dirty="0" smtClean="0"/>
              <a:t>37</a:t>
            </a:r>
            <a:r>
              <a:rPr lang="en-US" dirty="0" smtClean="0"/>
              <a:t>/cm</a:t>
            </a:r>
            <a:r>
              <a:rPr lang="en-US" baseline="30000" dirty="0" smtClean="0"/>
              <a:t>2</a:t>
            </a:r>
            <a:r>
              <a:rPr lang="en-US" dirty="0" smtClean="0"/>
              <a:t>/s similar to the approved </a:t>
            </a:r>
            <a:r>
              <a:rPr lang="en-US" dirty="0" err="1" smtClean="0"/>
              <a:t>SoLID</a:t>
            </a:r>
            <a:r>
              <a:rPr lang="en-US" dirty="0" smtClean="0"/>
              <a:t> experiment.</a:t>
            </a:r>
          </a:p>
          <a:p>
            <a:endParaRPr lang="en-US" dirty="0" smtClean="0"/>
          </a:p>
          <a:p>
            <a:r>
              <a:rPr lang="en-US" dirty="0" smtClean="0"/>
              <a:t>The estimation assumed J/</a:t>
            </a:r>
            <a:r>
              <a:rPr lang="en-US" dirty="0" smtClean="0">
                <a:latin typeface="Symbol" panose="05050102010706020507" pitchFamily="18" charset="2"/>
              </a:rPr>
              <a:t>y</a:t>
            </a:r>
            <a:r>
              <a:rPr lang="en-US" dirty="0" smtClean="0"/>
              <a:t> cross section 0.01nb at 8.4&lt;E&lt; 9GeV.</a:t>
            </a:r>
          </a:p>
          <a:p>
            <a:r>
              <a:rPr lang="en-US" dirty="0" smtClean="0"/>
              <a:t>The cross section could rise to 0.1nb at  9&lt;E&lt;12GeV, but it won’t change acceptance much, so the comparison will be similar.</a:t>
            </a:r>
          </a:p>
          <a:p>
            <a:r>
              <a:rPr lang="en-US" dirty="0" smtClean="0"/>
              <a:t>In Hall D case, for photon intensity of 10</a:t>
            </a:r>
            <a:r>
              <a:rPr lang="en-US" baseline="30000" dirty="0" smtClean="0"/>
              <a:t>8</a:t>
            </a:r>
            <a:r>
              <a:rPr lang="en-US" dirty="0" smtClean="0"/>
              <a:t>, the production would change to 3/day.</a:t>
            </a:r>
          </a:p>
          <a:p>
            <a:endParaRPr lang="en-US" dirty="0" smtClean="0"/>
          </a:p>
          <a:p>
            <a:r>
              <a:rPr lang="en-US" dirty="0" err="1" smtClean="0"/>
              <a:t>SoLID</a:t>
            </a:r>
            <a:r>
              <a:rPr lang="en-US" dirty="0" smtClean="0"/>
              <a:t> has higher photon intensity than </a:t>
            </a:r>
            <a:r>
              <a:rPr lang="en-US" dirty="0" err="1" smtClean="0"/>
              <a:t>HallD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26608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Comments: </a:t>
            </a:r>
            <a:r>
              <a:rPr lang="en-US" dirty="0" err="1" smtClean="0"/>
              <a:t>SoLID</a:t>
            </a:r>
            <a:r>
              <a:rPr lang="en-US" dirty="0" smtClean="0"/>
              <a:t> Director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review, in the final review conclusion</a:t>
            </a:r>
          </a:p>
          <a:p>
            <a:pPr lvl="1"/>
            <a:r>
              <a:rPr lang="en-US" dirty="0" smtClean="0"/>
              <a:t>The signal and background trigger rates should be simulated for the J/ψ measurements.  </a:t>
            </a:r>
            <a:r>
              <a:rPr lang="en-US" dirty="0" smtClean="0">
                <a:solidFill>
                  <a:srgbClr val="FF0000"/>
                </a:solidFill>
              </a:rPr>
              <a:t>(try to answer this time)</a:t>
            </a:r>
          </a:p>
          <a:p>
            <a:pPr lvl="1"/>
            <a:r>
              <a:rPr lang="en-US" dirty="0" smtClean="0"/>
              <a:t>Bin migration effects should be simulated for the measurements of the sharply rising J/ψ production cross section near threshold. </a:t>
            </a:r>
            <a:r>
              <a:rPr lang="en-US" dirty="0" smtClean="0">
                <a:solidFill>
                  <a:srgbClr val="00B050"/>
                </a:solidFill>
              </a:rPr>
              <a:t>(need to think about it, will try to answer in near future)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 of Total </a:t>
            </a:r>
            <a:r>
              <a:rPr lang="en-US" dirty="0" err="1" smtClean="0"/>
              <a:t>Crossection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295400" y="838200"/>
            <a:ext cx="6362434" cy="4572000"/>
          </a:xfrm>
        </p:spPr>
      </p:pic>
      <p:sp>
        <p:nvSpPr>
          <p:cNvPr id="6" name="TextBox 5"/>
          <p:cNvSpPr txBox="1"/>
          <p:nvPr/>
        </p:nvSpPr>
        <p:spPr>
          <a:xfrm>
            <a:off x="385971" y="5410201"/>
            <a:ext cx="8300829" cy="8617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2500" dirty="0" smtClean="0">
                <a:latin typeface="Calibri"/>
                <a:cs typeface="Calibri"/>
              </a:rPr>
              <a:t>With ~ 0.02 </a:t>
            </a:r>
            <a:r>
              <a:rPr lang="en-US" sz="2500" dirty="0" err="1" smtClean="0">
                <a:latin typeface="Calibri"/>
                <a:cs typeface="Calibri"/>
              </a:rPr>
              <a:t>GeV</a:t>
            </a:r>
            <a:r>
              <a:rPr lang="en-US" sz="2500" dirty="0" smtClean="0">
                <a:latin typeface="Calibri"/>
                <a:cs typeface="Calibri"/>
              </a:rPr>
              <a:t> energy resolution for E</a:t>
            </a:r>
            <a:r>
              <a:rPr lang="el-GR" sz="2500" baseline="-25000" dirty="0" smtClean="0">
                <a:latin typeface="Calibri"/>
                <a:cs typeface="Calibri"/>
              </a:rPr>
              <a:t>γ</a:t>
            </a:r>
            <a:r>
              <a:rPr lang="en-US" sz="2500" dirty="0" smtClean="0">
                <a:latin typeface="Calibri"/>
                <a:cs typeface="Calibri"/>
              </a:rPr>
              <a:t> and small binning to </a:t>
            </a:r>
          </a:p>
          <a:p>
            <a:pPr marL="0" lvl="1"/>
            <a:r>
              <a:rPr lang="en-US" sz="2500" dirty="0" smtClean="0">
                <a:latin typeface="Calibri"/>
                <a:cs typeface="Calibri"/>
              </a:rPr>
              <a:t>study the threshold behavior of cross section</a:t>
            </a:r>
            <a:endParaRPr lang="en-US" sz="2500" dirty="0"/>
          </a:p>
        </p:txBody>
      </p:sp>
      <p:sp>
        <p:nvSpPr>
          <p:cNvPr id="5" name="Rectangle 4"/>
          <p:cNvSpPr/>
          <p:nvPr/>
        </p:nvSpPr>
        <p:spPr>
          <a:xfrm>
            <a:off x="6954092" y="1981200"/>
            <a:ext cx="234230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500" b="1" dirty="0" err="1" smtClean="0">
                <a:solidFill>
                  <a:srgbClr val="C00000"/>
                </a:solidFill>
              </a:rPr>
              <a:t>Lumi</a:t>
            </a:r>
            <a:r>
              <a:rPr lang="en-US" altLang="en-US" sz="1500" b="1" dirty="0" smtClean="0">
                <a:solidFill>
                  <a:srgbClr val="C00000"/>
                </a:solidFill>
              </a:rPr>
              <a:t> 1.2e37/cm</a:t>
            </a:r>
            <a:r>
              <a:rPr lang="en-US" altLang="en-US" sz="1500" b="1" baseline="30000" dirty="0" smtClean="0">
                <a:solidFill>
                  <a:srgbClr val="C00000"/>
                </a:solidFill>
              </a:rPr>
              <a:t>2</a:t>
            </a:r>
            <a:r>
              <a:rPr lang="en-US" altLang="en-US" sz="1500" b="1" dirty="0" smtClean="0">
                <a:solidFill>
                  <a:srgbClr val="C00000"/>
                </a:solidFill>
              </a:rPr>
              <a:t>/s</a:t>
            </a:r>
          </a:p>
          <a:p>
            <a:r>
              <a:rPr lang="en-US" altLang="en-US" sz="1500" b="1" dirty="0" smtClean="0">
                <a:solidFill>
                  <a:srgbClr val="C00000"/>
                </a:solidFill>
              </a:rPr>
              <a:t>11GeV 3uA e- on 15cm LH2</a:t>
            </a:r>
          </a:p>
          <a:p>
            <a:r>
              <a:rPr lang="en-US" altLang="en-US" sz="1500" b="1" dirty="0" smtClean="0">
                <a:solidFill>
                  <a:srgbClr val="C00000"/>
                </a:solidFill>
              </a:rPr>
              <a:t>50 Days</a:t>
            </a:r>
            <a:endParaRPr lang="en-US" sz="15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1905000"/>
            <a:ext cx="2173095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Need to work on </a:t>
            </a:r>
          </a:p>
          <a:p>
            <a:r>
              <a:rPr lang="en-US" dirty="0" smtClean="0"/>
              <a:t>Bin migration effects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0711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4419600" cy="5562600"/>
          </a:xfrm>
        </p:spPr>
        <p:txBody>
          <a:bodyPr/>
          <a:lstStyle/>
          <a:p>
            <a:r>
              <a:rPr lang="en-US" dirty="0" smtClean="0"/>
              <a:t>What we can learn from decay of J/</a:t>
            </a:r>
            <a:r>
              <a:rPr lang="el-GR" dirty="0" smtClean="0"/>
              <a:t>ψ</a:t>
            </a:r>
            <a:r>
              <a:rPr lang="en-US" dirty="0" smtClean="0"/>
              <a:t> provide about its production? </a:t>
            </a:r>
            <a:endParaRPr lang="en-US" dirty="0"/>
          </a:p>
        </p:txBody>
      </p:sp>
      <p:pic>
        <p:nvPicPr>
          <p:cNvPr id="455683" name="Picture 3" descr="D:\Google Drive\SoLID_presentation\JPsi_EMP_20150124\decay_solid_4fo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33" y="3276600"/>
            <a:ext cx="7810767" cy="3200400"/>
          </a:xfrm>
          <a:prstGeom prst="rect">
            <a:avLst/>
          </a:prstGeom>
          <a:noFill/>
        </p:spPr>
      </p:pic>
      <p:pic>
        <p:nvPicPr>
          <p:cNvPr id="455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163" y="2590800"/>
            <a:ext cx="4028237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56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7774" y="1219200"/>
            <a:ext cx="221642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56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219200"/>
            <a:ext cx="228128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867400" y="609600"/>
            <a:ext cx="2298065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Look into decay model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lum bright="-100000" contrast="100000"/>
          </a:blip>
          <a:srcRect/>
          <a:stretch>
            <a:fillRect/>
          </a:stretch>
        </p:blipFill>
        <p:spPr bwMode="auto">
          <a:xfrm>
            <a:off x="5029200" y="1219200"/>
            <a:ext cx="3417032" cy="2286000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PID</a:t>
            </a:r>
            <a:endParaRPr lang="en-US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5638800" y="914400"/>
          <a:ext cx="2173288" cy="403371"/>
        </p:xfrm>
        <a:graphic>
          <a:graphicData uri="http://schemas.openxmlformats.org/presentationml/2006/ole">
            <p:oleObj spid="_x0000_s451586" name="Equation" r:id="rId4" imgW="1231366" imgH="228501" progId="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>
          <a:xfrm>
            <a:off x="685800" y="990600"/>
            <a:ext cx="3733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e p → </a:t>
            </a:r>
            <a:r>
              <a:rPr lang="en-US" sz="2500" dirty="0" smtClean="0"/>
              <a:t>e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′</a:t>
            </a:r>
            <a:r>
              <a:rPr lang="en-US" sz="2500" baseline="30000" dirty="0" smtClean="0"/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p′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J/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(e</a:t>
            </a:r>
            <a:r>
              <a:rPr lang="en-US" sz="25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sz="25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l-GR" sz="25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p → p′ </a:t>
            </a:r>
            <a:r>
              <a:rPr lang="en-US" sz="2500" dirty="0" smtClean="0">
                <a:latin typeface="Times New Roman" pitchFamily="18" charset="0"/>
                <a:cs typeface="Times New Roman" pitchFamily="18" charset="0"/>
              </a:rPr>
              <a:t>J/</a:t>
            </a:r>
            <a:r>
              <a:rPr lang="el-GR" sz="2500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(e</a:t>
            </a:r>
            <a:r>
              <a:rPr lang="en-US" sz="2500" b="1" baseline="30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 e</a:t>
            </a:r>
            <a:r>
              <a:rPr lang="en-US" sz="2500" b="1" baseline="30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2500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6679" y="3200400"/>
            <a:ext cx="4802521" cy="360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28600" y="1905000"/>
            <a:ext cx="4572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300" dirty="0" smtClean="0"/>
              <a:t> </a:t>
            </a:r>
            <a:r>
              <a:rPr lang="en-US" sz="2300" dirty="0" err="1" smtClean="0">
                <a:solidFill>
                  <a:srgbClr val="C00000"/>
                </a:solidFill>
              </a:rPr>
              <a:t>electroproduction</a:t>
            </a:r>
            <a:r>
              <a:rPr lang="en-US" sz="2300" dirty="0" smtClean="0"/>
              <a:t> detect decay e</a:t>
            </a:r>
            <a:r>
              <a:rPr lang="en-US" sz="2300" baseline="30000" dirty="0" smtClean="0"/>
              <a:t>-</a:t>
            </a:r>
            <a:r>
              <a:rPr lang="en-US" sz="2300" dirty="0" smtClean="0"/>
              <a:t> e</a:t>
            </a:r>
            <a:r>
              <a:rPr lang="en-US" sz="2300" baseline="30000" dirty="0" smtClean="0"/>
              <a:t>+</a:t>
            </a:r>
            <a:r>
              <a:rPr lang="en-US" sz="2300" dirty="0" smtClean="0"/>
              <a:t> pair and scattered e</a:t>
            </a:r>
            <a:r>
              <a:rPr lang="en-US" sz="2300" baseline="30000" dirty="0" smtClean="0"/>
              <a:t>-</a:t>
            </a:r>
            <a:endParaRPr lang="en-US" sz="2300" dirty="0" smtClean="0"/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 </a:t>
            </a:r>
            <a:r>
              <a:rPr lang="en-US" sz="2300" dirty="0" err="1" smtClean="0">
                <a:solidFill>
                  <a:srgbClr val="C00000"/>
                </a:solidFill>
              </a:rPr>
              <a:t>photoproduction</a:t>
            </a:r>
            <a:endParaRPr lang="en-US" sz="2300" dirty="0" smtClean="0">
              <a:solidFill>
                <a:srgbClr val="C00000"/>
              </a:solidFill>
            </a:endParaRPr>
          </a:p>
          <a:p>
            <a:r>
              <a:rPr lang="en-US" sz="2300" dirty="0" smtClean="0">
                <a:solidFill>
                  <a:srgbClr val="C00000"/>
                </a:solidFill>
              </a:rPr>
              <a:t>  </a:t>
            </a:r>
            <a:r>
              <a:rPr lang="en-US" sz="2300" dirty="0" smtClean="0"/>
              <a:t>detect decay e</a:t>
            </a:r>
            <a:r>
              <a:rPr lang="en-US" sz="2300" baseline="30000" dirty="0" smtClean="0"/>
              <a:t>-</a:t>
            </a:r>
            <a:r>
              <a:rPr lang="en-US" sz="2300" dirty="0" smtClean="0"/>
              <a:t> e</a:t>
            </a:r>
            <a:r>
              <a:rPr lang="en-US" sz="2300" baseline="30000" dirty="0" smtClean="0"/>
              <a:t>+</a:t>
            </a:r>
            <a:r>
              <a:rPr lang="en-US" sz="2300" dirty="0" smtClean="0"/>
              <a:t> pair and recoil p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52401" y="3632200"/>
            <a:ext cx="4190999" cy="2311400"/>
          </a:xfrm>
        </p:spPr>
        <p:txBody>
          <a:bodyPr>
            <a:normAutofit fontScale="77500" lnSpcReduction="20000"/>
          </a:bodyPr>
          <a:lstStyle/>
          <a:p>
            <a:r>
              <a:rPr lang="en-US" sz="2100" dirty="0" smtClean="0">
                <a:solidFill>
                  <a:schemeClr val="tx1"/>
                </a:solidFill>
              </a:rPr>
              <a:t>Scattered e</a:t>
            </a:r>
            <a:r>
              <a:rPr lang="en-US" sz="2100" baseline="30000" dirty="0" smtClean="0">
                <a:solidFill>
                  <a:schemeClr val="tx1"/>
                </a:solidFill>
              </a:rPr>
              <a:t>-</a:t>
            </a:r>
            <a:r>
              <a:rPr lang="en-US" sz="2100" dirty="0" smtClean="0">
                <a:solidFill>
                  <a:schemeClr val="tx1"/>
                </a:solidFill>
              </a:rPr>
              <a:t> and Decay e</a:t>
            </a:r>
            <a:r>
              <a:rPr lang="en-US" sz="2100" baseline="30000" dirty="0" smtClean="0">
                <a:solidFill>
                  <a:schemeClr val="tx1"/>
                </a:solidFill>
              </a:rPr>
              <a:t>-</a:t>
            </a:r>
            <a:r>
              <a:rPr lang="en-US" sz="2100" dirty="0" smtClean="0">
                <a:solidFill>
                  <a:schemeClr val="tx1"/>
                </a:solidFill>
              </a:rPr>
              <a:t>/e</a:t>
            </a:r>
            <a:r>
              <a:rPr lang="en-US" sz="2100" baseline="30000" dirty="0" smtClean="0">
                <a:solidFill>
                  <a:schemeClr val="tx1"/>
                </a:solidFill>
              </a:rPr>
              <a:t>+</a:t>
            </a:r>
            <a:r>
              <a:rPr lang="en-US" sz="2100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2000" dirty="0" smtClean="0">
                <a:solidFill>
                  <a:srgbClr val="3D70C0"/>
                </a:solidFill>
              </a:rPr>
              <a:t>EC + SPD + CC </a:t>
            </a:r>
            <a:r>
              <a:rPr lang="en-US" sz="2000" dirty="0" smtClean="0">
                <a:solidFill>
                  <a:srgbClr val="00B0F0"/>
                </a:solidFill>
              </a:rPr>
              <a:t>@ forward angle</a:t>
            </a:r>
          </a:p>
          <a:p>
            <a:pPr lvl="1"/>
            <a:r>
              <a:rPr lang="en-US" sz="2000" dirty="0" smtClean="0">
                <a:solidFill>
                  <a:srgbClr val="3D70C0"/>
                </a:solidFill>
              </a:rPr>
              <a:t>EC + SPD </a:t>
            </a:r>
            <a:r>
              <a:rPr lang="en-US" sz="2000" dirty="0" smtClean="0">
                <a:solidFill>
                  <a:srgbClr val="00B0F0"/>
                </a:solidFill>
              </a:rPr>
              <a:t>@ large angle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Recoil p: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100 </a:t>
            </a:r>
            <a:r>
              <a:rPr lang="en-US" sz="2000" dirty="0" err="1" smtClean="0">
                <a:solidFill>
                  <a:srgbClr val="0070C0"/>
                </a:solidFill>
              </a:rPr>
              <a:t>ps</a:t>
            </a:r>
            <a:r>
              <a:rPr lang="en-US" sz="2000" dirty="0" smtClean="0">
                <a:solidFill>
                  <a:srgbClr val="0070C0"/>
                </a:solidFill>
              </a:rPr>
              <a:t> TOF(MRPC):  4 </a:t>
            </a:r>
            <a:r>
              <a:rPr lang="el-GR" sz="2000" dirty="0" smtClean="0">
                <a:solidFill>
                  <a:srgbClr val="0070C0"/>
                </a:solidFill>
              </a:rPr>
              <a:t>σ</a:t>
            </a:r>
            <a:r>
              <a:rPr lang="en-US" sz="2000" dirty="0" smtClean="0">
                <a:solidFill>
                  <a:srgbClr val="0070C0"/>
                </a:solidFill>
              </a:rPr>
              <a:t> separation p/K up to 4.5 </a:t>
            </a:r>
            <a:r>
              <a:rPr lang="en-US" sz="2000" dirty="0" err="1" smtClean="0">
                <a:solidFill>
                  <a:srgbClr val="0070C0"/>
                </a:solidFill>
              </a:rPr>
              <a:t>GeV</a:t>
            </a:r>
            <a:r>
              <a:rPr lang="en-US" sz="2000" dirty="0" smtClean="0">
                <a:solidFill>
                  <a:srgbClr val="0070C0"/>
                </a:solidFill>
              </a:rPr>
              <a:t> and p/pi up to 5GeV </a:t>
            </a:r>
            <a:r>
              <a:rPr lang="en-US" sz="2000" dirty="0" smtClean="0">
                <a:solidFill>
                  <a:srgbClr val="00B0F0"/>
                </a:solidFill>
              </a:rPr>
              <a:t>@ forward angle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150 </a:t>
            </a:r>
            <a:r>
              <a:rPr lang="en-US" sz="2000" dirty="0" err="1" smtClean="0">
                <a:solidFill>
                  <a:srgbClr val="0070C0"/>
                </a:solidFill>
              </a:rPr>
              <a:t>ps</a:t>
            </a:r>
            <a:r>
              <a:rPr lang="en-US" sz="2000" dirty="0" smtClean="0">
                <a:solidFill>
                  <a:srgbClr val="0070C0"/>
                </a:solidFill>
              </a:rPr>
              <a:t> TOF(SPD): 4 </a:t>
            </a:r>
            <a:r>
              <a:rPr lang="el-GR" sz="2000" dirty="0" smtClean="0">
                <a:solidFill>
                  <a:srgbClr val="0070C0"/>
                </a:solidFill>
              </a:rPr>
              <a:t>σ</a:t>
            </a:r>
            <a:r>
              <a:rPr lang="en-US" sz="2000" dirty="0" smtClean="0">
                <a:solidFill>
                  <a:srgbClr val="0070C0"/>
                </a:solidFill>
              </a:rPr>
              <a:t> separation p/K up to 2GeV and p/pi up to 2.5 </a:t>
            </a:r>
            <a:r>
              <a:rPr lang="en-US" sz="2000" dirty="0" err="1" smtClean="0">
                <a:solidFill>
                  <a:srgbClr val="0070C0"/>
                </a:solidFill>
              </a:rPr>
              <a:t>GeV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@ large angle </a:t>
            </a:r>
            <a:r>
              <a:rPr lang="en-US" sz="2000" dirty="0" smtClean="0">
                <a:solidFill>
                  <a:srgbClr val="FF0000"/>
                </a:solidFill>
              </a:rPr>
              <a:t>(new)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0" y="2667000"/>
            <a:ext cx="8229600" cy="2590800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marR="0" lvl="1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 trigger</a:t>
            </a:r>
          </a:p>
          <a:p>
            <a:pPr marL="342900" lvl="1" indent="-342900" fontAlgn="base">
              <a:spcBef>
                <a:spcPct val="20000"/>
              </a:spcBef>
              <a:spcAft>
                <a:spcPct val="0"/>
              </a:spcAft>
              <a:buSzPct val="70000"/>
              <a:defRPr/>
            </a:pPr>
            <a:r>
              <a:rPr lang="en-US" sz="1500" kern="0" dirty="0" smtClean="0">
                <a:solidFill>
                  <a:schemeClr val="tx1"/>
                </a:solidFill>
              </a:rPr>
              <a:t>FAEC (2GeV flat)</a:t>
            </a: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1115kHz </a:t>
            </a:r>
          </a:p>
          <a:p>
            <a:pPr marL="5143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=509+315+315/40+7300/20/40+6300/40+6300/55</a:t>
            </a:r>
          </a:p>
          <a:p>
            <a:pPr marL="5143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=509(e) + 315(e(</a:t>
            </a:r>
            <a:r>
              <a:rPr kumimoji="0" lang="el-GR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</a:t>
            </a:r>
            <a:r>
              <a:rPr kumimoji="0" lang="en-US" sz="15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front) + 8(e(</a:t>
            </a:r>
            <a:r>
              <a:rPr kumimoji="0" lang="el-GR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</a:t>
            </a:r>
            <a:r>
              <a:rPr kumimoji="0" lang="en-US" sz="15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back) +9(</a:t>
            </a:r>
            <a:r>
              <a:rPr kumimoji="0" lang="el-GR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l-GR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</a:t>
            </a:r>
            <a:r>
              <a:rPr kumimoji="0" lang="en-US" sz="15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)) + 159(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hadron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rand. coin.) + 115(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hadron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corr. coin.)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90000"/>
              <a:defRPr/>
            </a:pPr>
            <a:r>
              <a:rPr lang="en-US" sz="1500" kern="0" dirty="0" smtClean="0">
                <a:solidFill>
                  <a:schemeClr val="tx1"/>
                </a:solidFill>
              </a:rPr>
              <a:t>LAEC (2GeV flat)</a:t>
            </a: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1200kHz</a:t>
            </a:r>
          </a:p>
          <a:p>
            <a:pPr marL="5143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= 33+27+1390/5+(247+376+239)</a:t>
            </a:r>
          </a:p>
          <a:p>
            <a:pPr marL="5143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= 33(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eDIS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+ 27(e(</a:t>
            </a:r>
            <a:r>
              <a:rPr kumimoji="0" lang="el-GR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</a:t>
            </a:r>
            <a:r>
              <a:rPr kumimoji="0" lang="en-US" sz="15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))+ 270(</a:t>
            </a:r>
            <a:r>
              <a:rPr kumimoji="0" lang="el-GR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l-GR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</a:t>
            </a:r>
            <a:r>
              <a:rPr kumimoji="0" lang="en-US" sz="15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))+862(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hadron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TOF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052102" y="2590800"/>
            <a:ext cx="415498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LA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10059" y="2590800"/>
            <a:ext cx="41056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dirty="0" smtClean="0"/>
              <a:t>FA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914400"/>
            <a:ext cx="6705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000" dirty="0" smtClean="0"/>
              <a:t>Recoil p</a:t>
            </a:r>
            <a:r>
              <a:rPr lang="en-US" sz="2000" dirty="0" smtClean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100 </a:t>
            </a:r>
            <a:r>
              <a:rPr lang="en-US" sz="2000" dirty="0" err="1" smtClean="0">
                <a:solidFill>
                  <a:srgbClr val="0070C0"/>
                </a:solidFill>
              </a:rPr>
              <a:t>ps</a:t>
            </a:r>
            <a:r>
              <a:rPr lang="en-US" sz="2000" dirty="0" smtClean="0">
                <a:solidFill>
                  <a:srgbClr val="0070C0"/>
                </a:solidFill>
              </a:rPr>
              <a:t> TOF(MRPC):  4 </a:t>
            </a:r>
            <a:r>
              <a:rPr lang="el-GR" sz="2000" dirty="0" smtClean="0">
                <a:solidFill>
                  <a:srgbClr val="0070C0"/>
                </a:solidFill>
              </a:rPr>
              <a:t>σ</a:t>
            </a:r>
            <a:r>
              <a:rPr lang="en-US" sz="2000" dirty="0" smtClean="0">
                <a:solidFill>
                  <a:srgbClr val="0070C0"/>
                </a:solidFill>
              </a:rPr>
              <a:t> separation p/K up to 4.5 </a:t>
            </a:r>
            <a:r>
              <a:rPr lang="en-US" sz="2000" dirty="0" err="1" smtClean="0">
                <a:solidFill>
                  <a:srgbClr val="0070C0"/>
                </a:solidFill>
              </a:rPr>
              <a:t>GeV</a:t>
            </a:r>
            <a:r>
              <a:rPr lang="en-US" sz="2000" dirty="0" smtClean="0">
                <a:solidFill>
                  <a:srgbClr val="0070C0"/>
                </a:solidFill>
              </a:rPr>
              <a:t> and p/pi up to 5GeV  </a:t>
            </a:r>
            <a:r>
              <a:rPr lang="en-US" sz="2000" dirty="0" smtClean="0">
                <a:solidFill>
                  <a:srgbClr val="00B0F0"/>
                </a:solidFill>
              </a:rPr>
              <a:t>@ forward angle</a:t>
            </a:r>
          </a:p>
          <a:p>
            <a:pPr lvl="1"/>
            <a:r>
              <a:rPr lang="en-US" sz="2000" dirty="0" smtClean="0">
                <a:solidFill>
                  <a:srgbClr val="0070C0"/>
                </a:solidFill>
              </a:rPr>
              <a:t>150 </a:t>
            </a:r>
            <a:r>
              <a:rPr lang="en-US" sz="2000" dirty="0" err="1" smtClean="0">
                <a:solidFill>
                  <a:srgbClr val="0070C0"/>
                </a:solidFill>
              </a:rPr>
              <a:t>ps</a:t>
            </a:r>
            <a:r>
              <a:rPr lang="en-US" sz="2000" dirty="0" smtClean="0">
                <a:solidFill>
                  <a:srgbClr val="0070C0"/>
                </a:solidFill>
              </a:rPr>
              <a:t> TOF(</a:t>
            </a:r>
            <a:r>
              <a:rPr lang="en-US" sz="2000" dirty="0" err="1" smtClean="0">
                <a:solidFill>
                  <a:srgbClr val="0070C0"/>
                </a:solidFill>
              </a:rPr>
              <a:t>Scint</a:t>
            </a:r>
            <a:r>
              <a:rPr lang="en-US" sz="2000" dirty="0" smtClean="0">
                <a:solidFill>
                  <a:srgbClr val="0070C0"/>
                </a:solidFill>
              </a:rPr>
              <a:t>): 4 </a:t>
            </a:r>
            <a:r>
              <a:rPr lang="el-GR" sz="2000" dirty="0" smtClean="0">
                <a:solidFill>
                  <a:srgbClr val="0070C0"/>
                </a:solidFill>
              </a:rPr>
              <a:t>σ</a:t>
            </a:r>
            <a:r>
              <a:rPr lang="en-US" sz="2000" dirty="0" smtClean="0">
                <a:solidFill>
                  <a:srgbClr val="0070C0"/>
                </a:solidFill>
              </a:rPr>
              <a:t> separation p/K up to 2 </a:t>
            </a:r>
            <a:r>
              <a:rPr lang="en-US" sz="2000" dirty="0" err="1" smtClean="0">
                <a:solidFill>
                  <a:srgbClr val="0070C0"/>
                </a:solidFill>
              </a:rPr>
              <a:t>GeV</a:t>
            </a:r>
            <a:r>
              <a:rPr lang="en-US" sz="2000" dirty="0" smtClean="0">
                <a:solidFill>
                  <a:srgbClr val="0070C0"/>
                </a:solidFill>
              </a:rPr>
              <a:t> p/pi up to 2.5GeV </a:t>
            </a:r>
            <a:r>
              <a:rPr lang="en-US" sz="2000" dirty="0" smtClean="0">
                <a:solidFill>
                  <a:srgbClr val="00B0F0"/>
                </a:solidFill>
              </a:rPr>
              <a:t>@ large angle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5135880" y="3998260"/>
            <a:ext cx="347472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41026"/>
            <a:ext cx="9144000" cy="3288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err="1" smtClean="0"/>
              <a:t>Electroproduction</a:t>
            </a:r>
            <a:r>
              <a:rPr lang="en-US" sz="3800" dirty="0" smtClean="0"/>
              <a:t> vs. </a:t>
            </a:r>
            <a:r>
              <a:rPr lang="en-US" sz="3800" dirty="0" err="1" smtClean="0"/>
              <a:t>Photoproduction</a:t>
            </a:r>
            <a:endParaRPr lang="en-US" sz="3800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-63499" y="1905000"/>
            <a:ext cx="4711699" cy="4991101"/>
          </a:xfrm>
        </p:spPr>
        <p:txBody>
          <a:bodyPr>
            <a:normAutofit/>
          </a:bodyPr>
          <a:lstStyle/>
          <a:p>
            <a:pPr lvl="1"/>
            <a:r>
              <a:rPr lang="en-US" sz="1500" dirty="0" err="1" smtClean="0">
                <a:solidFill>
                  <a:srgbClr val="C00000"/>
                </a:solidFill>
              </a:rPr>
              <a:t>Electroproduction</a:t>
            </a:r>
            <a:r>
              <a:rPr lang="en-US" sz="1500" dirty="0" smtClean="0">
                <a:solidFill>
                  <a:srgbClr val="7030A0"/>
                </a:solidFill>
              </a:rPr>
              <a:t> </a:t>
            </a:r>
            <a:r>
              <a:rPr lang="en-US" sz="1500" dirty="0" smtClean="0">
                <a:solidFill>
                  <a:schemeClr val="tx1"/>
                </a:solidFill>
                <a:latin typeface="Calibri"/>
                <a:cs typeface="Calibri"/>
              </a:rPr>
              <a:t> </a:t>
            </a:r>
          </a:p>
          <a:p>
            <a:pPr lvl="2"/>
            <a:r>
              <a:rPr lang="en-US" sz="1500" dirty="0" smtClean="0">
                <a:solidFill>
                  <a:schemeClr val="tx1"/>
                </a:solidFill>
                <a:latin typeface="Calibri"/>
                <a:cs typeface="Calibri"/>
              </a:rPr>
              <a:t>virtual photon energy solely determined by detection of scattered e</a:t>
            </a:r>
            <a:r>
              <a:rPr lang="en-US" sz="1500" baseline="30000" dirty="0" smtClean="0">
                <a:solidFill>
                  <a:schemeClr val="tx1"/>
                </a:solidFill>
                <a:latin typeface="Calibri"/>
                <a:cs typeface="Calibri"/>
              </a:rPr>
              <a:t>-</a:t>
            </a:r>
            <a:r>
              <a:rPr lang="en-US" sz="1500" dirty="0" smtClean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en-US" sz="1500" dirty="0" smtClean="0">
                <a:solidFill>
                  <a:schemeClr val="tx1"/>
                </a:solidFill>
              </a:rPr>
              <a:t>like a tagged virtual photon beam</a:t>
            </a:r>
          </a:p>
          <a:p>
            <a:pPr lvl="2"/>
            <a:r>
              <a:rPr lang="en-US" sz="1500" dirty="0" smtClean="0">
                <a:solidFill>
                  <a:schemeClr val="tx1"/>
                </a:solidFill>
              </a:rPr>
              <a:t>non-zero Q2 gives lower W reach</a:t>
            </a:r>
          </a:p>
          <a:p>
            <a:pPr lvl="2"/>
            <a:r>
              <a:rPr lang="en-US" sz="1500" dirty="0" smtClean="0">
                <a:solidFill>
                  <a:schemeClr val="tx1"/>
                </a:solidFill>
              </a:rPr>
              <a:t>More final particle detection can have less background</a:t>
            </a:r>
          </a:p>
          <a:p>
            <a:pPr lvl="1"/>
            <a:r>
              <a:rPr lang="en-US" sz="1500" dirty="0" err="1" smtClean="0">
                <a:solidFill>
                  <a:srgbClr val="C00000"/>
                </a:solidFill>
              </a:rPr>
              <a:t>Photoproduction</a:t>
            </a:r>
            <a:r>
              <a:rPr lang="en-US" sz="1500" dirty="0" smtClean="0">
                <a:solidFill>
                  <a:srgbClr val="7030A0"/>
                </a:solidFill>
              </a:rPr>
              <a:t> </a:t>
            </a:r>
            <a:r>
              <a:rPr lang="en-US" sz="1500" dirty="0" smtClean="0">
                <a:cs typeface="Calibri"/>
              </a:rPr>
              <a:t> </a:t>
            </a:r>
          </a:p>
          <a:p>
            <a:pPr lvl="2"/>
            <a:r>
              <a:rPr lang="en-US" sz="1500" dirty="0" smtClean="0">
                <a:solidFill>
                  <a:schemeClr val="tx1"/>
                </a:solidFill>
                <a:cs typeface="Calibri"/>
              </a:rPr>
              <a:t>photon energy derived from detection of recoil p, decay e-, decay e+</a:t>
            </a:r>
          </a:p>
          <a:p>
            <a:pPr lvl="2"/>
            <a:r>
              <a:rPr lang="en-US" sz="1500" dirty="0" smtClean="0">
                <a:solidFill>
                  <a:schemeClr val="tx1"/>
                </a:solidFill>
                <a:latin typeface="Calibri"/>
                <a:cs typeface="Calibri"/>
              </a:rPr>
              <a:t>more  statistics</a:t>
            </a:r>
          </a:p>
          <a:p>
            <a:endParaRPr lang="en-US" sz="1500" dirty="0" smtClean="0">
              <a:latin typeface="Calibri"/>
              <a:cs typeface="Calibri"/>
            </a:endParaRPr>
          </a:p>
          <a:p>
            <a:endParaRPr lang="en-US" sz="1500" dirty="0">
              <a:latin typeface="Calibri"/>
              <a:cs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19994" y="6492875"/>
            <a:ext cx="824006" cy="365125"/>
          </a:xfrm>
          <a:prstGeom prst="rect">
            <a:avLst/>
          </a:prstGeom>
        </p:spPr>
        <p:txBody>
          <a:bodyPr/>
          <a:lstStyle/>
          <a:p>
            <a:fld id="{05B56A2D-B9AA-9D47-A6A7-53D1638EA1C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656105" y="1905000"/>
            <a:ext cx="4259295" cy="3060700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9364" y="5054601"/>
            <a:ext cx="2453636" cy="584199"/>
          </a:xfrm>
          <a:prstGeom prst="rect">
            <a:avLst/>
          </a:prstGeom>
        </p:spPr>
      </p:pic>
      <p:graphicFrame>
        <p:nvGraphicFramePr>
          <p:cNvPr id="13" name="Content Placeholder 3"/>
          <p:cNvGraphicFramePr>
            <a:graphicFrameLocks/>
          </p:cNvGraphicFramePr>
          <p:nvPr/>
        </p:nvGraphicFramePr>
        <p:xfrm>
          <a:off x="533400" y="838200"/>
          <a:ext cx="8001000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  <a:gridCol w="1600200"/>
                <a:gridCol w="1600200"/>
                <a:gridCol w="1600200"/>
              </a:tblGrid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production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Energy resolution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W reach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Background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Statistics</a:t>
                      </a:r>
                      <a:endParaRPr lang="en-US" sz="150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Electro-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C00000"/>
                          </a:solidFill>
                        </a:rPr>
                        <a:t>better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C00000"/>
                          </a:solidFill>
                        </a:rPr>
                        <a:t>lower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C00000"/>
                          </a:solidFill>
                        </a:rPr>
                        <a:t>less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less</a:t>
                      </a:r>
                      <a:endParaRPr lang="en-US" sz="1500" dirty="0"/>
                    </a:p>
                  </a:txBody>
                  <a:tcPr/>
                </a:tc>
              </a:tr>
              <a:tr h="3556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Photo-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worse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higher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more</a:t>
                      </a:r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>
                          <a:solidFill>
                            <a:srgbClr val="C00000"/>
                          </a:solidFill>
                        </a:rPr>
                        <a:t>more</a:t>
                      </a:r>
                      <a:endParaRPr lang="en-US" sz="15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76200" y="5181600"/>
            <a:ext cx="6136808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2000" dirty="0" smtClean="0">
                <a:cs typeface="Calibri"/>
              </a:rPr>
              <a:t>Trigger on decay e</a:t>
            </a:r>
            <a:r>
              <a:rPr lang="en-US" sz="2000" baseline="30000" dirty="0" smtClean="0">
                <a:cs typeface="Calibri"/>
              </a:rPr>
              <a:t>-</a:t>
            </a:r>
            <a:r>
              <a:rPr lang="en-US" sz="2000" dirty="0" smtClean="0">
                <a:cs typeface="Calibri"/>
              </a:rPr>
              <a:t> and decay e</a:t>
            </a:r>
            <a:r>
              <a:rPr lang="en-US" sz="2000" baseline="30000" dirty="0" smtClean="0">
                <a:cs typeface="Calibri"/>
              </a:rPr>
              <a:t>+</a:t>
            </a:r>
            <a:r>
              <a:rPr lang="en-US" sz="2000" dirty="0" smtClean="0">
                <a:cs typeface="Calibri"/>
              </a:rPr>
              <a:t> to include both channels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18" y="0"/>
            <a:ext cx="8042276" cy="685800"/>
          </a:xfrm>
        </p:spPr>
        <p:txBody>
          <a:bodyPr/>
          <a:lstStyle/>
          <a:p>
            <a:r>
              <a:rPr lang="en-US" dirty="0" smtClean="0"/>
              <a:t>Acceptance (</a:t>
            </a:r>
            <a:r>
              <a:rPr lang="en-US" dirty="0" err="1" smtClean="0"/>
              <a:t>Electroproduction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19994" y="6492875"/>
            <a:ext cx="824006" cy="365125"/>
          </a:xfrm>
          <a:prstGeom prst="rect">
            <a:avLst/>
          </a:prstGeom>
        </p:spPr>
        <p:txBody>
          <a:bodyPr/>
          <a:lstStyle/>
          <a:p>
            <a:fld id="{05B56A2D-B9AA-9D47-A6A7-53D1638EA1C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66800" y="838200"/>
            <a:ext cx="2200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Require all 4 particles</a:t>
            </a:r>
            <a:endParaRPr lang="en-US" dirty="0"/>
          </a:p>
        </p:txBody>
      </p:sp>
      <p:pic>
        <p:nvPicPr>
          <p:cNvPr id="456707" name="Picture 3" descr="D:\Google Drive\SoLID_presentation\JPsi_EMP_20150124\ThetaP_2g_final_solid_4fol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219200"/>
            <a:ext cx="4500504" cy="36576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562600" y="838200"/>
            <a:ext cx="2431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Require decay pair only</a:t>
            </a:r>
            <a:endParaRPr lang="en-US" dirty="0"/>
          </a:p>
        </p:txBody>
      </p:sp>
      <p:pic>
        <p:nvPicPr>
          <p:cNvPr id="455683" name="Picture 3" descr="D:\Dropbox\tmp\ThetaP_2g_f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83732"/>
            <a:ext cx="4500504" cy="36576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04800" y="4923472"/>
            <a:ext cx="792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Possible Trigger 1 (flat)</a:t>
            </a:r>
            <a:r>
              <a:rPr lang="en-US" dirty="0" smtClean="0"/>
              <a:t>: electron trigger by EC with 4GeV threshold at forward angle and 2GeV at large angle to detect decay pair (stars shows trigger energy)</a:t>
            </a:r>
          </a:p>
          <a:p>
            <a:r>
              <a:rPr lang="en-US" dirty="0" smtClean="0"/>
              <a:t>This allows both </a:t>
            </a:r>
            <a:r>
              <a:rPr lang="en-US" dirty="0" err="1" smtClean="0"/>
              <a:t>electroproduction</a:t>
            </a:r>
            <a:r>
              <a:rPr lang="en-US" dirty="0" smtClean="0"/>
              <a:t> and </a:t>
            </a:r>
            <a:r>
              <a:rPr lang="en-US" dirty="0" err="1" smtClean="0"/>
              <a:t>photoproduction</a:t>
            </a:r>
            <a:r>
              <a:rPr lang="en-US" dirty="0" smtClean="0"/>
              <a:t> in data collection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Acceptance for </a:t>
            </a:r>
            <a:r>
              <a:rPr lang="en-US" dirty="0" err="1" smtClean="0">
                <a:solidFill>
                  <a:srgbClr val="0070C0"/>
                </a:solidFill>
              </a:rPr>
              <a:t>photoproduction</a:t>
            </a:r>
            <a:r>
              <a:rPr lang="en-US" dirty="0" smtClean="0">
                <a:solidFill>
                  <a:srgbClr val="0070C0"/>
                </a:solidFill>
              </a:rPr>
              <a:t> needs further study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Lower energy electron detection needs further study</a:t>
            </a:r>
          </a:p>
        </p:txBody>
      </p:sp>
      <p:sp>
        <p:nvSpPr>
          <p:cNvPr id="17" name="5-Point Star 16"/>
          <p:cNvSpPr/>
          <p:nvPr/>
        </p:nvSpPr>
        <p:spPr bwMode="auto">
          <a:xfrm>
            <a:off x="848955" y="3984810"/>
            <a:ext cx="137160" cy="13716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8" name="5-Point Star 17"/>
          <p:cNvSpPr/>
          <p:nvPr/>
        </p:nvSpPr>
        <p:spPr bwMode="auto">
          <a:xfrm>
            <a:off x="1234435" y="4191000"/>
            <a:ext cx="137160" cy="13716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9" name="5-Point Star 18"/>
          <p:cNvSpPr/>
          <p:nvPr/>
        </p:nvSpPr>
        <p:spPr bwMode="auto">
          <a:xfrm>
            <a:off x="3058760" y="3962400"/>
            <a:ext cx="137160" cy="13716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0" name="5-Point Star 19"/>
          <p:cNvSpPr/>
          <p:nvPr/>
        </p:nvSpPr>
        <p:spPr bwMode="auto">
          <a:xfrm>
            <a:off x="3444240" y="4168590"/>
            <a:ext cx="137160" cy="13716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1" name="5-Point Star 20"/>
          <p:cNvSpPr/>
          <p:nvPr/>
        </p:nvSpPr>
        <p:spPr bwMode="auto">
          <a:xfrm>
            <a:off x="5277525" y="4047565"/>
            <a:ext cx="137160" cy="13716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2" name="5-Point Star 21"/>
          <p:cNvSpPr/>
          <p:nvPr/>
        </p:nvSpPr>
        <p:spPr bwMode="auto">
          <a:xfrm>
            <a:off x="5663005" y="4253755"/>
            <a:ext cx="137160" cy="13716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3" name="5-Point Star 22"/>
          <p:cNvSpPr/>
          <p:nvPr/>
        </p:nvSpPr>
        <p:spPr bwMode="auto">
          <a:xfrm>
            <a:off x="7559040" y="4087905"/>
            <a:ext cx="137160" cy="13716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" name="5-Point Star 23"/>
          <p:cNvSpPr/>
          <p:nvPr/>
        </p:nvSpPr>
        <p:spPr bwMode="auto">
          <a:xfrm>
            <a:off x="7944520" y="4294095"/>
            <a:ext cx="137160" cy="137160"/>
          </a:xfrm>
          <a:prstGeom prst="star5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020" name="Picture 4" descr="D:\Google Drive\JPsi\optimization\solid_JPsi_optimization_20150426\fluxR_FAEC_4GeV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710" y="2590800"/>
            <a:ext cx="4245090" cy="3657600"/>
          </a:xfrm>
          <a:prstGeom prst="rect">
            <a:avLst/>
          </a:prstGeom>
          <a:noFill/>
        </p:spPr>
      </p:pic>
      <p:pic>
        <p:nvPicPr>
          <p:cNvPr id="456709" name="Picture 5" descr="D:\Google Drive\JPsi\optimization\trigger\fluxR_LAE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4110" y="2514600"/>
            <a:ext cx="4245090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Trigger 1 (flat)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1447800"/>
          </a:xfrm>
        </p:spPr>
        <p:txBody>
          <a:bodyPr/>
          <a:lstStyle/>
          <a:p>
            <a:r>
              <a:rPr lang="en-US" sz="1500" dirty="0" smtClean="0"/>
              <a:t>Done in the way similar to the trigger study for SIDIS_He3</a:t>
            </a:r>
          </a:p>
          <a:p>
            <a:r>
              <a:rPr lang="en-US" sz="1500" dirty="0" smtClean="0"/>
              <a:t>Single electron trigger by flat EC &gt; 4GeV at FA and flat EC&gt;2GeV at LA</a:t>
            </a:r>
          </a:p>
          <a:p>
            <a:r>
              <a:rPr lang="en-US" sz="1500" dirty="0" smtClean="0"/>
              <a:t>Histograms showing rate before and after trigger cut</a:t>
            </a:r>
          </a:p>
          <a:p>
            <a:r>
              <a:rPr lang="en-US" sz="1500" dirty="0" smtClean="0"/>
              <a:t>Using SIDIS_He3 EC trigger response for now, but luminosity (1e37/cm2/s) are similar for both and background has no big effect on EC trigger for this level of luminosity)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7800" y="3429000"/>
            <a:ext cx="643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FAEC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43600" y="3364468"/>
            <a:ext cx="648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LAEC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Trigger 1 (radial)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2133600"/>
          </a:xfrm>
        </p:spPr>
        <p:txBody>
          <a:bodyPr/>
          <a:lstStyle/>
          <a:p>
            <a:r>
              <a:rPr lang="en-US" sz="1500" dirty="0" smtClean="0"/>
              <a:t>MRPC+FASPD can reduce trigger rate from pi0 photon by factor 20</a:t>
            </a:r>
          </a:p>
          <a:p>
            <a:r>
              <a:rPr lang="en-US" sz="1500" dirty="0" smtClean="0"/>
              <a:t>LASPD can reduce trigger rate from pi0 photon by factor 5</a:t>
            </a:r>
          </a:p>
          <a:p>
            <a:r>
              <a:rPr lang="en-US" sz="1500" dirty="0" smtClean="0"/>
              <a:t>LGCC can reduce photon background by 40 and </a:t>
            </a:r>
            <a:r>
              <a:rPr lang="en-US" sz="1500" dirty="0" err="1" smtClean="0"/>
              <a:t>hadron</a:t>
            </a:r>
            <a:r>
              <a:rPr lang="en-US" sz="1500" dirty="0" smtClean="0"/>
              <a:t> </a:t>
            </a:r>
            <a:r>
              <a:rPr lang="en-US" sz="1500" dirty="0" err="1" smtClean="0"/>
              <a:t>backgroud</a:t>
            </a:r>
            <a:r>
              <a:rPr lang="en-US" sz="1500" dirty="0" smtClean="0"/>
              <a:t> by 40(rand. Coin.) and 55 (corr. Coin.)</a:t>
            </a:r>
          </a:p>
          <a:p>
            <a:r>
              <a:rPr lang="en-US" sz="1500" dirty="0" smtClean="0"/>
              <a:t>Single electron trigger including  both FA and LA is about </a:t>
            </a:r>
            <a:r>
              <a:rPr lang="en-US" sz="1500" dirty="0" smtClean="0">
                <a:solidFill>
                  <a:srgbClr val="FF0000"/>
                </a:solidFill>
              </a:rPr>
              <a:t>1.54MHz</a:t>
            </a:r>
          </a:p>
          <a:p>
            <a:r>
              <a:rPr lang="en-US" sz="1500" dirty="0" smtClean="0"/>
              <a:t>Coincidence of two electron trigger within 30ns time window is 1.54e6*1.54e6*30e-9 = </a:t>
            </a:r>
            <a:r>
              <a:rPr lang="en-US" sz="1500" dirty="0" smtClean="0">
                <a:solidFill>
                  <a:srgbClr val="FF0000"/>
                </a:solidFill>
              </a:rPr>
              <a:t>71kHz,</a:t>
            </a:r>
            <a:r>
              <a:rPr lang="en-US" sz="1500" dirty="0" smtClean="0">
                <a:solidFill>
                  <a:schemeClr val="accent4"/>
                </a:solidFill>
              </a:rPr>
              <a:t> </a:t>
            </a:r>
            <a:r>
              <a:rPr lang="en-US" sz="1500" dirty="0" smtClean="0">
                <a:solidFill>
                  <a:srgbClr val="C00000"/>
                </a:solidFill>
              </a:rPr>
              <a:t>which is below 100kHz SIDIS Setup limit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04800" y="3657600"/>
            <a:ext cx="8229600" cy="2590800"/>
          </a:xfrm>
          <a:prstGeom prst="rect">
            <a:avLst/>
          </a:prstGeom>
          <a:ln w="25400" cap="flat" cmpd="sng" algn="ctr">
            <a:solidFill>
              <a:schemeClr val="accent2"/>
            </a:solidFill>
            <a:prstDash val="solid"/>
            <a:miter lim="800000"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marR="0" lvl="1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Single electron trigger</a:t>
            </a:r>
          </a:p>
          <a:p>
            <a:pPr marL="342900" marR="0" lvl="1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 (4GeV flat)</a:t>
            </a:r>
          </a:p>
          <a:p>
            <a:pPr marL="5143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335kHz </a:t>
            </a:r>
          </a:p>
          <a:p>
            <a:pPr marL="514350" lvl="1" indent="-285750" fontAlgn="base">
              <a:spcBef>
                <a:spcPct val="20000"/>
              </a:spcBef>
              <a:spcAft>
                <a:spcPct val="0"/>
              </a:spcAft>
              <a:buSzPct val="70000"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=328+4+4/40+181/20/40+(18+20+24</a:t>
            </a:r>
            <a:r>
              <a:rPr lang="en-US" sz="1500" kern="0" dirty="0" smtClean="0">
                <a:solidFill>
                  <a:schemeClr val="tx1"/>
                </a:solidFill>
              </a:rPr>
              <a:t>)/40+(18+20+24)/55</a:t>
            </a: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lvl="1" indent="-285750" fontAlgn="base">
              <a:spcBef>
                <a:spcPct val="20000"/>
              </a:spcBef>
              <a:spcAft>
                <a:spcPct val="0"/>
              </a:spcAft>
              <a:buSzPct val="70000"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=328</a:t>
            </a:r>
            <a:r>
              <a:rPr lang="en-US" sz="1500" kern="0" dirty="0" smtClean="0">
                <a:solidFill>
                  <a:schemeClr val="tx1"/>
                </a:solidFill>
              </a:rPr>
              <a:t>(e) + 4(e(</a:t>
            </a:r>
            <a:r>
              <a:rPr lang="el-GR" sz="1500" kern="0" dirty="0" smtClean="0">
                <a:solidFill>
                  <a:schemeClr val="tx1"/>
                </a:solidFill>
              </a:rPr>
              <a:t>π</a:t>
            </a:r>
            <a:r>
              <a:rPr lang="en-US" sz="1500" kern="0" baseline="30000" dirty="0" smtClean="0">
                <a:solidFill>
                  <a:schemeClr val="tx1"/>
                </a:solidFill>
              </a:rPr>
              <a:t>0</a:t>
            </a:r>
            <a:r>
              <a:rPr lang="en-US" sz="1500" kern="0" dirty="0" smtClean="0">
                <a:solidFill>
                  <a:schemeClr val="tx1"/>
                </a:solidFill>
              </a:rPr>
              <a:t>) front) + 0.1(e(</a:t>
            </a:r>
            <a:r>
              <a:rPr lang="el-GR" sz="1500" kern="0" dirty="0" smtClean="0">
                <a:solidFill>
                  <a:schemeClr val="tx1"/>
                </a:solidFill>
              </a:rPr>
              <a:t>π</a:t>
            </a:r>
            <a:r>
              <a:rPr lang="en-US" sz="1500" kern="0" baseline="30000" dirty="0" smtClean="0">
                <a:solidFill>
                  <a:schemeClr val="tx1"/>
                </a:solidFill>
              </a:rPr>
              <a:t>0</a:t>
            </a:r>
            <a:r>
              <a:rPr lang="en-US" sz="1500" kern="0" dirty="0" smtClean="0">
                <a:solidFill>
                  <a:schemeClr val="tx1"/>
                </a:solidFill>
              </a:rPr>
              <a:t>) back) +0.23(</a:t>
            </a:r>
            <a:r>
              <a:rPr lang="el-GR" sz="1500" kern="0" dirty="0" smtClean="0">
                <a:solidFill>
                  <a:schemeClr val="tx1"/>
                </a:solidFill>
              </a:rPr>
              <a:t>γ</a:t>
            </a:r>
            <a:r>
              <a:rPr lang="en-US" sz="1500" kern="0" dirty="0" smtClean="0">
                <a:solidFill>
                  <a:schemeClr val="tx1"/>
                </a:solidFill>
              </a:rPr>
              <a:t>(</a:t>
            </a:r>
            <a:r>
              <a:rPr lang="el-GR" sz="1500" kern="0" dirty="0" smtClean="0">
                <a:solidFill>
                  <a:schemeClr val="tx1"/>
                </a:solidFill>
              </a:rPr>
              <a:t>π</a:t>
            </a:r>
            <a:r>
              <a:rPr lang="en-US" sz="1500" kern="0" baseline="30000" dirty="0" smtClean="0">
                <a:solidFill>
                  <a:schemeClr val="tx1"/>
                </a:solidFill>
              </a:rPr>
              <a:t>0</a:t>
            </a:r>
            <a:r>
              <a:rPr lang="en-US" sz="1500" kern="0" dirty="0" smtClean="0">
                <a:solidFill>
                  <a:schemeClr val="tx1"/>
                </a:solidFill>
              </a:rPr>
              <a:t>)) + 1.6(</a:t>
            </a:r>
            <a:r>
              <a:rPr lang="en-US" sz="1500" kern="0" dirty="0" err="1" smtClean="0">
                <a:solidFill>
                  <a:schemeClr val="tx1"/>
                </a:solidFill>
              </a:rPr>
              <a:t>hadron</a:t>
            </a:r>
            <a:r>
              <a:rPr lang="en-US" sz="1500" kern="0" dirty="0" smtClean="0">
                <a:solidFill>
                  <a:schemeClr val="tx1"/>
                </a:solidFill>
              </a:rPr>
              <a:t> rand. coin.) + 1.1(</a:t>
            </a:r>
            <a:r>
              <a:rPr lang="en-US" sz="1500" kern="0" dirty="0" err="1" smtClean="0">
                <a:solidFill>
                  <a:schemeClr val="tx1"/>
                </a:solidFill>
              </a:rPr>
              <a:t>hadron</a:t>
            </a:r>
            <a:r>
              <a:rPr lang="en-US" sz="1500" kern="0" dirty="0" smtClean="0">
                <a:solidFill>
                  <a:schemeClr val="tx1"/>
                </a:solidFill>
              </a:rPr>
              <a:t> corr. coin.)</a:t>
            </a: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SzPct val="90000"/>
              <a:defRPr/>
            </a:pPr>
            <a:r>
              <a:rPr lang="en-US" sz="1500" kern="0" dirty="0" smtClean="0">
                <a:solidFill>
                  <a:schemeClr val="tx1"/>
                </a:solidFill>
              </a:rPr>
              <a:t>LA (2GeV flat)</a:t>
            </a: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1200kHz</a:t>
            </a:r>
          </a:p>
          <a:p>
            <a:pPr marL="514350" lvl="1" indent="-285750" fontAlgn="base">
              <a:spcBef>
                <a:spcPct val="20000"/>
              </a:spcBef>
              <a:spcAft>
                <a:spcPct val="0"/>
              </a:spcAft>
              <a:buSzPct val="70000"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= </a:t>
            </a:r>
            <a:r>
              <a:rPr lang="en-US" sz="1500" kern="0" dirty="0" smtClean="0">
                <a:solidFill>
                  <a:schemeClr val="tx1"/>
                </a:solidFill>
              </a:rPr>
              <a:t>33+27+1390/5+(247+376+239)</a:t>
            </a:r>
            <a:endParaRPr kumimoji="0" lang="en-US" sz="15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= 33(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eDIS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+ 27(e(</a:t>
            </a:r>
            <a:r>
              <a:rPr kumimoji="0" lang="el-GR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</a:t>
            </a:r>
            <a:r>
              <a:rPr kumimoji="0" lang="en-US" sz="15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))+ 270(</a:t>
            </a:r>
            <a:r>
              <a:rPr kumimoji="0" lang="el-GR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γ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l-GR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</a:t>
            </a:r>
            <a:r>
              <a:rPr kumimoji="0" lang="en-US" sz="15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))+862(</a:t>
            </a:r>
            <a:r>
              <a:rPr kumimoji="0" lang="en-US" sz="15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hadron</a:t>
            </a:r>
            <a:r>
              <a:rPr kumimoji="0" lang="en-US" sz="15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 typeface="Wingdings" pitchFamily="2" charset="2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42" name="Picture 2" descr="D:\Google Drive\JPsi\optimization\solid_JPsi_optimization_20150426\theta_mom_fin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242" y="1295400"/>
            <a:ext cx="4759642" cy="347472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18" y="0"/>
            <a:ext cx="8042276" cy="685800"/>
          </a:xfrm>
        </p:spPr>
        <p:txBody>
          <a:bodyPr/>
          <a:lstStyle/>
          <a:p>
            <a:r>
              <a:rPr lang="en-US" dirty="0" smtClean="0"/>
              <a:t>Acceptance comparison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19994" y="6492875"/>
            <a:ext cx="824006" cy="365125"/>
          </a:xfrm>
          <a:prstGeom prst="rect">
            <a:avLst/>
          </a:prstGeom>
        </p:spPr>
        <p:txBody>
          <a:bodyPr/>
          <a:lstStyle/>
          <a:p>
            <a:fld id="{05B56A2D-B9AA-9D47-A6A7-53D1638EA1C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562600" y="990600"/>
            <a:ext cx="2431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Require decay pair only</a:t>
            </a:r>
            <a:endParaRPr lang="en-US" dirty="0"/>
          </a:p>
        </p:txBody>
      </p:sp>
      <p:pic>
        <p:nvPicPr>
          <p:cNvPr id="455683" name="Picture 3" descr="D:\Dropbox\tmp\ThetaP_2g_fin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83732"/>
            <a:ext cx="4500504" cy="36576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04800" y="4923472"/>
            <a:ext cx="7924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Possible Trigger 2 (radial)</a:t>
            </a:r>
            <a:r>
              <a:rPr lang="en-US" dirty="0" smtClean="0"/>
              <a:t>: electron trigger by FAEC with 4GeV (r=105-115cm), 3GeV (r=115-145cm) and 2GeV (r=145-235cm), by LAEC with 3GeV (r=80-100cm) and 2GeV (r=100-140cm) (stars shows trigger energy)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This allows both TCS and </a:t>
            </a:r>
            <a:r>
              <a:rPr lang="en-US" dirty="0" err="1" smtClean="0">
                <a:solidFill>
                  <a:srgbClr val="FF0000"/>
                </a:solidFill>
              </a:rPr>
              <a:t>JPsi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electroproduction</a:t>
            </a:r>
            <a:r>
              <a:rPr lang="en-US" dirty="0" smtClean="0">
                <a:solidFill>
                  <a:srgbClr val="FF0000"/>
                </a:solidFill>
              </a:rPr>
              <a:t> and </a:t>
            </a:r>
            <a:r>
              <a:rPr lang="en-US" dirty="0" err="1" smtClean="0">
                <a:solidFill>
                  <a:srgbClr val="FF0000"/>
                </a:solidFill>
              </a:rPr>
              <a:t>photoproduction</a:t>
            </a:r>
            <a:r>
              <a:rPr lang="en-US" dirty="0" smtClean="0">
                <a:solidFill>
                  <a:srgbClr val="FF0000"/>
                </a:solidFill>
              </a:rPr>
              <a:t> in data collection</a:t>
            </a:r>
          </a:p>
        </p:txBody>
      </p:sp>
      <p:sp>
        <p:nvSpPr>
          <p:cNvPr id="17" name="5-Point Star 16"/>
          <p:cNvSpPr/>
          <p:nvPr/>
        </p:nvSpPr>
        <p:spPr bwMode="auto">
          <a:xfrm>
            <a:off x="533400" y="4053840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38800" y="762000"/>
            <a:ext cx="2404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Jpsi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Electroproduction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34015" y="990600"/>
            <a:ext cx="3023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Require proton and decay pair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81000" y="762000"/>
            <a:ext cx="4126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TCS/BH (photo + quasi-</a:t>
            </a:r>
            <a:r>
              <a:rPr lang="en-US" dirty="0" err="1" smtClean="0">
                <a:solidFill>
                  <a:srgbClr val="FF0000"/>
                </a:solidFill>
              </a:rPr>
              <a:t>photoproduction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0" name="5-Point Star 29"/>
          <p:cNvSpPr/>
          <p:nvPr/>
        </p:nvSpPr>
        <p:spPr bwMode="auto">
          <a:xfrm>
            <a:off x="640975" y="4170380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1" name="5-Point Star 30"/>
          <p:cNvSpPr/>
          <p:nvPr/>
        </p:nvSpPr>
        <p:spPr bwMode="auto">
          <a:xfrm>
            <a:off x="838200" y="4268990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2" name="5-Point Star 31"/>
          <p:cNvSpPr/>
          <p:nvPr/>
        </p:nvSpPr>
        <p:spPr bwMode="auto">
          <a:xfrm>
            <a:off x="1014805" y="4199965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3" name="5-Point Star 32"/>
          <p:cNvSpPr/>
          <p:nvPr/>
        </p:nvSpPr>
        <p:spPr bwMode="auto">
          <a:xfrm>
            <a:off x="1295400" y="4282440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4" name="5-Point Star 33"/>
          <p:cNvSpPr/>
          <p:nvPr/>
        </p:nvSpPr>
        <p:spPr bwMode="auto">
          <a:xfrm>
            <a:off x="2924285" y="4049355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5" name="5-Point Star 34"/>
          <p:cNvSpPr/>
          <p:nvPr/>
        </p:nvSpPr>
        <p:spPr bwMode="auto">
          <a:xfrm>
            <a:off x="3031860" y="4165895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6" name="5-Point Star 35"/>
          <p:cNvSpPr/>
          <p:nvPr/>
        </p:nvSpPr>
        <p:spPr bwMode="auto">
          <a:xfrm>
            <a:off x="3229085" y="4264505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7" name="5-Point Star 36"/>
          <p:cNvSpPr/>
          <p:nvPr/>
        </p:nvSpPr>
        <p:spPr bwMode="auto">
          <a:xfrm>
            <a:off x="3405690" y="4195480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8" name="5-Point Star 37"/>
          <p:cNvSpPr/>
          <p:nvPr/>
        </p:nvSpPr>
        <p:spPr bwMode="auto">
          <a:xfrm>
            <a:off x="3686285" y="4277955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39" name="5-Point Star 38"/>
          <p:cNvSpPr/>
          <p:nvPr/>
        </p:nvSpPr>
        <p:spPr bwMode="auto">
          <a:xfrm>
            <a:off x="5181600" y="4076255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0" name="5-Point Star 39"/>
          <p:cNvSpPr/>
          <p:nvPr/>
        </p:nvSpPr>
        <p:spPr bwMode="auto">
          <a:xfrm>
            <a:off x="5289175" y="4192795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1" name="5-Point Star 40"/>
          <p:cNvSpPr/>
          <p:nvPr/>
        </p:nvSpPr>
        <p:spPr bwMode="auto">
          <a:xfrm>
            <a:off x="5486400" y="4291405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2" name="5-Point Star 41"/>
          <p:cNvSpPr/>
          <p:nvPr/>
        </p:nvSpPr>
        <p:spPr bwMode="auto">
          <a:xfrm>
            <a:off x="5663005" y="4222380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3" name="5-Point Star 42"/>
          <p:cNvSpPr/>
          <p:nvPr/>
        </p:nvSpPr>
        <p:spPr bwMode="auto">
          <a:xfrm>
            <a:off x="5943600" y="4304855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4" name="5-Point Star 43"/>
          <p:cNvSpPr/>
          <p:nvPr/>
        </p:nvSpPr>
        <p:spPr bwMode="auto">
          <a:xfrm>
            <a:off x="7438015" y="4065495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5" name="5-Point Star 44"/>
          <p:cNvSpPr/>
          <p:nvPr/>
        </p:nvSpPr>
        <p:spPr bwMode="auto">
          <a:xfrm>
            <a:off x="7545590" y="4182035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6" name="5-Point Star 45"/>
          <p:cNvSpPr/>
          <p:nvPr/>
        </p:nvSpPr>
        <p:spPr bwMode="auto">
          <a:xfrm>
            <a:off x="7742815" y="4280645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7" name="5-Point Star 46"/>
          <p:cNvSpPr/>
          <p:nvPr/>
        </p:nvSpPr>
        <p:spPr bwMode="auto">
          <a:xfrm>
            <a:off x="7919420" y="4211620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8" name="5-Point Star 47"/>
          <p:cNvSpPr/>
          <p:nvPr/>
        </p:nvSpPr>
        <p:spPr bwMode="auto">
          <a:xfrm>
            <a:off x="8200015" y="4294095"/>
            <a:ext cx="137160" cy="13716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66" name="Picture 2" descr="D:\Google Drive\JPsi\optimization\solid_JPsi_optimization_20150426\fluxR_FAEC_radi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362200"/>
            <a:ext cx="4245090" cy="3657600"/>
          </a:xfrm>
          <a:prstGeom prst="rect">
            <a:avLst/>
          </a:prstGeom>
          <a:noFill/>
        </p:spPr>
      </p:pic>
      <p:pic>
        <p:nvPicPr>
          <p:cNvPr id="472067" name="Picture 3" descr="D:\Google Drive\JPsi\optimization\solid_JPsi_optimization_20150426\fluxR_LAEC_rad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438400"/>
            <a:ext cx="4245090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Trigger 2 (radial)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382000" cy="1447800"/>
          </a:xfrm>
        </p:spPr>
        <p:txBody>
          <a:bodyPr/>
          <a:lstStyle/>
          <a:p>
            <a:r>
              <a:rPr lang="en-US" sz="1500" dirty="0" smtClean="0"/>
              <a:t>Done in the way similar to the trigger study for SIDIS_He3</a:t>
            </a:r>
          </a:p>
          <a:p>
            <a:r>
              <a:rPr lang="en-US" sz="1500" dirty="0" smtClean="0"/>
              <a:t>Single electron trigger by EC radial</a:t>
            </a:r>
          </a:p>
          <a:p>
            <a:r>
              <a:rPr lang="en-US" sz="1500" dirty="0" smtClean="0"/>
              <a:t>Histograms showing rate before and after trigger cut</a:t>
            </a:r>
          </a:p>
          <a:p>
            <a:r>
              <a:rPr lang="en-US" sz="1500" dirty="0" smtClean="0"/>
              <a:t>Using SIDIS_He3 EC trigger response for now, but luminosity (1e37/cm2/s) are similar for both and background has no big effect on EC trigger for this level of luminosity)</a:t>
            </a:r>
          </a:p>
        </p:txBody>
      </p:sp>
      <p:sp>
        <p:nvSpPr>
          <p:cNvPr id="6" name="Rectangle 5"/>
          <p:cNvSpPr/>
          <p:nvPr/>
        </p:nvSpPr>
        <p:spPr>
          <a:xfrm>
            <a:off x="1447800" y="3429000"/>
            <a:ext cx="643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FAEC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43600" y="3364468"/>
            <a:ext cx="648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LAEC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JLab_them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20566</TotalTime>
  <Words>1287</Words>
  <Application>Microsoft Office PowerPoint</Application>
  <PresentationFormat>On-screen Show (4:3)</PresentationFormat>
  <Paragraphs>175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Calibri</vt:lpstr>
      <vt:lpstr>Adobe Hebrew</vt:lpstr>
      <vt:lpstr>Wingdings</vt:lpstr>
      <vt:lpstr>Times New Roman</vt:lpstr>
      <vt:lpstr>Courier New</vt:lpstr>
      <vt:lpstr>Times</vt:lpstr>
      <vt:lpstr>Chalkboard</vt:lpstr>
      <vt:lpstr>ＭＳ Ｐゴシック</vt:lpstr>
      <vt:lpstr>Symbol</vt:lpstr>
      <vt:lpstr>2_JLab_theme_1</vt:lpstr>
      <vt:lpstr>Equation</vt:lpstr>
      <vt:lpstr>J/ψ @ SoLID</vt:lpstr>
      <vt:lpstr>PID</vt:lpstr>
      <vt:lpstr>TOF</vt:lpstr>
      <vt:lpstr>Electroproduction vs. Photoproduction</vt:lpstr>
      <vt:lpstr>Acceptance (Electroproduction)</vt:lpstr>
      <vt:lpstr>Possible Trigger 1 (flat)</vt:lpstr>
      <vt:lpstr>Possible Trigger 1 (radial)</vt:lpstr>
      <vt:lpstr>Acceptance comparison</vt:lpstr>
      <vt:lpstr>Possible Trigger 2 (radial)</vt:lpstr>
      <vt:lpstr>Possible Trigger 2 (radial)</vt:lpstr>
      <vt:lpstr>Summary</vt:lpstr>
      <vt:lpstr>SoLID JPsi Trigger</vt:lpstr>
      <vt:lpstr>Slide 13</vt:lpstr>
      <vt:lpstr>backup</vt:lpstr>
      <vt:lpstr>Comments: SoLID Director Review</vt:lpstr>
      <vt:lpstr>Slide 16</vt:lpstr>
      <vt:lpstr>Comments: SoLID Director Review</vt:lpstr>
      <vt:lpstr>Projection of Total Crossection</vt:lpstr>
      <vt:lpstr>Decay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simulation</dc:title>
  <dc:creator>Windows User</dc:creator>
  <cp:lastModifiedBy>zhiwen zhao</cp:lastModifiedBy>
  <cp:revision>1387</cp:revision>
  <dcterms:created xsi:type="dcterms:W3CDTF">2011-03-23T02:33:56Z</dcterms:created>
  <dcterms:modified xsi:type="dcterms:W3CDTF">2015-05-14T19:12:15Z</dcterms:modified>
</cp:coreProperties>
</file>