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4" r:id="rId4"/>
    <p:sldId id="265" r:id="rId5"/>
    <p:sldId id="266" r:id="rId6"/>
    <p:sldId id="385" r:id="rId7"/>
    <p:sldId id="271" r:id="rId8"/>
    <p:sldId id="275" r:id="rId9"/>
    <p:sldId id="379" r:id="rId10"/>
    <p:sldId id="380" r:id="rId11"/>
    <p:sldId id="386" r:id="rId12"/>
    <p:sldId id="381" r:id="rId13"/>
    <p:sldId id="376" r:id="rId14"/>
    <p:sldId id="377" r:id="rId15"/>
    <p:sldId id="378" r:id="rId16"/>
    <p:sldId id="366" r:id="rId17"/>
    <p:sldId id="368" r:id="rId18"/>
    <p:sldId id="384" r:id="rId19"/>
    <p:sldId id="285" r:id="rId20"/>
    <p:sldId id="306" r:id="rId21"/>
    <p:sldId id="348" r:id="rId22"/>
    <p:sldId id="349" r:id="rId23"/>
    <p:sldId id="360" r:id="rId24"/>
    <p:sldId id="361" r:id="rId25"/>
    <p:sldId id="267" r:id="rId26"/>
    <p:sldId id="273" r:id="rId27"/>
    <p:sldId id="269" r:id="rId28"/>
    <p:sldId id="343" r:id="rId29"/>
    <p:sldId id="344" r:id="rId30"/>
    <p:sldId id="350" r:id="rId31"/>
    <p:sldId id="351" r:id="rId32"/>
    <p:sldId id="352" r:id="rId33"/>
    <p:sldId id="353" r:id="rId34"/>
    <p:sldId id="354" r:id="rId35"/>
    <p:sldId id="375" r:id="rId36"/>
    <p:sldId id="372" r:id="rId37"/>
    <p:sldId id="373" r:id="rId38"/>
  </p:sldIdLst>
  <p:sldSz cx="9144000" cy="6858000" type="screen4x3"/>
  <p:notesSz cx="7099300" cy="10234613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omic Sans MS" pitchFamily="66" charset="0"/>
      <p:regular r:id="rId44"/>
      <p:bold r:id="rId45"/>
    </p:embeddedFont>
    <p:embeddedFont>
      <p:font typeface="Times" pitchFamily="18" charset="0"/>
      <p:regular r:id="rId46"/>
      <p:bold r:id="rId47"/>
      <p:italic r:id="rId48"/>
      <p:boldItalic r:id="rId49"/>
    </p:embeddedFont>
    <p:embeddedFont>
      <p:font typeface="Arial Narrow" pitchFamily="34" charset="0"/>
      <p:regular r:id="rId50"/>
      <p:bold r:id="rId51"/>
      <p:italic r:id="rId52"/>
      <p:boldItalic r:id="rId53"/>
    </p:embeddedFont>
    <p:embeddedFont>
      <p:font typeface="Arial Unicode MS" pitchFamily="34" charset="-12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F969505-B8C8-4DC4-85EE-4154AC327D3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19B4766-1438-449E-A02F-A61760BC2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D5BEF1-D9B3-48D0-BAE2-22016FC331E4}" type="slidenum">
              <a:rPr lang="en-US"/>
              <a:pPr/>
              <a:t>3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766-1438-449E-A02F-A61760BC24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AB8EE-228C-4861-B5A8-774DA1CF11BA}" type="slidenum">
              <a:rPr lang="en-US"/>
              <a:pPr/>
              <a:t>26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A397F4-1513-4179-8035-C42BA2B2D067}" type="slidenum">
              <a:rPr lang="en-US"/>
              <a:pPr/>
              <a:t>27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03A1B-4690-42A3-A2BB-DEFA192419AB}" type="slidenum">
              <a:rPr lang="en-US"/>
              <a:pPr/>
              <a:t>32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4DA-6877-4289-BFCC-B3633C08805D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8F14-A8BA-44E1-A0E0-7A6164C4BC5D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E576-C2AD-4C60-B75A-7EF78D619855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6666-180B-4304-A4DE-F4BCE7C0C5A5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93A3-2361-4FF4-905A-E08344F6FC56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629C-C815-42E8-9500-D8E80240F3D7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5FFB-6AB1-4E9D-98BB-920B2487DA5C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78D1-E0B6-4FE4-BC1F-DBB907813C92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E13-3A68-4A3F-895D-082C0ED17963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D73-D716-4863-97FB-43162BFE8782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4C11-11E6-4970-8EFB-364C4241DF93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821AC-01B5-402F-BAE8-3805B1442E30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Timelike</a:t>
            </a:r>
            <a:r>
              <a:rPr lang="en-US" dirty="0" smtClean="0">
                <a:solidFill>
                  <a:srgbClr val="7030A0"/>
                </a:solidFill>
              </a:rPr>
              <a:t> Compton Scattering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at </a:t>
            </a:r>
            <a:r>
              <a:rPr lang="en-US" dirty="0" err="1" smtClean="0">
                <a:solidFill>
                  <a:srgbClr val="7030A0"/>
                </a:solidFill>
              </a:rPr>
              <a:t>SoLID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3300" dirty="0" smtClean="0"/>
              <a:t>Run Group Proposal with </a:t>
            </a:r>
            <a:br>
              <a:rPr lang="en-US" sz="3300" dirty="0" smtClean="0"/>
            </a:br>
            <a:r>
              <a:rPr lang="en-US" sz="3300" dirty="0" smtClean="0"/>
              <a:t>E12-12-006 (</a:t>
            </a:r>
            <a:r>
              <a:rPr lang="en-US" sz="3300" dirty="0" err="1" smtClean="0"/>
              <a:t>SoLID</a:t>
            </a:r>
            <a:r>
              <a:rPr lang="en-US" sz="3300" dirty="0" smtClean="0"/>
              <a:t> </a:t>
            </a:r>
            <a:r>
              <a:rPr lang="en-US" sz="3300" dirty="0" err="1" smtClean="0"/>
              <a:t>JPsi</a:t>
            </a:r>
            <a:r>
              <a:rPr lang="en-US" sz="3300" dirty="0" smtClean="0"/>
              <a:t>)</a:t>
            </a:r>
            <a:endParaRPr lang="en-US" sz="33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7848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3000" i="1" dirty="0" err="1" smtClean="0">
                <a:solidFill>
                  <a:schemeClr val="tx1"/>
                </a:solidFill>
              </a:rPr>
              <a:t>Zhiwen</a:t>
            </a:r>
            <a:r>
              <a:rPr lang="en-US" sz="3000" i="1" dirty="0" smtClean="0">
                <a:solidFill>
                  <a:schemeClr val="tx1"/>
                </a:solidFill>
              </a:rPr>
              <a:t> Zhao </a:t>
            </a:r>
          </a:p>
          <a:p>
            <a:r>
              <a:rPr lang="en-US" sz="3000" i="1" dirty="0" smtClean="0">
                <a:solidFill>
                  <a:schemeClr val="tx1"/>
                </a:solidFill>
              </a:rPr>
              <a:t>Marie Boer, </a:t>
            </a:r>
            <a:r>
              <a:rPr lang="en-US" sz="3000" i="1" dirty="0" err="1" smtClean="0">
                <a:solidFill>
                  <a:schemeClr val="tx1"/>
                </a:solidFill>
              </a:rPr>
              <a:t>Pawel</a:t>
            </a:r>
            <a:r>
              <a:rPr lang="en-US" sz="3000" i="1" dirty="0" smtClean="0">
                <a:solidFill>
                  <a:schemeClr val="tx1"/>
                </a:solidFill>
              </a:rPr>
              <a:t> </a:t>
            </a:r>
            <a:r>
              <a:rPr lang="en-US" sz="3000" i="1" dirty="0" err="1" smtClean="0">
                <a:solidFill>
                  <a:schemeClr val="tx1"/>
                </a:solidFill>
              </a:rPr>
              <a:t>Nadel-Turonski</a:t>
            </a:r>
            <a:r>
              <a:rPr lang="en-US" sz="3000" i="1" dirty="0" smtClean="0">
                <a:solidFill>
                  <a:schemeClr val="tx1"/>
                </a:solidFill>
              </a:rPr>
              <a:t> , </a:t>
            </a:r>
          </a:p>
          <a:p>
            <a:r>
              <a:rPr lang="en-US" sz="3000" i="1" dirty="0" err="1" smtClean="0">
                <a:solidFill>
                  <a:schemeClr val="tx1"/>
                </a:solidFill>
              </a:rPr>
              <a:t>Jixie</a:t>
            </a:r>
            <a:r>
              <a:rPr lang="en-US" sz="3000" i="1" dirty="0" smtClean="0">
                <a:solidFill>
                  <a:schemeClr val="tx1"/>
                </a:solidFill>
              </a:rPr>
              <a:t> Zhang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2015/5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\Downloads\jlab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0275"/>
            <a:ext cx="2990850" cy="8477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0"/>
            <a:ext cx="478715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10400" y="2590800"/>
            <a:ext cx="41549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0059" y="2590800"/>
            <a:ext cx="41056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914400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Recoil p</a:t>
            </a:r>
            <a:r>
              <a:rPr lang="en-US" sz="2000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100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TOF(MRPC): 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p/K up to </a:t>
            </a:r>
            <a:r>
              <a:rPr lang="en-US" sz="2000" dirty="0" smtClean="0">
                <a:solidFill>
                  <a:srgbClr val="0070C0"/>
                </a:solidFill>
              </a:rPr>
              <a:t>4.4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and p/pi up to 5GeV  </a:t>
            </a:r>
            <a:r>
              <a:rPr lang="en-US" sz="2000" dirty="0" smtClean="0">
                <a:solidFill>
                  <a:srgbClr val="00B0F0"/>
                </a:solidFill>
              </a:rPr>
              <a:t>@ forward angle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150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</a:t>
            </a:r>
            <a:r>
              <a:rPr lang="en-US" sz="2000" dirty="0" err="1" smtClean="0">
                <a:solidFill>
                  <a:srgbClr val="0070C0"/>
                </a:solidFill>
              </a:rPr>
              <a:t>Scint</a:t>
            </a:r>
            <a:r>
              <a:rPr lang="en-US" sz="2000" dirty="0" smtClean="0">
                <a:solidFill>
                  <a:srgbClr val="0070C0"/>
                </a:solidFill>
              </a:rPr>
              <a:t>):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p/K up to 2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p/pi up to </a:t>
            </a:r>
            <a:r>
              <a:rPr lang="en-US" sz="2000" dirty="0" smtClean="0">
                <a:solidFill>
                  <a:srgbClr val="0070C0"/>
                </a:solidFill>
              </a:rPr>
              <a:t>2.7GeV </a:t>
            </a:r>
            <a:r>
              <a:rPr lang="en-US" sz="2000" dirty="0" smtClean="0">
                <a:solidFill>
                  <a:srgbClr val="00B0F0"/>
                </a:solidFill>
              </a:rPr>
              <a:t>@ large angle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1026"/>
            <a:ext cx="9144000" cy="328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SoLID JPsi and TCS Setup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Electron PID</a:t>
            </a:r>
            <a:endParaRPr lang="en-US" dirty="0"/>
          </a:p>
        </p:txBody>
      </p:sp>
      <p:sp>
        <p:nvSpPr>
          <p:cNvPr id="4" name="Rounded Rectangle 16"/>
          <p:cNvSpPr>
            <a:spLocks noChangeArrowheads="1"/>
          </p:cNvSpPr>
          <p:nvPr/>
        </p:nvSpPr>
        <p:spPr bwMode="auto">
          <a:xfrm>
            <a:off x="3149275" y="3657601"/>
            <a:ext cx="271770" cy="39413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249" tIns="45625" rIns="91249" bIns="45625">
            <a:spAutoFit/>
          </a:bodyPr>
          <a:lstStyle/>
          <a:p>
            <a:endParaRPr lang="en-US"/>
          </a:p>
        </p:txBody>
      </p:sp>
      <p:sp>
        <p:nvSpPr>
          <p:cNvPr id="45059" name="AutoShape 3" descr="https://userweb.jlab.org/~zwzhao/TCS/SoLID_TCS_result/theta_mom_final.png"/>
          <p:cNvSpPr>
            <a:spLocks noChangeAspect="1" noChangeArrowheads="1"/>
          </p:cNvSpPr>
          <p:nvPr/>
        </p:nvSpPr>
        <p:spPr bwMode="auto">
          <a:xfrm>
            <a:off x="155575" y="-3421063"/>
            <a:ext cx="11049000" cy="713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3" name="Picture 7" descr="https://userweb.jlab.org/~zwzhao/TCS/SoLID_TCS_result/ep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36" y="2362200"/>
            <a:ext cx="7966364" cy="3810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Require at least one electron/positron in LGCC and below 4.9GeV threshold to help reject </a:t>
            </a:r>
            <a:r>
              <a:rPr lang="en-US" dirty="0" err="1" smtClean="0"/>
              <a:t>pions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18" y="0"/>
            <a:ext cx="8042276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Trigger and Acceptance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05B56A2D-B9AA-9D47-A6A7-53D1638EA1C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400" y="609600"/>
            <a:ext cx="412632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Trigger on decay electron and positron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Allow both </a:t>
            </a:r>
            <a:r>
              <a:rPr lang="en-US" dirty="0" err="1" smtClean="0"/>
              <a:t>electroproduction</a:t>
            </a:r>
            <a:r>
              <a:rPr lang="en-US" dirty="0" smtClean="0"/>
              <a:t> and </a:t>
            </a:r>
            <a:r>
              <a:rPr lang="en-US" dirty="0" err="1" smtClean="0"/>
              <a:t>photoproduction</a:t>
            </a:r>
            <a:r>
              <a:rPr lang="en-US" dirty="0" smtClean="0"/>
              <a:t> in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EC has radial dependent trigger threshold from 4 – 2GeV (stars)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LGCC, MRPC, SPD help reject other hadrons and photons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Same trigger works for </a:t>
            </a:r>
            <a:r>
              <a:rPr lang="en-US" dirty="0" err="1" smtClean="0">
                <a:solidFill>
                  <a:srgbClr val="FF0000"/>
                </a:solidFill>
              </a:rPr>
              <a:t>Jpsi</a:t>
            </a:r>
            <a:r>
              <a:rPr lang="en-US" dirty="0" smtClean="0">
                <a:solidFill>
                  <a:srgbClr val="FF0000"/>
                </a:solidFill>
              </a:rPr>
              <a:t> and TCS as run group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4400" y="5352871"/>
            <a:ext cx="7543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Single electron trigger including  both FA (</a:t>
            </a:r>
            <a:r>
              <a:rPr lang="en-US" kern="0" dirty="0" smtClean="0">
                <a:solidFill>
                  <a:srgbClr val="FF0000"/>
                </a:solidFill>
              </a:rPr>
              <a:t>682kHz) </a:t>
            </a:r>
            <a:r>
              <a:rPr lang="en-US" dirty="0" smtClean="0"/>
              <a:t>and LA(</a:t>
            </a:r>
            <a:r>
              <a:rPr lang="en-US" kern="0" dirty="0" smtClean="0">
                <a:solidFill>
                  <a:srgbClr val="FF0000"/>
                </a:solidFill>
              </a:rPr>
              <a:t>446kHz)</a:t>
            </a:r>
            <a:r>
              <a:rPr lang="en-US" dirty="0" smtClean="0"/>
              <a:t> is about </a:t>
            </a:r>
            <a:r>
              <a:rPr lang="en-US" dirty="0" smtClean="0">
                <a:solidFill>
                  <a:srgbClr val="FF0000"/>
                </a:solidFill>
              </a:rPr>
              <a:t>1.13MHz</a:t>
            </a:r>
          </a:p>
          <a:p>
            <a:r>
              <a:rPr lang="en-US" dirty="0" smtClean="0"/>
              <a:t>Coincidence of two electron trigger within 30ns time window is 1.13e6*1.13e6*30e-9 = </a:t>
            </a:r>
            <a:r>
              <a:rPr lang="en-US" dirty="0" smtClean="0">
                <a:solidFill>
                  <a:srgbClr val="FF0000"/>
                </a:solidFill>
              </a:rPr>
              <a:t>40kHz,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which is below 100kHz SIDIS Setup limit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2400" y="3276600"/>
            <a:ext cx="411480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Study was done in the way similar to PVDIS and SIDIS trigger rate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Using SIDIS_He3 EC trigger response for now, luminosity (1e37/cm2/s) is similar for both and background has no big effect on EC trigger for this level of luminosity)</a:t>
            </a:r>
          </a:p>
        </p:txBody>
      </p:sp>
      <p:pic>
        <p:nvPicPr>
          <p:cNvPr id="20" name="Picture 2" descr="D:\Google Drive\JPsi\optimization\solid_JPsi_optimization_20150426\theta_mom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30680"/>
            <a:ext cx="4759642" cy="3474720"/>
          </a:xfrm>
          <a:prstGeom prst="rect">
            <a:avLst/>
          </a:prstGeom>
          <a:noFill/>
        </p:spPr>
      </p:pic>
      <p:sp>
        <p:nvSpPr>
          <p:cNvPr id="21" name="5-Point Star 20"/>
          <p:cNvSpPr/>
          <p:nvPr/>
        </p:nvSpPr>
        <p:spPr bwMode="auto">
          <a:xfrm>
            <a:off x="4912042" y="438912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29815" y="1295400"/>
            <a:ext cx="302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Require proton and decay pair</a:t>
            </a:r>
            <a:endParaRPr lang="en-US" dirty="0"/>
          </a:p>
        </p:txBody>
      </p:sp>
      <p:sp>
        <p:nvSpPr>
          <p:cNvPr id="23" name="5-Point Star 22"/>
          <p:cNvSpPr/>
          <p:nvPr/>
        </p:nvSpPr>
        <p:spPr bwMode="auto">
          <a:xfrm>
            <a:off x="5019617" y="450566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5216842" y="460427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5393447" y="453524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5674042" y="461772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7302927" y="438463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7410502" y="450117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5-Point Star 30"/>
          <p:cNvSpPr/>
          <p:nvPr/>
        </p:nvSpPr>
        <p:spPr bwMode="auto">
          <a:xfrm>
            <a:off x="7607727" y="459978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5-Point Star 31"/>
          <p:cNvSpPr/>
          <p:nvPr/>
        </p:nvSpPr>
        <p:spPr bwMode="auto">
          <a:xfrm>
            <a:off x="7784332" y="453076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3" name="5-Point Star 32"/>
          <p:cNvSpPr/>
          <p:nvPr/>
        </p:nvSpPr>
        <p:spPr bwMode="auto">
          <a:xfrm>
            <a:off x="8064927" y="461323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5400" y="914400"/>
            <a:ext cx="3707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BH (photo + quasi-</a:t>
            </a:r>
            <a:r>
              <a:rPr lang="en-US" dirty="0" err="1" smtClean="0">
                <a:solidFill>
                  <a:srgbClr val="FF0000"/>
                </a:solidFill>
              </a:rPr>
              <a:t>photoproduction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on quasi-real and real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38375"/>
            <a:ext cx="88487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5890" name="Picture 2" descr="https://userweb.jlab.org/~zwzhao/TCS/SoLID_TCS_result/theta_phi_CM_eta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669523" cy="2743200"/>
          </a:xfrm>
          <a:prstGeom prst="rect">
            <a:avLst/>
          </a:prstGeom>
          <a:noFill/>
        </p:spPr>
      </p:pic>
      <p:pic>
        <p:nvPicPr>
          <p:cNvPr id="165892" name="Picture 4" descr="https://userweb.jlab.org/~zwzhao/TCS/SoLID_TCS_result/t_Q2_etab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1877" y="3810000"/>
            <a:ext cx="5669523" cy="2743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SoLID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TCS projection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80226" name="Picture 2" descr="https://userweb.jlab.org/~zwzhao/TCS/SoLID_TCS_result/t_eta_Q2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19535" cy="2743200"/>
          </a:xfrm>
          <a:prstGeom prst="rect">
            <a:avLst/>
          </a:prstGeom>
          <a:noFill/>
        </p:spPr>
      </p:pic>
      <p:pic>
        <p:nvPicPr>
          <p:cNvPr id="180228" name="Picture 4" descr="https://userweb.jlab.org/~zwzhao/TCS/SoLID_TCS_result/theta_phi_CM_Q2b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8819535" cy="2743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SoLID TCS projection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TCS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7921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Blue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solid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line</a:t>
            </a:r>
            <a:r>
              <a:rPr lang="en-US" dirty="0" smtClean="0"/>
              <a:t>, dual parameterization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dash-dot line</a:t>
            </a:r>
            <a:r>
              <a:rPr lang="en-US" dirty="0" smtClean="0"/>
              <a:t>, double distribution with D-term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dash line</a:t>
            </a:r>
            <a:r>
              <a:rPr lang="en-US" dirty="0" smtClean="0"/>
              <a:t>, double distribution without D-term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82274" name="Picture 2" descr="https://userweb.jlab.org/~zwzhao/TCS/SoLID_TCS_result/R_eta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36" y="1295400"/>
            <a:ext cx="7559364" cy="3657600"/>
          </a:xfrm>
          <a:prstGeom prst="rect">
            <a:avLst/>
          </a:prstGeom>
          <a:noFill/>
        </p:spPr>
      </p:pic>
      <p:pic>
        <p:nvPicPr>
          <p:cNvPr id="182276" name="Picture 4" descr="https://userweb.jlab.org/~zwzhao/TCS/SoLID_TCS_result/R_Q2b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910" y="4953000"/>
            <a:ext cx="587969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TCS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792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GK model (blue), MSTW model (red)</a:t>
            </a:r>
          </a:p>
          <a:p>
            <a:r>
              <a:rPr lang="en-US" dirty="0" smtClean="0"/>
              <a:t>Solid line, LO; dotted line, NLO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83298" name="Picture 2" descr="https://userweb.jlab.org/~zwzhao/TCS/SoLID_TCS_result/R_N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080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991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GPD 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3710" y="838200"/>
            <a:ext cx="122649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Fit exercise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67000" y="3733800"/>
            <a:ext cx="25153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Fit exercise for </a:t>
            </a:r>
            <a:r>
              <a:rPr lang="en-US" dirty="0" err="1" smtClean="0"/>
              <a:t>SoLID</a:t>
            </a:r>
            <a:r>
              <a:rPr lang="en-US" dirty="0" smtClean="0"/>
              <a:t> TCS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91000"/>
            <a:ext cx="3641125" cy="245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0" y="4038600"/>
            <a:ext cx="15240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Go through </a:t>
            </a:r>
            <a:r>
              <a:rPr lang="en-US" dirty="0" err="1" smtClean="0"/>
              <a:t>SoLID</a:t>
            </a:r>
            <a:r>
              <a:rPr lang="en-US" dirty="0" smtClean="0"/>
              <a:t> simulation to get acceptance and counts for 50 days of </a:t>
            </a:r>
            <a:r>
              <a:rPr lang="en-US" dirty="0" smtClean="0"/>
              <a:t>running, then fit it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TCS will provide higher statistics and different acceptance than CLAS12 TCS, and thus provide better fit to GPD and explore kinematic space with more details to help constrain on models</a:t>
            </a:r>
          </a:p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 form a nice complementary program both in detectors and in timelines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TCS can be a run group with </a:t>
            </a:r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JPsi</a:t>
            </a:r>
            <a:r>
              <a:rPr lang="en-US" dirty="0" smtClean="0"/>
              <a:t> and will provide help on background study and normalization crosscheck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DVCS and TCS</a:t>
            </a:r>
            <a:br>
              <a:rPr lang="en-US" dirty="0" smtClean="0"/>
            </a:br>
            <a:r>
              <a:rPr lang="en-US" dirty="0" smtClean="0"/>
              <a:t>access the same GPDs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“The amplitudes of these two reactions are related at Born order by a simple complex conjugation but they significantly differ at next to leading order (NLO)”</a:t>
            </a:r>
          </a:p>
          <a:p>
            <a:r>
              <a:rPr lang="en-US" dirty="0" smtClean="0"/>
              <a:t>“ The Born amplitudes get sizeable O(</a:t>
            </a:r>
            <a:r>
              <a:rPr lang="el-GR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) corrections and, even at moderate energies, the </a:t>
            </a:r>
            <a:r>
              <a:rPr lang="en-US" dirty="0" err="1" smtClean="0"/>
              <a:t>gluonic</a:t>
            </a:r>
            <a:r>
              <a:rPr lang="en-US" dirty="0" smtClean="0"/>
              <a:t> contributions are by no means negligible. </a:t>
            </a:r>
            <a:r>
              <a:rPr lang="en-US" dirty="0" smtClean="0">
                <a:solidFill>
                  <a:srgbClr val="FF0000"/>
                </a:solidFill>
              </a:rPr>
              <a:t>We stress that the </a:t>
            </a:r>
            <a:r>
              <a:rPr lang="en-US" dirty="0" err="1" smtClean="0">
                <a:solidFill>
                  <a:srgbClr val="FF0000"/>
                </a:solidFill>
              </a:rPr>
              <a:t>timelike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spacelike</a:t>
            </a:r>
            <a:r>
              <a:rPr lang="en-US" dirty="0" smtClean="0">
                <a:solidFill>
                  <a:srgbClr val="FF0000"/>
                </a:solidFill>
              </a:rPr>
              <a:t> cases are complementary and that their difference deserves much special attention.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997075"/>
            <a:ext cx="3292475" cy="2422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7638" y="2020887"/>
            <a:ext cx="3382962" cy="2322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9239" y="1230868"/>
            <a:ext cx="433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Spacelike</a:t>
            </a:r>
            <a:r>
              <a:rPr lang="en-US" dirty="0" smtClean="0">
                <a:cs typeface="Times New Roman" pitchFamily="18" charset="0"/>
              </a:rPr>
              <a:t> Deeply Virtual Compton Scattering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97066" y="1230868"/>
            <a:ext cx="293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Timelike</a:t>
            </a:r>
            <a:r>
              <a:rPr lang="en-US" dirty="0" smtClean="0">
                <a:cs typeface="Times New Roman" pitchFamily="18" charset="0"/>
              </a:rPr>
              <a:t> Compton Scattering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62600" y="1504146"/>
            <a:ext cx="3733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p → </a:t>
            </a:r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*(e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500" dirty="0" smtClean="0"/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p′</a:t>
            </a:r>
            <a:endParaRPr lang="en-US" sz="2500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504146"/>
            <a:ext cx="3733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*p → </a:t>
            </a:r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p′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4495800" y="6324600"/>
            <a:ext cx="34126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i="1" dirty="0" smtClean="0"/>
              <a:t>H. Moutarde et al. </a:t>
            </a:r>
            <a:r>
              <a:rPr lang="fr-FR" sz="1500" i="1" dirty="0" err="1" smtClean="0"/>
              <a:t>arXiv</a:t>
            </a:r>
            <a:r>
              <a:rPr lang="fr-FR" sz="1500" i="1" dirty="0" smtClean="0"/>
              <a:t>:1301.3819, 2013</a:t>
            </a:r>
            <a:endParaRPr lang="en-US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Generalized Parton Distribution (GPD)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685800"/>
            <a:ext cx="6248400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A unified descriptions of </a:t>
            </a:r>
            <a:r>
              <a:rPr lang="en-US" sz="2000" dirty="0" err="1" smtClean="0">
                <a:solidFill>
                  <a:srgbClr val="000000"/>
                </a:solidFill>
              </a:rPr>
              <a:t>partons</a:t>
            </a:r>
            <a:r>
              <a:rPr lang="en-US" sz="2000" dirty="0" smtClean="0">
                <a:solidFill>
                  <a:srgbClr val="000000"/>
                </a:solidFill>
              </a:rPr>
              <a:t> (quarks and gluons) in the momentum and impact parameter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2373313" cy="1928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2081616" cy="2238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81600" y="5943600"/>
            <a:ext cx="3600450" cy="6656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20000"/>
              </a:lnSpc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Parton Distribution Functions</a:t>
            </a:r>
            <a:r>
              <a:rPr lang="en-US" sz="1600" dirty="0">
                <a:solidFill>
                  <a:srgbClr val="000000"/>
                </a:solidFill>
              </a:rPr>
              <a:t> Longitudinal momentum distributions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05200"/>
            <a:ext cx="1838369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0599" y="3531658"/>
            <a:ext cx="1924801" cy="241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152400" y="609600"/>
            <a:ext cx="8915400" cy="2667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1712" y="3352800"/>
            <a:ext cx="4495800" cy="33528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48200" y="3352800"/>
            <a:ext cx="4419600" cy="33528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685800"/>
            <a:ext cx="2209800" cy="24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61950" y="5943600"/>
            <a:ext cx="3600450" cy="6656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Elastic form factors                                       </a:t>
            </a:r>
            <a:r>
              <a:rPr lang="en-US" sz="1600" dirty="0" smtClean="0">
                <a:solidFill>
                  <a:srgbClr val="000000"/>
                </a:solidFill>
              </a:rPr>
              <a:t>Transverse spatial distributions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371600"/>
            <a:ext cx="3962400" cy="18283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Compton Process</a:t>
            </a:r>
            <a:br>
              <a:rPr lang="en-US" dirty="0" smtClean="0"/>
            </a:br>
            <a:r>
              <a:rPr lang="en-US" sz="2800" dirty="0" smtClean="0"/>
              <a:t>accessing GPDs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866900"/>
            <a:ext cx="5486400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9144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(q) + p(p) → 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(q′) + p(p′)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524000"/>
            <a:ext cx="4876800" cy="40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060802"/>
            <a:ext cx="4953000" cy="279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114800"/>
            <a:ext cx="3581400" cy="10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626290"/>
            <a:ext cx="3657600" cy="54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105400" y="6534835"/>
            <a:ext cx="41151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i="1" dirty="0" smtClean="0"/>
              <a:t>E.R. Berger et al. </a:t>
            </a:r>
            <a:r>
              <a:rPr lang="fr-FR" sz="1500" i="1" dirty="0" err="1" smtClean="0"/>
              <a:t>Eur</a:t>
            </a:r>
            <a:r>
              <a:rPr lang="fr-FR" sz="1500" i="1" dirty="0" smtClean="0"/>
              <a:t>. Phys. J. C 23, 675–689 (2002)</a:t>
            </a:r>
            <a:endParaRPr lang="en-US" sz="1500" i="1" dirty="0"/>
          </a:p>
        </p:txBody>
      </p:sp>
      <p:sp>
        <p:nvSpPr>
          <p:cNvPr id="14" name="Rectangle 13"/>
          <p:cNvSpPr/>
          <p:nvPr/>
        </p:nvSpPr>
        <p:spPr>
          <a:xfrm>
            <a:off x="2792042" y="3581400"/>
            <a:ext cx="37611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/>
              <a:t>Compton Form Factor (CFF)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DVCS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97249"/>
            <a:ext cx="8534400" cy="21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72389"/>
            <a:ext cx="3505200" cy="375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4947961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6192304"/>
            <a:ext cx="3600450" cy="6656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dirty="0" smtClean="0"/>
              <a:t>An overview of existing and planned measurements of DVCS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34000" y="6283912"/>
            <a:ext cx="3600450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 smtClean="0"/>
              <a:t>Global fit to the DVCS data</a:t>
            </a:r>
          </a:p>
          <a:p>
            <a:r>
              <a:rPr lang="en-US" sz="1200" i="1" dirty="0" smtClean="0"/>
              <a:t>M. </a:t>
            </a:r>
            <a:r>
              <a:rPr lang="en-US" sz="1200" i="1" dirty="0" err="1" smtClean="0"/>
              <a:t>Guidal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Eur.Phys.J</a:t>
            </a:r>
            <a:r>
              <a:rPr lang="en-US" sz="1200" i="1" dirty="0" smtClean="0"/>
              <a:t>. A37, p319 (2008)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Timelike</a:t>
            </a:r>
            <a:r>
              <a:rPr lang="en-US" dirty="0" smtClean="0"/>
              <a:t> Compton Scattering (TCS)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Test </a:t>
            </a:r>
            <a:r>
              <a:rPr lang="en-US" dirty="0" err="1" smtClean="0">
                <a:cs typeface="Times New Roman" pitchFamily="18" charset="0"/>
              </a:rPr>
              <a:t>spacelike-timelike</a:t>
            </a:r>
            <a:r>
              <a:rPr lang="en-US" dirty="0" smtClean="0">
                <a:cs typeface="Times New Roman" pitchFamily="18" charset="0"/>
              </a:rPr>
              <a:t> correspondence and the universality of GPDs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  <a:latin typeface="Times New Roman" pitchFamily="16" charset="0"/>
              </a:rPr>
              <a:t>Input for global analysis of Compton Form Factors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  <a:latin typeface="Times New Roman" pitchFamily="16" charset="0"/>
              </a:rPr>
              <a:t>access through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6" charset="0"/>
              </a:rPr>
              <a:t>azimuthal</a:t>
            </a:r>
            <a:r>
              <a:rPr lang="en-GB" dirty="0" smtClean="0">
                <a:solidFill>
                  <a:srgbClr val="000000"/>
                </a:solidFill>
                <a:latin typeface="Times New Roman" pitchFamily="16" charset="0"/>
              </a:rPr>
              <a:t> asymmetry of lepton pair</a:t>
            </a:r>
            <a:endParaRPr lang="en-US" dirty="0" smtClean="0"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Explore GPDs of quarks and gluons at different kinematics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14478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 → p′ 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*(e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</a:t>
            </a:r>
            <a:r>
              <a:rPr lang="en-US" dirty="0" err="1" smtClean="0"/>
              <a:t>crosssection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371600"/>
            <a:ext cx="6757988" cy="642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9850" y="2362200"/>
            <a:ext cx="5830887" cy="642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1587" y="5907087"/>
            <a:ext cx="6475413" cy="733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" y="3684587"/>
            <a:ext cx="7242175" cy="652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1400" y="4876800"/>
            <a:ext cx="3897312" cy="622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069137" y="3713162"/>
            <a:ext cx="1008063" cy="503238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484812" y="3736975"/>
            <a:ext cx="679450" cy="503237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F53609-08A4-4554-960C-6DA1B10D940A}" type="slidenum">
              <a:rPr lang="en-US"/>
              <a:pPr/>
              <a:t>26</a:t>
            </a:fld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600" y="3035839"/>
            <a:ext cx="5284800" cy="11982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641" y="1741143"/>
            <a:ext cx="7018560" cy="11982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509921" y="3110727"/>
            <a:ext cx="456480" cy="456528"/>
          </a:xfrm>
          <a:prstGeom prst="ellipse">
            <a:avLst/>
          </a:prstGeom>
          <a:solidFill>
            <a:srgbClr val="FFD147">
              <a:alpha val="25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7155360" y="1817471"/>
            <a:ext cx="914400" cy="456528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955680" y="2426656"/>
            <a:ext cx="914400" cy="456527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973121" y="2426656"/>
            <a:ext cx="914400" cy="456527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935681" y="3721351"/>
            <a:ext cx="914400" cy="456528"/>
          </a:xfrm>
          <a:prstGeom prst="ellipse">
            <a:avLst/>
          </a:prstGeom>
          <a:solidFill>
            <a:srgbClr val="0066FF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952800" y="3721351"/>
            <a:ext cx="914400" cy="456528"/>
          </a:xfrm>
          <a:prstGeom prst="ellipse">
            <a:avLst/>
          </a:prstGeom>
          <a:solidFill>
            <a:srgbClr val="0066FF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546241" y="3110727"/>
            <a:ext cx="914400" cy="456528"/>
          </a:xfrm>
          <a:prstGeom prst="ellipse">
            <a:avLst/>
          </a:prstGeom>
          <a:solidFill>
            <a:srgbClr val="0066FF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745281" y="4330535"/>
            <a:ext cx="5155085" cy="285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 eaLnBrk="0">
              <a:spcBef>
                <a:spcPts val="680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ν</a:t>
            </a:r>
            <a:r>
              <a:rPr lang="en-US" sz="1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:     </a:t>
            </a:r>
            <a:r>
              <a:rPr lang="en-US" sz="1200" dirty="0">
                <a:solidFill>
                  <a:srgbClr val="000000"/>
                </a:solidFill>
              </a:rPr>
              <a:t>circular polarization of incoming photon also gives access to imaginary part</a:t>
            </a: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4560" y="4997325"/>
            <a:ext cx="6399360" cy="11506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036321" y="4997325"/>
            <a:ext cx="45648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723200" y="4997325"/>
            <a:ext cx="45648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246721" y="4997325"/>
            <a:ext cx="60912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7008480" y="4997325"/>
            <a:ext cx="60912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5941440" y="5605069"/>
            <a:ext cx="45648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779200" y="1229889"/>
            <a:ext cx="2104442" cy="2703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 eaLnBrk="0">
              <a:spcBef>
                <a:spcPts val="680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In terms of </a:t>
            </a:r>
            <a:r>
              <a:rPr lang="en-US" sz="1200" dirty="0" err="1">
                <a:solidFill>
                  <a:srgbClr val="000000"/>
                </a:solidFill>
              </a:rPr>
              <a:t>helicity</a:t>
            </a:r>
            <a:r>
              <a:rPr lang="en-US" sz="1200" dirty="0">
                <a:solidFill>
                  <a:srgbClr val="000000"/>
                </a:solidFill>
              </a:rPr>
              <a:t> amplitudes: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632960" y="4245566"/>
            <a:ext cx="456480" cy="456528"/>
          </a:xfrm>
          <a:prstGeom prst="ellipse">
            <a:avLst/>
          </a:prstGeom>
          <a:solidFill>
            <a:srgbClr val="FFD147">
              <a:alpha val="25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Interference term</a:t>
            </a: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4625280" y="5618031"/>
            <a:ext cx="456480" cy="456527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49CB4B7-6568-4809-A3BF-CA76FD693F7C}" type="slidenum">
              <a:rPr lang="en-US"/>
              <a:pPr/>
              <a:t>27</a:t>
            </a:fld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080" y="3385796"/>
            <a:ext cx="2989440" cy="21515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120" y="3297947"/>
            <a:ext cx="2989440" cy="21515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90080" y="3397317"/>
            <a:ext cx="1728000" cy="3165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907"/>
              </a:spcBef>
              <a:tabLst>
                <a:tab pos="656650" algn="l"/>
                <a:tab pos="1313299" algn="l"/>
              </a:tabLst>
            </a:pPr>
            <a:r>
              <a:rPr lang="en-US" sz="1500" dirty="0">
                <a:solidFill>
                  <a:srgbClr val="A50021"/>
                </a:solidFill>
              </a:rPr>
              <a:t>GPD with D-term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978080" y="3429000"/>
            <a:ext cx="1866240" cy="3165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907"/>
              </a:spcBef>
              <a:tabLst>
                <a:tab pos="656650" algn="l"/>
                <a:tab pos="1313299" algn="l"/>
              </a:tabLst>
            </a:pPr>
            <a:r>
              <a:rPr lang="en-US" sz="1500" dirty="0">
                <a:solidFill>
                  <a:srgbClr val="A50021"/>
                </a:solidFill>
              </a:rPr>
              <a:t>GPD without D-term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The D-term and the pressure balance in the nucleon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0160" y="979303"/>
            <a:ext cx="2812320" cy="21645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19840" y="5884458"/>
            <a:ext cx="7103520" cy="4363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The D-term contributes only to the real part of the Compton amplitude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5201" y="1697939"/>
            <a:ext cx="5254560" cy="828086"/>
            <a:chOff x="455" y="1179"/>
            <a:chExt cx="3649" cy="575"/>
          </a:xfrm>
        </p:grpSpPr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3560" y="1179"/>
              <a:ext cx="527" cy="575"/>
            </a:xfrm>
            <a:prstGeom prst="ellipse">
              <a:avLst/>
            </a:prstGeom>
            <a:noFill/>
            <a:ln w="19080" cap="flat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58" name="Object 10"/>
            <p:cNvGraphicFramePr>
              <a:graphicFrameLocks noChangeAspect="1"/>
            </p:cNvGraphicFramePr>
            <p:nvPr/>
          </p:nvGraphicFramePr>
          <p:xfrm>
            <a:off x="455" y="1235"/>
            <a:ext cx="3649" cy="488"/>
          </p:xfrm>
          <a:graphic>
            <a:graphicData uri="http://schemas.openxmlformats.org/presentationml/2006/ole">
              <p:oleObj spid="_x0000_s9218" r:id="rId7" imgW="5794200" imgH="775800" progId="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723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TCS NLO</a:t>
            </a:r>
            <a:endParaRPr lang="en-US" sz="2500" dirty="0">
              <a:solidFill>
                <a:srgbClr val="006633"/>
              </a:solidFill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457325"/>
            <a:ext cx="7524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DVCS NLO</a:t>
            </a:r>
            <a:endParaRPr lang="en-US" sz="2500" dirty="0">
              <a:solidFill>
                <a:srgbClr val="006633"/>
              </a:solidFill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C80DEB2-2CC7-44D5-9DC7-5019B2E6F30F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16960" y="2151586"/>
            <a:ext cx="5209920" cy="2983993"/>
            <a:chOff x="984" y="1494"/>
            <a:chExt cx="3618" cy="207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531" b="6380"/>
            <a:stretch>
              <a:fillRect/>
            </a:stretch>
          </p:blipFill>
          <p:spPr bwMode="auto">
            <a:xfrm>
              <a:off x="984" y="1494"/>
              <a:ext cx="3618" cy="207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219" name="Freeform 3"/>
            <p:cNvSpPr>
              <a:spLocks noChangeArrowheads="1"/>
            </p:cNvSpPr>
            <p:nvPr/>
          </p:nvSpPr>
          <p:spPr bwMode="auto">
            <a:xfrm>
              <a:off x="1523" y="1574"/>
              <a:ext cx="1764" cy="1404"/>
            </a:xfrm>
            <a:custGeom>
              <a:avLst/>
              <a:gdLst>
                <a:gd name="T0" fmla="*/ 0 w 1472"/>
                <a:gd name="T1" fmla="*/ 0 h 1171"/>
                <a:gd name="T2" fmla="*/ 1472 w 1472"/>
                <a:gd name="T3" fmla="*/ 1171 h 1171"/>
              </a:gdLst>
              <a:ahLst/>
              <a:cxnLst>
                <a:cxn ang="0">
                  <a:pos x="1472" y="0"/>
                </a:cxn>
                <a:cxn ang="0">
                  <a:pos x="1433" y="51"/>
                </a:cxn>
                <a:cxn ang="0">
                  <a:pos x="1369" y="167"/>
                </a:cxn>
                <a:cxn ang="0">
                  <a:pos x="1337" y="224"/>
                </a:cxn>
                <a:cxn ang="0">
                  <a:pos x="1299" y="275"/>
                </a:cxn>
                <a:cxn ang="0">
                  <a:pos x="1273" y="307"/>
                </a:cxn>
                <a:cxn ang="0">
                  <a:pos x="1248" y="346"/>
                </a:cxn>
                <a:cxn ang="0">
                  <a:pos x="1113" y="442"/>
                </a:cxn>
                <a:cxn ang="0">
                  <a:pos x="1024" y="512"/>
                </a:cxn>
                <a:cxn ang="0">
                  <a:pos x="928" y="576"/>
                </a:cxn>
                <a:cxn ang="0">
                  <a:pos x="812" y="653"/>
                </a:cxn>
                <a:cxn ang="0">
                  <a:pos x="716" y="711"/>
                </a:cxn>
                <a:cxn ang="0">
                  <a:pos x="486" y="864"/>
                </a:cxn>
                <a:cxn ang="0">
                  <a:pos x="371" y="947"/>
                </a:cxn>
                <a:cxn ang="0">
                  <a:pos x="313" y="986"/>
                </a:cxn>
                <a:cxn ang="0">
                  <a:pos x="294" y="999"/>
                </a:cxn>
                <a:cxn ang="0">
                  <a:pos x="243" y="1037"/>
                </a:cxn>
                <a:cxn ang="0">
                  <a:pos x="115" y="1101"/>
                </a:cxn>
                <a:cxn ang="0">
                  <a:pos x="64" y="1139"/>
                </a:cxn>
                <a:cxn ang="0">
                  <a:pos x="0" y="1171"/>
                </a:cxn>
              </a:cxnLst>
              <a:rect l="T0" t="T1" r="T2" b="T3"/>
              <a:pathLst>
                <a:path w="1472" h="1171">
                  <a:moveTo>
                    <a:pt x="1472" y="0"/>
                  </a:moveTo>
                  <a:cubicBezTo>
                    <a:pt x="1463" y="25"/>
                    <a:pt x="1456" y="37"/>
                    <a:pt x="1433" y="51"/>
                  </a:cubicBezTo>
                  <a:cubicBezTo>
                    <a:pt x="1422" y="97"/>
                    <a:pt x="1409" y="139"/>
                    <a:pt x="1369" y="167"/>
                  </a:cubicBezTo>
                  <a:cubicBezTo>
                    <a:pt x="1362" y="188"/>
                    <a:pt x="1337" y="224"/>
                    <a:pt x="1337" y="224"/>
                  </a:cubicBezTo>
                  <a:cubicBezTo>
                    <a:pt x="1329" y="249"/>
                    <a:pt x="1322" y="261"/>
                    <a:pt x="1299" y="275"/>
                  </a:cubicBezTo>
                  <a:cubicBezTo>
                    <a:pt x="1282" y="323"/>
                    <a:pt x="1306" y="269"/>
                    <a:pt x="1273" y="307"/>
                  </a:cubicBezTo>
                  <a:cubicBezTo>
                    <a:pt x="1263" y="319"/>
                    <a:pt x="1259" y="335"/>
                    <a:pt x="1248" y="346"/>
                  </a:cubicBezTo>
                  <a:cubicBezTo>
                    <a:pt x="1221" y="371"/>
                    <a:pt x="1150" y="428"/>
                    <a:pt x="1113" y="442"/>
                  </a:cubicBezTo>
                  <a:cubicBezTo>
                    <a:pt x="1097" y="465"/>
                    <a:pt x="1048" y="496"/>
                    <a:pt x="1024" y="512"/>
                  </a:cubicBezTo>
                  <a:cubicBezTo>
                    <a:pt x="994" y="532"/>
                    <a:pt x="954" y="551"/>
                    <a:pt x="928" y="576"/>
                  </a:cubicBezTo>
                  <a:cubicBezTo>
                    <a:pt x="896" y="607"/>
                    <a:pt x="855" y="640"/>
                    <a:pt x="812" y="653"/>
                  </a:cubicBezTo>
                  <a:cubicBezTo>
                    <a:pt x="784" y="672"/>
                    <a:pt x="742" y="689"/>
                    <a:pt x="716" y="711"/>
                  </a:cubicBezTo>
                  <a:cubicBezTo>
                    <a:pt x="645" y="769"/>
                    <a:pt x="575" y="836"/>
                    <a:pt x="486" y="864"/>
                  </a:cubicBezTo>
                  <a:cubicBezTo>
                    <a:pt x="446" y="891"/>
                    <a:pt x="408" y="918"/>
                    <a:pt x="371" y="947"/>
                  </a:cubicBezTo>
                  <a:cubicBezTo>
                    <a:pt x="353" y="961"/>
                    <a:pt x="332" y="973"/>
                    <a:pt x="313" y="986"/>
                  </a:cubicBezTo>
                  <a:cubicBezTo>
                    <a:pt x="307" y="990"/>
                    <a:pt x="294" y="999"/>
                    <a:pt x="294" y="999"/>
                  </a:cubicBezTo>
                  <a:cubicBezTo>
                    <a:pt x="279" y="1022"/>
                    <a:pt x="265" y="1022"/>
                    <a:pt x="243" y="1037"/>
                  </a:cubicBezTo>
                  <a:cubicBezTo>
                    <a:pt x="217" y="1076"/>
                    <a:pt x="159" y="1087"/>
                    <a:pt x="115" y="1101"/>
                  </a:cubicBezTo>
                  <a:cubicBezTo>
                    <a:pt x="94" y="1115"/>
                    <a:pt x="88" y="1131"/>
                    <a:pt x="64" y="1139"/>
                  </a:cubicBezTo>
                  <a:cubicBezTo>
                    <a:pt x="45" y="1151"/>
                    <a:pt x="15" y="1156"/>
                    <a:pt x="0" y="1171"/>
                  </a:cubicBezTo>
                </a:path>
              </a:pathLst>
            </a:custGeom>
            <a:noFill/>
            <a:ln w="57240" cap="flat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 noChangeArrowheads="1"/>
            </p:cNvSpPr>
            <p:nvPr/>
          </p:nvSpPr>
          <p:spPr bwMode="auto">
            <a:xfrm>
              <a:off x="1914" y="2473"/>
              <a:ext cx="2301" cy="229"/>
            </a:xfrm>
            <a:custGeom>
              <a:avLst/>
              <a:gdLst>
                <a:gd name="T0" fmla="*/ 0 w 1843"/>
                <a:gd name="T1" fmla="*/ 0 h 515"/>
                <a:gd name="T2" fmla="*/ 1843 w 1843"/>
                <a:gd name="T3" fmla="*/ 515 h 515"/>
              </a:gdLst>
              <a:ahLst/>
              <a:cxnLst>
                <a:cxn ang="0">
                  <a:pos x="0" y="28"/>
                </a:cxn>
                <a:cxn ang="0">
                  <a:pos x="173" y="41"/>
                </a:cxn>
                <a:cxn ang="0">
                  <a:pos x="403" y="9"/>
                </a:cxn>
                <a:cxn ang="0">
                  <a:pos x="435" y="35"/>
                </a:cxn>
                <a:cxn ang="0">
                  <a:pos x="659" y="60"/>
                </a:cxn>
                <a:cxn ang="0">
                  <a:pos x="1209" y="214"/>
                </a:cxn>
                <a:cxn ang="0">
                  <a:pos x="1286" y="246"/>
                </a:cxn>
                <a:cxn ang="0">
                  <a:pos x="1421" y="304"/>
                </a:cxn>
                <a:cxn ang="0">
                  <a:pos x="1497" y="348"/>
                </a:cxn>
                <a:cxn ang="0">
                  <a:pos x="1581" y="374"/>
                </a:cxn>
                <a:cxn ang="0">
                  <a:pos x="1657" y="406"/>
                </a:cxn>
                <a:cxn ang="0">
                  <a:pos x="1715" y="432"/>
                </a:cxn>
                <a:cxn ang="0">
                  <a:pos x="1753" y="457"/>
                </a:cxn>
                <a:cxn ang="0">
                  <a:pos x="1843" y="515"/>
                </a:cxn>
              </a:cxnLst>
              <a:rect l="T0" t="T1" r="T2" b="T3"/>
              <a:pathLst>
                <a:path w="1843" h="515">
                  <a:moveTo>
                    <a:pt x="0" y="28"/>
                  </a:moveTo>
                  <a:cubicBezTo>
                    <a:pt x="57" y="14"/>
                    <a:pt x="116" y="33"/>
                    <a:pt x="173" y="41"/>
                  </a:cubicBezTo>
                  <a:cubicBezTo>
                    <a:pt x="257" y="37"/>
                    <a:pt x="324" y="24"/>
                    <a:pt x="403" y="9"/>
                  </a:cubicBezTo>
                  <a:cubicBezTo>
                    <a:pt x="454" y="28"/>
                    <a:pt x="390" y="0"/>
                    <a:pt x="435" y="35"/>
                  </a:cubicBezTo>
                  <a:cubicBezTo>
                    <a:pt x="480" y="70"/>
                    <a:pt x="655" y="60"/>
                    <a:pt x="659" y="60"/>
                  </a:cubicBezTo>
                  <a:cubicBezTo>
                    <a:pt x="839" y="126"/>
                    <a:pt x="1027" y="157"/>
                    <a:pt x="1209" y="214"/>
                  </a:cubicBezTo>
                  <a:cubicBezTo>
                    <a:pt x="1233" y="230"/>
                    <a:pt x="1259" y="237"/>
                    <a:pt x="1286" y="246"/>
                  </a:cubicBezTo>
                  <a:cubicBezTo>
                    <a:pt x="1327" y="274"/>
                    <a:pt x="1377" y="283"/>
                    <a:pt x="1421" y="304"/>
                  </a:cubicBezTo>
                  <a:cubicBezTo>
                    <a:pt x="1442" y="314"/>
                    <a:pt x="1477" y="343"/>
                    <a:pt x="1497" y="348"/>
                  </a:cubicBezTo>
                  <a:cubicBezTo>
                    <a:pt x="1525" y="356"/>
                    <a:pt x="1553" y="366"/>
                    <a:pt x="1581" y="374"/>
                  </a:cubicBezTo>
                  <a:cubicBezTo>
                    <a:pt x="1604" y="390"/>
                    <a:pt x="1630" y="397"/>
                    <a:pt x="1657" y="406"/>
                  </a:cubicBezTo>
                  <a:cubicBezTo>
                    <a:pt x="1676" y="419"/>
                    <a:pt x="1693" y="424"/>
                    <a:pt x="1715" y="432"/>
                  </a:cubicBezTo>
                  <a:cubicBezTo>
                    <a:pt x="1758" y="475"/>
                    <a:pt x="1711" y="434"/>
                    <a:pt x="1753" y="457"/>
                  </a:cubicBezTo>
                  <a:cubicBezTo>
                    <a:pt x="1784" y="474"/>
                    <a:pt x="1811" y="498"/>
                    <a:pt x="1843" y="515"/>
                  </a:cubicBezTo>
                </a:path>
              </a:pathLst>
            </a:custGeom>
            <a:noFill/>
            <a:ln w="57240" cap="flat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71360" y="1600008"/>
            <a:ext cx="2903040" cy="880823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(</a:t>
            </a:r>
            <a:r>
              <a:rPr lang="en-US" sz="1500" b="1" dirty="0" err="1">
                <a:solidFill>
                  <a:srgbClr val="000000"/>
                </a:solidFill>
              </a:rPr>
              <a:t>Im</a:t>
            </a:r>
            <a:r>
              <a:rPr lang="en-US" sz="1500" b="1" dirty="0">
                <a:solidFill>
                  <a:srgbClr val="000000"/>
                </a:solidFill>
              </a:rPr>
              <a:t>, </a:t>
            </a:r>
            <a:r>
              <a:rPr lang="en-US" sz="1500" b="1" dirty="0">
                <a:solidFill>
                  <a:srgbClr val="000000"/>
                </a:solidFill>
                <a:latin typeface="Comic Sans MS" pitchFamily="64" charset="0"/>
              </a:rPr>
              <a:t>x</a:t>
            </a:r>
            <a:r>
              <a:rPr lang="en-US" sz="1500" b="1" dirty="0">
                <a:solidFill>
                  <a:srgbClr val="000000"/>
                </a:solidFill>
              </a:rPr>
              <a:t>=</a:t>
            </a:r>
            <a:r>
              <a:rPr lang="en-US" sz="1500" b="1" dirty="0">
                <a:solidFill>
                  <a:srgbClr val="000000"/>
                </a:solidFill>
                <a:latin typeface="Symbol" pitchFamily="16" charset="2"/>
              </a:rPr>
              <a:t></a:t>
            </a:r>
            <a:r>
              <a:rPr lang="en-US" sz="1500" b="1" dirty="0">
                <a:solidFill>
                  <a:srgbClr val="000000"/>
                </a:solidFill>
              </a:rPr>
              <a:t>) 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DVCS: spin asymmetries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 smtClean="0">
                <a:solidFill>
                  <a:srgbClr val="000000"/>
                </a:solidFill>
              </a:rPr>
              <a:t>TCS </a:t>
            </a:r>
            <a:r>
              <a:rPr lang="en-US" sz="1500" b="1" dirty="0">
                <a:solidFill>
                  <a:srgbClr val="000000"/>
                </a:solidFill>
              </a:rPr>
              <a:t>with polarized </a:t>
            </a:r>
            <a:r>
              <a:rPr lang="en-US" sz="1500" b="1" dirty="0" smtClean="0">
                <a:solidFill>
                  <a:srgbClr val="000000"/>
                </a:solidFill>
              </a:rPr>
              <a:t>beam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499361" y="5353043"/>
            <a:ext cx="2760480" cy="598694"/>
          </a:xfrm>
          <a:prstGeom prst="rect">
            <a:avLst/>
          </a:prstGeom>
          <a:solidFill>
            <a:srgbClr val="FF0000">
              <a:alpha val="81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(|Im|</a:t>
            </a:r>
            <a:r>
              <a:rPr lang="en-US" sz="1500" b="1" baseline="33000" dirty="0">
                <a:solidFill>
                  <a:srgbClr val="000000"/>
                </a:solidFill>
              </a:rPr>
              <a:t>2</a:t>
            </a:r>
            <a:r>
              <a:rPr lang="en-US" sz="1500" b="1" dirty="0">
                <a:solidFill>
                  <a:srgbClr val="000000"/>
                </a:solidFill>
              </a:rPr>
              <a:t>+|Re|</a:t>
            </a:r>
            <a:r>
              <a:rPr lang="en-US" sz="1500" b="1" baseline="33000" dirty="0">
                <a:solidFill>
                  <a:srgbClr val="000000"/>
                </a:solidFill>
              </a:rPr>
              <a:t>2</a:t>
            </a:r>
            <a:r>
              <a:rPr lang="en-US" sz="1500" b="1" dirty="0">
                <a:solidFill>
                  <a:srgbClr val="000000"/>
                </a:solidFill>
              </a:rPr>
              <a:t>)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DVCS: cross section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40480" y="5296877"/>
            <a:ext cx="2350080" cy="675638"/>
          </a:xfrm>
          <a:prstGeom prst="rect">
            <a:avLst/>
          </a:prstGeom>
          <a:solidFill>
            <a:srgbClr val="00FF00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907"/>
              </a:spcBef>
              <a:tabLst>
                <a:tab pos="656650" algn="l"/>
                <a:tab pos="1313299" algn="l"/>
                <a:tab pos="196994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(</a:t>
            </a:r>
            <a:r>
              <a:rPr lang="en-US" sz="1500" b="1" dirty="0" err="1">
                <a:solidFill>
                  <a:srgbClr val="000000"/>
                </a:solidFill>
              </a:rPr>
              <a:t>Im</a:t>
            </a:r>
            <a:r>
              <a:rPr lang="en-US" sz="1500" b="1" dirty="0">
                <a:solidFill>
                  <a:srgbClr val="000000"/>
                </a:solidFill>
              </a:rPr>
              <a:t>, x </a:t>
            </a:r>
            <a:r>
              <a:rPr lang="el-GR" sz="1500" b="1" dirty="0">
                <a:solidFill>
                  <a:srgbClr val="000000"/>
                </a:solidFill>
                <a:cs typeface="Times New Roman" pitchFamily="16" charset="0"/>
              </a:rPr>
              <a:t>≠</a:t>
            </a:r>
            <a:r>
              <a:rPr lang="en-US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l-GR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ξ</a:t>
            </a:r>
            <a:r>
              <a:rPr lang="en-US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x &lt; |</a:t>
            </a:r>
            <a:r>
              <a:rPr lang="el-GR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ξ</a:t>
            </a:r>
            <a:r>
              <a:rPr lang="en-US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|</a:t>
            </a:r>
            <a:r>
              <a:rPr lang="en-US" sz="1500" b="1" dirty="0">
                <a:solidFill>
                  <a:srgbClr val="000000"/>
                </a:solidFill>
              </a:rPr>
              <a:t> )</a:t>
            </a:r>
          </a:p>
          <a:p>
            <a:pPr eaLnBrk="0">
              <a:spcBef>
                <a:spcPts val="907"/>
              </a:spcBef>
              <a:tabLst>
                <a:tab pos="656650" algn="l"/>
                <a:tab pos="1313299" algn="l"/>
                <a:tab pos="196994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Double DVCS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90720" y="1666255"/>
            <a:ext cx="2769120" cy="911600"/>
          </a:xfrm>
          <a:prstGeom prst="rect">
            <a:avLst/>
          </a:prstGeom>
          <a:solidFill>
            <a:srgbClr val="FF3300">
              <a:alpha val="81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(Re)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TCS: </a:t>
            </a:r>
            <a:r>
              <a:rPr lang="en-US" sz="1500" b="1" dirty="0" err="1">
                <a:solidFill>
                  <a:srgbClr val="000000"/>
                </a:solidFill>
              </a:rPr>
              <a:t>azimuthal</a:t>
            </a:r>
            <a:r>
              <a:rPr lang="en-US" sz="1500" b="1" dirty="0">
                <a:solidFill>
                  <a:srgbClr val="000000"/>
                </a:solidFill>
              </a:rPr>
              <a:t> asymmetry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DVCS: charge asymmetry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112640" y="4189400"/>
            <a:ext cx="138240" cy="69127"/>
          </a:xfrm>
          <a:prstGeom prst="ellipse">
            <a:avLst/>
          </a:prstGeom>
          <a:solidFill>
            <a:srgbClr val="008000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3011040" y="4356458"/>
            <a:ext cx="1036800" cy="84392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612160" y="2612435"/>
            <a:ext cx="1118880" cy="54005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5556960" y="3974817"/>
            <a:ext cx="812160" cy="125149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5556960" y="2612435"/>
            <a:ext cx="1301760" cy="1085874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Compton Process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accessing GPDs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Users\owner\Google Drive\TCS\pic_CLAS12\theta_mom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989" y="533400"/>
            <a:ext cx="4674811" cy="3017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: </a:t>
            </a:r>
            <a:r>
              <a:rPr lang="en-US" sz="3300" dirty="0" smtClean="0"/>
              <a:t>BH Detection (Lab Frame)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32766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BH events in the resonance free region are used for simulation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 have similar overall coverage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CLAS12 acceptance is slightly larger </a:t>
            </a:r>
            <a:r>
              <a:rPr lang="en-US" dirty="0" err="1" smtClean="0"/>
              <a:t>SoLID</a:t>
            </a:r>
            <a:r>
              <a:rPr lang="en-US" dirty="0" smtClean="0"/>
              <a:t>, but within a factor of 2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9433" y="1600200"/>
            <a:ext cx="8787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</a:t>
            </a:r>
            <a:endParaRPr lang="en-US" dirty="0"/>
          </a:p>
        </p:txBody>
      </p:sp>
      <p:pic>
        <p:nvPicPr>
          <p:cNvPr id="119809" name="Picture 1" descr="C:\Users\owner\Google Drive\TCS\pic_SoLID\theta_mom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989" y="3657600"/>
            <a:ext cx="4674811" cy="30175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0" y="4876800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SoLID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: </a:t>
            </a:r>
            <a:r>
              <a:rPr lang="en-US" sz="2800" dirty="0" smtClean="0"/>
              <a:t>BH Detection (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smtClean="0"/>
              <a:t>CM Frame)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19201"/>
            <a:ext cx="4495800" cy="13715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CLAS12 has </a:t>
            </a:r>
            <a:r>
              <a:rPr lang="el-GR" dirty="0" smtClean="0"/>
              <a:t>φ</a:t>
            </a:r>
            <a:r>
              <a:rPr lang="en-US" dirty="0" smtClean="0"/>
              <a:t> structure which has to be corrected by acceptance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is smooth over </a:t>
            </a:r>
            <a:r>
              <a:rPr lang="el-GR" dirty="0" smtClean="0"/>
              <a:t>φ</a:t>
            </a:r>
            <a:r>
              <a:rPr lang="en-US" dirty="0" smtClean="0"/>
              <a:t>, but has </a:t>
            </a:r>
            <a:r>
              <a:rPr lang="el-GR" dirty="0" smtClean="0"/>
              <a:t>θ</a:t>
            </a:r>
            <a:r>
              <a:rPr lang="en-US" dirty="0" smtClean="0"/>
              <a:t>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6082" name="Picture 2" descr="C:\Users\owner\Google Drive\TCS\pic_SoLID\theta_phi_CM_bin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620563" cy="35814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00250"/>
            <a:ext cx="4019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76400" y="1905000"/>
            <a:ext cx="8787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2895600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9144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4GeV</a:t>
            </a:r>
            <a:r>
              <a:rPr lang="en-US" baseline="30000" dirty="0" smtClean="0"/>
              <a:t>2</a:t>
            </a:r>
            <a:r>
              <a:rPr lang="en-US" dirty="0" smtClean="0"/>
              <a:t> &lt; Q’2 &lt; 9GeV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 17.5GeV</a:t>
            </a:r>
            <a:r>
              <a:rPr lang="en-US" baseline="30000" dirty="0" smtClean="0"/>
              <a:t>2</a:t>
            </a:r>
            <a:r>
              <a:rPr lang="en-US" dirty="0" smtClean="0"/>
              <a:t> &lt; s &lt; 19.5GeV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 4 t-bins within 0.1GeV</a:t>
            </a:r>
            <a:r>
              <a:rPr lang="en-US" baseline="30000" dirty="0" smtClean="0"/>
              <a:t>2</a:t>
            </a:r>
            <a:r>
              <a:rPr lang="en-US" dirty="0" smtClean="0"/>
              <a:t> &lt; t &lt; 0.9GeV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AEA57E4-A362-41AE-A256-E6080A164F1B}" type="slidenum">
              <a:rPr lang="en-US"/>
              <a:pPr/>
              <a:t>32</a:t>
            </a:fld>
            <a:endParaRPr lang="en-US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solidFill>
                  <a:srgbClr val="006633"/>
                </a:solidFill>
                <a:latin typeface="Times New Roman" pitchFamily="18" charset="0"/>
                <a:cs typeface="Arial" charset="0"/>
              </a:rPr>
              <a:t>Approved </a:t>
            </a:r>
            <a:r>
              <a:rPr lang="en-US" sz="2900" dirty="0" err="1">
                <a:solidFill>
                  <a:srgbClr val="006633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sz="2900" dirty="0" err="1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900" dirty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900" dirty="0" err="1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e'pe</a:t>
            </a:r>
            <a:r>
              <a:rPr lang="en-US" sz="2900" baseline="33000" dirty="0" err="1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900" dirty="0" err="1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900" dirty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- program for CLAS12</a:t>
            </a:r>
          </a:p>
        </p:txBody>
      </p:sp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816481" y="1441592"/>
          <a:ext cx="7565760" cy="2147032"/>
        </p:xfrm>
        <a:graphic>
          <a:graphicData uri="http://schemas.openxmlformats.org/drawingml/2006/table">
            <a:tbl>
              <a:tblPr/>
              <a:tblGrid>
                <a:gridCol w="855360"/>
                <a:gridCol w="2797920"/>
                <a:gridCol w="938880"/>
                <a:gridCol w="483840"/>
                <a:gridCol w="524160"/>
                <a:gridCol w="757440"/>
                <a:gridCol w="548640"/>
                <a:gridCol w="659520"/>
              </a:tblGrid>
              <a:tr h="3297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Proposal</a:t>
                      </a:r>
                    </a:p>
                  </a:txBody>
                  <a:tcPr marL="82944" marR="82944" marT="43534" marB="41476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Physics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Contact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Rating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Days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Group 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Energy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Target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06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E12-06-108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Hard exclusive electro-production  of  π0, η 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Stoler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B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80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119 days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20 days with reversed torus field</a:t>
                      </a:r>
                    </a:p>
                  </a:txBody>
                  <a:tcPr marL="82944" marR="82944" marT="43762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11 GeV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Liquid H</a:t>
                      </a:r>
                      <a:r>
                        <a:rPr kumimoji="0" lang="de-DE" sz="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2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97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E12-06-112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Proton’s quark dynamics in SIDIS pion production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Avakian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A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60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E12-06-119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Deeply Virtual Compton Scattering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Sabatie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A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80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E12-09-003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Excitation of nucleon resonances at high Q2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Gothe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B+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40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E12-11-005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Hadron spectroscopy with forward tagger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 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Battaglieri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A-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119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2" charset="0"/>
                          <a:cs typeface="Arial Unicode MS" charset="0"/>
                        </a:rPr>
                        <a:t>E12-12-001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2" charset="0"/>
                          <a:cs typeface="Times New Roman" pitchFamily="18" charset="0"/>
                        </a:rPr>
                        <a:t>Timelike Compton Scatt. &amp; J/</a:t>
                      </a:r>
                      <a:r>
                        <a:rPr kumimoji="0" lang="de-D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2" charset="0"/>
                          <a:cs typeface="Arial Unicode MS" charset="0"/>
                        </a:rPr>
                        <a:t>ψ production in e+e-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Times New Roman" pitchFamily="18" charset="0"/>
                        </a:rPr>
                        <a:t>Nadel-Turonski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2" charset="0"/>
                          <a:cs typeface="Arial Unicode MS" charset="0"/>
                        </a:rPr>
                        <a:t>A-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100  </a:t>
                      </a: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+20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E12-12-007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Times New Roman" pitchFamily="18" charset="0"/>
                        </a:rPr>
                        <a:t>Exclusive φ meson electroproduction with CLAS12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Times New Roman" pitchFamily="18" charset="0"/>
                        </a:rPr>
                        <a:t>Stoler, Weiss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B+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60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783360" y="4022343"/>
            <a:ext cx="7706880" cy="4363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8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Unpolarized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proton target will be first to run</a:t>
            </a:r>
          </a:p>
        </p:txBody>
      </p:sp>
      <p:sp>
        <p:nvSpPr>
          <p:cNvPr id="6213" name="Oval 69"/>
          <p:cNvSpPr>
            <a:spLocks noChangeArrowheads="1"/>
          </p:cNvSpPr>
          <p:nvPr/>
        </p:nvSpPr>
        <p:spPr bwMode="auto">
          <a:xfrm>
            <a:off x="718560" y="2841419"/>
            <a:ext cx="3788640" cy="489651"/>
          </a:xfrm>
          <a:prstGeom prst="ellipse">
            <a:avLst/>
          </a:prstGeom>
          <a:solidFill>
            <a:srgbClr val="008000">
              <a:alpha val="2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783360" y="5786528"/>
            <a:ext cx="7706880" cy="4363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8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Approved beam time corresponds to more than a year of actual running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783360" y="4578241"/>
            <a:ext cx="7706880" cy="4363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8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Experiment E12-12-001 for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e+e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- physics was approved at the last PAC meeting</a:t>
            </a: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783360" y="5067893"/>
            <a:ext cx="7706880" cy="4363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8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Spectroscopy (119 PAC days) and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e+e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- (100+20 days) experiments drive the total beam time for proton running (119+20 days), which can be shared by all.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TCS at </a:t>
            </a:r>
            <a:r>
              <a:rPr lang="en-US" dirty="0" err="1" smtClean="0"/>
              <a:t>JLab</a:t>
            </a:r>
            <a:r>
              <a:rPr lang="en-US" dirty="0" smtClean="0"/>
              <a:t> 12GeV Projected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371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                   , with 100 time more luminosity, should have about factor of 50  more events than CLAS12 under same running time</a:t>
            </a:r>
          </a:p>
          <a:p>
            <a:r>
              <a:rPr lang="en-US" sz="2000" b="1" i="1" u="sng" dirty="0" smtClean="0">
                <a:solidFill>
                  <a:schemeClr val="bg1"/>
                </a:solidFill>
              </a:rPr>
              <a:t>CLAS12 and </a:t>
            </a:r>
            <a:r>
              <a:rPr lang="en-US" sz="2000" b="1" i="1" u="sng" dirty="0" err="1" smtClean="0">
                <a:solidFill>
                  <a:schemeClr val="bg1"/>
                </a:solidFill>
              </a:rPr>
              <a:t>SoLID</a:t>
            </a:r>
            <a:r>
              <a:rPr lang="en-US" sz="2000" b="1" i="1" u="sng" dirty="0" smtClean="0">
                <a:solidFill>
                  <a:schemeClr val="bg1"/>
                </a:solidFill>
              </a:rPr>
              <a:t> will run at different time and be well complementary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3200400" cy="320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3200400" cy="320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49287" y="5715000"/>
            <a:ext cx="8012113" cy="76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Statistical uncertainties for 100 days at a luminosity of 10</a:t>
            </a:r>
            <a:r>
              <a:rPr lang="en-US" baseline="33000" dirty="0" smtClean="0">
                <a:solidFill>
                  <a:srgbClr val="000000"/>
                </a:solidFill>
              </a:rPr>
              <a:t>35</a:t>
            </a:r>
            <a:r>
              <a:rPr lang="en-US" dirty="0" smtClean="0">
                <a:solidFill>
                  <a:srgbClr val="000000"/>
                </a:solidFill>
              </a:rPr>
              <a:t> cm</a:t>
            </a:r>
            <a:r>
              <a:rPr lang="en-US" baseline="33000" dirty="0" smtClean="0">
                <a:solidFill>
                  <a:srgbClr val="000000"/>
                </a:solidFill>
              </a:rPr>
              <a:t>-2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33000" dirty="0" smtClean="0">
                <a:solidFill>
                  <a:srgbClr val="000000"/>
                </a:solidFill>
              </a:rPr>
              <a:t>-1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Uncertainties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cosine moment 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', integrated over the CLAS12 acceptance, for two bins in photon energy, for the lowest Q'</a:t>
            </a:r>
            <a:r>
              <a:rPr lang="en-US" baseline="33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bin above the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ρ'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resonance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Different values of the D-term are only shown for the double distribution</a:t>
            </a:r>
          </a:p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9287" y="6529387"/>
            <a:ext cx="7831138" cy="481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514600"/>
            <a:ext cx="8787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621268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SoLID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44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(preliminary) estimated </a:t>
            </a:r>
            <a:r>
              <a:rPr lang="en-US" sz="4800" b="1" dirty="0" smtClean="0">
                <a:solidFill>
                  <a:srgbClr val="FFC000"/>
                </a:solidFill>
              </a:rPr>
              <a:t>500k</a:t>
            </a:r>
            <a:r>
              <a:rPr lang="en-US" dirty="0" smtClean="0"/>
              <a:t> events for 1e37cm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and 50 days</a:t>
            </a:r>
          </a:p>
          <a:p>
            <a:r>
              <a:rPr lang="en-US" dirty="0" smtClean="0"/>
              <a:t>Higher statistics enables multi-dimension binning (Q2, s, t , eta… )</a:t>
            </a:r>
          </a:p>
          <a:p>
            <a:pPr lvl="1"/>
            <a:r>
              <a:rPr lang="en-US" dirty="0" smtClean="0"/>
              <a:t>e.g. study the change over eta and search for NLO (</a:t>
            </a:r>
            <a:r>
              <a:rPr lang="en-US" dirty="0" err="1" smtClean="0"/>
              <a:t>gluonic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6304519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5602224" y="3124200"/>
            <a:ext cx="1219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3581400"/>
            <a:ext cx="124264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(0.1 , 0.45)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 descr="D:\Google Drive\TCS\acceptance_solid_CLEO_JPsi_negative_target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088" y="1439196"/>
            <a:ext cx="3038912" cy="5342604"/>
          </a:xfrm>
          <a:prstGeom prst="rect">
            <a:avLst/>
          </a:prstGeom>
          <a:noFill/>
        </p:spPr>
      </p:pic>
      <p:pic>
        <p:nvPicPr>
          <p:cNvPr id="44034" name="Picture 2" descr="C:\Users\owner\Google Drive\TCS\acceptance_negative_e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978" y="3810000"/>
            <a:ext cx="3446616" cy="3017520"/>
          </a:xfrm>
          <a:prstGeom prst="rect">
            <a:avLst/>
          </a:prstGeom>
          <a:noFill/>
        </p:spPr>
      </p:pic>
      <p:pic>
        <p:nvPicPr>
          <p:cNvPr id="44035" name="Picture 3" descr="C:\Users\owner\Google Drive\TCS\acceptance_positive_p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098" y="685800"/>
            <a:ext cx="3446616" cy="30175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621268"/>
            <a:ext cx="171809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  positive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3810000"/>
            <a:ext cx="178221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  negative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00" y="4648200"/>
            <a:ext cx="2754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positive and negative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718870"/>
          <a:ext cx="4800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</a:tblGrid>
              <a:tr h="7267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SoLID</a:t>
                      </a:r>
                      <a:endParaRPr lang="en-US" dirty="0"/>
                    </a:p>
                  </a:txBody>
                  <a:tcPr anchor="ctr"/>
                </a:tc>
              </a:tr>
              <a:tr h="12544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30000" dirty="0" smtClean="0"/>
                        <a:t>+</a:t>
                      </a:r>
                    </a:p>
                    <a:p>
                      <a:pPr algn="ctr"/>
                      <a:r>
                        <a:rPr lang="en-US" dirty="0" smtClean="0"/>
                        <a:t>coverage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36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 (~</a:t>
                      </a:r>
                      <a:r>
                        <a:rPr lang="en-US" baseline="0" dirty="0" smtClean="0"/>
                        <a:t> 80% full)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Asymmetric</a:t>
                      </a:r>
                      <a:endParaRPr lang="en-US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17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(18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28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baseline="0" dirty="0" smtClean="0"/>
                        <a:t>(full)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Symmetric</a:t>
                      </a:r>
                      <a:endParaRPr lang="en-US" baseline="30000" dirty="0" smtClean="0"/>
                    </a:p>
                  </a:txBody>
                  <a:tcPr anchor="ctr"/>
                </a:tc>
              </a:tr>
              <a:tr h="12544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proton coverage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36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(38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125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 (~</a:t>
                      </a:r>
                      <a:r>
                        <a:rPr lang="en-US" baseline="0" dirty="0" smtClean="0"/>
                        <a:t> 80% full)</a:t>
                      </a:r>
                      <a:endParaRPr lang="en-US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17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(18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28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baseline="0" dirty="0" smtClean="0"/>
                        <a:t>(full)</a:t>
                      </a:r>
                      <a:endParaRPr lang="en-US" baseline="30000" dirty="0" smtClean="0"/>
                    </a:p>
                  </a:txBody>
                  <a:tcPr anchor="ctr"/>
                </a:tc>
              </a:tr>
              <a:tr h="726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Luminosity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35</a:t>
                      </a:r>
                      <a:r>
                        <a:rPr lang="en-US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37</a:t>
                      </a:r>
                      <a:r>
                        <a:rPr lang="en-US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4384" y="4736592"/>
            <a:ext cx="2286000" cy="19811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CLAS12 larger CC coverage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CLAS12 large TOF (proton PID) coverage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: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990601"/>
            <a:ext cx="2286000" cy="91439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200" dirty="0" smtClean="0"/>
              <a:t>CLAS12 better resolution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85850"/>
            <a:ext cx="60007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62300"/>
            <a:ext cx="80962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2209800"/>
            <a:ext cx="3733800" cy="914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4343400"/>
            <a:ext cx="3733800" cy="914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5715000"/>
            <a:ext cx="3733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90600"/>
            <a:ext cx="8787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3276600"/>
            <a:ext cx="71045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1"/>
            <a:ext cx="4724400" cy="32004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SoLID</a:t>
            </a:r>
            <a:r>
              <a:rPr lang="en-US" sz="1600" dirty="0" smtClean="0"/>
              <a:t>/CLAS12  luminosity 100</a:t>
            </a:r>
          </a:p>
          <a:p>
            <a:r>
              <a:rPr lang="en-US" sz="1600" dirty="0" smtClean="0"/>
              <a:t>CLAS12 has 6 times better selection power for TCS physics than </a:t>
            </a:r>
            <a:r>
              <a:rPr lang="en-US" sz="1600" dirty="0" err="1" smtClean="0"/>
              <a:t>SoLID</a:t>
            </a:r>
            <a:endParaRPr lang="en-US" sz="1600" dirty="0" smtClean="0"/>
          </a:p>
          <a:p>
            <a:r>
              <a:rPr lang="en-US" sz="1600" dirty="0" err="1" smtClean="0"/>
              <a:t>SoLID</a:t>
            </a:r>
            <a:r>
              <a:rPr lang="en-US" sz="1600" dirty="0" smtClean="0"/>
              <a:t> </a:t>
            </a:r>
            <a:r>
              <a:rPr lang="en-US" sz="1600" dirty="0" err="1" smtClean="0"/>
              <a:t>JPsi</a:t>
            </a:r>
            <a:r>
              <a:rPr lang="en-US" sz="1600" dirty="0" smtClean="0"/>
              <a:t> approved for 50 days</a:t>
            </a:r>
          </a:p>
          <a:p>
            <a:r>
              <a:rPr lang="en-US" sz="1600" dirty="0" smtClean="0"/>
              <a:t>CLAS12 TCS approved for 120 days</a:t>
            </a:r>
          </a:p>
          <a:p>
            <a:r>
              <a:rPr lang="en-US" sz="1600" dirty="0" err="1" smtClean="0"/>
              <a:t>SoLID</a:t>
            </a:r>
            <a:r>
              <a:rPr lang="en-US" sz="1600" dirty="0" smtClean="0"/>
              <a:t> 100k events, CLAS12 14k events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SoLID</a:t>
            </a:r>
            <a:r>
              <a:rPr lang="en-US" sz="1600" dirty="0" smtClean="0">
                <a:solidFill>
                  <a:srgbClr val="FF0000"/>
                </a:solidFill>
              </a:rPr>
              <a:t>/CLAS12 statistics about a factor of 7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" name="Rounded Rectangle 16"/>
          <p:cNvSpPr>
            <a:spLocks noChangeArrowheads="1"/>
          </p:cNvSpPr>
          <p:nvPr/>
        </p:nvSpPr>
        <p:spPr bwMode="auto">
          <a:xfrm>
            <a:off x="3149275" y="3657601"/>
            <a:ext cx="271770" cy="39413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249" tIns="45625" rIns="91249" bIns="45625">
            <a:spAutoFit/>
          </a:bodyPr>
          <a:lstStyle/>
          <a:p>
            <a:endParaRPr lang="en-US"/>
          </a:p>
        </p:txBody>
      </p:sp>
      <p:sp>
        <p:nvSpPr>
          <p:cNvPr id="45059" name="AutoShape 3" descr="https://userweb.jlab.org/~zwzhao/TCS/SoLID_TCS_result/theta_mom_final.png"/>
          <p:cNvSpPr>
            <a:spLocks noChangeAspect="1" noChangeArrowheads="1"/>
          </p:cNvSpPr>
          <p:nvPr/>
        </p:nvSpPr>
        <p:spPr bwMode="auto">
          <a:xfrm>
            <a:off x="155575" y="-3421063"/>
            <a:ext cx="11049000" cy="713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1" name="Picture 5" descr="https://userweb.jlab.org/~zwzhao/TCS/SoLID_TCS_result/theta_mom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200"/>
            <a:ext cx="5664640" cy="3657600"/>
          </a:xfrm>
          <a:prstGeom prst="rect">
            <a:avLst/>
          </a:prstGeom>
          <a:noFill/>
        </p:spPr>
      </p:pic>
      <p:pic>
        <p:nvPicPr>
          <p:cNvPr id="45063" name="Picture 7" descr="https://userweb.jlab.org/~zwzhao/TCS/SoLID_TCS_result/ep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38200"/>
            <a:ext cx="3823855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/>
              <a:t>    Information on the real (imaginary) part of the Compton amplitude can be obtained from </a:t>
            </a:r>
            <a:r>
              <a:rPr lang="en-US" sz="2500" dirty="0" err="1" smtClean="0"/>
              <a:t>photoproduction</a:t>
            </a:r>
            <a:r>
              <a:rPr lang="en-US" sz="2500" dirty="0" smtClean="0"/>
              <a:t> of lepton pairs using </a:t>
            </a:r>
            <a:r>
              <a:rPr lang="en-US" sz="2500" dirty="0" err="1" smtClean="0"/>
              <a:t>unpolarized</a:t>
            </a:r>
            <a:r>
              <a:rPr lang="en-US" sz="2500" dirty="0" smtClean="0"/>
              <a:t> (circularly polarized) photons 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18" y="6477000"/>
            <a:ext cx="2133600" cy="365125"/>
          </a:xfrm>
        </p:spPr>
        <p:txBody>
          <a:bodyPr/>
          <a:lstStyle/>
          <a:p>
            <a:fld id="{9C2DC643-54AA-4F48-B152-357DE8B706E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2295419"/>
            <a:ext cx="5351813" cy="181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1292" y="2819401"/>
            <a:ext cx="20741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418" y="3057831"/>
            <a:ext cx="1219200" cy="31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4218" y="3657600"/>
            <a:ext cx="1676400" cy="29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418" y="3743381"/>
            <a:ext cx="1295400" cy="23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674078" y="2819400"/>
            <a:ext cx="4419600" cy="12954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9818" y="3048000"/>
            <a:ext cx="521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9818" y="3657600"/>
            <a:ext cx="68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DVCS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2214" y="4343400"/>
            <a:ext cx="676498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TCS and Bethe-</a:t>
            </a:r>
            <a:r>
              <a:rPr lang="en-US" sz="3500" dirty="0" err="1" smtClean="0"/>
              <a:t>Heitler</a:t>
            </a:r>
            <a:r>
              <a:rPr lang="en-US" sz="3500" dirty="0" smtClean="0"/>
              <a:t> (BH) Interference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lepton charge conjugation, TCS and BH amplitudes are </a:t>
            </a:r>
            <a:r>
              <a:rPr lang="en-US" sz="2000" b="1" i="1" dirty="0" smtClean="0">
                <a:solidFill>
                  <a:schemeClr val="accent1"/>
                </a:solidFill>
              </a:rPr>
              <a:t>even</a:t>
            </a:r>
            <a:r>
              <a:rPr lang="en-US" sz="2000" dirty="0" smtClean="0"/>
              <a:t>, while the interference term is </a:t>
            </a:r>
            <a:r>
              <a:rPr lang="en-US" sz="2000" b="1" i="1" dirty="0" smtClean="0">
                <a:solidFill>
                  <a:schemeClr val="accent1"/>
                </a:solidFill>
              </a:rPr>
              <a:t>odd</a:t>
            </a:r>
          </a:p>
          <a:p>
            <a:r>
              <a:rPr lang="en-US" sz="2000" dirty="0" smtClean="0"/>
              <a:t>Therefore, direct access to interference term through angular distribution of the lepton pair (cosine and sine moments)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79575" y="3663950"/>
            <a:ext cx="2740025" cy="244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000" dirty="0">
                <a:solidFill>
                  <a:srgbClr val="000000"/>
                </a:solidFill>
                <a:latin typeface="Times New Roman" pitchFamily="16" charset="0"/>
              </a:rPr>
              <a:t>E. Berger </a:t>
            </a:r>
            <a:r>
              <a:rPr lang="en-US" sz="1000" i="1" dirty="0">
                <a:solidFill>
                  <a:srgbClr val="000000"/>
                </a:solidFill>
                <a:latin typeface="Times New Roman" pitchFamily="16" charset="0"/>
              </a:rPr>
              <a:t>et al.</a:t>
            </a:r>
            <a:r>
              <a:rPr lang="en-US" sz="1000" dirty="0">
                <a:solidFill>
                  <a:srgbClr val="000000"/>
                </a:solidFill>
                <a:latin typeface="Times New Roman" pitchFamily="16" charset="0"/>
              </a:rPr>
              <a:t>, Eur. Phys. J. C23, 675 (2002)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990600"/>
            <a:ext cx="3708400" cy="270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129145"/>
            <a:ext cx="3657600" cy="1033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057400"/>
            <a:ext cx="2209800" cy="18874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53200" y="914400"/>
            <a:ext cx="2133600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723900" algn="l"/>
                <a:tab pos="14478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BH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53200" y="2366385"/>
            <a:ext cx="762000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7239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TCS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962400"/>
            <a:ext cx="5783826" cy="8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and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Access to both observables</a:t>
            </a:r>
          </a:p>
          <a:p>
            <a:r>
              <a:rPr lang="en-US" dirty="0" smtClean="0"/>
              <a:t>Sensitive to GPD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991" y="2667000"/>
            <a:ext cx="4348809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415068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400800"/>
            <a:ext cx="5248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TCS at </a:t>
            </a:r>
            <a:r>
              <a:rPr lang="en-US" dirty="0" err="1" smtClean="0"/>
              <a:t>JLab</a:t>
            </a:r>
            <a:r>
              <a:rPr lang="en-US" dirty="0" smtClean="0"/>
              <a:t> 6GeV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40" y="2590800"/>
            <a:ext cx="3648960" cy="35341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6139364"/>
            <a:ext cx="2743200" cy="7186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eaLnBrk="0">
              <a:lnSpc>
                <a:spcPct val="80000"/>
              </a:lnSpc>
              <a:spcBef>
                <a:spcPts val="544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Comparison of results by R. </a:t>
            </a:r>
            <a:r>
              <a:rPr lang="en-US" sz="1500" dirty="0" err="1">
                <a:solidFill>
                  <a:srgbClr val="000000"/>
                </a:solidFill>
                <a:latin typeface="Times New Roman" pitchFamily="16" charset="0"/>
              </a:rPr>
              <a:t>Paremuzyan</a:t>
            </a: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1500" i="1" dirty="0">
                <a:solidFill>
                  <a:srgbClr val="000000"/>
                </a:solidFill>
                <a:latin typeface="Times New Roman" pitchFamily="16" charset="0"/>
              </a:rPr>
              <a:t>et al</a:t>
            </a: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 from 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16" charset="0"/>
              </a:rPr>
              <a:t>CLAS   e1-6/e1f </a:t>
            </a: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with calculations by V. </a:t>
            </a:r>
            <a:r>
              <a:rPr lang="en-US" sz="1500" dirty="0" err="1">
                <a:solidFill>
                  <a:srgbClr val="000000"/>
                </a:solidFill>
                <a:latin typeface="Times New Roman" pitchFamily="16" charset="0"/>
              </a:rPr>
              <a:t>Guzey</a:t>
            </a: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535" y="2743200"/>
            <a:ext cx="3425465" cy="32398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981200"/>
            <a:ext cx="4387680" cy="6912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spcBef>
                <a:spcPts val="408"/>
              </a:spcBef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fr-FR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2162051"/>
            <a:ext cx="4178880" cy="10383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spcBef>
                <a:spcPts val="408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fr-FR" sz="1500" dirty="0" smtClean="0">
                <a:solidFill>
                  <a:srgbClr val="000000"/>
                </a:solidFill>
                <a:latin typeface="Times New Roman" pitchFamily="16" charset="0"/>
              </a:rPr>
              <a:t>R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can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be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compared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directly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with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GPD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models</a:t>
            </a:r>
            <a:endParaRPr lang="fr-FR" sz="15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9445" indent="-289445" eaLnBrk="0">
              <a:spcBef>
                <a:spcPts val="408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fr-FR" sz="15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1645517"/>
          <a:ext cx="2702880" cy="411883"/>
        </p:xfrm>
        <a:graphic>
          <a:graphicData uri="http://schemas.openxmlformats.org/presentationml/2006/ole">
            <p:oleObj spid="_x0000_s11266" r:id="rId5" imgW="2979720" imgH="453240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55480" y="990600"/>
          <a:ext cx="2149920" cy="1077233"/>
        </p:xfrm>
        <a:graphic>
          <a:graphicData uri="http://schemas.openxmlformats.org/presentationml/2006/ole">
            <p:oleObj spid="_x0000_s11267" r:id="rId6" imgW="2369880" imgH="1187280" progId="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76200" y="9144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445" indent="-289445"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    </a:t>
            </a:r>
            <a:r>
              <a:rPr lang="fr-FR" dirty="0" err="1" smtClean="0">
                <a:solidFill>
                  <a:srgbClr val="000000"/>
                </a:solidFill>
                <a:latin typeface="Times New Roman" pitchFamily="16" charset="0"/>
              </a:rPr>
              <a:t>Cosine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moment of </a:t>
            </a:r>
            <a:r>
              <a:rPr lang="fr-FR" dirty="0" err="1" smtClean="0">
                <a:solidFill>
                  <a:srgbClr val="000000"/>
                </a:solidFill>
                <a:latin typeface="Times New Roman" pitchFamily="16" charset="0"/>
              </a:rPr>
              <a:t>weighted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cross sections</a:t>
            </a: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1238071"/>
            <a:ext cx="3657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6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6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data were important for developing methods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 But its kinematics are limited to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en-US" i="1" baseline="-33000" dirty="0" err="1" smtClean="0">
                <a:solidFill>
                  <a:srgbClr val="000000"/>
                </a:solidFill>
                <a:latin typeface="Times New Roman" pitchFamily="16" charset="0"/>
              </a:rPr>
              <a:t>e+e</a:t>
            </a:r>
            <a:r>
              <a:rPr lang="en-US" i="1" baseline="-33000" dirty="0" smtClean="0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&lt; 2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6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9000" y="6367046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445" indent="-289445" eaLnBrk="0">
              <a:spcBef>
                <a:spcPts val="408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Analysis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6" charset="0"/>
              </a:rPr>
              <a:t> of CLAS g12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with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tagged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6" charset="0"/>
              </a:rPr>
              <a:t> real photons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ongoing</a:t>
            </a:r>
            <a:endParaRPr lang="fr-FR" sz="16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TCS at </a:t>
            </a:r>
            <a:r>
              <a:rPr lang="en-US" dirty="0" err="1" smtClean="0"/>
              <a:t>JLab</a:t>
            </a:r>
            <a:r>
              <a:rPr lang="en-US" dirty="0" smtClean="0"/>
              <a:t> 12GeV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495800" cy="17891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7467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11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6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beam extends s to 20GeV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i="1" dirty="0" err="1" smtClean="0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en-US" i="1" baseline="-33000" dirty="0" err="1" smtClean="0">
                <a:solidFill>
                  <a:srgbClr val="000000"/>
                </a:solidFill>
                <a:latin typeface="Times New Roman" pitchFamily="16" charset="0"/>
              </a:rPr>
              <a:t>e+e</a:t>
            </a:r>
            <a:r>
              <a:rPr lang="en-US" i="1" baseline="-33000" dirty="0" smtClean="0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(</a:t>
            </a:r>
            <a:r>
              <a:rPr lang="en-US" i="1" dirty="0" smtClean="0">
                <a:solidFill>
                  <a:srgbClr val="000000"/>
                </a:solidFill>
                <a:latin typeface="Times New Roman" pitchFamily="16" charset="0"/>
              </a:rPr>
              <a:t>Q'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)  reaches about  3.5GeV and  this allows the access to the resonance free region from 2GeV to 3GeV</a:t>
            </a:r>
          </a:p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l-GR" dirty="0" smtClean="0">
                <a:solidFill>
                  <a:srgbClr val="000000"/>
                </a:solidFill>
                <a:latin typeface="Times New Roman" pitchFamily="16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can reach from 0.2 to 0.6, eta reaches from 0.1 to 0.45</a:t>
            </a:r>
            <a:endParaRPr lang="en-US" baseline="30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Higher luminosity and  thus more statistics for multi-dimensional binning</a:t>
            </a:r>
            <a:endParaRPr lang="en-US" baseline="30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81" y="3810000"/>
            <a:ext cx="2957581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90800" y="3810000"/>
            <a:ext cx="761747" cy="3231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CLAS12</a:t>
            </a:r>
            <a:endParaRPr lang="en-US" sz="15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09999"/>
            <a:ext cx="3962400" cy="297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JPsi</a:t>
            </a:r>
            <a:r>
              <a:rPr lang="en-US" dirty="0" smtClean="0"/>
              <a:t> and TCS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1"/>
            <a:ext cx="8458200" cy="4648199"/>
          </a:xfrm>
        </p:spPr>
        <p:txBody>
          <a:bodyPr>
            <a:normAutofit/>
          </a:bodyPr>
          <a:lstStyle/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15cm LH2 target 315cm upstream from solenoid coil center, 35cm downstream relative to SIDIS He3 target center</a:t>
            </a:r>
          </a:p>
          <a:p>
            <a:pPr lvl="1"/>
            <a:r>
              <a:rPr lang="en-US" sz="1600" dirty="0" smtClean="0"/>
              <a:t>3uA current, 1e37/cm2/s luminosity for 50+10 days</a:t>
            </a:r>
          </a:p>
          <a:p>
            <a:pPr lvl="1"/>
            <a:r>
              <a:rPr lang="en-US" sz="1600" dirty="0" smtClean="0"/>
              <a:t>forward angle coverage about 8.5-16 degree,                                                                                      large angle coverage about 17-24.5 degree</a:t>
            </a:r>
          </a:p>
          <a:p>
            <a:pPr lvl="1"/>
            <a:r>
              <a:rPr lang="en-US" sz="1600" dirty="0" smtClean="0"/>
              <a:t>Trigger on decay lepton pair</a:t>
            </a: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609600"/>
            <a:ext cx="60976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1626</Words>
  <Application>Microsoft Office PowerPoint</Application>
  <PresentationFormat>On-screen Show (4:3)</PresentationFormat>
  <Paragraphs>279</Paragraphs>
  <Slides>37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Times New Roman</vt:lpstr>
      <vt:lpstr>Comic Sans MS</vt:lpstr>
      <vt:lpstr>Symbol</vt:lpstr>
      <vt:lpstr>Times</vt:lpstr>
      <vt:lpstr>Arial Narrow</vt:lpstr>
      <vt:lpstr>Arial Unicode MS</vt:lpstr>
      <vt:lpstr>Office Theme</vt:lpstr>
      <vt:lpstr>Timelike Compton Scattering  at SoLID Run Group Proposal with  E12-12-006 (SoLID JPsi)</vt:lpstr>
      <vt:lpstr>DVCS and TCS access the same GPDs</vt:lpstr>
      <vt:lpstr>Slide 3</vt:lpstr>
      <vt:lpstr>TCS</vt:lpstr>
      <vt:lpstr>TCS and Bethe-Heitler (BH) Interference</vt:lpstr>
      <vt:lpstr>Cross section and Asymmetry</vt:lpstr>
      <vt:lpstr>TCS at JLab 6GeV</vt:lpstr>
      <vt:lpstr>TCS at JLab 12GeV</vt:lpstr>
      <vt:lpstr>SoLID JPsi and TCS Setup</vt:lpstr>
      <vt:lpstr>Slide 10</vt:lpstr>
      <vt:lpstr>Electron PID</vt:lpstr>
      <vt:lpstr>SoLID Trigger and Acceptance</vt:lpstr>
      <vt:lpstr>Cut on quasi-real and real photon</vt:lpstr>
      <vt:lpstr>Slide 14</vt:lpstr>
      <vt:lpstr>Slide 15</vt:lpstr>
      <vt:lpstr>SoLID TCS projection</vt:lpstr>
      <vt:lpstr>SoLID TCS projection</vt:lpstr>
      <vt:lpstr>GPD fit</vt:lpstr>
      <vt:lpstr>Summary</vt:lpstr>
      <vt:lpstr>Backup</vt:lpstr>
      <vt:lpstr>Generalized Parton Distribution (GPD)</vt:lpstr>
      <vt:lpstr>General Compton Process accessing GPDs</vt:lpstr>
      <vt:lpstr>DVCS</vt:lpstr>
      <vt:lpstr>Timelike Compton Scattering (TCS)</vt:lpstr>
      <vt:lpstr>TCS crosssection</vt:lpstr>
      <vt:lpstr>Slide 26</vt:lpstr>
      <vt:lpstr>Slide 27</vt:lpstr>
      <vt:lpstr>Slide 28</vt:lpstr>
      <vt:lpstr>Slide 29</vt:lpstr>
      <vt:lpstr>CLAS12 and SoLID: BH Detection (Lab Frame)</vt:lpstr>
      <vt:lpstr>CLAS12 and SoLID: BH Detection (γ* CM Frame)</vt:lpstr>
      <vt:lpstr>Slide 32</vt:lpstr>
      <vt:lpstr>TCS at JLab 12GeV Projected Result</vt:lpstr>
      <vt:lpstr>SoLID TCS</vt:lpstr>
      <vt:lpstr>CLAS12 and SoLID: Acceptance</vt:lpstr>
      <vt:lpstr>CLAS12 and SoLID: Resolution</vt:lpstr>
      <vt:lpstr>SoLID TCS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Dilepton Production  to Probe Nucleon</dc:title>
  <dc:creator>owner</dc:creator>
  <cp:lastModifiedBy>Referee</cp:lastModifiedBy>
  <cp:revision>348</cp:revision>
  <dcterms:created xsi:type="dcterms:W3CDTF">2013-03-09T22:20:19Z</dcterms:created>
  <dcterms:modified xsi:type="dcterms:W3CDTF">2015-05-15T17:49:37Z</dcterms:modified>
</cp:coreProperties>
</file>